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>
      <p:cViewPr>
        <p:scale>
          <a:sx n="92" d="100"/>
          <a:sy n="92" d="100"/>
        </p:scale>
        <p:origin x="197" y="-13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83838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83838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83838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8954" y="2495296"/>
            <a:ext cx="4528184" cy="3893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418AB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83838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55049" y="877315"/>
            <a:ext cx="3957954" cy="7600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83838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85987" y="2632075"/>
            <a:ext cx="7793355" cy="3718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418A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vert="horz" wrap="square" lIns="0" tIns="259079" rIns="0" bIns="0" rtlCol="0">
            <a:spAutoFit/>
          </a:bodyPr>
          <a:lstStyle/>
          <a:p>
            <a:pPr marL="361315" marR="353695" algn="ctr">
              <a:lnSpc>
                <a:spcPct val="118500"/>
              </a:lnSpc>
              <a:spcBef>
                <a:spcPts val="2039"/>
              </a:spcBef>
            </a:pPr>
            <a:r>
              <a:rPr sz="2000" b="0" u="sng" spc="125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P</a:t>
            </a:r>
            <a:r>
              <a:rPr sz="2000" b="0" u="none" spc="125" dirty="0">
                <a:solidFill>
                  <a:srgbClr val="262626"/>
                </a:solidFill>
                <a:latin typeface="Gill Sans MT"/>
                <a:cs typeface="Gill Sans MT"/>
              </a:rPr>
              <a:t>ROTEIN</a:t>
            </a:r>
            <a:r>
              <a:rPr sz="2000" b="0" u="none" spc="204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none" spc="120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2000" b="0" u="none" spc="40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sng" spc="17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E</a:t>
            </a:r>
            <a:r>
              <a:rPr sz="2000" b="0" u="none" spc="170" dirty="0">
                <a:solidFill>
                  <a:srgbClr val="262626"/>
                </a:solidFill>
                <a:latin typeface="Gill Sans MT"/>
                <a:cs typeface="Gill Sans MT"/>
              </a:rPr>
              <a:t>XERCISE</a:t>
            </a:r>
            <a:r>
              <a:rPr sz="2000" b="0" u="none" spc="16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none" dirty="0">
                <a:solidFill>
                  <a:srgbClr val="262626"/>
                </a:solidFill>
                <a:latin typeface="Gill Sans MT"/>
                <a:cs typeface="Gill Sans MT"/>
              </a:rPr>
              <a:t>TO</a:t>
            </a:r>
            <a:r>
              <a:rPr sz="2000" b="0" u="none" spc="40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sng" spc="16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R</a:t>
            </a:r>
            <a:r>
              <a:rPr sz="2000" b="0" u="none" spc="160" dirty="0">
                <a:solidFill>
                  <a:srgbClr val="262626"/>
                </a:solidFill>
                <a:latin typeface="Gill Sans MT"/>
                <a:cs typeface="Gill Sans MT"/>
              </a:rPr>
              <a:t>EVERSE</a:t>
            </a:r>
            <a:r>
              <a:rPr sz="2000" b="0" u="none" spc="409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sng" spc="13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F</a:t>
            </a:r>
            <a:r>
              <a:rPr sz="2000" b="0" u="none" spc="130" dirty="0">
                <a:solidFill>
                  <a:srgbClr val="262626"/>
                </a:solidFill>
                <a:latin typeface="Gill Sans MT"/>
                <a:cs typeface="Gill Sans MT"/>
              </a:rPr>
              <a:t>RAILTY</a:t>
            </a:r>
            <a:r>
              <a:rPr sz="2000" b="0" u="none" spc="409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none" spc="90" dirty="0">
                <a:solidFill>
                  <a:srgbClr val="262626"/>
                </a:solidFill>
                <a:latin typeface="Gill Sans MT"/>
                <a:cs typeface="Gill Sans MT"/>
              </a:rPr>
              <a:t>IN</a:t>
            </a:r>
            <a:r>
              <a:rPr sz="2000" b="0" u="none" spc="40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sng" spc="15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O</a:t>
            </a:r>
            <a:r>
              <a:rPr sz="2000" b="0" u="none" spc="150" dirty="0">
                <a:solidFill>
                  <a:srgbClr val="262626"/>
                </a:solidFill>
                <a:latin typeface="Gill Sans MT"/>
                <a:cs typeface="Gill Sans MT"/>
              </a:rPr>
              <a:t>LDE</a:t>
            </a:r>
            <a:r>
              <a:rPr sz="2000" b="0" u="sng" spc="15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R</a:t>
            </a:r>
            <a:r>
              <a:rPr sz="2000" b="0" u="none" spc="409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sng" spc="9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M</a:t>
            </a:r>
            <a:r>
              <a:rPr sz="2000" b="0" u="none" spc="90" dirty="0">
                <a:solidFill>
                  <a:srgbClr val="262626"/>
                </a:solidFill>
                <a:latin typeface="Gill Sans MT"/>
                <a:cs typeface="Gill Sans MT"/>
              </a:rPr>
              <a:t>EN </a:t>
            </a:r>
            <a:r>
              <a:rPr sz="2000" b="0" u="none" spc="120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2000" b="0" u="none" spc="1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none" spc="125" dirty="0">
                <a:solidFill>
                  <a:srgbClr val="262626"/>
                </a:solidFill>
                <a:latin typeface="Gill Sans MT"/>
                <a:cs typeface="Gill Sans MT"/>
              </a:rPr>
              <a:t>WOMEN</a:t>
            </a:r>
            <a:r>
              <a:rPr sz="2000" b="0" u="none" spc="409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none" spc="170" dirty="0">
                <a:solidFill>
                  <a:srgbClr val="262626"/>
                </a:solidFill>
                <a:latin typeface="Gill Sans MT"/>
                <a:cs typeface="Gill Sans MT"/>
              </a:rPr>
              <a:t>UNDERGOING</a:t>
            </a:r>
            <a:r>
              <a:rPr sz="2000" b="0" u="none" spc="16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sng" spc="16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T</a:t>
            </a:r>
            <a:r>
              <a:rPr sz="2000" b="0" u="none" spc="160" dirty="0">
                <a:solidFill>
                  <a:srgbClr val="262626"/>
                </a:solidFill>
                <a:latin typeface="Gill Sans MT"/>
                <a:cs typeface="Gill Sans MT"/>
              </a:rPr>
              <a:t>RANSCATHETER</a:t>
            </a:r>
            <a:r>
              <a:rPr sz="2000" b="0" u="none" spc="2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sng" spc="11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A</a:t>
            </a:r>
            <a:r>
              <a:rPr sz="2000" b="0" u="none" spc="110" dirty="0">
                <a:solidFill>
                  <a:srgbClr val="262626"/>
                </a:solidFill>
                <a:latin typeface="Gill Sans MT"/>
                <a:cs typeface="Gill Sans MT"/>
              </a:rPr>
              <a:t>ORTIC </a:t>
            </a:r>
            <a:r>
              <a:rPr sz="2000" b="0" u="none" dirty="0">
                <a:solidFill>
                  <a:srgbClr val="262626"/>
                </a:solidFill>
                <a:latin typeface="Gill Sans MT"/>
                <a:cs typeface="Gill Sans MT"/>
              </a:rPr>
              <a:t>VA</a:t>
            </a:r>
            <a:r>
              <a:rPr sz="2000" b="0" u="none" spc="-3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b="0" u="none" spc="30" dirty="0">
                <a:solidFill>
                  <a:srgbClr val="262626"/>
                </a:solidFill>
                <a:latin typeface="Gill Sans MT"/>
                <a:cs typeface="Gill Sans MT"/>
              </a:rPr>
              <a:t>LVE </a:t>
            </a:r>
            <a:r>
              <a:rPr sz="2000" b="0" u="sng" spc="16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R</a:t>
            </a:r>
            <a:r>
              <a:rPr sz="2000" b="0" u="none" spc="160" dirty="0">
                <a:solidFill>
                  <a:srgbClr val="262626"/>
                </a:solidFill>
                <a:latin typeface="Gill Sans MT"/>
                <a:cs typeface="Gill Sans MT"/>
              </a:rPr>
              <a:t>EPLACEMENT</a:t>
            </a:r>
            <a:r>
              <a:rPr sz="2000" b="0" u="none" spc="1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000" u="none" spc="125" dirty="0">
                <a:solidFill>
                  <a:srgbClr val="262626"/>
                </a:solidFill>
              </a:rPr>
              <a:t>THE</a:t>
            </a:r>
            <a:r>
              <a:rPr sz="2000" u="none" spc="425" dirty="0">
                <a:solidFill>
                  <a:srgbClr val="262626"/>
                </a:solidFill>
              </a:rPr>
              <a:t> </a:t>
            </a:r>
            <a:r>
              <a:rPr sz="2000" u="none" spc="165" dirty="0">
                <a:solidFill>
                  <a:srgbClr val="262626"/>
                </a:solidFill>
              </a:rPr>
              <a:t>PERFORM-</a:t>
            </a:r>
            <a:r>
              <a:rPr sz="2000" u="none" spc="-355" dirty="0">
                <a:solidFill>
                  <a:srgbClr val="262626"/>
                </a:solidFill>
              </a:rPr>
              <a:t> </a:t>
            </a:r>
            <a:r>
              <a:rPr sz="2000" u="none" spc="-10" dirty="0">
                <a:solidFill>
                  <a:srgbClr val="262626"/>
                </a:solidFill>
              </a:rPr>
              <a:t>TAV</a:t>
            </a:r>
            <a:r>
              <a:rPr sz="2000" u="none" spc="-355" dirty="0">
                <a:solidFill>
                  <a:srgbClr val="262626"/>
                </a:solidFill>
              </a:rPr>
              <a:t> </a:t>
            </a:r>
            <a:r>
              <a:rPr sz="2000" u="none" dirty="0">
                <a:solidFill>
                  <a:srgbClr val="262626"/>
                </a:solidFill>
              </a:rPr>
              <a:t>R</a:t>
            </a:r>
            <a:r>
              <a:rPr sz="2000" u="none" spc="110" dirty="0">
                <a:solidFill>
                  <a:srgbClr val="262626"/>
                </a:solidFill>
              </a:rPr>
              <a:t> </a:t>
            </a:r>
            <a:r>
              <a:rPr sz="2000" u="none" spc="140" dirty="0">
                <a:solidFill>
                  <a:srgbClr val="262626"/>
                </a:solidFill>
              </a:rPr>
              <a:t>TRIAL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40685" y="4373371"/>
            <a:ext cx="6312535" cy="20770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7465" marR="30480" indent="-1270" algn="ctr">
              <a:lnSpc>
                <a:spcPct val="100600"/>
              </a:lnSpc>
              <a:spcBef>
                <a:spcPts val="85"/>
              </a:spcBef>
            </a:pP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Jonathan</a:t>
            </a:r>
            <a:r>
              <a:rPr sz="1800" spc="-1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Afilalo,</a:t>
            </a:r>
            <a:r>
              <a:rPr sz="1800" spc="-1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Sandra</a:t>
            </a:r>
            <a:r>
              <a:rPr sz="1800" spc="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Lauck,</a:t>
            </a:r>
            <a:r>
              <a:rPr sz="1800" spc="-3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Anita</a:t>
            </a:r>
            <a:r>
              <a:rPr sz="1800" spc="-2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30" dirty="0">
                <a:solidFill>
                  <a:srgbClr val="FFFFFF"/>
                </a:solidFill>
                <a:latin typeface="Gill Sans MT"/>
                <a:cs typeface="Gill Sans MT"/>
              </a:rPr>
              <a:t>W.</a:t>
            </a:r>
            <a:r>
              <a:rPr sz="1800" spc="-3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Gill Sans MT"/>
                <a:cs typeface="Gill Sans MT"/>
              </a:rPr>
              <a:t>Asgar,</a:t>
            </a:r>
            <a:r>
              <a:rPr sz="1800" spc="-1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Rakesh</a:t>
            </a:r>
            <a:r>
              <a:rPr sz="1800" spc="-1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Arora,</a:t>
            </a:r>
            <a:r>
              <a:rPr sz="1800" spc="-1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Jessica 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Forcillo,</a:t>
            </a:r>
            <a:r>
              <a:rPr sz="1800" spc="-1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Rosie</a:t>
            </a:r>
            <a:r>
              <a:rPr sz="1800" spc="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Fountotos,</a:t>
            </a:r>
            <a:r>
              <a:rPr sz="1800" spc="-1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Giuseppe</a:t>
            </a:r>
            <a:r>
              <a:rPr sz="1800" spc="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Martucci,</a:t>
            </a:r>
            <a:r>
              <a:rPr sz="1800" spc="-1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Marco</a:t>
            </a:r>
            <a:r>
              <a:rPr sz="1800" spc="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Spaziano,</a:t>
            </a:r>
            <a:r>
              <a:rPr sz="1800" spc="-1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Remi </a:t>
            </a:r>
            <a:r>
              <a:rPr sz="1800" spc="-35" dirty="0">
                <a:solidFill>
                  <a:srgbClr val="FFFFFF"/>
                </a:solidFill>
                <a:latin typeface="Gill Sans MT"/>
                <a:cs typeface="Gill Sans MT"/>
              </a:rPr>
              <a:t>Kouz,</a:t>
            </a:r>
            <a:r>
              <a:rPr sz="1800" spc="-1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Harindra</a:t>
            </a:r>
            <a:r>
              <a:rPr sz="1800" spc="-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C.Wijeysundera,</a:t>
            </a:r>
            <a:r>
              <a:rPr sz="1800" spc="-3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Andre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55" dirty="0">
                <a:solidFill>
                  <a:srgbClr val="FFFFFF"/>
                </a:solidFill>
                <a:latin typeface="Gill Sans MT"/>
                <a:cs typeface="Gill Sans MT"/>
              </a:rPr>
              <a:t>Lamy,</a:t>
            </a:r>
            <a:r>
              <a:rPr sz="1800" spc="-1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Mark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David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Peterson,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Nicolas</a:t>
            </a:r>
            <a:r>
              <a:rPr sz="1800" spc="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Noiseux,</a:t>
            </a:r>
            <a:r>
              <a:rPr sz="1800" spc="-1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Marino</a:t>
            </a:r>
            <a:r>
              <a:rPr sz="1800" spc="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Labinaz,Thais</a:t>
            </a:r>
            <a:r>
              <a:rPr sz="1800" spc="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Coutinho,</a:t>
            </a:r>
            <a:r>
              <a:rPr sz="1800" spc="-1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Marie-Claude Ouimet,</a:t>
            </a:r>
            <a:r>
              <a:rPr sz="1800" spc="-1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Jopie</a:t>
            </a:r>
            <a:r>
              <a:rPr sz="1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Polderman,</a:t>
            </a:r>
            <a:r>
              <a:rPr sz="1800" spc="-1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John</a:t>
            </a:r>
            <a:r>
              <a:rPr sz="1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G.Webb,</a:t>
            </a:r>
            <a:r>
              <a:rPr sz="1800" spc="-1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Nicolo</a:t>
            </a:r>
            <a:r>
              <a:rPr sz="1800" spc="-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Piazza</a:t>
            </a:r>
            <a:endParaRPr sz="1800">
              <a:latin typeface="Gill Sans MT"/>
              <a:cs typeface="Gill Sans MT"/>
            </a:endParaRPr>
          </a:p>
          <a:p>
            <a:pPr marL="506730" marR="500380" algn="ctr">
              <a:lnSpc>
                <a:spcPct val="102200"/>
              </a:lnSpc>
              <a:spcBef>
                <a:spcPts val="890"/>
              </a:spcBef>
            </a:pP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American</a:t>
            </a:r>
            <a:r>
              <a:rPr sz="1800" spc="-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College</a:t>
            </a:r>
            <a:r>
              <a:rPr sz="1800" spc="-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of</a:t>
            </a:r>
            <a:r>
              <a:rPr sz="1800" spc="-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Cardiology</a:t>
            </a:r>
            <a:r>
              <a:rPr sz="1800" spc="-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Scientific</a:t>
            </a:r>
            <a:r>
              <a:rPr sz="1800" spc="-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Sessions</a:t>
            </a:r>
            <a:r>
              <a:rPr sz="1800" spc="-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LBCT 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Monday</a:t>
            </a:r>
            <a:r>
              <a:rPr sz="1800" spc="-1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April</a:t>
            </a:r>
            <a:r>
              <a:rPr sz="1800" spc="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8</a:t>
            </a:r>
            <a:r>
              <a:rPr sz="1800" baseline="23148" dirty="0">
                <a:solidFill>
                  <a:srgbClr val="FFFFFF"/>
                </a:solidFill>
                <a:latin typeface="Gill Sans MT"/>
                <a:cs typeface="Gill Sans MT"/>
              </a:rPr>
              <a:t>th</a:t>
            </a:r>
            <a:r>
              <a:rPr sz="1800" spc="247" baseline="23148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2024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6095998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0" y="6857999"/>
                  </a:moveTo>
                  <a:lnTo>
                    <a:pt x="6096001" y="6857999"/>
                  </a:lnTo>
                  <a:lnTo>
                    <a:pt x="6096001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6095998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6095998" y="6857999"/>
                  </a:lnTo>
                  <a:lnTo>
                    <a:pt x="6095998" y="0"/>
                  </a:lnTo>
                  <a:close/>
                </a:path>
              </a:pathLst>
            </a:custGeom>
            <a:solidFill>
              <a:srgbClr val="418A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285046" y="1118542"/>
            <a:ext cx="5534025" cy="368935"/>
          </a:xfrm>
          <a:prstGeom prst="rect">
            <a:avLst/>
          </a:prstGeom>
          <a:solidFill>
            <a:srgbClr val="FFFFFF"/>
          </a:solidFill>
          <a:ln w="10247">
            <a:solidFill>
              <a:srgbClr val="00000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sz="950" dirty="0">
                <a:latin typeface="Gill Sans MT"/>
                <a:cs typeface="Gill Sans MT"/>
              </a:rPr>
              <a:t>Randomized</a:t>
            </a:r>
            <a:r>
              <a:rPr sz="950" spc="4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(n=210)</a:t>
            </a:r>
            <a:endParaRPr sz="95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85046" y="2225233"/>
            <a:ext cx="2582545" cy="922655"/>
          </a:xfrm>
          <a:prstGeom prst="rect">
            <a:avLst/>
          </a:prstGeom>
          <a:solidFill>
            <a:srgbClr val="FFFFFF"/>
          </a:solidFill>
          <a:ln w="10247">
            <a:solidFill>
              <a:srgbClr val="000000"/>
            </a:solidFill>
          </a:ln>
        </p:spPr>
        <p:txBody>
          <a:bodyPr vert="horz" wrap="square" lIns="0" tIns="94615" rIns="0" bIns="0" rtlCol="0">
            <a:spAutoFit/>
          </a:bodyPr>
          <a:lstStyle/>
          <a:p>
            <a:pPr marL="50800">
              <a:lnSpc>
                <a:spcPts val="1135"/>
              </a:lnSpc>
              <a:spcBef>
                <a:spcPts val="745"/>
              </a:spcBef>
            </a:pPr>
            <a:r>
              <a:rPr sz="950" dirty="0">
                <a:latin typeface="Gill Sans MT"/>
                <a:cs typeface="Gill Sans MT"/>
              </a:rPr>
              <a:t>Allocated</a:t>
            </a:r>
            <a:r>
              <a:rPr sz="950" spc="4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to</a:t>
            </a:r>
            <a:r>
              <a:rPr sz="950" spc="5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intervention</a:t>
            </a:r>
            <a:r>
              <a:rPr sz="950" spc="5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(n=105)</a:t>
            </a:r>
            <a:endParaRPr sz="950">
              <a:latin typeface="Gill Sans MT"/>
              <a:cs typeface="Gill Sans MT"/>
            </a:endParaRPr>
          </a:p>
          <a:p>
            <a:pPr marL="255904" marR="194310" indent="-102870">
              <a:lnSpc>
                <a:spcPts val="1130"/>
              </a:lnSpc>
              <a:spcBef>
                <a:spcPts val="40"/>
              </a:spcBef>
            </a:pPr>
            <a:r>
              <a:rPr sz="950" dirty="0">
                <a:latin typeface="Gill Sans MT"/>
                <a:cs typeface="Gill Sans MT"/>
              </a:rPr>
              <a:t>Unable</a:t>
            </a:r>
            <a:r>
              <a:rPr sz="950" spc="5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to</a:t>
            </a:r>
            <a:r>
              <a:rPr sz="950" spc="5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obtain</a:t>
            </a:r>
            <a:r>
              <a:rPr sz="950" spc="5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baseline</a:t>
            </a:r>
            <a:r>
              <a:rPr sz="950" spc="5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assessment</a:t>
            </a:r>
            <a:r>
              <a:rPr sz="950" spc="5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(n=10) </a:t>
            </a:r>
            <a:r>
              <a:rPr sz="950" dirty="0">
                <a:latin typeface="Gill Sans MT"/>
                <a:cs typeface="Gill Sans MT"/>
              </a:rPr>
              <a:t>Died:</a:t>
            </a:r>
            <a:r>
              <a:rPr sz="950" spc="-75" dirty="0">
                <a:latin typeface="Gill Sans MT"/>
                <a:cs typeface="Gill Sans MT"/>
              </a:rPr>
              <a:t> </a:t>
            </a:r>
            <a:r>
              <a:rPr sz="950" spc="-50" dirty="0">
                <a:latin typeface="Gill Sans MT"/>
                <a:cs typeface="Gill Sans MT"/>
              </a:rPr>
              <a:t>1</a:t>
            </a:r>
            <a:endParaRPr sz="950">
              <a:latin typeface="Gill Sans MT"/>
              <a:cs typeface="Gill Sans MT"/>
            </a:endParaRPr>
          </a:p>
          <a:p>
            <a:pPr marL="255904">
              <a:lnSpc>
                <a:spcPts val="1090"/>
              </a:lnSpc>
            </a:pPr>
            <a:r>
              <a:rPr sz="950" dirty="0">
                <a:latin typeface="Gill Sans MT"/>
                <a:cs typeface="Gill Sans MT"/>
              </a:rPr>
              <a:t>Disenrolled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prematurely:</a:t>
            </a:r>
            <a:r>
              <a:rPr sz="950" spc="-70" dirty="0">
                <a:latin typeface="Gill Sans MT"/>
                <a:cs typeface="Gill Sans MT"/>
              </a:rPr>
              <a:t> </a:t>
            </a:r>
            <a:r>
              <a:rPr sz="950" spc="-50" dirty="0">
                <a:latin typeface="Gill Sans MT"/>
                <a:cs typeface="Gill Sans MT"/>
              </a:rPr>
              <a:t>7</a:t>
            </a:r>
            <a:endParaRPr sz="950">
              <a:latin typeface="Gill Sans MT"/>
              <a:cs typeface="Gill Sans MT"/>
            </a:endParaRPr>
          </a:p>
          <a:p>
            <a:pPr marL="255904">
              <a:lnSpc>
                <a:spcPts val="1135"/>
              </a:lnSpc>
            </a:pPr>
            <a:r>
              <a:rPr sz="950" dirty="0">
                <a:latin typeface="Gill Sans MT"/>
                <a:cs typeface="Gill Sans MT"/>
              </a:rPr>
              <a:t>Other</a:t>
            </a:r>
            <a:r>
              <a:rPr sz="950" spc="3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reason:</a:t>
            </a:r>
            <a:r>
              <a:rPr sz="950" spc="-7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1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(urgent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CABG+SAVR)</a:t>
            </a:r>
            <a:endParaRPr sz="95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36224" y="2225233"/>
            <a:ext cx="2582545" cy="922655"/>
          </a:xfrm>
          <a:prstGeom prst="rect">
            <a:avLst/>
          </a:prstGeom>
          <a:solidFill>
            <a:srgbClr val="FFFFFF"/>
          </a:solidFill>
          <a:ln w="10247">
            <a:solidFill>
              <a:srgbClr val="000000"/>
            </a:solidFill>
          </a:ln>
        </p:spPr>
        <p:txBody>
          <a:bodyPr vert="horz" wrap="square" lIns="0" tIns="94615" rIns="0" bIns="0" rtlCol="0">
            <a:spAutoFit/>
          </a:bodyPr>
          <a:lstStyle/>
          <a:p>
            <a:pPr marL="50800">
              <a:lnSpc>
                <a:spcPts val="1135"/>
              </a:lnSpc>
              <a:spcBef>
                <a:spcPts val="745"/>
              </a:spcBef>
            </a:pPr>
            <a:r>
              <a:rPr sz="950" dirty="0">
                <a:latin typeface="Gill Sans MT"/>
                <a:cs typeface="Gill Sans MT"/>
              </a:rPr>
              <a:t>Allocated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to</a:t>
            </a:r>
            <a:r>
              <a:rPr sz="950" spc="3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control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(n=105)</a:t>
            </a:r>
            <a:endParaRPr sz="950">
              <a:latin typeface="Gill Sans MT"/>
              <a:cs typeface="Gill Sans MT"/>
            </a:endParaRPr>
          </a:p>
          <a:p>
            <a:pPr marL="255904" marR="255904" indent="-102870">
              <a:lnSpc>
                <a:spcPts val="1130"/>
              </a:lnSpc>
              <a:spcBef>
                <a:spcPts val="40"/>
              </a:spcBef>
            </a:pPr>
            <a:r>
              <a:rPr sz="950" dirty="0">
                <a:latin typeface="Gill Sans MT"/>
                <a:cs typeface="Gill Sans MT"/>
              </a:rPr>
              <a:t>Unable</a:t>
            </a:r>
            <a:r>
              <a:rPr sz="950" spc="5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to</a:t>
            </a:r>
            <a:r>
              <a:rPr sz="950" spc="5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obtain</a:t>
            </a:r>
            <a:r>
              <a:rPr sz="950" spc="5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baseline</a:t>
            </a:r>
            <a:r>
              <a:rPr sz="950" spc="5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assessment</a:t>
            </a:r>
            <a:r>
              <a:rPr sz="950" spc="5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(n=3) </a:t>
            </a:r>
            <a:r>
              <a:rPr sz="950" dirty="0">
                <a:latin typeface="Gill Sans MT"/>
                <a:cs typeface="Gill Sans MT"/>
              </a:rPr>
              <a:t>Died:</a:t>
            </a:r>
            <a:r>
              <a:rPr sz="950" spc="-75" dirty="0">
                <a:latin typeface="Gill Sans MT"/>
                <a:cs typeface="Gill Sans MT"/>
              </a:rPr>
              <a:t> </a:t>
            </a:r>
            <a:r>
              <a:rPr sz="950" spc="-50" dirty="0">
                <a:latin typeface="Gill Sans MT"/>
                <a:cs typeface="Gill Sans MT"/>
              </a:rPr>
              <a:t>0</a:t>
            </a:r>
            <a:endParaRPr sz="950">
              <a:latin typeface="Gill Sans MT"/>
              <a:cs typeface="Gill Sans MT"/>
            </a:endParaRPr>
          </a:p>
          <a:p>
            <a:pPr marL="255904">
              <a:lnSpc>
                <a:spcPts val="1090"/>
              </a:lnSpc>
            </a:pPr>
            <a:r>
              <a:rPr sz="950" dirty="0">
                <a:latin typeface="Gill Sans MT"/>
                <a:cs typeface="Gill Sans MT"/>
              </a:rPr>
              <a:t>Disenrolled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prematurely:</a:t>
            </a:r>
            <a:r>
              <a:rPr sz="950" spc="-70" dirty="0">
                <a:latin typeface="Gill Sans MT"/>
                <a:cs typeface="Gill Sans MT"/>
              </a:rPr>
              <a:t> </a:t>
            </a:r>
            <a:r>
              <a:rPr sz="950" spc="-50" dirty="0">
                <a:latin typeface="Gill Sans MT"/>
                <a:cs typeface="Gill Sans MT"/>
              </a:rPr>
              <a:t>2</a:t>
            </a:r>
            <a:endParaRPr sz="950">
              <a:latin typeface="Gill Sans MT"/>
              <a:cs typeface="Gill Sans MT"/>
            </a:endParaRPr>
          </a:p>
          <a:p>
            <a:pPr marL="255904">
              <a:lnSpc>
                <a:spcPts val="1135"/>
              </a:lnSpc>
            </a:pPr>
            <a:r>
              <a:rPr sz="950" dirty="0">
                <a:latin typeface="Gill Sans MT"/>
                <a:cs typeface="Gill Sans MT"/>
              </a:rPr>
              <a:t>Other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reasons:</a:t>
            </a:r>
            <a:r>
              <a:rPr sz="950" spc="-7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1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(urgent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CABG+SAVR)</a:t>
            </a:r>
            <a:endParaRPr sz="950">
              <a:latin typeface="Gill Sans MT"/>
              <a:cs typeface="Gill Sans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279649" y="3510976"/>
            <a:ext cx="2593340" cy="933450"/>
            <a:chOff x="6279649" y="3510976"/>
            <a:chExt cx="2593340" cy="933450"/>
          </a:xfrm>
        </p:grpSpPr>
        <p:sp>
          <p:nvSpPr>
            <p:cNvPr id="9" name="object 9"/>
            <p:cNvSpPr/>
            <p:nvPr/>
          </p:nvSpPr>
          <p:spPr>
            <a:xfrm>
              <a:off x="6285046" y="3516375"/>
              <a:ext cx="2582545" cy="922655"/>
            </a:xfrm>
            <a:custGeom>
              <a:avLst/>
              <a:gdLst/>
              <a:ahLst/>
              <a:cxnLst/>
              <a:rect l="l" t="t" r="r" b="b"/>
              <a:pathLst>
                <a:path w="2582545" h="922654">
                  <a:moveTo>
                    <a:pt x="2582280" y="0"/>
                  </a:moveTo>
                  <a:lnTo>
                    <a:pt x="0" y="0"/>
                  </a:lnTo>
                  <a:lnTo>
                    <a:pt x="0" y="922243"/>
                  </a:lnTo>
                  <a:lnTo>
                    <a:pt x="2582280" y="922243"/>
                  </a:lnTo>
                  <a:lnTo>
                    <a:pt x="25822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85046" y="3516373"/>
              <a:ext cx="2582545" cy="922655"/>
            </a:xfrm>
            <a:custGeom>
              <a:avLst/>
              <a:gdLst/>
              <a:ahLst/>
              <a:cxnLst/>
              <a:rect l="l" t="t" r="r" b="b"/>
              <a:pathLst>
                <a:path w="2582545" h="922654">
                  <a:moveTo>
                    <a:pt x="0" y="0"/>
                  </a:moveTo>
                  <a:lnTo>
                    <a:pt x="2582280" y="0"/>
                  </a:lnTo>
                  <a:lnTo>
                    <a:pt x="2582280" y="922242"/>
                  </a:lnTo>
                  <a:lnTo>
                    <a:pt x="0" y="922242"/>
                  </a:lnTo>
                  <a:lnTo>
                    <a:pt x="0" y="0"/>
                  </a:lnTo>
                  <a:close/>
                </a:path>
              </a:pathLst>
            </a:custGeom>
            <a:ln w="102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528541" y="3954548"/>
            <a:ext cx="147574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dirty="0">
                <a:latin typeface="Gill Sans MT"/>
                <a:cs typeface="Gill Sans MT"/>
              </a:rPr>
              <a:t>Died:</a:t>
            </a:r>
            <a:r>
              <a:rPr sz="950" spc="-8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6</a:t>
            </a:r>
            <a:r>
              <a:rPr sz="950" spc="2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(4</a:t>
            </a:r>
            <a:r>
              <a:rPr sz="950" spc="2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in-hospital,</a:t>
            </a:r>
            <a:r>
              <a:rPr sz="950" spc="-8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2</a:t>
            </a:r>
            <a:r>
              <a:rPr sz="950" spc="2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after)</a:t>
            </a:r>
            <a:endParaRPr sz="95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28541" y="4098008"/>
            <a:ext cx="2026920" cy="31686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135"/>
              </a:lnSpc>
              <a:spcBef>
                <a:spcPts val="114"/>
              </a:spcBef>
            </a:pPr>
            <a:r>
              <a:rPr sz="950" dirty="0">
                <a:latin typeface="Gill Sans MT"/>
                <a:cs typeface="Gill Sans MT"/>
              </a:rPr>
              <a:t>Disenrolled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prematurely:</a:t>
            </a:r>
            <a:r>
              <a:rPr sz="950" spc="-70" dirty="0">
                <a:latin typeface="Gill Sans MT"/>
                <a:cs typeface="Gill Sans MT"/>
              </a:rPr>
              <a:t> </a:t>
            </a:r>
            <a:r>
              <a:rPr sz="950" spc="-50" dirty="0">
                <a:latin typeface="Gill Sans MT"/>
                <a:cs typeface="Gill Sans MT"/>
              </a:rPr>
              <a:t>4</a:t>
            </a:r>
            <a:endParaRPr sz="950">
              <a:latin typeface="Gill Sans MT"/>
              <a:cs typeface="Gill Sans MT"/>
            </a:endParaRPr>
          </a:p>
          <a:p>
            <a:pPr marL="12700">
              <a:lnSpc>
                <a:spcPts val="1135"/>
              </a:lnSpc>
            </a:pPr>
            <a:r>
              <a:rPr sz="950" dirty="0">
                <a:latin typeface="Gill Sans MT"/>
                <a:cs typeface="Gill Sans MT"/>
              </a:rPr>
              <a:t>Other</a:t>
            </a:r>
            <a:r>
              <a:rPr sz="950" spc="2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reason:</a:t>
            </a:r>
            <a:r>
              <a:rPr sz="950" spc="-8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1</a:t>
            </a:r>
            <a:r>
              <a:rPr sz="950" spc="2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(moved</a:t>
            </a:r>
            <a:r>
              <a:rPr sz="950" spc="2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out</a:t>
            </a:r>
            <a:r>
              <a:rPr sz="950" spc="2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of</a:t>
            </a:r>
            <a:r>
              <a:rPr sz="950" spc="2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country)</a:t>
            </a:r>
            <a:endParaRPr sz="950">
              <a:latin typeface="Gill Sans MT"/>
              <a:cs typeface="Gill Sans M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9230827" y="3510976"/>
            <a:ext cx="2593340" cy="933450"/>
            <a:chOff x="9230827" y="3510976"/>
            <a:chExt cx="2593340" cy="933450"/>
          </a:xfrm>
        </p:grpSpPr>
        <p:sp>
          <p:nvSpPr>
            <p:cNvPr id="14" name="object 14"/>
            <p:cNvSpPr/>
            <p:nvPr/>
          </p:nvSpPr>
          <p:spPr>
            <a:xfrm>
              <a:off x="9236224" y="3516375"/>
              <a:ext cx="2582545" cy="922655"/>
            </a:xfrm>
            <a:custGeom>
              <a:avLst/>
              <a:gdLst/>
              <a:ahLst/>
              <a:cxnLst/>
              <a:rect l="l" t="t" r="r" b="b"/>
              <a:pathLst>
                <a:path w="2582545" h="922654">
                  <a:moveTo>
                    <a:pt x="2582280" y="0"/>
                  </a:moveTo>
                  <a:lnTo>
                    <a:pt x="0" y="0"/>
                  </a:lnTo>
                  <a:lnTo>
                    <a:pt x="0" y="922243"/>
                  </a:lnTo>
                  <a:lnTo>
                    <a:pt x="2582280" y="922243"/>
                  </a:lnTo>
                  <a:lnTo>
                    <a:pt x="25822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236224" y="3516373"/>
              <a:ext cx="2582545" cy="922655"/>
            </a:xfrm>
            <a:custGeom>
              <a:avLst/>
              <a:gdLst/>
              <a:ahLst/>
              <a:cxnLst/>
              <a:rect l="l" t="t" r="r" b="b"/>
              <a:pathLst>
                <a:path w="2582545" h="922654">
                  <a:moveTo>
                    <a:pt x="0" y="0"/>
                  </a:moveTo>
                  <a:lnTo>
                    <a:pt x="2582280" y="0"/>
                  </a:lnTo>
                  <a:lnTo>
                    <a:pt x="2582280" y="922242"/>
                  </a:lnTo>
                  <a:lnTo>
                    <a:pt x="0" y="922242"/>
                  </a:lnTo>
                  <a:lnTo>
                    <a:pt x="0" y="0"/>
                  </a:lnTo>
                  <a:close/>
                </a:path>
              </a:pathLst>
            </a:custGeom>
            <a:ln w="102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9274760" y="3524168"/>
            <a:ext cx="1756410" cy="60388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14935" marR="264160" indent="-102870">
              <a:lnSpc>
                <a:spcPts val="1130"/>
              </a:lnSpc>
              <a:spcBef>
                <a:spcPts val="165"/>
              </a:spcBef>
            </a:pPr>
            <a:r>
              <a:rPr sz="950" dirty="0">
                <a:latin typeface="Gill Sans MT"/>
                <a:cs typeface="Gill Sans MT"/>
              </a:rPr>
              <a:t>Received</a:t>
            </a:r>
            <a:r>
              <a:rPr sz="950" spc="2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the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control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(n=102) </a:t>
            </a:r>
            <a:r>
              <a:rPr sz="950" dirty="0">
                <a:latin typeface="Gill Sans MT"/>
                <a:cs typeface="Gill Sans MT"/>
              </a:rPr>
              <a:t>Lost</a:t>
            </a:r>
            <a:r>
              <a:rPr sz="950" spc="4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to</a:t>
            </a:r>
            <a:r>
              <a:rPr sz="950" spc="4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follow-</a:t>
            </a:r>
            <a:r>
              <a:rPr sz="950" dirty="0">
                <a:latin typeface="Gill Sans MT"/>
                <a:cs typeface="Gill Sans MT"/>
              </a:rPr>
              <a:t>up</a:t>
            </a:r>
            <a:r>
              <a:rPr sz="950" spc="4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(n=0)</a:t>
            </a:r>
            <a:endParaRPr sz="950">
              <a:latin typeface="Gill Sans MT"/>
              <a:cs typeface="Gill Sans MT"/>
            </a:endParaRPr>
          </a:p>
          <a:p>
            <a:pPr marL="217170" marR="5080" indent="-102870">
              <a:lnSpc>
                <a:spcPts val="1130"/>
              </a:lnSpc>
            </a:pPr>
            <a:r>
              <a:rPr sz="950" dirty="0">
                <a:latin typeface="Gill Sans MT"/>
                <a:cs typeface="Gill Sans MT"/>
              </a:rPr>
              <a:t>Discontinued</a:t>
            </a:r>
            <a:r>
              <a:rPr sz="950" spc="6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participation</a:t>
            </a:r>
            <a:r>
              <a:rPr sz="950" spc="65" dirty="0">
                <a:latin typeface="Gill Sans MT"/>
                <a:cs typeface="Gill Sans MT"/>
              </a:rPr>
              <a:t> </a:t>
            </a:r>
            <a:r>
              <a:rPr sz="950" spc="-20" dirty="0">
                <a:latin typeface="Gill Sans MT"/>
                <a:cs typeface="Gill Sans MT"/>
              </a:rPr>
              <a:t>(n=4) </a:t>
            </a:r>
            <a:r>
              <a:rPr sz="950" dirty="0">
                <a:latin typeface="Gill Sans MT"/>
                <a:cs typeface="Gill Sans MT"/>
              </a:rPr>
              <a:t>Died:</a:t>
            </a:r>
            <a:r>
              <a:rPr sz="950" spc="-8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2</a:t>
            </a:r>
            <a:r>
              <a:rPr sz="950" spc="2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(2</a:t>
            </a:r>
            <a:r>
              <a:rPr sz="950" spc="2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in-hospital,</a:t>
            </a:r>
            <a:r>
              <a:rPr sz="950" spc="-8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0</a:t>
            </a:r>
            <a:r>
              <a:rPr sz="950" spc="2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after)</a:t>
            </a:r>
            <a:endParaRPr sz="950">
              <a:latin typeface="Gill Sans MT"/>
              <a:cs typeface="Gill Sans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479719" y="4098008"/>
            <a:ext cx="2245995" cy="31686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135"/>
              </a:lnSpc>
              <a:spcBef>
                <a:spcPts val="114"/>
              </a:spcBef>
            </a:pPr>
            <a:r>
              <a:rPr sz="950" dirty="0">
                <a:latin typeface="Gill Sans MT"/>
                <a:cs typeface="Gill Sans MT"/>
              </a:rPr>
              <a:t>Disenrolled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prematurely:</a:t>
            </a:r>
            <a:r>
              <a:rPr sz="950" spc="-70" dirty="0">
                <a:latin typeface="Gill Sans MT"/>
                <a:cs typeface="Gill Sans MT"/>
              </a:rPr>
              <a:t> </a:t>
            </a:r>
            <a:r>
              <a:rPr sz="950" spc="-50" dirty="0">
                <a:latin typeface="Gill Sans MT"/>
                <a:cs typeface="Gill Sans MT"/>
              </a:rPr>
              <a:t>3</a:t>
            </a:r>
            <a:endParaRPr sz="950">
              <a:latin typeface="Gill Sans MT"/>
              <a:cs typeface="Gill Sans MT"/>
            </a:endParaRPr>
          </a:p>
          <a:p>
            <a:pPr marL="12700">
              <a:lnSpc>
                <a:spcPts val="1135"/>
              </a:lnSpc>
            </a:pPr>
            <a:r>
              <a:rPr sz="950" dirty="0">
                <a:latin typeface="Gill Sans MT"/>
                <a:cs typeface="Gill Sans MT"/>
              </a:rPr>
              <a:t>Other</a:t>
            </a:r>
            <a:r>
              <a:rPr sz="950" spc="2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reason:</a:t>
            </a:r>
            <a:r>
              <a:rPr sz="950" spc="-8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2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(disabling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stroke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in-</a:t>
            </a:r>
            <a:r>
              <a:rPr sz="950" spc="-10" dirty="0">
                <a:latin typeface="Gill Sans MT"/>
                <a:cs typeface="Gill Sans MT"/>
              </a:rPr>
              <a:t>hospital)</a:t>
            </a:r>
            <a:endParaRPr sz="950">
              <a:latin typeface="Gill Sans MT"/>
              <a:cs typeface="Gill Sans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236224" y="4807513"/>
            <a:ext cx="2582545" cy="922655"/>
          </a:xfrm>
          <a:prstGeom prst="rect">
            <a:avLst/>
          </a:prstGeom>
          <a:solidFill>
            <a:srgbClr val="FFFFFF"/>
          </a:solidFill>
          <a:ln w="1024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sz="950">
              <a:latin typeface="Times New Roman"/>
              <a:cs typeface="Times New Roman"/>
            </a:endParaRPr>
          </a:p>
          <a:p>
            <a:pPr marL="50800" marR="797560">
              <a:lnSpc>
                <a:spcPts val="1130"/>
              </a:lnSpc>
            </a:pPr>
            <a:r>
              <a:rPr sz="950" dirty="0">
                <a:latin typeface="Gill Sans MT"/>
                <a:cs typeface="Gill Sans MT"/>
              </a:rPr>
              <a:t>Analyzed</a:t>
            </a:r>
            <a:r>
              <a:rPr sz="950" spc="5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primary</a:t>
            </a:r>
            <a:r>
              <a:rPr sz="950" spc="6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outcome</a:t>
            </a:r>
            <a:r>
              <a:rPr sz="950" spc="5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(n=95) </a:t>
            </a:r>
            <a:r>
              <a:rPr sz="950" dirty="0">
                <a:latin typeface="Gill Sans MT"/>
                <a:cs typeface="Gill Sans MT"/>
              </a:rPr>
              <a:t>Analyzed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1-year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vital</a:t>
            </a:r>
            <a:r>
              <a:rPr sz="950" spc="4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status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(n=99)</a:t>
            </a:r>
            <a:endParaRPr sz="950">
              <a:latin typeface="Gill Sans MT"/>
              <a:cs typeface="Gill Sans M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529050" y="1476962"/>
            <a:ext cx="3045460" cy="3307079"/>
            <a:chOff x="7529050" y="1476962"/>
            <a:chExt cx="3045460" cy="3307079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29050" y="3147476"/>
              <a:ext cx="94273" cy="34532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80228" y="4438616"/>
              <a:ext cx="94273" cy="34532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80228" y="3147476"/>
              <a:ext cx="94273" cy="34532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29050" y="1856336"/>
              <a:ext cx="94273" cy="34532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80228" y="1856336"/>
              <a:ext cx="94273" cy="345328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7576187" y="1487439"/>
              <a:ext cx="2951480" cy="368935"/>
            </a:xfrm>
            <a:custGeom>
              <a:avLst/>
              <a:gdLst/>
              <a:ahLst/>
              <a:cxnLst/>
              <a:rect l="l" t="t" r="r" b="b"/>
              <a:pathLst>
                <a:path w="2951479" h="368935">
                  <a:moveTo>
                    <a:pt x="1475588" y="0"/>
                  </a:moveTo>
                  <a:lnTo>
                    <a:pt x="1475588" y="368897"/>
                  </a:lnTo>
                </a:path>
                <a:path w="2951479" h="368935">
                  <a:moveTo>
                    <a:pt x="0" y="368897"/>
                  </a:moveTo>
                  <a:lnTo>
                    <a:pt x="2951177" y="368897"/>
                  </a:lnTo>
                </a:path>
              </a:pathLst>
            </a:custGeom>
            <a:ln w="204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129533" y="3331925"/>
              <a:ext cx="922655" cy="737870"/>
            </a:xfrm>
            <a:custGeom>
              <a:avLst/>
              <a:gdLst/>
              <a:ahLst/>
              <a:cxnLst/>
              <a:rect l="l" t="t" r="r" b="b"/>
              <a:pathLst>
                <a:path w="922654" h="737870">
                  <a:moveTo>
                    <a:pt x="922243" y="0"/>
                  </a:moveTo>
                  <a:lnTo>
                    <a:pt x="0" y="0"/>
                  </a:lnTo>
                  <a:lnTo>
                    <a:pt x="0" y="737794"/>
                  </a:lnTo>
                  <a:lnTo>
                    <a:pt x="922243" y="737794"/>
                  </a:lnTo>
                  <a:lnTo>
                    <a:pt x="9222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129533" y="3331925"/>
              <a:ext cx="922655" cy="737870"/>
            </a:xfrm>
            <a:custGeom>
              <a:avLst/>
              <a:gdLst/>
              <a:ahLst/>
              <a:cxnLst/>
              <a:rect l="l" t="t" r="r" b="b"/>
              <a:pathLst>
                <a:path w="922654" h="737870">
                  <a:moveTo>
                    <a:pt x="0" y="0"/>
                  </a:moveTo>
                  <a:lnTo>
                    <a:pt x="922243" y="0"/>
                  </a:lnTo>
                  <a:lnTo>
                    <a:pt x="922243" y="737794"/>
                  </a:lnTo>
                  <a:lnTo>
                    <a:pt x="0" y="737794"/>
                  </a:lnTo>
                  <a:lnTo>
                    <a:pt x="0" y="0"/>
                  </a:lnTo>
                  <a:close/>
                </a:path>
              </a:pathLst>
            </a:custGeom>
            <a:ln w="102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8168068" y="3390955"/>
            <a:ext cx="864869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dirty="0">
                <a:latin typeface="Gill Sans MT"/>
                <a:cs typeface="Gill Sans MT"/>
              </a:rPr>
              <a:t>QC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team</a:t>
            </a:r>
            <a:r>
              <a:rPr sz="950" spc="3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(n=47)</a:t>
            </a:r>
            <a:endParaRPr sz="950">
              <a:latin typeface="Gill Sans MT"/>
              <a:cs typeface="Gill Sans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23582" y="3534415"/>
            <a:ext cx="2677795" cy="31686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14935" marR="5080" indent="-102870">
              <a:lnSpc>
                <a:spcPts val="1130"/>
              </a:lnSpc>
              <a:spcBef>
                <a:spcPts val="165"/>
              </a:spcBef>
              <a:tabLst>
                <a:tab pos="1856739" algn="l"/>
              </a:tabLst>
            </a:pPr>
            <a:r>
              <a:rPr sz="1425" baseline="5847" dirty="0">
                <a:latin typeface="Gill Sans MT"/>
                <a:cs typeface="Gill Sans MT"/>
              </a:rPr>
              <a:t>Received</a:t>
            </a:r>
            <a:r>
              <a:rPr sz="1425" spc="67" baseline="5847" dirty="0">
                <a:latin typeface="Gill Sans MT"/>
                <a:cs typeface="Gill Sans MT"/>
              </a:rPr>
              <a:t> </a:t>
            </a:r>
            <a:r>
              <a:rPr sz="1425" baseline="5847" dirty="0">
                <a:latin typeface="Gill Sans MT"/>
                <a:cs typeface="Gill Sans MT"/>
              </a:rPr>
              <a:t>the</a:t>
            </a:r>
            <a:r>
              <a:rPr sz="1425" spc="67" baseline="5847" dirty="0">
                <a:latin typeface="Gill Sans MT"/>
                <a:cs typeface="Gill Sans MT"/>
              </a:rPr>
              <a:t> </a:t>
            </a:r>
            <a:r>
              <a:rPr sz="1425" baseline="5847" dirty="0">
                <a:latin typeface="Gill Sans MT"/>
                <a:cs typeface="Gill Sans MT"/>
              </a:rPr>
              <a:t>intervention</a:t>
            </a:r>
            <a:r>
              <a:rPr sz="1425" spc="67" baseline="5847" dirty="0">
                <a:latin typeface="Gill Sans MT"/>
                <a:cs typeface="Gill Sans MT"/>
              </a:rPr>
              <a:t> </a:t>
            </a:r>
            <a:r>
              <a:rPr sz="1425" spc="-15" baseline="5847" dirty="0">
                <a:latin typeface="Gill Sans MT"/>
                <a:cs typeface="Gill Sans MT"/>
              </a:rPr>
              <a:t>(n=95)</a:t>
            </a:r>
            <a:r>
              <a:rPr sz="1425" baseline="5847" dirty="0">
                <a:latin typeface="Gill Sans MT"/>
                <a:cs typeface="Gill Sans MT"/>
              </a:rPr>
              <a:t>	</a:t>
            </a:r>
            <a:r>
              <a:rPr sz="950" dirty="0">
                <a:latin typeface="Gill Sans MT"/>
                <a:cs typeface="Gill Sans MT"/>
              </a:rPr>
              <a:t>BC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team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(n=37) </a:t>
            </a:r>
            <a:r>
              <a:rPr sz="1425" baseline="5847" dirty="0">
                <a:latin typeface="Gill Sans MT"/>
                <a:cs typeface="Gill Sans MT"/>
              </a:rPr>
              <a:t>Lost</a:t>
            </a:r>
            <a:r>
              <a:rPr sz="1425" spc="67" baseline="5847" dirty="0">
                <a:latin typeface="Gill Sans MT"/>
                <a:cs typeface="Gill Sans MT"/>
              </a:rPr>
              <a:t> </a:t>
            </a:r>
            <a:r>
              <a:rPr sz="1425" baseline="5847" dirty="0">
                <a:latin typeface="Gill Sans MT"/>
                <a:cs typeface="Gill Sans MT"/>
              </a:rPr>
              <a:t>to</a:t>
            </a:r>
            <a:r>
              <a:rPr sz="1425" spc="67" baseline="5847" dirty="0">
                <a:latin typeface="Gill Sans MT"/>
                <a:cs typeface="Gill Sans MT"/>
              </a:rPr>
              <a:t> </a:t>
            </a:r>
            <a:r>
              <a:rPr sz="1425" spc="-15" baseline="5847" dirty="0">
                <a:latin typeface="Gill Sans MT"/>
                <a:cs typeface="Gill Sans MT"/>
              </a:rPr>
              <a:t>follow-</a:t>
            </a:r>
            <a:r>
              <a:rPr sz="1425" baseline="5847" dirty="0">
                <a:latin typeface="Gill Sans MT"/>
                <a:cs typeface="Gill Sans MT"/>
              </a:rPr>
              <a:t>up</a:t>
            </a:r>
            <a:r>
              <a:rPr sz="1425" spc="67" baseline="5847" dirty="0">
                <a:latin typeface="Gill Sans MT"/>
                <a:cs typeface="Gill Sans MT"/>
              </a:rPr>
              <a:t> </a:t>
            </a:r>
            <a:r>
              <a:rPr sz="1425" spc="-30" baseline="5847" dirty="0">
                <a:latin typeface="Gill Sans MT"/>
                <a:cs typeface="Gill Sans MT"/>
              </a:rPr>
              <a:t>(n=0)</a:t>
            </a:r>
            <a:r>
              <a:rPr sz="1425" baseline="5847" dirty="0">
                <a:latin typeface="Gill Sans MT"/>
                <a:cs typeface="Gill Sans MT"/>
              </a:rPr>
              <a:t>	</a:t>
            </a:r>
            <a:r>
              <a:rPr sz="950" dirty="0">
                <a:latin typeface="Gill Sans MT"/>
                <a:cs typeface="Gill Sans MT"/>
              </a:rPr>
              <a:t>MB</a:t>
            </a:r>
            <a:r>
              <a:rPr sz="950" spc="3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team</a:t>
            </a:r>
            <a:r>
              <a:rPr sz="950" spc="3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(n=9)</a:t>
            </a:r>
            <a:endParaRPr sz="950">
              <a:latin typeface="Gill Sans MT"/>
              <a:cs typeface="Gill Sans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26062" y="3821335"/>
            <a:ext cx="255460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25" baseline="5847" dirty="0">
                <a:latin typeface="Gill Sans MT"/>
                <a:cs typeface="Gill Sans MT"/>
              </a:rPr>
              <a:t>Discontinued</a:t>
            </a:r>
            <a:r>
              <a:rPr sz="1425" spc="52" baseline="5847" dirty="0">
                <a:latin typeface="Gill Sans MT"/>
                <a:cs typeface="Gill Sans MT"/>
              </a:rPr>
              <a:t> </a:t>
            </a:r>
            <a:r>
              <a:rPr sz="1425" baseline="5847" dirty="0">
                <a:latin typeface="Gill Sans MT"/>
                <a:cs typeface="Gill Sans MT"/>
              </a:rPr>
              <a:t>participation</a:t>
            </a:r>
            <a:r>
              <a:rPr sz="1425" spc="60" baseline="5847" dirty="0">
                <a:latin typeface="Gill Sans MT"/>
                <a:cs typeface="Gill Sans MT"/>
              </a:rPr>
              <a:t> </a:t>
            </a:r>
            <a:r>
              <a:rPr sz="1425" baseline="5847" dirty="0">
                <a:latin typeface="Gill Sans MT"/>
                <a:cs typeface="Gill Sans MT"/>
              </a:rPr>
              <a:t>(n=10)</a:t>
            </a:r>
            <a:r>
              <a:rPr sz="1425" spc="292" baseline="5847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ON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team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(n=2)</a:t>
            </a:r>
            <a:endParaRPr sz="950">
              <a:latin typeface="Gill Sans MT"/>
              <a:cs typeface="Gill Sans MT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1075313" y="3326527"/>
            <a:ext cx="933450" cy="748665"/>
            <a:chOff x="11075313" y="3326527"/>
            <a:chExt cx="933450" cy="748665"/>
          </a:xfrm>
        </p:grpSpPr>
        <p:sp>
          <p:nvSpPr>
            <p:cNvPr id="32" name="object 32"/>
            <p:cNvSpPr/>
            <p:nvPr/>
          </p:nvSpPr>
          <p:spPr>
            <a:xfrm>
              <a:off x="11080710" y="3331925"/>
              <a:ext cx="922655" cy="737870"/>
            </a:xfrm>
            <a:custGeom>
              <a:avLst/>
              <a:gdLst/>
              <a:ahLst/>
              <a:cxnLst/>
              <a:rect l="l" t="t" r="r" b="b"/>
              <a:pathLst>
                <a:path w="922654" h="737870">
                  <a:moveTo>
                    <a:pt x="922243" y="0"/>
                  </a:moveTo>
                  <a:lnTo>
                    <a:pt x="0" y="0"/>
                  </a:lnTo>
                  <a:lnTo>
                    <a:pt x="0" y="737794"/>
                  </a:lnTo>
                  <a:lnTo>
                    <a:pt x="922243" y="737794"/>
                  </a:lnTo>
                  <a:lnTo>
                    <a:pt x="9222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080710" y="3331925"/>
              <a:ext cx="922655" cy="737870"/>
            </a:xfrm>
            <a:custGeom>
              <a:avLst/>
              <a:gdLst/>
              <a:ahLst/>
              <a:cxnLst/>
              <a:rect l="l" t="t" r="r" b="b"/>
              <a:pathLst>
                <a:path w="922654" h="737870">
                  <a:moveTo>
                    <a:pt x="0" y="0"/>
                  </a:moveTo>
                  <a:lnTo>
                    <a:pt x="922243" y="0"/>
                  </a:lnTo>
                  <a:lnTo>
                    <a:pt x="922243" y="737794"/>
                  </a:lnTo>
                  <a:lnTo>
                    <a:pt x="0" y="737794"/>
                  </a:lnTo>
                  <a:lnTo>
                    <a:pt x="0" y="0"/>
                  </a:lnTo>
                  <a:close/>
                </a:path>
              </a:pathLst>
            </a:custGeom>
            <a:ln w="102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1119246" y="3390955"/>
            <a:ext cx="864869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dirty="0">
                <a:latin typeface="Gill Sans MT"/>
                <a:cs typeface="Gill Sans MT"/>
              </a:rPr>
              <a:t>QC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team</a:t>
            </a:r>
            <a:r>
              <a:rPr sz="950" spc="3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(n=51)</a:t>
            </a:r>
            <a:endParaRPr sz="950">
              <a:latin typeface="Gill Sans MT"/>
              <a:cs typeface="Gill Sans M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119246" y="3534415"/>
            <a:ext cx="833119" cy="46037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>
              <a:lnSpc>
                <a:spcPts val="1130"/>
              </a:lnSpc>
              <a:spcBef>
                <a:spcPts val="165"/>
              </a:spcBef>
            </a:pPr>
            <a:r>
              <a:rPr sz="950" dirty="0">
                <a:latin typeface="Gill Sans MT"/>
                <a:cs typeface="Gill Sans MT"/>
              </a:rPr>
              <a:t>BC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team</a:t>
            </a:r>
            <a:r>
              <a:rPr sz="950" spc="3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(n=41) </a:t>
            </a:r>
            <a:r>
              <a:rPr sz="950" dirty="0">
                <a:latin typeface="Gill Sans MT"/>
                <a:cs typeface="Gill Sans MT"/>
              </a:rPr>
              <a:t>MB</a:t>
            </a:r>
            <a:r>
              <a:rPr sz="950" spc="3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team</a:t>
            </a:r>
            <a:r>
              <a:rPr sz="950" spc="3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(n=8) </a:t>
            </a:r>
            <a:r>
              <a:rPr sz="950" dirty="0">
                <a:latin typeface="Gill Sans MT"/>
                <a:cs typeface="Gill Sans MT"/>
              </a:rPr>
              <a:t>ON</a:t>
            </a:r>
            <a:r>
              <a:rPr sz="950" spc="3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team</a:t>
            </a:r>
            <a:r>
              <a:rPr sz="950" spc="3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(n=2)</a:t>
            </a:r>
            <a:endParaRPr sz="950">
              <a:latin typeface="Gill Sans MT"/>
              <a:cs typeface="Gill Sans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85046" y="4807513"/>
            <a:ext cx="2582545" cy="922655"/>
          </a:xfrm>
          <a:prstGeom prst="rect">
            <a:avLst/>
          </a:prstGeom>
          <a:solidFill>
            <a:srgbClr val="FFFFFF"/>
          </a:solidFill>
          <a:ln w="1024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sz="950">
              <a:latin typeface="Times New Roman"/>
              <a:cs typeface="Times New Roman"/>
            </a:endParaRPr>
          </a:p>
          <a:p>
            <a:pPr marL="50800" marR="797560">
              <a:lnSpc>
                <a:spcPts val="1130"/>
              </a:lnSpc>
            </a:pPr>
            <a:r>
              <a:rPr sz="950" dirty="0">
                <a:latin typeface="Gill Sans MT"/>
                <a:cs typeface="Gill Sans MT"/>
              </a:rPr>
              <a:t>Analyzed</a:t>
            </a:r>
            <a:r>
              <a:rPr sz="950" spc="5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primary</a:t>
            </a:r>
            <a:r>
              <a:rPr sz="950" spc="6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outcome</a:t>
            </a:r>
            <a:r>
              <a:rPr sz="950" spc="55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(n=85) </a:t>
            </a:r>
            <a:r>
              <a:rPr sz="950" dirty="0">
                <a:latin typeface="Gill Sans MT"/>
                <a:cs typeface="Gill Sans MT"/>
              </a:rPr>
              <a:t>Analyzed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1-year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vital</a:t>
            </a:r>
            <a:r>
              <a:rPr sz="950" spc="45" dirty="0">
                <a:latin typeface="Gill Sans MT"/>
                <a:cs typeface="Gill Sans MT"/>
              </a:rPr>
              <a:t> </a:t>
            </a:r>
            <a:r>
              <a:rPr sz="950" dirty="0">
                <a:latin typeface="Gill Sans MT"/>
                <a:cs typeface="Gill Sans MT"/>
              </a:rPr>
              <a:t>status</a:t>
            </a:r>
            <a:r>
              <a:rPr sz="950" spc="40" dirty="0">
                <a:latin typeface="Gill Sans MT"/>
                <a:cs typeface="Gill Sans MT"/>
              </a:rPr>
              <a:t> </a:t>
            </a:r>
            <a:r>
              <a:rPr sz="950" spc="-10" dirty="0">
                <a:latin typeface="Gill Sans MT"/>
                <a:cs typeface="Gill Sans MT"/>
              </a:rPr>
              <a:t>(n=91)</a:t>
            </a:r>
            <a:endParaRPr sz="950">
              <a:latin typeface="Gill Sans MT"/>
              <a:cs typeface="Gill Sans MT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89999" y="89999"/>
            <a:ext cx="7533640" cy="4694555"/>
            <a:chOff x="89999" y="89999"/>
            <a:chExt cx="7533640" cy="4694555"/>
          </a:xfrm>
        </p:grpSpPr>
        <p:pic>
          <p:nvPicPr>
            <p:cNvPr id="38" name="object 3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29050" y="4438617"/>
              <a:ext cx="94273" cy="34532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999" y="89999"/>
              <a:ext cx="935995" cy="936000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808523" y="2243828"/>
            <a:ext cx="4495165" cy="113474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23215" rIns="0" bIns="0" rtlCol="0">
            <a:spAutoFit/>
          </a:bodyPr>
          <a:lstStyle/>
          <a:p>
            <a:pPr marL="1111885">
              <a:lnSpc>
                <a:spcPct val="100000"/>
              </a:lnSpc>
              <a:spcBef>
                <a:spcPts val="2545"/>
              </a:spcBef>
              <a:tabLst>
                <a:tab pos="2291080" algn="l"/>
              </a:tabLst>
            </a:pPr>
            <a:r>
              <a:rPr sz="2800" spc="140" dirty="0">
                <a:solidFill>
                  <a:srgbClr val="262626"/>
                </a:solidFill>
                <a:latin typeface="Gill Sans MT"/>
                <a:cs typeface="Gill Sans MT"/>
              </a:rPr>
              <a:t>TRIAL</a:t>
            </a:r>
            <a:r>
              <a:rPr sz="280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spc="95" dirty="0">
                <a:solidFill>
                  <a:srgbClr val="262626"/>
                </a:solidFill>
                <a:latin typeface="Gill Sans MT"/>
                <a:cs typeface="Gill Sans MT"/>
              </a:rPr>
              <a:t>FLOW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45679" y="3571747"/>
            <a:ext cx="3535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N=180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analyzed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for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primary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outcome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6096000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0" y="6857999"/>
                  </a:moveTo>
                  <a:lnTo>
                    <a:pt x="6096000" y="6857999"/>
                  </a:lnTo>
                  <a:lnTo>
                    <a:pt x="6096000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6096000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6096000" y="6857999"/>
                  </a:lnTo>
                  <a:lnTo>
                    <a:pt x="6096000" y="0"/>
                  </a:lnTo>
                  <a:close/>
                </a:path>
              </a:pathLst>
            </a:custGeom>
            <a:solidFill>
              <a:srgbClr val="418A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04672" y="2243828"/>
            <a:ext cx="4486910" cy="114173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134620" rIns="0" bIns="0" rtlCol="0">
            <a:spAutoFit/>
          </a:bodyPr>
          <a:lstStyle/>
          <a:p>
            <a:pPr marR="17780" algn="ctr">
              <a:lnSpc>
                <a:spcPts val="3180"/>
              </a:lnSpc>
              <a:spcBef>
                <a:spcPts val="1060"/>
              </a:spcBef>
            </a:pPr>
            <a:r>
              <a:rPr sz="2800" spc="160" dirty="0">
                <a:solidFill>
                  <a:srgbClr val="262626"/>
                </a:solidFill>
                <a:latin typeface="Gill Sans MT"/>
                <a:cs typeface="Gill Sans MT"/>
              </a:rPr>
              <a:t>BASELINE</a:t>
            </a:r>
            <a:endParaRPr sz="2800">
              <a:latin typeface="Gill Sans MT"/>
              <a:cs typeface="Gill Sans MT"/>
            </a:endParaRPr>
          </a:p>
          <a:p>
            <a:pPr algn="ctr">
              <a:lnSpc>
                <a:spcPts val="3180"/>
              </a:lnSpc>
            </a:pPr>
            <a:r>
              <a:rPr sz="2800" spc="165" dirty="0">
                <a:solidFill>
                  <a:srgbClr val="262626"/>
                </a:solidFill>
                <a:latin typeface="Gill Sans MT"/>
                <a:cs typeface="Gill Sans MT"/>
              </a:rPr>
              <a:t>CHARACTERISTICS</a:t>
            </a:r>
            <a:endParaRPr sz="2800">
              <a:latin typeface="Gill Sans MT"/>
              <a:cs typeface="Gill Sans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089650" y="0"/>
            <a:ext cx="6102350" cy="6858000"/>
            <a:chOff x="6089650" y="0"/>
            <a:chExt cx="6102350" cy="6858000"/>
          </a:xfrm>
        </p:grpSpPr>
        <p:sp>
          <p:nvSpPr>
            <p:cNvPr id="7" name="object 7"/>
            <p:cNvSpPr/>
            <p:nvPr/>
          </p:nvSpPr>
          <p:spPr>
            <a:xfrm>
              <a:off x="6096000" y="12"/>
              <a:ext cx="6096000" cy="563245"/>
            </a:xfrm>
            <a:custGeom>
              <a:avLst/>
              <a:gdLst/>
              <a:ahLst/>
              <a:cxnLst/>
              <a:rect l="l" t="t" r="r" b="b"/>
              <a:pathLst>
                <a:path w="6096000" h="563245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563206"/>
                  </a:lnTo>
                  <a:lnTo>
                    <a:pt x="1882305" y="563206"/>
                  </a:lnTo>
                  <a:lnTo>
                    <a:pt x="3286874" y="563206"/>
                  </a:lnTo>
                  <a:lnTo>
                    <a:pt x="4691431" y="563206"/>
                  </a:lnTo>
                  <a:lnTo>
                    <a:pt x="6095987" y="563206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96000" y="563219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69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96000" y="894524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69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96000" y="1225829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69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96000" y="1557134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69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96000" y="1888438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69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96000" y="2219743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69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96000" y="2551048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69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96000" y="2882353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69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96000" y="3213658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96000" y="3544963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6000" y="3876268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96000" y="4207573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292"/>
                  </a:lnTo>
                  <a:lnTo>
                    <a:pt x="1882305" y="331292"/>
                  </a:lnTo>
                  <a:lnTo>
                    <a:pt x="3286874" y="331292"/>
                  </a:lnTo>
                  <a:lnTo>
                    <a:pt x="4691431" y="331292"/>
                  </a:lnTo>
                  <a:lnTo>
                    <a:pt x="6095987" y="331292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96000" y="4538865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96000" y="4870170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96000" y="5201475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96000" y="5532780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96000" y="5864085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096000" y="6195389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096000" y="6526695"/>
              <a:ext cx="6096000" cy="331470"/>
            </a:xfrm>
            <a:custGeom>
              <a:avLst/>
              <a:gdLst/>
              <a:ahLst/>
              <a:cxnLst/>
              <a:rect l="l" t="t" r="r" b="b"/>
              <a:pathLst>
                <a:path w="6096000" h="331470">
                  <a:moveTo>
                    <a:pt x="6095987" y="0"/>
                  </a:moveTo>
                  <a:lnTo>
                    <a:pt x="4691431" y="0"/>
                  </a:lnTo>
                  <a:lnTo>
                    <a:pt x="3286874" y="0"/>
                  </a:lnTo>
                  <a:lnTo>
                    <a:pt x="1882305" y="0"/>
                  </a:lnTo>
                  <a:lnTo>
                    <a:pt x="0" y="0"/>
                  </a:lnTo>
                  <a:lnTo>
                    <a:pt x="0" y="331304"/>
                  </a:lnTo>
                  <a:lnTo>
                    <a:pt x="1882305" y="331304"/>
                  </a:lnTo>
                  <a:lnTo>
                    <a:pt x="3286874" y="331304"/>
                  </a:lnTo>
                  <a:lnTo>
                    <a:pt x="4691431" y="331304"/>
                  </a:lnTo>
                  <a:lnTo>
                    <a:pt x="6095987" y="331304"/>
                  </a:lnTo>
                  <a:lnTo>
                    <a:pt x="6095987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89650" y="0"/>
              <a:ext cx="6102350" cy="6858000"/>
            </a:xfrm>
            <a:custGeom>
              <a:avLst/>
              <a:gdLst/>
              <a:ahLst/>
              <a:cxnLst/>
              <a:rect l="l" t="t" r="r" b="b"/>
              <a:pathLst>
                <a:path w="6102350" h="6858000">
                  <a:moveTo>
                    <a:pt x="6102350" y="0"/>
                  </a:moveTo>
                  <a:lnTo>
                    <a:pt x="6095987" y="0"/>
                  </a:lnTo>
                  <a:lnTo>
                    <a:pt x="6095987" y="6362"/>
                  </a:lnTo>
                  <a:lnTo>
                    <a:pt x="6095987" y="556869"/>
                  </a:lnTo>
                  <a:lnTo>
                    <a:pt x="6095987" y="6851650"/>
                  </a:lnTo>
                  <a:lnTo>
                    <a:pt x="12700" y="6851650"/>
                  </a:lnTo>
                  <a:lnTo>
                    <a:pt x="12700" y="6533045"/>
                  </a:lnTo>
                  <a:lnTo>
                    <a:pt x="6095987" y="6533045"/>
                  </a:lnTo>
                  <a:lnTo>
                    <a:pt x="6095987" y="6520345"/>
                  </a:lnTo>
                  <a:lnTo>
                    <a:pt x="12700" y="6520345"/>
                  </a:lnTo>
                  <a:lnTo>
                    <a:pt x="12700" y="6201740"/>
                  </a:lnTo>
                  <a:lnTo>
                    <a:pt x="6095987" y="6201740"/>
                  </a:lnTo>
                  <a:lnTo>
                    <a:pt x="6095987" y="6189040"/>
                  </a:lnTo>
                  <a:lnTo>
                    <a:pt x="12700" y="6189040"/>
                  </a:lnTo>
                  <a:lnTo>
                    <a:pt x="12700" y="5870435"/>
                  </a:lnTo>
                  <a:lnTo>
                    <a:pt x="6095987" y="5870435"/>
                  </a:lnTo>
                  <a:lnTo>
                    <a:pt x="6095987" y="5857735"/>
                  </a:lnTo>
                  <a:lnTo>
                    <a:pt x="12700" y="5857735"/>
                  </a:lnTo>
                  <a:lnTo>
                    <a:pt x="12700" y="5539130"/>
                  </a:lnTo>
                  <a:lnTo>
                    <a:pt x="6095987" y="5539130"/>
                  </a:lnTo>
                  <a:lnTo>
                    <a:pt x="6095987" y="5526430"/>
                  </a:lnTo>
                  <a:lnTo>
                    <a:pt x="12700" y="5526430"/>
                  </a:lnTo>
                  <a:lnTo>
                    <a:pt x="12700" y="5207825"/>
                  </a:lnTo>
                  <a:lnTo>
                    <a:pt x="6095987" y="5207825"/>
                  </a:lnTo>
                  <a:lnTo>
                    <a:pt x="6095987" y="5195125"/>
                  </a:lnTo>
                  <a:lnTo>
                    <a:pt x="12700" y="5195125"/>
                  </a:lnTo>
                  <a:lnTo>
                    <a:pt x="12700" y="4876520"/>
                  </a:lnTo>
                  <a:lnTo>
                    <a:pt x="6095987" y="4876520"/>
                  </a:lnTo>
                  <a:lnTo>
                    <a:pt x="6095987" y="4863820"/>
                  </a:lnTo>
                  <a:lnTo>
                    <a:pt x="12700" y="4863820"/>
                  </a:lnTo>
                  <a:lnTo>
                    <a:pt x="12700" y="4545228"/>
                  </a:lnTo>
                  <a:lnTo>
                    <a:pt x="6095987" y="4545228"/>
                  </a:lnTo>
                  <a:lnTo>
                    <a:pt x="6095987" y="4532528"/>
                  </a:lnTo>
                  <a:lnTo>
                    <a:pt x="12700" y="4532528"/>
                  </a:lnTo>
                  <a:lnTo>
                    <a:pt x="12700" y="4213923"/>
                  </a:lnTo>
                  <a:lnTo>
                    <a:pt x="6095987" y="4213923"/>
                  </a:lnTo>
                  <a:lnTo>
                    <a:pt x="6095987" y="4201223"/>
                  </a:lnTo>
                  <a:lnTo>
                    <a:pt x="12700" y="4201223"/>
                  </a:lnTo>
                  <a:lnTo>
                    <a:pt x="12700" y="3882618"/>
                  </a:lnTo>
                  <a:lnTo>
                    <a:pt x="6095987" y="3882618"/>
                  </a:lnTo>
                  <a:lnTo>
                    <a:pt x="6095987" y="3869918"/>
                  </a:lnTo>
                  <a:lnTo>
                    <a:pt x="12700" y="3869918"/>
                  </a:lnTo>
                  <a:lnTo>
                    <a:pt x="12700" y="3551313"/>
                  </a:lnTo>
                  <a:lnTo>
                    <a:pt x="6095987" y="3551313"/>
                  </a:lnTo>
                  <a:lnTo>
                    <a:pt x="6095987" y="3538613"/>
                  </a:lnTo>
                  <a:lnTo>
                    <a:pt x="12700" y="3538613"/>
                  </a:lnTo>
                  <a:lnTo>
                    <a:pt x="12700" y="3220008"/>
                  </a:lnTo>
                  <a:lnTo>
                    <a:pt x="6095987" y="3220008"/>
                  </a:lnTo>
                  <a:lnTo>
                    <a:pt x="6095987" y="3207308"/>
                  </a:lnTo>
                  <a:lnTo>
                    <a:pt x="12700" y="3207308"/>
                  </a:lnTo>
                  <a:lnTo>
                    <a:pt x="12700" y="2888704"/>
                  </a:lnTo>
                  <a:lnTo>
                    <a:pt x="6095987" y="2888704"/>
                  </a:lnTo>
                  <a:lnTo>
                    <a:pt x="6095987" y="2876004"/>
                  </a:lnTo>
                  <a:lnTo>
                    <a:pt x="12700" y="2876004"/>
                  </a:lnTo>
                  <a:lnTo>
                    <a:pt x="12700" y="2557399"/>
                  </a:lnTo>
                  <a:lnTo>
                    <a:pt x="6095987" y="2557399"/>
                  </a:lnTo>
                  <a:lnTo>
                    <a:pt x="6095987" y="2544699"/>
                  </a:lnTo>
                  <a:lnTo>
                    <a:pt x="12700" y="2544699"/>
                  </a:lnTo>
                  <a:lnTo>
                    <a:pt x="12700" y="2226094"/>
                  </a:lnTo>
                  <a:lnTo>
                    <a:pt x="6095987" y="2226094"/>
                  </a:lnTo>
                  <a:lnTo>
                    <a:pt x="6095987" y="2213394"/>
                  </a:lnTo>
                  <a:lnTo>
                    <a:pt x="12700" y="2213394"/>
                  </a:lnTo>
                  <a:lnTo>
                    <a:pt x="12700" y="1894789"/>
                  </a:lnTo>
                  <a:lnTo>
                    <a:pt x="6095987" y="1894789"/>
                  </a:lnTo>
                  <a:lnTo>
                    <a:pt x="6095987" y="1882089"/>
                  </a:lnTo>
                  <a:lnTo>
                    <a:pt x="12700" y="1882089"/>
                  </a:lnTo>
                  <a:lnTo>
                    <a:pt x="12700" y="1563484"/>
                  </a:lnTo>
                  <a:lnTo>
                    <a:pt x="6095987" y="1563484"/>
                  </a:lnTo>
                  <a:lnTo>
                    <a:pt x="6095987" y="1550784"/>
                  </a:lnTo>
                  <a:lnTo>
                    <a:pt x="12700" y="1550784"/>
                  </a:lnTo>
                  <a:lnTo>
                    <a:pt x="12700" y="1232179"/>
                  </a:lnTo>
                  <a:lnTo>
                    <a:pt x="6095987" y="1232179"/>
                  </a:lnTo>
                  <a:lnTo>
                    <a:pt x="6095987" y="1219479"/>
                  </a:lnTo>
                  <a:lnTo>
                    <a:pt x="12700" y="1219479"/>
                  </a:lnTo>
                  <a:lnTo>
                    <a:pt x="12700" y="900874"/>
                  </a:lnTo>
                  <a:lnTo>
                    <a:pt x="6095987" y="900874"/>
                  </a:lnTo>
                  <a:lnTo>
                    <a:pt x="6095987" y="888174"/>
                  </a:lnTo>
                  <a:lnTo>
                    <a:pt x="12700" y="888174"/>
                  </a:lnTo>
                  <a:lnTo>
                    <a:pt x="12700" y="569569"/>
                  </a:lnTo>
                  <a:lnTo>
                    <a:pt x="6095987" y="569569"/>
                  </a:lnTo>
                  <a:lnTo>
                    <a:pt x="6095987" y="556869"/>
                  </a:lnTo>
                  <a:lnTo>
                    <a:pt x="12700" y="556869"/>
                  </a:lnTo>
                  <a:lnTo>
                    <a:pt x="12700" y="6362"/>
                  </a:lnTo>
                  <a:lnTo>
                    <a:pt x="6095987" y="6362"/>
                  </a:lnTo>
                  <a:lnTo>
                    <a:pt x="6095987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6362"/>
                  </a:lnTo>
                  <a:lnTo>
                    <a:pt x="0" y="6858000"/>
                  </a:lnTo>
                  <a:lnTo>
                    <a:pt x="12700" y="6858000"/>
                  </a:lnTo>
                  <a:lnTo>
                    <a:pt x="6095987" y="6858000"/>
                  </a:lnTo>
                  <a:lnTo>
                    <a:pt x="6102350" y="6858000"/>
                  </a:lnTo>
                  <a:lnTo>
                    <a:pt x="6102350" y="6851650"/>
                  </a:lnTo>
                  <a:lnTo>
                    <a:pt x="6102350" y="6362"/>
                  </a:lnTo>
                  <a:lnTo>
                    <a:pt x="61023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8151100" y="44195"/>
            <a:ext cx="10598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Gill Sans MT"/>
                <a:cs typeface="Gill Sans MT"/>
              </a:rPr>
              <a:t>Intervention</a:t>
            </a:r>
            <a:endParaRPr sz="140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Gill Sans MT"/>
                <a:cs typeface="Gill Sans MT"/>
              </a:rPr>
              <a:t>N=85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749241" y="44195"/>
            <a:ext cx="672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Gill Sans MT"/>
                <a:cs typeface="Gill Sans MT"/>
              </a:rPr>
              <a:t>Control</a:t>
            </a:r>
            <a:endParaRPr sz="140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Gill Sans MT"/>
                <a:cs typeface="Gill Sans MT"/>
              </a:rPr>
              <a:t>N=95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929584" y="44195"/>
            <a:ext cx="11214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Gill Sans MT"/>
                <a:cs typeface="Gill Sans MT"/>
              </a:rPr>
              <a:t>Not</a:t>
            </a:r>
            <a:r>
              <a:rPr sz="1400" b="1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Gill Sans MT"/>
                <a:cs typeface="Gill Sans MT"/>
              </a:rPr>
              <a:t>analyzed</a:t>
            </a:r>
            <a:endParaRPr sz="140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Gill Sans MT"/>
                <a:cs typeface="Gill Sans MT"/>
              </a:rPr>
              <a:t>N=30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29020" y="608076"/>
            <a:ext cx="6750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baseline="3968" dirty="0">
                <a:latin typeface="Gill Sans MT"/>
                <a:cs typeface="Gill Sans MT"/>
              </a:rPr>
              <a:t>Age</a:t>
            </a:r>
            <a:r>
              <a:rPr sz="2100" b="1" spc="-60" baseline="3968" dirty="0">
                <a:latin typeface="Gill Sans MT"/>
                <a:cs typeface="Gill Sans MT"/>
              </a:rPr>
              <a:t> </a:t>
            </a:r>
            <a:r>
              <a:rPr sz="1000" spc="-10" dirty="0">
                <a:latin typeface="Gill Sans MT"/>
                <a:cs typeface="Gill Sans MT"/>
              </a:rPr>
              <a:t>years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05151" y="601979"/>
            <a:ext cx="751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82.4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5.4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709712" y="601979"/>
            <a:ext cx="751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83.3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6.1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114272" y="601979"/>
            <a:ext cx="751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82.8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5.1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29020" y="928115"/>
            <a:ext cx="6362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Gill Sans MT"/>
                <a:cs typeface="Gill Sans MT"/>
              </a:rPr>
              <a:t>Female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48013" y="934211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40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(47%)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752575" y="934211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41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(43%)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157135" y="934211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18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(60%)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03620" y="1272540"/>
            <a:ext cx="757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b="1" baseline="3968" dirty="0">
                <a:latin typeface="Gill Sans MT"/>
                <a:cs typeface="Gill Sans MT"/>
              </a:rPr>
              <a:t>BMI</a:t>
            </a:r>
            <a:r>
              <a:rPr sz="2100" b="1" spc="-44" baseline="3968" dirty="0">
                <a:latin typeface="Gill Sans MT"/>
                <a:cs typeface="Gill Sans MT"/>
              </a:rPr>
              <a:t> </a:t>
            </a:r>
            <a:r>
              <a:rPr sz="1000" spc="-10" dirty="0">
                <a:latin typeface="Gill Sans MT"/>
                <a:cs typeface="Gill Sans MT"/>
              </a:rPr>
              <a:t>kg/m</a:t>
            </a:r>
            <a:r>
              <a:rPr sz="1050" spc="-15" baseline="23809" dirty="0">
                <a:latin typeface="Gill Sans MT"/>
                <a:cs typeface="Gill Sans MT"/>
              </a:rPr>
              <a:t>2</a:t>
            </a:r>
            <a:endParaRPr sz="1050" baseline="23809">
              <a:latin typeface="Gill Sans MT"/>
              <a:cs typeface="Gill Sans M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05151" y="1263396"/>
            <a:ext cx="751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29.7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6.4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709712" y="1263396"/>
            <a:ext cx="751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28.3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6.3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114272" y="1263396"/>
            <a:ext cx="751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29.7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9.5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29020" y="1589532"/>
            <a:ext cx="10883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Gill Sans MT"/>
                <a:cs typeface="Gill Sans MT"/>
              </a:rPr>
              <a:t>Heart </a:t>
            </a:r>
            <a:r>
              <a:rPr sz="1400" b="1" spc="-10" dirty="0">
                <a:latin typeface="Gill Sans MT"/>
                <a:cs typeface="Gill Sans MT"/>
              </a:rPr>
              <a:t>failure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348013" y="1595628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17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(20%)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752575" y="1595628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21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(22%)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201585" y="1595628"/>
            <a:ext cx="577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4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(14%)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29020" y="1921764"/>
            <a:ext cx="1767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Gill Sans MT"/>
                <a:cs typeface="Gill Sans MT"/>
              </a:rPr>
              <a:t>Myocardial infarction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436913" y="1927859"/>
            <a:ext cx="4883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5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(6%)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841475" y="1927859"/>
            <a:ext cx="4883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7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(7%)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201585" y="1927859"/>
            <a:ext cx="577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7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(25%)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29020" y="2253996"/>
            <a:ext cx="8153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Gill Sans MT"/>
                <a:cs typeface="Gill Sans MT"/>
              </a:rPr>
              <a:t>Prior</a:t>
            </a:r>
            <a:r>
              <a:rPr sz="1400" b="1" spc="-25" dirty="0">
                <a:latin typeface="Gill Sans MT"/>
                <a:cs typeface="Gill Sans MT"/>
              </a:rPr>
              <a:t> PCI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348013" y="2257044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21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(25%)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752575" y="2257044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25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(26%)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201585" y="2257044"/>
            <a:ext cx="577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6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(21%)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129020" y="2583179"/>
            <a:ext cx="17722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Gill Sans MT"/>
                <a:cs typeface="Gill Sans MT"/>
              </a:rPr>
              <a:t>Prior</a:t>
            </a:r>
            <a:r>
              <a:rPr sz="1400" b="1" spc="-45" dirty="0">
                <a:latin typeface="Gill Sans MT"/>
                <a:cs typeface="Gill Sans MT"/>
              </a:rPr>
              <a:t> </a:t>
            </a:r>
            <a:r>
              <a:rPr sz="1400" b="1" dirty="0">
                <a:latin typeface="Gill Sans MT"/>
                <a:cs typeface="Gill Sans MT"/>
              </a:rPr>
              <a:t>cardiac</a:t>
            </a:r>
            <a:r>
              <a:rPr sz="1400" b="1" spc="-40" dirty="0">
                <a:latin typeface="Gill Sans MT"/>
                <a:cs typeface="Gill Sans MT"/>
              </a:rPr>
              <a:t> </a:t>
            </a:r>
            <a:r>
              <a:rPr sz="1400" b="1" spc="-10" dirty="0">
                <a:latin typeface="Gill Sans MT"/>
                <a:cs typeface="Gill Sans MT"/>
              </a:rPr>
              <a:t>surgery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348013" y="2589276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12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(14%)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752575" y="2589276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20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(21%)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201585" y="2589276"/>
            <a:ext cx="577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4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(14%)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129020" y="2915411"/>
            <a:ext cx="757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Gill Sans MT"/>
                <a:cs typeface="Gill Sans MT"/>
              </a:rPr>
              <a:t>Diabetes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348013" y="2921508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29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(34%)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752575" y="2921508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21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(22%)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157135" y="2921508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11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(39%)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29020" y="3247644"/>
            <a:ext cx="5778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Gill Sans MT"/>
                <a:cs typeface="Gill Sans MT"/>
              </a:rPr>
              <a:t>Stroke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436913" y="3250691"/>
            <a:ext cx="4883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7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(8%)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841475" y="3250691"/>
            <a:ext cx="4883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9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(9%)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1201585" y="3250691"/>
            <a:ext cx="577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3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(11%)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29020" y="3579876"/>
            <a:ext cx="4025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45" dirty="0">
                <a:latin typeface="Gill Sans MT"/>
                <a:cs typeface="Gill Sans MT"/>
              </a:rPr>
              <a:t>PAD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436913" y="3582923"/>
            <a:ext cx="4883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7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(8%)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841475" y="3582923"/>
            <a:ext cx="4883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8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(8%)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1201585" y="3582923"/>
            <a:ext cx="577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3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(11%)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29020" y="3909060"/>
            <a:ext cx="5765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Gill Sans MT"/>
                <a:cs typeface="Gill Sans MT"/>
              </a:rPr>
              <a:t>COPD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348013" y="3915155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19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(22%)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752575" y="3915155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14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(15%)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1201585" y="3915155"/>
            <a:ext cx="577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5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(18%)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129020" y="4241292"/>
            <a:ext cx="4330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latin typeface="Gill Sans MT"/>
                <a:cs typeface="Gill Sans MT"/>
              </a:rPr>
              <a:t>CKD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348013" y="4247388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18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(21%)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752575" y="4247388"/>
            <a:ext cx="666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15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(16%)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1201585" y="4247388"/>
            <a:ext cx="577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6</a:t>
            </a:r>
            <a:r>
              <a:rPr sz="1400" spc="-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(21%)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103620" y="4585716"/>
            <a:ext cx="13163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b="1" baseline="3968" dirty="0">
                <a:latin typeface="Gill Sans MT"/>
                <a:cs typeface="Gill Sans MT"/>
              </a:rPr>
              <a:t>GFR</a:t>
            </a:r>
            <a:r>
              <a:rPr sz="2100" b="1" spc="-75" baseline="3968" dirty="0">
                <a:latin typeface="Gill Sans MT"/>
                <a:cs typeface="Gill Sans MT"/>
              </a:rPr>
              <a:t> </a:t>
            </a:r>
            <a:r>
              <a:rPr sz="1000" dirty="0">
                <a:latin typeface="Gill Sans MT"/>
                <a:cs typeface="Gill Sans MT"/>
              </a:rPr>
              <a:t>mL/min/1.73</a:t>
            </a:r>
            <a:r>
              <a:rPr sz="1000" spc="-35" dirty="0">
                <a:latin typeface="Gill Sans MT"/>
                <a:cs typeface="Gill Sans MT"/>
              </a:rPr>
              <a:t> </a:t>
            </a:r>
            <a:r>
              <a:rPr sz="1000" spc="-25" dirty="0">
                <a:latin typeface="Gill Sans MT"/>
                <a:cs typeface="Gill Sans MT"/>
              </a:rPr>
              <a:t>m</a:t>
            </a:r>
            <a:r>
              <a:rPr sz="1050" spc="-37" baseline="23809" dirty="0">
                <a:latin typeface="Gill Sans MT"/>
                <a:cs typeface="Gill Sans MT"/>
              </a:rPr>
              <a:t>2</a:t>
            </a:r>
            <a:endParaRPr sz="1050" baseline="23809">
              <a:latin typeface="Gill Sans MT"/>
              <a:cs typeface="Gill Sans M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260701" y="4576572"/>
            <a:ext cx="840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60.1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14.4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665262" y="4576572"/>
            <a:ext cx="840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59.0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13.1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1069822" y="4576572"/>
            <a:ext cx="840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57.8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14.9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129020" y="4902708"/>
            <a:ext cx="10502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Gill Sans MT"/>
                <a:cs typeface="Gill Sans MT"/>
              </a:rPr>
              <a:t>Hemoglobin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216251" y="4908804"/>
            <a:ext cx="9290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126.6</a:t>
            </a:r>
            <a:r>
              <a:rPr sz="1400" spc="-25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15.9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620812" y="4908804"/>
            <a:ext cx="9290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127.9</a:t>
            </a:r>
            <a:r>
              <a:rPr sz="1400" spc="-25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16.1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1025372" y="4908804"/>
            <a:ext cx="9290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126.4</a:t>
            </a:r>
            <a:r>
              <a:rPr sz="1400" spc="-25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19.1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129020" y="5234940"/>
            <a:ext cx="7391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Gill Sans MT"/>
                <a:cs typeface="Gill Sans MT"/>
              </a:rPr>
              <a:t>Albumin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8305151" y="5234940"/>
            <a:ext cx="751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38.5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5.2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9709712" y="5234940"/>
            <a:ext cx="751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38.5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4.1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178568" y="5241035"/>
            <a:ext cx="6223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40.6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50" dirty="0">
                <a:latin typeface="Gill Sans MT"/>
                <a:cs typeface="Gill Sans MT"/>
              </a:rPr>
              <a:t>4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129020" y="5579364"/>
            <a:ext cx="10166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baseline="3968" dirty="0">
                <a:latin typeface="Gill Sans MT"/>
                <a:cs typeface="Gill Sans MT"/>
              </a:rPr>
              <a:t>EFT</a:t>
            </a:r>
            <a:r>
              <a:rPr sz="2100" b="1" spc="-67" baseline="3968" dirty="0">
                <a:latin typeface="Gill Sans MT"/>
                <a:cs typeface="Gill Sans MT"/>
              </a:rPr>
              <a:t> </a:t>
            </a:r>
            <a:r>
              <a:rPr sz="2100" b="1" baseline="3968" dirty="0">
                <a:latin typeface="Gill Sans MT"/>
                <a:cs typeface="Gill Sans MT"/>
              </a:rPr>
              <a:t>score</a:t>
            </a:r>
            <a:r>
              <a:rPr sz="2100" b="1" spc="-67" baseline="3968" dirty="0">
                <a:latin typeface="Gill Sans MT"/>
                <a:cs typeface="Gill Sans MT"/>
              </a:rPr>
              <a:t> </a:t>
            </a:r>
            <a:r>
              <a:rPr sz="1000" spc="-25" dirty="0">
                <a:latin typeface="Gill Sans MT"/>
                <a:cs typeface="Gill Sans MT"/>
              </a:rPr>
              <a:t>/5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349601" y="5567172"/>
            <a:ext cx="662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1.8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1.1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754162" y="5567172"/>
            <a:ext cx="662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1.8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1.2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1158722" y="5570220"/>
            <a:ext cx="662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2.1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1.0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103620" y="5896355"/>
            <a:ext cx="6483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b="1" spc="-45" dirty="0">
                <a:latin typeface="Gill Sans MT"/>
                <a:cs typeface="Gill Sans MT"/>
              </a:rPr>
              <a:t>LVEF</a:t>
            </a:r>
            <a:r>
              <a:rPr sz="1400" b="1" spc="-25" dirty="0">
                <a:latin typeface="Gill Sans MT"/>
                <a:cs typeface="Gill Sans MT"/>
              </a:rPr>
              <a:t> </a:t>
            </a:r>
            <a:r>
              <a:rPr sz="1500" spc="-75" baseline="-5555" dirty="0">
                <a:latin typeface="Gill Sans MT"/>
                <a:cs typeface="Gill Sans MT"/>
              </a:rPr>
              <a:t>%</a:t>
            </a:r>
            <a:endParaRPr sz="1500" baseline="-5555">
              <a:latin typeface="Gill Sans MT"/>
              <a:cs typeface="Gill Sans M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369445" y="5902452"/>
            <a:ext cx="6223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59.3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50" dirty="0">
                <a:latin typeface="Gill Sans MT"/>
                <a:cs typeface="Gill Sans MT"/>
              </a:rPr>
              <a:t>9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665262" y="5902452"/>
            <a:ext cx="840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57.2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10.7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1114272" y="5902452"/>
            <a:ext cx="751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60.0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9.7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129020" y="6240779"/>
            <a:ext cx="8763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baseline="3968" dirty="0">
                <a:latin typeface="Gill Sans MT"/>
                <a:cs typeface="Gill Sans MT"/>
              </a:rPr>
              <a:t>PASP</a:t>
            </a:r>
            <a:r>
              <a:rPr sz="2100" b="1" spc="-44" baseline="3968" dirty="0">
                <a:latin typeface="Gill Sans MT"/>
                <a:cs typeface="Gill Sans MT"/>
              </a:rPr>
              <a:t> </a:t>
            </a:r>
            <a:r>
              <a:rPr sz="1000" spc="-20" dirty="0">
                <a:latin typeface="Gill Sans MT"/>
                <a:cs typeface="Gill Sans MT"/>
              </a:rPr>
              <a:t>mmHg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324994" y="6234684"/>
            <a:ext cx="711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37.0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13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9665262" y="6234684"/>
            <a:ext cx="840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37.4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11.7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1134116" y="6234684"/>
            <a:ext cx="711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39.7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20" dirty="0">
                <a:latin typeface="Gill Sans MT"/>
                <a:cs typeface="Gill Sans MT"/>
              </a:rPr>
              <a:t> </a:t>
            </a:r>
            <a:r>
              <a:rPr sz="1400" spc="-25" dirty="0">
                <a:latin typeface="Gill Sans MT"/>
                <a:cs typeface="Gill Sans MT"/>
              </a:rPr>
              <a:t>13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103620" y="6573011"/>
            <a:ext cx="7004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b="1" spc="-120" baseline="3968" dirty="0">
                <a:latin typeface="Gill Sans MT"/>
                <a:cs typeface="Gill Sans MT"/>
              </a:rPr>
              <a:t>AVA</a:t>
            </a:r>
            <a:r>
              <a:rPr sz="2100" b="1" baseline="3968" dirty="0">
                <a:latin typeface="Gill Sans MT"/>
                <a:cs typeface="Gill Sans MT"/>
              </a:rPr>
              <a:t> </a:t>
            </a:r>
            <a:r>
              <a:rPr sz="1000" spc="-25" dirty="0">
                <a:latin typeface="Gill Sans MT"/>
                <a:cs typeface="Gill Sans MT"/>
              </a:rPr>
              <a:t>cm</a:t>
            </a:r>
            <a:r>
              <a:rPr sz="1050" spc="-37" baseline="23809" dirty="0">
                <a:latin typeface="Gill Sans MT"/>
                <a:cs typeface="Gill Sans MT"/>
              </a:rPr>
              <a:t>2</a:t>
            </a:r>
            <a:endParaRPr sz="1050" baseline="23809">
              <a:latin typeface="Gill Sans MT"/>
              <a:cs typeface="Gill Sans M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260701" y="6563868"/>
            <a:ext cx="840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0.79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0.18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9665262" y="6563868"/>
            <a:ext cx="840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0.78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0.22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1069822" y="6563868"/>
            <a:ext cx="840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0.79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±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0.16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213833" y="3571747"/>
            <a:ext cx="35991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70%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octo-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nonagenarians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|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45%</a:t>
            </a:r>
            <a:r>
              <a:rPr sz="1800" spc="-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females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108" name="object 10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109" name="object 109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30516" y="3475166"/>
            <a:ext cx="241300" cy="2413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44916" y="3475166"/>
            <a:ext cx="241300" cy="2413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59316" y="3475166"/>
            <a:ext cx="241300" cy="2413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317281" y="4289833"/>
            <a:ext cx="297180" cy="21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45"/>
              </a:lnSpc>
            </a:pPr>
            <a:r>
              <a:rPr sz="1400" b="1" spc="-25" dirty="0">
                <a:latin typeface="Arial"/>
                <a:cs typeface="Arial"/>
              </a:rPr>
              <a:t>111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65466" y="3595816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79866" y="3595816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30516" y="3475166"/>
            <a:ext cx="241300" cy="2413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44916" y="3475166"/>
            <a:ext cx="241300" cy="2413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59316" y="3475166"/>
            <a:ext cx="241300" cy="241300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9236966" y="4281616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457200" y="0"/>
                </a:moveTo>
                <a:lnTo>
                  <a:pt x="0" y="0"/>
                </a:lnTo>
                <a:lnTo>
                  <a:pt x="0" y="228600"/>
                </a:lnTo>
                <a:lnTo>
                  <a:pt x="457200" y="228600"/>
                </a:lnTo>
                <a:lnTo>
                  <a:pt x="45720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416138" y="4289833"/>
            <a:ext cx="99060" cy="21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45"/>
              </a:lnSpc>
            </a:pPr>
            <a:r>
              <a:rPr sz="1400" b="1" spc="-120" dirty="0"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65466" y="3595816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51266" y="428161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0"/>
                </a:lnTo>
                <a:lnTo>
                  <a:pt x="0" y="228600"/>
                </a:lnTo>
                <a:lnTo>
                  <a:pt x="2286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8430516" y="3475166"/>
            <a:ext cx="2070100" cy="241300"/>
            <a:chOff x="8430516" y="3475166"/>
            <a:chExt cx="2070100" cy="241300"/>
          </a:xfrm>
        </p:grpSpPr>
        <p:sp>
          <p:nvSpPr>
            <p:cNvPr id="16" name="object 16"/>
            <p:cNvSpPr/>
            <p:nvPr/>
          </p:nvSpPr>
          <p:spPr>
            <a:xfrm>
              <a:off x="9579866" y="3595817"/>
              <a:ext cx="685800" cy="0"/>
            </a:xfrm>
            <a:custGeom>
              <a:avLst/>
              <a:gdLst/>
              <a:ahLst/>
              <a:cxnLst/>
              <a:rect l="l" t="t" r="r" b="b"/>
              <a:pathLst>
                <a:path w="685800">
                  <a:moveTo>
                    <a:pt x="0" y="0"/>
                  </a:moveTo>
                  <a:lnTo>
                    <a:pt x="68580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30516" y="3475166"/>
              <a:ext cx="241300" cy="2413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44916" y="3475166"/>
              <a:ext cx="241300" cy="2413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59316" y="3475166"/>
              <a:ext cx="241300" cy="24130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665466" y="3595817"/>
              <a:ext cx="1600200" cy="0"/>
            </a:xfrm>
            <a:custGeom>
              <a:avLst/>
              <a:gdLst/>
              <a:ahLst/>
              <a:cxnLst/>
              <a:rect l="l" t="t" r="r" b="b"/>
              <a:pathLst>
                <a:path w="1600200">
                  <a:moveTo>
                    <a:pt x="0" y="0"/>
                  </a:moveTo>
                  <a:lnTo>
                    <a:pt x="685800" y="0"/>
                  </a:lnTo>
                </a:path>
                <a:path w="1600200">
                  <a:moveTo>
                    <a:pt x="914400" y="0"/>
                  </a:moveTo>
                  <a:lnTo>
                    <a:pt x="160020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6621731" y="3143773"/>
          <a:ext cx="4032885" cy="2271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4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620"/>
                        </a:lnSpc>
                      </a:pPr>
                      <a:r>
                        <a:rPr sz="1400" i="1" spc="-25" dirty="0">
                          <a:latin typeface="Arial"/>
                          <a:cs typeface="Arial"/>
                        </a:rPr>
                        <a:t>Pre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620"/>
                        </a:lnSpc>
                      </a:pPr>
                      <a:r>
                        <a:rPr sz="1400" i="1" spc="-25" dirty="0">
                          <a:latin typeface="Arial"/>
                          <a:cs typeface="Arial"/>
                        </a:rPr>
                        <a:t>12w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20"/>
                        </a:lnSpc>
                      </a:pPr>
                      <a:r>
                        <a:rPr sz="1400" i="1" spc="-25" dirty="0">
                          <a:latin typeface="Arial"/>
                          <a:cs typeface="Arial"/>
                        </a:rPr>
                        <a:t>24w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26098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Chair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rise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234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134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4191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260985" algn="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Gait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speed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303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137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938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b="1" spc="-50" dirty="0">
                          <a:latin typeface="Arial"/>
                          <a:cs typeface="Arial"/>
                        </a:rPr>
                        <a:t>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938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97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938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260985" algn="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Balance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303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174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938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9380" marB="0"/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93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R="260985" algn="r">
                        <a:lnSpc>
                          <a:spcPts val="1655"/>
                        </a:lnSpc>
                        <a:spcBef>
                          <a:spcPts val="89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Questionnaires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303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605"/>
                        </a:lnSpc>
                        <a:spcBef>
                          <a:spcPts val="940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171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938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605"/>
                        </a:lnSpc>
                        <a:spcBef>
                          <a:spcPts val="940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167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9380" marB="0"/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605"/>
                        </a:lnSpc>
                        <a:spcBef>
                          <a:spcPts val="940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159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938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2" name="object 22"/>
          <p:cNvGrpSpPr/>
          <p:nvPr/>
        </p:nvGrpSpPr>
        <p:grpSpPr>
          <a:xfrm>
            <a:off x="8612642" y="4046666"/>
            <a:ext cx="1539240" cy="1176020"/>
            <a:chOff x="8612642" y="4046666"/>
            <a:chExt cx="1539240" cy="1176020"/>
          </a:xfrm>
        </p:grpSpPr>
        <p:sp>
          <p:nvSpPr>
            <p:cNvPr id="23" name="object 23"/>
            <p:cNvSpPr/>
            <p:nvPr/>
          </p:nvSpPr>
          <p:spPr>
            <a:xfrm>
              <a:off x="9618565" y="4526485"/>
              <a:ext cx="190500" cy="669925"/>
            </a:xfrm>
            <a:custGeom>
              <a:avLst/>
              <a:gdLst/>
              <a:ahLst/>
              <a:cxnLst/>
              <a:rect l="l" t="t" r="r" b="b"/>
              <a:pathLst>
                <a:path w="190500" h="669925">
                  <a:moveTo>
                    <a:pt x="0" y="669531"/>
                  </a:moveTo>
                  <a:lnTo>
                    <a:pt x="34405" y="636741"/>
                  </a:lnTo>
                  <a:lnTo>
                    <a:pt x="68236" y="600578"/>
                  </a:lnTo>
                  <a:lnTo>
                    <a:pt x="100257" y="561290"/>
                  </a:lnTo>
                  <a:lnTo>
                    <a:pt x="129230" y="519124"/>
                  </a:lnTo>
                  <a:lnTo>
                    <a:pt x="153918" y="474327"/>
                  </a:lnTo>
                  <a:lnTo>
                    <a:pt x="173084" y="427148"/>
                  </a:lnTo>
                  <a:lnTo>
                    <a:pt x="185491" y="377833"/>
                  </a:lnTo>
                  <a:lnTo>
                    <a:pt x="189901" y="326631"/>
                  </a:lnTo>
                  <a:lnTo>
                    <a:pt x="186023" y="278636"/>
                  </a:lnTo>
                  <a:lnTo>
                    <a:pt x="175066" y="232282"/>
                  </a:lnTo>
                  <a:lnTo>
                    <a:pt x="158044" y="187772"/>
                  </a:lnTo>
                  <a:lnTo>
                    <a:pt x="135975" y="145310"/>
                  </a:lnTo>
                  <a:lnTo>
                    <a:pt x="109872" y="105098"/>
                  </a:lnTo>
                  <a:lnTo>
                    <a:pt x="80753" y="67340"/>
                  </a:lnTo>
                  <a:lnTo>
                    <a:pt x="49631" y="32240"/>
                  </a:lnTo>
                  <a:lnTo>
                    <a:pt x="17523" y="0"/>
                  </a:lnTo>
                </a:path>
              </a:pathLst>
            </a:custGeom>
            <a:ln w="127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597974" y="4492923"/>
              <a:ext cx="50800" cy="48260"/>
            </a:xfrm>
            <a:custGeom>
              <a:avLst/>
              <a:gdLst/>
              <a:ahLst/>
              <a:cxnLst/>
              <a:rect l="l" t="t" r="r" b="b"/>
              <a:pathLst>
                <a:path w="50800" h="48260">
                  <a:moveTo>
                    <a:pt x="0" y="0"/>
                  </a:moveTo>
                  <a:lnTo>
                    <a:pt x="25534" y="47870"/>
                  </a:lnTo>
                  <a:lnTo>
                    <a:pt x="50714" y="192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597975" y="4492923"/>
              <a:ext cx="50800" cy="48260"/>
            </a:xfrm>
            <a:custGeom>
              <a:avLst/>
              <a:gdLst/>
              <a:ahLst/>
              <a:cxnLst/>
              <a:rect l="l" t="t" r="r" b="b"/>
              <a:pathLst>
                <a:path w="50800" h="48260">
                  <a:moveTo>
                    <a:pt x="0" y="0"/>
                  </a:moveTo>
                  <a:lnTo>
                    <a:pt x="25534" y="47870"/>
                  </a:lnTo>
                  <a:lnTo>
                    <a:pt x="50714" y="1927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654796" y="4395916"/>
              <a:ext cx="496570" cy="0"/>
            </a:xfrm>
            <a:custGeom>
              <a:avLst/>
              <a:gdLst/>
              <a:ahLst/>
              <a:cxnLst/>
              <a:rect l="l" t="t" r="r" b="b"/>
              <a:pathLst>
                <a:path w="496570">
                  <a:moveTo>
                    <a:pt x="496570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603995" y="4376866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50800" y="0"/>
                  </a:moveTo>
                  <a:lnTo>
                    <a:pt x="0" y="19050"/>
                  </a:lnTo>
                  <a:lnTo>
                    <a:pt x="50800" y="38100"/>
                  </a:lnTo>
                  <a:lnTo>
                    <a:pt x="508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603996" y="4376866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0" y="19050"/>
                  </a:moveTo>
                  <a:lnTo>
                    <a:pt x="50800" y="38100"/>
                  </a:lnTo>
                  <a:lnTo>
                    <a:pt x="50800" y="0"/>
                  </a:lnTo>
                  <a:lnTo>
                    <a:pt x="0" y="1905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779766" y="4578619"/>
              <a:ext cx="614680" cy="637540"/>
            </a:xfrm>
            <a:custGeom>
              <a:avLst/>
              <a:gdLst/>
              <a:ahLst/>
              <a:cxnLst/>
              <a:rect l="l" t="t" r="r" b="b"/>
              <a:pathLst>
                <a:path w="614679" h="637539">
                  <a:moveTo>
                    <a:pt x="0" y="637344"/>
                  </a:moveTo>
                  <a:lnTo>
                    <a:pt x="39818" y="615872"/>
                  </a:lnTo>
                  <a:lnTo>
                    <a:pt x="81245" y="591842"/>
                  </a:lnTo>
                  <a:lnTo>
                    <a:pt x="123911" y="565163"/>
                  </a:lnTo>
                  <a:lnTo>
                    <a:pt x="167446" y="535742"/>
                  </a:lnTo>
                  <a:lnTo>
                    <a:pt x="211481" y="503488"/>
                  </a:lnTo>
                  <a:lnTo>
                    <a:pt x="255648" y="468307"/>
                  </a:lnTo>
                  <a:lnTo>
                    <a:pt x="299577" y="430107"/>
                  </a:lnTo>
                  <a:lnTo>
                    <a:pt x="342900" y="388797"/>
                  </a:lnTo>
                  <a:lnTo>
                    <a:pt x="385184" y="344402"/>
                  </a:lnTo>
                  <a:lnTo>
                    <a:pt x="424205" y="299380"/>
                  </a:lnTo>
                  <a:lnTo>
                    <a:pt x="460063" y="254128"/>
                  </a:lnTo>
                  <a:lnTo>
                    <a:pt x="492857" y="209041"/>
                  </a:lnTo>
                  <a:lnTo>
                    <a:pt x="522685" y="164518"/>
                  </a:lnTo>
                  <a:lnTo>
                    <a:pt x="549647" y="120956"/>
                  </a:lnTo>
                  <a:lnTo>
                    <a:pt x="573843" y="78751"/>
                  </a:lnTo>
                  <a:lnTo>
                    <a:pt x="595370" y="38299"/>
                  </a:lnTo>
                  <a:lnTo>
                    <a:pt x="614329" y="0"/>
                  </a:lnTo>
                </a:path>
              </a:pathLst>
            </a:custGeom>
            <a:ln w="127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376693" y="4532250"/>
              <a:ext cx="38100" cy="54610"/>
            </a:xfrm>
            <a:custGeom>
              <a:avLst/>
              <a:gdLst/>
              <a:ahLst/>
              <a:cxnLst/>
              <a:rect l="l" t="t" r="r" b="b"/>
              <a:pathLst>
                <a:path w="38100" h="54610">
                  <a:moveTo>
                    <a:pt x="38106" y="0"/>
                  </a:moveTo>
                  <a:lnTo>
                    <a:pt x="0" y="38619"/>
                  </a:lnTo>
                  <a:lnTo>
                    <a:pt x="34789" y="54152"/>
                  </a:lnTo>
                  <a:lnTo>
                    <a:pt x="38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376693" y="4532250"/>
              <a:ext cx="38100" cy="54610"/>
            </a:xfrm>
            <a:custGeom>
              <a:avLst/>
              <a:gdLst/>
              <a:ahLst/>
              <a:cxnLst/>
              <a:rect l="l" t="t" r="r" b="b"/>
              <a:pathLst>
                <a:path w="38100" h="54610">
                  <a:moveTo>
                    <a:pt x="38106" y="0"/>
                  </a:moveTo>
                  <a:lnTo>
                    <a:pt x="0" y="38619"/>
                  </a:lnTo>
                  <a:lnTo>
                    <a:pt x="34789" y="54152"/>
                  </a:lnTo>
                  <a:lnTo>
                    <a:pt x="38106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779766" y="4552124"/>
              <a:ext cx="514350" cy="273050"/>
            </a:xfrm>
            <a:custGeom>
              <a:avLst/>
              <a:gdLst/>
              <a:ahLst/>
              <a:cxnLst/>
              <a:rect l="l" t="t" r="r" b="b"/>
              <a:pathLst>
                <a:path w="514350" h="273050">
                  <a:moveTo>
                    <a:pt x="0" y="272613"/>
                  </a:moveTo>
                  <a:lnTo>
                    <a:pt x="41273" y="261187"/>
                  </a:lnTo>
                  <a:lnTo>
                    <a:pt x="84996" y="247146"/>
                  </a:lnTo>
                  <a:lnTo>
                    <a:pt x="130942" y="230226"/>
                  </a:lnTo>
                  <a:lnTo>
                    <a:pt x="178885" y="210162"/>
                  </a:lnTo>
                  <a:lnTo>
                    <a:pt x="228600" y="186692"/>
                  </a:lnTo>
                  <a:lnTo>
                    <a:pt x="274819" y="162383"/>
                  </a:lnTo>
                  <a:lnTo>
                    <a:pt x="319525" y="136633"/>
                  </a:lnTo>
                  <a:lnTo>
                    <a:pt x="362538" y="109835"/>
                  </a:lnTo>
                  <a:lnTo>
                    <a:pt x="403675" y="82380"/>
                  </a:lnTo>
                  <a:lnTo>
                    <a:pt x="442756" y="54661"/>
                  </a:lnTo>
                  <a:lnTo>
                    <a:pt x="479599" y="27070"/>
                  </a:lnTo>
                  <a:lnTo>
                    <a:pt x="514023" y="0"/>
                  </a:lnTo>
                </a:path>
              </a:pathLst>
            </a:custGeom>
            <a:ln w="127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281562" y="4519543"/>
              <a:ext cx="51435" cy="47625"/>
            </a:xfrm>
            <a:custGeom>
              <a:avLst/>
              <a:gdLst/>
              <a:ahLst/>
              <a:cxnLst/>
              <a:rect l="l" t="t" r="r" b="b"/>
              <a:pathLst>
                <a:path w="51434" h="47625">
                  <a:moveTo>
                    <a:pt x="51192" y="0"/>
                  </a:moveTo>
                  <a:lnTo>
                    <a:pt x="0" y="17971"/>
                  </a:lnTo>
                  <a:lnTo>
                    <a:pt x="24439" y="47200"/>
                  </a:lnTo>
                  <a:lnTo>
                    <a:pt x="511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281562" y="4519543"/>
              <a:ext cx="51435" cy="47625"/>
            </a:xfrm>
            <a:custGeom>
              <a:avLst/>
              <a:gdLst/>
              <a:ahLst/>
              <a:cxnLst/>
              <a:rect l="l" t="t" r="r" b="b"/>
              <a:pathLst>
                <a:path w="51434" h="47625">
                  <a:moveTo>
                    <a:pt x="51192" y="0"/>
                  </a:moveTo>
                  <a:lnTo>
                    <a:pt x="0" y="17971"/>
                  </a:lnTo>
                  <a:lnTo>
                    <a:pt x="24439" y="47200"/>
                  </a:lnTo>
                  <a:lnTo>
                    <a:pt x="51192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779766" y="4470316"/>
              <a:ext cx="500380" cy="40005"/>
            </a:xfrm>
            <a:custGeom>
              <a:avLst/>
              <a:gdLst/>
              <a:ahLst/>
              <a:cxnLst/>
              <a:rect l="l" t="t" r="r" b="b"/>
              <a:pathLst>
                <a:path w="500379" h="40004">
                  <a:moveTo>
                    <a:pt x="0" y="11521"/>
                  </a:moveTo>
                  <a:lnTo>
                    <a:pt x="41273" y="20733"/>
                  </a:lnTo>
                  <a:lnTo>
                    <a:pt x="84996" y="28553"/>
                  </a:lnTo>
                  <a:lnTo>
                    <a:pt x="130942" y="34606"/>
                  </a:lnTo>
                  <a:lnTo>
                    <a:pt x="178885" y="38514"/>
                  </a:lnTo>
                  <a:lnTo>
                    <a:pt x="228600" y="39900"/>
                  </a:lnTo>
                  <a:lnTo>
                    <a:pt x="289231" y="37843"/>
                  </a:lnTo>
                  <a:lnTo>
                    <a:pt x="347132" y="32133"/>
                  </a:lnTo>
                  <a:lnTo>
                    <a:pt x="401887" y="23461"/>
                  </a:lnTo>
                  <a:lnTo>
                    <a:pt x="453081" y="12519"/>
                  </a:lnTo>
                  <a:lnTo>
                    <a:pt x="500299" y="0"/>
                  </a:lnTo>
                </a:path>
              </a:pathLst>
            </a:custGeom>
            <a:ln w="127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274134" y="4452213"/>
              <a:ext cx="54610" cy="36195"/>
            </a:xfrm>
            <a:custGeom>
              <a:avLst/>
              <a:gdLst/>
              <a:ahLst/>
              <a:cxnLst/>
              <a:rect l="l" t="t" r="r" b="b"/>
              <a:pathLst>
                <a:path w="54609" h="36195">
                  <a:moveTo>
                    <a:pt x="0" y="0"/>
                  </a:moveTo>
                  <a:lnTo>
                    <a:pt x="11896" y="36195"/>
                  </a:lnTo>
                  <a:lnTo>
                    <a:pt x="54208" y="2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274134" y="4452213"/>
              <a:ext cx="54610" cy="36195"/>
            </a:xfrm>
            <a:custGeom>
              <a:avLst/>
              <a:gdLst/>
              <a:ahLst/>
              <a:cxnLst/>
              <a:rect l="l" t="t" r="r" b="b"/>
              <a:pathLst>
                <a:path w="54609" h="36195">
                  <a:moveTo>
                    <a:pt x="54208" y="2236"/>
                  </a:moveTo>
                  <a:lnTo>
                    <a:pt x="0" y="0"/>
                  </a:lnTo>
                  <a:lnTo>
                    <a:pt x="11896" y="36195"/>
                  </a:lnTo>
                  <a:lnTo>
                    <a:pt x="54208" y="223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618992" y="4053016"/>
              <a:ext cx="657860" cy="334645"/>
            </a:xfrm>
            <a:custGeom>
              <a:avLst/>
              <a:gdLst/>
              <a:ahLst/>
              <a:cxnLst/>
              <a:rect l="l" t="t" r="r" b="b"/>
              <a:pathLst>
                <a:path w="657859" h="334645">
                  <a:moveTo>
                    <a:pt x="0" y="0"/>
                  </a:moveTo>
                  <a:lnTo>
                    <a:pt x="24775" y="31464"/>
                  </a:lnTo>
                  <a:lnTo>
                    <a:pt x="54015" y="64550"/>
                  </a:lnTo>
                  <a:lnTo>
                    <a:pt x="87944" y="98523"/>
                  </a:lnTo>
                  <a:lnTo>
                    <a:pt x="126789" y="132649"/>
                  </a:lnTo>
                  <a:lnTo>
                    <a:pt x="170775" y="166193"/>
                  </a:lnTo>
                  <a:lnTo>
                    <a:pt x="220128" y="198421"/>
                  </a:lnTo>
                  <a:lnTo>
                    <a:pt x="275074" y="228600"/>
                  </a:lnTo>
                  <a:lnTo>
                    <a:pt x="324131" y="251207"/>
                  </a:lnTo>
                  <a:lnTo>
                    <a:pt x="373903" y="270662"/>
                  </a:lnTo>
                  <a:lnTo>
                    <a:pt x="423855" y="287199"/>
                  </a:lnTo>
                  <a:lnTo>
                    <a:pt x="473453" y="301051"/>
                  </a:lnTo>
                  <a:lnTo>
                    <a:pt x="522163" y="312452"/>
                  </a:lnTo>
                  <a:lnTo>
                    <a:pt x="569451" y="321635"/>
                  </a:lnTo>
                  <a:lnTo>
                    <a:pt x="614783" y="328835"/>
                  </a:lnTo>
                  <a:lnTo>
                    <a:pt x="657623" y="334284"/>
                  </a:lnTo>
                </a:path>
              </a:pathLst>
            </a:custGeom>
            <a:ln w="127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274967" y="4368322"/>
              <a:ext cx="52705" cy="38100"/>
            </a:xfrm>
            <a:custGeom>
              <a:avLst/>
              <a:gdLst/>
              <a:ahLst/>
              <a:cxnLst/>
              <a:rect l="l" t="t" r="r" b="b"/>
              <a:pathLst>
                <a:path w="52704" h="38100">
                  <a:moveTo>
                    <a:pt x="3301" y="0"/>
                  </a:moveTo>
                  <a:lnTo>
                    <a:pt x="0" y="37956"/>
                  </a:lnTo>
                  <a:lnTo>
                    <a:pt x="52260" y="23381"/>
                  </a:lnTo>
                  <a:lnTo>
                    <a:pt x="33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274967" y="4368322"/>
              <a:ext cx="52705" cy="38100"/>
            </a:xfrm>
            <a:custGeom>
              <a:avLst/>
              <a:gdLst/>
              <a:ahLst/>
              <a:cxnLst/>
              <a:rect l="l" t="t" r="r" b="b"/>
              <a:pathLst>
                <a:path w="52704" h="38100">
                  <a:moveTo>
                    <a:pt x="52260" y="23381"/>
                  </a:moveTo>
                  <a:lnTo>
                    <a:pt x="3301" y="0"/>
                  </a:lnTo>
                  <a:lnTo>
                    <a:pt x="0" y="37956"/>
                  </a:lnTo>
                  <a:lnTo>
                    <a:pt x="52260" y="23381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465566" y="4585146"/>
              <a:ext cx="0" cy="153670"/>
            </a:xfrm>
            <a:custGeom>
              <a:avLst/>
              <a:gdLst/>
              <a:ahLst/>
              <a:cxnLst/>
              <a:rect l="l" t="t" r="r" b="b"/>
              <a:pathLst>
                <a:path h="153670">
                  <a:moveTo>
                    <a:pt x="0" y="153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446516" y="4534346"/>
              <a:ext cx="38100" cy="50800"/>
            </a:xfrm>
            <a:custGeom>
              <a:avLst/>
              <a:gdLst/>
              <a:ahLst/>
              <a:cxnLst/>
              <a:rect l="l" t="t" r="r" b="b"/>
              <a:pathLst>
                <a:path w="38100" h="50800">
                  <a:moveTo>
                    <a:pt x="19050" y="0"/>
                  </a:moveTo>
                  <a:lnTo>
                    <a:pt x="0" y="50799"/>
                  </a:lnTo>
                  <a:lnTo>
                    <a:pt x="38100" y="50799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446516" y="4534346"/>
              <a:ext cx="38100" cy="50800"/>
            </a:xfrm>
            <a:custGeom>
              <a:avLst/>
              <a:gdLst/>
              <a:ahLst/>
              <a:cxnLst/>
              <a:rect l="l" t="t" r="r" b="b"/>
              <a:pathLst>
                <a:path w="38100" h="50800">
                  <a:moveTo>
                    <a:pt x="19050" y="0"/>
                  </a:moveTo>
                  <a:lnTo>
                    <a:pt x="0" y="50799"/>
                  </a:lnTo>
                  <a:lnTo>
                    <a:pt x="38100" y="50799"/>
                  </a:lnTo>
                  <a:lnTo>
                    <a:pt x="1905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465566" y="4053016"/>
              <a:ext cx="0" cy="153670"/>
            </a:xfrm>
            <a:custGeom>
              <a:avLst/>
              <a:gdLst/>
              <a:ahLst/>
              <a:cxnLst/>
              <a:rect l="l" t="t" r="r" b="b"/>
              <a:pathLst>
                <a:path h="153670">
                  <a:moveTo>
                    <a:pt x="0" y="0"/>
                  </a:moveTo>
                  <a:lnTo>
                    <a:pt x="0" y="153669"/>
                  </a:lnTo>
                </a:path>
              </a:pathLst>
            </a:custGeom>
            <a:ln w="127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446516" y="4206686"/>
              <a:ext cx="38100" cy="50800"/>
            </a:xfrm>
            <a:custGeom>
              <a:avLst/>
              <a:gdLst/>
              <a:ahLst/>
              <a:cxnLst/>
              <a:rect l="l" t="t" r="r" b="b"/>
              <a:pathLst>
                <a:path w="38100" h="50800">
                  <a:moveTo>
                    <a:pt x="38100" y="0"/>
                  </a:moveTo>
                  <a:lnTo>
                    <a:pt x="0" y="0"/>
                  </a:lnTo>
                  <a:lnTo>
                    <a:pt x="19050" y="5080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446516" y="4206686"/>
              <a:ext cx="38100" cy="50800"/>
            </a:xfrm>
            <a:custGeom>
              <a:avLst/>
              <a:gdLst/>
              <a:ahLst/>
              <a:cxnLst/>
              <a:rect l="l" t="t" r="r" b="b"/>
              <a:pathLst>
                <a:path w="38100" h="50800">
                  <a:moveTo>
                    <a:pt x="19050" y="50800"/>
                  </a:moveTo>
                  <a:lnTo>
                    <a:pt x="38100" y="0"/>
                  </a:lnTo>
                  <a:lnTo>
                    <a:pt x="0" y="0"/>
                  </a:lnTo>
                  <a:lnTo>
                    <a:pt x="19050" y="50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2783649" y="2495296"/>
            <a:ext cx="649986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78705" algn="l"/>
              </a:tabLst>
            </a:pPr>
            <a:r>
              <a:rPr sz="1900" spc="55" dirty="0">
                <a:solidFill>
                  <a:srgbClr val="418AB3"/>
                </a:solidFill>
                <a:latin typeface="Gill Sans MT"/>
                <a:cs typeface="Gill Sans MT"/>
              </a:rPr>
              <a:t>INTERVENTION</a:t>
            </a:r>
            <a:r>
              <a:rPr sz="1900" dirty="0">
                <a:solidFill>
                  <a:srgbClr val="418AB3"/>
                </a:solidFill>
                <a:latin typeface="Gill Sans MT"/>
                <a:cs typeface="Gill Sans MT"/>
              </a:rPr>
              <a:t>	</a:t>
            </a:r>
            <a:r>
              <a:rPr sz="1900" spc="70" dirty="0">
                <a:solidFill>
                  <a:srgbClr val="418AB3"/>
                </a:solidFill>
                <a:latin typeface="Gill Sans MT"/>
                <a:cs typeface="Gill Sans MT"/>
              </a:rPr>
              <a:t>ASSESSMENTS</a:t>
            </a:r>
            <a:endParaRPr sz="1900">
              <a:latin typeface="Gill Sans MT"/>
              <a:cs typeface="Gill Sans MT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2755"/>
              </a:spcBef>
            </a:pPr>
            <a:r>
              <a:rPr sz="2800" b="0" spc="95" dirty="0">
                <a:solidFill>
                  <a:srgbClr val="262626"/>
                </a:solidFill>
                <a:latin typeface="Gill Sans MT"/>
                <a:cs typeface="Gill Sans MT"/>
              </a:rPr>
              <a:t>PROTOCOL</a:t>
            </a:r>
            <a:r>
              <a:rPr sz="2800" b="0" spc="1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800" b="0" spc="155" dirty="0">
                <a:solidFill>
                  <a:srgbClr val="262626"/>
                </a:solidFill>
                <a:latin typeface="Gill Sans MT"/>
                <a:cs typeface="Gill Sans MT"/>
              </a:rPr>
              <a:t>ADHERENCE</a:t>
            </a:r>
            <a:endParaRPr sz="2800">
              <a:latin typeface="Gill Sans MT"/>
              <a:cs typeface="Gill Sans MT"/>
            </a:endParaRPr>
          </a:p>
        </p:txBody>
      </p:sp>
      <p:pic>
        <p:nvPicPr>
          <p:cNvPr id="49" name="object 4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50" name="object 50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842287" y="3809227"/>
            <a:ext cx="11258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Protein </a:t>
            </a:r>
            <a:r>
              <a:rPr sz="1400" spc="-10" dirty="0">
                <a:latin typeface="Arial"/>
                <a:cs typeface="Arial"/>
              </a:rPr>
              <a:t>suppl.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3520185" y="3475166"/>
            <a:ext cx="2070100" cy="241300"/>
            <a:chOff x="3520185" y="3475166"/>
            <a:chExt cx="2070100" cy="241300"/>
          </a:xfrm>
        </p:grpSpPr>
        <p:pic>
          <p:nvPicPr>
            <p:cNvPr id="53" name="object 5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20185" y="3475166"/>
              <a:ext cx="241300" cy="241300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4585" y="3475166"/>
              <a:ext cx="241300" cy="241300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48985" y="3475166"/>
              <a:ext cx="241300" cy="241300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783257" y="4266427"/>
            <a:ext cx="11849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Supervised </a:t>
            </a:r>
            <a:r>
              <a:rPr sz="1400" spc="-35" dirty="0">
                <a:latin typeface="Arial"/>
                <a:cs typeface="Arial"/>
              </a:rPr>
              <a:t>EX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82343" y="4723627"/>
            <a:ext cx="13855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Unsupervised </a:t>
            </a:r>
            <a:r>
              <a:rPr sz="1400" spc="-25" dirty="0">
                <a:latin typeface="Arial"/>
                <a:cs typeface="Arial"/>
              </a:rPr>
              <a:t>EX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980615" y="5180827"/>
            <a:ext cx="9874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Step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counts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85361" y="3726736"/>
            <a:ext cx="625475" cy="41020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185"/>
              </a:spcBef>
            </a:pPr>
            <a:r>
              <a:rPr sz="1400" b="1" dirty="0">
                <a:latin typeface="Arial"/>
                <a:cs typeface="Arial"/>
              </a:rPr>
              <a:t>9 </a:t>
            </a:r>
            <a:r>
              <a:rPr sz="1400" b="1" spc="-20" dirty="0">
                <a:latin typeface="Arial"/>
                <a:cs typeface="Arial"/>
              </a:rPr>
              <a:t>days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000" spc="-20" dirty="0">
                <a:latin typeface="Arial"/>
                <a:cs typeface="Arial"/>
              </a:rPr>
              <a:t>[IQR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3,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22]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755135" y="3595816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685800" y="0"/>
                </a:lnTo>
              </a:path>
              <a:path w="1600200">
                <a:moveTo>
                  <a:pt x="914400" y="0"/>
                </a:moveTo>
                <a:lnTo>
                  <a:pt x="16002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494785" y="3123427"/>
            <a:ext cx="2921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25" dirty="0">
                <a:latin typeface="Arial"/>
                <a:cs typeface="Arial"/>
              </a:rPr>
              <a:t>Pre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29264" y="3123427"/>
            <a:ext cx="452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90" dirty="0">
                <a:latin typeface="Arial"/>
                <a:cs typeface="Arial"/>
              </a:rPr>
              <a:t>TAVR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290604" y="3123427"/>
            <a:ext cx="3581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25" dirty="0">
                <a:latin typeface="Arial"/>
                <a:cs typeface="Arial"/>
              </a:rPr>
              <a:t>12w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504207" y="3726736"/>
            <a:ext cx="1016635" cy="132461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5"/>
              </a:spcBef>
            </a:pPr>
            <a:r>
              <a:rPr sz="1400" b="1" dirty="0">
                <a:latin typeface="Arial"/>
                <a:cs typeface="Arial"/>
              </a:rPr>
              <a:t>99 </a:t>
            </a:r>
            <a:r>
              <a:rPr sz="1400" b="1" spc="-20" dirty="0">
                <a:latin typeface="Arial"/>
                <a:cs typeface="Arial"/>
              </a:rPr>
              <a:t>days</a:t>
            </a:r>
            <a:endParaRPr sz="1400">
              <a:latin typeface="Arial"/>
              <a:cs typeface="Arial"/>
            </a:endParaRPr>
          </a:p>
          <a:p>
            <a:pPr marL="137160">
              <a:lnSpc>
                <a:spcPct val="100000"/>
              </a:lnSpc>
              <a:spcBef>
                <a:spcPts val="60"/>
              </a:spcBef>
            </a:pPr>
            <a:r>
              <a:rPr sz="1000" spc="-20" dirty="0">
                <a:latin typeface="Arial"/>
                <a:cs typeface="Arial"/>
              </a:rPr>
              <a:t>[IQR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93,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112]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1400" b="1" dirty="0">
                <a:latin typeface="Arial"/>
                <a:cs typeface="Arial"/>
              </a:rPr>
              <a:t>23 </a:t>
            </a:r>
            <a:r>
              <a:rPr sz="1400" b="1" spc="-10" dirty="0">
                <a:latin typeface="Arial"/>
                <a:cs typeface="Arial"/>
              </a:rPr>
              <a:t>sessions</a:t>
            </a:r>
            <a:endParaRPr sz="1400">
              <a:latin typeface="Arial"/>
              <a:cs typeface="Arial"/>
            </a:endParaRPr>
          </a:p>
          <a:p>
            <a:pPr marL="172720">
              <a:lnSpc>
                <a:spcPct val="100000"/>
              </a:lnSpc>
              <a:spcBef>
                <a:spcPts val="60"/>
              </a:spcBef>
            </a:pPr>
            <a:r>
              <a:rPr sz="1000" spc="-20" dirty="0">
                <a:latin typeface="Arial"/>
                <a:cs typeface="Arial"/>
              </a:rPr>
              <a:t>[IQR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22,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23]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1400" b="1" dirty="0">
                <a:latin typeface="Arial"/>
                <a:cs typeface="Arial"/>
              </a:rPr>
              <a:t>20 </a:t>
            </a:r>
            <a:r>
              <a:rPr sz="1400" b="1" spc="-10" dirty="0">
                <a:latin typeface="Arial"/>
                <a:cs typeface="Arial"/>
              </a:rPr>
              <a:t>min/day</a:t>
            </a:r>
            <a:endParaRPr sz="1400">
              <a:latin typeface="Arial"/>
              <a:cs typeface="Arial"/>
            </a:endParaRPr>
          </a:p>
          <a:p>
            <a:pPr marL="172720">
              <a:lnSpc>
                <a:spcPct val="100000"/>
              </a:lnSpc>
              <a:spcBef>
                <a:spcPts val="60"/>
              </a:spcBef>
            </a:pPr>
            <a:r>
              <a:rPr sz="1000" spc="-20" dirty="0">
                <a:latin typeface="Arial"/>
                <a:cs typeface="Arial"/>
              </a:rPr>
              <a:t>[IQR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13,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32]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60722" y="5098336"/>
            <a:ext cx="1303655" cy="41020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5"/>
              </a:spcBef>
            </a:pPr>
            <a:r>
              <a:rPr sz="1400" b="1" dirty="0">
                <a:latin typeface="Arial"/>
                <a:cs typeface="Arial"/>
              </a:rPr>
              <a:t>2128 </a:t>
            </a:r>
            <a:r>
              <a:rPr sz="1400" b="1" spc="-10" dirty="0">
                <a:latin typeface="Arial"/>
                <a:cs typeface="Arial"/>
              </a:rPr>
              <a:t>steps/day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1000" spc="-20" dirty="0">
                <a:latin typeface="Arial"/>
                <a:cs typeface="Arial"/>
              </a:rPr>
              <a:t>[IQR</a:t>
            </a:r>
            <a:r>
              <a:rPr sz="1000" dirty="0">
                <a:latin typeface="Arial"/>
                <a:cs typeface="Arial"/>
              </a:rPr>
              <a:t> 1041, </a:t>
            </a:r>
            <a:r>
              <a:rPr sz="1000" spc="-10" dirty="0">
                <a:latin typeface="Arial"/>
                <a:cs typeface="Arial"/>
              </a:rPr>
              <a:t>3220]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2423159"/>
            <a:ext cx="6858000" cy="420014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157480" rIns="0" bIns="0" rtlCol="0">
            <a:spAutoFit/>
          </a:bodyPr>
          <a:lstStyle/>
          <a:p>
            <a:pPr marR="17780" algn="ctr">
              <a:lnSpc>
                <a:spcPts val="3180"/>
              </a:lnSpc>
              <a:spcBef>
                <a:spcPts val="1240"/>
              </a:spcBef>
              <a:tabLst>
                <a:tab pos="1692910" algn="l"/>
              </a:tabLst>
            </a:pPr>
            <a:r>
              <a:rPr sz="2800" spc="110" dirty="0">
                <a:solidFill>
                  <a:srgbClr val="262626"/>
                </a:solidFill>
                <a:latin typeface="Gill Sans MT"/>
                <a:cs typeface="Gill Sans MT"/>
              </a:rPr>
              <a:t>PRIMARY</a:t>
            </a:r>
            <a:r>
              <a:rPr sz="280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spc="145" dirty="0">
                <a:solidFill>
                  <a:srgbClr val="262626"/>
                </a:solidFill>
                <a:latin typeface="Gill Sans MT"/>
                <a:cs typeface="Gill Sans MT"/>
              </a:rPr>
              <a:t>OUTCOME</a:t>
            </a:r>
            <a:endParaRPr sz="2800">
              <a:latin typeface="Gill Sans MT"/>
              <a:cs typeface="Gill Sans MT"/>
            </a:endParaRPr>
          </a:p>
          <a:p>
            <a:pPr marR="17145" algn="ctr">
              <a:lnSpc>
                <a:spcPts val="3180"/>
              </a:lnSpc>
              <a:tabLst>
                <a:tab pos="1154430" algn="l"/>
                <a:tab pos="1651000" algn="l"/>
              </a:tabLst>
            </a:pPr>
            <a:r>
              <a:rPr sz="2800" b="1" spc="120" dirty="0">
                <a:solidFill>
                  <a:srgbClr val="262626"/>
                </a:solidFill>
                <a:latin typeface="Gill Sans MT"/>
                <a:cs typeface="Gill Sans MT"/>
              </a:rPr>
              <a:t>SPPB</a:t>
            </a:r>
            <a:r>
              <a:rPr sz="2800" b="1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1" spc="-50" dirty="0">
                <a:solidFill>
                  <a:srgbClr val="262626"/>
                </a:solidFill>
                <a:latin typeface="Gill Sans MT"/>
                <a:cs typeface="Gill Sans MT"/>
              </a:rPr>
              <a:t>@</a:t>
            </a:r>
            <a:r>
              <a:rPr sz="2800" b="1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1" spc="85" dirty="0">
                <a:solidFill>
                  <a:srgbClr val="262626"/>
                </a:solidFill>
                <a:latin typeface="Gill Sans MT"/>
                <a:cs typeface="Gill Sans MT"/>
              </a:rPr>
              <a:t>12</a:t>
            </a:r>
            <a:r>
              <a:rPr sz="2800" b="1" spc="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800" b="1" spc="145" dirty="0">
                <a:solidFill>
                  <a:srgbClr val="262626"/>
                </a:solidFill>
                <a:latin typeface="Gill Sans MT"/>
                <a:cs typeface="Gill Sans MT"/>
              </a:rPr>
              <a:t>WEEKS</a:t>
            </a:r>
            <a:endParaRPr sz="2800">
              <a:latin typeface="Gill Sans MT"/>
              <a:cs typeface="Gill Sans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157480" rIns="0" bIns="0" rtlCol="0">
            <a:spAutoFit/>
          </a:bodyPr>
          <a:lstStyle/>
          <a:p>
            <a:pPr marR="17780" algn="ctr">
              <a:lnSpc>
                <a:spcPts val="3180"/>
              </a:lnSpc>
              <a:spcBef>
                <a:spcPts val="1240"/>
              </a:spcBef>
              <a:tabLst>
                <a:tab pos="1692910" algn="l"/>
              </a:tabLst>
            </a:pPr>
            <a:r>
              <a:rPr sz="2800" spc="110" dirty="0">
                <a:solidFill>
                  <a:srgbClr val="262626"/>
                </a:solidFill>
                <a:latin typeface="Gill Sans MT"/>
                <a:cs typeface="Gill Sans MT"/>
              </a:rPr>
              <a:t>PRIMARY</a:t>
            </a:r>
            <a:r>
              <a:rPr sz="280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spc="145" dirty="0">
                <a:solidFill>
                  <a:srgbClr val="262626"/>
                </a:solidFill>
                <a:latin typeface="Gill Sans MT"/>
                <a:cs typeface="Gill Sans MT"/>
              </a:rPr>
              <a:t>OUTCOME</a:t>
            </a:r>
            <a:endParaRPr sz="2800">
              <a:latin typeface="Gill Sans MT"/>
              <a:cs typeface="Gill Sans MT"/>
            </a:endParaRPr>
          </a:p>
          <a:p>
            <a:pPr marR="17145" algn="ctr">
              <a:lnSpc>
                <a:spcPts val="3180"/>
              </a:lnSpc>
              <a:tabLst>
                <a:tab pos="1154430" algn="l"/>
                <a:tab pos="1651000" algn="l"/>
              </a:tabLst>
            </a:pPr>
            <a:r>
              <a:rPr sz="2800" b="1" spc="120" dirty="0">
                <a:solidFill>
                  <a:srgbClr val="262626"/>
                </a:solidFill>
                <a:latin typeface="Gill Sans MT"/>
                <a:cs typeface="Gill Sans MT"/>
              </a:rPr>
              <a:t>SPPB</a:t>
            </a:r>
            <a:r>
              <a:rPr sz="2800" b="1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1" spc="-50" dirty="0">
                <a:solidFill>
                  <a:srgbClr val="262626"/>
                </a:solidFill>
                <a:latin typeface="Gill Sans MT"/>
                <a:cs typeface="Gill Sans MT"/>
              </a:rPr>
              <a:t>@</a:t>
            </a:r>
            <a:r>
              <a:rPr sz="2800" b="1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1" spc="85" dirty="0">
                <a:solidFill>
                  <a:srgbClr val="262626"/>
                </a:solidFill>
                <a:latin typeface="Gill Sans MT"/>
                <a:cs typeface="Gill Sans MT"/>
              </a:rPr>
              <a:t>12</a:t>
            </a:r>
            <a:r>
              <a:rPr sz="2800" b="1" spc="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800" b="1" spc="145" dirty="0">
                <a:solidFill>
                  <a:srgbClr val="262626"/>
                </a:solidFill>
                <a:latin typeface="Gill Sans MT"/>
                <a:cs typeface="Gill Sans MT"/>
              </a:rPr>
              <a:t>WEEKS</a:t>
            </a:r>
            <a:endParaRPr sz="2800">
              <a:latin typeface="Gill Sans MT"/>
              <a:cs typeface="Gill Sans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4087" y="2632075"/>
          <a:ext cx="7818755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Coefficient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95%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CI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P-value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Intervention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1.02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0.37,</a:t>
                      </a:r>
                      <a:r>
                        <a:rPr sz="1800" spc="-1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1.66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0.002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Age</a:t>
                      </a:r>
                      <a:r>
                        <a:rPr sz="1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dirty="0">
                          <a:latin typeface="Gill Sans MT"/>
                          <a:cs typeface="Gill Sans MT"/>
                        </a:rPr>
                        <a:t>per</a:t>
                      </a:r>
                      <a:r>
                        <a:rPr sz="10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spc="-20" dirty="0">
                          <a:latin typeface="Gill Sans MT"/>
                          <a:cs typeface="Gill Sans MT"/>
                        </a:rPr>
                        <a:t>year</a:t>
                      </a:r>
                      <a:endParaRPr sz="10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0.11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-0.17,</a:t>
                      </a:r>
                      <a:r>
                        <a:rPr sz="1800" spc="-15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0.05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0.001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Female</a:t>
                      </a:r>
                      <a:r>
                        <a:rPr sz="1800" spc="-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sex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0.13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-0.77,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0.52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0.70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Body</a:t>
                      </a:r>
                      <a:r>
                        <a:rPr sz="1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mass</a:t>
                      </a:r>
                      <a:r>
                        <a:rPr sz="18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index</a:t>
                      </a:r>
                      <a:r>
                        <a:rPr sz="1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dirty="0">
                          <a:latin typeface="Gill Sans MT"/>
                          <a:cs typeface="Gill Sans MT"/>
                        </a:rPr>
                        <a:t>per</a:t>
                      </a:r>
                      <a:r>
                        <a:rPr sz="10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spc="-20" dirty="0">
                          <a:latin typeface="Gill Sans MT"/>
                          <a:cs typeface="Gill Sans MT"/>
                        </a:rPr>
                        <a:t>kg/m2</a:t>
                      </a:r>
                      <a:endParaRPr sz="10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0.04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-0.09,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0.02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0.17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Territory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marL="4083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Quebec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marL="408305" marR="647700">
                        <a:lnSpc>
                          <a:spcPts val="2110"/>
                        </a:lnSpc>
                        <a:spcBef>
                          <a:spcPts val="15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British</a:t>
                      </a:r>
                      <a:r>
                        <a:rPr sz="18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Columbia Ontario/Manitoba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34975" marR="427355" algn="ctr">
                        <a:lnSpc>
                          <a:spcPct val="102200"/>
                        </a:lnSpc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Referent 0.06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algn="ctr">
                        <a:lnSpc>
                          <a:spcPts val="2110"/>
                        </a:lnSpc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0.52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57505">
                        <a:lnSpc>
                          <a:spcPts val="2135"/>
                        </a:lnSpc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-0.65,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0.76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marL="357505">
                        <a:lnSpc>
                          <a:spcPts val="2135"/>
                        </a:lnSpc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-1.53,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0.49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135"/>
                        </a:lnSpc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0.88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algn="ctr">
                        <a:lnSpc>
                          <a:spcPts val="2135"/>
                        </a:lnSpc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0.31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Baseline</a:t>
                      </a:r>
                      <a:r>
                        <a:rPr sz="18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SPPB</a:t>
                      </a:r>
                      <a:r>
                        <a:rPr sz="18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dirty="0">
                          <a:latin typeface="Gill Sans MT"/>
                          <a:cs typeface="Gill Sans MT"/>
                        </a:rPr>
                        <a:t>per</a:t>
                      </a:r>
                      <a:r>
                        <a:rPr sz="1000" spc="-20" dirty="0">
                          <a:latin typeface="Gill Sans MT"/>
                          <a:cs typeface="Gill Sans MT"/>
                        </a:rPr>
                        <a:t> point</a:t>
                      </a:r>
                      <a:endParaRPr sz="10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0.55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0.43,</a:t>
                      </a:r>
                      <a:r>
                        <a:rPr sz="1800" spc="-1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0.68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&lt;0.001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19375" y="6216396"/>
            <a:ext cx="5299710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838383"/>
                </a:solidFill>
                <a:latin typeface="Gill Sans MT"/>
                <a:cs typeface="Gill Sans MT"/>
              </a:rPr>
              <a:t>Model</a:t>
            </a:r>
            <a:r>
              <a:rPr sz="1400" b="1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Linear</a:t>
            </a:r>
            <a:r>
              <a:rPr sz="1400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838383"/>
                </a:solidFill>
                <a:latin typeface="Gill Sans MT"/>
                <a:cs typeface="Gill Sans MT"/>
              </a:rPr>
              <a:t>regression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with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multiple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imputation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by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chained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838383"/>
                </a:solidFill>
                <a:latin typeface="Gill Sans MT"/>
                <a:cs typeface="Gill Sans MT"/>
              </a:rPr>
              <a:t>equations</a:t>
            </a:r>
            <a:endParaRPr sz="1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b="1" dirty="0">
                <a:solidFill>
                  <a:srgbClr val="838383"/>
                </a:solidFill>
                <a:latin typeface="Gill Sans MT"/>
                <a:cs typeface="Gill Sans MT"/>
              </a:rPr>
              <a:t>Dependent</a:t>
            </a:r>
            <a:r>
              <a:rPr sz="1400" b="1" spc="-5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838383"/>
                </a:solidFill>
                <a:latin typeface="Gill Sans MT"/>
                <a:cs typeface="Gill Sans MT"/>
              </a:rPr>
              <a:t>variable</a:t>
            </a:r>
            <a:r>
              <a:rPr sz="1400" b="1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ordinal</a:t>
            </a:r>
            <a:r>
              <a:rPr sz="1400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SPPB</a:t>
            </a:r>
            <a:r>
              <a:rPr sz="1400" spc="-4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score</a:t>
            </a:r>
            <a:r>
              <a:rPr sz="1400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at</a:t>
            </a:r>
            <a:r>
              <a:rPr sz="1400" spc="-4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12</a:t>
            </a:r>
            <a:r>
              <a:rPr sz="1400" spc="-4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weeks</a:t>
            </a:r>
            <a:r>
              <a:rPr sz="1400" spc="-4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[N=180</a:t>
            </a:r>
            <a:r>
              <a:rPr sz="1400" spc="-4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838383"/>
                </a:solidFill>
                <a:latin typeface="Gill Sans MT"/>
                <a:cs typeface="Gill Sans MT"/>
              </a:rPr>
              <a:t>analyzed]</a:t>
            </a:r>
            <a:endParaRPr sz="1400">
              <a:latin typeface="Gill Sans MT"/>
              <a:cs typeface="Gill Sans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93650" y="2989098"/>
            <a:ext cx="372745" cy="372745"/>
            <a:chOff x="1793650" y="2989098"/>
            <a:chExt cx="372745" cy="372745"/>
          </a:xfrm>
        </p:grpSpPr>
        <p:sp>
          <p:nvSpPr>
            <p:cNvPr id="6" name="object 6"/>
            <p:cNvSpPr/>
            <p:nvPr/>
          </p:nvSpPr>
          <p:spPr>
            <a:xfrm>
              <a:off x="1800000" y="299544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9" y="0"/>
                  </a:moveTo>
                  <a:lnTo>
                    <a:pt x="137507" y="137507"/>
                  </a:lnTo>
                  <a:lnTo>
                    <a:pt x="0" y="137507"/>
                  </a:lnTo>
                  <a:lnTo>
                    <a:pt x="111246" y="222491"/>
                  </a:lnTo>
                  <a:lnTo>
                    <a:pt x="68753" y="359999"/>
                  </a:lnTo>
                  <a:lnTo>
                    <a:pt x="179999" y="275013"/>
                  </a:lnTo>
                  <a:lnTo>
                    <a:pt x="291245" y="359999"/>
                  </a:lnTo>
                  <a:lnTo>
                    <a:pt x="248752" y="222491"/>
                  </a:lnTo>
                  <a:lnTo>
                    <a:pt x="359999" y="137507"/>
                  </a:lnTo>
                  <a:lnTo>
                    <a:pt x="222491" y="137507"/>
                  </a:lnTo>
                  <a:lnTo>
                    <a:pt x="17999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00000" y="299544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37507"/>
                  </a:moveTo>
                  <a:lnTo>
                    <a:pt x="137508" y="137508"/>
                  </a:lnTo>
                  <a:lnTo>
                    <a:pt x="179999" y="0"/>
                  </a:lnTo>
                  <a:lnTo>
                    <a:pt x="222490" y="137508"/>
                  </a:lnTo>
                  <a:lnTo>
                    <a:pt x="359999" y="137507"/>
                  </a:lnTo>
                  <a:lnTo>
                    <a:pt x="248752" y="222491"/>
                  </a:lnTo>
                  <a:lnTo>
                    <a:pt x="291245" y="359999"/>
                  </a:lnTo>
                  <a:lnTo>
                    <a:pt x="179999" y="275013"/>
                  </a:lnTo>
                  <a:lnTo>
                    <a:pt x="68753" y="359999"/>
                  </a:lnTo>
                  <a:lnTo>
                    <a:pt x="111246" y="222491"/>
                  </a:lnTo>
                  <a:lnTo>
                    <a:pt x="0" y="137507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440850" y="5188385"/>
            <a:ext cx="1529080" cy="1651635"/>
            <a:chOff x="10440850" y="5188385"/>
            <a:chExt cx="1529080" cy="165163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06455" y="6391655"/>
              <a:ext cx="1463040" cy="44805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447200" y="5194735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630000" y="0"/>
                  </a:moveTo>
                  <a:lnTo>
                    <a:pt x="582982" y="1728"/>
                  </a:lnTo>
                  <a:lnTo>
                    <a:pt x="536903" y="6830"/>
                  </a:lnTo>
                  <a:lnTo>
                    <a:pt x="491884" y="15186"/>
                  </a:lnTo>
                  <a:lnTo>
                    <a:pt x="448047" y="26673"/>
                  </a:lnTo>
                  <a:lnTo>
                    <a:pt x="405514" y="41169"/>
                  </a:lnTo>
                  <a:lnTo>
                    <a:pt x="364407" y="58553"/>
                  </a:lnTo>
                  <a:lnTo>
                    <a:pt x="324848" y="78703"/>
                  </a:lnTo>
                  <a:lnTo>
                    <a:pt x="286958" y="101496"/>
                  </a:lnTo>
                  <a:lnTo>
                    <a:pt x="250859" y="126812"/>
                  </a:lnTo>
                  <a:lnTo>
                    <a:pt x="216673" y="154528"/>
                  </a:lnTo>
                  <a:lnTo>
                    <a:pt x="184522" y="184522"/>
                  </a:lnTo>
                  <a:lnTo>
                    <a:pt x="154528" y="216673"/>
                  </a:lnTo>
                  <a:lnTo>
                    <a:pt x="126812" y="250859"/>
                  </a:lnTo>
                  <a:lnTo>
                    <a:pt x="101496" y="286958"/>
                  </a:lnTo>
                  <a:lnTo>
                    <a:pt x="78703" y="324848"/>
                  </a:lnTo>
                  <a:lnTo>
                    <a:pt x="58553" y="364408"/>
                  </a:lnTo>
                  <a:lnTo>
                    <a:pt x="41169" y="405515"/>
                  </a:lnTo>
                  <a:lnTo>
                    <a:pt x="26673" y="448047"/>
                  </a:lnTo>
                  <a:lnTo>
                    <a:pt x="15186" y="491884"/>
                  </a:lnTo>
                  <a:lnTo>
                    <a:pt x="6830" y="536903"/>
                  </a:lnTo>
                  <a:lnTo>
                    <a:pt x="1728" y="582982"/>
                  </a:lnTo>
                  <a:lnTo>
                    <a:pt x="0" y="630000"/>
                  </a:lnTo>
                  <a:lnTo>
                    <a:pt x="1728" y="677017"/>
                  </a:lnTo>
                  <a:lnTo>
                    <a:pt x="6830" y="723097"/>
                  </a:lnTo>
                  <a:lnTo>
                    <a:pt x="15186" y="768115"/>
                  </a:lnTo>
                  <a:lnTo>
                    <a:pt x="26673" y="811952"/>
                  </a:lnTo>
                  <a:lnTo>
                    <a:pt x="41169" y="854485"/>
                  </a:lnTo>
                  <a:lnTo>
                    <a:pt x="58553" y="895592"/>
                  </a:lnTo>
                  <a:lnTo>
                    <a:pt x="78703" y="935151"/>
                  </a:lnTo>
                  <a:lnTo>
                    <a:pt x="101496" y="973041"/>
                  </a:lnTo>
                  <a:lnTo>
                    <a:pt x="126812" y="1009140"/>
                  </a:lnTo>
                  <a:lnTo>
                    <a:pt x="154528" y="1043326"/>
                  </a:lnTo>
                  <a:lnTo>
                    <a:pt x="184522" y="1075477"/>
                  </a:lnTo>
                  <a:lnTo>
                    <a:pt x="216673" y="1105471"/>
                  </a:lnTo>
                  <a:lnTo>
                    <a:pt x="250859" y="1133187"/>
                  </a:lnTo>
                  <a:lnTo>
                    <a:pt x="286958" y="1158503"/>
                  </a:lnTo>
                  <a:lnTo>
                    <a:pt x="324848" y="1181296"/>
                  </a:lnTo>
                  <a:lnTo>
                    <a:pt x="364407" y="1201446"/>
                  </a:lnTo>
                  <a:lnTo>
                    <a:pt x="405514" y="1218830"/>
                  </a:lnTo>
                  <a:lnTo>
                    <a:pt x="448047" y="1233326"/>
                  </a:lnTo>
                  <a:lnTo>
                    <a:pt x="491884" y="1244813"/>
                  </a:lnTo>
                  <a:lnTo>
                    <a:pt x="536903" y="1253169"/>
                  </a:lnTo>
                  <a:lnTo>
                    <a:pt x="582982" y="1258272"/>
                  </a:lnTo>
                  <a:lnTo>
                    <a:pt x="630000" y="1260000"/>
                  </a:lnTo>
                  <a:lnTo>
                    <a:pt x="677017" y="1258272"/>
                  </a:lnTo>
                  <a:lnTo>
                    <a:pt x="723096" y="1253169"/>
                  </a:lnTo>
                  <a:lnTo>
                    <a:pt x="768115" y="1244813"/>
                  </a:lnTo>
                  <a:lnTo>
                    <a:pt x="811952" y="1233326"/>
                  </a:lnTo>
                  <a:lnTo>
                    <a:pt x="854485" y="1218830"/>
                  </a:lnTo>
                  <a:lnTo>
                    <a:pt x="895592" y="1201446"/>
                  </a:lnTo>
                  <a:lnTo>
                    <a:pt x="935151" y="1181296"/>
                  </a:lnTo>
                  <a:lnTo>
                    <a:pt x="973041" y="1158503"/>
                  </a:lnTo>
                  <a:lnTo>
                    <a:pt x="1009140" y="1133187"/>
                  </a:lnTo>
                  <a:lnTo>
                    <a:pt x="1043326" y="1105471"/>
                  </a:lnTo>
                  <a:lnTo>
                    <a:pt x="1075477" y="1075477"/>
                  </a:lnTo>
                  <a:lnTo>
                    <a:pt x="1105471" y="1043326"/>
                  </a:lnTo>
                  <a:lnTo>
                    <a:pt x="1133187" y="1009140"/>
                  </a:lnTo>
                  <a:lnTo>
                    <a:pt x="1158503" y="973041"/>
                  </a:lnTo>
                  <a:lnTo>
                    <a:pt x="1181296" y="935151"/>
                  </a:lnTo>
                  <a:lnTo>
                    <a:pt x="1201446" y="895592"/>
                  </a:lnTo>
                  <a:lnTo>
                    <a:pt x="1218830" y="854485"/>
                  </a:lnTo>
                  <a:lnTo>
                    <a:pt x="1233326" y="811952"/>
                  </a:lnTo>
                  <a:lnTo>
                    <a:pt x="1244813" y="768115"/>
                  </a:lnTo>
                  <a:lnTo>
                    <a:pt x="1253169" y="723097"/>
                  </a:lnTo>
                  <a:lnTo>
                    <a:pt x="1258272" y="677017"/>
                  </a:lnTo>
                  <a:lnTo>
                    <a:pt x="1260000" y="630000"/>
                  </a:lnTo>
                  <a:lnTo>
                    <a:pt x="1258272" y="582982"/>
                  </a:lnTo>
                  <a:lnTo>
                    <a:pt x="1253169" y="536903"/>
                  </a:lnTo>
                  <a:lnTo>
                    <a:pt x="1244813" y="491884"/>
                  </a:lnTo>
                  <a:lnTo>
                    <a:pt x="1233326" y="448047"/>
                  </a:lnTo>
                  <a:lnTo>
                    <a:pt x="1218830" y="405515"/>
                  </a:lnTo>
                  <a:lnTo>
                    <a:pt x="1201446" y="364408"/>
                  </a:lnTo>
                  <a:lnTo>
                    <a:pt x="1181296" y="324848"/>
                  </a:lnTo>
                  <a:lnTo>
                    <a:pt x="1158503" y="286958"/>
                  </a:lnTo>
                  <a:lnTo>
                    <a:pt x="1133187" y="250859"/>
                  </a:lnTo>
                  <a:lnTo>
                    <a:pt x="1105471" y="216673"/>
                  </a:lnTo>
                  <a:lnTo>
                    <a:pt x="1075477" y="184522"/>
                  </a:lnTo>
                  <a:lnTo>
                    <a:pt x="1043326" y="154528"/>
                  </a:lnTo>
                  <a:lnTo>
                    <a:pt x="1009140" y="126812"/>
                  </a:lnTo>
                  <a:lnTo>
                    <a:pt x="973041" y="101496"/>
                  </a:lnTo>
                  <a:lnTo>
                    <a:pt x="935151" y="78703"/>
                  </a:lnTo>
                  <a:lnTo>
                    <a:pt x="895592" y="58553"/>
                  </a:lnTo>
                  <a:lnTo>
                    <a:pt x="854485" y="41169"/>
                  </a:lnTo>
                  <a:lnTo>
                    <a:pt x="811952" y="26673"/>
                  </a:lnTo>
                  <a:lnTo>
                    <a:pt x="768115" y="15186"/>
                  </a:lnTo>
                  <a:lnTo>
                    <a:pt x="723096" y="6830"/>
                  </a:lnTo>
                  <a:lnTo>
                    <a:pt x="677017" y="1728"/>
                  </a:lnTo>
                  <a:lnTo>
                    <a:pt x="630000" y="0"/>
                  </a:lnTo>
                  <a:close/>
                </a:path>
              </a:pathLst>
            </a:custGeom>
            <a:solidFill>
              <a:srgbClr val="8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447200" y="5194735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0" y="630000"/>
                  </a:moveTo>
                  <a:lnTo>
                    <a:pt x="1728" y="582982"/>
                  </a:lnTo>
                  <a:lnTo>
                    <a:pt x="6830" y="536903"/>
                  </a:lnTo>
                  <a:lnTo>
                    <a:pt x="15186" y="491884"/>
                  </a:lnTo>
                  <a:lnTo>
                    <a:pt x="26673" y="448047"/>
                  </a:lnTo>
                  <a:lnTo>
                    <a:pt x="41169" y="405514"/>
                  </a:lnTo>
                  <a:lnTo>
                    <a:pt x="58553" y="364407"/>
                  </a:lnTo>
                  <a:lnTo>
                    <a:pt x="78703" y="324848"/>
                  </a:lnTo>
                  <a:lnTo>
                    <a:pt x="101496" y="286958"/>
                  </a:lnTo>
                  <a:lnTo>
                    <a:pt x="126812" y="250859"/>
                  </a:lnTo>
                  <a:lnTo>
                    <a:pt x="154528" y="216673"/>
                  </a:lnTo>
                  <a:lnTo>
                    <a:pt x="184522" y="184522"/>
                  </a:lnTo>
                  <a:lnTo>
                    <a:pt x="216673" y="154528"/>
                  </a:lnTo>
                  <a:lnTo>
                    <a:pt x="250859" y="126812"/>
                  </a:lnTo>
                  <a:lnTo>
                    <a:pt x="286958" y="101496"/>
                  </a:lnTo>
                  <a:lnTo>
                    <a:pt x="324848" y="78703"/>
                  </a:lnTo>
                  <a:lnTo>
                    <a:pt x="364407" y="58553"/>
                  </a:lnTo>
                  <a:lnTo>
                    <a:pt x="405514" y="41169"/>
                  </a:lnTo>
                  <a:lnTo>
                    <a:pt x="448047" y="26673"/>
                  </a:lnTo>
                  <a:lnTo>
                    <a:pt x="491884" y="15186"/>
                  </a:lnTo>
                  <a:lnTo>
                    <a:pt x="536903" y="6830"/>
                  </a:lnTo>
                  <a:lnTo>
                    <a:pt x="582982" y="1728"/>
                  </a:lnTo>
                  <a:lnTo>
                    <a:pt x="630000" y="0"/>
                  </a:lnTo>
                  <a:lnTo>
                    <a:pt x="677017" y="1728"/>
                  </a:lnTo>
                  <a:lnTo>
                    <a:pt x="723096" y="6830"/>
                  </a:lnTo>
                  <a:lnTo>
                    <a:pt x="768115" y="15186"/>
                  </a:lnTo>
                  <a:lnTo>
                    <a:pt x="811952" y="26673"/>
                  </a:lnTo>
                  <a:lnTo>
                    <a:pt x="854485" y="41169"/>
                  </a:lnTo>
                  <a:lnTo>
                    <a:pt x="895592" y="58553"/>
                  </a:lnTo>
                  <a:lnTo>
                    <a:pt x="935151" y="78703"/>
                  </a:lnTo>
                  <a:lnTo>
                    <a:pt x="973041" y="101496"/>
                  </a:lnTo>
                  <a:lnTo>
                    <a:pt x="1009140" y="126812"/>
                  </a:lnTo>
                  <a:lnTo>
                    <a:pt x="1043326" y="154528"/>
                  </a:lnTo>
                  <a:lnTo>
                    <a:pt x="1075477" y="184522"/>
                  </a:lnTo>
                  <a:lnTo>
                    <a:pt x="1105471" y="216673"/>
                  </a:lnTo>
                  <a:lnTo>
                    <a:pt x="1133187" y="250859"/>
                  </a:lnTo>
                  <a:lnTo>
                    <a:pt x="1158503" y="286958"/>
                  </a:lnTo>
                  <a:lnTo>
                    <a:pt x="1181296" y="324848"/>
                  </a:lnTo>
                  <a:lnTo>
                    <a:pt x="1201446" y="364407"/>
                  </a:lnTo>
                  <a:lnTo>
                    <a:pt x="1218830" y="405514"/>
                  </a:lnTo>
                  <a:lnTo>
                    <a:pt x="1233326" y="448047"/>
                  </a:lnTo>
                  <a:lnTo>
                    <a:pt x="1244813" y="491884"/>
                  </a:lnTo>
                  <a:lnTo>
                    <a:pt x="1253169" y="536903"/>
                  </a:lnTo>
                  <a:lnTo>
                    <a:pt x="1258272" y="582982"/>
                  </a:lnTo>
                  <a:lnTo>
                    <a:pt x="1260000" y="630000"/>
                  </a:lnTo>
                  <a:lnTo>
                    <a:pt x="1258272" y="677017"/>
                  </a:lnTo>
                  <a:lnTo>
                    <a:pt x="1253169" y="723096"/>
                  </a:lnTo>
                  <a:lnTo>
                    <a:pt x="1244813" y="768115"/>
                  </a:lnTo>
                  <a:lnTo>
                    <a:pt x="1233326" y="811952"/>
                  </a:lnTo>
                  <a:lnTo>
                    <a:pt x="1218830" y="854485"/>
                  </a:lnTo>
                  <a:lnTo>
                    <a:pt x="1201446" y="895592"/>
                  </a:lnTo>
                  <a:lnTo>
                    <a:pt x="1181296" y="935151"/>
                  </a:lnTo>
                  <a:lnTo>
                    <a:pt x="1158503" y="973041"/>
                  </a:lnTo>
                  <a:lnTo>
                    <a:pt x="1133187" y="1009140"/>
                  </a:lnTo>
                  <a:lnTo>
                    <a:pt x="1105471" y="1043326"/>
                  </a:lnTo>
                  <a:lnTo>
                    <a:pt x="1075477" y="1075477"/>
                  </a:lnTo>
                  <a:lnTo>
                    <a:pt x="1043326" y="1105471"/>
                  </a:lnTo>
                  <a:lnTo>
                    <a:pt x="1009140" y="1133187"/>
                  </a:lnTo>
                  <a:lnTo>
                    <a:pt x="973041" y="1158503"/>
                  </a:lnTo>
                  <a:lnTo>
                    <a:pt x="935151" y="1181296"/>
                  </a:lnTo>
                  <a:lnTo>
                    <a:pt x="895592" y="1201446"/>
                  </a:lnTo>
                  <a:lnTo>
                    <a:pt x="854485" y="1218830"/>
                  </a:lnTo>
                  <a:lnTo>
                    <a:pt x="811952" y="1233326"/>
                  </a:lnTo>
                  <a:lnTo>
                    <a:pt x="768115" y="1244813"/>
                  </a:lnTo>
                  <a:lnTo>
                    <a:pt x="723096" y="1253169"/>
                  </a:lnTo>
                  <a:lnTo>
                    <a:pt x="677017" y="1258272"/>
                  </a:lnTo>
                  <a:lnTo>
                    <a:pt x="630000" y="1260000"/>
                  </a:lnTo>
                  <a:lnTo>
                    <a:pt x="582982" y="1258272"/>
                  </a:lnTo>
                  <a:lnTo>
                    <a:pt x="536903" y="1253169"/>
                  </a:lnTo>
                  <a:lnTo>
                    <a:pt x="491884" y="1244813"/>
                  </a:lnTo>
                  <a:lnTo>
                    <a:pt x="448047" y="1233326"/>
                  </a:lnTo>
                  <a:lnTo>
                    <a:pt x="405514" y="1218830"/>
                  </a:lnTo>
                  <a:lnTo>
                    <a:pt x="364407" y="1201446"/>
                  </a:lnTo>
                  <a:lnTo>
                    <a:pt x="324848" y="1181296"/>
                  </a:lnTo>
                  <a:lnTo>
                    <a:pt x="286958" y="1158503"/>
                  </a:lnTo>
                  <a:lnTo>
                    <a:pt x="250859" y="1133187"/>
                  </a:lnTo>
                  <a:lnTo>
                    <a:pt x="216673" y="1105471"/>
                  </a:lnTo>
                  <a:lnTo>
                    <a:pt x="184522" y="1075477"/>
                  </a:lnTo>
                  <a:lnTo>
                    <a:pt x="154528" y="1043326"/>
                  </a:lnTo>
                  <a:lnTo>
                    <a:pt x="126812" y="1009140"/>
                  </a:lnTo>
                  <a:lnTo>
                    <a:pt x="101496" y="973041"/>
                  </a:lnTo>
                  <a:lnTo>
                    <a:pt x="78703" y="935151"/>
                  </a:lnTo>
                  <a:lnTo>
                    <a:pt x="58553" y="895592"/>
                  </a:lnTo>
                  <a:lnTo>
                    <a:pt x="41169" y="854485"/>
                  </a:lnTo>
                  <a:lnTo>
                    <a:pt x="26673" y="811952"/>
                  </a:lnTo>
                  <a:lnTo>
                    <a:pt x="15186" y="768115"/>
                  </a:lnTo>
                  <a:lnTo>
                    <a:pt x="6830" y="723096"/>
                  </a:lnTo>
                  <a:lnTo>
                    <a:pt x="1728" y="677017"/>
                  </a:lnTo>
                  <a:lnTo>
                    <a:pt x="0" y="630000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551260" y="5478779"/>
            <a:ext cx="1052830" cy="6718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-635" algn="ctr">
              <a:lnSpc>
                <a:spcPct val="101400"/>
              </a:lnSpc>
              <a:spcBef>
                <a:spcPts val="75"/>
              </a:spcBef>
            </a:pP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MULTIPLE 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IMPUTATION </a:t>
            </a: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ANALYSIS</a:t>
            </a:r>
            <a:endParaRPr sz="1400">
              <a:latin typeface="Gill Sans MT"/>
              <a:cs typeface="Gill Sans MT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157480" rIns="0" bIns="0" rtlCol="0">
            <a:spAutoFit/>
          </a:bodyPr>
          <a:lstStyle/>
          <a:p>
            <a:pPr marR="17780" algn="ctr">
              <a:lnSpc>
                <a:spcPts val="3180"/>
              </a:lnSpc>
              <a:spcBef>
                <a:spcPts val="1240"/>
              </a:spcBef>
              <a:tabLst>
                <a:tab pos="1692910" algn="l"/>
              </a:tabLst>
            </a:pPr>
            <a:r>
              <a:rPr sz="2800" spc="110" dirty="0">
                <a:solidFill>
                  <a:srgbClr val="262626"/>
                </a:solidFill>
                <a:latin typeface="Gill Sans MT"/>
                <a:cs typeface="Gill Sans MT"/>
              </a:rPr>
              <a:t>PRIMARY</a:t>
            </a:r>
            <a:r>
              <a:rPr sz="280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spc="145" dirty="0">
                <a:solidFill>
                  <a:srgbClr val="262626"/>
                </a:solidFill>
                <a:latin typeface="Gill Sans MT"/>
                <a:cs typeface="Gill Sans MT"/>
              </a:rPr>
              <a:t>OUTCOME</a:t>
            </a:r>
            <a:endParaRPr sz="2800">
              <a:latin typeface="Gill Sans MT"/>
              <a:cs typeface="Gill Sans MT"/>
            </a:endParaRPr>
          </a:p>
          <a:p>
            <a:pPr marR="17145" algn="ctr">
              <a:lnSpc>
                <a:spcPts val="3180"/>
              </a:lnSpc>
              <a:tabLst>
                <a:tab pos="1154430" algn="l"/>
                <a:tab pos="1651000" algn="l"/>
              </a:tabLst>
            </a:pPr>
            <a:r>
              <a:rPr sz="2800" b="1" spc="120" dirty="0">
                <a:solidFill>
                  <a:srgbClr val="262626"/>
                </a:solidFill>
                <a:latin typeface="Gill Sans MT"/>
                <a:cs typeface="Gill Sans MT"/>
              </a:rPr>
              <a:t>SPPB</a:t>
            </a:r>
            <a:r>
              <a:rPr sz="2800" b="1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1" spc="-50" dirty="0">
                <a:solidFill>
                  <a:srgbClr val="262626"/>
                </a:solidFill>
                <a:latin typeface="Gill Sans MT"/>
                <a:cs typeface="Gill Sans MT"/>
              </a:rPr>
              <a:t>@</a:t>
            </a:r>
            <a:r>
              <a:rPr sz="2800" b="1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1" spc="85" dirty="0">
                <a:solidFill>
                  <a:srgbClr val="262626"/>
                </a:solidFill>
                <a:latin typeface="Gill Sans MT"/>
                <a:cs typeface="Gill Sans MT"/>
              </a:rPr>
              <a:t>12</a:t>
            </a:r>
            <a:r>
              <a:rPr sz="2800" b="1" spc="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800" b="1" spc="145" dirty="0">
                <a:solidFill>
                  <a:srgbClr val="262626"/>
                </a:solidFill>
                <a:latin typeface="Gill Sans MT"/>
                <a:cs typeface="Gill Sans MT"/>
              </a:rPr>
              <a:t>WEEKS</a:t>
            </a:r>
            <a:endParaRPr sz="2800">
              <a:latin typeface="Gill Sans MT"/>
              <a:cs typeface="Gill Sans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4087" y="2632075"/>
          <a:ext cx="7818755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Coefficient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95%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CI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P-value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Intervention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1.41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0.59,</a:t>
                      </a:r>
                      <a:r>
                        <a:rPr sz="1800" spc="-1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2.23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0.001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Age</a:t>
                      </a:r>
                      <a:r>
                        <a:rPr sz="1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dirty="0">
                          <a:latin typeface="Gill Sans MT"/>
                          <a:cs typeface="Gill Sans MT"/>
                        </a:rPr>
                        <a:t>per</a:t>
                      </a:r>
                      <a:r>
                        <a:rPr sz="10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spc="-20" dirty="0">
                          <a:latin typeface="Gill Sans MT"/>
                          <a:cs typeface="Gill Sans MT"/>
                        </a:rPr>
                        <a:t>year</a:t>
                      </a:r>
                      <a:endParaRPr sz="10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0.11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-0.18,</a:t>
                      </a:r>
                      <a:r>
                        <a:rPr sz="1800" spc="-15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0.03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0.005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Female</a:t>
                      </a:r>
                      <a:r>
                        <a:rPr sz="1800" spc="-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sex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0.10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-0.94,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0.73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0.81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Body</a:t>
                      </a:r>
                      <a:r>
                        <a:rPr sz="1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mass</a:t>
                      </a:r>
                      <a:r>
                        <a:rPr sz="18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index</a:t>
                      </a:r>
                      <a:r>
                        <a:rPr sz="1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dirty="0">
                          <a:latin typeface="Gill Sans MT"/>
                          <a:cs typeface="Gill Sans MT"/>
                        </a:rPr>
                        <a:t>per</a:t>
                      </a:r>
                      <a:r>
                        <a:rPr sz="10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spc="-20" dirty="0">
                          <a:latin typeface="Gill Sans MT"/>
                          <a:cs typeface="Gill Sans MT"/>
                        </a:rPr>
                        <a:t>kg/m2</a:t>
                      </a:r>
                      <a:endParaRPr sz="10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0.04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-0.11,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0.02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0.20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Territory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marL="4083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Quebec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marL="408305" marR="647700">
                        <a:lnSpc>
                          <a:spcPts val="2110"/>
                        </a:lnSpc>
                        <a:spcBef>
                          <a:spcPts val="15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British</a:t>
                      </a:r>
                      <a:r>
                        <a:rPr sz="18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Columbia Ontario/Manitoba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Referent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algn="ctr">
                        <a:lnSpc>
                          <a:spcPts val="2135"/>
                        </a:lnSpc>
                        <a:spcBef>
                          <a:spcPts val="4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0.59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algn="ctr">
                        <a:lnSpc>
                          <a:spcPts val="2135"/>
                        </a:lnSpc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0.97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57505">
                        <a:lnSpc>
                          <a:spcPts val="2135"/>
                        </a:lnSpc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-1.82,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0.63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marL="357505">
                        <a:lnSpc>
                          <a:spcPts val="2135"/>
                        </a:lnSpc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-2.05,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0.11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135"/>
                        </a:lnSpc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0.34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algn="ctr">
                        <a:lnSpc>
                          <a:spcPts val="2135"/>
                        </a:lnSpc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0.08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Baseline</a:t>
                      </a:r>
                      <a:r>
                        <a:rPr sz="18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SPPB</a:t>
                      </a:r>
                      <a:r>
                        <a:rPr sz="18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dirty="0">
                          <a:latin typeface="Gill Sans MT"/>
                          <a:cs typeface="Gill Sans MT"/>
                        </a:rPr>
                        <a:t>per</a:t>
                      </a:r>
                      <a:r>
                        <a:rPr sz="1000" spc="-20" dirty="0">
                          <a:latin typeface="Gill Sans MT"/>
                          <a:cs typeface="Gill Sans MT"/>
                        </a:rPr>
                        <a:t> point</a:t>
                      </a:r>
                      <a:endParaRPr sz="10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0.58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0.42,</a:t>
                      </a:r>
                      <a:r>
                        <a:rPr sz="1800" spc="-1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0.74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&lt;0.001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19375" y="6216396"/>
            <a:ext cx="5210810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838383"/>
                </a:solidFill>
                <a:latin typeface="Gill Sans MT"/>
                <a:cs typeface="Gill Sans MT"/>
              </a:rPr>
              <a:t>Model</a:t>
            </a:r>
            <a:r>
              <a:rPr sz="1400" b="1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Linear</a:t>
            </a:r>
            <a:r>
              <a:rPr sz="1400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838383"/>
                </a:solidFill>
                <a:latin typeface="Gill Sans MT"/>
                <a:cs typeface="Gill Sans MT"/>
              </a:rPr>
              <a:t>regression</a:t>
            </a:r>
            <a:r>
              <a:rPr sz="1400" spc="-2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u="sng" dirty="0">
                <a:solidFill>
                  <a:srgbClr val="838383"/>
                </a:solidFill>
                <a:uFill>
                  <a:solidFill>
                    <a:srgbClr val="838383"/>
                  </a:solidFill>
                </a:uFill>
                <a:latin typeface="Gill Sans MT"/>
                <a:cs typeface="Gill Sans MT"/>
              </a:rPr>
              <a:t>without</a:t>
            </a:r>
            <a:r>
              <a:rPr sz="1400" u="none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u="none" spc="-10" dirty="0">
                <a:solidFill>
                  <a:srgbClr val="838383"/>
                </a:solidFill>
                <a:latin typeface="Gill Sans MT"/>
                <a:cs typeface="Gill Sans MT"/>
              </a:rPr>
              <a:t>imputation</a:t>
            </a:r>
            <a:endParaRPr sz="1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b="1" dirty="0">
                <a:solidFill>
                  <a:srgbClr val="838383"/>
                </a:solidFill>
                <a:latin typeface="Gill Sans MT"/>
                <a:cs typeface="Gill Sans MT"/>
              </a:rPr>
              <a:t>Dependent</a:t>
            </a:r>
            <a:r>
              <a:rPr sz="1400" b="1" spc="-5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838383"/>
                </a:solidFill>
                <a:latin typeface="Gill Sans MT"/>
                <a:cs typeface="Gill Sans MT"/>
              </a:rPr>
              <a:t>variable</a:t>
            </a:r>
            <a:r>
              <a:rPr sz="1400" b="1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ordinal</a:t>
            </a:r>
            <a:r>
              <a:rPr sz="1400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SPPB</a:t>
            </a:r>
            <a:r>
              <a:rPr sz="1400" spc="-4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score</a:t>
            </a:r>
            <a:r>
              <a:rPr sz="1400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at</a:t>
            </a:r>
            <a:r>
              <a:rPr sz="1400" spc="-4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12</a:t>
            </a:r>
            <a:r>
              <a:rPr sz="1400" spc="-4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weeks</a:t>
            </a:r>
            <a:r>
              <a:rPr sz="1400" spc="-4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[N=94</a:t>
            </a:r>
            <a:r>
              <a:rPr sz="1400" spc="-4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838383"/>
                </a:solidFill>
                <a:latin typeface="Gill Sans MT"/>
                <a:cs typeface="Gill Sans MT"/>
              </a:rPr>
              <a:t>analyzed]</a:t>
            </a:r>
            <a:endParaRPr sz="1400">
              <a:latin typeface="Gill Sans MT"/>
              <a:cs typeface="Gill Sans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93650" y="2989098"/>
            <a:ext cx="372745" cy="372745"/>
            <a:chOff x="1793650" y="2989098"/>
            <a:chExt cx="372745" cy="372745"/>
          </a:xfrm>
        </p:grpSpPr>
        <p:sp>
          <p:nvSpPr>
            <p:cNvPr id="6" name="object 6"/>
            <p:cNvSpPr/>
            <p:nvPr/>
          </p:nvSpPr>
          <p:spPr>
            <a:xfrm>
              <a:off x="1800000" y="299544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9" y="0"/>
                  </a:moveTo>
                  <a:lnTo>
                    <a:pt x="137507" y="137507"/>
                  </a:lnTo>
                  <a:lnTo>
                    <a:pt x="0" y="137507"/>
                  </a:lnTo>
                  <a:lnTo>
                    <a:pt x="111246" y="222491"/>
                  </a:lnTo>
                  <a:lnTo>
                    <a:pt x="68753" y="359999"/>
                  </a:lnTo>
                  <a:lnTo>
                    <a:pt x="179999" y="275013"/>
                  </a:lnTo>
                  <a:lnTo>
                    <a:pt x="291245" y="359999"/>
                  </a:lnTo>
                  <a:lnTo>
                    <a:pt x="248752" y="222491"/>
                  </a:lnTo>
                  <a:lnTo>
                    <a:pt x="359999" y="137507"/>
                  </a:lnTo>
                  <a:lnTo>
                    <a:pt x="222491" y="137507"/>
                  </a:lnTo>
                  <a:lnTo>
                    <a:pt x="17999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00000" y="299544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37507"/>
                  </a:moveTo>
                  <a:lnTo>
                    <a:pt x="137508" y="137508"/>
                  </a:lnTo>
                  <a:lnTo>
                    <a:pt x="179999" y="0"/>
                  </a:lnTo>
                  <a:lnTo>
                    <a:pt x="222490" y="137508"/>
                  </a:lnTo>
                  <a:lnTo>
                    <a:pt x="359999" y="137507"/>
                  </a:lnTo>
                  <a:lnTo>
                    <a:pt x="248752" y="222491"/>
                  </a:lnTo>
                  <a:lnTo>
                    <a:pt x="291245" y="359999"/>
                  </a:lnTo>
                  <a:lnTo>
                    <a:pt x="179999" y="275013"/>
                  </a:lnTo>
                  <a:lnTo>
                    <a:pt x="68753" y="359999"/>
                  </a:lnTo>
                  <a:lnTo>
                    <a:pt x="111246" y="222491"/>
                  </a:lnTo>
                  <a:lnTo>
                    <a:pt x="0" y="137507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440850" y="5188385"/>
            <a:ext cx="1529080" cy="1651635"/>
            <a:chOff x="10440850" y="5188385"/>
            <a:chExt cx="1529080" cy="165163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06455" y="6391655"/>
              <a:ext cx="1463040" cy="44805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447200" y="5194735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630000" y="0"/>
                  </a:moveTo>
                  <a:lnTo>
                    <a:pt x="582982" y="1728"/>
                  </a:lnTo>
                  <a:lnTo>
                    <a:pt x="536903" y="6830"/>
                  </a:lnTo>
                  <a:lnTo>
                    <a:pt x="491884" y="15186"/>
                  </a:lnTo>
                  <a:lnTo>
                    <a:pt x="448047" y="26673"/>
                  </a:lnTo>
                  <a:lnTo>
                    <a:pt x="405514" y="41169"/>
                  </a:lnTo>
                  <a:lnTo>
                    <a:pt x="364407" y="58553"/>
                  </a:lnTo>
                  <a:lnTo>
                    <a:pt x="324848" y="78703"/>
                  </a:lnTo>
                  <a:lnTo>
                    <a:pt x="286958" y="101496"/>
                  </a:lnTo>
                  <a:lnTo>
                    <a:pt x="250859" y="126812"/>
                  </a:lnTo>
                  <a:lnTo>
                    <a:pt x="216673" y="154528"/>
                  </a:lnTo>
                  <a:lnTo>
                    <a:pt x="184522" y="184522"/>
                  </a:lnTo>
                  <a:lnTo>
                    <a:pt x="154528" y="216673"/>
                  </a:lnTo>
                  <a:lnTo>
                    <a:pt x="126812" y="250859"/>
                  </a:lnTo>
                  <a:lnTo>
                    <a:pt x="101496" y="286958"/>
                  </a:lnTo>
                  <a:lnTo>
                    <a:pt x="78703" y="324848"/>
                  </a:lnTo>
                  <a:lnTo>
                    <a:pt x="58553" y="364408"/>
                  </a:lnTo>
                  <a:lnTo>
                    <a:pt x="41169" y="405515"/>
                  </a:lnTo>
                  <a:lnTo>
                    <a:pt x="26673" y="448047"/>
                  </a:lnTo>
                  <a:lnTo>
                    <a:pt x="15186" y="491884"/>
                  </a:lnTo>
                  <a:lnTo>
                    <a:pt x="6830" y="536903"/>
                  </a:lnTo>
                  <a:lnTo>
                    <a:pt x="1728" y="582982"/>
                  </a:lnTo>
                  <a:lnTo>
                    <a:pt x="0" y="630000"/>
                  </a:lnTo>
                  <a:lnTo>
                    <a:pt x="1728" y="677017"/>
                  </a:lnTo>
                  <a:lnTo>
                    <a:pt x="6830" y="723097"/>
                  </a:lnTo>
                  <a:lnTo>
                    <a:pt x="15186" y="768115"/>
                  </a:lnTo>
                  <a:lnTo>
                    <a:pt x="26673" y="811952"/>
                  </a:lnTo>
                  <a:lnTo>
                    <a:pt x="41169" y="854485"/>
                  </a:lnTo>
                  <a:lnTo>
                    <a:pt x="58553" y="895592"/>
                  </a:lnTo>
                  <a:lnTo>
                    <a:pt x="78703" y="935151"/>
                  </a:lnTo>
                  <a:lnTo>
                    <a:pt x="101496" y="973041"/>
                  </a:lnTo>
                  <a:lnTo>
                    <a:pt x="126812" y="1009140"/>
                  </a:lnTo>
                  <a:lnTo>
                    <a:pt x="154528" y="1043326"/>
                  </a:lnTo>
                  <a:lnTo>
                    <a:pt x="184522" y="1075477"/>
                  </a:lnTo>
                  <a:lnTo>
                    <a:pt x="216673" y="1105471"/>
                  </a:lnTo>
                  <a:lnTo>
                    <a:pt x="250859" y="1133187"/>
                  </a:lnTo>
                  <a:lnTo>
                    <a:pt x="286958" y="1158503"/>
                  </a:lnTo>
                  <a:lnTo>
                    <a:pt x="324848" y="1181296"/>
                  </a:lnTo>
                  <a:lnTo>
                    <a:pt x="364407" y="1201446"/>
                  </a:lnTo>
                  <a:lnTo>
                    <a:pt x="405514" y="1218830"/>
                  </a:lnTo>
                  <a:lnTo>
                    <a:pt x="448047" y="1233326"/>
                  </a:lnTo>
                  <a:lnTo>
                    <a:pt x="491884" y="1244813"/>
                  </a:lnTo>
                  <a:lnTo>
                    <a:pt x="536903" y="1253169"/>
                  </a:lnTo>
                  <a:lnTo>
                    <a:pt x="582982" y="1258272"/>
                  </a:lnTo>
                  <a:lnTo>
                    <a:pt x="630000" y="1260000"/>
                  </a:lnTo>
                  <a:lnTo>
                    <a:pt x="677017" y="1258272"/>
                  </a:lnTo>
                  <a:lnTo>
                    <a:pt x="723096" y="1253169"/>
                  </a:lnTo>
                  <a:lnTo>
                    <a:pt x="768115" y="1244813"/>
                  </a:lnTo>
                  <a:lnTo>
                    <a:pt x="811952" y="1233326"/>
                  </a:lnTo>
                  <a:lnTo>
                    <a:pt x="854485" y="1218830"/>
                  </a:lnTo>
                  <a:lnTo>
                    <a:pt x="895592" y="1201446"/>
                  </a:lnTo>
                  <a:lnTo>
                    <a:pt x="935151" y="1181296"/>
                  </a:lnTo>
                  <a:lnTo>
                    <a:pt x="973041" y="1158503"/>
                  </a:lnTo>
                  <a:lnTo>
                    <a:pt x="1009140" y="1133187"/>
                  </a:lnTo>
                  <a:lnTo>
                    <a:pt x="1043326" y="1105471"/>
                  </a:lnTo>
                  <a:lnTo>
                    <a:pt x="1075477" y="1075477"/>
                  </a:lnTo>
                  <a:lnTo>
                    <a:pt x="1105471" y="1043326"/>
                  </a:lnTo>
                  <a:lnTo>
                    <a:pt x="1133187" y="1009140"/>
                  </a:lnTo>
                  <a:lnTo>
                    <a:pt x="1158503" y="973041"/>
                  </a:lnTo>
                  <a:lnTo>
                    <a:pt x="1181296" y="935151"/>
                  </a:lnTo>
                  <a:lnTo>
                    <a:pt x="1201446" y="895592"/>
                  </a:lnTo>
                  <a:lnTo>
                    <a:pt x="1218830" y="854485"/>
                  </a:lnTo>
                  <a:lnTo>
                    <a:pt x="1233326" y="811952"/>
                  </a:lnTo>
                  <a:lnTo>
                    <a:pt x="1244813" y="768115"/>
                  </a:lnTo>
                  <a:lnTo>
                    <a:pt x="1253169" y="723097"/>
                  </a:lnTo>
                  <a:lnTo>
                    <a:pt x="1258272" y="677017"/>
                  </a:lnTo>
                  <a:lnTo>
                    <a:pt x="1260000" y="630000"/>
                  </a:lnTo>
                  <a:lnTo>
                    <a:pt x="1258272" y="582982"/>
                  </a:lnTo>
                  <a:lnTo>
                    <a:pt x="1253169" y="536903"/>
                  </a:lnTo>
                  <a:lnTo>
                    <a:pt x="1244813" y="491884"/>
                  </a:lnTo>
                  <a:lnTo>
                    <a:pt x="1233326" y="448047"/>
                  </a:lnTo>
                  <a:lnTo>
                    <a:pt x="1218830" y="405515"/>
                  </a:lnTo>
                  <a:lnTo>
                    <a:pt x="1201446" y="364408"/>
                  </a:lnTo>
                  <a:lnTo>
                    <a:pt x="1181296" y="324848"/>
                  </a:lnTo>
                  <a:lnTo>
                    <a:pt x="1158503" y="286958"/>
                  </a:lnTo>
                  <a:lnTo>
                    <a:pt x="1133187" y="250859"/>
                  </a:lnTo>
                  <a:lnTo>
                    <a:pt x="1105471" y="216673"/>
                  </a:lnTo>
                  <a:lnTo>
                    <a:pt x="1075477" y="184522"/>
                  </a:lnTo>
                  <a:lnTo>
                    <a:pt x="1043326" y="154528"/>
                  </a:lnTo>
                  <a:lnTo>
                    <a:pt x="1009140" y="126812"/>
                  </a:lnTo>
                  <a:lnTo>
                    <a:pt x="973041" y="101496"/>
                  </a:lnTo>
                  <a:lnTo>
                    <a:pt x="935151" y="78703"/>
                  </a:lnTo>
                  <a:lnTo>
                    <a:pt x="895592" y="58553"/>
                  </a:lnTo>
                  <a:lnTo>
                    <a:pt x="854485" y="41169"/>
                  </a:lnTo>
                  <a:lnTo>
                    <a:pt x="811952" y="26673"/>
                  </a:lnTo>
                  <a:lnTo>
                    <a:pt x="768115" y="15186"/>
                  </a:lnTo>
                  <a:lnTo>
                    <a:pt x="723096" y="6830"/>
                  </a:lnTo>
                  <a:lnTo>
                    <a:pt x="677017" y="1728"/>
                  </a:lnTo>
                  <a:lnTo>
                    <a:pt x="630000" y="0"/>
                  </a:lnTo>
                  <a:close/>
                </a:path>
              </a:pathLst>
            </a:custGeom>
            <a:solidFill>
              <a:srgbClr val="8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447200" y="5194735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0" y="630000"/>
                  </a:moveTo>
                  <a:lnTo>
                    <a:pt x="1728" y="582982"/>
                  </a:lnTo>
                  <a:lnTo>
                    <a:pt x="6830" y="536903"/>
                  </a:lnTo>
                  <a:lnTo>
                    <a:pt x="15186" y="491884"/>
                  </a:lnTo>
                  <a:lnTo>
                    <a:pt x="26673" y="448047"/>
                  </a:lnTo>
                  <a:lnTo>
                    <a:pt x="41169" y="405514"/>
                  </a:lnTo>
                  <a:lnTo>
                    <a:pt x="58553" y="364407"/>
                  </a:lnTo>
                  <a:lnTo>
                    <a:pt x="78703" y="324848"/>
                  </a:lnTo>
                  <a:lnTo>
                    <a:pt x="101496" y="286958"/>
                  </a:lnTo>
                  <a:lnTo>
                    <a:pt x="126812" y="250859"/>
                  </a:lnTo>
                  <a:lnTo>
                    <a:pt x="154528" y="216673"/>
                  </a:lnTo>
                  <a:lnTo>
                    <a:pt x="184522" y="184522"/>
                  </a:lnTo>
                  <a:lnTo>
                    <a:pt x="216673" y="154528"/>
                  </a:lnTo>
                  <a:lnTo>
                    <a:pt x="250859" y="126812"/>
                  </a:lnTo>
                  <a:lnTo>
                    <a:pt x="286958" y="101496"/>
                  </a:lnTo>
                  <a:lnTo>
                    <a:pt x="324848" y="78703"/>
                  </a:lnTo>
                  <a:lnTo>
                    <a:pt x="364407" y="58553"/>
                  </a:lnTo>
                  <a:lnTo>
                    <a:pt x="405514" y="41169"/>
                  </a:lnTo>
                  <a:lnTo>
                    <a:pt x="448047" y="26673"/>
                  </a:lnTo>
                  <a:lnTo>
                    <a:pt x="491884" y="15186"/>
                  </a:lnTo>
                  <a:lnTo>
                    <a:pt x="536903" y="6830"/>
                  </a:lnTo>
                  <a:lnTo>
                    <a:pt x="582982" y="1728"/>
                  </a:lnTo>
                  <a:lnTo>
                    <a:pt x="630000" y="0"/>
                  </a:lnTo>
                  <a:lnTo>
                    <a:pt x="677017" y="1728"/>
                  </a:lnTo>
                  <a:lnTo>
                    <a:pt x="723096" y="6830"/>
                  </a:lnTo>
                  <a:lnTo>
                    <a:pt x="768115" y="15186"/>
                  </a:lnTo>
                  <a:lnTo>
                    <a:pt x="811952" y="26673"/>
                  </a:lnTo>
                  <a:lnTo>
                    <a:pt x="854485" y="41169"/>
                  </a:lnTo>
                  <a:lnTo>
                    <a:pt x="895592" y="58553"/>
                  </a:lnTo>
                  <a:lnTo>
                    <a:pt x="935151" y="78703"/>
                  </a:lnTo>
                  <a:lnTo>
                    <a:pt x="973041" y="101496"/>
                  </a:lnTo>
                  <a:lnTo>
                    <a:pt x="1009140" y="126812"/>
                  </a:lnTo>
                  <a:lnTo>
                    <a:pt x="1043326" y="154528"/>
                  </a:lnTo>
                  <a:lnTo>
                    <a:pt x="1075477" y="184522"/>
                  </a:lnTo>
                  <a:lnTo>
                    <a:pt x="1105471" y="216673"/>
                  </a:lnTo>
                  <a:lnTo>
                    <a:pt x="1133187" y="250859"/>
                  </a:lnTo>
                  <a:lnTo>
                    <a:pt x="1158503" y="286958"/>
                  </a:lnTo>
                  <a:lnTo>
                    <a:pt x="1181296" y="324848"/>
                  </a:lnTo>
                  <a:lnTo>
                    <a:pt x="1201446" y="364407"/>
                  </a:lnTo>
                  <a:lnTo>
                    <a:pt x="1218830" y="405514"/>
                  </a:lnTo>
                  <a:lnTo>
                    <a:pt x="1233326" y="448047"/>
                  </a:lnTo>
                  <a:lnTo>
                    <a:pt x="1244813" y="491884"/>
                  </a:lnTo>
                  <a:lnTo>
                    <a:pt x="1253169" y="536903"/>
                  </a:lnTo>
                  <a:lnTo>
                    <a:pt x="1258272" y="582982"/>
                  </a:lnTo>
                  <a:lnTo>
                    <a:pt x="1260000" y="630000"/>
                  </a:lnTo>
                  <a:lnTo>
                    <a:pt x="1258272" y="677017"/>
                  </a:lnTo>
                  <a:lnTo>
                    <a:pt x="1253169" y="723096"/>
                  </a:lnTo>
                  <a:lnTo>
                    <a:pt x="1244813" y="768115"/>
                  </a:lnTo>
                  <a:lnTo>
                    <a:pt x="1233326" y="811952"/>
                  </a:lnTo>
                  <a:lnTo>
                    <a:pt x="1218830" y="854485"/>
                  </a:lnTo>
                  <a:lnTo>
                    <a:pt x="1201446" y="895592"/>
                  </a:lnTo>
                  <a:lnTo>
                    <a:pt x="1181296" y="935151"/>
                  </a:lnTo>
                  <a:lnTo>
                    <a:pt x="1158503" y="973041"/>
                  </a:lnTo>
                  <a:lnTo>
                    <a:pt x="1133187" y="1009140"/>
                  </a:lnTo>
                  <a:lnTo>
                    <a:pt x="1105471" y="1043326"/>
                  </a:lnTo>
                  <a:lnTo>
                    <a:pt x="1075477" y="1075477"/>
                  </a:lnTo>
                  <a:lnTo>
                    <a:pt x="1043326" y="1105471"/>
                  </a:lnTo>
                  <a:lnTo>
                    <a:pt x="1009140" y="1133187"/>
                  </a:lnTo>
                  <a:lnTo>
                    <a:pt x="973041" y="1158503"/>
                  </a:lnTo>
                  <a:lnTo>
                    <a:pt x="935151" y="1181296"/>
                  </a:lnTo>
                  <a:lnTo>
                    <a:pt x="895592" y="1201446"/>
                  </a:lnTo>
                  <a:lnTo>
                    <a:pt x="854485" y="1218830"/>
                  </a:lnTo>
                  <a:lnTo>
                    <a:pt x="811952" y="1233326"/>
                  </a:lnTo>
                  <a:lnTo>
                    <a:pt x="768115" y="1244813"/>
                  </a:lnTo>
                  <a:lnTo>
                    <a:pt x="723096" y="1253169"/>
                  </a:lnTo>
                  <a:lnTo>
                    <a:pt x="677017" y="1258272"/>
                  </a:lnTo>
                  <a:lnTo>
                    <a:pt x="630000" y="1260000"/>
                  </a:lnTo>
                  <a:lnTo>
                    <a:pt x="582982" y="1258272"/>
                  </a:lnTo>
                  <a:lnTo>
                    <a:pt x="536903" y="1253169"/>
                  </a:lnTo>
                  <a:lnTo>
                    <a:pt x="491884" y="1244813"/>
                  </a:lnTo>
                  <a:lnTo>
                    <a:pt x="448047" y="1233326"/>
                  </a:lnTo>
                  <a:lnTo>
                    <a:pt x="405514" y="1218830"/>
                  </a:lnTo>
                  <a:lnTo>
                    <a:pt x="364407" y="1201446"/>
                  </a:lnTo>
                  <a:lnTo>
                    <a:pt x="324848" y="1181296"/>
                  </a:lnTo>
                  <a:lnTo>
                    <a:pt x="286958" y="1158503"/>
                  </a:lnTo>
                  <a:lnTo>
                    <a:pt x="250859" y="1133187"/>
                  </a:lnTo>
                  <a:lnTo>
                    <a:pt x="216673" y="1105471"/>
                  </a:lnTo>
                  <a:lnTo>
                    <a:pt x="184522" y="1075477"/>
                  </a:lnTo>
                  <a:lnTo>
                    <a:pt x="154528" y="1043326"/>
                  </a:lnTo>
                  <a:lnTo>
                    <a:pt x="126812" y="1009140"/>
                  </a:lnTo>
                  <a:lnTo>
                    <a:pt x="101496" y="973041"/>
                  </a:lnTo>
                  <a:lnTo>
                    <a:pt x="78703" y="935151"/>
                  </a:lnTo>
                  <a:lnTo>
                    <a:pt x="58553" y="895592"/>
                  </a:lnTo>
                  <a:lnTo>
                    <a:pt x="41169" y="854485"/>
                  </a:lnTo>
                  <a:lnTo>
                    <a:pt x="26673" y="811952"/>
                  </a:lnTo>
                  <a:lnTo>
                    <a:pt x="15186" y="768115"/>
                  </a:lnTo>
                  <a:lnTo>
                    <a:pt x="6830" y="723096"/>
                  </a:lnTo>
                  <a:lnTo>
                    <a:pt x="1728" y="677017"/>
                  </a:lnTo>
                  <a:lnTo>
                    <a:pt x="0" y="630000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627936" y="5478779"/>
            <a:ext cx="898525" cy="6718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ctr">
              <a:lnSpc>
                <a:spcPct val="101400"/>
              </a:lnSpc>
              <a:spcBef>
                <a:spcPts val="75"/>
              </a:spcBef>
            </a:pP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COMPLETE </a:t>
            </a:r>
            <a:r>
              <a:rPr sz="1400" spc="-20" dirty="0">
                <a:solidFill>
                  <a:srgbClr val="FFFFFF"/>
                </a:solidFill>
                <a:latin typeface="Gill Sans MT"/>
                <a:cs typeface="Gill Sans MT"/>
              </a:rPr>
              <a:t>CASE </a:t>
            </a: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ANALYSIS</a:t>
            </a:r>
            <a:endParaRPr sz="1400">
              <a:latin typeface="Gill Sans MT"/>
              <a:cs typeface="Gill Sans MT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6096000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0" y="6857999"/>
                  </a:moveTo>
                  <a:lnTo>
                    <a:pt x="6096000" y="6857999"/>
                  </a:lnTo>
                  <a:lnTo>
                    <a:pt x="6096000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6096000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6096000" y="6857999"/>
                  </a:lnTo>
                  <a:lnTo>
                    <a:pt x="6096000" y="0"/>
                  </a:lnTo>
                  <a:close/>
                </a:path>
              </a:pathLst>
            </a:custGeom>
            <a:solidFill>
              <a:srgbClr val="418A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04672" y="2243828"/>
            <a:ext cx="4486910" cy="114173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70"/>
              </a:spcBef>
            </a:pPr>
            <a:endParaRPr sz="2200">
              <a:latin typeface="Times New Roman"/>
              <a:cs typeface="Times New Roman"/>
            </a:endParaRPr>
          </a:p>
          <a:p>
            <a:pPr marR="17780" algn="ctr">
              <a:lnSpc>
                <a:spcPct val="100000"/>
              </a:lnSpc>
              <a:spcBef>
                <a:spcPts val="5"/>
              </a:spcBef>
              <a:tabLst>
                <a:tab pos="456565" algn="l"/>
                <a:tab pos="1232535" algn="l"/>
                <a:tab pos="2291715" algn="l"/>
                <a:tab pos="2693670" algn="l"/>
              </a:tabLst>
            </a:pPr>
            <a:r>
              <a:rPr sz="2200" spc="60" dirty="0">
                <a:solidFill>
                  <a:srgbClr val="262626"/>
                </a:solidFill>
                <a:latin typeface="Gill Sans MT"/>
                <a:cs typeface="Gill Sans MT"/>
              </a:rPr>
              <a:t>+1</a:t>
            </a:r>
            <a:r>
              <a:rPr sz="220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200" spc="114" dirty="0">
                <a:solidFill>
                  <a:srgbClr val="262626"/>
                </a:solidFill>
                <a:latin typeface="Gill Sans MT"/>
                <a:cs typeface="Gill Sans MT"/>
              </a:rPr>
              <a:t>SPPB</a:t>
            </a:r>
            <a:r>
              <a:rPr sz="220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200" spc="140" dirty="0">
                <a:solidFill>
                  <a:srgbClr val="262626"/>
                </a:solidFill>
                <a:latin typeface="Gill Sans MT"/>
                <a:cs typeface="Gill Sans MT"/>
              </a:rPr>
              <a:t>POINT</a:t>
            </a:r>
            <a:r>
              <a:rPr sz="220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200" spc="-50" dirty="0">
                <a:solidFill>
                  <a:srgbClr val="262626"/>
                </a:solidFill>
                <a:latin typeface="Segoe UI Symbol"/>
                <a:cs typeface="Segoe UI Symbol"/>
              </a:rPr>
              <a:t>➔</a:t>
            </a:r>
            <a:r>
              <a:rPr sz="2200" dirty="0">
                <a:solidFill>
                  <a:srgbClr val="262626"/>
                </a:solidFill>
                <a:latin typeface="Segoe UI Symbol"/>
                <a:cs typeface="Segoe UI Symbol"/>
              </a:rPr>
              <a:t>	</a:t>
            </a:r>
            <a:r>
              <a:rPr sz="2200" spc="-50" dirty="0">
                <a:solidFill>
                  <a:srgbClr val="262626"/>
                </a:solidFill>
                <a:latin typeface="Gill Sans MT"/>
                <a:cs typeface="Gill Sans MT"/>
              </a:rPr>
              <a:t>…</a:t>
            </a:r>
            <a:endParaRPr sz="2200">
              <a:latin typeface="Gill Sans MT"/>
              <a:cs typeface="Gill Sans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729412" y="1624998"/>
            <a:ext cx="4829175" cy="848360"/>
            <a:chOff x="6729412" y="1624998"/>
            <a:chExt cx="4829175" cy="848360"/>
          </a:xfrm>
        </p:grpSpPr>
        <p:sp>
          <p:nvSpPr>
            <p:cNvPr id="7" name="object 7"/>
            <p:cNvSpPr/>
            <p:nvPr/>
          </p:nvSpPr>
          <p:spPr>
            <a:xfrm>
              <a:off x="6735762" y="1631348"/>
              <a:ext cx="4816475" cy="835660"/>
            </a:xfrm>
            <a:custGeom>
              <a:avLst/>
              <a:gdLst/>
              <a:ahLst/>
              <a:cxnLst/>
              <a:rect l="l" t="t" r="r" b="b"/>
              <a:pathLst>
                <a:path w="4816475" h="835660">
                  <a:moveTo>
                    <a:pt x="4732914" y="0"/>
                  </a:moveTo>
                  <a:lnTo>
                    <a:pt x="83562" y="0"/>
                  </a:lnTo>
                  <a:lnTo>
                    <a:pt x="51035" y="6566"/>
                  </a:lnTo>
                  <a:lnTo>
                    <a:pt x="24474" y="24474"/>
                  </a:lnTo>
                  <a:lnTo>
                    <a:pt x="6566" y="51035"/>
                  </a:lnTo>
                  <a:lnTo>
                    <a:pt x="0" y="83562"/>
                  </a:lnTo>
                  <a:lnTo>
                    <a:pt x="0" y="752064"/>
                  </a:lnTo>
                  <a:lnTo>
                    <a:pt x="6566" y="784591"/>
                  </a:lnTo>
                  <a:lnTo>
                    <a:pt x="24474" y="811152"/>
                  </a:lnTo>
                  <a:lnTo>
                    <a:pt x="51035" y="829060"/>
                  </a:lnTo>
                  <a:lnTo>
                    <a:pt x="83562" y="835626"/>
                  </a:lnTo>
                  <a:lnTo>
                    <a:pt x="4732914" y="835626"/>
                  </a:lnTo>
                  <a:lnTo>
                    <a:pt x="4765439" y="829060"/>
                  </a:lnTo>
                  <a:lnTo>
                    <a:pt x="4792000" y="811152"/>
                  </a:lnTo>
                  <a:lnTo>
                    <a:pt x="4809908" y="784591"/>
                  </a:lnTo>
                  <a:lnTo>
                    <a:pt x="4816475" y="752064"/>
                  </a:lnTo>
                  <a:lnTo>
                    <a:pt x="4816475" y="83562"/>
                  </a:lnTo>
                  <a:lnTo>
                    <a:pt x="4809908" y="51035"/>
                  </a:lnTo>
                  <a:lnTo>
                    <a:pt x="4792000" y="24474"/>
                  </a:lnTo>
                  <a:lnTo>
                    <a:pt x="4765439" y="6566"/>
                  </a:lnTo>
                  <a:lnTo>
                    <a:pt x="4732914" y="0"/>
                  </a:lnTo>
                  <a:close/>
                </a:path>
              </a:pathLst>
            </a:custGeom>
            <a:solidFill>
              <a:srgbClr val="FEC3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35762" y="1631348"/>
              <a:ext cx="4816475" cy="835660"/>
            </a:xfrm>
            <a:custGeom>
              <a:avLst/>
              <a:gdLst/>
              <a:ahLst/>
              <a:cxnLst/>
              <a:rect l="l" t="t" r="r" b="b"/>
              <a:pathLst>
                <a:path w="4816475" h="835660">
                  <a:moveTo>
                    <a:pt x="0" y="83561"/>
                  </a:moveTo>
                  <a:lnTo>
                    <a:pt x="6566" y="51035"/>
                  </a:lnTo>
                  <a:lnTo>
                    <a:pt x="24474" y="24474"/>
                  </a:lnTo>
                  <a:lnTo>
                    <a:pt x="51035" y="6566"/>
                  </a:lnTo>
                  <a:lnTo>
                    <a:pt x="83561" y="0"/>
                  </a:lnTo>
                  <a:lnTo>
                    <a:pt x="4732914" y="0"/>
                  </a:lnTo>
                  <a:lnTo>
                    <a:pt x="4765439" y="6566"/>
                  </a:lnTo>
                  <a:lnTo>
                    <a:pt x="4792000" y="24474"/>
                  </a:lnTo>
                  <a:lnTo>
                    <a:pt x="4809908" y="51035"/>
                  </a:lnTo>
                  <a:lnTo>
                    <a:pt x="4816475" y="83561"/>
                  </a:lnTo>
                  <a:lnTo>
                    <a:pt x="4816475" y="752065"/>
                  </a:lnTo>
                  <a:lnTo>
                    <a:pt x="4809908" y="784591"/>
                  </a:lnTo>
                  <a:lnTo>
                    <a:pt x="4792000" y="811152"/>
                  </a:lnTo>
                  <a:lnTo>
                    <a:pt x="4765439" y="829060"/>
                  </a:lnTo>
                  <a:lnTo>
                    <a:pt x="4732914" y="835627"/>
                  </a:lnTo>
                  <a:lnTo>
                    <a:pt x="83561" y="835627"/>
                  </a:lnTo>
                  <a:lnTo>
                    <a:pt x="51035" y="829060"/>
                  </a:lnTo>
                  <a:lnTo>
                    <a:pt x="24474" y="811152"/>
                  </a:lnTo>
                  <a:lnTo>
                    <a:pt x="6566" y="784591"/>
                  </a:lnTo>
                  <a:lnTo>
                    <a:pt x="0" y="752065"/>
                  </a:lnTo>
                  <a:lnTo>
                    <a:pt x="0" y="8356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838499" y="1761235"/>
            <a:ext cx="34829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</a:rPr>
              <a:t>Walking</a:t>
            </a:r>
            <a:r>
              <a:rPr sz="1800" spc="-50" dirty="0">
                <a:solidFill>
                  <a:srgbClr val="FFFFFF"/>
                </a:solidFill>
              </a:rPr>
              <a:t> </a:t>
            </a:r>
            <a:r>
              <a:rPr sz="1800" dirty="0">
                <a:solidFill>
                  <a:srgbClr val="FFFFFF"/>
                </a:solidFill>
              </a:rPr>
              <a:t>one</a:t>
            </a:r>
            <a:r>
              <a:rPr sz="1800" spc="-45" dirty="0">
                <a:solidFill>
                  <a:srgbClr val="FFFFFF"/>
                </a:solidFill>
              </a:rPr>
              <a:t> </a:t>
            </a:r>
            <a:r>
              <a:rPr sz="1800" spc="-20" dirty="0">
                <a:solidFill>
                  <a:srgbClr val="FFFFFF"/>
                </a:solidFill>
              </a:rPr>
              <a:t>block</a:t>
            </a:r>
            <a:endParaRPr sz="1800"/>
          </a:p>
          <a:p>
            <a:pPr marL="12700">
              <a:lnSpc>
                <a:spcPts val="1980"/>
              </a:lnSpc>
            </a:pPr>
            <a:r>
              <a:rPr sz="1800" b="0" dirty="0">
                <a:solidFill>
                  <a:srgbClr val="FFFFFF"/>
                </a:solidFill>
                <a:latin typeface="Gill Sans MT"/>
                <a:cs typeface="Gill Sans MT"/>
              </a:rPr>
              <a:t>“Limited</a:t>
            </a:r>
            <a:r>
              <a:rPr sz="1800" b="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1800" b="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0" dirty="0">
                <a:solidFill>
                  <a:srgbClr val="FFFFFF"/>
                </a:solidFill>
                <a:latin typeface="Gill Sans MT"/>
                <a:cs typeface="Gill Sans MT"/>
              </a:rPr>
              <a:t>lot”</a:t>
            </a:r>
            <a:r>
              <a:rPr sz="1800" b="0" spc="-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0" spc="-60" dirty="0">
                <a:solidFill>
                  <a:srgbClr val="FFFFFF"/>
                </a:solidFill>
                <a:latin typeface="Segoe UI Symbol"/>
                <a:cs typeface="Segoe UI Symbol"/>
              </a:rPr>
              <a:t>➔</a:t>
            </a:r>
            <a:r>
              <a:rPr sz="1800" b="0" spc="-17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1800" b="0" dirty="0">
                <a:solidFill>
                  <a:srgbClr val="FFFFFF"/>
                </a:solidFill>
                <a:latin typeface="Gill Sans MT"/>
                <a:cs typeface="Gill Sans MT"/>
              </a:rPr>
              <a:t>“Not</a:t>
            </a:r>
            <a:r>
              <a:rPr sz="1800" b="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0" dirty="0">
                <a:solidFill>
                  <a:srgbClr val="FFFFFF"/>
                </a:solidFill>
                <a:latin typeface="Gill Sans MT"/>
                <a:cs typeface="Gill Sans MT"/>
              </a:rPr>
              <a:t>limited</a:t>
            </a:r>
            <a:r>
              <a:rPr sz="1800" b="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0" dirty="0">
                <a:solidFill>
                  <a:srgbClr val="FFFFFF"/>
                </a:solidFill>
                <a:latin typeface="Gill Sans MT"/>
                <a:cs typeface="Gill Sans MT"/>
              </a:rPr>
              <a:t>at</a:t>
            </a:r>
            <a:r>
              <a:rPr sz="1800" b="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0" spc="-20" dirty="0">
                <a:solidFill>
                  <a:srgbClr val="FFFFFF"/>
                </a:solidFill>
                <a:latin typeface="Gill Sans MT"/>
                <a:cs typeface="Gill Sans MT"/>
              </a:rPr>
              <a:t>all”</a:t>
            </a:r>
            <a:endParaRPr sz="1800">
              <a:latin typeface="Gill Sans MT"/>
              <a:cs typeface="Gill Sans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729412" y="1708560"/>
            <a:ext cx="4829175" cy="1684020"/>
            <a:chOff x="6729412" y="1708560"/>
            <a:chExt cx="4829175" cy="168402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46334" y="1714910"/>
              <a:ext cx="718126" cy="668501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819324" y="1714910"/>
              <a:ext cx="963294" cy="668655"/>
            </a:xfrm>
            <a:custGeom>
              <a:avLst/>
              <a:gdLst/>
              <a:ahLst/>
              <a:cxnLst/>
              <a:rect l="l" t="t" r="r" b="b"/>
              <a:pathLst>
                <a:path w="963295" h="668655">
                  <a:moveTo>
                    <a:pt x="0" y="66850"/>
                  </a:moveTo>
                  <a:lnTo>
                    <a:pt x="5253" y="40829"/>
                  </a:lnTo>
                  <a:lnTo>
                    <a:pt x="19579" y="19579"/>
                  </a:lnTo>
                  <a:lnTo>
                    <a:pt x="40829" y="5253"/>
                  </a:lnTo>
                  <a:lnTo>
                    <a:pt x="66850" y="0"/>
                  </a:lnTo>
                  <a:lnTo>
                    <a:pt x="896444" y="0"/>
                  </a:lnTo>
                  <a:lnTo>
                    <a:pt x="922466" y="5253"/>
                  </a:lnTo>
                  <a:lnTo>
                    <a:pt x="943715" y="19579"/>
                  </a:lnTo>
                  <a:lnTo>
                    <a:pt x="958041" y="40829"/>
                  </a:lnTo>
                  <a:lnTo>
                    <a:pt x="963295" y="66850"/>
                  </a:lnTo>
                  <a:lnTo>
                    <a:pt x="963295" y="601650"/>
                  </a:lnTo>
                  <a:lnTo>
                    <a:pt x="958041" y="627671"/>
                  </a:lnTo>
                  <a:lnTo>
                    <a:pt x="943715" y="648921"/>
                  </a:lnTo>
                  <a:lnTo>
                    <a:pt x="922466" y="663247"/>
                  </a:lnTo>
                  <a:lnTo>
                    <a:pt x="896444" y="668501"/>
                  </a:lnTo>
                  <a:lnTo>
                    <a:pt x="66850" y="668501"/>
                  </a:lnTo>
                  <a:lnTo>
                    <a:pt x="40829" y="663247"/>
                  </a:lnTo>
                  <a:lnTo>
                    <a:pt x="19579" y="648921"/>
                  </a:lnTo>
                  <a:lnTo>
                    <a:pt x="5253" y="627671"/>
                  </a:lnTo>
                  <a:lnTo>
                    <a:pt x="0" y="601650"/>
                  </a:lnTo>
                  <a:lnTo>
                    <a:pt x="0" y="6685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735762" y="2550537"/>
              <a:ext cx="4816475" cy="835660"/>
            </a:xfrm>
            <a:custGeom>
              <a:avLst/>
              <a:gdLst/>
              <a:ahLst/>
              <a:cxnLst/>
              <a:rect l="l" t="t" r="r" b="b"/>
              <a:pathLst>
                <a:path w="4816475" h="835660">
                  <a:moveTo>
                    <a:pt x="4732914" y="0"/>
                  </a:moveTo>
                  <a:lnTo>
                    <a:pt x="83562" y="0"/>
                  </a:lnTo>
                  <a:lnTo>
                    <a:pt x="51035" y="6566"/>
                  </a:lnTo>
                  <a:lnTo>
                    <a:pt x="24474" y="24474"/>
                  </a:lnTo>
                  <a:lnTo>
                    <a:pt x="6566" y="51035"/>
                  </a:lnTo>
                  <a:lnTo>
                    <a:pt x="0" y="83560"/>
                  </a:lnTo>
                  <a:lnTo>
                    <a:pt x="0" y="752064"/>
                  </a:lnTo>
                  <a:lnTo>
                    <a:pt x="6566" y="784591"/>
                  </a:lnTo>
                  <a:lnTo>
                    <a:pt x="24474" y="811152"/>
                  </a:lnTo>
                  <a:lnTo>
                    <a:pt x="51035" y="829060"/>
                  </a:lnTo>
                  <a:lnTo>
                    <a:pt x="83562" y="835626"/>
                  </a:lnTo>
                  <a:lnTo>
                    <a:pt x="4732914" y="835626"/>
                  </a:lnTo>
                  <a:lnTo>
                    <a:pt x="4765439" y="829060"/>
                  </a:lnTo>
                  <a:lnTo>
                    <a:pt x="4792000" y="811152"/>
                  </a:lnTo>
                  <a:lnTo>
                    <a:pt x="4809908" y="784591"/>
                  </a:lnTo>
                  <a:lnTo>
                    <a:pt x="4816475" y="752064"/>
                  </a:lnTo>
                  <a:lnTo>
                    <a:pt x="4816475" y="83560"/>
                  </a:lnTo>
                  <a:lnTo>
                    <a:pt x="4809908" y="51035"/>
                  </a:lnTo>
                  <a:lnTo>
                    <a:pt x="4792000" y="24474"/>
                  </a:lnTo>
                  <a:lnTo>
                    <a:pt x="4765439" y="6566"/>
                  </a:lnTo>
                  <a:lnTo>
                    <a:pt x="4732914" y="0"/>
                  </a:lnTo>
                  <a:close/>
                </a:path>
              </a:pathLst>
            </a:custGeom>
            <a:solidFill>
              <a:srgbClr val="F496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735762" y="2550537"/>
              <a:ext cx="4816475" cy="835660"/>
            </a:xfrm>
            <a:custGeom>
              <a:avLst/>
              <a:gdLst/>
              <a:ahLst/>
              <a:cxnLst/>
              <a:rect l="l" t="t" r="r" b="b"/>
              <a:pathLst>
                <a:path w="4816475" h="835660">
                  <a:moveTo>
                    <a:pt x="0" y="83561"/>
                  </a:moveTo>
                  <a:lnTo>
                    <a:pt x="6566" y="51035"/>
                  </a:lnTo>
                  <a:lnTo>
                    <a:pt x="24474" y="24474"/>
                  </a:lnTo>
                  <a:lnTo>
                    <a:pt x="51035" y="6566"/>
                  </a:lnTo>
                  <a:lnTo>
                    <a:pt x="83561" y="0"/>
                  </a:lnTo>
                  <a:lnTo>
                    <a:pt x="4732914" y="0"/>
                  </a:lnTo>
                  <a:lnTo>
                    <a:pt x="4765439" y="6566"/>
                  </a:lnTo>
                  <a:lnTo>
                    <a:pt x="4792000" y="24474"/>
                  </a:lnTo>
                  <a:lnTo>
                    <a:pt x="4809908" y="51035"/>
                  </a:lnTo>
                  <a:lnTo>
                    <a:pt x="4816475" y="83561"/>
                  </a:lnTo>
                  <a:lnTo>
                    <a:pt x="4816475" y="752065"/>
                  </a:lnTo>
                  <a:lnTo>
                    <a:pt x="4809908" y="784591"/>
                  </a:lnTo>
                  <a:lnTo>
                    <a:pt x="4792000" y="811152"/>
                  </a:lnTo>
                  <a:lnTo>
                    <a:pt x="4765439" y="829060"/>
                  </a:lnTo>
                  <a:lnTo>
                    <a:pt x="4732914" y="835627"/>
                  </a:lnTo>
                  <a:lnTo>
                    <a:pt x="83561" y="835627"/>
                  </a:lnTo>
                  <a:lnTo>
                    <a:pt x="51035" y="829060"/>
                  </a:lnTo>
                  <a:lnTo>
                    <a:pt x="24474" y="811152"/>
                  </a:lnTo>
                  <a:lnTo>
                    <a:pt x="6566" y="784591"/>
                  </a:lnTo>
                  <a:lnTo>
                    <a:pt x="0" y="752065"/>
                  </a:lnTo>
                  <a:lnTo>
                    <a:pt x="0" y="8356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838499" y="2675635"/>
            <a:ext cx="248793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39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Gill Sans MT"/>
                <a:cs typeface="Gill Sans MT"/>
              </a:rPr>
              <a:t>6-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minute</a:t>
            </a:r>
            <a:r>
              <a:rPr sz="1800" b="1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walk</a:t>
            </a:r>
            <a:r>
              <a:rPr sz="1800" b="1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Gill Sans MT"/>
                <a:cs typeface="Gill Sans MT"/>
              </a:rPr>
              <a:t>distance</a:t>
            </a:r>
            <a:endParaRPr sz="1800">
              <a:latin typeface="Gill Sans MT"/>
              <a:cs typeface="Gill Sans MT"/>
            </a:endParaRPr>
          </a:p>
          <a:p>
            <a:pPr marL="12700">
              <a:lnSpc>
                <a:spcPts val="2039"/>
              </a:lnSpc>
            </a:pPr>
            <a:r>
              <a:rPr sz="1750" b="1" spc="50" dirty="0">
                <a:solidFill>
                  <a:srgbClr val="FFFFFF"/>
                </a:solidFill>
                <a:latin typeface="Cambria Math"/>
                <a:cs typeface="Cambria Math"/>
              </a:rPr>
              <a:t>⇧</a:t>
            </a:r>
            <a:r>
              <a:rPr sz="1750" b="1" spc="114" dirty="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36</a:t>
            </a:r>
            <a:r>
              <a:rPr sz="1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to</a:t>
            </a:r>
            <a:r>
              <a:rPr sz="1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52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endParaRPr sz="1800">
              <a:latin typeface="Gill Sans MT"/>
              <a:cs typeface="Gill Sans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729412" y="2627749"/>
            <a:ext cx="4829175" cy="1684020"/>
            <a:chOff x="6729412" y="2627749"/>
            <a:chExt cx="4829175" cy="1684020"/>
          </a:xfrm>
        </p:grpSpPr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22980" y="2731834"/>
              <a:ext cx="811484" cy="57076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819324" y="2634099"/>
              <a:ext cx="963294" cy="668655"/>
            </a:xfrm>
            <a:custGeom>
              <a:avLst/>
              <a:gdLst/>
              <a:ahLst/>
              <a:cxnLst/>
              <a:rect l="l" t="t" r="r" b="b"/>
              <a:pathLst>
                <a:path w="963295" h="668654">
                  <a:moveTo>
                    <a:pt x="0" y="66850"/>
                  </a:moveTo>
                  <a:lnTo>
                    <a:pt x="5253" y="40829"/>
                  </a:lnTo>
                  <a:lnTo>
                    <a:pt x="19579" y="19579"/>
                  </a:lnTo>
                  <a:lnTo>
                    <a:pt x="40829" y="5253"/>
                  </a:lnTo>
                  <a:lnTo>
                    <a:pt x="66850" y="0"/>
                  </a:lnTo>
                  <a:lnTo>
                    <a:pt x="896444" y="0"/>
                  </a:lnTo>
                  <a:lnTo>
                    <a:pt x="922466" y="5253"/>
                  </a:lnTo>
                  <a:lnTo>
                    <a:pt x="943715" y="19579"/>
                  </a:lnTo>
                  <a:lnTo>
                    <a:pt x="958041" y="40829"/>
                  </a:lnTo>
                  <a:lnTo>
                    <a:pt x="963295" y="66850"/>
                  </a:lnTo>
                  <a:lnTo>
                    <a:pt x="963295" y="601650"/>
                  </a:lnTo>
                  <a:lnTo>
                    <a:pt x="958041" y="627671"/>
                  </a:lnTo>
                  <a:lnTo>
                    <a:pt x="943715" y="648921"/>
                  </a:lnTo>
                  <a:lnTo>
                    <a:pt x="922466" y="663247"/>
                  </a:lnTo>
                  <a:lnTo>
                    <a:pt x="896444" y="668501"/>
                  </a:lnTo>
                  <a:lnTo>
                    <a:pt x="66850" y="668501"/>
                  </a:lnTo>
                  <a:lnTo>
                    <a:pt x="40829" y="663247"/>
                  </a:lnTo>
                  <a:lnTo>
                    <a:pt x="19579" y="648921"/>
                  </a:lnTo>
                  <a:lnTo>
                    <a:pt x="5253" y="627671"/>
                  </a:lnTo>
                  <a:lnTo>
                    <a:pt x="0" y="601650"/>
                  </a:lnTo>
                  <a:lnTo>
                    <a:pt x="0" y="6685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735762" y="3469726"/>
              <a:ext cx="4816475" cy="835660"/>
            </a:xfrm>
            <a:custGeom>
              <a:avLst/>
              <a:gdLst/>
              <a:ahLst/>
              <a:cxnLst/>
              <a:rect l="l" t="t" r="r" b="b"/>
              <a:pathLst>
                <a:path w="4816475" h="835660">
                  <a:moveTo>
                    <a:pt x="4732914" y="0"/>
                  </a:moveTo>
                  <a:lnTo>
                    <a:pt x="83562" y="0"/>
                  </a:lnTo>
                  <a:lnTo>
                    <a:pt x="51035" y="6566"/>
                  </a:lnTo>
                  <a:lnTo>
                    <a:pt x="24474" y="24474"/>
                  </a:lnTo>
                  <a:lnTo>
                    <a:pt x="6566" y="51035"/>
                  </a:lnTo>
                  <a:lnTo>
                    <a:pt x="0" y="83562"/>
                  </a:lnTo>
                  <a:lnTo>
                    <a:pt x="0" y="752066"/>
                  </a:lnTo>
                  <a:lnTo>
                    <a:pt x="6566" y="784591"/>
                  </a:lnTo>
                  <a:lnTo>
                    <a:pt x="24474" y="811152"/>
                  </a:lnTo>
                  <a:lnTo>
                    <a:pt x="51035" y="829060"/>
                  </a:lnTo>
                  <a:lnTo>
                    <a:pt x="83562" y="835626"/>
                  </a:lnTo>
                  <a:lnTo>
                    <a:pt x="4732914" y="835626"/>
                  </a:lnTo>
                  <a:lnTo>
                    <a:pt x="4765439" y="829060"/>
                  </a:lnTo>
                  <a:lnTo>
                    <a:pt x="4792000" y="811152"/>
                  </a:lnTo>
                  <a:lnTo>
                    <a:pt x="4809908" y="784591"/>
                  </a:lnTo>
                  <a:lnTo>
                    <a:pt x="4816475" y="752066"/>
                  </a:lnTo>
                  <a:lnTo>
                    <a:pt x="4816475" y="83562"/>
                  </a:lnTo>
                  <a:lnTo>
                    <a:pt x="4809908" y="51035"/>
                  </a:lnTo>
                  <a:lnTo>
                    <a:pt x="4792000" y="24474"/>
                  </a:lnTo>
                  <a:lnTo>
                    <a:pt x="4765439" y="6566"/>
                  </a:lnTo>
                  <a:lnTo>
                    <a:pt x="4732914" y="0"/>
                  </a:lnTo>
                  <a:close/>
                </a:path>
              </a:pathLst>
            </a:custGeom>
            <a:solidFill>
              <a:srgbClr val="E971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35762" y="3469726"/>
              <a:ext cx="4816475" cy="835660"/>
            </a:xfrm>
            <a:custGeom>
              <a:avLst/>
              <a:gdLst/>
              <a:ahLst/>
              <a:cxnLst/>
              <a:rect l="l" t="t" r="r" b="b"/>
              <a:pathLst>
                <a:path w="4816475" h="835660">
                  <a:moveTo>
                    <a:pt x="0" y="83561"/>
                  </a:moveTo>
                  <a:lnTo>
                    <a:pt x="6566" y="51035"/>
                  </a:lnTo>
                  <a:lnTo>
                    <a:pt x="24474" y="24474"/>
                  </a:lnTo>
                  <a:lnTo>
                    <a:pt x="51035" y="6566"/>
                  </a:lnTo>
                  <a:lnTo>
                    <a:pt x="83561" y="0"/>
                  </a:lnTo>
                  <a:lnTo>
                    <a:pt x="4732914" y="0"/>
                  </a:lnTo>
                  <a:lnTo>
                    <a:pt x="4765439" y="6566"/>
                  </a:lnTo>
                  <a:lnTo>
                    <a:pt x="4792000" y="24474"/>
                  </a:lnTo>
                  <a:lnTo>
                    <a:pt x="4809908" y="51035"/>
                  </a:lnTo>
                  <a:lnTo>
                    <a:pt x="4816475" y="83561"/>
                  </a:lnTo>
                  <a:lnTo>
                    <a:pt x="4816475" y="752065"/>
                  </a:lnTo>
                  <a:lnTo>
                    <a:pt x="4809908" y="784591"/>
                  </a:lnTo>
                  <a:lnTo>
                    <a:pt x="4792000" y="811152"/>
                  </a:lnTo>
                  <a:lnTo>
                    <a:pt x="4765439" y="829060"/>
                  </a:lnTo>
                  <a:lnTo>
                    <a:pt x="4732914" y="835627"/>
                  </a:lnTo>
                  <a:lnTo>
                    <a:pt x="83561" y="835627"/>
                  </a:lnTo>
                  <a:lnTo>
                    <a:pt x="51035" y="829060"/>
                  </a:lnTo>
                  <a:lnTo>
                    <a:pt x="24474" y="811152"/>
                  </a:lnTo>
                  <a:lnTo>
                    <a:pt x="6566" y="784591"/>
                  </a:lnTo>
                  <a:lnTo>
                    <a:pt x="0" y="752065"/>
                  </a:lnTo>
                  <a:lnTo>
                    <a:pt x="0" y="8356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838499" y="3596132"/>
            <a:ext cx="2983230" cy="54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3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Death</a:t>
            </a:r>
            <a:r>
              <a:rPr sz="1800" b="1" spc="-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or</a:t>
            </a:r>
            <a:r>
              <a:rPr sz="1800" b="1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readmission</a:t>
            </a:r>
            <a:r>
              <a:rPr sz="1800" b="1" spc="-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in</a:t>
            </a:r>
            <a:r>
              <a:rPr sz="1800" b="1" spc="-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Gill Sans MT"/>
                <a:cs typeface="Gill Sans MT"/>
              </a:rPr>
              <a:t>HF</a:t>
            </a:r>
            <a:endParaRPr sz="1800">
              <a:latin typeface="Gill Sans MT"/>
              <a:cs typeface="Gill Sans MT"/>
            </a:endParaRPr>
          </a:p>
          <a:p>
            <a:pPr marL="12700">
              <a:lnSpc>
                <a:spcPts val="2030"/>
              </a:lnSpc>
            </a:pPr>
            <a:r>
              <a:rPr sz="1750" b="1" spc="50" dirty="0">
                <a:solidFill>
                  <a:srgbClr val="FFFFFF"/>
                </a:solidFill>
                <a:latin typeface="Cambria Math"/>
                <a:cs typeface="Cambria Math"/>
              </a:rPr>
              <a:t>⇩</a:t>
            </a:r>
            <a:r>
              <a:rPr sz="1750" b="1" spc="120" dirty="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14%</a:t>
            </a:r>
            <a:endParaRPr sz="1800">
              <a:latin typeface="Gill Sans MT"/>
              <a:cs typeface="Gill Sans MT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729412" y="3546939"/>
            <a:ext cx="4829175" cy="1684020"/>
            <a:chOff x="6729412" y="3546939"/>
            <a:chExt cx="4829175" cy="1684020"/>
          </a:xfrm>
        </p:grpSpPr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45448" y="3587912"/>
              <a:ext cx="916218" cy="633878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819324" y="3553289"/>
              <a:ext cx="963294" cy="668655"/>
            </a:xfrm>
            <a:custGeom>
              <a:avLst/>
              <a:gdLst/>
              <a:ahLst/>
              <a:cxnLst/>
              <a:rect l="l" t="t" r="r" b="b"/>
              <a:pathLst>
                <a:path w="963295" h="668654">
                  <a:moveTo>
                    <a:pt x="0" y="66850"/>
                  </a:moveTo>
                  <a:lnTo>
                    <a:pt x="5253" y="40829"/>
                  </a:lnTo>
                  <a:lnTo>
                    <a:pt x="19579" y="19579"/>
                  </a:lnTo>
                  <a:lnTo>
                    <a:pt x="40829" y="5253"/>
                  </a:lnTo>
                  <a:lnTo>
                    <a:pt x="66850" y="0"/>
                  </a:lnTo>
                  <a:lnTo>
                    <a:pt x="896444" y="0"/>
                  </a:lnTo>
                  <a:lnTo>
                    <a:pt x="922466" y="5253"/>
                  </a:lnTo>
                  <a:lnTo>
                    <a:pt x="943715" y="19579"/>
                  </a:lnTo>
                  <a:lnTo>
                    <a:pt x="958041" y="40829"/>
                  </a:lnTo>
                  <a:lnTo>
                    <a:pt x="963295" y="66850"/>
                  </a:lnTo>
                  <a:lnTo>
                    <a:pt x="963295" y="601650"/>
                  </a:lnTo>
                  <a:lnTo>
                    <a:pt x="958041" y="627671"/>
                  </a:lnTo>
                  <a:lnTo>
                    <a:pt x="943715" y="648921"/>
                  </a:lnTo>
                  <a:lnTo>
                    <a:pt x="922466" y="663247"/>
                  </a:lnTo>
                  <a:lnTo>
                    <a:pt x="896444" y="668501"/>
                  </a:lnTo>
                  <a:lnTo>
                    <a:pt x="66850" y="668501"/>
                  </a:lnTo>
                  <a:lnTo>
                    <a:pt x="40829" y="663247"/>
                  </a:lnTo>
                  <a:lnTo>
                    <a:pt x="19579" y="648921"/>
                  </a:lnTo>
                  <a:lnTo>
                    <a:pt x="5253" y="627671"/>
                  </a:lnTo>
                  <a:lnTo>
                    <a:pt x="0" y="601650"/>
                  </a:lnTo>
                  <a:lnTo>
                    <a:pt x="0" y="6685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35762" y="4388916"/>
              <a:ext cx="4816475" cy="835660"/>
            </a:xfrm>
            <a:custGeom>
              <a:avLst/>
              <a:gdLst/>
              <a:ahLst/>
              <a:cxnLst/>
              <a:rect l="l" t="t" r="r" b="b"/>
              <a:pathLst>
                <a:path w="4816475" h="835660">
                  <a:moveTo>
                    <a:pt x="4732914" y="0"/>
                  </a:moveTo>
                  <a:lnTo>
                    <a:pt x="83562" y="0"/>
                  </a:lnTo>
                  <a:lnTo>
                    <a:pt x="51035" y="6566"/>
                  </a:lnTo>
                  <a:lnTo>
                    <a:pt x="24474" y="24474"/>
                  </a:lnTo>
                  <a:lnTo>
                    <a:pt x="6566" y="51035"/>
                  </a:lnTo>
                  <a:lnTo>
                    <a:pt x="0" y="83562"/>
                  </a:lnTo>
                  <a:lnTo>
                    <a:pt x="0" y="752064"/>
                  </a:lnTo>
                  <a:lnTo>
                    <a:pt x="6566" y="784591"/>
                  </a:lnTo>
                  <a:lnTo>
                    <a:pt x="24474" y="811152"/>
                  </a:lnTo>
                  <a:lnTo>
                    <a:pt x="51035" y="829060"/>
                  </a:lnTo>
                  <a:lnTo>
                    <a:pt x="83562" y="835626"/>
                  </a:lnTo>
                  <a:lnTo>
                    <a:pt x="4732914" y="835626"/>
                  </a:lnTo>
                  <a:lnTo>
                    <a:pt x="4765439" y="829060"/>
                  </a:lnTo>
                  <a:lnTo>
                    <a:pt x="4792000" y="811152"/>
                  </a:lnTo>
                  <a:lnTo>
                    <a:pt x="4809908" y="784591"/>
                  </a:lnTo>
                  <a:lnTo>
                    <a:pt x="4816475" y="752064"/>
                  </a:lnTo>
                  <a:lnTo>
                    <a:pt x="4816475" y="83562"/>
                  </a:lnTo>
                  <a:lnTo>
                    <a:pt x="4809908" y="51035"/>
                  </a:lnTo>
                  <a:lnTo>
                    <a:pt x="4792000" y="24474"/>
                  </a:lnTo>
                  <a:lnTo>
                    <a:pt x="4765439" y="6566"/>
                  </a:lnTo>
                  <a:lnTo>
                    <a:pt x="4732914" y="0"/>
                  </a:lnTo>
                  <a:close/>
                </a:path>
              </a:pathLst>
            </a:custGeom>
            <a:solidFill>
              <a:srgbClr val="DF5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35762" y="4388916"/>
              <a:ext cx="4816475" cy="835660"/>
            </a:xfrm>
            <a:custGeom>
              <a:avLst/>
              <a:gdLst/>
              <a:ahLst/>
              <a:cxnLst/>
              <a:rect l="l" t="t" r="r" b="b"/>
              <a:pathLst>
                <a:path w="4816475" h="835660">
                  <a:moveTo>
                    <a:pt x="0" y="83561"/>
                  </a:moveTo>
                  <a:lnTo>
                    <a:pt x="6566" y="51035"/>
                  </a:lnTo>
                  <a:lnTo>
                    <a:pt x="24474" y="24474"/>
                  </a:lnTo>
                  <a:lnTo>
                    <a:pt x="51035" y="6566"/>
                  </a:lnTo>
                  <a:lnTo>
                    <a:pt x="83561" y="0"/>
                  </a:lnTo>
                  <a:lnTo>
                    <a:pt x="4732914" y="0"/>
                  </a:lnTo>
                  <a:lnTo>
                    <a:pt x="4765439" y="6566"/>
                  </a:lnTo>
                  <a:lnTo>
                    <a:pt x="4792000" y="24474"/>
                  </a:lnTo>
                  <a:lnTo>
                    <a:pt x="4809908" y="51035"/>
                  </a:lnTo>
                  <a:lnTo>
                    <a:pt x="4816475" y="83561"/>
                  </a:lnTo>
                  <a:lnTo>
                    <a:pt x="4816475" y="752065"/>
                  </a:lnTo>
                  <a:lnTo>
                    <a:pt x="4809908" y="784591"/>
                  </a:lnTo>
                  <a:lnTo>
                    <a:pt x="4792000" y="811152"/>
                  </a:lnTo>
                  <a:lnTo>
                    <a:pt x="4765439" y="829060"/>
                  </a:lnTo>
                  <a:lnTo>
                    <a:pt x="4732914" y="835627"/>
                  </a:lnTo>
                  <a:lnTo>
                    <a:pt x="83561" y="835627"/>
                  </a:lnTo>
                  <a:lnTo>
                    <a:pt x="51035" y="829060"/>
                  </a:lnTo>
                  <a:lnTo>
                    <a:pt x="24474" y="811152"/>
                  </a:lnTo>
                  <a:lnTo>
                    <a:pt x="6566" y="784591"/>
                  </a:lnTo>
                  <a:lnTo>
                    <a:pt x="0" y="752065"/>
                  </a:lnTo>
                  <a:lnTo>
                    <a:pt x="0" y="8356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838499" y="4510532"/>
            <a:ext cx="3060065" cy="54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3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Gill Sans MT"/>
                <a:cs typeface="Gill Sans MT"/>
              </a:rPr>
              <a:t>REHAB-</a:t>
            </a:r>
            <a:r>
              <a:rPr sz="1800" b="1" spc="-20" dirty="0">
                <a:solidFill>
                  <a:srgbClr val="FFFFFF"/>
                </a:solidFill>
                <a:latin typeface="Gill Sans MT"/>
                <a:cs typeface="Gill Sans MT"/>
              </a:rPr>
              <a:t>HF</a:t>
            </a:r>
            <a:r>
              <a:rPr sz="1800" b="1" spc="-2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Gill Sans MT"/>
                <a:cs typeface="Gill Sans MT"/>
              </a:rPr>
              <a:t>Trial 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1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°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Gill Sans MT"/>
                <a:cs typeface="Gill Sans MT"/>
              </a:rPr>
              <a:t>outcome</a:t>
            </a:r>
            <a:endParaRPr sz="1800">
              <a:latin typeface="Gill Sans MT"/>
              <a:cs typeface="Gill Sans MT"/>
            </a:endParaRPr>
          </a:p>
          <a:p>
            <a:pPr marL="12700">
              <a:lnSpc>
                <a:spcPts val="2030"/>
              </a:lnSpc>
            </a:pP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8</a:t>
            </a:r>
            <a:r>
              <a:rPr sz="1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vs.</a:t>
            </a:r>
            <a:r>
              <a:rPr sz="1800" spc="-1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7</a:t>
            </a:r>
            <a:r>
              <a:rPr sz="1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@ 12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weeks</a:t>
            </a:r>
            <a:endParaRPr sz="1800">
              <a:latin typeface="Gill Sans MT"/>
              <a:cs typeface="Gill Sans MT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9999" y="89999"/>
            <a:ext cx="7699375" cy="5057775"/>
            <a:chOff x="89999" y="89999"/>
            <a:chExt cx="7699375" cy="5057775"/>
          </a:xfrm>
        </p:grpSpPr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1229" y="4515056"/>
              <a:ext cx="941390" cy="62592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819324" y="4472480"/>
              <a:ext cx="963294" cy="668655"/>
            </a:xfrm>
            <a:custGeom>
              <a:avLst/>
              <a:gdLst/>
              <a:ahLst/>
              <a:cxnLst/>
              <a:rect l="l" t="t" r="r" b="b"/>
              <a:pathLst>
                <a:path w="963295" h="668654">
                  <a:moveTo>
                    <a:pt x="0" y="66850"/>
                  </a:moveTo>
                  <a:lnTo>
                    <a:pt x="5253" y="40829"/>
                  </a:lnTo>
                  <a:lnTo>
                    <a:pt x="19579" y="19579"/>
                  </a:lnTo>
                  <a:lnTo>
                    <a:pt x="40829" y="5253"/>
                  </a:lnTo>
                  <a:lnTo>
                    <a:pt x="66850" y="0"/>
                  </a:lnTo>
                  <a:lnTo>
                    <a:pt x="896444" y="0"/>
                  </a:lnTo>
                  <a:lnTo>
                    <a:pt x="922466" y="5253"/>
                  </a:lnTo>
                  <a:lnTo>
                    <a:pt x="943715" y="19579"/>
                  </a:lnTo>
                  <a:lnTo>
                    <a:pt x="958041" y="40829"/>
                  </a:lnTo>
                  <a:lnTo>
                    <a:pt x="963295" y="66850"/>
                  </a:lnTo>
                  <a:lnTo>
                    <a:pt x="963295" y="601650"/>
                  </a:lnTo>
                  <a:lnTo>
                    <a:pt x="958041" y="627671"/>
                  </a:lnTo>
                  <a:lnTo>
                    <a:pt x="943715" y="648921"/>
                  </a:lnTo>
                  <a:lnTo>
                    <a:pt x="922466" y="663247"/>
                  </a:lnTo>
                  <a:lnTo>
                    <a:pt x="896444" y="668501"/>
                  </a:lnTo>
                  <a:lnTo>
                    <a:pt x="66850" y="668501"/>
                  </a:lnTo>
                  <a:lnTo>
                    <a:pt x="40829" y="663247"/>
                  </a:lnTo>
                  <a:lnTo>
                    <a:pt x="19579" y="648921"/>
                  </a:lnTo>
                  <a:lnTo>
                    <a:pt x="5253" y="627671"/>
                  </a:lnTo>
                  <a:lnTo>
                    <a:pt x="0" y="601650"/>
                  </a:lnTo>
                  <a:lnTo>
                    <a:pt x="0" y="6685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999" y="89999"/>
              <a:ext cx="935995" cy="936000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1542129" y="3571747"/>
            <a:ext cx="2942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“Substantial</a:t>
            </a:r>
            <a:r>
              <a:rPr sz="18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meaningful</a:t>
            </a:r>
            <a:r>
              <a:rPr sz="1800" spc="-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change”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11138" y="6569964"/>
            <a:ext cx="14706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Gill Sans MT"/>
                <a:cs typeface="Gill Sans MT"/>
              </a:rPr>
              <a:t>Perera</a:t>
            </a:r>
            <a:r>
              <a:rPr sz="1400" spc="-7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S.</a:t>
            </a:r>
            <a:r>
              <a:rPr sz="1400" spc="-14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JAGS</a:t>
            </a:r>
            <a:r>
              <a:rPr sz="1400" spc="-5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2006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75629" y="6569964"/>
            <a:ext cx="19431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latin typeface="Gill Sans MT"/>
                <a:cs typeface="Gill Sans MT"/>
              </a:rPr>
              <a:t>Volpato</a:t>
            </a:r>
            <a:r>
              <a:rPr sz="1400" spc="-5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S.</a:t>
            </a:r>
            <a:r>
              <a:rPr sz="1400" spc="-14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J</a:t>
            </a:r>
            <a:r>
              <a:rPr sz="1400" spc="-4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Gerontol</a:t>
            </a:r>
            <a:r>
              <a:rPr sz="1400" spc="-30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2011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139044" y="6569964"/>
            <a:ext cx="18383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Kitzman</a:t>
            </a:r>
            <a:r>
              <a:rPr sz="1400" spc="-10" dirty="0">
                <a:latin typeface="Gill Sans MT"/>
                <a:cs typeface="Gill Sans MT"/>
              </a:rPr>
              <a:t> </a:t>
            </a:r>
            <a:r>
              <a:rPr sz="1400" spc="-100" dirty="0">
                <a:latin typeface="Gill Sans MT"/>
                <a:cs typeface="Gill Sans MT"/>
              </a:rPr>
              <a:t>DW.</a:t>
            </a:r>
            <a:r>
              <a:rPr sz="1400" spc="-14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NEJM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2021</a:t>
            </a:r>
            <a:endParaRPr sz="1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157480" rIns="0" bIns="0" rtlCol="0">
            <a:spAutoFit/>
          </a:bodyPr>
          <a:lstStyle/>
          <a:p>
            <a:pPr marR="17780" algn="ctr">
              <a:lnSpc>
                <a:spcPts val="3180"/>
              </a:lnSpc>
              <a:spcBef>
                <a:spcPts val="1240"/>
              </a:spcBef>
              <a:tabLst>
                <a:tab pos="2392045" algn="l"/>
              </a:tabLst>
            </a:pPr>
            <a:r>
              <a:rPr sz="2800" spc="110" dirty="0">
                <a:solidFill>
                  <a:srgbClr val="262626"/>
                </a:solidFill>
                <a:latin typeface="Gill Sans MT"/>
                <a:cs typeface="Gill Sans MT"/>
              </a:rPr>
              <a:t>SECONDARY</a:t>
            </a:r>
            <a:r>
              <a:rPr sz="280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spc="150" dirty="0">
                <a:solidFill>
                  <a:srgbClr val="262626"/>
                </a:solidFill>
                <a:latin typeface="Gill Sans MT"/>
                <a:cs typeface="Gill Sans MT"/>
              </a:rPr>
              <a:t>OUTCOME</a:t>
            </a:r>
            <a:endParaRPr sz="2800">
              <a:latin typeface="Gill Sans MT"/>
              <a:cs typeface="Gill Sans MT"/>
            </a:endParaRPr>
          </a:p>
          <a:p>
            <a:pPr marR="17780" algn="ctr">
              <a:lnSpc>
                <a:spcPts val="3180"/>
              </a:lnSpc>
              <a:tabLst>
                <a:tab pos="1990089" algn="l"/>
                <a:tab pos="2486660" algn="l"/>
              </a:tabLst>
            </a:pPr>
            <a:r>
              <a:rPr sz="2800" b="1" spc="195" dirty="0">
                <a:solidFill>
                  <a:srgbClr val="262626"/>
                </a:solidFill>
                <a:latin typeface="Gill Sans MT"/>
                <a:cs typeface="Gill Sans MT"/>
              </a:rPr>
              <a:t>SF36-</a:t>
            </a:r>
            <a:r>
              <a:rPr sz="2800" b="1" spc="95" dirty="0">
                <a:solidFill>
                  <a:srgbClr val="262626"/>
                </a:solidFill>
                <a:latin typeface="Gill Sans MT"/>
                <a:cs typeface="Gill Sans MT"/>
              </a:rPr>
              <a:t>PCS</a:t>
            </a:r>
            <a:r>
              <a:rPr sz="2800" b="1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1" spc="-50" dirty="0">
                <a:solidFill>
                  <a:srgbClr val="262626"/>
                </a:solidFill>
                <a:latin typeface="Gill Sans MT"/>
                <a:cs typeface="Gill Sans MT"/>
              </a:rPr>
              <a:t>@</a:t>
            </a:r>
            <a:r>
              <a:rPr sz="2800" b="1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1" spc="80" dirty="0">
                <a:solidFill>
                  <a:srgbClr val="262626"/>
                </a:solidFill>
                <a:latin typeface="Gill Sans MT"/>
                <a:cs typeface="Gill Sans MT"/>
              </a:rPr>
              <a:t>12</a:t>
            </a:r>
            <a:r>
              <a:rPr sz="2800" b="1" spc="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800" b="1" spc="145" dirty="0">
                <a:solidFill>
                  <a:srgbClr val="262626"/>
                </a:solidFill>
                <a:latin typeface="Gill Sans MT"/>
                <a:cs typeface="Gill Sans MT"/>
              </a:rPr>
              <a:t>WEEKS</a:t>
            </a:r>
            <a:endParaRPr sz="2800">
              <a:latin typeface="Gill Sans MT"/>
              <a:cs typeface="Gill Sans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4087" y="2632075"/>
          <a:ext cx="7818755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Coefficient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95%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CI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P-value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Intervention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5" dirty="0">
                          <a:latin typeface="Gill Sans MT"/>
                          <a:cs typeface="Gill Sans MT"/>
                        </a:rPr>
                        <a:t>5.8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marL="6286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0.14,</a:t>
                      </a:r>
                      <a:r>
                        <a:rPr sz="1800" spc="-1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11.5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0.045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Age</a:t>
                      </a:r>
                      <a:r>
                        <a:rPr sz="1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dirty="0">
                          <a:latin typeface="Gill Sans MT"/>
                          <a:cs typeface="Gill Sans MT"/>
                        </a:rPr>
                        <a:t>per</a:t>
                      </a:r>
                      <a:r>
                        <a:rPr sz="10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spc="-20" dirty="0">
                          <a:latin typeface="Gill Sans MT"/>
                          <a:cs typeface="Gill Sans MT"/>
                        </a:rPr>
                        <a:t>year</a:t>
                      </a:r>
                      <a:endParaRPr sz="10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0.53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-1.05,</a:t>
                      </a:r>
                      <a:r>
                        <a:rPr sz="1800" spc="-15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0.048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Female</a:t>
                      </a:r>
                      <a:r>
                        <a:rPr sz="1800" spc="-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sex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3.46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-8.89,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1.98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0.21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Body</a:t>
                      </a:r>
                      <a:r>
                        <a:rPr sz="1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mass</a:t>
                      </a:r>
                      <a:r>
                        <a:rPr sz="18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index</a:t>
                      </a:r>
                      <a:r>
                        <a:rPr sz="1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dirty="0">
                          <a:latin typeface="Gill Sans MT"/>
                          <a:cs typeface="Gill Sans MT"/>
                        </a:rPr>
                        <a:t>per</a:t>
                      </a:r>
                      <a:r>
                        <a:rPr sz="10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spc="-20" dirty="0">
                          <a:latin typeface="Gill Sans MT"/>
                          <a:cs typeface="Gill Sans MT"/>
                        </a:rPr>
                        <a:t>kg/m2</a:t>
                      </a:r>
                      <a:endParaRPr sz="10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0.46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-0.94,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0.13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0.06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Territory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marL="4083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Quebec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marL="408305" marR="647700">
                        <a:lnSpc>
                          <a:spcPts val="2110"/>
                        </a:lnSpc>
                        <a:spcBef>
                          <a:spcPts val="15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British</a:t>
                      </a:r>
                      <a:r>
                        <a:rPr sz="18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Columbia Ontario/Manitoba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Referent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algn="ctr">
                        <a:lnSpc>
                          <a:spcPts val="2135"/>
                        </a:lnSpc>
                        <a:spcBef>
                          <a:spcPts val="4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0.85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algn="ctr">
                        <a:lnSpc>
                          <a:spcPts val="2135"/>
                        </a:lnSpc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6.26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57505">
                        <a:lnSpc>
                          <a:spcPts val="2135"/>
                        </a:lnSpc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-6.62,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4.91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marL="300355">
                        <a:lnSpc>
                          <a:spcPts val="2135"/>
                        </a:lnSpc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-3.24.</a:t>
                      </a:r>
                      <a:r>
                        <a:rPr sz="1800" spc="-1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15.77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135"/>
                        </a:lnSpc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0.77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  <a:p>
                      <a:pPr algn="ctr">
                        <a:lnSpc>
                          <a:spcPts val="2135"/>
                        </a:lnSpc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0.19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Baseline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SF36-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PCS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dirty="0">
                          <a:latin typeface="Gill Sans MT"/>
                          <a:cs typeface="Gill Sans MT"/>
                        </a:rPr>
                        <a:t>per</a:t>
                      </a:r>
                      <a:r>
                        <a:rPr sz="10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spc="-20" dirty="0">
                          <a:latin typeface="Gill Sans MT"/>
                          <a:cs typeface="Gill Sans MT"/>
                        </a:rPr>
                        <a:t>point</a:t>
                      </a:r>
                      <a:endParaRPr sz="10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0.58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0.44,</a:t>
                      </a:r>
                      <a:r>
                        <a:rPr sz="1800" spc="-1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0.72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&lt;0.001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19375" y="6216396"/>
            <a:ext cx="5299710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838383"/>
                </a:solidFill>
                <a:latin typeface="Gill Sans MT"/>
                <a:cs typeface="Gill Sans MT"/>
              </a:rPr>
              <a:t>Model</a:t>
            </a:r>
            <a:r>
              <a:rPr sz="1400" b="1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Linear</a:t>
            </a:r>
            <a:r>
              <a:rPr sz="1400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838383"/>
                </a:solidFill>
                <a:latin typeface="Gill Sans MT"/>
                <a:cs typeface="Gill Sans MT"/>
              </a:rPr>
              <a:t>regression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with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multiple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imputation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by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chained</a:t>
            </a:r>
            <a:r>
              <a:rPr sz="14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838383"/>
                </a:solidFill>
                <a:latin typeface="Gill Sans MT"/>
                <a:cs typeface="Gill Sans MT"/>
              </a:rPr>
              <a:t>equations</a:t>
            </a:r>
            <a:endParaRPr sz="1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b="1" dirty="0">
                <a:solidFill>
                  <a:srgbClr val="838383"/>
                </a:solidFill>
                <a:latin typeface="Gill Sans MT"/>
                <a:cs typeface="Gill Sans MT"/>
              </a:rPr>
              <a:t>Dependent</a:t>
            </a:r>
            <a:r>
              <a:rPr sz="1400" b="1" spc="-5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838383"/>
                </a:solidFill>
                <a:latin typeface="Gill Sans MT"/>
                <a:cs typeface="Gill Sans MT"/>
              </a:rPr>
              <a:t>variable</a:t>
            </a:r>
            <a:r>
              <a:rPr sz="1400" b="1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ordinal</a:t>
            </a:r>
            <a:r>
              <a:rPr sz="1400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SPPB</a:t>
            </a:r>
            <a:r>
              <a:rPr sz="1400" spc="-4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score</a:t>
            </a:r>
            <a:r>
              <a:rPr sz="1400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at</a:t>
            </a:r>
            <a:r>
              <a:rPr sz="1400" spc="-4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12</a:t>
            </a:r>
            <a:r>
              <a:rPr sz="1400" spc="-4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weeks</a:t>
            </a:r>
            <a:r>
              <a:rPr sz="1400" spc="-4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38383"/>
                </a:solidFill>
                <a:latin typeface="Gill Sans MT"/>
                <a:cs typeface="Gill Sans MT"/>
              </a:rPr>
              <a:t>[N=180</a:t>
            </a:r>
            <a:r>
              <a:rPr sz="1400" spc="-4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838383"/>
                </a:solidFill>
                <a:latin typeface="Gill Sans MT"/>
                <a:cs typeface="Gill Sans MT"/>
              </a:rPr>
              <a:t>analyzed]</a:t>
            </a:r>
            <a:endParaRPr sz="1400">
              <a:latin typeface="Gill Sans MT"/>
              <a:cs typeface="Gill Sans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93650" y="2989098"/>
            <a:ext cx="372745" cy="372745"/>
            <a:chOff x="1793650" y="2989098"/>
            <a:chExt cx="372745" cy="372745"/>
          </a:xfrm>
        </p:grpSpPr>
        <p:sp>
          <p:nvSpPr>
            <p:cNvPr id="6" name="object 6"/>
            <p:cNvSpPr/>
            <p:nvPr/>
          </p:nvSpPr>
          <p:spPr>
            <a:xfrm>
              <a:off x="1800000" y="299544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9" y="0"/>
                  </a:moveTo>
                  <a:lnTo>
                    <a:pt x="137507" y="137507"/>
                  </a:lnTo>
                  <a:lnTo>
                    <a:pt x="0" y="137507"/>
                  </a:lnTo>
                  <a:lnTo>
                    <a:pt x="111246" y="222491"/>
                  </a:lnTo>
                  <a:lnTo>
                    <a:pt x="68753" y="359999"/>
                  </a:lnTo>
                  <a:lnTo>
                    <a:pt x="179999" y="275013"/>
                  </a:lnTo>
                  <a:lnTo>
                    <a:pt x="291245" y="359999"/>
                  </a:lnTo>
                  <a:lnTo>
                    <a:pt x="248752" y="222491"/>
                  </a:lnTo>
                  <a:lnTo>
                    <a:pt x="359999" y="137507"/>
                  </a:lnTo>
                  <a:lnTo>
                    <a:pt x="222491" y="137507"/>
                  </a:lnTo>
                  <a:lnTo>
                    <a:pt x="17999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00000" y="299544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37507"/>
                  </a:moveTo>
                  <a:lnTo>
                    <a:pt x="137508" y="137508"/>
                  </a:lnTo>
                  <a:lnTo>
                    <a:pt x="179999" y="0"/>
                  </a:lnTo>
                  <a:lnTo>
                    <a:pt x="222490" y="137508"/>
                  </a:lnTo>
                  <a:lnTo>
                    <a:pt x="359999" y="137507"/>
                  </a:lnTo>
                  <a:lnTo>
                    <a:pt x="248752" y="222491"/>
                  </a:lnTo>
                  <a:lnTo>
                    <a:pt x="291245" y="359999"/>
                  </a:lnTo>
                  <a:lnTo>
                    <a:pt x="179999" y="275013"/>
                  </a:lnTo>
                  <a:lnTo>
                    <a:pt x="68753" y="359999"/>
                  </a:lnTo>
                  <a:lnTo>
                    <a:pt x="111246" y="222491"/>
                  </a:lnTo>
                  <a:lnTo>
                    <a:pt x="0" y="137507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440850" y="5188385"/>
            <a:ext cx="1529080" cy="1651635"/>
            <a:chOff x="10440850" y="5188385"/>
            <a:chExt cx="1529080" cy="165163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06455" y="6391655"/>
              <a:ext cx="1463040" cy="44805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447200" y="5194735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630000" y="0"/>
                  </a:moveTo>
                  <a:lnTo>
                    <a:pt x="582982" y="1728"/>
                  </a:lnTo>
                  <a:lnTo>
                    <a:pt x="536903" y="6830"/>
                  </a:lnTo>
                  <a:lnTo>
                    <a:pt x="491884" y="15186"/>
                  </a:lnTo>
                  <a:lnTo>
                    <a:pt x="448047" y="26673"/>
                  </a:lnTo>
                  <a:lnTo>
                    <a:pt x="405514" y="41169"/>
                  </a:lnTo>
                  <a:lnTo>
                    <a:pt x="364407" y="58553"/>
                  </a:lnTo>
                  <a:lnTo>
                    <a:pt x="324848" y="78703"/>
                  </a:lnTo>
                  <a:lnTo>
                    <a:pt x="286958" y="101496"/>
                  </a:lnTo>
                  <a:lnTo>
                    <a:pt x="250859" y="126812"/>
                  </a:lnTo>
                  <a:lnTo>
                    <a:pt x="216673" y="154528"/>
                  </a:lnTo>
                  <a:lnTo>
                    <a:pt x="184522" y="184522"/>
                  </a:lnTo>
                  <a:lnTo>
                    <a:pt x="154528" y="216673"/>
                  </a:lnTo>
                  <a:lnTo>
                    <a:pt x="126812" y="250859"/>
                  </a:lnTo>
                  <a:lnTo>
                    <a:pt x="101496" y="286958"/>
                  </a:lnTo>
                  <a:lnTo>
                    <a:pt x="78703" y="324848"/>
                  </a:lnTo>
                  <a:lnTo>
                    <a:pt x="58553" y="364408"/>
                  </a:lnTo>
                  <a:lnTo>
                    <a:pt x="41169" y="405515"/>
                  </a:lnTo>
                  <a:lnTo>
                    <a:pt x="26673" y="448047"/>
                  </a:lnTo>
                  <a:lnTo>
                    <a:pt x="15186" y="491884"/>
                  </a:lnTo>
                  <a:lnTo>
                    <a:pt x="6830" y="536903"/>
                  </a:lnTo>
                  <a:lnTo>
                    <a:pt x="1728" y="582982"/>
                  </a:lnTo>
                  <a:lnTo>
                    <a:pt x="0" y="630000"/>
                  </a:lnTo>
                  <a:lnTo>
                    <a:pt x="1728" y="677017"/>
                  </a:lnTo>
                  <a:lnTo>
                    <a:pt x="6830" y="723097"/>
                  </a:lnTo>
                  <a:lnTo>
                    <a:pt x="15186" y="768115"/>
                  </a:lnTo>
                  <a:lnTo>
                    <a:pt x="26673" y="811952"/>
                  </a:lnTo>
                  <a:lnTo>
                    <a:pt x="41169" y="854485"/>
                  </a:lnTo>
                  <a:lnTo>
                    <a:pt x="58553" y="895592"/>
                  </a:lnTo>
                  <a:lnTo>
                    <a:pt x="78703" y="935151"/>
                  </a:lnTo>
                  <a:lnTo>
                    <a:pt x="101496" y="973041"/>
                  </a:lnTo>
                  <a:lnTo>
                    <a:pt x="126812" y="1009140"/>
                  </a:lnTo>
                  <a:lnTo>
                    <a:pt x="154528" y="1043326"/>
                  </a:lnTo>
                  <a:lnTo>
                    <a:pt x="184522" y="1075477"/>
                  </a:lnTo>
                  <a:lnTo>
                    <a:pt x="216673" y="1105471"/>
                  </a:lnTo>
                  <a:lnTo>
                    <a:pt x="250859" y="1133187"/>
                  </a:lnTo>
                  <a:lnTo>
                    <a:pt x="286958" y="1158503"/>
                  </a:lnTo>
                  <a:lnTo>
                    <a:pt x="324848" y="1181296"/>
                  </a:lnTo>
                  <a:lnTo>
                    <a:pt x="364407" y="1201446"/>
                  </a:lnTo>
                  <a:lnTo>
                    <a:pt x="405514" y="1218830"/>
                  </a:lnTo>
                  <a:lnTo>
                    <a:pt x="448047" y="1233326"/>
                  </a:lnTo>
                  <a:lnTo>
                    <a:pt x="491884" y="1244813"/>
                  </a:lnTo>
                  <a:lnTo>
                    <a:pt x="536903" y="1253169"/>
                  </a:lnTo>
                  <a:lnTo>
                    <a:pt x="582982" y="1258272"/>
                  </a:lnTo>
                  <a:lnTo>
                    <a:pt x="630000" y="1260000"/>
                  </a:lnTo>
                  <a:lnTo>
                    <a:pt x="677017" y="1258272"/>
                  </a:lnTo>
                  <a:lnTo>
                    <a:pt x="723096" y="1253169"/>
                  </a:lnTo>
                  <a:lnTo>
                    <a:pt x="768115" y="1244813"/>
                  </a:lnTo>
                  <a:lnTo>
                    <a:pt x="811952" y="1233326"/>
                  </a:lnTo>
                  <a:lnTo>
                    <a:pt x="854485" y="1218830"/>
                  </a:lnTo>
                  <a:lnTo>
                    <a:pt x="895592" y="1201446"/>
                  </a:lnTo>
                  <a:lnTo>
                    <a:pt x="935151" y="1181296"/>
                  </a:lnTo>
                  <a:lnTo>
                    <a:pt x="973041" y="1158503"/>
                  </a:lnTo>
                  <a:lnTo>
                    <a:pt x="1009140" y="1133187"/>
                  </a:lnTo>
                  <a:lnTo>
                    <a:pt x="1043326" y="1105471"/>
                  </a:lnTo>
                  <a:lnTo>
                    <a:pt x="1075477" y="1075477"/>
                  </a:lnTo>
                  <a:lnTo>
                    <a:pt x="1105471" y="1043326"/>
                  </a:lnTo>
                  <a:lnTo>
                    <a:pt x="1133187" y="1009140"/>
                  </a:lnTo>
                  <a:lnTo>
                    <a:pt x="1158503" y="973041"/>
                  </a:lnTo>
                  <a:lnTo>
                    <a:pt x="1181296" y="935151"/>
                  </a:lnTo>
                  <a:lnTo>
                    <a:pt x="1201446" y="895592"/>
                  </a:lnTo>
                  <a:lnTo>
                    <a:pt x="1218830" y="854485"/>
                  </a:lnTo>
                  <a:lnTo>
                    <a:pt x="1233326" y="811952"/>
                  </a:lnTo>
                  <a:lnTo>
                    <a:pt x="1244813" y="768115"/>
                  </a:lnTo>
                  <a:lnTo>
                    <a:pt x="1253169" y="723097"/>
                  </a:lnTo>
                  <a:lnTo>
                    <a:pt x="1258272" y="677017"/>
                  </a:lnTo>
                  <a:lnTo>
                    <a:pt x="1260000" y="630000"/>
                  </a:lnTo>
                  <a:lnTo>
                    <a:pt x="1258272" y="582982"/>
                  </a:lnTo>
                  <a:lnTo>
                    <a:pt x="1253169" y="536903"/>
                  </a:lnTo>
                  <a:lnTo>
                    <a:pt x="1244813" y="491884"/>
                  </a:lnTo>
                  <a:lnTo>
                    <a:pt x="1233326" y="448047"/>
                  </a:lnTo>
                  <a:lnTo>
                    <a:pt x="1218830" y="405515"/>
                  </a:lnTo>
                  <a:lnTo>
                    <a:pt x="1201446" y="364408"/>
                  </a:lnTo>
                  <a:lnTo>
                    <a:pt x="1181296" y="324848"/>
                  </a:lnTo>
                  <a:lnTo>
                    <a:pt x="1158503" y="286958"/>
                  </a:lnTo>
                  <a:lnTo>
                    <a:pt x="1133187" y="250859"/>
                  </a:lnTo>
                  <a:lnTo>
                    <a:pt x="1105471" y="216673"/>
                  </a:lnTo>
                  <a:lnTo>
                    <a:pt x="1075477" y="184522"/>
                  </a:lnTo>
                  <a:lnTo>
                    <a:pt x="1043326" y="154528"/>
                  </a:lnTo>
                  <a:lnTo>
                    <a:pt x="1009140" y="126812"/>
                  </a:lnTo>
                  <a:lnTo>
                    <a:pt x="973041" y="101496"/>
                  </a:lnTo>
                  <a:lnTo>
                    <a:pt x="935151" y="78703"/>
                  </a:lnTo>
                  <a:lnTo>
                    <a:pt x="895592" y="58553"/>
                  </a:lnTo>
                  <a:lnTo>
                    <a:pt x="854485" y="41169"/>
                  </a:lnTo>
                  <a:lnTo>
                    <a:pt x="811952" y="26673"/>
                  </a:lnTo>
                  <a:lnTo>
                    <a:pt x="768115" y="15186"/>
                  </a:lnTo>
                  <a:lnTo>
                    <a:pt x="723096" y="6830"/>
                  </a:lnTo>
                  <a:lnTo>
                    <a:pt x="677017" y="1728"/>
                  </a:lnTo>
                  <a:lnTo>
                    <a:pt x="630000" y="0"/>
                  </a:lnTo>
                  <a:close/>
                </a:path>
              </a:pathLst>
            </a:custGeom>
            <a:solidFill>
              <a:srgbClr val="8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447200" y="5194735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0" y="630000"/>
                  </a:moveTo>
                  <a:lnTo>
                    <a:pt x="1728" y="582982"/>
                  </a:lnTo>
                  <a:lnTo>
                    <a:pt x="6830" y="536903"/>
                  </a:lnTo>
                  <a:lnTo>
                    <a:pt x="15186" y="491884"/>
                  </a:lnTo>
                  <a:lnTo>
                    <a:pt x="26673" y="448047"/>
                  </a:lnTo>
                  <a:lnTo>
                    <a:pt x="41169" y="405514"/>
                  </a:lnTo>
                  <a:lnTo>
                    <a:pt x="58553" y="364407"/>
                  </a:lnTo>
                  <a:lnTo>
                    <a:pt x="78703" y="324848"/>
                  </a:lnTo>
                  <a:lnTo>
                    <a:pt x="101496" y="286958"/>
                  </a:lnTo>
                  <a:lnTo>
                    <a:pt x="126812" y="250859"/>
                  </a:lnTo>
                  <a:lnTo>
                    <a:pt x="154528" y="216673"/>
                  </a:lnTo>
                  <a:lnTo>
                    <a:pt x="184522" y="184522"/>
                  </a:lnTo>
                  <a:lnTo>
                    <a:pt x="216673" y="154528"/>
                  </a:lnTo>
                  <a:lnTo>
                    <a:pt x="250859" y="126812"/>
                  </a:lnTo>
                  <a:lnTo>
                    <a:pt x="286958" y="101496"/>
                  </a:lnTo>
                  <a:lnTo>
                    <a:pt x="324848" y="78703"/>
                  </a:lnTo>
                  <a:lnTo>
                    <a:pt x="364407" y="58553"/>
                  </a:lnTo>
                  <a:lnTo>
                    <a:pt x="405514" y="41169"/>
                  </a:lnTo>
                  <a:lnTo>
                    <a:pt x="448047" y="26673"/>
                  </a:lnTo>
                  <a:lnTo>
                    <a:pt x="491884" y="15186"/>
                  </a:lnTo>
                  <a:lnTo>
                    <a:pt x="536903" y="6830"/>
                  </a:lnTo>
                  <a:lnTo>
                    <a:pt x="582982" y="1728"/>
                  </a:lnTo>
                  <a:lnTo>
                    <a:pt x="630000" y="0"/>
                  </a:lnTo>
                  <a:lnTo>
                    <a:pt x="677017" y="1728"/>
                  </a:lnTo>
                  <a:lnTo>
                    <a:pt x="723096" y="6830"/>
                  </a:lnTo>
                  <a:lnTo>
                    <a:pt x="768115" y="15186"/>
                  </a:lnTo>
                  <a:lnTo>
                    <a:pt x="811952" y="26673"/>
                  </a:lnTo>
                  <a:lnTo>
                    <a:pt x="854485" y="41169"/>
                  </a:lnTo>
                  <a:lnTo>
                    <a:pt x="895592" y="58553"/>
                  </a:lnTo>
                  <a:lnTo>
                    <a:pt x="935151" y="78703"/>
                  </a:lnTo>
                  <a:lnTo>
                    <a:pt x="973041" y="101496"/>
                  </a:lnTo>
                  <a:lnTo>
                    <a:pt x="1009140" y="126812"/>
                  </a:lnTo>
                  <a:lnTo>
                    <a:pt x="1043326" y="154528"/>
                  </a:lnTo>
                  <a:lnTo>
                    <a:pt x="1075477" y="184522"/>
                  </a:lnTo>
                  <a:lnTo>
                    <a:pt x="1105471" y="216673"/>
                  </a:lnTo>
                  <a:lnTo>
                    <a:pt x="1133187" y="250859"/>
                  </a:lnTo>
                  <a:lnTo>
                    <a:pt x="1158503" y="286958"/>
                  </a:lnTo>
                  <a:lnTo>
                    <a:pt x="1181296" y="324848"/>
                  </a:lnTo>
                  <a:lnTo>
                    <a:pt x="1201446" y="364407"/>
                  </a:lnTo>
                  <a:lnTo>
                    <a:pt x="1218830" y="405514"/>
                  </a:lnTo>
                  <a:lnTo>
                    <a:pt x="1233326" y="448047"/>
                  </a:lnTo>
                  <a:lnTo>
                    <a:pt x="1244813" y="491884"/>
                  </a:lnTo>
                  <a:lnTo>
                    <a:pt x="1253169" y="536903"/>
                  </a:lnTo>
                  <a:lnTo>
                    <a:pt x="1258272" y="582982"/>
                  </a:lnTo>
                  <a:lnTo>
                    <a:pt x="1260000" y="630000"/>
                  </a:lnTo>
                  <a:lnTo>
                    <a:pt x="1258272" y="677017"/>
                  </a:lnTo>
                  <a:lnTo>
                    <a:pt x="1253169" y="723096"/>
                  </a:lnTo>
                  <a:lnTo>
                    <a:pt x="1244813" y="768115"/>
                  </a:lnTo>
                  <a:lnTo>
                    <a:pt x="1233326" y="811952"/>
                  </a:lnTo>
                  <a:lnTo>
                    <a:pt x="1218830" y="854485"/>
                  </a:lnTo>
                  <a:lnTo>
                    <a:pt x="1201446" y="895592"/>
                  </a:lnTo>
                  <a:lnTo>
                    <a:pt x="1181296" y="935151"/>
                  </a:lnTo>
                  <a:lnTo>
                    <a:pt x="1158503" y="973041"/>
                  </a:lnTo>
                  <a:lnTo>
                    <a:pt x="1133187" y="1009140"/>
                  </a:lnTo>
                  <a:lnTo>
                    <a:pt x="1105471" y="1043326"/>
                  </a:lnTo>
                  <a:lnTo>
                    <a:pt x="1075477" y="1075477"/>
                  </a:lnTo>
                  <a:lnTo>
                    <a:pt x="1043326" y="1105471"/>
                  </a:lnTo>
                  <a:lnTo>
                    <a:pt x="1009140" y="1133187"/>
                  </a:lnTo>
                  <a:lnTo>
                    <a:pt x="973041" y="1158503"/>
                  </a:lnTo>
                  <a:lnTo>
                    <a:pt x="935151" y="1181296"/>
                  </a:lnTo>
                  <a:lnTo>
                    <a:pt x="895592" y="1201446"/>
                  </a:lnTo>
                  <a:lnTo>
                    <a:pt x="854485" y="1218830"/>
                  </a:lnTo>
                  <a:lnTo>
                    <a:pt x="811952" y="1233326"/>
                  </a:lnTo>
                  <a:lnTo>
                    <a:pt x="768115" y="1244813"/>
                  </a:lnTo>
                  <a:lnTo>
                    <a:pt x="723096" y="1253169"/>
                  </a:lnTo>
                  <a:lnTo>
                    <a:pt x="677017" y="1258272"/>
                  </a:lnTo>
                  <a:lnTo>
                    <a:pt x="630000" y="1260000"/>
                  </a:lnTo>
                  <a:lnTo>
                    <a:pt x="582982" y="1258272"/>
                  </a:lnTo>
                  <a:lnTo>
                    <a:pt x="536903" y="1253169"/>
                  </a:lnTo>
                  <a:lnTo>
                    <a:pt x="491884" y="1244813"/>
                  </a:lnTo>
                  <a:lnTo>
                    <a:pt x="448047" y="1233326"/>
                  </a:lnTo>
                  <a:lnTo>
                    <a:pt x="405514" y="1218830"/>
                  </a:lnTo>
                  <a:lnTo>
                    <a:pt x="364407" y="1201446"/>
                  </a:lnTo>
                  <a:lnTo>
                    <a:pt x="324848" y="1181296"/>
                  </a:lnTo>
                  <a:lnTo>
                    <a:pt x="286958" y="1158503"/>
                  </a:lnTo>
                  <a:lnTo>
                    <a:pt x="250859" y="1133187"/>
                  </a:lnTo>
                  <a:lnTo>
                    <a:pt x="216673" y="1105471"/>
                  </a:lnTo>
                  <a:lnTo>
                    <a:pt x="184522" y="1075477"/>
                  </a:lnTo>
                  <a:lnTo>
                    <a:pt x="154528" y="1043326"/>
                  </a:lnTo>
                  <a:lnTo>
                    <a:pt x="126812" y="1009140"/>
                  </a:lnTo>
                  <a:lnTo>
                    <a:pt x="101496" y="973041"/>
                  </a:lnTo>
                  <a:lnTo>
                    <a:pt x="78703" y="935151"/>
                  </a:lnTo>
                  <a:lnTo>
                    <a:pt x="58553" y="895592"/>
                  </a:lnTo>
                  <a:lnTo>
                    <a:pt x="41169" y="854485"/>
                  </a:lnTo>
                  <a:lnTo>
                    <a:pt x="26673" y="811952"/>
                  </a:lnTo>
                  <a:lnTo>
                    <a:pt x="15186" y="768115"/>
                  </a:lnTo>
                  <a:lnTo>
                    <a:pt x="6830" y="723096"/>
                  </a:lnTo>
                  <a:lnTo>
                    <a:pt x="1728" y="677017"/>
                  </a:lnTo>
                  <a:lnTo>
                    <a:pt x="0" y="630000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551260" y="5478779"/>
            <a:ext cx="1052830" cy="6718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-635" algn="ctr">
              <a:lnSpc>
                <a:spcPct val="101400"/>
              </a:lnSpc>
              <a:spcBef>
                <a:spcPts val="75"/>
              </a:spcBef>
            </a:pP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MULTIPLE 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IMPUTATION </a:t>
            </a: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ANALYSIS</a:t>
            </a:r>
            <a:endParaRPr sz="1400">
              <a:latin typeface="Gill Sans MT"/>
              <a:cs typeface="Gill Sans MT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0776" y="3335528"/>
            <a:ext cx="2170430" cy="215900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105"/>
              </a:spcBef>
              <a:buClr>
                <a:srgbClr val="418AB3"/>
              </a:buClr>
              <a:buFont typeface="Arial"/>
              <a:buChar char="•"/>
              <a:tabLst>
                <a:tab pos="240665" algn="l"/>
              </a:tabLst>
            </a:pPr>
            <a:r>
              <a:rPr sz="1500" spc="-10" dirty="0">
                <a:solidFill>
                  <a:srgbClr val="262626"/>
                </a:solidFill>
                <a:latin typeface="Gill Sans MT"/>
                <a:cs typeface="Gill Sans MT"/>
              </a:rPr>
              <a:t>Arrhythmias</a:t>
            </a:r>
            <a:endParaRPr sz="1500">
              <a:latin typeface="Gill Sans MT"/>
              <a:cs typeface="Gill Sans MT"/>
            </a:endParaRPr>
          </a:p>
          <a:p>
            <a:pPr marL="240665" indent="-227965">
              <a:lnSpc>
                <a:spcPct val="100000"/>
              </a:lnSpc>
              <a:spcBef>
                <a:spcPts val="1010"/>
              </a:spcBef>
              <a:buClr>
                <a:srgbClr val="418AB3"/>
              </a:buClr>
              <a:buFont typeface="Arial"/>
              <a:buChar char="•"/>
              <a:tabLst>
                <a:tab pos="240665" algn="l"/>
              </a:tabLst>
            </a:pPr>
            <a:r>
              <a:rPr sz="1500" dirty="0">
                <a:solidFill>
                  <a:srgbClr val="262626"/>
                </a:solidFill>
                <a:latin typeface="Gill Sans MT"/>
                <a:cs typeface="Gill Sans MT"/>
              </a:rPr>
              <a:t>Ischemic</a:t>
            </a:r>
            <a:r>
              <a:rPr sz="15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500" spc="-10" dirty="0">
                <a:solidFill>
                  <a:srgbClr val="262626"/>
                </a:solidFill>
                <a:latin typeface="Gill Sans MT"/>
                <a:cs typeface="Gill Sans MT"/>
              </a:rPr>
              <a:t>events</a:t>
            </a:r>
            <a:endParaRPr sz="1500">
              <a:latin typeface="Gill Sans MT"/>
              <a:cs typeface="Gill Sans MT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Clr>
                <a:srgbClr val="418AB3"/>
              </a:buClr>
              <a:buFont typeface="Arial"/>
              <a:buChar char="•"/>
              <a:tabLst>
                <a:tab pos="240665" algn="l"/>
              </a:tabLst>
            </a:pPr>
            <a:r>
              <a:rPr sz="1500" dirty="0">
                <a:solidFill>
                  <a:srgbClr val="262626"/>
                </a:solidFill>
                <a:latin typeface="Gill Sans MT"/>
                <a:cs typeface="Gill Sans MT"/>
              </a:rPr>
              <a:t>HF</a:t>
            </a:r>
            <a:r>
              <a:rPr sz="1500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500" spc="-10" dirty="0">
                <a:solidFill>
                  <a:srgbClr val="262626"/>
                </a:solidFill>
                <a:latin typeface="Gill Sans MT"/>
                <a:cs typeface="Gill Sans MT"/>
              </a:rPr>
              <a:t>exacerbations</a:t>
            </a:r>
            <a:endParaRPr sz="1500">
              <a:latin typeface="Gill Sans MT"/>
              <a:cs typeface="Gill Sans MT"/>
            </a:endParaRPr>
          </a:p>
          <a:p>
            <a:pPr marL="240665" indent="-227965">
              <a:lnSpc>
                <a:spcPct val="100000"/>
              </a:lnSpc>
              <a:spcBef>
                <a:spcPts val="1005"/>
              </a:spcBef>
              <a:buClr>
                <a:srgbClr val="418AB3"/>
              </a:buClr>
              <a:buFont typeface="Arial"/>
              <a:buChar char="•"/>
              <a:tabLst>
                <a:tab pos="240665" algn="l"/>
              </a:tabLst>
            </a:pPr>
            <a:r>
              <a:rPr sz="1500" dirty="0">
                <a:solidFill>
                  <a:srgbClr val="262626"/>
                </a:solidFill>
                <a:latin typeface="Gill Sans MT"/>
                <a:cs typeface="Gill Sans MT"/>
              </a:rPr>
              <a:t>Injurious</a:t>
            </a:r>
            <a:r>
              <a:rPr sz="15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500" spc="-10" dirty="0">
                <a:solidFill>
                  <a:srgbClr val="262626"/>
                </a:solidFill>
                <a:latin typeface="Gill Sans MT"/>
                <a:cs typeface="Gill Sans MT"/>
              </a:rPr>
              <a:t>falls</a:t>
            </a:r>
            <a:endParaRPr sz="1500">
              <a:latin typeface="Gill Sans MT"/>
              <a:cs typeface="Gill Sans MT"/>
            </a:endParaRPr>
          </a:p>
          <a:p>
            <a:pPr marL="240665" indent="-227965">
              <a:lnSpc>
                <a:spcPct val="100000"/>
              </a:lnSpc>
              <a:spcBef>
                <a:spcPts val="1010"/>
              </a:spcBef>
              <a:buClr>
                <a:srgbClr val="418AB3"/>
              </a:buClr>
              <a:buFont typeface="Arial"/>
              <a:buChar char="•"/>
              <a:tabLst>
                <a:tab pos="240665" algn="l"/>
              </a:tabLst>
            </a:pPr>
            <a:r>
              <a:rPr sz="1500" dirty="0">
                <a:solidFill>
                  <a:srgbClr val="262626"/>
                </a:solidFill>
                <a:latin typeface="Gill Sans MT"/>
                <a:cs typeface="Gill Sans MT"/>
              </a:rPr>
              <a:t>Acute</a:t>
            </a:r>
            <a:r>
              <a:rPr sz="15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500" dirty="0">
                <a:solidFill>
                  <a:srgbClr val="262626"/>
                </a:solidFill>
                <a:latin typeface="Gill Sans MT"/>
                <a:cs typeface="Gill Sans MT"/>
              </a:rPr>
              <a:t>kidney</a:t>
            </a:r>
            <a:r>
              <a:rPr sz="15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500" spc="-10" dirty="0">
                <a:solidFill>
                  <a:srgbClr val="262626"/>
                </a:solidFill>
                <a:latin typeface="Gill Sans MT"/>
                <a:cs typeface="Gill Sans MT"/>
              </a:rPr>
              <a:t>injuries</a:t>
            </a:r>
            <a:endParaRPr sz="1500">
              <a:latin typeface="Gill Sans MT"/>
              <a:cs typeface="Gill Sans MT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Clr>
                <a:srgbClr val="418AB3"/>
              </a:buClr>
              <a:buFont typeface="Arial"/>
              <a:buChar char="•"/>
              <a:tabLst>
                <a:tab pos="240665" algn="l"/>
              </a:tabLst>
            </a:pPr>
            <a:r>
              <a:rPr sz="1500" dirty="0">
                <a:solidFill>
                  <a:srgbClr val="262626"/>
                </a:solidFill>
                <a:latin typeface="Gill Sans MT"/>
                <a:cs typeface="Gill Sans MT"/>
              </a:rPr>
              <a:t>Hyperglycemic</a:t>
            </a:r>
            <a:r>
              <a:rPr sz="1500" spc="-8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500" spc="-10" dirty="0">
                <a:solidFill>
                  <a:srgbClr val="262626"/>
                </a:solidFill>
                <a:latin typeface="Gill Sans MT"/>
                <a:cs typeface="Gill Sans MT"/>
              </a:rPr>
              <a:t>urgencies</a:t>
            </a:r>
            <a:endParaRPr sz="15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2176" y="2495296"/>
            <a:ext cx="8204200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8475">
              <a:lnSpc>
                <a:spcPct val="100000"/>
              </a:lnSpc>
              <a:spcBef>
                <a:spcPts val="100"/>
              </a:spcBef>
              <a:tabLst>
                <a:tab pos="5417820" algn="l"/>
              </a:tabLst>
            </a:pPr>
            <a:r>
              <a:rPr sz="1900" spc="75" dirty="0">
                <a:solidFill>
                  <a:srgbClr val="418AB3"/>
                </a:solidFill>
                <a:latin typeface="Gill Sans MT"/>
                <a:cs typeface="Gill Sans MT"/>
              </a:rPr>
              <a:t>SERIOUS</a:t>
            </a:r>
            <a:r>
              <a:rPr sz="1900" spc="25" dirty="0">
                <a:solidFill>
                  <a:srgbClr val="418AB3"/>
                </a:solidFill>
                <a:latin typeface="Gill Sans MT"/>
                <a:cs typeface="Gill Sans MT"/>
              </a:rPr>
              <a:t> </a:t>
            </a:r>
            <a:r>
              <a:rPr sz="1900" spc="60" dirty="0">
                <a:solidFill>
                  <a:srgbClr val="418AB3"/>
                </a:solidFill>
                <a:latin typeface="Gill Sans MT"/>
                <a:cs typeface="Gill Sans MT"/>
              </a:rPr>
              <a:t>ADVERSE</a:t>
            </a:r>
            <a:r>
              <a:rPr sz="1900" spc="220" dirty="0">
                <a:solidFill>
                  <a:srgbClr val="418AB3"/>
                </a:solidFill>
                <a:latin typeface="Gill Sans MT"/>
                <a:cs typeface="Gill Sans MT"/>
              </a:rPr>
              <a:t> </a:t>
            </a:r>
            <a:r>
              <a:rPr sz="1900" spc="60" dirty="0">
                <a:solidFill>
                  <a:srgbClr val="418AB3"/>
                </a:solidFill>
                <a:latin typeface="Gill Sans MT"/>
                <a:cs typeface="Gill Sans MT"/>
              </a:rPr>
              <a:t>EVENTS</a:t>
            </a:r>
            <a:r>
              <a:rPr sz="1900" dirty="0">
                <a:solidFill>
                  <a:srgbClr val="418AB3"/>
                </a:solidFill>
                <a:latin typeface="Gill Sans MT"/>
                <a:cs typeface="Gill Sans MT"/>
              </a:rPr>
              <a:t>	</a:t>
            </a:r>
            <a:r>
              <a:rPr sz="1900" spc="90" dirty="0">
                <a:solidFill>
                  <a:srgbClr val="418AB3"/>
                </a:solidFill>
                <a:latin typeface="Gill Sans MT"/>
                <a:cs typeface="Gill Sans MT"/>
              </a:rPr>
              <a:t>ALL-</a:t>
            </a:r>
            <a:r>
              <a:rPr sz="1900" spc="75" dirty="0">
                <a:solidFill>
                  <a:srgbClr val="418AB3"/>
                </a:solidFill>
                <a:latin typeface="Gill Sans MT"/>
                <a:cs typeface="Gill Sans MT"/>
              </a:rPr>
              <a:t>CAUSE</a:t>
            </a:r>
            <a:r>
              <a:rPr sz="1900" spc="204" dirty="0">
                <a:solidFill>
                  <a:srgbClr val="418AB3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418AB3"/>
                </a:solidFill>
                <a:latin typeface="Gill Sans MT"/>
                <a:cs typeface="Gill Sans MT"/>
              </a:rPr>
              <a:t>MORTALITY</a:t>
            </a:r>
            <a:endParaRPr sz="19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040"/>
              </a:spcBef>
            </a:pPr>
            <a:r>
              <a:rPr sz="1900" dirty="0">
                <a:solidFill>
                  <a:srgbClr val="262626"/>
                </a:solidFill>
                <a:latin typeface="Gill Sans MT"/>
                <a:cs typeface="Gill Sans MT"/>
              </a:rPr>
              <a:t>None</a:t>
            </a:r>
            <a:r>
              <a:rPr sz="19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900" dirty="0">
                <a:solidFill>
                  <a:srgbClr val="262626"/>
                </a:solidFill>
                <a:latin typeface="Gill Sans MT"/>
                <a:cs typeface="Gill Sans MT"/>
              </a:rPr>
              <a:t>related</a:t>
            </a:r>
            <a:r>
              <a:rPr sz="19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900" dirty="0">
                <a:solidFill>
                  <a:srgbClr val="262626"/>
                </a:solidFill>
                <a:latin typeface="Gill Sans MT"/>
                <a:cs typeface="Gill Sans MT"/>
              </a:rPr>
              <a:t>to</a:t>
            </a:r>
            <a:r>
              <a:rPr sz="19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900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9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900" spc="-20" dirty="0">
                <a:solidFill>
                  <a:srgbClr val="262626"/>
                </a:solidFill>
                <a:latin typeface="Gill Sans MT"/>
                <a:cs typeface="Gill Sans MT"/>
              </a:rPr>
              <a:t>trial’s</a:t>
            </a:r>
            <a:r>
              <a:rPr sz="19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262626"/>
                </a:solidFill>
                <a:latin typeface="Gill Sans MT"/>
                <a:cs typeface="Gill Sans MT"/>
              </a:rPr>
              <a:t>intervention</a:t>
            </a:r>
            <a:endParaRPr sz="1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marR="17145" algn="ctr">
              <a:lnSpc>
                <a:spcPct val="100000"/>
              </a:lnSpc>
              <a:spcBef>
                <a:spcPts val="2755"/>
              </a:spcBef>
            </a:pPr>
            <a:r>
              <a:rPr sz="2800" b="0" spc="150" dirty="0">
                <a:solidFill>
                  <a:srgbClr val="262626"/>
                </a:solidFill>
                <a:latin typeface="Gill Sans MT"/>
                <a:cs typeface="Gill Sans MT"/>
              </a:rPr>
              <a:t>SAFETY</a:t>
            </a:r>
            <a:endParaRPr sz="2800">
              <a:latin typeface="Gill Sans MT"/>
              <a:cs typeface="Gill Sans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62832" y="3533612"/>
            <a:ext cx="180340" cy="1080135"/>
          </a:xfrm>
          <a:custGeom>
            <a:avLst/>
            <a:gdLst/>
            <a:ahLst/>
            <a:cxnLst/>
            <a:rect l="l" t="t" r="r" b="b"/>
            <a:pathLst>
              <a:path w="180340" h="1080135">
                <a:moveTo>
                  <a:pt x="0" y="0"/>
                </a:moveTo>
                <a:lnTo>
                  <a:pt x="35032" y="1178"/>
                </a:lnTo>
                <a:lnTo>
                  <a:pt x="63639" y="4393"/>
                </a:lnTo>
                <a:lnTo>
                  <a:pt x="82927" y="9160"/>
                </a:lnTo>
                <a:lnTo>
                  <a:pt x="90000" y="14998"/>
                </a:lnTo>
                <a:lnTo>
                  <a:pt x="90000" y="525001"/>
                </a:lnTo>
                <a:lnTo>
                  <a:pt x="97072" y="530839"/>
                </a:lnTo>
                <a:lnTo>
                  <a:pt x="116360" y="535606"/>
                </a:lnTo>
                <a:lnTo>
                  <a:pt x="144967" y="538821"/>
                </a:lnTo>
                <a:lnTo>
                  <a:pt x="180000" y="540000"/>
                </a:lnTo>
                <a:lnTo>
                  <a:pt x="144967" y="541178"/>
                </a:lnTo>
                <a:lnTo>
                  <a:pt x="116360" y="544393"/>
                </a:lnTo>
                <a:lnTo>
                  <a:pt x="97072" y="549160"/>
                </a:lnTo>
                <a:lnTo>
                  <a:pt x="90000" y="554998"/>
                </a:lnTo>
                <a:lnTo>
                  <a:pt x="90000" y="1065001"/>
                </a:lnTo>
                <a:lnTo>
                  <a:pt x="82927" y="1070839"/>
                </a:lnTo>
                <a:lnTo>
                  <a:pt x="63639" y="1075607"/>
                </a:lnTo>
                <a:lnTo>
                  <a:pt x="35032" y="1078821"/>
                </a:lnTo>
                <a:lnTo>
                  <a:pt x="0" y="1080000"/>
                </a:lnTo>
              </a:path>
            </a:pathLst>
          </a:custGeom>
          <a:ln w="9525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896645" y="3834892"/>
            <a:ext cx="12033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Could</a:t>
            </a:r>
            <a:r>
              <a:rPr sz="1000" i="1" spc="-1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not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be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spc="-10" dirty="0">
                <a:solidFill>
                  <a:srgbClr val="838383"/>
                </a:solidFill>
                <a:latin typeface="Gill Sans MT"/>
                <a:cs typeface="Gill Sans MT"/>
              </a:rPr>
              <a:t>analyzed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for</a:t>
            </a:r>
            <a:r>
              <a:rPr sz="1000" i="1" spc="-2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primary</a:t>
            </a:r>
            <a:r>
              <a:rPr sz="1000" i="1" spc="-2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spc="-10" dirty="0">
                <a:solidFill>
                  <a:srgbClr val="838383"/>
                </a:solidFill>
                <a:latin typeface="Gill Sans MT"/>
                <a:cs typeface="Gill Sans MT"/>
              </a:rPr>
              <a:t>outcome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since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spc="-10" dirty="0">
                <a:solidFill>
                  <a:srgbClr val="838383"/>
                </a:solidFill>
                <a:latin typeface="Gill Sans MT"/>
                <a:cs typeface="Gill Sans MT"/>
              </a:rPr>
              <a:t>12-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week</a:t>
            </a:r>
            <a:r>
              <a:rPr sz="1000" i="1" spc="-1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SPPB</a:t>
            </a:r>
            <a:r>
              <a:rPr sz="1000" i="1" spc="-1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spc="-25" dirty="0">
                <a:solidFill>
                  <a:srgbClr val="838383"/>
                </a:solidFill>
                <a:latin typeface="Gill Sans MT"/>
                <a:cs typeface="Gill Sans MT"/>
              </a:rPr>
              <a:t>N/A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41572" y="5025644"/>
            <a:ext cx="668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838383"/>
                </a:solidFill>
                <a:latin typeface="Gill Sans MT"/>
                <a:cs typeface="Gill Sans MT"/>
              </a:rPr>
              <a:t>P=0.49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8071" y="5529579"/>
            <a:ext cx="361505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*1</a:t>
            </a:r>
            <a:r>
              <a:rPr sz="1000" i="1" spc="-3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Sudden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cardiac</a:t>
            </a:r>
            <a:r>
              <a:rPr sz="1000" i="1" spc="-2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death</a:t>
            </a:r>
            <a:r>
              <a:rPr sz="1000" i="1" spc="-2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attributed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to</a:t>
            </a:r>
            <a:r>
              <a:rPr sz="1000" i="1" spc="-2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massive</a:t>
            </a:r>
            <a:r>
              <a:rPr sz="1000" i="1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MI</a:t>
            </a:r>
            <a:r>
              <a:rPr sz="1000" i="1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(last</a:t>
            </a:r>
            <a:r>
              <a:rPr sz="1000" i="1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exercise</a:t>
            </a:r>
            <a:r>
              <a:rPr sz="1000" i="1" spc="-2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2d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spc="-10" dirty="0">
                <a:solidFill>
                  <a:srgbClr val="838383"/>
                </a:solidFill>
                <a:latin typeface="Gill Sans MT"/>
                <a:cs typeface="Gill Sans MT"/>
              </a:rPr>
              <a:t>prior)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*2</a:t>
            </a:r>
            <a:r>
              <a:rPr sz="1000" i="1" spc="-1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Respiratory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failure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due</a:t>
            </a:r>
            <a:r>
              <a:rPr sz="1000" i="1" spc="-1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to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spc="-10" dirty="0">
                <a:solidFill>
                  <a:srgbClr val="838383"/>
                </a:solidFill>
                <a:latin typeface="Gill Sans MT"/>
                <a:cs typeface="Gill Sans MT"/>
              </a:rPr>
              <a:t>end-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stage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lung</a:t>
            </a:r>
            <a:r>
              <a:rPr sz="1000" i="1" spc="-1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disease</a:t>
            </a:r>
            <a:r>
              <a:rPr sz="1000" i="1" spc="-2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(last</a:t>
            </a:r>
            <a:r>
              <a:rPr sz="1000" i="1" spc="-2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exercise</a:t>
            </a:r>
            <a:r>
              <a:rPr sz="1000" i="1" spc="-1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dirty="0">
                <a:solidFill>
                  <a:srgbClr val="838383"/>
                </a:solidFill>
                <a:latin typeface="Gill Sans MT"/>
                <a:cs typeface="Gill Sans MT"/>
              </a:rPr>
              <a:t>7w</a:t>
            </a:r>
            <a:r>
              <a:rPr sz="1000" i="1" spc="-2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000" i="1" spc="-10" dirty="0">
                <a:solidFill>
                  <a:srgbClr val="838383"/>
                </a:solidFill>
                <a:latin typeface="Gill Sans MT"/>
                <a:cs typeface="Gill Sans MT"/>
              </a:rPr>
              <a:t>prior)</a:t>
            </a:r>
            <a:endParaRPr sz="1000">
              <a:latin typeface="Gill Sans MT"/>
              <a:cs typeface="Gill Sans MT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332537" y="3130550"/>
          <a:ext cx="4358640" cy="2230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190">
                <a:tc gridSpan="2">
                  <a:txBody>
                    <a:bodyPr/>
                    <a:lstStyle/>
                    <a:p>
                      <a:pPr marL="15449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Intervention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Control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73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Pre-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initiation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0797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0" dirty="0">
                          <a:latin typeface="Gill Sans MT"/>
                          <a:cs typeface="Gill Sans MT"/>
                        </a:rPr>
                        <a:t>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0" dirty="0">
                          <a:latin typeface="Gill Sans MT"/>
                          <a:cs typeface="Gill Sans MT"/>
                        </a:rPr>
                        <a:t>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Peri-TAVR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079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Gill Sans MT"/>
                          <a:cs typeface="Gill Sans MT"/>
                        </a:rPr>
                        <a:t>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Gill Sans MT"/>
                          <a:cs typeface="Gill Sans MT"/>
                        </a:rPr>
                        <a:t>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1-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11</a:t>
                      </a:r>
                      <a:r>
                        <a:rPr sz="1800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weeks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52145" algn="r">
                        <a:lnSpc>
                          <a:spcPts val="1914"/>
                        </a:lnSpc>
                      </a:pPr>
                      <a:r>
                        <a:rPr sz="2700" baseline="-15432" dirty="0">
                          <a:latin typeface="Gill Sans MT"/>
                          <a:cs typeface="Gill Sans MT"/>
                        </a:rPr>
                        <a:t>2</a:t>
                      </a:r>
                      <a:r>
                        <a:rPr sz="2700" spc="-352" baseline="-15432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000" spc="-50" dirty="0">
                          <a:solidFill>
                            <a:srgbClr val="838383"/>
                          </a:solidFill>
                          <a:latin typeface="Gill Sans MT"/>
                          <a:cs typeface="Gill Sans MT"/>
                        </a:rPr>
                        <a:t>*</a:t>
                      </a:r>
                      <a:endParaRPr sz="10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0" dirty="0">
                          <a:latin typeface="Gill Sans MT"/>
                          <a:cs typeface="Gill Sans MT"/>
                        </a:rPr>
                        <a:t>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2384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12+</a:t>
                      </a:r>
                      <a:r>
                        <a:rPr sz="1800" spc="-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weeks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0797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0" dirty="0">
                          <a:latin typeface="Gill Sans MT"/>
                          <a:cs typeface="Gill Sans MT"/>
                        </a:rPr>
                        <a:t>5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0" dirty="0">
                          <a:latin typeface="Gill Sans MT"/>
                          <a:cs typeface="Gill Sans MT"/>
                        </a:rPr>
                        <a:t>7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365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latin typeface="Gill Sans MT"/>
                          <a:cs typeface="Gill Sans MT"/>
                        </a:rPr>
                        <a:t>Total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7056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25" dirty="0">
                          <a:latin typeface="Gill Sans MT"/>
                          <a:cs typeface="Gill Sans MT"/>
                        </a:rPr>
                        <a:t>12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382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0" dirty="0">
                          <a:latin typeface="Gill Sans MT"/>
                          <a:cs typeface="Gill Sans MT"/>
                        </a:rPr>
                        <a:t>9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marR="18415" algn="ctr">
              <a:lnSpc>
                <a:spcPct val="100000"/>
              </a:lnSpc>
              <a:spcBef>
                <a:spcPts val="2755"/>
              </a:spcBef>
            </a:pPr>
            <a:r>
              <a:rPr sz="2800" b="0" spc="110" dirty="0">
                <a:solidFill>
                  <a:srgbClr val="262626"/>
                </a:solidFill>
                <a:latin typeface="Gill Sans MT"/>
                <a:cs typeface="Gill Sans MT"/>
              </a:rPr>
              <a:t>LIMITATIONS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9876" y="2621914"/>
            <a:ext cx="7249795" cy="235648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95"/>
              </a:spcBef>
              <a:buClr>
                <a:srgbClr val="418AB3"/>
              </a:buClr>
              <a:buAutoNum type="arabicPeriod"/>
              <a:tabLst>
                <a:tab pos="354965" algn="l"/>
              </a:tabLst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Pandemic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Segoe UI Symbol"/>
                <a:cs typeface="Segoe UI Symbol"/>
              </a:rPr>
              <a:t>➔</a:t>
            </a:r>
            <a:r>
              <a:rPr sz="1800" spc="-40" dirty="0">
                <a:solidFill>
                  <a:srgbClr val="262626"/>
                </a:solidFill>
                <a:latin typeface="Segoe UI Symbol"/>
                <a:cs typeface="Segoe UI Symbol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home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visits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for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therapy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assessment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often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not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permitted</a:t>
            </a:r>
            <a:endParaRPr sz="1800">
              <a:latin typeface="Gill Sans MT"/>
              <a:cs typeface="Gill Sans MT"/>
            </a:endParaRPr>
          </a:p>
          <a:p>
            <a:pPr marL="469265" lvl="1" indent="-227965">
              <a:lnSpc>
                <a:spcPct val="100000"/>
              </a:lnSpc>
              <a:spcBef>
                <a:spcPts val="440"/>
              </a:spcBef>
              <a:buClr>
                <a:srgbClr val="418AB3"/>
              </a:buClr>
              <a:buFont typeface="Arial"/>
              <a:buChar char="•"/>
              <a:tabLst>
                <a:tab pos="469265" algn="l"/>
              </a:tabLst>
            </a:pP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Virtual</a:t>
            </a:r>
            <a:r>
              <a:rPr sz="1600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delivery</a:t>
            </a:r>
            <a:r>
              <a:rPr sz="1600" spc="-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600" spc="-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62626"/>
                </a:solidFill>
                <a:latin typeface="Gill Sans MT"/>
                <a:cs typeface="Gill Sans MT"/>
              </a:rPr>
              <a:t>exercise</a:t>
            </a:r>
            <a:r>
              <a:rPr sz="1600" spc="-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62626"/>
                </a:solidFill>
                <a:latin typeface="Gill Sans MT"/>
                <a:cs typeface="Gill Sans MT"/>
              </a:rPr>
              <a:t>therapy</a:t>
            </a:r>
            <a:endParaRPr sz="1600">
              <a:latin typeface="Gill Sans MT"/>
              <a:cs typeface="Gill Sans MT"/>
            </a:endParaRPr>
          </a:p>
          <a:p>
            <a:pPr marL="469265" lvl="1" indent="-227965">
              <a:lnSpc>
                <a:spcPct val="100000"/>
              </a:lnSpc>
              <a:spcBef>
                <a:spcPts val="360"/>
              </a:spcBef>
              <a:buClr>
                <a:srgbClr val="418AB3"/>
              </a:buClr>
              <a:buFont typeface="Arial"/>
              <a:buChar char="•"/>
              <a:tabLst>
                <a:tab pos="469265" algn="l"/>
              </a:tabLst>
            </a:pPr>
            <a:r>
              <a:rPr sz="1600" spc="-10" dirty="0">
                <a:solidFill>
                  <a:srgbClr val="262626"/>
                </a:solidFill>
                <a:latin typeface="Gill Sans MT"/>
                <a:cs typeface="Gill Sans MT"/>
              </a:rPr>
              <a:t>Questionnaire-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based</a:t>
            </a:r>
            <a:r>
              <a:rPr sz="16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physical</a:t>
            </a:r>
            <a:r>
              <a:rPr sz="16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performance</a:t>
            </a:r>
            <a:r>
              <a:rPr sz="16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helpful</a:t>
            </a:r>
            <a:r>
              <a:rPr sz="16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to</a:t>
            </a:r>
            <a:r>
              <a:rPr sz="1600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impute</a:t>
            </a:r>
            <a:r>
              <a:rPr sz="16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missing</a:t>
            </a:r>
            <a:r>
              <a:rPr sz="16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SPPB</a:t>
            </a:r>
            <a:r>
              <a:rPr sz="16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62626"/>
                </a:solidFill>
                <a:latin typeface="Gill Sans MT"/>
                <a:cs typeface="Gill Sans MT"/>
              </a:rPr>
              <a:t>scores</a:t>
            </a:r>
            <a:endParaRPr sz="1600">
              <a:latin typeface="Gill Sans MT"/>
              <a:cs typeface="Gill Sans MT"/>
            </a:endParaRPr>
          </a:p>
          <a:p>
            <a:pPr marL="469265" lvl="1" indent="-227965">
              <a:lnSpc>
                <a:spcPct val="100000"/>
              </a:lnSpc>
              <a:spcBef>
                <a:spcPts val="384"/>
              </a:spcBef>
              <a:buClr>
                <a:srgbClr val="418AB3"/>
              </a:buClr>
              <a:buFont typeface="Arial"/>
              <a:buChar char="•"/>
              <a:tabLst>
                <a:tab pos="469265" algn="l"/>
              </a:tabLst>
            </a:pP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Results</a:t>
            </a:r>
            <a:r>
              <a:rPr sz="16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with</a:t>
            </a:r>
            <a:r>
              <a:rPr sz="1600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62626"/>
                </a:solidFill>
                <a:latin typeface="Gill Sans MT"/>
                <a:cs typeface="Gill Sans MT"/>
              </a:rPr>
              <a:t>vs.</a:t>
            </a:r>
            <a:r>
              <a:rPr sz="1600" spc="-16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without</a:t>
            </a:r>
            <a:r>
              <a:rPr sz="1600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62626"/>
                </a:solidFill>
                <a:latin typeface="Gill Sans MT"/>
                <a:cs typeface="Gill Sans MT"/>
              </a:rPr>
              <a:t>imputations</a:t>
            </a:r>
            <a:r>
              <a:rPr sz="16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62626"/>
                </a:solidFill>
                <a:latin typeface="Gill Sans MT"/>
                <a:cs typeface="Gill Sans MT"/>
              </a:rPr>
              <a:t>consistent</a:t>
            </a:r>
            <a:endParaRPr sz="1600">
              <a:latin typeface="Gill Sans MT"/>
              <a:cs typeface="Gill Sans MT"/>
            </a:endParaRPr>
          </a:p>
          <a:p>
            <a:pPr lvl="1">
              <a:lnSpc>
                <a:spcPct val="100000"/>
              </a:lnSpc>
              <a:spcBef>
                <a:spcPts val="315"/>
              </a:spcBef>
              <a:buClr>
                <a:srgbClr val="418AB3"/>
              </a:buClr>
              <a:buFont typeface="Arial"/>
              <a:buChar char="•"/>
            </a:pPr>
            <a:endParaRPr sz="1600">
              <a:latin typeface="Gill Sans MT"/>
              <a:cs typeface="Gill Sans MT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lr>
                <a:srgbClr val="418AB3"/>
              </a:buClr>
              <a:buAutoNum type="arabicPeriod"/>
              <a:tabLst>
                <a:tab pos="354965" algn="l"/>
              </a:tabLst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30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(14%)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not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analyzed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due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to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early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dropout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or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competing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risk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65"/>
              </a:spcBef>
              <a:buClr>
                <a:srgbClr val="418AB3"/>
              </a:buClr>
              <a:buFont typeface="Gill Sans MT"/>
              <a:buAutoNum type="arabicPeriod"/>
            </a:pPr>
            <a:endParaRPr sz="1800">
              <a:latin typeface="Gill Sans MT"/>
              <a:cs typeface="Gill Sans MT"/>
            </a:endParaRPr>
          </a:p>
          <a:p>
            <a:pPr marL="354965" indent="-342265">
              <a:lnSpc>
                <a:spcPct val="100000"/>
              </a:lnSpc>
              <a:buClr>
                <a:srgbClr val="418AB3"/>
              </a:buClr>
              <a:buAutoNum type="arabicPeriod"/>
              <a:tabLst>
                <a:tab pos="354965" algn="l"/>
              </a:tabLst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Time</a:t>
            </a:r>
            <a:r>
              <a:rPr sz="1800" spc="-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between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baseline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visit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1800" spc="-2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80" dirty="0">
                <a:solidFill>
                  <a:srgbClr val="262626"/>
                </a:solidFill>
                <a:latin typeface="Gill Sans MT"/>
                <a:cs typeface="Gill Sans MT"/>
              </a:rPr>
              <a:t>TAVR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procedure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unpredictable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for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prehab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5"/>
              </a:spcBef>
            </a:pPr>
            <a:r>
              <a:rPr sz="2800" b="0" spc="175" dirty="0">
                <a:solidFill>
                  <a:srgbClr val="262626"/>
                </a:solidFill>
                <a:latin typeface="Gill Sans MT"/>
                <a:cs typeface="Gill Sans MT"/>
              </a:rPr>
              <a:t>DISCLOSURES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9876" y="2629915"/>
            <a:ext cx="7561580" cy="2793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84150" indent="-228600" algn="just">
              <a:lnSpc>
                <a:spcPct val="120000"/>
              </a:lnSpc>
              <a:spcBef>
                <a:spcPts val="100"/>
              </a:spcBef>
              <a:buClr>
                <a:srgbClr val="418AB3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spc="-1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PERFORM-</a:t>
            </a:r>
            <a:r>
              <a:rPr sz="1800" spc="-160" dirty="0">
                <a:solidFill>
                  <a:srgbClr val="262626"/>
                </a:solidFill>
                <a:latin typeface="Gill Sans MT"/>
                <a:cs typeface="Gill Sans MT"/>
              </a:rPr>
              <a:t>TAVR</a:t>
            </a:r>
            <a:r>
              <a:rPr sz="1800" spc="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Trial</a:t>
            </a:r>
            <a:r>
              <a:rPr sz="1800" spc="-9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was</a:t>
            </a:r>
            <a:r>
              <a:rPr sz="1800" spc="-7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funded</a:t>
            </a:r>
            <a:r>
              <a:rPr sz="1800" spc="-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by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peer-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reviewed</a:t>
            </a:r>
            <a:r>
              <a:rPr sz="1800" spc="-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project</a:t>
            </a:r>
            <a:r>
              <a:rPr sz="1800" spc="-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grant</a:t>
            </a:r>
            <a:r>
              <a:rPr sz="1800" spc="-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from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Canadian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Institutes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Health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Research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[CIHR]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&amp;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academic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support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from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Lady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Davis</a:t>
            </a:r>
            <a:r>
              <a:rPr sz="1800" spc="-6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Institute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for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Medical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Research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at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Jewish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General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Hospital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65"/>
              </a:spcBef>
              <a:buClr>
                <a:srgbClr val="418AB3"/>
              </a:buClr>
              <a:buFont typeface="Arial"/>
              <a:buChar char="•"/>
            </a:pPr>
            <a:endParaRPr sz="1800">
              <a:latin typeface="Gill Sans MT"/>
              <a:cs typeface="Gill Sans MT"/>
            </a:endParaRPr>
          </a:p>
          <a:p>
            <a:pPr marL="240665" indent="-227965">
              <a:lnSpc>
                <a:spcPct val="100000"/>
              </a:lnSpc>
              <a:buClr>
                <a:srgbClr val="418AB3"/>
              </a:buClr>
              <a:buFont typeface="Arial"/>
              <a:buChar char="•"/>
              <a:tabLst>
                <a:tab pos="240665" algn="l"/>
              </a:tabLst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investigators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reported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no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conflicts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interest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relevant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to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this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presentation</a:t>
            </a:r>
            <a:endParaRPr sz="1800">
              <a:latin typeface="Gill Sans MT"/>
              <a:cs typeface="Gill Sans MT"/>
            </a:endParaRPr>
          </a:p>
          <a:p>
            <a:pPr marL="241300" marR="15875" indent="-228600">
              <a:lnSpc>
                <a:spcPct val="120600"/>
              </a:lnSpc>
              <a:spcBef>
                <a:spcPts val="1789"/>
              </a:spcBef>
              <a:buClr>
                <a:srgbClr val="418AB3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An</a:t>
            </a:r>
            <a:r>
              <a:rPr sz="1800" spc="-6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independent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Data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Safety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Monitoring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Board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oversaw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conduct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spc="50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Trial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was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composed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Drs.</a:t>
            </a:r>
            <a:r>
              <a:rPr sz="1800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Michael</a:t>
            </a:r>
            <a:r>
              <a:rPr sz="1800" spc="-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Rich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[Chair,Washington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University],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James</a:t>
            </a:r>
            <a:r>
              <a:rPr sz="1800" spc="-8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Brophy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[McGill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University],</a:t>
            </a:r>
            <a:r>
              <a:rPr sz="1800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Daniel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Matlock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[University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Colorado]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marR="18415" algn="ctr">
              <a:lnSpc>
                <a:spcPct val="100000"/>
              </a:lnSpc>
              <a:spcBef>
                <a:spcPts val="2755"/>
              </a:spcBef>
            </a:pPr>
            <a:r>
              <a:rPr sz="2800" b="0" spc="155" dirty="0">
                <a:solidFill>
                  <a:srgbClr val="262626"/>
                </a:solidFill>
                <a:latin typeface="Gill Sans MT"/>
                <a:cs typeface="Gill Sans MT"/>
              </a:rPr>
              <a:t>CONCLUSIONS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9876" y="2629915"/>
            <a:ext cx="7422515" cy="246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2275" marR="5080" indent="-409575">
              <a:lnSpc>
                <a:spcPct val="120000"/>
              </a:lnSpc>
              <a:spcBef>
                <a:spcPts val="100"/>
              </a:spcBef>
              <a:buClr>
                <a:srgbClr val="418AB3"/>
              </a:buClr>
              <a:buFont typeface="Segoe UI Symbol"/>
              <a:buChar char="✓"/>
              <a:tabLst>
                <a:tab pos="422275" algn="l"/>
              </a:tabLst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home-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based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exercise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intervention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with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protein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supplementation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was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safe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1800" spc="-7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improved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physical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performance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at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12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weeks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in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frail</a:t>
            </a:r>
            <a:r>
              <a:rPr sz="1800" spc="-2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80" dirty="0">
                <a:solidFill>
                  <a:srgbClr val="262626"/>
                </a:solidFill>
                <a:latin typeface="Gill Sans MT"/>
                <a:cs typeface="Gill Sans MT"/>
              </a:rPr>
              <a:t>TAVR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patients</a:t>
            </a:r>
            <a:endParaRPr sz="1800">
              <a:latin typeface="Gill Sans MT"/>
              <a:cs typeface="Gill Sans MT"/>
            </a:endParaRPr>
          </a:p>
          <a:p>
            <a:pPr marL="422275" marR="5715" indent="-409575">
              <a:lnSpc>
                <a:spcPct val="121100"/>
              </a:lnSpc>
              <a:spcBef>
                <a:spcPts val="1775"/>
              </a:spcBef>
              <a:buClr>
                <a:srgbClr val="418AB3"/>
              </a:buClr>
              <a:buFont typeface="Segoe UI Symbol"/>
              <a:buChar char="✓"/>
              <a:tabLst>
                <a:tab pos="422275" algn="l"/>
              </a:tabLst>
            </a:pPr>
            <a:r>
              <a:rPr sz="1800" i="1" dirty="0">
                <a:solidFill>
                  <a:srgbClr val="262626"/>
                </a:solidFill>
                <a:latin typeface="Gill Sans MT"/>
                <a:cs typeface="Gill Sans MT"/>
              </a:rPr>
              <a:t>Despite</a:t>
            </a:r>
            <a:r>
              <a:rPr sz="1800" i="1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dirty="0">
                <a:solidFill>
                  <a:srgbClr val="262626"/>
                </a:solidFill>
                <a:latin typeface="Gill Sans MT"/>
                <a:cs typeface="Gill Sans MT"/>
              </a:rPr>
              <a:t>high</a:t>
            </a:r>
            <a:r>
              <a:rPr sz="1800" i="1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dirty="0">
                <a:solidFill>
                  <a:srgbClr val="262626"/>
                </a:solidFill>
                <a:latin typeface="Gill Sans MT"/>
                <a:cs typeface="Gill Sans MT"/>
              </a:rPr>
              <a:t>technical</a:t>
            </a:r>
            <a:r>
              <a:rPr sz="1800" i="1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dirty="0">
                <a:solidFill>
                  <a:srgbClr val="262626"/>
                </a:solidFill>
                <a:latin typeface="Gill Sans MT"/>
                <a:cs typeface="Gill Sans MT"/>
              </a:rPr>
              <a:t>success</a:t>
            </a:r>
            <a:r>
              <a:rPr sz="1800" i="1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1800" i="1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dirty="0">
                <a:solidFill>
                  <a:srgbClr val="262626"/>
                </a:solidFill>
                <a:latin typeface="Gill Sans MT"/>
                <a:cs typeface="Gill Sans MT"/>
              </a:rPr>
              <a:t>low</a:t>
            </a:r>
            <a:r>
              <a:rPr sz="1800" i="1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spc="-10" dirty="0">
                <a:solidFill>
                  <a:srgbClr val="262626"/>
                </a:solidFill>
                <a:latin typeface="Gill Sans MT"/>
                <a:cs typeface="Gill Sans MT"/>
              </a:rPr>
              <a:t>procedural</a:t>
            </a:r>
            <a:r>
              <a:rPr sz="1800" i="1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dirty="0">
                <a:solidFill>
                  <a:srgbClr val="262626"/>
                </a:solidFill>
                <a:latin typeface="Gill Sans MT"/>
                <a:cs typeface="Gill Sans MT"/>
              </a:rPr>
              <a:t>complications</a:t>
            </a:r>
            <a:r>
              <a:rPr sz="1800" i="1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80" dirty="0">
                <a:solidFill>
                  <a:srgbClr val="262626"/>
                </a:solidFill>
                <a:latin typeface="Gill Sans MT"/>
                <a:cs typeface="Gill Sans MT"/>
              </a:rPr>
              <a:t>TAVR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alone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did </a:t>
            </a:r>
            <a:r>
              <a:rPr sz="1800" u="sng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not</a:t>
            </a:r>
            <a:r>
              <a:rPr sz="1800" u="none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improve</a:t>
            </a:r>
            <a:r>
              <a:rPr sz="1800" u="none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physical</a:t>
            </a:r>
            <a:r>
              <a:rPr sz="1800" u="none" spc="-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performance</a:t>
            </a:r>
            <a:r>
              <a:rPr sz="1800" u="none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metrics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20" dirty="0">
                <a:solidFill>
                  <a:srgbClr val="262626"/>
                </a:solidFill>
                <a:latin typeface="Gill Sans MT"/>
                <a:cs typeface="Gill Sans MT"/>
              </a:rPr>
              <a:t>strength,</a:t>
            </a:r>
            <a:r>
              <a:rPr sz="1800" u="none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mobility,</a:t>
            </a:r>
            <a:r>
              <a:rPr sz="1800" u="none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balance</a:t>
            </a:r>
            <a:endParaRPr sz="1800">
              <a:latin typeface="Gill Sans MT"/>
              <a:cs typeface="Gill Sans MT"/>
            </a:endParaRPr>
          </a:p>
          <a:p>
            <a:pPr marL="422275" marR="117475" indent="-409575">
              <a:lnSpc>
                <a:spcPct val="120000"/>
              </a:lnSpc>
              <a:spcBef>
                <a:spcPts val="1800"/>
              </a:spcBef>
              <a:buClr>
                <a:srgbClr val="418AB3"/>
              </a:buClr>
              <a:buFont typeface="Segoe UI Symbol"/>
              <a:buChar char="✓"/>
              <a:tabLst>
                <a:tab pos="422275" algn="l"/>
              </a:tabLst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This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trial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supports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shift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towards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more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holistic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treatment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paradigm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that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addresses</a:t>
            </a:r>
            <a:r>
              <a:rPr sz="1800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frailty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to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optimize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functioning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quality</a:t>
            </a:r>
            <a:r>
              <a:rPr sz="1800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life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following</a:t>
            </a:r>
            <a:r>
              <a:rPr sz="1800" spc="-2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TAVR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2755"/>
              </a:spcBef>
              <a:tabLst>
                <a:tab pos="2867660" algn="l"/>
              </a:tabLst>
            </a:pPr>
            <a:r>
              <a:rPr sz="2800" b="0" spc="90" dirty="0">
                <a:solidFill>
                  <a:srgbClr val="262626"/>
                </a:solidFill>
                <a:latin typeface="Gill Sans MT"/>
                <a:cs typeface="Gill Sans MT"/>
              </a:rPr>
              <a:t>PARTICIPATING</a:t>
            </a:r>
            <a:r>
              <a:rPr sz="2800" b="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0" spc="150" dirty="0">
                <a:solidFill>
                  <a:srgbClr val="262626"/>
                </a:solidFill>
                <a:latin typeface="Gill Sans MT"/>
                <a:cs typeface="Gill Sans MT"/>
              </a:rPr>
              <a:t>CENTERS</a:t>
            </a:r>
            <a:endParaRPr sz="2800">
              <a:latin typeface="Gill Sans MT"/>
              <a:cs typeface="Gill Sans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4087" y="2632075"/>
          <a:ext cx="7793355" cy="371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#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Site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University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Location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Jewish</a:t>
                      </a:r>
                      <a:r>
                        <a:rPr sz="1800" spc="-8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General</a:t>
                      </a:r>
                      <a:r>
                        <a:rPr sz="1800" spc="-7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Hospital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McGill</a:t>
                      </a:r>
                      <a:r>
                        <a:rPr sz="18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University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160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Montreal,</a:t>
                      </a:r>
                      <a:r>
                        <a:rPr sz="1800" spc="-1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QC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2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25" dirty="0">
                          <a:latin typeface="Gill Sans MT"/>
                          <a:cs typeface="Gill Sans MT"/>
                        </a:rPr>
                        <a:t>Royal</a:t>
                      </a:r>
                      <a:r>
                        <a:rPr sz="1800" spc="-2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Victoria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 Hospital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0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Montreal,</a:t>
                      </a:r>
                      <a:r>
                        <a:rPr sz="1800" spc="-1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QC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St.</a:t>
                      </a:r>
                      <a:r>
                        <a:rPr sz="1800" spc="-17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0" dirty="0">
                          <a:latin typeface="Gill Sans MT"/>
                          <a:cs typeface="Gill Sans MT"/>
                        </a:rPr>
                        <a:t>Paul’s</a:t>
                      </a:r>
                      <a:r>
                        <a:rPr sz="1800" spc="-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Hospital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University</a:t>
                      </a:r>
                      <a:r>
                        <a:rPr sz="1800" spc="-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of</a:t>
                      </a:r>
                      <a:r>
                        <a:rPr sz="1800" spc="-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BC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45" dirty="0">
                          <a:latin typeface="Gill Sans MT"/>
                          <a:cs typeface="Gill Sans MT"/>
                        </a:rPr>
                        <a:t>Vancouver,</a:t>
                      </a:r>
                      <a:r>
                        <a:rPr sz="1800" spc="-114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BC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4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St.</a:t>
                      </a:r>
                      <a:r>
                        <a:rPr sz="1800" spc="-17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Boniface</a:t>
                      </a:r>
                      <a:r>
                        <a:rPr sz="18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Hospital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University</a:t>
                      </a:r>
                      <a:r>
                        <a:rPr sz="1800" spc="-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of</a:t>
                      </a:r>
                      <a:r>
                        <a:rPr sz="1800" spc="-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Manitoba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Winnipeg,</a:t>
                      </a:r>
                      <a:r>
                        <a:rPr sz="1800" spc="-1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MB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5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Montreal</a:t>
                      </a:r>
                      <a:r>
                        <a:rPr sz="1800" spc="-5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Heart</a:t>
                      </a:r>
                      <a:r>
                        <a:rPr sz="1800" spc="-5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Institute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University</a:t>
                      </a:r>
                      <a:r>
                        <a:rPr sz="1800" spc="-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of</a:t>
                      </a:r>
                      <a:r>
                        <a:rPr sz="1800" spc="-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Montreal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Montreal,</a:t>
                      </a:r>
                      <a:r>
                        <a:rPr sz="1800" spc="-1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QC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Hôpital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Sacré-Coeur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Montreal,</a:t>
                      </a:r>
                      <a:r>
                        <a:rPr sz="1800" spc="-1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QC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7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Centre</a:t>
                      </a:r>
                      <a:r>
                        <a:rPr sz="1800" spc="-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Hospitalier</a:t>
                      </a:r>
                      <a:r>
                        <a:rPr sz="1800" spc="-5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de</a:t>
                      </a:r>
                      <a:r>
                        <a:rPr sz="1800" spc="-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l’UdeM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20" dirty="0">
                          <a:latin typeface="Gill Sans MT"/>
                          <a:cs typeface="Gill Sans MT"/>
                        </a:rPr>
                        <a:t>Montreal,</a:t>
                      </a:r>
                      <a:r>
                        <a:rPr sz="1800" spc="-1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QC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Hamilton</a:t>
                      </a:r>
                      <a:r>
                        <a:rPr sz="1800" spc="-6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General</a:t>
                      </a:r>
                      <a:r>
                        <a:rPr sz="1800" spc="-5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Hospital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McMaster</a:t>
                      </a:r>
                      <a:r>
                        <a:rPr sz="1800" spc="-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University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Hamilton,</a:t>
                      </a:r>
                      <a:r>
                        <a:rPr sz="1800" spc="-15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ON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9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Ottawa</a:t>
                      </a:r>
                      <a:r>
                        <a:rPr sz="1800" spc="-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Heart</a:t>
                      </a:r>
                      <a:r>
                        <a:rPr sz="1800" spc="-5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Institute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Ottawa</a:t>
                      </a:r>
                      <a:r>
                        <a:rPr sz="1800" spc="-1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University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15" dirty="0">
                          <a:latin typeface="Gill Sans MT"/>
                          <a:cs typeface="Gill Sans MT"/>
                        </a:rPr>
                        <a:t>Ottawa,</a:t>
                      </a:r>
                      <a:r>
                        <a:rPr sz="1800" spc="-18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ON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10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Sunnybrook</a:t>
                      </a:r>
                      <a:r>
                        <a:rPr sz="1800" spc="-7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dirty="0">
                          <a:latin typeface="Gill Sans MT"/>
                          <a:cs typeface="Gill Sans MT"/>
                        </a:rPr>
                        <a:t>Research</a:t>
                      </a:r>
                      <a:r>
                        <a:rPr sz="1800" spc="-7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Institute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sz="1800" dirty="0">
                          <a:latin typeface="Gill Sans MT"/>
                          <a:cs typeface="Gill Sans MT"/>
                        </a:rPr>
                        <a:t>University</a:t>
                      </a:r>
                      <a:r>
                        <a:rPr sz="1800" spc="-9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of</a:t>
                      </a:r>
                      <a:r>
                        <a:rPr sz="1800" spc="-229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Toronto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1593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spc="-60" dirty="0">
                          <a:latin typeface="Gill Sans MT"/>
                          <a:cs typeface="Gill Sans MT"/>
                        </a:rPr>
                        <a:t>Toronto,</a:t>
                      </a:r>
                      <a:r>
                        <a:rPr sz="1800" spc="-1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ON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11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St.</a:t>
                      </a:r>
                      <a:r>
                        <a:rPr sz="1800" spc="-17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Michael’s</a:t>
                      </a:r>
                      <a:r>
                        <a:rPr sz="1800" spc="-1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10" dirty="0">
                          <a:latin typeface="Gill Sans MT"/>
                          <a:cs typeface="Gill Sans MT"/>
                        </a:rPr>
                        <a:t>Hospital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93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spc="-60" dirty="0">
                          <a:latin typeface="Gill Sans MT"/>
                          <a:cs typeface="Gill Sans MT"/>
                        </a:rPr>
                        <a:t>Toronto,</a:t>
                      </a:r>
                      <a:r>
                        <a:rPr sz="1800" spc="-1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spc="-25" dirty="0">
                          <a:latin typeface="Gill Sans MT"/>
                          <a:cs typeface="Gill Sans MT"/>
                        </a:rPr>
                        <a:t>ON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440850" y="5188385"/>
            <a:ext cx="1529080" cy="1651635"/>
            <a:chOff x="10440850" y="5188385"/>
            <a:chExt cx="1529080" cy="165163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6455" y="6391655"/>
              <a:ext cx="1463040" cy="44805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447200" y="5194735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630000" y="0"/>
                  </a:moveTo>
                  <a:lnTo>
                    <a:pt x="582982" y="1728"/>
                  </a:lnTo>
                  <a:lnTo>
                    <a:pt x="536903" y="6830"/>
                  </a:lnTo>
                  <a:lnTo>
                    <a:pt x="491884" y="15186"/>
                  </a:lnTo>
                  <a:lnTo>
                    <a:pt x="448047" y="26673"/>
                  </a:lnTo>
                  <a:lnTo>
                    <a:pt x="405514" y="41169"/>
                  </a:lnTo>
                  <a:lnTo>
                    <a:pt x="364407" y="58553"/>
                  </a:lnTo>
                  <a:lnTo>
                    <a:pt x="324848" y="78703"/>
                  </a:lnTo>
                  <a:lnTo>
                    <a:pt x="286958" y="101496"/>
                  </a:lnTo>
                  <a:lnTo>
                    <a:pt x="250859" y="126812"/>
                  </a:lnTo>
                  <a:lnTo>
                    <a:pt x="216673" y="154528"/>
                  </a:lnTo>
                  <a:lnTo>
                    <a:pt x="184522" y="184522"/>
                  </a:lnTo>
                  <a:lnTo>
                    <a:pt x="154528" y="216673"/>
                  </a:lnTo>
                  <a:lnTo>
                    <a:pt x="126812" y="250859"/>
                  </a:lnTo>
                  <a:lnTo>
                    <a:pt x="101496" y="286958"/>
                  </a:lnTo>
                  <a:lnTo>
                    <a:pt x="78703" y="324848"/>
                  </a:lnTo>
                  <a:lnTo>
                    <a:pt x="58553" y="364408"/>
                  </a:lnTo>
                  <a:lnTo>
                    <a:pt x="41169" y="405515"/>
                  </a:lnTo>
                  <a:lnTo>
                    <a:pt x="26673" y="448047"/>
                  </a:lnTo>
                  <a:lnTo>
                    <a:pt x="15186" y="491884"/>
                  </a:lnTo>
                  <a:lnTo>
                    <a:pt x="6830" y="536903"/>
                  </a:lnTo>
                  <a:lnTo>
                    <a:pt x="1728" y="582982"/>
                  </a:lnTo>
                  <a:lnTo>
                    <a:pt x="0" y="630000"/>
                  </a:lnTo>
                  <a:lnTo>
                    <a:pt x="1728" y="677017"/>
                  </a:lnTo>
                  <a:lnTo>
                    <a:pt x="6830" y="723097"/>
                  </a:lnTo>
                  <a:lnTo>
                    <a:pt x="15186" y="768115"/>
                  </a:lnTo>
                  <a:lnTo>
                    <a:pt x="26673" y="811952"/>
                  </a:lnTo>
                  <a:lnTo>
                    <a:pt x="41169" y="854485"/>
                  </a:lnTo>
                  <a:lnTo>
                    <a:pt x="58553" y="895592"/>
                  </a:lnTo>
                  <a:lnTo>
                    <a:pt x="78703" y="935151"/>
                  </a:lnTo>
                  <a:lnTo>
                    <a:pt x="101496" y="973041"/>
                  </a:lnTo>
                  <a:lnTo>
                    <a:pt x="126812" y="1009140"/>
                  </a:lnTo>
                  <a:lnTo>
                    <a:pt x="154528" y="1043326"/>
                  </a:lnTo>
                  <a:lnTo>
                    <a:pt x="184522" y="1075477"/>
                  </a:lnTo>
                  <a:lnTo>
                    <a:pt x="216673" y="1105471"/>
                  </a:lnTo>
                  <a:lnTo>
                    <a:pt x="250859" y="1133187"/>
                  </a:lnTo>
                  <a:lnTo>
                    <a:pt x="286958" y="1158503"/>
                  </a:lnTo>
                  <a:lnTo>
                    <a:pt x="324848" y="1181296"/>
                  </a:lnTo>
                  <a:lnTo>
                    <a:pt x="364407" y="1201446"/>
                  </a:lnTo>
                  <a:lnTo>
                    <a:pt x="405514" y="1218830"/>
                  </a:lnTo>
                  <a:lnTo>
                    <a:pt x="448047" y="1233326"/>
                  </a:lnTo>
                  <a:lnTo>
                    <a:pt x="491884" y="1244813"/>
                  </a:lnTo>
                  <a:lnTo>
                    <a:pt x="536903" y="1253169"/>
                  </a:lnTo>
                  <a:lnTo>
                    <a:pt x="582982" y="1258272"/>
                  </a:lnTo>
                  <a:lnTo>
                    <a:pt x="630000" y="1260000"/>
                  </a:lnTo>
                  <a:lnTo>
                    <a:pt x="677017" y="1258272"/>
                  </a:lnTo>
                  <a:lnTo>
                    <a:pt x="723096" y="1253169"/>
                  </a:lnTo>
                  <a:lnTo>
                    <a:pt x="768115" y="1244813"/>
                  </a:lnTo>
                  <a:lnTo>
                    <a:pt x="811952" y="1233326"/>
                  </a:lnTo>
                  <a:lnTo>
                    <a:pt x="854485" y="1218830"/>
                  </a:lnTo>
                  <a:lnTo>
                    <a:pt x="895592" y="1201446"/>
                  </a:lnTo>
                  <a:lnTo>
                    <a:pt x="935151" y="1181296"/>
                  </a:lnTo>
                  <a:lnTo>
                    <a:pt x="973041" y="1158503"/>
                  </a:lnTo>
                  <a:lnTo>
                    <a:pt x="1009140" y="1133187"/>
                  </a:lnTo>
                  <a:lnTo>
                    <a:pt x="1043326" y="1105471"/>
                  </a:lnTo>
                  <a:lnTo>
                    <a:pt x="1075477" y="1075477"/>
                  </a:lnTo>
                  <a:lnTo>
                    <a:pt x="1105471" y="1043326"/>
                  </a:lnTo>
                  <a:lnTo>
                    <a:pt x="1133187" y="1009140"/>
                  </a:lnTo>
                  <a:lnTo>
                    <a:pt x="1158503" y="973041"/>
                  </a:lnTo>
                  <a:lnTo>
                    <a:pt x="1181296" y="935151"/>
                  </a:lnTo>
                  <a:lnTo>
                    <a:pt x="1201446" y="895592"/>
                  </a:lnTo>
                  <a:lnTo>
                    <a:pt x="1218830" y="854485"/>
                  </a:lnTo>
                  <a:lnTo>
                    <a:pt x="1233326" y="811952"/>
                  </a:lnTo>
                  <a:lnTo>
                    <a:pt x="1244813" y="768115"/>
                  </a:lnTo>
                  <a:lnTo>
                    <a:pt x="1253169" y="723097"/>
                  </a:lnTo>
                  <a:lnTo>
                    <a:pt x="1258272" y="677017"/>
                  </a:lnTo>
                  <a:lnTo>
                    <a:pt x="1260000" y="630000"/>
                  </a:lnTo>
                  <a:lnTo>
                    <a:pt x="1258272" y="582982"/>
                  </a:lnTo>
                  <a:lnTo>
                    <a:pt x="1253169" y="536903"/>
                  </a:lnTo>
                  <a:lnTo>
                    <a:pt x="1244813" y="491884"/>
                  </a:lnTo>
                  <a:lnTo>
                    <a:pt x="1233326" y="448047"/>
                  </a:lnTo>
                  <a:lnTo>
                    <a:pt x="1218830" y="405515"/>
                  </a:lnTo>
                  <a:lnTo>
                    <a:pt x="1201446" y="364408"/>
                  </a:lnTo>
                  <a:lnTo>
                    <a:pt x="1181296" y="324848"/>
                  </a:lnTo>
                  <a:lnTo>
                    <a:pt x="1158503" y="286958"/>
                  </a:lnTo>
                  <a:lnTo>
                    <a:pt x="1133187" y="250859"/>
                  </a:lnTo>
                  <a:lnTo>
                    <a:pt x="1105471" y="216673"/>
                  </a:lnTo>
                  <a:lnTo>
                    <a:pt x="1075477" y="184522"/>
                  </a:lnTo>
                  <a:lnTo>
                    <a:pt x="1043326" y="154528"/>
                  </a:lnTo>
                  <a:lnTo>
                    <a:pt x="1009140" y="126812"/>
                  </a:lnTo>
                  <a:lnTo>
                    <a:pt x="973041" y="101496"/>
                  </a:lnTo>
                  <a:lnTo>
                    <a:pt x="935151" y="78703"/>
                  </a:lnTo>
                  <a:lnTo>
                    <a:pt x="895592" y="58553"/>
                  </a:lnTo>
                  <a:lnTo>
                    <a:pt x="854485" y="41169"/>
                  </a:lnTo>
                  <a:lnTo>
                    <a:pt x="811952" y="26673"/>
                  </a:lnTo>
                  <a:lnTo>
                    <a:pt x="768115" y="15186"/>
                  </a:lnTo>
                  <a:lnTo>
                    <a:pt x="723096" y="6830"/>
                  </a:lnTo>
                  <a:lnTo>
                    <a:pt x="677017" y="1728"/>
                  </a:lnTo>
                  <a:lnTo>
                    <a:pt x="630000" y="0"/>
                  </a:lnTo>
                  <a:close/>
                </a:path>
              </a:pathLst>
            </a:custGeom>
            <a:solidFill>
              <a:srgbClr val="8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447200" y="5194735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0" y="630000"/>
                  </a:moveTo>
                  <a:lnTo>
                    <a:pt x="1728" y="582982"/>
                  </a:lnTo>
                  <a:lnTo>
                    <a:pt x="6830" y="536903"/>
                  </a:lnTo>
                  <a:lnTo>
                    <a:pt x="15186" y="491884"/>
                  </a:lnTo>
                  <a:lnTo>
                    <a:pt x="26673" y="448047"/>
                  </a:lnTo>
                  <a:lnTo>
                    <a:pt x="41169" y="405514"/>
                  </a:lnTo>
                  <a:lnTo>
                    <a:pt x="58553" y="364407"/>
                  </a:lnTo>
                  <a:lnTo>
                    <a:pt x="78703" y="324848"/>
                  </a:lnTo>
                  <a:lnTo>
                    <a:pt x="101496" y="286958"/>
                  </a:lnTo>
                  <a:lnTo>
                    <a:pt x="126812" y="250859"/>
                  </a:lnTo>
                  <a:lnTo>
                    <a:pt x="154528" y="216673"/>
                  </a:lnTo>
                  <a:lnTo>
                    <a:pt x="184522" y="184522"/>
                  </a:lnTo>
                  <a:lnTo>
                    <a:pt x="216673" y="154528"/>
                  </a:lnTo>
                  <a:lnTo>
                    <a:pt x="250859" y="126812"/>
                  </a:lnTo>
                  <a:lnTo>
                    <a:pt x="286958" y="101496"/>
                  </a:lnTo>
                  <a:lnTo>
                    <a:pt x="324848" y="78703"/>
                  </a:lnTo>
                  <a:lnTo>
                    <a:pt x="364407" y="58553"/>
                  </a:lnTo>
                  <a:lnTo>
                    <a:pt x="405514" y="41169"/>
                  </a:lnTo>
                  <a:lnTo>
                    <a:pt x="448047" y="26673"/>
                  </a:lnTo>
                  <a:lnTo>
                    <a:pt x="491884" y="15186"/>
                  </a:lnTo>
                  <a:lnTo>
                    <a:pt x="536903" y="6830"/>
                  </a:lnTo>
                  <a:lnTo>
                    <a:pt x="582982" y="1728"/>
                  </a:lnTo>
                  <a:lnTo>
                    <a:pt x="630000" y="0"/>
                  </a:lnTo>
                  <a:lnTo>
                    <a:pt x="677017" y="1728"/>
                  </a:lnTo>
                  <a:lnTo>
                    <a:pt x="723096" y="6830"/>
                  </a:lnTo>
                  <a:lnTo>
                    <a:pt x="768115" y="15186"/>
                  </a:lnTo>
                  <a:lnTo>
                    <a:pt x="811952" y="26673"/>
                  </a:lnTo>
                  <a:lnTo>
                    <a:pt x="854485" y="41169"/>
                  </a:lnTo>
                  <a:lnTo>
                    <a:pt x="895592" y="58553"/>
                  </a:lnTo>
                  <a:lnTo>
                    <a:pt x="935151" y="78703"/>
                  </a:lnTo>
                  <a:lnTo>
                    <a:pt x="973041" y="101496"/>
                  </a:lnTo>
                  <a:lnTo>
                    <a:pt x="1009140" y="126812"/>
                  </a:lnTo>
                  <a:lnTo>
                    <a:pt x="1043326" y="154528"/>
                  </a:lnTo>
                  <a:lnTo>
                    <a:pt x="1075477" y="184522"/>
                  </a:lnTo>
                  <a:lnTo>
                    <a:pt x="1105471" y="216673"/>
                  </a:lnTo>
                  <a:lnTo>
                    <a:pt x="1133187" y="250859"/>
                  </a:lnTo>
                  <a:lnTo>
                    <a:pt x="1158503" y="286958"/>
                  </a:lnTo>
                  <a:lnTo>
                    <a:pt x="1181296" y="324848"/>
                  </a:lnTo>
                  <a:lnTo>
                    <a:pt x="1201446" y="364407"/>
                  </a:lnTo>
                  <a:lnTo>
                    <a:pt x="1218830" y="405514"/>
                  </a:lnTo>
                  <a:lnTo>
                    <a:pt x="1233326" y="448047"/>
                  </a:lnTo>
                  <a:lnTo>
                    <a:pt x="1244813" y="491884"/>
                  </a:lnTo>
                  <a:lnTo>
                    <a:pt x="1253169" y="536903"/>
                  </a:lnTo>
                  <a:lnTo>
                    <a:pt x="1258272" y="582982"/>
                  </a:lnTo>
                  <a:lnTo>
                    <a:pt x="1260000" y="630000"/>
                  </a:lnTo>
                  <a:lnTo>
                    <a:pt x="1258272" y="677017"/>
                  </a:lnTo>
                  <a:lnTo>
                    <a:pt x="1253169" y="723096"/>
                  </a:lnTo>
                  <a:lnTo>
                    <a:pt x="1244813" y="768115"/>
                  </a:lnTo>
                  <a:lnTo>
                    <a:pt x="1233326" y="811952"/>
                  </a:lnTo>
                  <a:lnTo>
                    <a:pt x="1218830" y="854485"/>
                  </a:lnTo>
                  <a:lnTo>
                    <a:pt x="1201446" y="895592"/>
                  </a:lnTo>
                  <a:lnTo>
                    <a:pt x="1181296" y="935151"/>
                  </a:lnTo>
                  <a:lnTo>
                    <a:pt x="1158503" y="973041"/>
                  </a:lnTo>
                  <a:lnTo>
                    <a:pt x="1133187" y="1009140"/>
                  </a:lnTo>
                  <a:lnTo>
                    <a:pt x="1105471" y="1043326"/>
                  </a:lnTo>
                  <a:lnTo>
                    <a:pt x="1075477" y="1075477"/>
                  </a:lnTo>
                  <a:lnTo>
                    <a:pt x="1043326" y="1105471"/>
                  </a:lnTo>
                  <a:lnTo>
                    <a:pt x="1009140" y="1133187"/>
                  </a:lnTo>
                  <a:lnTo>
                    <a:pt x="973041" y="1158503"/>
                  </a:lnTo>
                  <a:lnTo>
                    <a:pt x="935151" y="1181296"/>
                  </a:lnTo>
                  <a:lnTo>
                    <a:pt x="895592" y="1201446"/>
                  </a:lnTo>
                  <a:lnTo>
                    <a:pt x="854485" y="1218830"/>
                  </a:lnTo>
                  <a:lnTo>
                    <a:pt x="811952" y="1233326"/>
                  </a:lnTo>
                  <a:lnTo>
                    <a:pt x="768115" y="1244813"/>
                  </a:lnTo>
                  <a:lnTo>
                    <a:pt x="723096" y="1253169"/>
                  </a:lnTo>
                  <a:lnTo>
                    <a:pt x="677017" y="1258272"/>
                  </a:lnTo>
                  <a:lnTo>
                    <a:pt x="630000" y="1260000"/>
                  </a:lnTo>
                  <a:lnTo>
                    <a:pt x="582982" y="1258272"/>
                  </a:lnTo>
                  <a:lnTo>
                    <a:pt x="536903" y="1253169"/>
                  </a:lnTo>
                  <a:lnTo>
                    <a:pt x="491884" y="1244813"/>
                  </a:lnTo>
                  <a:lnTo>
                    <a:pt x="448047" y="1233326"/>
                  </a:lnTo>
                  <a:lnTo>
                    <a:pt x="405514" y="1218830"/>
                  </a:lnTo>
                  <a:lnTo>
                    <a:pt x="364407" y="1201446"/>
                  </a:lnTo>
                  <a:lnTo>
                    <a:pt x="324848" y="1181296"/>
                  </a:lnTo>
                  <a:lnTo>
                    <a:pt x="286958" y="1158503"/>
                  </a:lnTo>
                  <a:lnTo>
                    <a:pt x="250859" y="1133187"/>
                  </a:lnTo>
                  <a:lnTo>
                    <a:pt x="216673" y="1105471"/>
                  </a:lnTo>
                  <a:lnTo>
                    <a:pt x="184522" y="1075477"/>
                  </a:lnTo>
                  <a:lnTo>
                    <a:pt x="154528" y="1043326"/>
                  </a:lnTo>
                  <a:lnTo>
                    <a:pt x="126812" y="1009140"/>
                  </a:lnTo>
                  <a:lnTo>
                    <a:pt x="101496" y="973041"/>
                  </a:lnTo>
                  <a:lnTo>
                    <a:pt x="78703" y="935151"/>
                  </a:lnTo>
                  <a:lnTo>
                    <a:pt x="58553" y="895592"/>
                  </a:lnTo>
                  <a:lnTo>
                    <a:pt x="41169" y="854485"/>
                  </a:lnTo>
                  <a:lnTo>
                    <a:pt x="26673" y="811952"/>
                  </a:lnTo>
                  <a:lnTo>
                    <a:pt x="15186" y="768115"/>
                  </a:lnTo>
                  <a:lnTo>
                    <a:pt x="6830" y="723096"/>
                  </a:lnTo>
                  <a:lnTo>
                    <a:pt x="1728" y="677017"/>
                  </a:lnTo>
                  <a:lnTo>
                    <a:pt x="0" y="630000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0565041" y="5692140"/>
            <a:ext cx="10248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THANK</a:t>
            </a:r>
            <a:r>
              <a:rPr sz="1400" spc="-2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Gill Sans MT"/>
                <a:cs typeface="Gill Sans MT"/>
              </a:rPr>
              <a:t>YOU</a:t>
            </a:r>
            <a:endParaRPr sz="1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5"/>
              </a:spcBef>
              <a:tabLst>
                <a:tab pos="1895475" algn="l"/>
              </a:tabLst>
            </a:pPr>
            <a:r>
              <a:rPr sz="2800" b="0" spc="140" dirty="0">
                <a:solidFill>
                  <a:srgbClr val="262626"/>
                </a:solidFill>
                <a:latin typeface="Gill Sans MT"/>
                <a:cs typeface="Gill Sans MT"/>
              </a:rPr>
              <a:t>FUNDING</a:t>
            </a:r>
            <a:r>
              <a:rPr sz="2800" b="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0" spc="175" dirty="0">
                <a:solidFill>
                  <a:srgbClr val="262626"/>
                </a:solidFill>
                <a:latin typeface="Gill Sans MT"/>
                <a:cs typeface="Gill Sans MT"/>
              </a:rPr>
              <a:t>SOURCES</a:t>
            </a:r>
            <a:endParaRPr sz="2800">
              <a:latin typeface="Gill Sans MT"/>
              <a:cs typeface="Gill Sans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31135" y="2638044"/>
            <a:ext cx="3622545" cy="228658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38314" y="2638042"/>
            <a:ext cx="3622545" cy="2312605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0440850" y="5188385"/>
            <a:ext cx="1529080" cy="1651635"/>
            <a:chOff x="10440850" y="5188385"/>
            <a:chExt cx="1529080" cy="1651635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06455" y="6391655"/>
              <a:ext cx="1463040" cy="44805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0447200" y="5194735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630000" y="0"/>
                  </a:moveTo>
                  <a:lnTo>
                    <a:pt x="582982" y="1728"/>
                  </a:lnTo>
                  <a:lnTo>
                    <a:pt x="536903" y="6830"/>
                  </a:lnTo>
                  <a:lnTo>
                    <a:pt x="491884" y="15186"/>
                  </a:lnTo>
                  <a:lnTo>
                    <a:pt x="448047" y="26673"/>
                  </a:lnTo>
                  <a:lnTo>
                    <a:pt x="405514" y="41169"/>
                  </a:lnTo>
                  <a:lnTo>
                    <a:pt x="364407" y="58553"/>
                  </a:lnTo>
                  <a:lnTo>
                    <a:pt x="324848" y="78703"/>
                  </a:lnTo>
                  <a:lnTo>
                    <a:pt x="286958" y="101496"/>
                  </a:lnTo>
                  <a:lnTo>
                    <a:pt x="250859" y="126812"/>
                  </a:lnTo>
                  <a:lnTo>
                    <a:pt x="216673" y="154528"/>
                  </a:lnTo>
                  <a:lnTo>
                    <a:pt x="184522" y="184522"/>
                  </a:lnTo>
                  <a:lnTo>
                    <a:pt x="154528" y="216673"/>
                  </a:lnTo>
                  <a:lnTo>
                    <a:pt x="126812" y="250859"/>
                  </a:lnTo>
                  <a:lnTo>
                    <a:pt x="101496" y="286958"/>
                  </a:lnTo>
                  <a:lnTo>
                    <a:pt x="78703" y="324848"/>
                  </a:lnTo>
                  <a:lnTo>
                    <a:pt x="58553" y="364408"/>
                  </a:lnTo>
                  <a:lnTo>
                    <a:pt x="41169" y="405515"/>
                  </a:lnTo>
                  <a:lnTo>
                    <a:pt x="26673" y="448047"/>
                  </a:lnTo>
                  <a:lnTo>
                    <a:pt x="15186" y="491884"/>
                  </a:lnTo>
                  <a:lnTo>
                    <a:pt x="6830" y="536903"/>
                  </a:lnTo>
                  <a:lnTo>
                    <a:pt x="1728" y="582982"/>
                  </a:lnTo>
                  <a:lnTo>
                    <a:pt x="0" y="630000"/>
                  </a:lnTo>
                  <a:lnTo>
                    <a:pt x="1728" y="677017"/>
                  </a:lnTo>
                  <a:lnTo>
                    <a:pt x="6830" y="723097"/>
                  </a:lnTo>
                  <a:lnTo>
                    <a:pt x="15186" y="768115"/>
                  </a:lnTo>
                  <a:lnTo>
                    <a:pt x="26673" y="811952"/>
                  </a:lnTo>
                  <a:lnTo>
                    <a:pt x="41169" y="854485"/>
                  </a:lnTo>
                  <a:lnTo>
                    <a:pt x="58553" y="895592"/>
                  </a:lnTo>
                  <a:lnTo>
                    <a:pt x="78703" y="935151"/>
                  </a:lnTo>
                  <a:lnTo>
                    <a:pt x="101496" y="973041"/>
                  </a:lnTo>
                  <a:lnTo>
                    <a:pt x="126812" y="1009140"/>
                  </a:lnTo>
                  <a:lnTo>
                    <a:pt x="154528" y="1043326"/>
                  </a:lnTo>
                  <a:lnTo>
                    <a:pt x="184522" y="1075477"/>
                  </a:lnTo>
                  <a:lnTo>
                    <a:pt x="216673" y="1105471"/>
                  </a:lnTo>
                  <a:lnTo>
                    <a:pt x="250859" y="1133187"/>
                  </a:lnTo>
                  <a:lnTo>
                    <a:pt x="286958" y="1158503"/>
                  </a:lnTo>
                  <a:lnTo>
                    <a:pt x="324848" y="1181296"/>
                  </a:lnTo>
                  <a:lnTo>
                    <a:pt x="364407" y="1201446"/>
                  </a:lnTo>
                  <a:lnTo>
                    <a:pt x="405514" y="1218830"/>
                  </a:lnTo>
                  <a:lnTo>
                    <a:pt x="448047" y="1233326"/>
                  </a:lnTo>
                  <a:lnTo>
                    <a:pt x="491884" y="1244813"/>
                  </a:lnTo>
                  <a:lnTo>
                    <a:pt x="536903" y="1253169"/>
                  </a:lnTo>
                  <a:lnTo>
                    <a:pt x="582982" y="1258272"/>
                  </a:lnTo>
                  <a:lnTo>
                    <a:pt x="630000" y="1260000"/>
                  </a:lnTo>
                  <a:lnTo>
                    <a:pt x="677017" y="1258272"/>
                  </a:lnTo>
                  <a:lnTo>
                    <a:pt x="723096" y="1253169"/>
                  </a:lnTo>
                  <a:lnTo>
                    <a:pt x="768115" y="1244813"/>
                  </a:lnTo>
                  <a:lnTo>
                    <a:pt x="811952" y="1233326"/>
                  </a:lnTo>
                  <a:lnTo>
                    <a:pt x="854485" y="1218830"/>
                  </a:lnTo>
                  <a:lnTo>
                    <a:pt x="895592" y="1201446"/>
                  </a:lnTo>
                  <a:lnTo>
                    <a:pt x="935151" y="1181296"/>
                  </a:lnTo>
                  <a:lnTo>
                    <a:pt x="973041" y="1158503"/>
                  </a:lnTo>
                  <a:lnTo>
                    <a:pt x="1009140" y="1133187"/>
                  </a:lnTo>
                  <a:lnTo>
                    <a:pt x="1043326" y="1105471"/>
                  </a:lnTo>
                  <a:lnTo>
                    <a:pt x="1075477" y="1075477"/>
                  </a:lnTo>
                  <a:lnTo>
                    <a:pt x="1105471" y="1043326"/>
                  </a:lnTo>
                  <a:lnTo>
                    <a:pt x="1133187" y="1009140"/>
                  </a:lnTo>
                  <a:lnTo>
                    <a:pt x="1158503" y="973041"/>
                  </a:lnTo>
                  <a:lnTo>
                    <a:pt x="1181296" y="935151"/>
                  </a:lnTo>
                  <a:lnTo>
                    <a:pt x="1201446" y="895592"/>
                  </a:lnTo>
                  <a:lnTo>
                    <a:pt x="1218830" y="854485"/>
                  </a:lnTo>
                  <a:lnTo>
                    <a:pt x="1233326" y="811952"/>
                  </a:lnTo>
                  <a:lnTo>
                    <a:pt x="1244813" y="768115"/>
                  </a:lnTo>
                  <a:lnTo>
                    <a:pt x="1253169" y="723097"/>
                  </a:lnTo>
                  <a:lnTo>
                    <a:pt x="1258272" y="677017"/>
                  </a:lnTo>
                  <a:lnTo>
                    <a:pt x="1260000" y="630000"/>
                  </a:lnTo>
                  <a:lnTo>
                    <a:pt x="1258272" y="582982"/>
                  </a:lnTo>
                  <a:lnTo>
                    <a:pt x="1253169" y="536903"/>
                  </a:lnTo>
                  <a:lnTo>
                    <a:pt x="1244813" y="491884"/>
                  </a:lnTo>
                  <a:lnTo>
                    <a:pt x="1233326" y="448047"/>
                  </a:lnTo>
                  <a:lnTo>
                    <a:pt x="1218830" y="405515"/>
                  </a:lnTo>
                  <a:lnTo>
                    <a:pt x="1201446" y="364408"/>
                  </a:lnTo>
                  <a:lnTo>
                    <a:pt x="1181296" y="324848"/>
                  </a:lnTo>
                  <a:lnTo>
                    <a:pt x="1158503" y="286958"/>
                  </a:lnTo>
                  <a:lnTo>
                    <a:pt x="1133187" y="250859"/>
                  </a:lnTo>
                  <a:lnTo>
                    <a:pt x="1105471" y="216673"/>
                  </a:lnTo>
                  <a:lnTo>
                    <a:pt x="1075477" y="184522"/>
                  </a:lnTo>
                  <a:lnTo>
                    <a:pt x="1043326" y="154528"/>
                  </a:lnTo>
                  <a:lnTo>
                    <a:pt x="1009140" y="126812"/>
                  </a:lnTo>
                  <a:lnTo>
                    <a:pt x="973041" y="101496"/>
                  </a:lnTo>
                  <a:lnTo>
                    <a:pt x="935151" y="78703"/>
                  </a:lnTo>
                  <a:lnTo>
                    <a:pt x="895592" y="58553"/>
                  </a:lnTo>
                  <a:lnTo>
                    <a:pt x="854485" y="41169"/>
                  </a:lnTo>
                  <a:lnTo>
                    <a:pt x="811952" y="26673"/>
                  </a:lnTo>
                  <a:lnTo>
                    <a:pt x="768115" y="15186"/>
                  </a:lnTo>
                  <a:lnTo>
                    <a:pt x="723096" y="6830"/>
                  </a:lnTo>
                  <a:lnTo>
                    <a:pt x="677017" y="1728"/>
                  </a:lnTo>
                  <a:lnTo>
                    <a:pt x="630000" y="0"/>
                  </a:lnTo>
                  <a:close/>
                </a:path>
              </a:pathLst>
            </a:custGeom>
            <a:solidFill>
              <a:srgbClr val="8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447200" y="5194735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0" y="630000"/>
                  </a:moveTo>
                  <a:lnTo>
                    <a:pt x="1728" y="582982"/>
                  </a:lnTo>
                  <a:lnTo>
                    <a:pt x="6830" y="536903"/>
                  </a:lnTo>
                  <a:lnTo>
                    <a:pt x="15186" y="491884"/>
                  </a:lnTo>
                  <a:lnTo>
                    <a:pt x="26673" y="448047"/>
                  </a:lnTo>
                  <a:lnTo>
                    <a:pt x="41169" y="405514"/>
                  </a:lnTo>
                  <a:lnTo>
                    <a:pt x="58553" y="364407"/>
                  </a:lnTo>
                  <a:lnTo>
                    <a:pt x="78703" y="324848"/>
                  </a:lnTo>
                  <a:lnTo>
                    <a:pt x="101496" y="286958"/>
                  </a:lnTo>
                  <a:lnTo>
                    <a:pt x="126812" y="250859"/>
                  </a:lnTo>
                  <a:lnTo>
                    <a:pt x="154528" y="216673"/>
                  </a:lnTo>
                  <a:lnTo>
                    <a:pt x="184522" y="184522"/>
                  </a:lnTo>
                  <a:lnTo>
                    <a:pt x="216673" y="154528"/>
                  </a:lnTo>
                  <a:lnTo>
                    <a:pt x="250859" y="126812"/>
                  </a:lnTo>
                  <a:lnTo>
                    <a:pt x="286958" y="101496"/>
                  </a:lnTo>
                  <a:lnTo>
                    <a:pt x="324848" y="78703"/>
                  </a:lnTo>
                  <a:lnTo>
                    <a:pt x="364407" y="58553"/>
                  </a:lnTo>
                  <a:lnTo>
                    <a:pt x="405514" y="41169"/>
                  </a:lnTo>
                  <a:lnTo>
                    <a:pt x="448047" y="26673"/>
                  </a:lnTo>
                  <a:lnTo>
                    <a:pt x="491884" y="15186"/>
                  </a:lnTo>
                  <a:lnTo>
                    <a:pt x="536903" y="6830"/>
                  </a:lnTo>
                  <a:lnTo>
                    <a:pt x="582982" y="1728"/>
                  </a:lnTo>
                  <a:lnTo>
                    <a:pt x="630000" y="0"/>
                  </a:lnTo>
                  <a:lnTo>
                    <a:pt x="677017" y="1728"/>
                  </a:lnTo>
                  <a:lnTo>
                    <a:pt x="723096" y="6830"/>
                  </a:lnTo>
                  <a:lnTo>
                    <a:pt x="768115" y="15186"/>
                  </a:lnTo>
                  <a:lnTo>
                    <a:pt x="811952" y="26673"/>
                  </a:lnTo>
                  <a:lnTo>
                    <a:pt x="854485" y="41169"/>
                  </a:lnTo>
                  <a:lnTo>
                    <a:pt x="895592" y="58553"/>
                  </a:lnTo>
                  <a:lnTo>
                    <a:pt x="935151" y="78703"/>
                  </a:lnTo>
                  <a:lnTo>
                    <a:pt x="973041" y="101496"/>
                  </a:lnTo>
                  <a:lnTo>
                    <a:pt x="1009140" y="126812"/>
                  </a:lnTo>
                  <a:lnTo>
                    <a:pt x="1043326" y="154528"/>
                  </a:lnTo>
                  <a:lnTo>
                    <a:pt x="1075477" y="184522"/>
                  </a:lnTo>
                  <a:lnTo>
                    <a:pt x="1105471" y="216673"/>
                  </a:lnTo>
                  <a:lnTo>
                    <a:pt x="1133187" y="250859"/>
                  </a:lnTo>
                  <a:lnTo>
                    <a:pt x="1158503" y="286958"/>
                  </a:lnTo>
                  <a:lnTo>
                    <a:pt x="1181296" y="324848"/>
                  </a:lnTo>
                  <a:lnTo>
                    <a:pt x="1201446" y="364407"/>
                  </a:lnTo>
                  <a:lnTo>
                    <a:pt x="1218830" y="405514"/>
                  </a:lnTo>
                  <a:lnTo>
                    <a:pt x="1233326" y="448047"/>
                  </a:lnTo>
                  <a:lnTo>
                    <a:pt x="1244813" y="491884"/>
                  </a:lnTo>
                  <a:lnTo>
                    <a:pt x="1253169" y="536903"/>
                  </a:lnTo>
                  <a:lnTo>
                    <a:pt x="1258272" y="582982"/>
                  </a:lnTo>
                  <a:lnTo>
                    <a:pt x="1260000" y="630000"/>
                  </a:lnTo>
                  <a:lnTo>
                    <a:pt x="1258272" y="677017"/>
                  </a:lnTo>
                  <a:lnTo>
                    <a:pt x="1253169" y="723096"/>
                  </a:lnTo>
                  <a:lnTo>
                    <a:pt x="1244813" y="768115"/>
                  </a:lnTo>
                  <a:lnTo>
                    <a:pt x="1233326" y="811952"/>
                  </a:lnTo>
                  <a:lnTo>
                    <a:pt x="1218830" y="854485"/>
                  </a:lnTo>
                  <a:lnTo>
                    <a:pt x="1201446" y="895592"/>
                  </a:lnTo>
                  <a:lnTo>
                    <a:pt x="1181296" y="935151"/>
                  </a:lnTo>
                  <a:lnTo>
                    <a:pt x="1158503" y="973041"/>
                  </a:lnTo>
                  <a:lnTo>
                    <a:pt x="1133187" y="1009140"/>
                  </a:lnTo>
                  <a:lnTo>
                    <a:pt x="1105471" y="1043326"/>
                  </a:lnTo>
                  <a:lnTo>
                    <a:pt x="1075477" y="1075477"/>
                  </a:lnTo>
                  <a:lnTo>
                    <a:pt x="1043326" y="1105471"/>
                  </a:lnTo>
                  <a:lnTo>
                    <a:pt x="1009140" y="1133187"/>
                  </a:lnTo>
                  <a:lnTo>
                    <a:pt x="973041" y="1158503"/>
                  </a:lnTo>
                  <a:lnTo>
                    <a:pt x="935151" y="1181296"/>
                  </a:lnTo>
                  <a:lnTo>
                    <a:pt x="895592" y="1201446"/>
                  </a:lnTo>
                  <a:lnTo>
                    <a:pt x="854485" y="1218830"/>
                  </a:lnTo>
                  <a:lnTo>
                    <a:pt x="811952" y="1233326"/>
                  </a:lnTo>
                  <a:lnTo>
                    <a:pt x="768115" y="1244813"/>
                  </a:lnTo>
                  <a:lnTo>
                    <a:pt x="723096" y="1253169"/>
                  </a:lnTo>
                  <a:lnTo>
                    <a:pt x="677017" y="1258272"/>
                  </a:lnTo>
                  <a:lnTo>
                    <a:pt x="630000" y="1260000"/>
                  </a:lnTo>
                  <a:lnTo>
                    <a:pt x="582982" y="1258272"/>
                  </a:lnTo>
                  <a:lnTo>
                    <a:pt x="536903" y="1253169"/>
                  </a:lnTo>
                  <a:lnTo>
                    <a:pt x="491884" y="1244813"/>
                  </a:lnTo>
                  <a:lnTo>
                    <a:pt x="448047" y="1233326"/>
                  </a:lnTo>
                  <a:lnTo>
                    <a:pt x="405514" y="1218830"/>
                  </a:lnTo>
                  <a:lnTo>
                    <a:pt x="364407" y="1201446"/>
                  </a:lnTo>
                  <a:lnTo>
                    <a:pt x="324848" y="1181296"/>
                  </a:lnTo>
                  <a:lnTo>
                    <a:pt x="286958" y="1158503"/>
                  </a:lnTo>
                  <a:lnTo>
                    <a:pt x="250859" y="1133187"/>
                  </a:lnTo>
                  <a:lnTo>
                    <a:pt x="216673" y="1105471"/>
                  </a:lnTo>
                  <a:lnTo>
                    <a:pt x="184522" y="1075477"/>
                  </a:lnTo>
                  <a:lnTo>
                    <a:pt x="154528" y="1043326"/>
                  </a:lnTo>
                  <a:lnTo>
                    <a:pt x="126812" y="1009140"/>
                  </a:lnTo>
                  <a:lnTo>
                    <a:pt x="101496" y="973041"/>
                  </a:lnTo>
                  <a:lnTo>
                    <a:pt x="78703" y="935151"/>
                  </a:lnTo>
                  <a:lnTo>
                    <a:pt x="58553" y="895592"/>
                  </a:lnTo>
                  <a:lnTo>
                    <a:pt x="41169" y="854485"/>
                  </a:lnTo>
                  <a:lnTo>
                    <a:pt x="26673" y="811952"/>
                  </a:lnTo>
                  <a:lnTo>
                    <a:pt x="15186" y="768115"/>
                  </a:lnTo>
                  <a:lnTo>
                    <a:pt x="6830" y="723096"/>
                  </a:lnTo>
                  <a:lnTo>
                    <a:pt x="1728" y="677017"/>
                  </a:lnTo>
                  <a:lnTo>
                    <a:pt x="0" y="630000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565041" y="5692140"/>
            <a:ext cx="10248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Gill Sans MT"/>
                <a:cs typeface="Gill Sans MT"/>
              </a:rPr>
              <a:t>THANK</a:t>
            </a:r>
            <a:r>
              <a:rPr sz="1400" spc="-2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Gill Sans MT"/>
                <a:cs typeface="Gill Sans MT"/>
              </a:rPr>
              <a:t>YOU</a:t>
            </a:r>
            <a:endParaRPr sz="1400">
              <a:latin typeface="Gill Sans MT"/>
              <a:cs typeface="Gill Sans MT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418A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2834639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51155" rIns="0" bIns="0" rtlCol="0">
            <a:spAutoFit/>
          </a:bodyPr>
          <a:lstStyle/>
          <a:p>
            <a:pPr marR="19050" algn="ctr">
              <a:lnSpc>
                <a:spcPct val="100000"/>
              </a:lnSpc>
              <a:spcBef>
                <a:spcPts val="2765"/>
              </a:spcBef>
              <a:tabLst>
                <a:tab pos="2880995" algn="l"/>
              </a:tabLst>
            </a:pPr>
            <a:r>
              <a:rPr sz="2800" b="0" spc="135" dirty="0">
                <a:solidFill>
                  <a:srgbClr val="262626"/>
                </a:solidFill>
                <a:latin typeface="Gill Sans MT"/>
                <a:cs typeface="Gill Sans MT"/>
              </a:rPr>
              <a:t>SUPPLEMENTAL</a:t>
            </a:r>
            <a:r>
              <a:rPr sz="2800" b="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0" spc="145" dirty="0">
                <a:solidFill>
                  <a:srgbClr val="262626"/>
                </a:solidFill>
                <a:latin typeface="Gill Sans MT"/>
                <a:cs typeface="Gill Sans MT"/>
              </a:rPr>
              <a:t>SLIDES</a:t>
            </a:r>
            <a:endParaRPr sz="2800">
              <a:latin typeface="Gill Sans MT"/>
              <a:cs typeface="Gill Sans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4520" y="765047"/>
            <a:ext cx="8442960" cy="536448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2984" y="271272"/>
            <a:ext cx="11686540" cy="6352540"/>
            <a:chOff x="252984" y="271272"/>
            <a:chExt cx="11686540" cy="63525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2984" y="271272"/>
              <a:ext cx="6891528" cy="453237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47487" y="2087879"/>
              <a:ext cx="6891527" cy="4535424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LIFESTYLE</a:t>
            </a:r>
            <a:r>
              <a:rPr spc="-105" dirty="0"/>
              <a:t> </a:t>
            </a:r>
            <a:r>
              <a:rPr spc="-10" dirty="0"/>
              <a:t>COUNSELING</a:t>
            </a: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b="0" spc="-10" dirty="0">
                <a:latin typeface="Gill Sans MT"/>
                <a:cs typeface="Gill Sans MT"/>
              </a:rPr>
              <a:t>ACTIVITY</a:t>
            </a:r>
            <a:r>
              <a:rPr b="0" spc="-114" dirty="0">
                <a:latin typeface="Gill Sans MT"/>
                <a:cs typeface="Gill Sans MT"/>
              </a:rPr>
              <a:t> </a:t>
            </a:r>
            <a:r>
              <a:rPr b="0" spc="-10" dirty="0">
                <a:latin typeface="Gill Sans MT"/>
                <a:cs typeface="Gill Sans MT"/>
              </a:rPr>
              <a:t>COMPONENT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2984" y="271272"/>
            <a:ext cx="11686540" cy="6352540"/>
            <a:chOff x="252984" y="271272"/>
            <a:chExt cx="11686540" cy="63525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2984" y="271272"/>
              <a:ext cx="6891528" cy="453237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47487" y="2087879"/>
              <a:ext cx="6891527" cy="4535424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LIFESTYLE</a:t>
            </a:r>
            <a:r>
              <a:rPr spc="-105" dirty="0"/>
              <a:t> </a:t>
            </a:r>
            <a:r>
              <a:rPr spc="-10" dirty="0"/>
              <a:t>COUNSELING</a:t>
            </a:r>
          </a:p>
          <a:p>
            <a:pPr marL="150495">
              <a:lnSpc>
                <a:spcPct val="100000"/>
              </a:lnSpc>
              <a:spcBef>
                <a:spcPts val="25"/>
              </a:spcBef>
            </a:pPr>
            <a:r>
              <a:rPr b="0" dirty="0">
                <a:latin typeface="Gill Sans MT"/>
                <a:cs typeface="Gill Sans MT"/>
              </a:rPr>
              <a:t>NUTRITION</a:t>
            </a:r>
            <a:r>
              <a:rPr b="0" spc="-120" dirty="0">
                <a:latin typeface="Gill Sans MT"/>
                <a:cs typeface="Gill Sans MT"/>
              </a:rPr>
              <a:t> </a:t>
            </a:r>
            <a:r>
              <a:rPr b="0" spc="-10" dirty="0">
                <a:latin typeface="Gill Sans MT"/>
                <a:cs typeface="Gill Sans MT"/>
              </a:rPr>
              <a:t>COMPONENT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2984" y="271272"/>
            <a:ext cx="11686540" cy="6352540"/>
            <a:chOff x="252984" y="271272"/>
            <a:chExt cx="11686540" cy="63525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2984" y="271272"/>
              <a:ext cx="6891528" cy="453237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47487" y="2087879"/>
              <a:ext cx="6891527" cy="4535424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LIFESTYLE</a:t>
            </a:r>
            <a:r>
              <a:rPr spc="-105" dirty="0"/>
              <a:t> </a:t>
            </a:r>
            <a:r>
              <a:rPr spc="-10" dirty="0"/>
              <a:t>COUNSELING</a:t>
            </a: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b="0" spc="-60" dirty="0">
                <a:latin typeface="Gill Sans MT"/>
                <a:cs typeface="Gill Sans MT"/>
              </a:rPr>
              <a:t>PATIENT</a:t>
            </a:r>
            <a:r>
              <a:rPr b="0" spc="-105" dirty="0">
                <a:latin typeface="Gill Sans MT"/>
                <a:cs typeface="Gill Sans MT"/>
              </a:rPr>
              <a:t> </a:t>
            </a:r>
            <a:r>
              <a:rPr b="0" spc="-20" dirty="0">
                <a:latin typeface="Gill Sans MT"/>
                <a:cs typeface="Gill Sans MT"/>
              </a:rPr>
              <a:t>LOGS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392" y="70103"/>
            <a:ext cx="5376672" cy="67878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930812" y="360000"/>
            <a:ext cx="6902450" cy="107759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0"/>
              </a:spcBef>
            </a:pPr>
            <a:r>
              <a:rPr sz="1800" b="1" dirty="0">
                <a:latin typeface="Gill Sans MT"/>
                <a:cs typeface="Gill Sans MT"/>
              </a:rPr>
              <a:t>Rationale</a:t>
            </a:r>
            <a:r>
              <a:rPr sz="1800" b="1" spc="-50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from</a:t>
            </a:r>
            <a:r>
              <a:rPr sz="1800" b="1" spc="-45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the</a:t>
            </a:r>
            <a:r>
              <a:rPr sz="1800" b="1" spc="-55" dirty="0">
                <a:latin typeface="Gill Sans MT"/>
                <a:cs typeface="Gill Sans MT"/>
              </a:rPr>
              <a:t> </a:t>
            </a:r>
            <a:r>
              <a:rPr sz="1800" b="1" spc="-80" dirty="0">
                <a:latin typeface="Gill Sans MT"/>
                <a:cs typeface="Gill Sans MT"/>
              </a:rPr>
              <a:t>FRAILTY-</a:t>
            </a:r>
            <a:r>
              <a:rPr sz="1800" b="1" spc="-20" dirty="0">
                <a:latin typeface="Gill Sans MT"/>
                <a:cs typeface="Gill Sans MT"/>
              </a:rPr>
              <a:t>AVR</a:t>
            </a:r>
            <a:r>
              <a:rPr sz="1800" b="1" spc="-50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Prospective</a:t>
            </a:r>
            <a:r>
              <a:rPr sz="1800" b="1" spc="-55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Cohort</a:t>
            </a:r>
            <a:r>
              <a:rPr sz="1800" b="1" spc="-50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Study</a:t>
            </a:r>
            <a:endParaRPr sz="1800">
              <a:latin typeface="Gill Sans MT"/>
              <a:cs typeface="Gill Sans MT"/>
            </a:endParaRPr>
          </a:p>
          <a:p>
            <a:pPr marL="90805" marR="270510">
              <a:lnSpc>
                <a:spcPct val="128899"/>
              </a:lnSpc>
              <a:spcBef>
                <a:spcPts val="25"/>
              </a:spcBef>
            </a:pPr>
            <a:r>
              <a:rPr sz="1800" dirty="0">
                <a:latin typeface="Gill Sans MT"/>
                <a:cs typeface="Gill Sans MT"/>
              </a:rPr>
              <a:t>Despite</a:t>
            </a:r>
            <a:r>
              <a:rPr sz="1800" spc="-4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96%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technical</a:t>
            </a:r>
            <a:r>
              <a:rPr sz="1800" spc="-1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success</a:t>
            </a:r>
            <a:r>
              <a:rPr sz="1800" spc="-3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…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2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of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5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patients</a:t>
            </a:r>
            <a:r>
              <a:rPr sz="1800" spc="-30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had</a:t>
            </a:r>
            <a:r>
              <a:rPr sz="1800" spc="-19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“poor</a:t>
            </a:r>
            <a:r>
              <a:rPr sz="1800" spc="-30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outcomes” </a:t>
            </a:r>
            <a:r>
              <a:rPr sz="1800" dirty="0">
                <a:latin typeface="Gill Sans MT"/>
                <a:cs typeface="Gill Sans MT"/>
              </a:rPr>
              <a:t>Frailty</a:t>
            </a:r>
            <a:r>
              <a:rPr sz="1800" spc="-3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was</a:t>
            </a:r>
            <a:r>
              <a:rPr sz="1800" spc="-3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the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#1</a:t>
            </a:r>
            <a:r>
              <a:rPr sz="1800" spc="-3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predictor</a:t>
            </a:r>
            <a:r>
              <a:rPr sz="1800" spc="-3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of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death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or</a:t>
            </a:r>
            <a:r>
              <a:rPr sz="1800" spc="-3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functional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decline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post-</a:t>
            </a:r>
            <a:r>
              <a:rPr sz="1800" spc="-20" dirty="0">
                <a:latin typeface="Gill Sans MT"/>
                <a:cs typeface="Gill Sans MT"/>
              </a:rPr>
              <a:t>TAVR</a:t>
            </a:r>
            <a:endParaRPr sz="1800">
              <a:latin typeface="Gill Sans MT"/>
              <a:cs typeface="Gill Sans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498335" y="1642871"/>
            <a:ext cx="4137025" cy="5008245"/>
            <a:chOff x="6498335" y="1642871"/>
            <a:chExt cx="4137025" cy="50082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98335" y="1642871"/>
              <a:ext cx="3889248" cy="500786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918300" y="1798891"/>
              <a:ext cx="290195" cy="290195"/>
            </a:xfrm>
            <a:custGeom>
              <a:avLst/>
              <a:gdLst/>
              <a:ahLst/>
              <a:cxnLst/>
              <a:rect l="l" t="t" r="r" b="b"/>
              <a:pathLst>
                <a:path w="290195" h="290194">
                  <a:moveTo>
                    <a:pt x="289993" y="0"/>
                  </a:moveTo>
                  <a:lnTo>
                    <a:pt x="0" y="0"/>
                  </a:lnTo>
                  <a:lnTo>
                    <a:pt x="0" y="289991"/>
                  </a:lnTo>
                  <a:lnTo>
                    <a:pt x="289993" y="289991"/>
                  </a:lnTo>
                  <a:lnTo>
                    <a:pt x="289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11391" y="5697053"/>
              <a:ext cx="1666875" cy="432434"/>
            </a:xfrm>
            <a:custGeom>
              <a:avLst/>
              <a:gdLst/>
              <a:ahLst/>
              <a:cxnLst/>
              <a:rect l="l" t="t" r="r" b="b"/>
              <a:pathLst>
                <a:path w="1666875" h="432435">
                  <a:moveTo>
                    <a:pt x="1666800" y="0"/>
                  </a:moveTo>
                  <a:lnTo>
                    <a:pt x="0" y="0"/>
                  </a:lnTo>
                  <a:lnTo>
                    <a:pt x="0" y="432000"/>
                  </a:lnTo>
                  <a:lnTo>
                    <a:pt x="1666800" y="432000"/>
                  </a:lnTo>
                  <a:lnTo>
                    <a:pt x="1666800" y="0"/>
                  </a:lnTo>
                  <a:close/>
                </a:path>
              </a:pathLst>
            </a:custGeom>
            <a:solidFill>
              <a:srgbClr val="DF5327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088702" y="5539275"/>
              <a:ext cx="540385" cy="127000"/>
            </a:xfrm>
            <a:custGeom>
              <a:avLst/>
              <a:gdLst/>
              <a:ahLst/>
              <a:cxnLst/>
              <a:rect l="l" t="t" r="r" b="b"/>
              <a:pathLst>
                <a:path w="540384" h="127000">
                  <a:moveTo>
                    <a:pt x="463800" y="74611"/>
                  </a:moveTo>
                  <a:lnTo>
                    <a:pt x="463800" y="126999"/>
                  </a:lnTo>
                  <a:lnTo>
                    <a:pt x="526665" y="74611"/>
                  </a:lnTo>
                  <a:lnTo>
                    <a:pt x="463800" y="74611"/>
                  </a:lnTo>
                  <a:close/>
                </a:path>
                <a:path w="540384" h="127000">
                  <a:moveTo>
                    <a:pt x="463800" y="52386"/>
                  </a:moveTo>
                  <a:lnTo>
                    <a:pt x="463800" y="74611"/>
                  </a:lnTo>
                  <a:lnTo>
                    <a:pt x="476500" y="74611"/>
                  </a:lnTo>
                  <a:lnTo>
                    <a:pt x="476500" y="52386"/>
                  </a:lnTo>
                  <a:lnTo>
                    <a:pt x="463800" y="52386"/>
                  </a:lnTo>
                  <a:close/>
                </a:path>
                <a:path w="540384" h="127000">
                  <a:moveTo>
                    <a:pt x="463800" y="0"/>
                  </a:moveTo>
                  <a:lnTo>
                    <a:pt x="463800" y="52386"/>
                  </a:lnTo>
                  <a:lnTo>
                    <a:pt x="476500" y="52386"/>
                  </a:lnTo>
                  <a:lnTo>
                    <a:pt x="476500" y="74611"/>
                  </a:lnTo>
                  <a:lnTo>
                    <a:pt x="526666" y="74611"/>
                  </a:lnTo>
                  <a:lnTo>
                    <a:pt x="540000" y="63499"/>
                  </a:lnTo>
                  <a:lnTo>
                    <a:pt x="463800" y="0"/>
                  </a:lnTo>
                  <a:close/>
                </a:path>
                <a:path w="540384" h="127000">
                  <a:moveTo>
                    <a:pt x="0" y="52386"/>
                  </a:moveTo>
                  <a:lnTo>
                    <a:pt x="0" y="74611"/>
                  </a:lnTo>
                  <a:lnTo>
                    <a:pt x="463800" y="74611"/>
                  </a:lnTo>
                  <a:lnTo>
                    <a:pt x="463800" y="52386"/>
                  </a:lnTo>
                  <a:lnTo>
                    <a:pt x="0" y="52386"/>
                  </a:lnTo>
                  <a:close/>
                </a:path>
              </a:pathLst>
            </a:custGeom>
            <a:solidFill>
              <a:srgbClr val="8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084197" y="4167964"/>
              <a:ext cx="540385" cy="428625"/>
            </a:xfrm>
            <a:custGeom>
              <a:avLst/>
              <a:gdLst/>
              <a:ahLst/>
              <a:cxnLst/>
              <a:rect l="l" t="t" r="r" b="b"/>
              <a:pathLst>
                <a:path w="540384" h="428625">
                  <a:moveTo>
                    <a:pt x="0" y="428400"/>
                  </a:moveTo>
                  <a:lnTo>
                    <a:pt x="540000" y="0"/>
                  </a:lnTo>
                </a:path>
              </a:pathLst>
            </a:custGeom>
            <a:ln w="22225">
              <a:solidFill>
                <a:srgbClr val="8383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84197" y="3749240"/>
              <a:ext cx="540385" cy="426720"/>
            </a:xfrm>
            <a:custGeom>
              <a:avLst/>
              <a:gdLst/>
              <a:ahLst/>
              <a:cxnLst/>
              <a:rect l="l" t="t" r="r" b="b"/>
              <a:pathLst>
                <a:path w="540384" h="426720">
                  <a:moveTo>
                    <a:pt x="0" y="0"/>
                  </a:moveTo>
                  <a:lnTo>
                    <a:pt x="540000" y="426623"/>
                  </a:lnTo>
                </a:path>
              </a:pathLst>
            </a:custGeom>
            <a:ln w="22225">
              <a:solidFill>
                <a:srgbClr val="8383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557004" y="4107844"/>
              <a:ext cx="76200" cy="127000"/>
            </a:xfrm>
            <a:custGeom>
              <a:avLst/>
              <a:gdLst/>
              <a:ahLst/>
              <a:cxnLst/>
              <a:rect l="l" t="t" r="r" b="b"/>
              <a:pathLst>
                <a:path w="76200" h="127000">
                  <a:moveTo>
                    <a:pt x="2" y="0"/>
                  </a:moveTo>
                  <a:lnTo>
                    <a:pt x="0" y="126999"/>
                  </a:lnTo>
                  <a:lnTo>
                    <a:pt x="76201" y="6350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8092219" y="700067"/>
            <a:ext cx="3487420" cy="421640"/>
          </a:xfrm>
          <a:custGeom>
            <a:avLst/>
            <a:gdLst/>
            <a:ahLst/>
            <a:cxnLst/>
            <a:rect l="l" t="t" r="r" b="b"/>
            <a:pathLst>
              <a:path w="3487420" h="421640">
                <a:moveTo>
                  <a:pt x="3487233" y="0"/>
                </a:moveTo>
                <a:lnTo>
                  <a:pt x="0" y="0"/>
                </a:lnTo>
                <a:lnTo>
                  <a:pt x="0" y="421199"/>
                </a:lnTo>
                <a:lnTo>
                  <a:pt x="3487233" y="421199"/>
                </a:lnTo>
                <a:lnTo>
                  <a:pt x="3487233" y="0"/>
                </a:lnTo>
                <a:close/>
              </a:path>
            </a:pathLst>
          </a:custGeom>
          <a:solidFill>
            <a:srgbClr val="DF5327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688001" y="5440171"/>
            <a:ext cx="1455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38383"/>
                </a:solidFill>
                <a:latin typeface="Gill Sans MT"/>
                <a:cs typeface="Gill Sans MT"/>
              </a:rPr>
              <a:t>low</a:t>
            </a:r>
            <a:r>
              <a:rPr sz="1800" spc="-3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838383"/>
                </a:solidFill>
                <a:latin typeface="Gill Sans MT"/>
                <a:cs typeface="Gill Sans MT"/>
              </a:rPr>
              <a:t>SPPB</a:t>
            </a:r>
            <a:r>
              <a:rPr sz="1800" spc="-40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838383"/>
                </a:solidFill>
                <a:latin typeface="Gill Sans MT"/>
                <a:cs typeface="Gill Sans MT"/>
              </a:rPr>
              <a:t>[frail]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88001" y="4001516"/>
            <a:ext cx="137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38383"/>
                </a:solidFill>
                <a:latin typeface="Gill Sans MT"/>
                <a:cs typeface="Gill Sans MT"/>
              </a:rPr>
              <a:t>poor</a:t>
            </a:r>
            <a:r>
              <a:rPr sz="1800" spc="-25" dirty="0">
                <a:solidFill>
                  <a:srgbClr val="838383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838383"/>
                </a:solidFill>
                <a:latin typeface="Gill Sans MT"/>
                <a:cs typeface="Gill Sans MT"/>
              </a:rPr>
              <a:t>outcome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13404" y="6569964"/>
            <a:ext cx="1459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Afilalo</a:t>
            </a:r>
            <a:r>
              <a:rPr sz="1400" spc="-6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J.</a:t>
            </a:r>
            <a:r>
              <a:rPr sz="1400" spc="-14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JACC</a:t>
            </a:r>
            <a:r>
              <a:rPr sz="1400" spc="-45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2017</a:t>
            </a:r>
            <a:endParaRPr sz="1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566" y="3189160"/>
            <a:ext cx="2000250" cy="749935"/>
          </a:xfrm>
          <a:prstGeom prst="rect">
            <a:avLst/>
          </a:prstGeom>
          <a:solidFill>
            <a:srgbClr val="000000"/>
          </a:solidFill>
          <a:ln w="13887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275590">
              <a:lnSpc>
                <a:spcPct val="100000"/>
              </a:lnSpc>
              <a:spcBef>
                <a:spcPts val="1295"/>
              </a:spcBef>
            </a:pPr>
            <a:r>
              <a:rPr sz="2600" b="1" spc="-120" dirty="0">
                <a:solidFill>
                  <a:srgbClr val="FFFFFF"/>
                </a:solidFill>
                <a:latin typeface="Arial"/>
                <a:cs typeface="Arial"/>
              </a:rPr>
              <a:t>TAVR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sz="26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46096" y="3231701"/>
            <a:ext cx="325755" cy="625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900" b="1" spc="15" dirty="0">
                <a:latin typeface="Arial"/>
                <a:cs typeface="Arial"/>
              </a:rPr>
              <a:t>+</a:t>
            </a:r>
            <a:endParaRPr sz="3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96249" y="3189147"/>
            <a:ext cx="2000250" cy="749935"/>
          </a:xfrm>
          <a:custGeom>
            <a:avLst/>
            <a:gdLst/>
            <a:ahLst/>
            <a:cxnLst/>
            <a:rect l="l" t="t" r="r" b="b"/>
            <a:pathLst>
              <a:path w="2000250" h="749935">
                <a:moveTo>
                  <a:pt x="0" y="374964"/>
                </a:moveTo>
                <a:lnTo>
                  <a:pt x="856771" y="749918"/>
                </a:lnTo>
                <a:lnTo>
                  <a:pt x="822471" y="472061"/>
                </a:lnTo>
                <a:lnTo>
                  <a:pt x="646823" y="472061"/>
                </a:lnTo>
                <a:lnTo>
                  <a:pt x="0" y="374964"/>
                </a:lnTo>
                <a:close/>
              </a:path>
              <a:path w="2000250" h="749935">
                <a:moveTo>
                  <a:pt x="1462425" y="421838"/>
                </a:moveTo>
                <a:lnTo>
                  <a:pt x="816272" y="421838"/>
                </a:lnTo>
                <a:lnTo>
                  <a:pt x="1486061" y="665591"/>
                </a:lnTo>
                <a:lnTo>
                  <a:pt x="1462425" y="421838"/>
                </a:lnTo>
                <a:close/>
              </a:path>
              <a:path w="2000250" h="749935">
                <a:moveTo>
                  <a:pt x="596502" y="127069"/>
                </a:moveTo>
                <a:lnTo>
                  <a:pt x="646823" y="472061"/>
                </a:lnTo>
                <a:lnTo>
                  <a:pt x="822471" y="472061"/>
                </a:lnTo>
                <a:lnTo>
                  <a:pt x="816272" y="421838"/>
                </a:lnTo>
                <a:lnTo>
                  <a:pt x="1462425" y="421838"/>
                </a:lnTo>
                <a:lnTo>
                  <a:pt x="1458788" y="384333"/>
                </a:lnTo>
                <a:lnTo>
                  <a:pt x="1266286" y="384333"/>
                </a:lnTo>
                <a:lnTo>
                  <a:pt x="596502" y="127069"/>
                </a:lnTo>
                <a:close/>
              </a:path>
              <a:path w="2000250" h="749935">
                <a:moveTo>
                  <a:pt x="1230273" y="0"/>
                </a:moveTo>
                <a:lnTo>
                  <a:pt x="1266286" y="384333"/>
                </a:lnTo>
                <a:lnTo>
                  <a:pt x="1458788" y="384333"/>
                </a:lnTo>
                <a:lnTo>
                  <a:pt x="1446897" y="261700"/>
                </a:lnTo>
                <a:lnTo>
                  <a:pt x="1767316" y="261700"/>
                </a:lnTo>
                <a:lnTo>
                  <a:pt x="1230273" y="0"/>
                </a:lnTo>
                <a:close/>
              </a:path>
              <a:path w="2000250" h="749935">
                <a:moveTo>
                  <a:pt x="1767316" y="261700"/>
                </a:moveTo>
                <a:lnTo>
                  <a:pt x="1446897" y="261700"/>
                </a:lnTo>
                <a:lnTo>
                  <a:pt x="1999750" y="374964"/>
                </a:lnTo>
                <a:lnTo>
                  <a:pt x="1767316" y="261700"/>
                </a:lnTo>
                <a:close/>
              </a:path>
            </a:pathLst>
          </a:custGeom>
          <a:solidFill>
            <a:srgbClr val="F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2991" y="3338271"/>
            <a:ext cx="1006475" cy="4254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b="1" spc="-10" dirty="0">
                <a:latin typeface="Arial"/>
                <a:cs typeface="Arial"/>
              </a:rPr>
              <a:t>Frailty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5693" y="3189160"/>
            <a:ext cx="2000250" cy="749935"/>
          </a:xfrm>
          <a:prstGeom prst="rect">
            <a:avLst/>
          </a:prstGeom>
          <a:solidFill>
            <a:srgbClr val="FFBFBF"/>
          </a:solidFill>
          <a:ln w="1388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850"/>
              </a:lnSpc>
            </a:pPr>
            <a:r>
              <a:rPr sz="2600" b="1" spc="-20" dirty="0">
                <a:latin typeface="Arial"/>
                <a:cs typeface="Arial"/>
              </a:rPr>
              <a:t>Poor</a:t>
            </a:r>
            <a:endParaRPr sz="2600">
              <a:latin typeface="Arial"/>
              <a:cs typeface="Arial"/>
            </a:endParaRPr>
          </a:p>
          <a:p>
            <a:pPr algn="ctr">
              <a:lnSpc>
                <a:spcPts val="3035"/>
              </a:lnSpc>
              <a:spcBef>
                <a:spcPts val="15"/>
              </a:spcBef>
            </a:pPr>
            <a:r>
              <a:rPr sz="2600" b="1" spc="-10" dirty="0">
                <a:latin typeface="Arial"/>
                <a:cs typeface="Arial"/>
              </a:rPr>
              <a:t>outcome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95693" y="4439004"/>
            <a:ext cx="2000250" cy="749935"/>
          </a:xfrm>
          <a:prstGeom prst="rect">
            <a:avLst/>
          </a:prstGeom>
          <a:solidFill>
            <a:srgbClr val="BFFFBF"/>
          </a:solidFill>
          <a:ln w="1388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5900">
              <a:lnSpc>
                <a:spcPts val="2850"/>
              </a:lnSpc>
            </a:pPr>
            <a:r>
              <a:rPr sz="2600" b="1" spc="-10" dirty="0">
                <a:latin typeface="Arial"/>
                <a:cs typeface="Arial"/>
              </a:rPr>
              <a:t>Favorable</a:t>
            </a:r>
            <a:endParaRPr sz="2600">
              <a:latin typeface="Arial"/>
              <a:cs typeface="Arial"/>
            </a:endParaRPr>
          </a:p>
          <a:p>
            <a:pPr marL="295910">
              <a:lnSpc>
                <a:spcPts val="3035"/>
              </a:lnSpc>
              <a:spcBef>
                <a:spcPts val="15"/>
              </a:spcBef>
            </a:pPr>
            <a:r>
              <a:rPr sz="2600" b="1" spc="-10" dirty="0">
                <a:latin typeface="Arial"/>
                <a:cs typeface="Arial"/>
              </a:rPr>
              <a:t>outcome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137667" y="3484957"/>
            <a:ext cx="2421255" cy="1320165"/>
            <a:chOff x="6137667" y="3484957"/>
            <a:chExt cx="2421255" cy="1320165"/>
          </a:xfrm>
        </p:grpSpPr>
        <p:sp>
          <p:nvSpPr>
            <p:cNvPr id="9" name="object 9"/>
            <p:cNvSpPr/>
            <p:nvPr/>
          </p:nvSpPr>
          <p:spPr>
            <a:xfrm>
              <a:off x="6158497" y="3564113"/>
              <a:ext cx="2216785" cy="0"/>
            </a:xfrm>
            <a:custGeom>
              <a:avLst/>
              <a:gdLst/>
              <a:ahLst/>
              <a:cxnLst/>
              <a:rect l="l" t="t" r="r" b="b"/>
              <a:pathLst>
                <a:path w="2216784">
                  <a:moveTo>
                    <a:pt x="0" y="0"/>
                  </a:moveTo>
                  <a:lnTo>
                    <a:pt x="2216390" y="0"/>
                  </a:lnTo>
                </a:path>
              </a:pathLst>
            </a:custGeom>
            <a:ln w="41661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54057" y="3484957"/>
              <a:ext cx="197197" cy="15831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158497" y="3564113"/>
              <a:ext cx="2240915" cy="1149350"/>
            </a:xfrm>
            <a:custGeom>
              <a:avLst/>
              <a:gdLst/>
              <a:ahLst/>
              <a:cxnLst/>
              <a:rect l="l" t="t" r="r" b="b"/>
              <a:pathLst>
                <a:path w="2240915" h="1149350">
                  <a:moveTo>
                    <a:pt x="0" y="0"/>
                  </a:moveTo>
                  <a:lnTo>
                    <a:pt x="2240720" y="1149086"/>
                  </a:lnTo>
                </a:path>
              </a:pathLst>
            </a:custGeom>
            <a:ln w="416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51766" y="4640468"/>
              <a:ext cx="206682" cy="16453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345969" y="3814081"/>
              <a:ext cx="2000250" cy="749935"/>
            </a:xfrm>
            <a:custGeom>
              <a:avLst/>
              <a:gdLst/>
              <a:ahLst/>
              <a:cxnLst/>
              <a:rect l="l" t="t" r="r" b="b"/>
              <a:pathLst>
                <a:path w="2000250" h="749935">
                  <a:moveTo>
                    <a:pt x="999874" y="0"/>
                  </a:moveTo>
                  <a:lnTo>
                    <a:pt x="0" y="374953"/>
                  </a:lnTo>
                  <a:lnTo>
                    <a:pt x="999874" y="749905"/>
                  </a:lnTo>
                  <a:lnTo>
                    <a:pt x="1999749" y="374953"/>
                  </a:lnTo>
                  <a:lnTo>
                    <a:pt x="999874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45974" y="3814082"/>
              <a:ext cx="2000250" cy="749935"/>
            </a:xfrm>
            <a:custGeom>
              <a:avLst/>
              <a:gdLst/>
              <a:ahLst/>
              <a:cxnLst/>
              <a:rect l="l" t="t" r="r" b="b"/>
              <a:pathLst>
                <a:path w="2000250" h="749935">
                  <a:moveTo>
                    <a:pt x="999875" y="0"/>
                  </a:moveTo>
                  <a:lnTo>
                    <a:pt x="1999750" y="374952"/>
                  </a:lnTo>
                  <a:lnTo>
                    <a:pt x="999875" y="749905"/>
                  </a:lnTo>
                  <a:lnTo>
                    <a:pt x="0" y="374952"/>
                  </a:lnTo>
                  <a:lnTo>
                    <a:pt x="999875" y="0"/>
                  </a:lnTo>
                  <a:close/>
                </a:path>
              </a:pathLst>
            </a:custGeom>
            <a:ln w="694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45974" y="3814082"/>
              <a:ext cx="2000250" cy="749935"/>
            </a:xfrm>
            <a:custGeom>
              <a:avLst/>
              <a:gdLst/>
              <a:ahLst/>
              <a:cxnLst/>
              <a:rect l="l" t="t" r="r" b="b"/>
              <a:pathLst>
                <a:path w="2000250" h="749935">
                  <a:moveTo>
                    <a:pt x="999875" y="0"/>
                  </a:moveTo>
                  <a:lnTo>
                    <a:pt x="1999750" y="374952"/>
                  </a:lnTo>
                  <a:lnTo>
                    <a:pt x="999875" y="749905"/>
                  </a:lnTo>
                  <a:lnTo>
                    <a:pt x="0" y="374952"/>
                  </a:lnTo>
                  <a:lnTo>
                    <a:pt x="999875" y="0"/>
                  </a:lnTo>
                  <a:close/>
                </a:path>
              </a:pathLst>
            </a:custGeom>
            <a:ln w="3471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832045" y="3955694"/>
            <a:ext cx="1068070" cy="4254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b="1" spc="-10" dirty="0">
                <a:latin typeface="Arial"/>
                <a:cs typeface="Arial"/>
              </a:rPr>
              <a:t>Defrail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marR="18415" algn="ctr">
              <a:lnSpc>
                <a:spcPct val="100000"/>
              </a:lnSpc>
              <a:spcBef>
                <a:spcPts val="2755"/>
              </a:spcBef>
              <a:tabLst>
                <a:tab pos="2679700" algn="l"/>
              </a:tabLst>
            </a:pPr>
            <a:r>
              <a:rPr sz="2800" b="0" spc="150" dirty="0">
                <a:solidFill>
                  <a:srgbClr val="262626"/>
                </a:solidFill>
                <a:latin typeface="Gill Sans MT"/>
                <a:cs typeface="Gill Sans MT"/>
              </a:rPr>
              <a:t>CONCEPTUAL</a:t>
            </a:r>
            <a:r>
              <a:rPr sz="2800" b="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800" b="0" spc="145" dirty="0">
                <a:solidFill>
                  <a:srgbClr val="262626"/>
                </a:solidFill>
                <a:latin typeface="Gill Sans MT"/>
                <a:cs typeface="Gill Sans MT"/>
              </a:rPr>
              <a:t>FRAMEWORK</a:t>
            </a:r>
            <a:endParaRPr sz="2800">
              <a:latin typeface="Gill Sans MT"/>
              <a:cs typeface="Gill Sans MT"/>
            </a:endParaRPr>
          </a:p>
        </p:txBody>
      </p:sp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6096000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0" y="6857999"/>
                  </a:moveTo>
                  <a:lnTo>
                    <a:pt x="6096000" y="6857999"/>
                  </a:lnTo>
                  <a:lnTo>
                    <a:pt x="6096000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6096000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6096000" y="6857999"/>
                  </a:lnTo>
                  <a:lnTo>
                    <a:pt x="6096000" y="0"/>
                  </a:lnTo>
                  <a:close/>
                </a:path>
              </a:pathLst>
            </a:custGeom>
            <a:solidFill>
              <a:srgbClr val="418A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0895" y="54863"/>
              <a:ext cx="5675376" cy="6803135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04672" y="2243828"/>
            <a:ext cx="4486910" cy="114173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70"/>
              </a:spcBef>
            </a:pPr>
            <a:endParaRPr sz="2200">
              <a:latin typeface="Times New Roman"/>
              <a:cs typeface="Times New Roman"/>
            </a:endParaRPr>
          </a:p>
          <a:p>
            <a:pPr marL="1201420">
              <a:lnSpc>
                <a:spcPct val="100000"/>
              </a:lnSpc>
              <a:spcBef>
                <a:spcPts val="5"/>
              </a:spcBef>
              <a:tabLst>
                <a:tab pos="2160270" algn="l"/>
              </a:tabLst>
            </a:pPr>
            <a:r>
              <a:rPr sz="2200" spc="145" dirty="0">
                <a:solidFill>
                  <a:srgbClr val="262626"/>
                </a:solidFill>
                <a:latin typeface="Gill Sans MT"/>
                <a:cs typeface="Gill Sans MT"/>
              </a:rPr>
              <a:t>TRIAL</a:t>
            </a:r>
            <a:r>
              <a:rPr sz="2200" dirty="0">
                <a:solidFill>
                  <a:srgbClr val="262626"/>
                </a:solidFill>
                <a:latin typeface="Gill Sans MT"/>
                <a:cs typeface="Gill Sans MT"/>
              </a:rPr>
              <a:t>	</a:t>
            </a:r>
            <a:r>
              <a:rPr sz="2200" spc="155" dirty="0">
                <a:solidFill>
                  <a:srgbClr val="262626"/>
                </a:solidFill>
                <a:latin typeface="Gill Sans MT"/>
                <a:cs typeface="Gill Sans MT"/>
              </a:rPr>
              <a:t>DESIGN 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4672" y="3549917"/>
            <a:ext cx="4486910" cy="1141730"/>
          </a:xfrm>
          <a:prstGeom prst="rect">
            <a:avLst/>
          </a:prstGeom>
          <a:solidFill>
            <a:srgbClr val="DDDDDD">
              <a:alpha val="87059"/>
            </a:srgbClr>
          </a:solidFill>
        </p:spPr>
        <p:txBody>
          <a:bodyPr vert="horz" wrap="square" lIns="0" tIns="34290" rIns="0" bIns="0" rtlCol="0">
            <a:spAutoFit/>
          </a:bodyPr>
          <a:lstStyle/>
          <a:p>
            <a:pPr marL="453390">
              <a:lnSpc>
                <a:spcPct val="100000"/>
              </a:lnSpc>
              <a:spcBef>
                <a:spcPts val="270"/>
              </a:spcBef>
            </a:pPr>
            <a:r>
              <a:rPr sz="1800" dirty="0">
                <a:latin typeface="Gill Sans MT"/>
                <a:cs typeface="Gill Sans MT"/>
              </a:rPr>
              <a:t>Randomized</a:t>
            </a:r>
            <a:r>
              <a:rPr sz="1800" spc="-60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parallel-</a:t>
            </a:r>
            <a:r>
              <a:rPr sz="1800" dirty="0">
                <a:latin typeface="Gill Sans MT"/>
                <a:cs typeface="Gill Sans MT"/>
              </a:rPr>
              <a:t>group</a:t>
            </a:r>
            <a:r>
              <a:rPr sz="1800" spc="-5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clinical</a:t>
            </a:r>
            <a:r>
              <a:rPr sz="1800" spc="-40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trial</a:t>
            </a:r>
            <a:endParaRPr sz="1800">
              <a:latin typeface="Gill Sans MT"/>
              <a:cs typeface="Gill Sans MT"/>
            </a:endParaRPr>
          </a:p>
          <a:p>
            <a:pPr marL="473709" marR="466090" indent="130810">
              <a:lnSpc>
                <a:spcPct val="134400"/>
              </a:lnSpc>
              <a:spcBef>
                <a:spcPts val="95"/>
              </a:spcBef>
            </a:pPr>
            <a:r>
              <a:rPr sz="1800" dirty="0">
                <a:latin typeface="Gill Sans MT"/>
                <a:cs typeface="Gill Sans MT"/>
              </a:rPr>
              <a:t>Blinded</a:t>
            </a:r>
            <a:r>
              <a:rPr sz="1800" spc="-4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ascertainment</a:t>
            </a:r>
            <a:r>
              <a:rPr sz="1800" spc="-3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of</a:t>
            </a:r>
            <a:r>
              <a:rPr sz="1800" spc="-35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outcomes </a:t>
            </a:r>
            <a:r>
              <a:rPr sz="1800" dirty="0">
                <a:latin typeface="Gill Sans MT"/>
                <a:cs typeface="Gill Sans MT"/>
              </a:rPr>
              <a:t>11</a:t>
            </a:r>
            <a:r>
              <a:rPr sz="1800" spc="-4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hospitals</a:t>
            </a:r>
            <a:r>
              <a:rPr sz="1800" spc="-4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across</a:t>
            </a:r>
            <a:r>
              <a:rPr sz="1800" spc="-4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Canada</a:t>
            </a:r>
            <a:r>
              <a:rPr sz="1800" spc="-45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2019-</a:t>
            </a:r>
            <a:r>
              <a:rPr sz="1800" spc="-20" dirty="0">
                <a:latin typeface="Gill Sans MT"/>
                <a:cs typeface="Gill Sans MT"/>
              </a:rPr>
              <a:t>2022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42781" y="3306372"/>
            <a:ext cx="1193165" cy="1093470"/>
          </a:xfrm>
          <a:prstGeom prst="rect">
            <a:avLst/>
          </a:prstGeom>
          <a:solidFill>
            <a:srgbClr val="EAEAEA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75"/>
              </a:spcBef>
            </a:pPr>
            <a:endParaRPr sz="1050">
              <a:latin typeface="Times New Roman"/>
              <a:cs typeface="Times New Roman"/>
            </a:endParaRPr>
          </a:p>
          <a:p>
            <a:pPr marL="28194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Usual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care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310216" y="2213067"/>
            <a:ext cx="1668145" cy="283210"/>
            <a:chOff x="8310216" y="2213067"/>
            <a:chExt cx="1668145" cy="28321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0477" y="2213067"/>
              <a:ext cx="77304" cy="28271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10216" y="2213067"/>
              <a:ext cx="77304" cy="282713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752520" y="2511241"/>
            <a:ext cx="1193165" cy="398145"/>
          </a:xfrm>
          <a:prstGeom prst="rect">
            <a:avLst/>
          </a:prstGeom>
          <a:solidFill>
            <a:srgbClr val="76D6FF"/>
          </a:solidFill>
        </p:spPr>
        <p:txBody>
          <a:bodyPr vert="horz" wrap="square" lIns="0" tIns="113030" rIns="0" bIns="0" rtlCol="0">
            <a:spAutoFit/>
          </a:bodyPr>
          <a:lstStyle/>
          <a:p>
            <a:pPr marL="207010">
              <a:lnSpc>
                <a:spcPct val="100000"/>
              </a:lnSpc>
              <a:spcBef>
                <a:spcPts val="890"/>
              </a:spcBef>
            </a:pPr>
            <a:r>
              <a:rPr sz="1050" b="1" dirty="0">
                <a:latin typeface="Arial"/>
                <a:cs typeface="Arial"/>
              </a:rPr>
              <a:t>Protein</a:t>
            </a:r>
            <a:r>
              <a:rPr sz="1050" b="1" spc="-65" dirty="0">
                <a:latin typeface="Arial"/>
                <a:cs typeface="Arial"/>
              </a:rPr>
              <a:t> </a:t>
            </a:r>
            <a:r>
              <a:rPr sz="1050" b="1" spc="-25" dirty="0">
                <a:latin typeface="Arial"/>
                <a:cs typeface="Arial"/>
              </a:rPr>
              <a:t>ONS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52521" y="5393589"/>
            <a:ext cx="2783205" cy="398145"/>
          </a:xfrm>
          <a:prstGeom prst="rect">
            <a:avLst/>
          </a:prstGeom>
          <a:solidFill>
            <a:srgbClr val="FFFFFF"/>
          </a:solidFill>
          <a:ln w="11043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054735" marR="131445" indent="-916305">
              <a:lnSpc>
                <a:spcPts val="1250"/>
              </a:lnSpc>
              <a:spcBef>
                <a:spcPts val="275"/>
              </a:spcBef>
            </a:pPr>
            <a:r>
              <a:rPr sz="1050" dirty="0">
                <a:latin typeface="Arial"/>
                <a:cs typeface="Arial"/>
              </a:rPr>
              <a:t>Outcome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assessment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by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blinded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therapist </a:t>
            </a:r>
            <a:r>
              <a:rPr sz="1050" dirty="0">
                <a:latin typeface="Arial"/>
                <a:cs typeface="Arial"/>
              </a:rPr>
              <a:t>[home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visit]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05347" y="5095415"/>
            <a:ext cx="77304" cy="282713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9342781" y="2511241"/>
            <a:ext cx="1193165" cy="398145"/>
          </a:xfrm>
          <a:prstGeom prst="rect">
            <a:avLst/>
          </a:prstGeom>
          <a:solidFill>
            <a:srgbClr val="EAEAEA"/>
          </a:solidFill>
        </p:spPr>
        <p:txBody>
          <a:bodyPr vert="horz" wrap="square" lIns="0" tIns="107314" rIns="0" bIns="0" rtlCol="0">
            <a:spAutoFit/>
          </a:bodyPr>
          <a:lstStyle/>
          <a:p>
            <a:pPr marL="281940">
              <a:lnSpc>
                <a:spcPct val="100000"/>
              </a:lnSpc>
              <a:spcBef>
                <a:spcPts val="844"/>
              </a:spcBef>
            </a:pPr>
            <a:r>
              <a:rPr sz="1050" dirty="0">
                <a:latin typeface="Arial"/>
                <a:cs typeface="Arial"/>
              </a:rPr>
              <a:t>Usual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care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52521" y="4697850"/>
            <a:ext cx="2783205" cy="398145"/>
          </a:xfrm>
          <a:prstGeom prst="rect">
            <a:avLst/>
          </a:prstGeom>
          <a:solidFill>
            <a:srgbClr val="FFFFFF"/>
          </a:solidFill>
          <a:ln w="11043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054735" marR="131445" indent="-916305">
              <a:lnSpc>
                <a:spcPts val="1250"/>
              </a:lnSpc>
              <a:spcBef>
                <a:spcPts val="275"/>
              </a:spcBef>
            </a:pPr>
            <a:r>
              <a:rPr sz="1050" dirty="0">
                <a:latin typeface="Arial"/>
                <a:cs typeface="Arial"/>
              </a:rPr>
              <a:t>Outcome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assessment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by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blinded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therapist </a:t>
            </a:r>
            <a:r>
              <a:rPr sz="1050" dirty="0">
                <a:latin typeface="Arial"/>
                <a:cs typeface="Arial"/>
              </a:rPr>
              <a:t>[home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visit]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44167" y="4793729"/>
            <a:ext cx="57785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i="1" dirty="0">
                <a:latin typeface="Arial"/>
                <a:cs typeface="Arial"/>
              </a:rPr>
              <a:t>3</a:t>
            </a:r>
            <a:r>
              <a:rPr sz="1050" i="1" spc="-20" dirty="0">
                <a:latin typeface="Arial"/>
                <a:cs typeface="Arial"/>
              </a:rPr>
              <a:t> </a:t>
            </a:r>
            <a:r>
              <a:rPr sz="1050" i="1" spc="-10" dirty="0">
                <a:latin typeface="Arial"/>
                <a:cs typeface="Arial"/>
              </a:rPr>
              <a:t>months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761382" y="3004686"/>
            <a:ext cx="34353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i="1" spc="-70" dirty="0">
                <a:latin typeface="Arial"/>
                <a:cs typeface="Arial"/>
              </a:rPr>
              <a:t>TAVR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50263" y="1911382"/>
            <a:ext cx="56578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i="1" dirty="0">
                <a:latin typeface="Arial"/>
                <a:cs typeface="Arial"/>
              </a:rPr>
              <a:t>-1</a:t>
            </a:r>
            <a:r>
              <a:rPr sz="1050" i="1" spc="40" dirty="0">
                <a:latin typeface="Arial"/>
                <a:cs typeface="Arial"/>
              </a:rPr>
              <a:t> </a:t>
            </a:r>
            <a:r>
              <a:rPr sz="1050" i="1" spc="-10" dirty="0">
                <a:latin typeface="Arial"/>
                <a:cs typeface="Arial"/>
              </a:rPr>
              <a:t>month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52521" y="1119763"/>
            <a:ext cx="2783205" cy="398145"/>
          </a:xfrm>
          <a:prstGeom prst="rect">
            <a:avLst/>
          </a:prstGeom>
          <a:solidFill>
            <a:srgbClr val="FFFFFF"/>
          </a:solidFill>
          <a:ln w="11043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7575" marR="909955" indent="29209">
              <a:lnSpc>
                <a:spcPts val="1250"/>
              </a:lnSpc>
              <a:spcBef>
                <a:spcPts val="275"/>
              </a:spcBef>
            </a:pPr>
            <a:r>
              <a:rPr sz="1050" spc="-10" dirty="0">
                <a:latin typeface="Arial"/>
                <a:cs typeface="Arial"/>
              </a:rPr>
              <a:t>Randomization </a:t>
            </a:r>
            <a:r>
              <a:rPr sz="1050" dirty="0">
                <a:latin typeface="Arial"/>
                <a:cs typeface="Arial"/>
              </a:rPr>
              <a:t>[after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clinic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visit]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52521" y="1815502"/>
            <a:ext cx="2783205" cy="398145"/>
          </a:xfrm>
          <a:prstGeom prst="rect">
            <a:avLst/>
          </a:prstGeom>
          <a:solidFill>
            <a:srgbClr val="FFFFFF"/>
          </a:solidFill>
          <a:ln w="11043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054735" marR="391795" indent="-655955">
              <a:lnSpc>
                <a:spcPts val="1250"/>
              </a:lnSpc>
              <a:spcBef>
                <a:spcPts val="275"/>
              </a:spcBef>
            </a:pPr>
            <a:r>
              <a:rPr sz="1050" spc="-10" dirty="0">
                <a:latin typeface="Arial"/>
                <a:cs typeface="Arial"/>
              </a:rPr>
              <a:t>Baseline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assessment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by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therapist </a:t>
            </a:r>
            <a:r>
              <a:rPr sz="1050" dirty="0">
                <a:latin typeface="Arial"/>
                <a:cs typeface="Arial"/>
              </a:rPr>
              <a:t>[home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visit]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05347" y="1517328"/>
            <a:ext cx="77304" cy="282713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7752521" y="6089328"/>
            <a:ext cx="2783205" cy="398145"/>
          </a:xfrm>
          <a:prstGeom prst="rect">
            <a:avLst/>
          </a:prstGeom>
          <a:solidFill>
            <a:srgbClr val="FFFFFF"/>
          </a:solidFill>
          <a:ln w="11043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050925" marR="92075" indent="-951865">
              <a:lnSpc>
                <a:spcPts val="1250"/>
              </a:lnSpc>
              <a:spcBef>
                <a:spcPts val="275"/>
              </a:spcBef>
            </a:pPr>
            <a:r>
              <a:rPr sz="1050" dirty="0">
                <a:latin typeface="Arial"/>
                <a:cs typeface="Arial"/>
              </a:rPr>
              <a:t>Outcome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assessment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by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research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assistant </a:t>
            </a:r>
            <a:r>
              <a:rPr sz="1050" dirty="0">
                <a:latin typeface="Arial"/>
                <a:cs typeface="Arial"/>
              </a:rPr>
              <a:t>[phone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call]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24" name="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05347" y="5791154"/>
            <a:ext cx="77304" cy="282713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7752520" y="3306371"/>
            <a:ext cx="1193165" cy="1093470"/>
          </a:xfrm>
          <a:prstGeom prst="rect">
            <a:avLst/>
          </a:prstGeom>
          <a:solidFill>
            <a:srgbClr val="76D6FF"/>
          </a:solidFill>
        </p:spPr>
        <p:txBody>
          <a:bodyPr vert="horz" wrap="square" lIns="0" tIns="476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50" b="1" dirty="0">
                <a:latin typeface="Arial"/>
                <a:cs typeface="Arial"/>
              </a:rPr>
              <a:t>Protein</a:t>
            </a:r>
            <a:r>
              <a:rPr sz="1050" b="1" spc="-65" dirty="0">
                <a:latin typeface="Arial"/>
                <a:cs typeface="Arial"/>
              </a:rPr>
              <a:t> </a:t>
            </a:r>
            <a:r>
              <a:rPr sz="1050" b="1" spc="-25" dirty="0">
                <a:latin typeface="Arial"/>
                <a:cs typeface="Arial"/>
              </a:rPr>
              <a:t>ONS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sz="1050" b="1" spc="-50" dirty="0">
                <a:latin typeface="Arial"/>
                <a:cs typeface="Arial"/>
              </a:rPr>
              <a:t>+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sz="1050" b="1" spc="-10" dirty="0">
                <a:latin typeface="Arial"/>
                <a:cs typeface="Arial"/>
              </a:rPr>
              <a:t>Exercise</a:t>
            </a:r>
            <a:r>
              <a:rPr sz="1050" b="1" spc="-5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therapy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1050" dirty="0">
                <a:latin typeface="Arial"/>
                <a:cs typeface="Arial"/>
              </a:rPr>
              <a:t>[home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visits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2/wk]</a:t>
            </a:r>
            <a:endParaRPr sz="10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644167" y="5489469"/>
            <a:ext cx="57785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i="1" dirty="0">
                <a:latin typeface="Arial"/>
                <a:cs typeface="Arial"/>
              </a:rPr>
              <a:t>6</a:t>
            </a:r>
            <a:r>
              <a:rPr sz="1050" i="1" spc="-20" dirty="0">
                <a:latin typeface="Arial"/>
                <a:cs typeface="Arial"/>
              </a:rPr>
              <a:t> </a:t>
            </a:r>
            <a:r>
              <a:rPr sz="1050" i="1" spc="-10" dirty="0">
                <a:latin typeface="Arial"/>
                <a:cs typeface="Arial"/>
              </a:rPr>
              <a:t>months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607326" y="6185208"/>
            <a:ext cx="6515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i="1" dirty="0">
                <a:latin typeface="Arial"/>
                <a:cs typeface="Arial"/>
              </a:rPr>
              <a:t>12</a:t>
            </a:r>
            <a:r>
              <a:rPr sz="1050" i="1" spc="-30" dirty="0">
                <a:latin typeface="Arial"/>
                <a:cs typeface="Arial"/>
              </a:rPr>
              <a:t> </a:t>
            </a:r>
            <a:r>
              <a:rPr sz="1050" i="1" spc="-10" dirty="0">
                <a:latin typeface="Arial"/>
                <a:cs typeface="Arial"/>
              </a:rPr>
              <a:t>months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7746806" y="2903091"/>
            <a:ext cx="2794635" cy="1779905"/>
            <a:chOff x="7746806" y="2903091"/>
            <a:chExt cx="2794635" cy="1779905"/>
          </a:xfrm>
        </p:grpSpPr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10216" y="4399676"/>
              <a:ext cx="77304" cy="282713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0477" y="4399676"/>
              <a:ext cx="77304" cy="28271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7752520" y="2908807"/>
              <a:ext cx="2783205" cy="398145"/>
            </a:xfrm>
            <a:custGeom>
              <a:avLst/>
              <a:gdLst/>
              <a:ahLst/>
              <a:cxnLst/>
              <a:rect l="l" t="t" r="r" b="b"/>
              <a:pathLst>
                <a:path w="2783204" h="398145">
                  <a:moveTo>
                    <a:pt x="2782956" y="0"/>
                  </a:moveTo>
                  <a:lnTo>
                    <a:pt x="0" y="0"/>
                  </a:lnTo>
                  <a:lnTo>
                    <a:pt x="0" y="397565"/>
                  </a:lnTo>
                  <a:lnTo>
                    <a:pt x="2782956" y="397565"/>
                  </a:lnTo>
                  <a:lnTo>
                    <a:pt x="2782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752521" y="2908806"/>
              <a:ext cx="2783205" cy="398145"/>
            </a:xfrm>
            <a:custGeom>
              <a:avLst/>
              <a:gdLst/>
              <a:ahLst/>
              <a:cxnLst/>
              <a:rect l="l" t="t" r="r" b="b"/>
              <a:pathLst>
                <a:path w="2783204" h="398145">
                  <a:moveTo>
                    <a:pt x="0" y="0"/>
                  </a:moveTo>
                  <a:lnTo>
                    <a:pt x="2782956" y="0"/>
                  </a:lnTo>
                  <a:lnTo>
                    <a:pt x="2782956" y="397565"/>
                  </a:lnTo>
                  <a:lnTo>
                    <a:pt x="0" y="397565"/>
                  </a:lnTo>
                  <a:lnTo>
                    <a:pt x="0" y="0"/>
                  </a:lnTo>
                  <a:close/>
                </a:path>
              </a:pathLst>
            </a:custGeom>
            <a:ln w="11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8986298" y="3023747"/>
            <a:ext cx="315595" cy="15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sz="1050" spc="-100" dirty="0">
                <a:latin typeface="Arial"/>
                <a:cs typeface="Arial"/>
              </a:rPr>
              <a:t>TAVR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34" name="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45216" y="2958502"/>
            <a:ext cx="397565" cy="298173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7752521" y="424024"/>
            <a:ext cx="2783205" cy="398145"/>
          </a:xfrm>
          <a:prstGeom prst="rect">
            <a:avLst/>
          </a:prstGeom>
          <a:solidFill>
            <a:srgbClr val="FFFFFF"/>
          </a:solidFill>
          <a:ln w="11043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3600" marR="855980" indent="230504">
              <a:lnSpc>
                <a:spcPts val="1250"/>
              </a:lnSpc>
              <a:spcBef>
                <a:spcPts val="275"/>
              </a:spcBef>
            </a:pPr>
            <a:r>
              <a:rPr sz="1050" spc="-10" dirty="0">
                <a:latin typeface="Arial"/>
                <a:cs typeface="Arial"/>
              </a:rPr>
              <a:t>Screening </a:t>
            </a:r>
            <a:r>
              <a:rPr sz="1050" dirty="0">
                <a:latin typeface="Arial"/>
                <a:cs typeface="Arial"/>
              </a:rPr>
              <a:t>[during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clinic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visit]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89999" y="89999"/>
            <a:ext cx="9093200" cy="1014730"/>
            <a:chOff x="89999" y="89999"/>
            <a:chExt cx="9093200" cy="1014730"/>
          </a:xfrm>
        </p:grpSpPr>
        <p:pic>
          <p:nvPicPr>
            <p:cNvPr id="37" name="object 3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05347" y="821589"/>
              <a:ext cx="77304" cy="282713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999" y="89999"/>
              <a:ext cx="935995" cy="936000"/>
            </a:xfrm>
            <a:prstGeom prst="rect">
              <a:avLst/>
            </a:prstGeom>
          </p:spPr>
        </p:pic>
      </p:grpSp>
      <p:sp>
        <p:nvSpPr>
          <p:cNvPr id="39" name="object 39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96088" y="6569964"/>
            <a:ext cx="1694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ill Sans MT"/>
                <a:cs typeface="Gill Sans MT"/>
              </a:rPr>
              <a:t>Fountotos</a:t>
            </a:r>
            <a:r>
              <a:rPr sz="1400" spc="-45" dirty="0">
                <a:latin typeface="Gill Sans MT"/>
                <a:cs typeface="Gill Sans MT"/>
              </a:rPr>
              <a:t> </a:t>
            </a:r>
            <a:r>
              <a:rPr sz="1400" spc="-10" dirty="0">
                <a:latin typeface="Gill Sans MT"/>
                <a:cs typeface="Gill Sans MT"/>
              </a:rPr>
              <a:t>R.</a:t>
            </a:r>
            <a:r>
              <a:rPr sz="1400" spc="-14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CJC</a:t>
            </a:r>
            <a:r>
              <a:rPr sz="1400" spc="-30" dirty="0">
                <a:latin typeface="Gill Sans MT"/>
                <a:cs typeface="Gill Sans MT"/>
              </a:rPr>
              <a:t> </a:t>
            </a:r>
            <a:r>
              <a:rPr sz="1400" spc="-20" dirty="0">
                <a:latin typeface="Gill Sans MT"/>
                <a:cs typeface="Gill Sans MT"/>
              </a:rPr>
              <a:t>2024</a:t>
            </a:r>
            <a:endParaRPr sz="1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2176" y="2495296"/>
            <a:ext cx="3358515" cy="2562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7715">
              <a:lnSpc>
                <a:spcPct val="100000"/>
              </a:lnSpc>
              <a:spcBef>
                <a:spcPts val="100"/>
              </a:spcBef>
            </a:pPr>
            <a:r>
              <a:rPr sz="1900" spc="80" dirty="0">
                <a:solidFill>
                  <a:srgbClr val="418AB3"/>
                </a:solidFill>
                <a:latin typeface="Gill Sans MT"/>
                <a:cs typeface="Gill Sans MT"/>
              </a:rPr>
              <a:t>INCLUSION</a:t>
            </a:r>
            <a:r>
              <a:rPr sz="1900" spc="210" dirty="0">
                <a:solidFill>
                  <a:srgbClr val="418AB3"/>
                </a:solidFill>
                <a:latin typeface="Gill Sans MT"/>
                <a:cs typeface="Gill Sans MT"/>
              </a:rPr>
              <a:t> </a:t>
            </a:r>
            <a:r>
              <a:rPr sz="1900" spc="80" dirty="0">
                <a:solidFill>
                  <a:srgbClr val="418AB3"/>
                </a:solidFill>
                <a:latin typeface="Gill Sans MT"/>
                <a:cs typeface="Gill Sans MT"/>
              </a:rPr>
              <a:t>CRITERIA</a:t>
            </a:r>
            <a:endParaRPr sz="1900">
              <a:latin typeface="Gill Sans MT"/>
              <a:cs typeface="Gill Sans MT"/>
            </a:endParaRPr>
          </a:p>
          <a:p>
            <a:pPr marL="354965" indent="-342265">
              <a:lnSpc>
                <a:spcPct val="100000"/>
              </a:lnSpc>
              <a:spcBef>
                <a:spcPts val="1730"/>
              </a:spcBef>
              <a:buClr>
                <a:srgbClr val="418AB3"/>
              </a:buClr>
              <a:buAutoNum type="arabicPeriod"/>
              <a:tabLst>
                <a:tab pos="354965" algn="l"/>
              </a:tabLst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Age</a:t>
            </a:r>
            <a:r>
              <a:rPr sz="1800" spc="-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≥70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 years</a:t>
            </a:r>
            <a:endParaRPr sz="1800">
              <a:latin typeface="Gill Sans MT"/>
              <a:cs typeface="Gill Sans MT"/>
            </a:endParaRPr>
          </a:p>
          <a:p>
            <a:pPr marL="354965" indent="-342265">
              <a:lnSpc>
                <a:spcPct val="100000"/>
              </a:lnSpc>
              <a:spcBef>
                <a:spcPts val="625"/>
              </a:spcBef>
              <a:buClr>
                <a:srgbClr val="418AB3"/>
              </a:buClr>
              <a:buAutoNum type="arabicPeriod"/>
              <a:tabLst>
                <a:tab pos="354965" algn="l"/>
              </a:tabLst>
            </a:pP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Undergoing</a:t>
            </a:r>
            <a:r>
              <a:rPr sz="1800" spc="-21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TAVR</a:t>
            </a:r>
            <a:endParaRPr sz="1800">
              <a:latin typeface="Gill Sans MT"/>
              <a:cs typeface="Gill Sans MT"/>
            </a:endParaRPr>
          </a:p>
          <a:p>
            <a:pPr marL="354965" indent="-342265">
              <a:lnSpc>
                <a:spcPct val="100000"/>
              </a:lnSpc>
              <a:spcBef>
                <a:spcPts val="645"/>
              </a:spcBef>
              <a:buClr>
                <a:srgbClr val="418AB3"/>
              </a:buClr>
              <a:buAutoNum type="arabicPeriod"/>
              <a:tabLst>
                <a:tab pos="354965" algn="l"/>
              </a:tabLst>
            </a:pP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Physically</a:t>
            </a:r>
            <a:r>
              <a:rPr sz="1800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frail</a:t>
            </a:r>
            <a:endParaRPr sz="1800">
              <a:latin typeface="Gill Sans MT"/>
              <a:cs typeface="Gill Sans MT"/>
            </a:endParaRPr>
          </a:p>
          <a:p>
            <a:pPr marL="647700" marR="838835">
              <a:lnSpc>
                <a:spcPts val="2810"/>
              </a:lnSpc>
              <a:spcBef>
                <a:spcPts val="80"/>
              </a:spcBef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SPPB</a:t>
            </a:r>
            <a:r>
              <a:rPr sz="1800" spc="-6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score</a:t>
            </a:r>
            <a:r>
              <a:rPr sz="1800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≤8,</a:t>
            </a:r>
            <a:r>
              <a:rPr sz="1800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or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SF-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36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PF</a:t>
            </a:r>
            <a:r>
              <a:rPr sz="1800" spc="-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score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≤</a:t>
            </a:r>
            <a:r>
              <a:rPr sz="1800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262626"/>
                </a:solidFill>
                <a:latin typeface="Gill Sans MT"/>
                <a:cs typeface="Gill Sans MT"/>
              </a:rPr>
              <a:t>55</a:t>
            </a:r>
            <a:endParaRPr sz="1800">
              <a:latin typeface="Gill Sans MT"/>
              <a:cs typeface="Gill Sans MT"/>
            </a:endParaRPr>
          </a:p>
          <a:p>
            <a:pPr marL="354965" indent="-342265">
              <a:lnSpc>
                <a:spcPct val="100000"/>
              </a:lnSpc>
              <a:spcBef>
                <a:spcPts val="350"/>
              </a:spcBef>
              <a:buClr>
                <a:srgbClr val="418AB3"/>
              </a:buClr>
              <a:buAutoNum type="arabicPeriod" startAt="4"/>
              <a:tabLst>
                <a:tab pos="354965" algn="l"/>
              </a:tabLst>
            </a:pP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Informed</a:t>
            </a:r>
            <a:r>
              <a:rPr sz="1800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62626"/>
                </a:solidFill>
                <a:latin typeface="Gill Sans MT"/>
                <a:cs typeface="Gill Sans MT"/>
              </a:rPr>
              <a:t>written</a:t>
            </a:r>
            <a:r>
              <a:rPr sz="1800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62626"/>
                </a:solidFill>
                <a:latin typeface="Gill Sans MT"/>
                <a:cs typeface="Gill Sans MT"/>
              </a:rPr>
              <a:t>consent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30200" algn="ctr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EXCLUSION</a:t>
            </a:r>
            <a:r>
              <a:rPr spc="204" dirty="0"/>
              <a:t> </a:t>
            </a:r>
            <a:r>
              <a:rPr spc="80" dirty="0"/>
              <a:t>CRITERIA</a:t>
            </a:r>
          </a:p>
          <a:p>
            <a:pPr marL="393065" indent="-342265">
              <a:lnSpc>
                <a:spcPct val="100000"/>
              </a:lnSpc>
              <a:spcBef>
                <a:spcPts val="1730"/>
              </a:spcBef>
              <a:buClr>
                <a:srgbClr val="418AB3"/>
              </a:buClr>
              <a:buAutoNum type="arabicPeriod"/>
              <a:tabLst>
                <a:tab pos="393065" algn="l"/>
              </a:tabLst>
            </a:pPr>
            <a:r>
              <a:rPr sz="1800" dirty="0">
                <a:solidFill>
                  <a:srgbClr val="262626"/>
                </a:solidFill>
              </a:rPr>
              <a:t>Decompensated</a:t>
            </a:r>
            <a:r>
              <a:rPr sz="1800" spc="-4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or</a:t>
            </a:r>
            <a:r>
              <a:rPr sz="1800" spc="-35" dirty="0">
                <a:solidFill>
                  <a:srgbClr val="262626"/>
                </a:solidFill>
              </a:rPr>
              <a:t> </a:t>
            </a:r>
            <a:r>
              <a:rPr sz="1800" spc="-10" dirty="0">
                <a:solidFill>
                  <a:srgbClr val="262626"/>
                </a:solidFill>
              </a:rPr>
              <a:t>non-</a:t>
            </a:r>
            <a:r>
              <a:rPr sz="1800" dirty="0">
                <a:solidFill>
                  <a:srgbClr val="262626"/>
                </a:solidFill>
              </a:rPr>
              <a:t>ambulatory</a:t>
            </a:r>
            <a:r>
              <a:rPr sz="1800" spc="-3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class</a:t>
            </a:r>
            <a:r>
              <a:rPr sz="1800" spc="-45" dirty="0">
                <a:solidFill>
                  <a:srgbClr val="262626"/>
                </a:solidFill>
              </a:rPr>
              <a:t> </a:t>
            </a:r>
            <a:r>
              <a:rPr sz="1800" spc="-25" dirty="0">
                <a:solidFill>
                  <a:srgbClr val="262626"/>
                </a:solidFill>
              </a:rPr>
              <a:t>IV</a:t>
            </a:r>
            <a:endParaRPr sz="1800"/>
          </a:p>
          <a:p>
            <a:pPr marL="393065" indent="-342265">
              <a:lnSpc>
                <a:spcPct val="100000"/>
              </a:lnSpc>
              <a:spcBef>
                <a:spcPts val="625"/>
              </a:spcBef>
              <a:buClr>
                <a:srgbClr val="418AB3"/>
              </a:buClr>
              <a:buAutoNum type="arabicPeriod"/>
              <a:tabLst>
                <a:tab pos="393065" algn="l"/>
              </a:tabLst>
            </a:pPr>
            <a:r>
              <a:rPr sz="1800" spc="-10" dirty="0">
                <a:solidFill>
                  <a:srgbClr val="262626"/>
                </a:solidFill>
              </a:rPr>
              <a:t>Uncontrolled diabetes</a:t>
            </a:r>
            <a:endParaRPr sz="1800"/>
          </a:p>
          <a:p>
            <a:pPr marL="393065" indent="-342265">
              <a:lnSpc>
                <a:spcPct val="100000"/>
              </a:lnSpc>
              <a:spcBef>
                <a:spcPts val="645"/>
              </a:spcBef>
              <a:buClr>
                <a:srgbClr val="418AB3"/>
              </a:buClr>
              <a:buAutoNum type="arabicPeriod"/>
              <a:tabLst>
                <a:tab pos="393065" algn="l"/>
              </a:tabLst>
            </a:pPr>
            <a:r>
              <a:rPr sz="1800" dirty="0">
                <a:solidFill>
                  <a:srgbClr val="262626"/>
                </a:solidFill>
              </a:rPr>
              <a:t>GFR</a:t>
            </a:r>
            <a:r>
              <a:rPr sz="1800" spc="-2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&lt;30</a:t>
            </a:r>
            <a:r>
              <a:rPr sz="1800" spc="-30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mL/min/1.73</a:t>
            </a:r>
            <a:r>
              <a:rPr sz="1800" spc="-30" dirty="0">
                <a:solidFill>
                  <a:srgbClr val="262626"/>
                </a:solidFill>
              </a:rPr>
              <a:t> </a:t>
            </a:r>
            <a:r>
              <a:rPr sz="1800" spc="-25" dirty="0">
                <a:solidFill>
                  <a:srgbClr val="262626"/>
                </a:solidFill>
              </a:rPr>
              <a:t>m</a:t>
            </a:r>
            <a:r>
              <a:rPr sz="1800" spc="-37" baseline="23148" dirty="0">
                <a:solidFill>
                  <a:srgbClr val="262626"/>
                </a:solidFill>
              </a:rPr>
              <a:t>2</a:t>
            </a:r>
            <a:endParaRPr sz="1800" baseline="23148"/>
          </a:p>
          <a:p>
            <a:pPr marL="393065" indent="-342265">
              <a:lnSpc>
                <a:spcPct val="100000"/>
              </a:lnSpc>
              <a:spcBef>
                <a:spcPts val="530"/>
              </a:spcBef>
              <a:buClr>
                <a:srgbClr val="418AB3"/>
              </a:buClr>
              <a:buAutoNum type="arabicPeriod"/>
              <a:tabLst>
                <a:tab pos="393065" algn="l"/>
              </a:tabLst>
            </a:pPr>
            <a:r>
              <a:rPr sz="1800" spc="-10" dirty="0">
                <a:solidFill>
                  <a:srgbClr val="262626"/>
                </a:solidFill>
              </a:rPr>
              <a:t>Cirrhosis</a:t>
            </a:r>
            <a:endParaRPr sz="1800"/>
          </a:p>
          <a:p>
            <a:pPr marL="393065" indent="-342265">
              <a:lnSpc>
                <a:spcPct val="100000"/>
              </a:lnSpc>
              <a:spcBef>
                <a:spcPts val="650"/>
              </a:spcBef>
              <a:buClr>
                <a:srgbClr val="418AB3"/>
              </a:buClr>
              <a:buAutoNum type="arabicPeriod"/>
              <a:tabLst>
                <a:tab pos="393065" algn="l"/>
              </a:tabLst>
            </a:pPr>
            <a:r>
              <a:rPr sz="1800" dirty="0">
                <a:solidFill>
                  <a:srgbClr val="262626"/>
                </a:solidFill>
              </a:rPr>
              <a:t>Allergy</a:t>
            </a:r>
            <a:r>
              <a:rPr sz="1800" spc="-1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to</a:t>
            </a:r>
            <a:r>
              <a:rPr sz="1800" spc="-20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ingredient</a:t>
            </a:r>
            <a:r>
              <a:rPr sz="1800" spc="-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in</a:t>
            </a:r>
            <a:r>
              <a:rPr sz="1800" spc="-15" dirty="0">
                <a:solidFill>
                  <a:srgbClr val="262626"/>
                </a:solidFill>
              </a:rPr>
              <a:t> </a:t>
            </a:r>
            <a:r>
              <a:rPr sz="1800" spc="-20" dirty="0">
                <a:solidFill>
                  <a:srgbClr val="262626"/>
                </a:solidFill>
              </a:rPr>
              <a:t>protein-</a:t>
            </a:r>
            <a:r>
              <a:rPr sz="1800" dirty="0">
                <a:solidFill>
                  <a:srgbClr val="262626"/>
                </a:solidFill>
              </a:rPr>
              <a:t>rich</a:t>
            </a:r>
            <a:r>
              <a:rPr sz="1800" spc="-10" dirty="0">
                <a:solidFill>
                  <a:srgbClr val="262626"/>
                </a:solidFill>
              </a:rPr>
              <a:t> </a:t>
            </a:r>
            <a:r>
              <a:rPr sz="1800" spc="-25" dirty="0">
                <a:solidFill>
                  <a:srgbClr val="262626"/>
                </a:solidFill>
              </a:rPr>
              <a:t>ONS</a:t>
            </a:r>
            <a:endParaRPr sz="1800"/>
          </a:p>
          <a:p>
            <a:pPr marL="393700" marR="228600" indent="-342900">
              <a:lnSpc>
                <a:spcPct val="101099"/>
              </a:lnSpc>
              <a:spcBef>
                <a:spcPts val="525"/>
              </a:spcBef>
              <a:buClr>
                <a:srgbClr val="418AB3"/>
              </a:buClr>
              <a:buAutoNum type="arabicPeriod"/>
              <a:tabLst>
                <a:tab pos="393700" algn="l"/>
              </a:tabLst>
            </a:pPr>
            <a:r>
              <a:rPr sz="1800" dirty="0">
                <a:solidFill>
                  <a:srgbClr val="262626"/>
                </a:solidFill>
              </a:rPr>
              <a:t>Inability</a:t>
            </a:r>
            <a:r>
              <a:rPr sz="1800" spc="-3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to</a:t>
            </a:r>
            <a:r>
              <a:rPr sz="1800" spc="-3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walk</a:t>
            </a:r>
            <a:r>
              <a:rPr sz="1800" spc="-2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without</a:t>
            </a:r>
            <a:r>
              <a:rPr sz="1800" spc="-2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human</a:t>
            </a:r>
            <a:r>
              <a:rPr sz="1800" spc="-30" dirty="0">
                <a:solidFill>
                  <a:srgbClr val="262626"/>
                </a:solidFill>
              </a:rPr>
              <a:t> </a:t>
            </a:r>
            <a:r>
              <a:rPr sz="1800" spc="-10" dirty="0">
                <a:solidFill>
                  <a:srgbClr val="262626"/>
                </a:solidFill>
              </a:rPr>
              <a:t>assistance </a:t>
            </a:r>
            <a:r>
              <a:rPr sz="1800" dirty="0">
                <a:solidFill>
                  <a:srgbClr val="262626"/>
                </a:solidFill>
              </a:rPr>
              <a:t>or</a:t>
            </a:r>
            <a:r>
              <a:rPr sz="1800" spc="-20" dirty="0">
                <a:solidFill>
                  <a:srgbClr val="262626"/>
                </a:solidFill>
              </a:rPr>
              <a:t> </a:t>
            </a:r>
            <a:r>
              <a:rPr sz="1800" spc="-10" dirty="0">
                <a:solidFill>
                  <a:srgbClr val="262626"/>
                </a:solidFill>
              </a:rPr>
              <a:t>high-</a:t>
            </a:r>
            <a:r>
              <a:rPr sz="1800" dirty="0">
                <a:solidFill>
                  <a:srgbClr val="262626"/>
                </a:solidFill>
              </a:rPr>
              <a:t>risk</a:t>
            </a:r>
            <a:r>
              <a:rPr sz="1800" spc="-10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of</a:t>
            </a:r>
            <a:r>
              <a:rPr sz="1800" spc="-1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falls</a:t>
            </a:r>
            <a:r>
              <a:rPr sz="1800" spc="-20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(≥2</a:t>
            </a:r>
            <a:r>
              <a:rPr sz="1800" spc="-1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falls</a:t>
            </a:r>
            <a:r>
              <a:rPr sz="1800" spc="-2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in</a:t>
            </a:r>
            <a:r>
              <a:rPr sz="1800" spc="-1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past</a:t>
            </a:r>
            <a:r>
              <a:rPr sz="1800" spc="-10" dirty="0">
                <a:solidFill>
                  <a:srgbClr val="262626"/>
                </a:solidFill>
              </a:rPr>
              <a:t> year)</a:t>
            </a:r>
            <a:endParaRPr sz="1800"/>
          </a:p>
          <a:p>
            <a:pPr marL="393065" indent="-342265">
              <a:lnSpc>
                <a:spcPct val="100000"/>
              </a:lnSpc>
              <a:spcBef>
                <a:spcPts val="650"/>
              </a:spcBef>
              <a:buClr>
                <a:srgbClr val="418AB3"/>
              </a:buClr>
              <a:buAutoNum type="arabicPeriod"/>
              <a:tabLst>
                <a:tab pos="393065" algn="l"/>
              </a:tabLst>
            </a:pPr>
            <a:r>
              <a:rPr sz="1800" spc="-10" dirty="0">
                <a:solidFill>
                  <a:srgbClr val="262626"/>
                </a:solidFill>
              </a:rPr>
              <a:t>Moderate-to-severe</a:t>
            </a:r>
            <a:r>
              <a:rPr sz="1800" spc="-70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cognitive</a:t>
            </a:r>
            <a:r>
              <a:rPr sz="1800" spc="-65" dirty="0">
                <a:solidFill>
                  <a:srgbClr val="262626"/>
                </a:solidFill>
              </a:rPr>
              <a:t> </a:t>
            </a:r>
            <a:r>
              <a:rPr sz="1800" spc="-10" dirty="0">
                <a:solidFill>
                  <a:srgbClr val="262626"/>
                </a:solidFill>
              </a:rPr>
              <a:t>impairment</a:t>
            </a:r>
            <a:endParaRPr sz="1800"/>
          </a:p>
          <a:p>
            <a:pPr marL="393065" indent="-342265">
              <a:lnSpc>
                <a:spcPct val="100000"/>
              </a:lnSpc>
              <a:spcBef>
                <a:spcPts val="530"/>
              </a:spcBef>
              <a:buClr>
                <a:srgbClr val="418AB3"/>
              </a:buClr>
              <a:buAutoNum type="arabicPeriod"/>
              <a:tabLst>
                <a:tab pos="393065" algn="l"/>
              </a:tabLst>
            </a:pPr>
            <a:r>
              <a:rPr sz="1800" dirty="0">
                <a:solidFill>
                  <a:srgbClr val="262626"/>
                </a:solidFill>
              </a:rPr>
              <a:t>Significant</a:t>
            </a:r>
            <a:r>
              <a:rPr sz="1800" spc="-6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language</a:t>
            </a:r>
            <a:r>
              <a:rPr sz="1800" spc="-60" dirty="0">
                <a:solidFill>
                  <a:srgbClr val="262626"/>
                </a:solidFill>
              </a:rPr>
              <a:t> </a:t>
            </a:r>
            <a:r>
              <a:rPr sz="1800" spc="-10" dirty="0">
                <a:solidFill>
                  <a:srgbClr val="262626"/>
                </a:solidFill>
              </a:rPr>
              <a:t>barrier</a:t>
            </a:r>
            <a:endParaRPr sz="1800"/>
          </a:p>
          <a:p>
            <a:pPr marL="393065" indent="-342265">
              <a:lnSpc>
                <a:spcPct val="100000"/>
              </a:lnSpc>
              <a:spcBef>
                <a:spcPts val="645"/>
              </a:spcBef>
              <a:buClr>
                <a:srgbClr val="418AB3"/>
              </a:buClr>
              <a:buAutoNum type="arabicPeriod"/>
              <a:tabLst>
                <a:tab pos="393065" algn="l"/>
              </a:tabLst>
            </a:pPr>
            <a:r>
              <a:rPr sz="1800" spc="-25" dirty="0">
                <a:solidFill>
                  <a:srgbClr val="262626"/>
                </a:solidFill>
              </a:rPr>
              <a:t>COVID-</a:t>
            </a:r>
            <a:r>
              <a:rPr sz="1800" dirty="0">
                <a:solidFill>
                  <a:srgbClr val="262626"/>
                </a:solidFill>
              </a:rPr>
              <a:t>19</a:t>
            </a:r>
            <a:r>
              <a:rPr sz="1800" spc="-2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positive</a:t>
            </a:r>
            <a:r>
              <a:rPr sz="1800" spc="-15" dirty="0">
                <a:solidFill>
                  <a:srgbClr val="262626"/>
                </a:solidFill>
              </a:rPr>
              <a:t> </a:t>
            </a:r>
            <a:r>
              <a:rPr sz="1800" dirty="0">
                <a:solidFill>
                  <a:srgbClr val="262626"/>
                </a:solidFill>
              </a:rPr>
              <a:t>or</a:t>
            </a:r>
            <a:r>
              <a:rPr sz="1800" spc="-20" dirty="0">
                <a:solidFill>
                  <a:srgbClr val="262626"/>
                </a:solidFill>
              </a:rPr>
              <a:t> </a:t>
            </a:r>
            <a:r>
              <a:rPr sz="1800" spc="-10" dirty="0">
                <a:solidFill>
                  <a:srgbClr val="262626"/>
                </a:solidFill>
              </a:rPr>
              <a:t>suspected</a:t>
            </a:r>
            <a:endParaRPr sz="180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marR="18415" algn="ctr">
              <a:lnSpc>
                <a:spcPct val="100000"/>
              </a:lnSpc>
              <a:spcBef>
                <a:spcPts val="2755"/>
              </a:spcBef>
            </a:pPr>
            <a:r>
              <a:rPr sz="2800" b="0" spc="105" dirty="0">
                <a:solidFill>
                  <a:srgbClr val="262626"/>
                </a:solidFill>
                <a:latin typeface="Gill Sans MT"/>
                <a:cs typeface="Gill Sans MT"/>
              </a:rPr>
              <a:t>PARTICIPANTS</a:t>
            </a:r>
            <a:endParaRPr sz="2800">
              <a:latin typeface="Gill Sans MT"/>
              <a:cs typeface="Gill Sans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151245" y="3786428"/>
            <a:ext cx="1001394" cy="2623185"/>
            <a:chOff x="8151245" y="3786428"/>
            <a:chExt cx="1001394" cy="2623185"/>
          </a:xfrm>
        </p:grpSpPr>
        <p:sp>
          <p:nvSpPr>
            <p:cNvPr id="3" name="object 3"/>
            <p:cNvSpPr/>
            <p:nvPr/>
          </p:nvSpPr>
          <p:spPr>
            <a:xfrm>
              <a:off x="8157595" y="3792778"/>
              <a:ext cx="988694" cy="2610485"/>
            </a:xfrm>
            <a:custGeom>
              <a:avLst/>
              <a:gdLst/>
              <a:ahLst/>
              <a:cxnLst/>
              <a:rect l="l" t="t" r="r" b="b"/>
              <a:pathLst>
                <a:path w="988695" h="2610485">
                  <a:moveTo>
                    <a:pt x="988354" y="0"/>
                  </a:moveTo>
                  <a:lnTo>
                    <a:pt x="0" y="0"/>
                  </a:lnTo>
                  <a:lnTo>
                    <a:pt x="0" y="2610000"/>
                  </a:lnTo>
                  <a:lnTo>
                    <a:pt x="988354" y="2610000"/>
                  </a:lnTo>
                  <a:lnTo>
                    <a:pt x="9883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157595" y="3792778"/>
              <a:ext cx="988694" cy="2610485"/>
            </a:xfrm>
            <a:custGeom>
              <a:avLst/>
              <a:gdLst/>
              <a:ahLst/>
              <a:cxnLst/>
              <a:rect l="l" t="t" r="r" b="b"/>
              <a:pathLst>
                <a:path w="988695" h="2610485">
                  <a:moveTo>
                    <a:pt x="0" y="0"/>
                  </a:moveTo>
                  <a:lnTo>
                    <a:pt x="988355" y="0"/>
                  </a:lnTo>
                  <a:lnTo>
                    <a:pt x="988355" y="2610000"/>
                  </a:lnTo>
                  <a:lnTo>
                    <a:pt x="0" y="2610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93179" y="4867019"/>
              <a:ext cx="917182" cy="146033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93179" y="3874412"/>
              <a:ext cx="917182" cy="917182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310669" y="2495296"/>
            <a:ext cx="72720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67935" algn="l"/>
              </a:tabLst>
            </a:pPr>
            <a:r>
              <a:rPr sz="1900" spc="65" dirty="0">
                <a:solidFill>
                  <a:srgbClr val="418AB3"/>
                </a:solidFill>
                <a:latin typeface="Gill Sans MT"/>
                <a:cs typeface="Gill Sans MT"/>
              </a:rPr>
              <a:t>INTERVENTION</a:t>
            </a:r>
            <a:r>
              <a:rPr sz="1900" spc="245" dirty="0">
                <a:solidFill>
                  <a:srgbClr val="418AB3"/>
                </a:solidFill>
                <a:latin typeface="Gill Sans MT"/>
                <a:cs typeface="Gill Sans MT"/>
              </a:rPr>
              <a:t> </a:t>
            </a:r>
            <a:r>
              <a:rPr sz="1900" spc="30" dirty="0">
                <a:solidFill>
                  <a:srgbClr val="418AB3"/>
                </a:solidFill>
                <a:latin typeface="Gill Sans MT"/>
                <a:cs typeface="Gill Sans MT"/>
              </a:rPr>
              <a:t>GROUP</a:t>
            </a:r>
            <a:r>
              <a:rPr sz="1900" dirty="0">
                <a:solidFill>
                  <a:srgbClr val="418AB3"/>
                </a:solidFill>
                <a:latin typeface="Gill Sans MT"/>
                <a:cs typeface="Gill Sans MT"/>
              </a:rPr>
              <a:t>	</a:t>
            </a:r>
            <a:r>
              <a:rPr sz="1900" spc="55" dirty="0">
                <a:solidFill>
                  <a:srgbClr val="418AB3"/>
                </a:solidFill>
                <a:latin typeface="Gill Sans MT"/>
                <a:cs typeface="Gill Sans MT"/>
              </a:rPr>
              <a:t>CONTROL</a:t>
            </a:r>
            <a:r>
              <a:rPr sz="1900" spc="210" dirty="0">
                <a:solidFill>
                  <a:srgbClr val="418AB3"/>
                </a:solidFill>
                <a:latin typeface="Gill Sans MT"/>
                <a:cs typeface="Gill Sans MT"/>
              </a:rPr>
              <a:t> </a:t>
            </a:r>
            <a:r>
              <a:rPr sz="1900" spc="60" dirty="0">
                <a:solidFill>
                  <a:srgbClr val="418AB3"/>
                </a:solidFill>
                <a:latin typeface="Gill Sans MT"/>
                <a:cs typeface="Gill Sans MT"/>
              </a:rPr>
              <a:t>GROUP</a:t>
            </a:r>
            <a:endParaRPr sz="19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2755"/>
              </a:spcBef>
            </a:pPr>
            <a:r>
              <a:rPr sz="2800" b="0" spc="145" dirty="0">
                <a:solidFill>
                  <a:srgbClr val="262626"/>
                </a:solidFill>
                <a:latin typeface="Gill Sans MT"/>
                <a:cs typeface="Gill Sans MT"/>
              </a:rPr>
              <a:t>INTERVENTION</a:t>
            </a:r>
            <a:endParaRPr sz="2800">
              <a:latin typeface="Gill Sans MT"/>
              <a:cs typeface="Gill Sans M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588449" y="4956428"/>
            <a:ext cx="4514215" cy="1452880"/>
            <a:chOff x="1588449" y="4956428"/>
            <a:chExt cx="4514215" cy="1452880"/>
          </a:xfrm>
        </p:grpSpPr>
        <p:sp>
          <p:nvSpPr>
            <p:cNvPr id="10" name="object 10"/>
            <p:cNvSpPr/>
            <p:nvPr/>
          </p:nvSpPr>
          <p:spPr>
            <a:xfrm>
              <a:off x="1594799" y="4962778"/>
              <a:ext cx="4501515" cy="1440180"/>
            </a:xfrm>
            <a:custGeom>
              <a:avLst/>
              <a:gdLst/>
              <a:ahLst/>
              <a:cxnLst/>
              <a:rect l="l" t="t" r="r" b="b"/>
              <a:pathLst>
                <a:path w="4501515" h="1440179">
                  <a:moveTo>
                    <a:pt x="4501200" y="0"/>
                  </a:moveTo>
                  <a:lnTo>
                    <a:pt x="0" y="0"/>
                  </a:lnTo>
                  <a:lnTo>
                    <a:pt x="0" y="1439999"/>
                  </a:lnTo>
                  <a:lnTo>
                    <a:pt x="4501200" y="1439999"/>
                  </a:lnTo>
                  <a:lnTo>
                    <a:pt x="4501200" y="0"/>
                  </a:lnTo>
                  <a:close/>
                </a:path>
              </a:pathLst>
            </a:custGeom>
            <a:solidFill>
              <a:srgbClr val="DF5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94799" y="4962778"/>
              <a:ext cx="4501515" cy="1440180"/>
            </a:xfrm>
            <a:custGeom>
              <a:avLst/>
              <a:gdLst/>
              <a:ahLst/>
              <a:cxnLst/>
              <a:rect l="l" t="t" r="r" b="b"/>
              <a:pathLst>
                <a:path w="4501515" h="1440179">
                  <a:moveTo>
                    <a:pt x="0" y="0"/>
                  </a:moveTo>
                  <a:lnTo>
                    <a:pt x="4501200" y="0"/>
                  </a:lnTo>
                  <a:lnTo>
                    <a:pt x="4501200" y="1440000"/>
                  </a:lnTo>
                  <a:lnTo>
                    <a:pt x="0" y="1440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605415" y="4975518"/>
            <a:ext cx="4482465" cy="324485"/>
          </a:xfrm>
          <a:prstGeom prst="rect">
            <a:avLst/>
          </a:prstGeom>
          <a:solidFill>
            <a:srgbClr val="DDDDDD">
              <a:alpha val="39999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2125"/>
              </a:lnSpc>
            </a:pPr>
            <a:r>
              <a:rPr sz="1800" b="1" spc="-10" dirty="0">
                <a:solidFill>
                  <a:srgbClr val="FFFFFF"/>
                </a:solidFill>
                <a:latin typeface="Gill Sans MT"/>
                <a:cs typeface="Gill Sans MT"/>
              </a:rPr>
              <a:t>Home-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based</a:t>
            </a:r>
            <a:r>
              <a:rPr sz="1800" b="1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Gill Sans MT"/>
                <a:cs typeface="Gill Sans MT"/>
              </a:rPr>
              <a:t>exercise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01149" y="5299518"/>
            <a:ext cx="4488815" cy="1097280"/>
          </a:xfrm>
          <a:prstGeom prst="rect">
            <a:avLst/>
          </a:prstGeom>
          <a:solidFill>
            <a:srgbClr val="DF5327"/>
          </a:solidFill>
        </p:spPr>
        <p:txBody>
          <a:bodyPr vert="horz" wrap="square" lIns="0" tIns="36195" rIns="0" bIns="0" rtlCol="0">
            <a:spAutoFit/>
          </a:bodyPr>
          <a:lstStyle/>
          <a:p>
            <a:pPr marL="262890" marR="212090" indent="-209550">
              <a:lnSpc>
                <a:spcPts val="1900"/>
              </a:lnSpc>
              <a:spcBef>
                <a:spcPts val="285"/>
              </a:spcBef>
              <a:buFont typeface="Segoe UI Symbol"/>
              <a:buChar char="■"/>
              <a:tabLst>
                <a:tab pos="264160" algn="l"/>
              </a:tabLst>
            </a:pP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Supervised</a:t>
            </a:r>
            <a:r>
              <a:rPr sz="1800" spc="-2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WEBB</a:t>
            </a:r>
            <a:r>
              <a:rPr sz="1800" spc="-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program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with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1800" spc="-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therapist 	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at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their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home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1-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hour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2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days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per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week</a:t>
            </a:r>
            <a:endParaRPr sz="1800">
              <a:latin typeface="Gill Sans MT"/>
              <a:cs typeface="Gill Sans MT"/>
            </a:endParaRPr>
          </a:p>
          <a:p>
            <a:pPr marL="262890" marR="942975" indent="-209550">
              <a:lnSpc>
                <a:spcPts val="2020"/>
              </a:lnSpc>
              <a:spcBef>
                <a:spcPts val="495"/>
              </a:spcBef>
              <a:buFont typeface="Segoe UI Symbol"/>
              <a:buChar char="■"/>
              <a:tabLst>
                <a:tab pos="264160" algn="l"/>
              </a:tabLst>
            </a:pP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Unsupervised</a:t>
            </a:r>
            <a:r>
              <a:rPr sz="18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walking</a:t>
            </a:r>
            <a:r>
              <a:rPr sz="1800" spc="-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with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an 	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accelerometer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to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track</a:t>
            </a:r>
            <a:r>
              <a:rPr sz="1800" spc="-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step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counts</a:t>
            </a:r>
            <a:endParaRPr sz="1800">
              <a:latin typeface="Gill Sans MT"/>
              <a:cs typeface="Gill Sans M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588449" y="3786428"/>
            <a:ext cx="4514215" cy="1092835"/>
            <a:chOff x="1588449" y="3786428"/>
            <a:chExt cx="4514215" cy="1092835"/>
          </a:xfrm>
        </p:grpSpPr>
        <p:sp>
          <p:nvSpPr>
            <p:cNvPr id="15" name="object 15"/>
            <p:cNvSpPr/>
            <p:nvPr/>
          </p:nvSpPr>
          <p:spPr>
            <a:xfrm>
              <a:off x="1594799" y="3792778"/>
              <a:ext cx="4501515" cy="1080135"/>
            </a:xfrm>
            <a:custGeom>
              <a:avLst/>
              <a:gdLst/>
              <a:ahLst/>
              <a:cxnLst/>
              <a:rect l="l" t="t" r="r" b="b"/>
              <a:pathLst>
                <a:path w="4501515" h="1080135">
                  <a:moveTo>
                    <a:pt x="4501200" y="0"/>
                  </a:moveTo>
                  <a:lnTo>
                    <a:pt x="0" y="0"/>
                  </a:lnTo>
                  <a:lnTo>
                    <a:pt x="0" y="1080000"/>
                  </a:lnTo>
                  <a:lnTo>
                    <a:pt x="4501200" y="1080000"/>
                  </a:lnTo>
                  <a:lnTo>
                    <a:pt x="4501200" y="0"/>
                  </a:lnTo>
                  <a:close/>
                </a:path>
              </a:pathLst>
            </a:custGeom>
            <a:solidFill>
              <a:srgbClr val="F6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94799" y="3792778"/>
              <a:ext cx="4501515" cy="1080135"/>
            </a:xfrm>
            <a:custGeom>
              <a:avLst/>
              <a:gdLst/>
              <a:ahLst/>
              <a:cxnLst/>
              <a:rect l="l" t="t" r="r" b="b"/>
              <a:pathLst>
                <a:path w="4501515" h="1080135">
                  <a:moveTo>
                    <a:pt x="0" y="0"/>
                  </a:moveTo>
                  <a:lnTo>
                    <a:pt x="4501200" y="0"/>
                  </a:lnTo>
                  <a:lnTo>
                    <a:pt x="4501200" y="1080000"/>
                  </a:lnTo>
                  <a:lnTo>
                    <a:pt x="0" y="1080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604180" y="3801572"/>
            <a:ext cx="4482465" cy="324485"/>
          </a:xfrm>
          <a:prstGeom prst="rect">
            <a:avLst/>
          </a:prstGeom>
          <a:solidFill>
            <a:srgbClr val="DDDDDD">
              <a:alpha val="39999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ts val="2155"/>
              </a:lnSpc>
            </a:pPr>
            <a:r>
              <a:rPr sz="1800" b="1" spc="-25" dirty="0">
                <a:solidFill>
                  <a:srgbClr val="FFFFFF"/>
                </a:solidFill>
                <a:latin typeface="Gill Sans MT"/>
                <a:cs typeface="Gill Sans MT"/>
              </a:rPr>
              <a:t>Protein-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rich</a:t>
            </a:r>
            <a:r>
              <a:rPr sz="1800" b="1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oral</a:t>
            </a:r>
            <a:r>
              <a:rPr sz="1800" b="1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nutritional</a:t>
            </a:r>
            <a:r>
              <a:rPr sz="1800" b="1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Gill Sans MT"/>
                <a:cs typeface="Gill Sans MT"/>
              </a:rPr>
              <a:t>supplement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1149" y="4125572"/>
            <a:ext cx="4488815" cy="741045"/>
          </a:xfrm>
          <a:prstGeom prst="rect">
            <a:avLst/>
          </a:prstGeom>
          <a:solidFill>
            <a:srgbClr val="F69200"/>
          </a:solidFill>
        </p:spPr>
        <p:txBody>
          <a:bodyPr vert="horz" wrap="square" lIns="0" tIns="4445" rIns="0" bIns="0" rtlCol="0">
            <a:spAutoFit/>
          </a:bodyPr>
          <a:lstStyle/>
          <a:p>
            <a:pPr marL="262890" indent="-209550">
              <a:lnSpc>
                <a:spcPts val="2030"/>
              </a:lnSpc>
              <a:spcBef>
                <a:spcPts val="35"/>
              </a:spcBef>
              <a:buFont typeface="Segoe UI Symbol"/>
              <a:buChar char="■"/>
              <a:tabLst>
                <a:tab pos="262890" algn="l"/>
              </a:tabLst>
            </a:pP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Beverage</a:t>
            </a:r>
            <a:r>
              <a:rPr sz="18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containing</a:t>
            </a:r>
            <a:r>
              <a:rPr sz="1800" spc="-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20</a:t>
            </a:r>
            <a:r>
              <a:rPr sz="18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1800" spc="-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protein</a:t>
            </a:r>
            <a:r>
              <a:rPr sz="18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and</a:t>
            </a:r>
            <a:endParaRPr sz="1800">
              <a:latin typeface="Gill Sans MT"/>
              <a:cs typeface="Gill Sans MT"/>
            </a:endParaRPr>
          </a:p>
          <a:p>
            <a:pPr marL="264160">
              <a:lnSpc>
                <a:spcPts val="2030"/>
              </a:lnSpc>
            </a:pP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1.5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1800" spc="-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HMB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twice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daily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after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meals</a:t>
            </a:r>
            <a:endParaRPr sz="1800">
              <a:latin typeface="Gill Sans MT"/>
              <a:cs typeface="Gill Sans M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589650" y="2976878"/>
            <a:ext cx="9013190" cy="732790"/>
            <a:chOff x="1589650" y="2976878"/>
            <a:chExt cx="9013190" cy="732790"/>
          </a:xfrm>
        </p:grpSpPr>
        <p:sp>
          <p:nvSpPr>
            <p:cNvPr id="20" name="object 20"/>
            <p:cNvSpPr/>
            <p:nvPr/>
          </p:nvSpPr>
          <p:spPr>
            <a:xfrm>
              <a:off x="1596000" y="2983228"/>
              <a:ext cx="9000490" cy="720090"/>
            </a:xfrm>
            <a:custGeom>
              <a:avLst/>
              <a:gdLst/>
              <a:ahLst/>
              <a:cxnLst/>
              <a:rect l="l" t="t" r="r" b="b"/>
              <a:pathLst>
                <a:path w="9000490" h="720089">
                  <a:moveTo>
                    <a:pt x="8999999" y="0"/>
                  </a:moveTo>
                  <a:lnTo>
                    <a:pt x="0" y="0"/>
                  </a:lnTo>
                  <a:lnTo>
                    <a:pt x="0" y="719999"/>
                  </a:lnTo>
                  <a:lnTo>
                    <a:pt x="8999999" y="719999"/>
                  </a:lnTo>
                  <a:lnTo>
                    <a:pt x="8999999" y="0"/>
                  </a:lnTo>
                  <a:close/>
                </a:path>
              </a:pathLst>
            </a:custGeom>
            <a:solidFill>
              <a:srgbClr val="8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96000" y="2983228"/>
              <a:ext cx="9000490" cy="720090"/>
            </a:xfrm>
            <a:custGeom>
              <a:avLst/>
              <a:gdLst/>
              <a:ahLst/>
              <a:cxnLst/>
              <a:rect l="l" t="t" r="r" b="b"/>
              <a:pathLst>
                <a:path w="9000490" h="720089">
                  <a:moveTo>
                    <a:pt x="0" y="0"/>
                  </a:moveTo>
                  <a:lnTo>
                    <a:pt x="9000000" y="0"/>
                  </a:lnTo>
                  <a:lnTo>
                    <a:pt x="900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605207" y="2992481"/>
            <a:ext cx="8982075" cy="324485"/>
          </a:xfrm>
          <a:prstGeom prst="rect">
            <a:avLst/>
          </a:prstGeom>
          <a:solidFill>
            <a:srgbClr val="DDDDDD">
              <a:alpha val="39999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ts val="2140"/>
              </a:lnSpc>
            </a:pP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Lifestyle</a:t>
            </a:r>
            <a:r>
              <a:rPr sz="1800" b="1" spc="-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Gill Sans MT"/>
                <a:cs typeface="Gill Sans MT"/>
              </a:rPr>
              <a:t>education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02350" y="3316481"/>
            <a:ext cx="8987790" cy="381000"/>
          </a:xfrm>
          <a:prstGeom prst="rect">
            <a:avLst/>
          </a:prstGeom>
          <a:solidFill>
            <a:srgbClr val="838383"/>
          </a:solidFill>
        </p:spPr>
        <p:txBody>
          <a:bodyPr vert="horz" wrap="square" lIns="0" tIns="5715" rIns="0" bIns="0" rtlCol="0">
            <a:spAutoFit/>
          </a:bodyPr>
          <a:lstStyle/>
          <a:p>
            <a:pPr marL="262890" indent="-209550">
              <a:lnSpc>
                <a:spcPct val="100000"/>
              </a:lnSpc>
              <a:spcBef>
                <a:spcPts val="45"/>
              </a:spcBef>
              <a:buFont typeface="Segoe UI Symbol"/>
              <a:buChar char="■"/>
              <a:tabLst>
                <a:tab pos="262890" algn="l"/>
              </a:tabLst>
            </a:pP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Guideline-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recommended</a:t>
            </a:r>
            <a:r>
              <a:rPr sz="1800" spc="-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moderate</a:t>
            </a:r>
            <a:r>
              <a:rPr sz="1800" spc="-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intensity</a:t>
            </a:r>
            <a:r>
              <a:rPr sz="1800" spc="-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physical</a:t>
            </a:r>
            <a:r>
              <a:rPr sz="1800" spc="-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activity</a:t>
            </a:r>
            <a:r>
              <a:rPr sz="1800" spc="-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and</a:t>
            </a:r>
            <a:r>
              <a:rPr sz="1800" spc="-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1800" spc="-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balanced</a:t>
            </a:r>
            <a:r>
              <a:rPr sz="1800" spc="-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healthy</a:t>
            </a:r>
            <a:r>
              <a:rPr sz="1800" spc="-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diet</a:t>
            </a:r>
            <a:endParaRPr sz="1800">
              <a:latin typeface="Gill Sans MT"/>
              <a:cs typeface="Gill Sans M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233964" y="3783253"/>
            <a:ext cx="1362710" cy="2629535"/>
            <a:chOff x="9233964" y="3783253"/>
            <a:chExt cx="1362710" cy="2629535"/>
          </a:xfrm>
        </p:grpSpPr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43489" y="3792779"/>
              <a:ext cx="1343094" cy="260999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9238726" y="3788016"/>
              <a:ext cx="1353185" cy="2620010"/>
            </a:xfrm>
            <a:custGeom>
              <a:avLst/>
              <a:gdLst/>
              <a:ahLst/>
              <a:cxnLst/>
              <a:rect l="l" t="t" r="r" b="b"/>
              <a:pathLst>
                <a:path w="1353184" h="2620010">
                  <a:moveTo>
                    <a:pt x="0" y="0"/>
                  </a:moveTo>
                  <a:lnTo>
                    <a:pt x="1352620" y="0"/>
                  </a:lnTo>
                  <a:lnTo>
                    <a:pt x="1352620" y="2619525"/>
                  </a:lnTo>
                  <a:lnTo>
                    <a:pt x="0" y="26195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6186074" y="3783253"/>
            <a:ext cx="1884045" cy="2629535"/>
            <a:chOff x="6186074" y="3783253"/>
            <a:chExt cx="1884045" cy="2629535"/>
          </a:xfrm>
        </p:grpSpPr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95599" y="3792779"/>
              <a:ext cx="1864457" cy="260999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6190837" y="3788016"/>
              <a:ext cx="1874520" cy="2620010"/>
            </a:xfrm>
            <a:custGeom>
              <a:avLst/>
              <a:gdLst/>
              <a:ahLst/>
              <a:cxnLst/>
              <a:rect l="l" t="t" r="r" b="b"/>
              <a:pathLst>
                <a:path w="1874520" h="2620010">
                  <a:moveTo>
                    <a:pt x="0" y="0"/>
                  </a:moveTo>
                  <a:lnTo>
                    <a:pt x="1873983" y="0"/>
                  </a:lnTo>
                  <a:lnTo>
                    <a:pt x="1873983" y="2619525"/>
                  </a:lnTo>
                  <a:lnTo>
                    <a:pt x="0" y="26195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44B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" name="object 3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6096000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0" y="6857999"/>
                  </a:moveTo>
                  <a:lnTo>
                    <a:pt x="6096000" y="6857999"/>
                  </a:lnTo>
                  <a:lnTo>
                    <a:pt x="6096000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6096000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6096000" y="6857999"/>
                  </a:lnTo>
                  <a:lnTo>
                    <a:pt x="6096000" y="0"/>
                  </a:lnTo>
                  <a:close/>
                </a:path>
              </a:pathLst>
            </a:custGeom>
            <a:solidFill>
              <a:srgbClr val="418A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04672" y="2243828"/>
            <a:ext cx="4486910" cy="114173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70"/>
              </a:spcBef>
            </a:pPr>
            <a:endParaRPr sz="2200">
              <a:latin typeface="Times New Roman"/>
              <a:cs typeface="Times New Roman"/>
            </a:endParaRPr>
          </a:p>
          <a:p>
            <a:pPr marR="18415" algn="ctr">
              <a:lnSpc>
                <a:spcPct val="100000"/>
              </a:lnSpc>
              <a:spcBef>
                <a:spcPts val="5"/>
              </a:spcBef>
            </a:pPr>
            <a:r>
              <a:rPr sz="2200" b="0" spc="155" dirty="0">
                <a:solidFill>
                  <a:srgbClr val="262626"/>
                </a:solidFill>
                <a:latin typeface="Gill Sans MT"/>
                <a:cs typeface="Gill Sans MT"/>
              </a:rPr>
              <a:t>OUTCOMES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1835" y="3492500"/>
            <a:ext cx="2562860" cy="31832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768985" marR="761365" indent="213360">
              <a:lnSpc>
                <a:spcPct val="129400"/>
              </a:lnSpc>
              <a:spcBef>
                <a:spcPts val="85"/>
              </a:spcBef>
            </a:pPr>
            <a:r>
              <a:rPr sz="1800" b="1" spc="-20" dirty="0">
                <a:solidFill>
                  <a:srgbClr val="FFFFFF"/>
                </a:solidFill>
                <a:latin typeface="Gill Sans MT"/>
                <a:cs typeface="Gill Sans MT"/>
              </a:rPr>
              <a:t>SPPB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SF-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36</a:t>
            </a:r>
            <a:r>
              <a:rPr sz="1800" spc="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PCS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SF-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36</a:t>
            </a:r>
            <a:r>
              <a:rPr sz="1800" spc="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MCS</a:t>
            </a:r>
            <a:endParaRPr sz="1800">
              <a:latin typeface="Gill Sans MT"/>
              <a:cs typeface="Gill Sans MT"/>
            </a:endParaRPr>
          </a:p>
          <a:p>
            <a:pPr marL="969010">
              <a:lnSpc>
                <a:spcPct val="100000"/>
              </a:lnSpc>
              <a:spcBef>
                <a:spcPts val="530"/>
              </a:spcBef>
            </a:pP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MoCA</a:t>
            </a:r>
            <a:endParaRPr sz="1800">
              <a:latin typeface="Gill Sans MT"/>
              <a:cs typeface="Gill Sans MT"/>
            </a:endParaRPr>
          </a:p>
          <a:p>
            <a:pPr marL="155575" marR="147955" algn="ctr">
              <a:lnSpc>
                <a:spcPct val="127200"/>
              </a:lnSpc>
              <a:spcBef>
                <a:spcPts val="60"/>
              </a:spcBef>
            </a:pP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Habitual</a:t>
            </a:r>
            <a:r>
              <a:rPr sz="18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physical</a:t>
            </a:r>
            <a:r>
              <a:rPr sz="18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activity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Muscle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mass</a:t>
            </a:r>
            <a:r>
              <a:rPr sz="1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&amp;</a:t>
            </a:r>
            <a:r>
              <a:rPr sz="1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strength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Clinical</a:t>
            </a:r>
            <a:r>
              <a:rPr sz="1800" spc="-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composite</a:t>
            </a:r>
            <a:endParaRPr sz="180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---------------------------------</a:t>
            </a:r>
            <a:r>
              <a:rPr sz="1800" spc="-50" dirty="0">
                <a:solidFill>
                  <a:srgbClr val="FFFFFF"/>
                </a:solidFill>
                <a:latin typeface="Gill Sans MT"/>
                <a:cs typeface="Gill Sans MT"/>
              </a:rPr>
              <a:t>-</a:t>
            </a:r>
            <a:endParaRPr sz="180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1</a:t>
            </a:r>
            <a:r>
              <a:rPr sz="1800" spc="-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…</a:t>
            </a:r>
            <a:r>
              <a:rPr sz="1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FFFFF"/>
                </a:solidFill>
                <a:latin typeface="Gill Sans MT"/>
                <a:cs typeface="Gill Sans MT"/>
              </a:rPr>
              <a:t>12</a:t>
            </a:r>
            <a:r>
              <a:rPr sz="1800" b="1" spc="-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…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24</a:t>
            </a:r>
            <a:r>
              <a:rPr sz="1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…</a:t>
            </a:r>
            <a:r>
              <a:rPr sz="1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FFFFFF"/>
                </a:solidFill>
                <a:latin typeface="Gill Sans MT"/>
                <a:cs typeface="Gill Sans MT"/>
              </a:rPr>
              <a:t>52</a:t>
            </a:r>
            <a:r>
              <a:rPr sz="1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ill Sans MT"/>
                <a:cs typeface="Gill Sans MT"/>
              </a:rPr>
              <a:t>weeks</a:t>
            </a:r>
            <a:endParaRPr sz="1800">
              <a:latin typeface="Gill Sans MT"/>
              <a:cs typeface="Gill Sans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099200" y="626399"/>
            <a:ext cx="4089400" cy="5605780"/>
            <a:chOff x="7099200" y="626399"/>
            <a:chExt cx="4089400" cy="560578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99200" y="626399"/>
              <a:ext cx="4088022" cy="524827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099989" y="5871599"/>
              <a:ext cx="4088129" cy="360045"/>
            </a:xfrm>
            <a:custGeom>
              <a:avLst/>
              <a:gdLst/>
              <a:ahLst/>
              <a:cxnLst/>
              <a:rect l="l" t="t" r="r" b="b"/>
              <a:pathLst>
                <a:path w="4088129" h="360045">
                  <a:moveTo>
                    <a:pt x="4088022" y="0"/>
                  </a:moveTo>
                  <a:lnTo>
                    <a:pt x="0" y="0"/>
                  </a:lnTo>
                  <a:lnTo>
                    <a:pt x="0" y="360000"/>
                  </a:lnTo>
                  <a:lnTo>
                    <a:pt x="4088022" y="360000"/>
                  </a:lnTo>
                  <a:lnTo>
                    <a:pt x="40880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099989" y="5871599"/>
            <a:ext cx="4088129" cy="36004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402590">
              <a:lnSpc>
                <a:spcPct val="100000"/>
              </a:lnSpc>
              <a:spcBef>
                <a:spcPts val="484"/>
              </a:spcBef>
            </a:pPr>
            <a:r>
              <a:rPr sz="1400" spc="-45" dirty="0">
                <a:latin typeface="Gill Sans MT"/>
                <a:cs typeface="Gill Sans MT"/>
              </a:rPr>
              <a:t>Total</a:t>
            </a:r>
            <a:r>
              <a:rPr sz="1400" spc="-3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SPPB</a:t>
            </a:r>
            <a:r>
              <a:rPr sz="1400" spc="-20" dirty="0">
                <a:latin typeface="Gill Sans MT"/>
                <a:cs typeface="Gill Sans MT"/>
              </a:rPr>
              <a:t> score:</a:t>
            </a:r>
            <a:r>
              <a:rPr sz="1400" spc="-140" dirty="0"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from</a:t>
            </a:r>
            <a:r>
              <a:rPr sz="1400" spc="-25" dirty="0"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DF5327"/>
                </a:solidFill>
                <a:latin typeface="Gill Sans MT"/>
                <a:cs typeface="Gill Sans MT"/>
              </a:rPr>
              <a:t>0</a:t>
            </a:r>
            <a:r>
              <a:rPr sz="1400" b="1" spc="-15" dirty="0">
                <a:solidFill>
                  <a:srgbClr val="DF5327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DF5327"/>
                </a:solidFill>
                <a:latin typeface="Gill Sans MT"/>
                <a:cs typeface="Gill Sans MT"/>
              </a:rPr>
              <a:t>[worst]</a:t>
            </a:r>
            <a:r>
              <a:rPr sz="1400" spc="-25" dirty="0">
                <a:solidFill>
                  <a:srgbClr val="DF5327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latin typeface="Gill Sans MT"/>
                <a:cs typeface="Gill Sans MT"/>
              </a:rPr>
              <a:t>to</a:t>
            </a:r>
            <a:r>
              <a:rPr sz="1400" spc="-15" dirty="0"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A6B727"/>
                </a:solidFill>
                <a:latin typeface="Gill Sans MT"/>
                <a:cs typeface="Gill Sans MT"/>
              </a:rPr>
              <a:t>12</a:t>
            </a:r>
            <a:r>
              <a:rPr sz="1400" b="1" spc="-15" dirty="0">
                <a:solidFill>
                  <a:srgbClr val="A6B727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A6B727"/>
                </a:solidFill>
                <a:latin typeface="Gill Sans MT"/>
                <a:cs typeface="Gill Sans MT"/>
              </a:rPr>
              <a:t>[best]</a:t>
            </a:r>
            <a:endParaRPr sz="1400">
              <a:latin typeface="Gill Sans MT"/>
              <a:cs typeface="Gill Sans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9999" y="89999"/>
            <a:ext cx="11035665" cy="5819140"/>
            <a:chOff x="89999" y="89999"/>
            <a:chExt cx="11035665" cy="5819140"/>
          </a:xfrm>
        </p:grpSpPr>
        <p:sp>
          <p:nvSpPr>
            <p:cNvPr id="12" name="object 12"/>
            <p:cNvSpPr/>
            <p:nvPr/>
          </p:nvSpPr>
          <p:spPr>
            <a:xfrm>
              <a:off x="7165426" y="5904000"/>
              <a:ext cx="3960495" cy="0"/>
            </a:xfrm>
            <a:custGeom>
              <a:avLst/>
              <a:gdLst/>
              <a:ahLst/>
              <a:cxnLst/>
              <a:rect l="l" t="t" r="r" b="b"/>
              <a:pathLst>
                <a:path w="3960495">
                  <a:moveTo>
                    <a:pt x="0" y="0"/>
                  </a:moveTo>
                  <a:lnTo>
                    <a:pt x="3960000" y="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999" y="89999"/>
              <a:ext cx="935995" cy="936000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964691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49885" rIns="0" bIns="0" rtlCol="0">
            <a:spAutoFit/>
          </a:bodyPr>
          <a:lstStyle/>
          <a:p>
            <a:pPr marR="19050" algn="ctr">
              <a:lnSpc>
                <a:spcPct val="100000"/>
              </a:lnSpc>
              <a:spcBef>
                <a:spcPts val="2755"/>
              </a:spcBef>
            </a:pPr>
            <a:r>
              <a:rPr sz="2800" b="0" spc="100" dirty="0">
                <a:solidFill>
                  <a:srgbClr val="262626"/>
                </a:solidFill>
                <a:latin typeface="Gill Sans MT"/>
                <a:cs typeface="Gill Sans MT"/>
              </a:rPr>
              <a:t>STATISTIC</a:t>
            </a:r>
            <a:r>
              <a:rPr sz="2800" b="0" spc="-49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800" b="0" spc="85" dirty="0">
                <a:solidFill>
                  <a:srgbClr val="262626"/>
                </a:solidFill>
                <a:latin typeface="Gill Sans MT"/>
                <a:cs typeface="Gill Sans MT"/>
              </a:rPr>
              <a:t>AL</a:t>
            </a:r>
            <a:r>
              <a:rPr sz="2800" b="0" spc="1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2800" b="0" spc="105" dirty="0">
                <a:solidFill>
                  <a:srgbClr val="262626"/>
                </a:solidFill>
                <a:latin typeface="Gill Sans MT"/>
                <a:cs typeface="Gill Sans MT"/>
              </a:rPr>
              <a:t>ANALYSIS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59076" y="2629915"/>
            <a:ext cx="7658100" cy="3451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100" marR="218440" indent="-228600">
              <a:lnSpc>
                <a:spcPct val="120000"/>
              </a:lnSpc>
              <a:spcBef>
                <a:spcPts val="100"/>
              </a:spcBef>
              <a:buClr>
                <a:srgbClr val="418AB3"/>
              </a:buClr>
              <a:buFont typeface="Arial"/>
              <a:buChar char="•"/>
              <a:tabLst>
                <a:tab pos="292100" algn="l"/>
              </a:tabLst>
            </a:pPr>
            <a:r>
              <a:rPr sz="1800" u="sng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Sample</a:t>
            </a:r>
            <a:r>
              <a:rPr sz="1800" u="sng" spc="-3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 </a:t>
            </a:r>
            <a:r>
              <a:rPr sz="1800" u="sng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size</a:t>
            </a:r>
            <a:r>
              <a:rPr sz="1800" u="sng" spc="-15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 </a:t>
            </a:r>
            <a:r>
              <a:rPr sz="1800" u="sng" spc="-1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calculation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:</a:t>
            </a:r>
            <a:r>
              <a:rPr sz="1800" u="none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N=200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was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powered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with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a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one-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tailed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alpha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800" u="none" spc="-20" dirty="0">
                <a:solidFill>
                  <a:srgbClr val="262626"/>
                </a:solidFill>
                <a:latin typeface="Gill Sans MT"/>
                <a:cs typeface="Gill Sans MT"/>
              </a:rPr>
              <a:t> 0.05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a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beta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0.80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to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detect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a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1-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point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difference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in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final</a:t>
            </a:r>
            <a:r>
              <a:rPr sz="1800" u="none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SPPB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scores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between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u="none" spc="-10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intervention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and</a:t>
            </a:r>
            <a:r>
              <a:rPr sz="1800" u="none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control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groups</a:t>
            </a:r>
            <a:r>
              <a:rPr sz="1800" u="none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(SD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2.5,</a:t>
            </a:r>
            <a:r>
              <a:rPr sz="1800" u="none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dropouts</a:t>
            </a:r>
            <a:r>
              <a:rPr sz="1800" u="none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≤15%,</a:t>
            </a:r>
            <a:r>
              <a:rPr sz="1800" u="none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crossover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20" dirty="0">
                <a:solidFill>
                  <a:srgbClr val="262626"/>
                </a:solidFill>
                <a:latin typeface="Gill Sans MT"/>
                <a:cs typeface="Gill Sans MT"/>
              </a:rPr>
              <a:t>≤5%)</a:t>
            </a:r>
            <a:endParaRPr sz="1800">
              <a:latin typeface="Gill Sans MT"/>
              <a:cs typeface="Gill Sans MT"/>
            </a:endParaRPr>
          </a:p>
          <a:p>
            <a:pPr marL="292100" marR="55880" indent="-228600">
              <a:lnSpc>
                <a:spcPct val="120000"/>
              </a:lnSpc>
              <a:spcBef>
                <a:spcPts val="1825"/>
              </a:spcBef>
              <a:buClr>
                <a:srgbClr val="418AB3"/>
              </a:buClr>
              <a:buFont typeface="Arial"/>
              <a:buChar char="•"/>
              <a:tabLst>
                <a:tab pos="292100" algn="l"/>
              </a:tabLst>
            </a:pPr>
            <a:r>
              <a:rPr sz="1800" u="sng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Modified</a:t>
            </a:r>
            <a:r>
              <a:rPr sz="1800" u="sng" spc="-45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 </a:t>
            </a:r>
            <a:r>
              <a:rPr sz="1800" u="sng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ITT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:</a:t>
            </a:r>
            <a:r>
              <a:rPr sz="1800" u="none" spc="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intention-to-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treat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principle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was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modified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to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exclude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those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that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were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censored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due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to</a:t>
            </a:r>
            <a:r>
              <a:rPr sz="1800" u="none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a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competing</a:t>
            </a:r>
            <a:r>
              <a:rPr sz="1800" u="none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risk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or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dropout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u="none" dirty="0">
                <a:solidFill>
                  <a:srgbClr val="262626"/>
                </a:solidFill>
                <a:latin typeface="Gill Sans MT"/>
                <a:cs typeface="Gill Sans MT"/>
              </a:rPr>
              <a:t>before</a:t>
            </a:r>
            <a:r>
              <a:rPr sz="1800" i="1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u="none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i="1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u="none" dirty="0">
                <a:solidFill>
                  <a:srgbClr val="262626"/>
                </a:solidFill>
                <a:latin typeface="Gill Sans MT"/>
                <a:cs typeface="Gill Sans MT"/>
              </a:rPr>
              <a:t>1</a:t>
            </a:r>
            <a:r>
              <a:rPr sz="1800" i="1" u="none" baseline="23148" dirty="0">
                <a:solidFill>
                  <a:srgbClr val="262626"/>
                </a:solidFill>
                <a:latin typeface="Gill Sans MT"/>
                <a:cs typeface="Gill Sans MT"/>
              </a:rPr>
              <a:t>st</a:t>
            </a:r>
            <a:r>
              <a:rPr sz="1800" i="1" u="none" spc="187" baseline="23148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u="none" dirty="0">
                <a:solidFill>
                  <a:srgbClr val="262626"/>
                </a:solidFill>
                <a:latin typeface="Gill Sans MT"/>
                <a:cs typeface="Gill Sans MT"/>
              </a:rPr>
              <a:t>home</a:t>
            </a:r>
            <a:r>
              <a:rPr sz="1800" i="1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i="1" u="none" spc="-10" dirty="0">
                <a:solidFill>
                  <a:srgbClr val="262626"/>
                </a:solidFill>
                <a:latin typeface="Gill Sans MT"/>
                <a:cs typeface="Gill Sans MT"/>
              </a:rPr>
              <a:t>visit</a:t>
            </a:r>
            <a:endParaRPr sz="1800">
              <a:latin typeface="Gill Sans MT"/>
              <a:cs typeface="Gill Sans MT"/>
            </a:endParaRPr>
          </a:p>
          <a:p>
            <a:pPr marL="292100" marR="60325" indent="-228600">
              <a:lnSpc>
                <a:spcPct val="120400"/>
              </a:lnSpc>
              <a:spcBef>
                <a:spcPts val="1789"/>
              </a:spcBef>
              <a:buClr>
                <a:srgbClr val="418AB3"/>
              </a:buClr>
              <a:buFont typeface="Arial"/>
              <a:buChar char="•"/>
              <a:tabLst>
                <a:tab pos="292100" algn="l"/>
              </a:tabLst>
            </a:pPr>
            <a:r>
              <a:rPr sz="1800" u="sng" spc="-10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Gill Sans MT"/>
                <a:cs typeface="Gill Sans MT"/>
              </a:rPr>
              <a:t>Analysis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:</a:t>
            </a:r>
            <a:r>
              <a:rPr sz="1800" u="none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Multivariable</a:t>
            </a:r>
            <a:r>
              <a:rPr sz="1800" u="none" spc="-6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linear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regression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was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used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to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determine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the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effect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of</a:t>
            </a:r>
            <a:r>
              <a:rPr sz="1800" u="none" spc="50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our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intervention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on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final</a:t>
            </a:r>
            <a:r>
              <a:rPr sz="1800" u="none" spc="-3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SPPB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scores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after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adjusting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for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baseline</a:t>
            </a:r>
            <a:r>
              <a:rPr sz="1800" u="none" spc="-3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SPPB</a:t>
            </a:r>
            <a:r>
              <a:rPr sz="1800" u="none" spc="-4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scores, age,</a:t>
            </a:r>
            <a:r>
              <a:rPr sz="1800" u="none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sex,</a:t>
            </a:r>
            <a:r>
              <a:rPr sz="1800" u="none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BMI,</a:t>
            </a:r>
            <a:r>
              <a:rPr sz="1800" u="none" spc="-17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territory;</a:t>
            </a:r>
            <a:r>
              <a:rPr sz="1800" u="none" spc="-18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multiple</a:t>
            </a:r>
            <a:r>
              <a:rPr sz="1800" u="none" spc="-4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imputation</a:t>
            </a:r>
            <a:r>
              <a:rPr sz="1800" u="none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by</a:t>
            </a:r>
            <a:r>
              <a:rPr sz="1800" u="none" spc="-1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chained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equations</a:t>
            </a:r>
            <a:r>
              <a:rPr sz="1800" u="none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was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used</a:t>
            </a:r>
            <a:r>
              <a:rPr sz="1800" u="none" spc="-2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25" dirty="0">
                <a:solidFill>
                  <a:srgbClr val="262626"/>
                </a:solidFill>
                <a:latin typeface="Gill Sans MT"/>
                <a:cs typeface="Gill Sans MT"/>
              </a:rPr>
              <a:t>to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impute</a:t>
            </a:r>
            <a:r>
              <a:rPr sz="1800" u="none" spc="-6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missing</a:t>
            </a:r>
            <a:r>
              <a:rPr sz="1800" u="none" spc="-6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SPPB</a:t>
            </a:r>
            <a:r>
              <a:rPr sz="1800" u="none" spc="-6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scores</a:t>
            </a:r>
            <a:r>
              <a:rPr sz="1800" u="none" spc="-6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(informed</a:t>
            </a:r>
            <a:r>
              <a:rPr sz="1800" u="none" spc="-6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by</a:t>
            </a:r>
            <a:r>
              <a:rPr sz="1800" u="none" spc="-6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physical</a:t>
            </a:r>
            <a:r>
              <a:rPr sz="1800" u="none" spc="-50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dirty="0">
                <a:solidFill>
                  <a:srgbClr val="262626"/>
                </a:solidFill>
                <a:latin typeface="Gill Sans MT"/>
                <a:cs typeface="Gill Sans MT"/>
              </a:rPr>
              <a:t>performance</a:t>
            </a:r>
            <a:r>
              <a:rPr sz="1800" u="none" spc="-55" dirty="0">
                <a:solidFill>
                  <a:srgbClr val="262626"/>
                </a:solidFill>
                <a:latin typeface="Gill Sans MT"/>
                <a:cs typeface="Gill Sans MT"/>
              </a:rPr>
              <a:t> </a:t>
            </a:r>
            <a:r>
              <a:rPr sz="1800" u="none" spc="-10" dirty="0">
                <a:solidFill>
                  <a:srgbClr val="262626"/>
                </a:solidFill>
                <a:latin typeface="Gill Sans MT"/>
                <a:cs typeface="Gill Sans MT"/>
              </a:rPr>
              <a:t>questionnaires)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99" y="89999"/>
            <a:ext cx="935995" cy="936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2906" y="973835"/>
            <a:ext cx="862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E2F31"/>
                </a:solidFill>
                <a:latin typeface="Gill Sans MT"/>
                <a:cs typeface="Gill Sans MT"/>
              </a:rPr>
              <a:t>PERFORM-</a:t>
            </a:r>
            <a:r>
              <a:rPr sz="800" b="1" spc="-20" dirty="0">
                <a:solidFill>
                  <a:srgbClr val="EE2F31"/>
                </a:solidFill>
                <a:latin typeface="Gill Sans MT"/>
                <a:cs typeface="Gill Sans MT"/>
              </a:rPr>
              <a:t>TAVR</a:t>
            </a:r>
            <a:endParaRPr sz="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2045</Words>
  <Application>Microsoft Office PowerPoint</Application>
  <PresentationFormat>Widescreen</PresentationFormat>
  <Paragraphs>511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 Math</vt:lpstr>
      <vt:lpstr>Gill Sans MT</vt:lpstr>
      <vt:lpstr>Segoe UI Symbol</vt:lpstr>
      <vt:lpstr>Times New Roman</vt:lpstr>
      <vt:lpstr>Office Theme</vt:lpstr>
      <vt:lpstr>PROTEIN AND EXERCISE TO REVERSE FRAILTY IN OLDER MEN AND WOMEN UNDERGOING TRANSCATHETER AORTIC VA LVE REPLACEMENT THE PERFORM- TAV R TRIAL</vt:lpstr>
      <vt:lpstr>DISCLOSURES</vt:lpstr>
      <vt:lpstr>PowerPoint Presentation</vt:lpstr>
      <vt:lpstr>CONCEPTUAL FRAMEWORK</vt:lpstr>
      <vt:lpstr>PowerPoint Presentation</vt:lpstr>
      <vt:lpstr>PARTICIPANTS</vt:lpstr>
      <vt:lpstr>INTERVENTION</vt:lpstr>
      <vt:lpstr> OUTCOMES</vt:lpstr>
      <vt:lpstr>STATISTIC AL ANALYSIS</vt:lpstr>
      <vt:lpstr>PowerPoint Presentation</vt:lpstr>
      <vt:lpstr>PowerPoint Presentation</vt:lpstr>
      <vt:lpstr>PROTOCOL ADHERENCE</vt:lpstr>
      <vt:lpstr>PowerPoint Presentation</vt:lpstr>
      <vt:lpstr>PowerPoint Presentation</vt:lpstr>
      <vt:lpstr>PowerPoint Presentation</vt:lpstr>
      <vt:lpstr>Walking one block “Limited a lot” ➔ “Not limited at all”</vt:lpstr>
      <vt:lpstr>PowerPoint Presentation</vt:lpstr>
      <vt:lpstr>SAFETY</vt:lpstr>
      <vt:lpstr>LIMITATIONS</vt:lpstr>
      <vt:lpstr>CONCLUSIONS</vt:lpstr>
      <vt:lpstr>PARTICIPATING CENTERS</vt:lpstr>
      <vt:lpstr>FUNDING SOURCES</vt:lpstr>
      <vt:lpstr>SUPPLEMENTAL SLIDES</vt:lpstr>
      <vt:lpstr>PowerPoint Presentation</vt:lpstr>
      <vt:lpstr>LIFESTYLE COUNSELING ACTIVITY COMPONENT</vt:lpstr>
      <vt:lpstr>LIFESTYLE COUNSELING NUTRITION COMPONENT</vt:lpstr>
      <vt:lpstr>LIFESTYLE COUNSELING PATIENT LOGS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AND EXERCISE TO REVERSE FRAILTY IN OLDER MEN AND WOMEN UNDERGOING TRANSCATHETER AORTIC VA LVE REPLACEMENT THE PERFORM- TAV R TRIAL</dc:title>
  <dc:creator>Sheikh, Rahab P</dc:creator>
  <cp:lastModifiedBy>Sheikh, Rahab P</cp:lastModifiedBy>
  <cp:revision>1</cp:revision>
  <dcterms:created xsi:type="dcterms:W3CDTF">2024-04-08T14:11:16Z</dcterms:created>
  <dcterms:modified xsi:type="dcterms:W3CDTF">2024-04-08T19:11:07Z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2024-04-05T00:00:00Z</vt:filetime>
  </property>
  <property fmtid="{D5CDD505-2E9C-101B-9397-08002B2CF9AE}" pid="3" name="LastSaved">
    <vt:filetime>2024-04-08T00:00:00Z</vt:filetime>
  </property>
  <property fmtid="{D5CDD505-2E9C-101B-9397-08002B2CF9AE}" pid="4" name="Producer">
    <vt:lpwstr>macOS Version 13.2.1 (Build 22D68) Quartz PDFContext</vt:lpwstr>
  </property>
</Properties>
</file>