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3443" y="225546"/>
            <a:ext cx="7417112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744" y="1196938"/>
            <a:ext cx="8894511" cy="4551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jpg"/><Relationship Id="rId6" Type="http://schemas.openxmlformats.org/officeDocument/2006/relationships/image" Target="../media/image56.png"/><Relationship Id="rId7" Type="http://schemas.openxmlformats.org/officeDocument/2006/relationships/image" Target="../media/image5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5380" y="724970"/>
            <a:ext cx="7263130" cy="512508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ctr" marL="12700" marR="5080" indent="-1905">
              <a:lnSpc>
                <a:spcPts val="3260"/>
              </a:lnSpc>
              <a:spcBef>
                <a:spcPts val="695"/>
              </a:spcBef>
            </a:pPr>
            <a:r>
              <a:rPr dirty="0" sz="3200" spc="-5" b="1">
                <a:solidFill>
                  <a:srgbClr val="FCE15E"/>
                </a:solidFill>
                <a:latin typeface="Arial"/>
                <a:cs typeface="Arial"/>
              </a:rPr>
              <a:t>Comparison of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BI</a:t>
            </a:r>
            <a:r>
              <a:rPr dirty="0" sz="3200" spc="-5" b="1">
                <a:solidFill>
                  <a:srgbClr val="FCE15E"/>
                </a:solidFill>
                <a:latin typeface="Arial"/>
                <a:cs typeface="Arial"/>
              </a:rPr>
              <a:t>omatrix and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3200" spc="-5" b="1">
                <a:solidFill>
                  <a:srgbClr val="FCE15E"/>
                </a:solidFill>
                <a:latin typeface="Arial"/>
                <a:cs typeface="Arial"/>
              </a:rPr>
              <a:t>rsiro 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3200" spc="-5" b="1">
                <a:solidFill>
                  <a:srgbClr val="FCE15E"/>
                </a:solidFill>
                <a:latin typeface="Arial"/>
                <a:cs typeface="Arial"/>
              </a:rPr>
              <a:t>rug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3200" spc="-5" b="1">
                <a:solidFill>
                  <a:srgbClr val="FCE15E"/>
                </a:solidFill>
                <a:latin typeface="Arial"/>
                <a:cs typeface="Arial"/>
              </a:rPr>
              <a:t>luting Stent in Angio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z="3200" spc="-5" b="1">
                <a:solidFill>
                  <a:srgbClr val="FCE15E"/>
                </a:solidFill>
                <a:latin typeface="Arial"/>
                <a:cs typeface="Arial"/>
              </a:rPr>
              <a:t>raphic 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3200" spc="-5" b="1">
                <a:solidFill>
                  <a:srgbClr val="FCE15E"/>
                </a:solidFill>
                <a:latin typeface="Arial"/>
                <a:cs typeface="Arial"/>
              </a:rPr>
              <a:t>esult in patients </a:t>
            </a:r>
            <a:r>
              <a:rPr dirty="0" sz="3200" b="1">
                <a:solidFill>
                  <a:srgbClr val="FCE15E"/>
                </a:solidFill>
                <a:latin typeface="Arial"/>
                <a:cs typeface="Arial"/>
              </a:rPr>
              <a:t>with </a:t>
            </a:r>
            <a:r>
              <a:rPr dirty="0" sz="3200" spc="-5" b="1">
                <a:solidFill>
                  <a:srgbClr val="FCE15E"/>
                </a:solidFill>
                <a:latin typeface="Arial"/>
                <a:cs typeface="Arial"/>
              </a:rPr>
              <a:t>All-comer  Coronary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3200" spc="-5" b="1">
                <a:solidFill>
                  <a:srgbClr val="FCE15E"/>
                </a:solidFill>
                <a:latin typeface="Arial"/>
                <a:cs typeface="Arial"/>
              </a:rPr>
              <a:t>rtery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3200" spc="-5" b="1">
                <a:solidFill>
                  <a:srgbClr val="FCE15E"/>
                </a:solidFill>
                <a:latin typeface="Arial"/>
                <a:cs typeface="Arial"/>
              </a:rPr>
              <a:t>is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3200" spc="-5" b="1">
                <a:solidFill>
                  <a:srgbClr val="FCE15E"/>
                </a:solidFill>
                <a:latin typeface="Arial"/>
                <a:cs typeface="Arial"/>
              </a:rPr>
              <a:t>ase: </a:t>
            </a:r>
            <a:r>
              <a:rPr dirty="0" sz="3200" b="1">
                <a:solidFill>
                  <a:srgbClr val="FCE15E"/>
                </a:solidFill>
                <a:latin typeface="Arial"/>
                <a:cs typeface="Arial"/>
              </a:rPr>
              <a:t>A  </a:t>
            </a:r>
            <a:r>
              <a:rPr dirty="0" sz="3200" spc="-5" b="1">
                <a:solidFill>
                  <a:srgbClr val="FCE15E"/>
                </a:solidFill>
                <a:latin typeface="Arial"/>
                <a:cs typeface="Arial"/>
              </a:rPr>
              <a:t>Multicenter, Randomized, Open</a:t>
            </a:r>
            <a:r>
              <a:rPr dirty="0" sz="3200" spc="-114" b="1">
                <a:solidFill>
                  <a:srgbClr val="FCE15E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CE15E"/>
                </a:solidFill>
                <a:latin typeface="Arial"/>
                <a:cs typeface="Arial"/>
              </a:rPr>
              <a:t>Label  </a:t>
            </a:r>
            <a:r>
              <a:rPr dirty="0" sz="3200" b="1">
                <a:solidFill>
                  <a:srgbClr val="FCE15E"/>
                </a:solidFill>
                <a:latin typeface="Arial"/>
                <a:cs typeface="Arial"/>
              </a:rPr>
              <a:t>Study (BIODEGRADE</a:t>
            </a:r>
            <a:r>
              <a:rPr dirty="0" sz="3200" spc="-75" b="1">
                <a:solidFill>
                  <a:srgbClr val="FCE15E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CE15E"/>
                </a:solidFill>
                <a:latin typeface="Arial"/>
                <a:cs typeface="Arial"/>
              </a:rPr>
              <a:t>study)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Times New Roman"/>
              <a:cs typeface="Times New Roman"/>
            </a:endParaRPr>
          </a:p>
          <a:p>
            <a:pPr marL="217170" marR="281940" indent="1797685">
              <a:lnSpc>
                <a:spcPct val="130000"/>
              </a:lnSpc>
            </a:pPr>
            <a:r>
              <a:rPr dirty="0" sz="2500" spc="-5" b="1" i="1">
                <a:solidFill>
                  <a:srgbClr val="FFFFFF"/>
                </a:solidFill>
                <a:latin typeface="Arial"/>
                <a:cs typeface="Arial"/>
              </a:rPr>
              <a:t>In-Ho Chae, </a:t>
            </a:r>
            <a:r>
              <a:rPr dirty="0" sz="2500" spc="-15" b="1" i="1">
                <a:solidFill>
                  <a:srgbClr val="FFFFFF"/>
                </a:solidFill>
                <a:latin typeface="Arial"/>
                <a:cs typeface="Arial"/>
              </a:rPr>
              <a:t>MD, </a:t>
            </a:r>
            <a:r>
              <a:rPr dirty="0" sz="2500" spc="-10" b="1" i="1">
                <a:solidFill>
                  <a:srgbClr val="FFFFFF"/>
                </a:solidFill>
                <a:latin typeface="Arial"/>
                <a:cs typeface="Arial"/>
              </a:rPr>
              <a:t>PhD  </a:t>
            </a:r>
            <a:r>
              <a:rPr dirty="0" sz="2500" spc="-5" b="1" i="1">
                <a:solidFill>
                  <a:srgbClr val="FFFFFF"/>
                </a:solidFill>
                <a:latin typeface="Arial"/>
                <a:cs typeface="Arial"/>
              </a:rPr>
              <a:t>Cardiovascular center and Internal </a:t>
            </a:r>
            <a:r>
              <a:rPr dirty="0" sz="2500" spc="-10" b="1" i="1">
                <a:solidFill>
                  <a:srgbClr val="FFFFFF"/>
                </a:solidFill>
                <a:latin typeface="Arial"/>
                <a:cs typeface="Arial"/>
              </a:rPr>
              <a:t>Medicine,  </a:t>
            </a:r>
            <a:r>
              <a:rPr dirty="0" sz="2500" spc="-5" b="1" i="1">
                <a:solidFill>
                  <a:srgbClr val="FFFFFF"/>
                </a:solidFill>
                <a:latin typeface="Arial"/>
                <a:cs typeface="Arial"/>
              </a:rPr>
              <a:t>Seoul National University Bundang</a:t>
            </a:r>
            <a:r>
              <a:rPr dirty="0" sz="2500" spc="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 b="1" i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2500">
              <a:latin typeface="Arial"/>
              <a:cs typeface="Arial"/>
            </a:endParaRPr>
          </a:p>
          <a:p>
            <a:pPr algn="ctr" marR="67310">
              <a:lnSpc>
                <a:spcPct val="100000"/>
              </a:lnSpc>
              <a:spcBef>
                <a:spcPts val="900"/>
              </a:spcBef>
            </a:pPr>
            <a:r>
              <a:rPr dirty="0" sz="2500" spc="-5" b="1" i="1">
                <a:solidFill>
                  <a:srgbClr val="FFFFFF"/>
                </a:solidFill>
                <a:latin typeface="Arial"/>
                <a:cs typeface="Arial"/>
              </a:rPr>
              <a:t>KOREA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8810" y="857250"/>
            <a:ext cx="6768465" cy="753110"/>
          </a:xfrm>
          <a:custGeom>
            <a:avLst/>
            <a:gdLst/>
            <a:ahLst/>
            <a:cxnLst/>
            <a:rect l="l" t="t" r="r" b="b"/>
            <a:pathLst>
              <a:path w="6768465" h="753110">
                <a:moveTo>
                  <a:pt x="0" y="0"/>
                </a:moveTo>
                <a:lnTo>
                  <a:pt x="6768084" y="0"/>
                </a:lnTo>
                <a:lnTo>
                  <a:pt x="6768084" y="752855"/>
                </a:lnTo>
                <a:lnTo>
                  <a:pt x="0" y="75285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5004" y="1107281"/>
            <a:ext cx="9613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In-Ho</a:t>
            </a:r>
            <a:r>
              <a:rPr dirty="0" sz="1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Chae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8810" y="3460241"/>
            <a:ext cx="6768465" cy="753110"/>
          </a:xfrm>
          <a:custGeom>
            <a:avLst/>
            <a:gdLst/>
            <a:ahLst/>
            <a:cxnLst/>
            <a:rect l="l" t="t" r="r" b="b"/>
            <a:pathLst>
              <a:path w="6768465" h="753110">
                <a:moveTo>
                  <a:pt x="0" y="0"/>
                </a:moveTo>
                <a:lnTo>
                  <a:pt x="6768084" y="0"/>
                </a:lnTo>
                <a:lnTo>
                  <a:pt x="6768084" y="752856"/>
                </a:lnTo>
                <a:lnTo>
                  <a:pt x="0" y="75285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35004" y="3710904"/>
            <a:ext cx="34550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Web-based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online randomization</a:t>
            </a:r>
            <a:r>
              <a:rPr dirty="0" sz="1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8810" y="2596133"/>
            <a:ext cx="6768465" cy="753110"/>
          </a:xfrm>
          <a:custGeom>
            <a:avLst/>
            <a:gdLst/>
            <a:ahLst/>
            <a:cxnLst/>
            <a:rect l="l" t="t" r="r" b="b"/>
            <a:pathLst>
              <a:path w="6768465" h="753110">
                <a:moveTo>
                  <a:pt x="0" y="0"/>
                </a:moveTo>
                <a:lnTo>
                  <a:pt x="6768084" y="0"/>
                </a:lnTo>
                <a:lnTo>
                  <a:pt x="6768084" y="752856"/>
                </a:lnTo>
                <a:lnTo>
                  <a:pt x="0" y="75285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35004" y="2846807"/>
            <a:ext cx="35458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T&amp;W Inc. (contract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organization)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8810" y="4324350"/>
            <a:ext cx="6768465" cy="753110"/>
          </a:xfrm>
          <a:custGeom>
            <a:avLst/>
            <a:gdLst/>
            <a:ahLst/>
            <a:cxnLst/>
            <a:rect l="l" t="t" r="r" b="b"/>
            <a:pathLst>
              <a:path w="6768465" h="753110">
                <a:moveTo>
                  <a:pt x="0" y="0"/>
                </a:moveTo>
                <a:lnTo>
                  <a:pt x="6768084" y="0"/>
                </a:lnTo>
                <a:lnTo>
                  <a:pt x="6768084" y="752856"/>
                </a:lnTo>
                <a:lnTo>
                  <a:pt x="0" y="75285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35004" y="4575000"/>
            <a:ext cx="13030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Hee-Young</a:t>
            </a:r>
            <a:r>
              <a:rPr dirty="0" sz="1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Lee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08810" y="5188458"/>
            <a:ext cx="6768465" cy="753110"/>
          </a:xfrm>
          <a:custGeom>
            <a:avLst/>
            <a:gdLst/>
            <a:ahLst/>
            <a:cxnLst/>
            <a:rect l="l" t="t" r="r" b="b"/>
            <a:pathLst>
              <a:path w="6768465" h="753110">
                <a:moveTo>
                  <a:pt x="0" y="0"/>
                </a:moveTo>
                <a:lnTo>
                  <a:pt x="6768084" y="0"/>
                </a:lnTo>
                <a:lnTo>
                  <a:pt x="6768084" y="752856"/>
                </a:lnTo>
                <a:lnTo>
                  <a:pt x="0" y="75285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435004" y="5332416"/>
            <a:ext cx="272415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Min-Ho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Lee, Dong-Ho Shin  (blinded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1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allocation)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8808" y="3412235"/>
            <a:ext cx="2052827" cy="90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8808" y="2548128"/>
            <a:ext cx="2052827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8808" y="4276344"/>
            <a:ext cx="2052827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8808" y="5140451"/>
            <a:ext cx="2052827" cy="902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8808" y="809244"/>
            <a:ext cx="2052827" cy="902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189512" y="180974"/>
            <a:ext cx="27590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/>
              <a:t>Trial</a:t>
            </a:r>
            <a:r>
              <a:rPr dirty="0" sz="2500" spc="-35"/>
              <a:t> </a:t>
            </a:r>
            <a:r>
              <a:rPr dirty="0" sz="2500" spc="-5"/>
              <a:t>Coordination</a:t>
            </a:r>
            <a:endParaRPr sz="2500"/>
          </a:p>
        </p:txBody>
      </p:sp>
      <p:sp>
        <p:nvSpPr>
          <p:cNvPr id="18" name="object 18"/>
          <p:cNvSpPr txBox="1"/>
          <p:nvPr/>
        </p:nvSpPr>
        <p:spPr>
          <a:xfrm>
            <a:off x="474276" y="3604224"/>
            <a:ext cx="162496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Random</a:t>
            </a:r>
            <a:r>
              <a:rPr dirty="0" sz="1400" spc="-8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Sequence  Generation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2043" y="3412235"/>
            <a:ext cx="2069591" cy="1766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74276" y="4468321"/>
            <a:ext cx="150368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Data Safety  Monitoring</a:t>
            </a:r>
            <a:r>
              <a:rPr dirty="0" sz="1400" spc="-9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Board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2043" y="2548128"/>
            <a:ext cx="2069591" cy="902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74276" y="2846807"/>
            <a:ext cx="15462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Data</a:t>
            </a:r>
            <a:r>
              <a:rPr dirty="0" sz="1400" spc="-6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2043" y="5140451"/>
            <a:ext cx="2069591" cy="932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74276" y="5225737"/>
            <a:ext cx="118872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Clinical</a:t>
            </a:r>
            <a:r>
              <a:rPr dirty="0" sz="1400" spc="-9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Event  </a:t>
            </a:r>
            <a:r>
              <a:rPr dirty="0" sz="1400" spc="-10" b="1">
                <a:solidFill>
                  <a:srgbClr val="FFFF00"/>
                </a:solidFill>
                <a:latin typeface="Arial"/>
                <a:cs typeface="Arial"/>
              </a:rPr>
              <a:t>Adjudication  </a:t>
            </a: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Committee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8995" y="819911"/>
            <a:ext cx="2069591" cy="902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70504" y="1011936"/>
            <a:ext cx="103251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Principal  </a:t>
            </a:r>
            <a:r>
              <a:rPr dirty="0" sz="1400" spc="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1400" spc="-15" b="1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es</a:t>
            </a:r>
            <a:r>
              <a:rPr dirty="0" sz="1400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1400" spc="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1400" spc="-20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08810" y="1732026"/>
            <a:ext cx="6768465" cy="753110"/>
          </a:xfrm>
          <a:custGeom>
            <a:avLst/>
            <a:gdLst/>
            <a:ahLst/>
            <a:cxnLst/>
            <a:rect l="l" t="t" r="r" b="b"/>
            <a:pathLst>
              <a:path w="6768465" h="753110">
                <a:moveTo>
                  <a:pt x="0" y="0"/>
                </a:moveTo>
                <a:lnTo>
                  <a:pt x="6768084" y="0"/>
                </a:lnTo>
                <a:lnTo>
                  <a:pt x="6768084" y="752855"/>
                </a:lnTo>
                <a:lnTo>
                  <a:pt x="0" y="75285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435004" y="1876031"/>
            <a:ext cx="445770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In-Ho Chae, Chang-Hwan</a:t>
            </a:r>
            <a:r>
              <a:rPr dirty="0" sz="14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Yoon,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Myeong-Kon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Kim,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Kwang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Soo Cha, Seung-Hwan</a:t>
            </a:r>
            <a:r>
              <a:rPr dirty="0" sz="1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Lee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2043" y="1684019"/>
            <a:ext cx="2069591" cy="9022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74276" y="1876031"/>
            <a:ext cx="94615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Executive  </a:t>
            </a:r>
            <a:r>
              <a:rPr dirty="0" sz="1400" spc="-10" b="1">
                <a:solidFill>
                  <a:srgbClr val="FFFF00"/>
                </a:solidFill>
                <a:latin typeface="Arial"/>
                <a:cs typeface="Arial"/>
              </a:rPr>
              <a:t>Co</a:t>
            </a: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mm</a:t>
            </a:r>
            <a:r>
              <a:rPr dirty="0" sz="1400" spc="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FFFF00"/>
                </a:solidFill>
                <a:latin typeface="Arial"/>
                <a:cs typeface="Arial"/>
              </a:rPr>
              <a:t>tt</a:t>
            </a:r>
            <a:r>
              <a:rPr dirty="0" sz="1400" spc="-5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4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9356" y="180974"/>
            <a:ext cx="32194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/>
              <a:t>Participating</a:t>
            </a:r>
            <a:r>
              <a:rPr dirty="0" sz="2500" spc="-40"/>
              <a:t> </a:t>
            </a:r>
            <a:r>
              <a:rPr dirty="0" sz="2500" spc="-5"/>
              <a:t>Centers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2168080" y="681260"/>
            <a:ext cx="47936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25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major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hospitals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Republic of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Korea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244" y="1195396"/>
            <a:ext cx="4126229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a. Seoul National University Bundang Hospital,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Seongnam,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Korea,  Republic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244" y="1831660"/>
            <a:ext cx="354837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b. Sejong General Hospital, Bucheon, Korea, Republic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244" y="2050244"/>
            <a:ext cx="4045585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c.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Catholic Kwandong University international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St.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Mary’s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hospital,  Incheon, Korea, Republic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244" y="2686508"/>
            <a:ext cx="402399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d. Pusan National University Hospital, Pusan, Korea, Republic</a:t>
            </a:r>
            <a:r>
              <a:rPr dirty="0" sz="1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244" y="2988236"/>
            <a:ext cx="41719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e. Yonsei University Severance Hospital 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Wonju,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Korea, Republic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244" y="3289963"/>
            <a:ext cx="414718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f.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Yonsei University College of Medicine, Seoul, Korea, Republic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244" y="3591691"/>
            <a:ext cx="375729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g.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Korea University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Guro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Hospital, Seoul, Korea, Republic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244" y="3893418"/>
            <a:ext cx="43834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h. Gacheon University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Gil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Medical Center, Incheon, Korea, Republic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6244" y="4195146"/>
            <a:ext cx="43910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i. Chungnam National University Hospital, Daejeon, Korea, Republic</a:t>
            </a:r>
            <a:r>
              <a:rPr dirty="0" sz="11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244" y="4413730"/>
            <a:ext cx="4311015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j.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Seoul Metropolitan Government Seoul National University Boramae  Medical Center, Seoul, Korea, Republic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244" y="4966851"/>
            <a:ext cx="4161154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k.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Hallym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university Kangdong sacred heart hospital, Seoul, Korea,  Republic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6244" y="5603114"/>
            <a:ext cx="43522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l. Kyoungpook National University hospital, Daegu, Korea, Republic</a:t>
            </a:r>
            <a:r>
              <a:rPr dirty="0" sz="11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4874260" indent="-191770">
              <a:lnSpc>
                <a:spcPct val="100000"/>
              </a:lnSpc>
              <a:spcBef>
                <a:spcPts val="755"/>
              </a:spcBef>
              <a:buAutoNum type="alphaLcPeriod" startAt="13"/>
              <a:tabLst>
                <a:tab pos="4874895" algn="l"/>
              </a:tabLst>
            </a:pPr>
            <a:r>
              <a:rPr dirty="0"/>
              <a:t>Yongnam </a:t>
            </a:r>
            <a:r>
              <a:rPr dirty="0" spc="-5"/>
              <a:t>University Medical center, Daegu, Korea, Republic of</a:t>
            </a:r>
          </a:p>
          <a:p>
            <a:pPr marL="4836160" indent="-153670">
              <a:lnSpc>
                <a:spcPct val="100000"/>
              </a:lnSpc>
              <a:spcBef>
                <a:spcPts val="660"/>
              </a:spcBef>
              <a:buAutoNum type="alphaLcPeriod" startAt="13"/>
              <a:tabLst>
                <a:tab pos="4836795" algn="l"/>
              </a:tabLst>
            </a:pPr>
            <a:r>
              <a:rPr dirty="0"/>
              <a:t>Inje </a:t>
            </a:r>
            <a:r>
              <a:rPr dirty="0" spc="-5"/>
              <a:t>University Paik Hospital, Pusan, Korea, Republic</a:t>
            </a:r>
            <a:r>
              <a:rPr dirty="0" spc="15"/>
              <a:t> </a:t>
            </a:r>
            <a:r>
              <a:rPr dirty="0" spc="-5"/>
              <a:t>of</a:t>
            </a:r>
          </a:p>
          <a:p>
            <a:pPr marL="4836160" indent="-153670">
              <a:lnSpc>
                <a:spcPct val="100000"/>
              </a:lnSpc>
              <a:spcBef>
                <a:spcPts val="660"/>
              </a:spcBef>
              <a:buAutoNum type="alphaLcPeriod" startAt="13"/>
              <a:tabLst>
                <a:tab pos="4836795" algn="l"/>
              </a:tabLst>
            </a:pPr>
            <a:r>
              <a:rPr dirty="0" spc="-5"/>
              <a:t>Dankook University Hospital, Cheonan, Korea, Republic</a:t>
            </a:r>
            <a:r>
              <a:rPr dirty="0" spc="15"/>
              <a:t> </a:t>
            </a:r>
            <a:r>
              <a:rPr dirty="0" spc="-5"/>
              <a:t>of</a:t>
            </a:r>
          </a:p>
          <a:p>
            <a:pPr marL="4836160" indent="-153670">
              <a:lnSpc>
                <a:spcPct val="100000"/>
              </a:lnSpc>
              <a:spcBef>
                <a:spcPts val="660"/>
              </a:spcBef>
              <a:buAutoNum type="alphaLcPeriod" startAt="13"/>
              <a:tabLst>
                <a:tab pos="4836795" algn="l"/>
              </a:tabLst>
            </a:pPr>
            <a:r>
              <a:rPr dirty="0"/>
              <a:t>The </a:t>
            </a:r>
            <a:r>
              <a:rPr dirty="0" spc="-5"/>
              <a:t>Catholic University of </a:t>
            </a:r>
            <a:r>
              <a:rPr dirty="0"/>
              <a:t>St. </a:t>
            </a:r>
            <a:r>
              <a:rPr dirty="0" spc="-5"/>
              <a:t>Mary's Hospital, Bucheon,</a:t>
            </a:r>
            <a:r>
              <a:rPr dirty="0" spc="-20"/>
              <a:t> </a:t>
            </a:r>
            <a:r>
              <a:rPr dirty="0" spc="-5"/>
              <a:t>Korea,</a:t>
            </a:r>
          </a:p>
          <a:p>
            <a:pPr marL="4682490">
              <a:lnSpc>
                <a:spcPct val="100000"/>
              </a:lnSpc>
              <a:spcBef>
                <a:spcPts val="660"/>
              </a:spcBef>
            </a:pPr>
            <a:r>
              <a:rPr dirty="0" spc="-5"/>
              <a:t>Republic</a:t>
            </a:r>
            <a:r>
              <a:rPr dirty="0" spc="10"/>
              <a:t> </a:t>
            </a:r>
            <a:r>
              <a:rPr dirty="0" spc="-5"/>
              <a:t>of</a:t>
            </a:r>
          </a:p>
          <a:p>
            <a:pPr marL="4836160" indent="-153670">
              <a:lnSpc>
                <a:spcPct val="100000"/>
              </a:lnSpc>
              <a:spcBef>
                <a:spcPts val="660"/>
              </a:spcBef>
              <a:buAutoNum type="alphaLcPeriod" startAt="17"/>
              <a:tabLst>
                <a:tab pos="4836795" algn="l"/>
              </a:tabLst>
            </a:pPr>
            <a:r>
              <a:rPr dirty="0"/>
              <a:t>The </a:t>
            </a:r>
            <a:r>
              <a:rPr dirty="0" spc="-5"/>
              <a:t>Catholic University of St,Mary’s Hospital, Uijeongbu,</a:t>
            </a:r>
            <a:r>
              <a:rPr dirty="0" spc="15"/>
              <a:t> </a:t>
            </a:r>
            <a:r>
              <a:rPr dirty="0" spc="-5"/>
              <a:t>Korea,</a:t>
            </a:r>
          </a:p>
          <a:p>
            <a:pPr marL="4682490">
              <a:lnSpc>
                <a:spcPct val="100000"/>
              </a:lnSpc>
              <a:spcBef>
                <a:spcPts val="660"/>
              </a:spcBef>
            </a:pPr>
            <a:r>
              <a:rPr dirty="0" spc="-5"/>
              <a:t>Republic</a:t>
            </a:r>
            <a:r>
              <a:rPr dirty="0" spc="10"/>
              <a:t> </a:t>
            </a:r>
            <a:r>
              <a:rPr dirty="0" spc="-5"/>
              <a:t>of</a:t>
            </a:r>
          </a:p>
          <a:p>
            <a:pPr marL="4804410" indent="-121920">
              <a:lnSpc>
                <a:spcPct val="100000"/>
              </a:lnSpc>
              <a:spcBef>
                <a:spcPts val="660"/>
              </a:spcBef>
              <a:buAutoNum type="alphaLcPeriod" startAt="18"/>
              <a:tabLst>
                <a:tab pos="4805045" algn="l"/>
              </a:tabLst>
            </a:pPr>
            <a:r>
              <a:rPr dirty="0" spc="-5"/>
              <a:t>Myongji Hospital, Goyangsi, Korea, Republic</a:t>
            </a:r>
            <a:r>
              <a:rPr dirty="0" spc="15"/>
              <a:t> </a:t>
            </a:r>
            <a:r>
              <a:rPr dirty="0" spc="-5"/>
              <a:t>of</a:t>
            </a:r>
          </a:p>
          <a:p>
            <a:pPr marL="4830445" indent="-147955">
              <a:lnSpc>
                <a:spcPct val="100000"/>
              </a:lnSpc>
              <a:spcBef>
                <a:spcPts val="660"/>
              </a:spcBef>
              <a:buAutoNum type="alphaLcPeriod" startAt="18"/>
              <a:tabLst>
                <a:tab pos="4831080" algn="l"/>
              </a:tabLst>
            </a:pPr>
            <a:r>
              <a:rPr dirty="0" spc="-5"/>
              <a:t>Hallym University </a:t>
            </a:r>
            <a:r>
              <a:rPr dirty="0"/>
              <a:t>Kangnam </a:t>
            </a:r>
            <a:r>
              <a:rPr dirty="0" spc="-5"/>
              <a:t>Sacred Heart Hospital, Seoul,</a:t>
            </a:r>
            <a:r>
              <a:rPr dirty="0" spc="5"/>
              <a:t> </a:t>
            </a:r>
            <a:r>
              <a:rPr dirty="0" spc="-5"/>
              <a:t>Korea,</a:t>
            </a:r>
          </a:p>
          <a:p>
            <a:pPr marL="4682490">
              <a:lnSpc>
                <a:spcPct val="100000"/>
              </a:lnSpc>
              <a:spcBef>
                <a:spcPts val="655"/>
              </a:spcBef>
            </a:pPr>
            <a:r>
              <a:rPr dirty="0" spc="-5"/>
              <a:t>Republic</a:t>
            </a:r>
            <a:r>
              <a:rPr dirty="0" spc="10"/>
              <a:t> </a:t>
            </a:r>
            <a:r>
              <a:rPr dirty="0" spc="-5"/>
              <a:t>of</a:t>
            </a:r>
          </a:p>
          <a:p>
            <a:pPr marL="4796790" indent="-114300">
              <a:lnSpc>
                <a:spcPct val="100000"/>
              </a:lnSpc>
              <a:spcBef>
                <a:spcPts val="660"/>
              </a:spcBef>
              <a:buAutoNum type="alphaLcPeriod" startAt="20"/>
              <a:tabLst>
                <a:tab pos="4797425" algn="l"/>
              </a:tabLst>
            </a:pPr>
            <a:r>
              <a:rPr dirty="0" spc="-5"/>
              <a:t>Seoul Ansim Medical Clinic, Seoul, Korea, Republic</a:t>
            </a:r>
            <a:r>
              <a:rPr dirty="0" spc="70"/>
              <a:t> </a:t>
            </a:r>
            <a:r>
              <a:rPr dirty="0" spc="-5"/>
              <a:t>of</a:t>
            </a:r>
          </a:p>
          <a:p>
            <a:pPr marL="4836160" indent="-153670">
              <a:lnSpc>
                <a:spcPct val="100000"/>
              </a:lnSpc>
              <a:spcBef>
                <a:spcPts val="660"/>
              </a:spcBef>
              <a:buAutoNum type="alphaLcPeriod" startAt="20"/>
              <a:tabLst>
                <a:tab pos="4836795" algn="l"/>
              </a:tabLst>
            </a:pPr>
            <a:r>
              <a:rPr dirty="0" spc="-5"/>
              <a:t>Kosin University Gospel Hospital ,Pusan, Korea, Republic</a:t>
            </a:r>
            <a:r>
              <a:rPr dirty="0" spc="20"/>
              <a:t> </a:t>
            </a:r>
            <a:r>
              <a:rPr dirty="0" spc="-5"/>
              <a:t>of</a:t>
            </a:r>
          </a:p>
          <a:p>
            <a:pPr marL="4828540" indent="-146050">
              <a:lnSpc>
                <a:spcPct val="100000"/>
              </a:lnSpc>
              <a:spcBef>
                <a:spcPts val="660"/>
              </a:spcBef>
              <a:buAutoNum type="alphaLcPeriod" startAt="20"/>
              <a:tabLst>
                <a:tab pos="4829175" algn="l"/>
              </a:tabLst>
            </a:pPr>
            <a:r>
              <a:rPr dirty="0" spc="-5"/>
              <a:t>Kangwon National University Hospital, Chuncheon,</a:t>
            </a:r>
            <a:r>
              <a:rPr dirty="0" spc="30"/>
              <a:t> </a:t>
            </a:r>
            <a:r>
              <a:rPr dirty="0" spc="-5"/>
              <a:t>Korea,</a:t>
            </a:r>
          </a:p>
          <a:p>
            <a:pPr marL="4682490">
              <a:lnSpc>
                <a:spcPct val="100000"/>
              </a:lnSpc>
              <a:spcBef>
                <a:spcPts val="660"/>
              </a:spcBef>
            </a:pPr>
            <a:r>
              <a:rPr dirty="0" spc="-5"/>
              <a:t>Republic</a:t>
            </a:r>
            <a:r>
              <a:rPr dirty="0" spc="10"/>
              <a:t> </a:t>
            </a:r>
            <a:r>
              <a:rPr dirty="0" spc="-5"/>
              <a:t>of</a:t>
            </a:r>
          </a:p>
          <a:p>
            <a:pPr marL="4860925" indent="-178435">
              <a:lnSpc>
                <a:spcPct val="100000"/>
              </a:lnSpc>
              <a:spcBef>
                <a:spcPts val="660"/>
              </a:spcBef>
              <a:buAutoNum type="alphaLcPeriod" startAt="23"/>
              <a:tabLst>
                <a:tab pos="4861560" algn="l"/>
              </a:tabLst>
            </a:pPr>
            <a:r>
              <a:rPr dirty="0" spc="-5"/>
              <a:t>Cha University Bundang Cha Medical Center, Seongnam,</a:t>
            </a:r>
            <a:r>
              <a:rPr dirty="0" spc="30"/>
              <a:t> </a:t>
            </a:r>
            <a:r>
              <a:rPr dirty="0" spc="-5"/>
              <a:t>Korea,</a:t>
            </a:r>
          </a:p>
          <a:p>
            <a:pPr marL="4682490">
              <a:lnSpc>
                <a:spcPct val="100000"/>
              </a:lnSpc>
              <a:spcBef>
                <a:spcPts val="660"/>
              </a:spcBef>
            </a:pPr>
            <a:r>
              <a:rPr dirty="0" spc="-5"/>
              <a:t>Republic</a:t>
            </a:r>
            <a:r>
              <a:rPr dirty="0" spc="-80"/>
              <a:t> </a:t>
            </a:r>
            <a:r>
              <a:rPr dirty="0" spc="-5"/>
              <a:t>of</a:t>
            </a:r>
          </a:p>
          <a:p>
            <a:pPr marL="4682490" marR="379095">
              <a:lnSpc>
                <a:spcPct val="150000"/>
              </a:lnSpc>
            </a:pPr>
            <a:r>
              <a:rPr dirty="0" spc="-10"/>
              <a:t>x. </a:t>
            </a:r>
            <a:r>
              <a:rPr dirty="0"/>
              <a:t>The </a:t>
            </a:r>
            <a:r>
              <a:rPr dirty="0" spc="-5"/>
              <a:t>Catholic University of St,Mary’s Hospital, Seoul, Korea,  Republic</a:t>
            </a:r>
            <a:r>
              <a:rPr dirty="0" spc="10"/>
              <a:t> </a:t>
            </a:r>
            <a:r>
              <a:rPr dirty="0" spc="-5"/>
              <a:t>of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8612" y="176402"/>
            <a:ext cx="19208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Trial</a:t>
            </a:r>
            <a:r>
              <a:rPr dirty="0" spc="-90"/>
              <a:t> </a:t>
            </a:r>
            <a:r>
              <a:rPr dirty="0" spc="-5"/>
              <a:t>Flow</a:t>
            </a:r>
          </a:p>
        </p:txBody>
      </p:sp>
      <p:sp>
        <p:nvSpPr>
          <p:cNvPr id="3" name="object 3"/>
          <p:cNvSpPr/>
          <p:nvPr/>
        </p:nvSpPr>
        <p:spPr>
          <a:xfrm>
            <a:off x="1824227" y="2627376"/>
            <a:ext cx="2819399" cy="88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68423" y="2720339"/>
            <a:ext cx="2732519" cy="513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25751" y="2994659"/>
            <a:ext cx="2816351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57329" y="2775844"/>
            <a:ext cx="25323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Allocated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Biomatrix  N=1,166 (1,512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lesions)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63439" y="2627376"/>
            <a:ext cx="2799587" cy="883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827058" y="2775844"/>
            <a:ext cx="24695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9304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Allocated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Orsiro  N=1,175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(1526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lesions)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5752" y="5186171"/>
            <a:ext cx="2799587" cy="856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00427" y="5303519"/>
            <a:ext cx="1606295" cy="457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32403" y="5303519"/>
            <a:ext cx="341375" cy="45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99459" y="5303519"/>
            <a:ext cx="1267967" cy="457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82723" y="5547359"/>
            <a:ext cx="2502407" cy="457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015241" y="5353277"/>
            <a:ext cx="24187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Completed 18-Month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F/U 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N=1,160 (1,510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lesions)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63439" y="5186171"/>
            <a:ext cx="2799587" cy="856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846914" y="5353277"/>
            <a:ext cx="24301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Completed 18-month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F/U 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N=1,167 (1,520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lesions)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63234" y="3501390"/>
            <a:ext cx="0" cy="1565275"/>
          </a:xfrm>
          <a:custGeom>
            <a:avLst/>
            <a:gdLst/>
            <a:ahLst/>
            <a:cxnLst/>
            <a:rect l="l" t="t" r="r" b="b"/>
            <a:pathLst>
              <a:path w="0" h="1565275">
                <a:moveTo>
                  <a:pt x="0" y="0"/>
                </a:moveTo>
                <a:lnTo>
                  <a:pt x="0" y="156483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90851" y="5051727"/>
            <a:ext cx="144780" cy="145415"/>
          </a:xfrm>
          <a:custGeom>
            <a:avLst/>
            <a:gdLst/>
            <a:ahLst/>
            <a:cxnLst/>
            <a:rect l="l" t="t" r="r" b="b"/>
            <a:pathLst>
              <a:path w="144779" h="145414">
                <a:moveTo>
                  <a:pt x="0" y="0"/>
                </a:moveTo>
                <a:lnTo>
                  <a:pt x="72377" y="144792"/>
                </a:lnTo>
                <a:lnTo>
                  <a:pt x="144779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25545" y="3501390"/>
            <a:ext cx="0" cy="1565275"/>
          </a:xfrm>
          <a:custGeom>
            <a:avLst/>
            <a:gdLst/>
            <a:ahLst/>
            <a:cxnLst/>
            <a:rect l="l" t="t" r="r" b="b"/>
            <a:pathLst>
              <a:path w="0" h="1565275">
                <a:moveTo>
                  <a:pt x="0" y="0"/>
                </a:moveTo>
                <a:lnTo>
                  <a:pt x="0" y="156483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53163" y="5051727"/>
            <a:ext cx="144780" cy="145415"/>
          </a:xfrm>
          <a:custGeom>
            <a:avLst/>
            <a:gdLst/>
            <a:ahLst/>
            <a:cxnLst/>
            <a:rect l="l" t="t" r="r" b="b"/>
            <a:pathLst>
              <a:path w="144779" h="145414">
                <a:moveTo>
                  <a:pt x="0" y="0"/>
                </a:moveTo>
                <a:lnTo>
                  <a:pt x="72377" y="144792"/>
                </a:lnTo>
                <a:lnTo>
                  <a:pt x="144780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25552" y="1773173"/>
            <a:ext cx="1347470" cy="734060"/>
          </a:xfrm>
          <a:custGeom>
            <a:avLst/>
            <a:gdLst/>
            <a:ahLst/>
            <a:cxnLst/>
            <a:rect l="l" t="t" r="r" b="b"/>
            <a:pathLst>
              <a:path w="1347470" h="734060">
                <a:moveTo>
                  <a:pt x="1346885" y="0"/>
                </a:moveTo>
                <a:lnTo>
                  <a:pt x="1346885" y="432054"/>
                </a:lnTo>
                <a:lnTo>
                  <a:pt x="0" y="432054"/>
                </a:lnTo>
                <a:lnTo>
                  <a:pt x="0" y="733793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53162" y="2492480"/>
            <a:ext cx="144780" cy="145415"/>
          </a:xfrm>
          <a:custGeom>
            <a:avLst/>
            <a:gdLst/>
            <a:ahLst/>
            <a:cxnLst/>
            <a:rect l="l" t="t" r="r" b="b"/>
            <a:pathLst>
              <a:path w="144779" h="145414">
                <a:moveTo>
                  <a:pt x="0" y="0"/>
                </a:moveTo>
                <a:lnTo>
                  <a:pt x="72377" y="144792"/>
                </a:lnTo>
                <a:lnTo>
                  <a:pt x="144780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72761" y="1773175"/>
            <a:ext cx="1490980" cy="734060"/>
          </a:xfrm>
          <a:custGeom>
            <a:avLst/>
            <a:gdLst/>
            <a:ahLst/>
            <a:cxnLst/>
            <a:rect l="l" t="t" r="r" b="b"/>
            <a:pathLst>
              <a:path w="1490979" h="734060">
                <a:moveTo>
                  <a:pt x="0" y="0"/>
                </a:moveTo>
                <a:lnTo>
                  <a:pt x="0" y="432054"/>
                </a:lnTo>
                <a:lnTo>
                  <a:pt x="1490903" y="432054"/>
                </a:lnTo>
                <a:lnTo>
                  <a:pt x="1490903" y="733793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91273" y="2492480"/>
            <a:ext cx="144780" cy="145415"/>
          </a:xfrm>
          <a:custGeom>
            <a:avLst/>
            <a:gdLst/>
            <a:ahLst/>
            <a:cxnLst/>
            <a:rect l="l" t="t" r="r" b="b"/>
            <a:pathLst>
              <a:path w="144779" h="145414">
                <a:moveTo>
                  <a:pt x="144780" y="0"/>
                </a:moveTo>
                <a:lnTo>
                  <a:pt x="0" y="12"/>
                </a:lnTo>
                <a:lnTo>
                  <a:pt x="72402" y="144792"/>
                </a:lnTo>
                <a:lnTo>
                  <a:pt x="144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063234" y="4295394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 h="0">
                <a:moveTo>
                  <a:pt x="0" y="0"/>
                </a:moveTo>
                <a:lnTo>
                  <a:pt x="360222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23659" y="3718559"/>
            <a:ext cx="2181225" cy="1150620"/>
          </a:xfrm>
          <a:custGeom>
            <a:avLst/>
            <a:gdLst/>
            <a:ahLst/>
            <a:cxnLst/>
            <a:rect l="l" t="t" r="r" b="b"/>
            <a:pathLst>
              <a:path w="2181225" h="1150620">
                <a:moveTo>
                  <a:pt x="0" y="0"/>
                </a:moveTo>
                <a:lnTo>
                  <a:pt x="2180843" y="0"/>
                </a:lnTo>
                <a:lnTo>
                  <a:pt x="2180843" y="1150620"/>
                </a:lnTo>
                <a:lnTo>
                  <a:pt x="0" y="1150620"/>
                </a:lnTo>
                <a:lnTo>
                  <a:pt x="0" y="0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23659" y="3718559"/>
            <a:ext cx="2181225" cy="1150620"/>
          </a:xfrm>
          <a:custGeom>
            <a:avLst/>
            <a:gdLst/>
            <a:ahLst/>
            <a:cxnLst/>
            <a:rect l="l" t="t" r="r" b="b"/>
            <a:pathLst>
              <a:path w="2181225" h="1150620">
                <a:moveTo>
                  <a:pt x="0" y="0"/>
                </a:moveTo>
                <a:lnTo>
                  <a:pt x="2180843" y="0"/>
                </a:lnTo>
                <a:lnTo>
                  <a:pt x="2180843" y="1150620"/>
                </a:lnTo>
                <a:lnTo>
                  <a:pt x="0" y="115062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423659" y="4002606"/>
            <a:ext cx="21812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withdrew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voluntarily</a:t>
            </a:r>
            <a:endParaRPr sz="1200">
              <a:latin typeface="Arial"/>
              <a:cs typeface="Arial"/>
            </a:endParaRPr>
          </a:p>
          <a:p>
            <a:pPr marL="90805" marR="39243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excluded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by the</a:t>
            </a:r>
            <a:r>
              <a:rPr dirty="0" sz="12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criteria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were lost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 follow</a:t>
            </a:r>
            <a:r>
              <a:rPr dirty="0" sz="1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66822" y="4319778"/>
            <a:ext cx="459105" cy="0"/>
          </a:xfrm>
          <a:custGeom>
            <a:avLst/>
            <a:gdLst/>
            <a:ahLst/>
            <a:cxnLst/>
            <a:rect l="l" t="t" r="r" b="b"/>
            <a:pathLst>
              <a:path w="459105" h="0">
                <a:moveTo>
                  <a:pt x="0" y="0"/>
                </a:moveTo>
                <a:lnTo>
                  <a:pt x="459105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11123" y="3718559"/>
            <a:ext cx="2155190" cy="1150620"/>
          </a:xfrm>
          <a:custGeom>
            <a:avLst/>
            <a:gdLst/>
            <a:ahLst/>
            <a:cxnLst/>
            <a:rect l="l" t="t" r="r" b="b"/>
            <a:pathLst>
              <a:path w="2155190" h="1150620">
                <a:moveTo>
                  <a:pt x="0" y="0"/>
                </a:moveTo>
                <a:lnTo>
                  <a:pt x="2154936" y="0"/>
                </a:lnTo>
                <a:lnTo>
                  <a:pt x="2154936" y="1150620"/>
                </a:lnTo>
                <a:lnTo>
                  <a:pt x="0" y="1150620"/>
                </a:lnTo>
                <a:lnTo>
                  <a:pt x="0" y="0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11123" y="3718559"/>
            <a:ext cx="2155190" cy="1150620"/>
          </a:xfrm>
          <a:custGeom>
            <a:avLst/>
            <a:gdLst/>
            <a:ahLst/>
            <a:cxnLst/>
            <a:rect l="l" t="t" r="r" b="b"/>
            <a:pathLst>
              <a:path w="2155190" h="1150620">
                <a:moveTo>
                  <a:pt x="0" y="0"/>
                </a:moveTo>
                <a:lnTo>
                  <a:pt x="2154936" y="0"/>
                </a:lnTo>
                <a:lnTo>
                  <a:pt x="2154936" y="1150620"/>
                </a:lnTo>
                <a:lnTo>
                  <a:pt x="0" y="11506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11123" y="4094047"/>
            <a:ext cx="2155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 marR="50673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withdrew voluntarily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were lost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 follow</a:t>
            </a:r>
            <a:r>
              <a:rPr dirty="0" sz="12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33116" y="970788"/>
            <a:ext cx="3477755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998919" y="1051651"/>
            <a:ext cx="314769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71310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2,341 Patients  Enrolled and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Randomized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2500" y="180974"/>
            <a:ext cx="37147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/>
              <a:t>Baseline</a:t>
            </a:r>
            <a:r>
              <a:rPr dirty="0" sz="2500" spc="-45"/>
              <a:t> </a:t>
            </a:r>
            <a:r>
              <a:rPr dirty="0" sz="2500" spc="-5"/>
              <a:t>Characteristics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316242" y="972350"/>
            <a:ext cx="0" cy="170815"/>
          </a:xfrm>
          <a:custGeom>
            <a:avLst/>
            <a:gdLst/>
            <a:ahLst/>
            <a:cxnLst/>
            <a:rect l="l" t="t" r="r" b="b"/>
            <a:pathLst>
              <a:path w="0" h="170815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42671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4248" y="944918"/>
            <a:ext cx="0" cy="203200"/>
          </a:xfrm>
          <a:custGeom>
            <a:avLst/>
            <a:gdLst/>
            <a:ahLst/>
            <a:cxnLst/>
            <a:rect l="l" t="t" r="r" b="b"/>
            <a:pathLst>
              <a:path w="0"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5333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1998" y="830408"/>
          <a:ext cx="8660130" cy="5864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9720"/>
                <a:gridCol w="1450340"/>
                <a:gridCol w="1452244"/>
                <a:gridCol w="1450340"/>
                <a:gridCol w="1450340"/>
              </a:tblGrid>
              <a:tr h="365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12750" marR="405130" indent="135255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dirty="0" sz="1200" spc="-2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Total  </a:t>
                      </a:r>
                      <a:r>
                        <a:rPr dirty="0" sz="12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(n=</a:t>
                      </a: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2327)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17195" marR="371475" indent="-40005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dirty="0" sz="12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oM</a:t>
                      </a: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rix  </a:t>
                      </a:r>
                      <a:r>
                        <a:rPr dirty="0" sz="1200" spc="-1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(n=1160)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17195" marR="407670" indent="77470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Orsiro  </a:t>
                      </a:r>
                      <a:r>
                        <a:rPr dirty="0" sz="12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(n=</a:t>
                      </a:r>
                      <a:r>
                        <a:rPr dirty="0" sz="1200" spc="-6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167)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03522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(years)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63.5±10.9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5">
                          <a:latin typeface="Arial"/>
                          <a:cs typeface="Arial"/>
                        </a:rPr>
                        <a:t>63.6±11.1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63.4±10.7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0.583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1673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(71.9)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838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(72.2)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835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(71.6)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0.746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Body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mass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index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(kg/m</a:t>
                      </a:r>
                      <a:r>
                        <a:rPr dirty="0" baseline="25641" sz="975" spc="-7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25.1±3.3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25.1±3.3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25.1±3.3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0.644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mellitus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777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(33.4)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393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(33.9)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384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(32.9)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0.650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Arterial</a:t>
                      </a:r>
                      <a:r>
                        <a:rPr dirty="0" sz="10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hypertension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1391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(59.8)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706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(60.9)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685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(58.7)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0.307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0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smoker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630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(27.1)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306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(26.4)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324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(27.8)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0.327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Dyslipidemia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1234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(53.0)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625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(53.9)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609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(52.2)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0.437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Previous percutaneous coronary</a:t>
                      </a:r>
                      <a:r>
                        <a:rPr dirty="0" sz="10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intervention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282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(12.1)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147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(12.7)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135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(11.6)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0.452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Previous coronary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artery bypass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grafting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(0.8)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(0.9)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(0.7)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0.803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Previous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infarction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116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(5.0)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56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(4.8)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60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(5.1)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0.801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Previous cerebrovascular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accident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161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(6.9)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83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(7.2)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78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(6.7)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0.710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5720" marR="20955" indent="-635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Clinical diagnosis for percutaneous coronary  intervention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0.448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302896"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Silent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Ischemia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120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(5.2)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65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(5.6)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55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(4.7)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Stable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Angina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641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(27.6)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313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(27.0)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328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(28.1)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Unstable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Angina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848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(36.5)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424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(36.6)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424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(36.4)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198755" marR="976630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Non–ST-segment–elevation  myocardial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infarction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495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(21.3)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257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(22.2)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238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(20.4)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303531">
                <a:tc>
                  <a:txBody>
                    <a:bodyPr/>
                    <a:lstStyle/>
                    <a:p>
                      <a:pPr marL="198755" marR="129349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ST-segment–elevation  myocardial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infarction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222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(9.5)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101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(8.7)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121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(10.4)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03531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Atrial</a:t>
                      </a:r>
                      <a:r>
                        <a:rPr dirty="0" sz="10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Fibrillation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82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47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(4.1)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0.389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2500" y="180974"/>
            <a:ext cx="37147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/>
              <a:t>Baseline</a:t>
            </a:r>
            <a:r>
              <a:rPr dirty="0" sz="2500" spc="-45"/>
              <a:t> </a:t>
            </a:r>
            <a:r>
              <a:rPr dirty="0" sz="2500" spc="-5"/>
              <a:t>Characteristics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316242" y="1014945"/>
            <a:ext cx="0" cy="170815"/>
          </a:xfrm>
          <a:custGeom>
            <a:avLst/>
            <a:gdLst/>
            <a:ahLst/>
            <a:cxnLst/>
            <a:rect l="l" t="t" r="r" b="b"/>
            <a:pathLst>
              <a:path w="0" h="170815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42671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4248" y="987513"/>
            <a:ext cx="0" cy="203200"/>
          </a:xfrm>
          <a:custGeom>
            <a:avLst/>
            <a:gdLst/>
            <a:ahLst/>
            <a:cxnLst/>
            <a:rect l="l" t="t" r="r" b="b"/>
            <a:pathLst>
              <a:path w="0"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5333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1998" y="872953"/>
          <a:ext cx="8660130" cy="2826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9720"/>
                <a:gridCol w="1450340"/>
                <a:gridCol w="1452244"/>
                <a:gridCol w="1450340"/>
                <a:gridCol w="1450340"/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12750" marR="405130" indent="135255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dirty="0" sz="1200" spc="-2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Total  </a:t>
                      </a:r>
                      <a:r>
                        <a:rPr dirty="0" sz="12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(n=</a:t>
                      </a: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2327)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17195" marR="371475" indent="-40005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dirty="0" sz="12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oM</a:t>
                      </a: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rix  </a:t>
                      </a:r>
                      <a:r>
                        <a:rPr dirty="0" sz="1200" spc="-1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(n=1160)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17195" marR="407670" indent="77470">
                        <a:lnSpc>
                          <a:spcPts val="1440"/>
                        </a:lnSpc>
                        <a:spcBef>
                          <a:spcPts val="10"/>
                        </a:spcBef>
                      </a:pP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Orsiro  </a:t>
                      </a:r>
                      <a:r>
                        <a:rPr dirty="0" sz="12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(n=</a:t>
                      </a:r>
                      <a:r>
                        <a:rPr dirty="0" sz="1200" spc="-6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167)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03529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Medication at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discharge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06104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Aspirin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2302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(99.0)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1147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(99.0)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1155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(99.0)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&gt;.999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306101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Clopidogrel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1922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(82.6)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961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(82.9)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961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(82.4)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0.759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06103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Ticagrelor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292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(12.6)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140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(12.1)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152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(13.0)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0.532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306104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Prasugrel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82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43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(3.7)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39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(3.3)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0.709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06101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Renin-angiotensin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system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inhibitors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1475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(63.5)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738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(63.7)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737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(63.2)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0.827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306103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Beta-blocker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1464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(63.0)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720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(62.2)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744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(63.8)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0.457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06103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Statin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2195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(94.4)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1096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(94.6)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1099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(94.2)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0.750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361" y="278760"/>
            <a:ext cx="70211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Lesion </a:t>
            </a:r>
            <a:r>
              <a:rPr dirty="0"/>
              <a:t>&amp; </a:t>
            </a:r>
            <a:r>
              <a:rPr dirty="0" spc="-5"/>
              <a:t>Procedural</a:t>
            </a:r>
            <a:r>
              <a:rPr dirty="0" spc="-90"/>
              <a:t> </a:t>
            </a:r>
            <a:r>
              <a:rPr dirty="0" spc="-5"/>
              <a:t>Characteristics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294906" y="1254239"/>
            <a:ext cx="43180" cy="170815"/>
          </a:xfrm>
          <a:custGeom>
            <a:avLst/>
            <a:gdLst/>
            <a:ahLst/>
            <a:cxnLst/>
            <a:rect l="l" t="t" r="r" b="b"/>
            <a:pathLst>
              <a:path w="43179" h="170815">
                <a:moveTo>
                  <a:pt x="0" y="170687"/>
                </a:moveTo>
                <a:lnTo>
                  <a:pt x="42671" y="170687"/>
                </a:lnTo>
                <a:lnTo>
                  <a:pt x="4267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7578" y="1254239"/>
            <a:ext cx="43180" cy="170815"/>
          </a:xfrm>
          <a:custGeom>
            <a:avLst/>
            <a:gdLst/>
            <a:ahLst/>
            <a:cxnLst/>
            <a:rect l="l" t="t" r="r" b="b"/>
            <a:pathLst>
              <a:path w="43179" h="170815">
                <a:moveTo>
                  <a:pt x="0" y="170687"/>
                </a:moveTo>
                <a:lnTo>
                  <a:pt x="42671" y="170687"/>
                </a:lnTo>
                <a:lnTo>
                  <a:pt x="4267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1998" y="1043619"/>
          <a:ext cx="8660130" cy="513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9720"/>
                <a:gridCol w="1450340"/>
                <a:gridCol w="1452244"/>
                <a:gridCol w="1450340"/>
                <a:gridCol w="1450340"/>
              </a:tblGrid>
              <a:tr h="548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2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(n=2327)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BioMatrix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171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-1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(n=1160)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Orsiro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-1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(n=1167)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lesion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0.590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1702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(73.14)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848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(73.10)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854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(73.18)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482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(20.71)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236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(20.34)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246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(21.08)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121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(5.20)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62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(5.34)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59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(5.06)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22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(0.95)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(1.21)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(0.69)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Number per patient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vessel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LM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(3.3)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57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(3.77)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43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(2.83)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0.175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LAD</a:t>
                      </a:r>
                      <a:r>
                        <a:rPr dirty="0" sz="10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1508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(49.8)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775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(51.3)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733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(48.2)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0.095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LCX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685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(22.6)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345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(22.9)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340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(22.4)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0.786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RCA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827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(27.3)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386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(25.6)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441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(29.0)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0.037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Lesion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0.682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224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(7.4)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106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(7.0)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30">
                          <a:latin typeface="Arial"/>
                          <a:cs typeface="Arial"/>
                        </a:rPr>
                        <a:t>118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(7.8)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808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(26.7)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395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(26.2)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413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(27.2)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774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(25.5)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385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(25.5)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389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(25.6)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1224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(40.4)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624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(41.3)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600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(39.5)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Chronic total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occlusion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165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(4.5)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72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(4.8)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93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(6.1)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0.119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Bifurcation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450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(14.9)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219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(14.5)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321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(15.2)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0.627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Lesion length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21.77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10.15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21.75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10.08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21.78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10.21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0.934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Reference vessel diameter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2.50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0.72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2.50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0.71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2.50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0.74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0.916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830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Lesion </a:t>
            </a:r>
            <a:r>
              <a:rPr dirty="0"/>
              <a:t>&amp; </a:t>
            </a:r>
            <a:r>
              <a:rPr dirty="0" spc="-5"/>
              <a:t>Procedural</a:t>
            </a:r>
            <a:r>
              <a:rPr dirty="0" spc="-90"/>
              <a:t> </a:t>
            </a:r>
            <a:r>
              <a:rPr dirty="0" spc="-5"/>
              <a:t>Characteristics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294906" y="1201026"/>
            <a:ext cx="43180" cy="170815"/>
          </a:xfrm>
          <a:custGeom>
            <a:avLst/>
            <a:gdLst/>
            <a:ahLst/>
            <a:cxnLst/>
            <a:rect l="l" t="t" r="r" b="b"/>
            <a:pathLst>
              <a:path w="43179" h="170815">
                <a:moveTo>
                  <a:pt x="0" y="170687"/>
                </a:moveTo>
                <a:lnTo>
                  <a:pt x="42671" y="170687"/>
                </a:lnTo>
                <a:lnTo>
                  <a:pt x="4267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7578" y="1201026"/>
            <a:ext cx="43180" cy="170815"/>
          </a:xfrm>
          <a:custGeom>
            <a:avLst/>
            <a:gdLst/>
            <a:ahLst/>
            <a:cxnLst/>
            <a:rect l="l" t="t" r="r" b="b"/>
            <a:pathLst>
              <a:path w="43179" h="170815">
                <a:moveTo>
                  <a:pt x="0" y="170687"/>
                </a:moveTo>
                <a:lnTo>
                  <a:pt x="42671" y="170687"/>
                </a:lnTo>
                <a:lnTo>
                  <a:pt x="4267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1998" y="990456"/>
          <a:ext cx="8660130" cy="3533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9720"/>
                <a:gridCol w="1450340"/>
                <a:gridCol w="1452244"/>
                <a:gridCol w="1450340"/>
                <a:gridCol w="1450340"/>
              </a:tblGrid>
              <a:tr h="548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2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(n=2327)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BioMatrix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171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-1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(n=1160)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Orsiro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-1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(n=1167)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stenting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346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(11.4)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174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(11.5)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172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(11.3)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0.842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Number of stents per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1.46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1.45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0.74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1.47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0.76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0.477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Number of stents per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1.12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5">
                          <a:latin typeface="Arial"/>
                          <a:cs typeface="Arial"/>
                        </a:rPr>
                        <a:t>1.11</a:t>
                      </a:r>
                      <a:r>
                        <a:rPr dirty="0" sz="1000" spc="-15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0.34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1.13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0.205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stent length per patient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lesion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35.03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21.39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34.71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21.14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35.35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21.64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0.470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598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stent length per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26.9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12.5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26.67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12.15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27.14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12.84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0.294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Stent diameter (mm)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3.02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0.42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3.00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3.03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0.44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0.071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Maximal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(atm)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10.72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3.64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10.07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3.68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5">
                          <a:latin typeface="Arial"/>
                          <a:cs typeface="Arial"/>
                        </a:rPr>
                        <a:t>11.36</a:t>
                      </a:r>
                      <a:r>
                        <a:rPr dirty="0" sz="1000" spc="-15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3.48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&lt;.001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Minimal lumen diameter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0.59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0.58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0.39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0.59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0.42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0.384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Diameter stenosis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77.68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14.18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77.69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14.06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77.67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14.30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0.970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 stent minimal lumen diameter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2.67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0.56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2.66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0.56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2.68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0.57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0.327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 stent diameter stenosis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13.31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7.18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13.47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7.10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13.15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7.27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0.228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2860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Acute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gain</a:t>
                      </a:r>
                      <a:r>
                        <a:rPr dirty="0" sz="10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2.08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0.61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2.08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2.09</a:t>
                      </a:r>
                      <a:r>
                        <a:rPr dirty="0" sz="1000" spc="-1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0.61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0.826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Delivery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failure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(0.3)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(0.6)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0.319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0244" y="180974"/>
            <a:ext cx="323723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/>
              <a:t>Target Lesion</a:t>
            </a:r>
            <a:r>
              <a:rPr dirty="0" sz="2500" spc="-35"/>
              <a:t> </a:t>
            </a:r>
            <a:r>
              <a:rPr dirty="0" sz="2500" spc="-5"/>
              <a:t>Failure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474276" y="647612"/>
            <a:ext cx="6351270" cy="1350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Composite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C-death,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TV-related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MI,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ischemia-driven</a:t>
            </a:r>
            <a:r>
              <a:rPr dirty="0" sz="1800" spc="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TLR</a:t>
            </a:r>
            <a:endParaRPr sz="1800">
              <a:latin typeface="Arial"/>
              <a:cs typeface="Arial"/>
            </a:endParaRPr>
          </a:p>
          <a:p>
            <a:pPr marL="3181350">
              <a:lnSpc>
                <a:spcPct val="100000"/>
              </a:lnSpc>
              <a:spcBef>
                <a:spcPts val="179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HR: 0.70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(0.42–1.18)</a:t>
            </a:r>
            <a:endParaRPr sz="1800">
              <a:latin typeface="Arial"/>
              <a:cs typeface="Arial"/>
            </a:endParaRPr>
          </a:p>
          <a:p>
            <a:pPr algn="ctr" marL="2167890" marR="508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Non-Inferiority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P-value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(1-sided)&lt;0.001  Superiority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P-value=0.176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160" y="2156460"/>
            <a:ext cx="7631480" cy="3940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78331" y="5217307"/>
            <a:ext cx="608330" cy="471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F7645B"/>
                </a:solidFill>
                <a:latin typeface="Arial"/>
                <a:cs typeface="Arial"/>
              </a:rPr>
              <a:t>Biomatrix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100">
                <a:solidFill>
                  <a:srgbClr val="03C0C5"/>
                </a:solidFill>
                <a:latin typeface="Arial"/>
                <a:cs typeface="Arial"/>
              </a:rPr>
              <a:t>Orsiro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7423" y="2528775"/>
            <a:ext cx="224790" cy="168211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30">
                <a:solidFill>
                  <a:srgbClr val="002D4A"/>
                </a:solidFill>
                <a:latin typeface="Arial"/>
                <a:cs typeface="Arial"/>
              </a:rPr>
              <a:t>Target </a:t>
            </a:r>
            <a:r>
              <a:rPr dirty="0" sz="1400">
                <a:solidFill>
                  <a:srgbClr val="002D4A"/>
                </a:solidFill>
                <a:latin typeface="Arial"/>
                <a:cs typeface="Arial"/>
              </a:rPr>
              <a:t>Lesion</a:t>
            </a:r>
            <a:r>
              <a:rPr dirty="0" sz="1400" spc="-75">
                <a:solidFill>
                  <a:srgbClr val="002D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2D4A"/>
                </a:solidFill>
                <a:latin typeface="Arial"/>
                <a:cs typeface="Arial"/>
              </a:rPr>
              <a:t>Failure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1191" y="180974"/>
            <a:ext cx="279654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/>
              <a:t>Clinical</a:t>
            </a:r>
            <a:r>
              <a:rPr dirty="0" sz="2500" spc="-50"/>
              <a:t> </a:t>
            </a:r>
            <a:r>
              <a:rPr dirty="0" sz="2500" spc="-5"/>
              <a:t>Outcomes</a:t>
            </a:r>
            <a:endParaRPr sz="25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7177" y="830388"/>
          <a:ext cx="8516620" cy="520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0325"/>
                <a:gridCol w="2301240"/>
                <a:gridCol w="2301240"/>
                <a:gridCol w="1292225"/>
              </a:tblGrid>
              <a:tr h="640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4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BioMatrix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 spc="-1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(n=1160)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400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Orsiro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 spc="-1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(n=1167)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400" spc="-5" b="1">
                          <a:solidFill>
                            <a:srgbClr val="284B89"/>
                          </a:solidFill>
                          <a:latin typeface="Arial"/>
                          <a:cs typeface="Arial"/>
                        </a:rPr>
                        <a:t>P-value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274321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lesion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failure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34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(2.1)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0.222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cause</a:t>
                      </a:r>
                      <a:r>
                        <a:rPr dirty="0" sz="120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(2.2)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(2.1)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0.869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Cardiac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(1.0)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0.558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74321"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Noncardiac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(0.8)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(1.0)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0.679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576567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</a:t>
                      </a:r>
                      <a:r>
                        <a:rPr dirty="0" sz="1200" spc="2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vessel-related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myocardial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infarction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(0.0)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(0.3)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0.250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30058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2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infarction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(0.2)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(0.8)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0.035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57656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  <a:tabLst>
                          <a:tab pos="1445260" algn="l"/>
                          <a:tab pos="2113915" algn="l"/>
                        </a:tabLst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Ischemia-driven	target	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revascularization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(0.9)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0.124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576566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15"/>
                        </a:spcBef>
                        <a:tabLst>
                          <a:tab pos="1434465" algn="l"/>
                          <a:tab pos="2092960" algn="l"/>
                        </a:tabLst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Ischemia-driven	target	vessel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revascularization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(2.3)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23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(2.0)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0.553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00589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repeat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revascularization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47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(4.1)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43(3.7)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0.646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Stent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thrombosis</a:t>
                      </a:r>
                      <a:r>
                        <a:rPr dirty="0" baseline="24305" sz="1200" spc="-7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baseline="24305" sz="12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(0.0)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(0.2)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0.500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576568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  <a:tabLst>
                          <a:tab pos="1793239" algn="l"/>
                        </a:tabLst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Patient-oriented	composite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endpoint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74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(6.4)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69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(5.9)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0.702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238979" y="6339291"/>
            <a:ext cx="4066540" cy="372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*Stent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thrombosis: </a:t>
            </a:r>
            <a:r>
              <a:rPr dirty="0" sz="800" spc="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27777" sz="750" spc="7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case,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definite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late stent thrombosis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leading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myocardial</a:t>
            </a:r>
            <a:r>
              <a:rPr dirty="0" sz="8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infarction;</a:t>
            </a:r>
            <a:endParaRPr sz="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805"/>
              </a:spcBef>
            </a:pPr>
            <a:r>
              <a:rPr dirty="0" sz="800" spc="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7777" sz="750" spc="7">
                <a:solidFill>
                  <a:srgbClr val="FFFFFF"/>
                </a:solidFill>
                <a:latin typeface="Arial"/>
                <a:cs typeface="Arial"/>
              </a:rPr>
              <a:t>nd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case,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definite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late stent thrombosis causing unstable</a:t>
            </a:r>
            <a:r>
              <a:rPr dirty="0" sz="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9465" y="92835"/>
            <a:ext cx="550481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Clinical Events at 18</a:t>
            </a:r>
            <a:r>
              <a:rPr dirty="0" spc="-100"/>
              <a:t> </a:t>
            </a:r>
            <a:r>
              <a:rPr dirty="0" spc="-5"/>
              <a:t>Months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26020"/>
            <a:ext cx="9143999" cy="5205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5856" y="180974"/>
            <a:ext cx="18256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/>
              <a:t>Disclosures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535673" y="1475133"/>
            <a:ext cx="7969884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I,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In-Ho Chae, </a:t>
            </a:r>
            <a:r>
              <a:rPr dirty="0" sz="2100" spc="-5" b="1">
                <a:solidFill>
                  <a:srgbClr val="FFFF00"/>
                </a:solidFill>
                <a:latin typeface="Arial"/>
                <a:cs typeface="Arial"/>
              </a:rPr>
              <a:t>DO NOT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financial interest/arrangement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affiliation </a:t>
            </a:r>
            <a:r>
              <a:rPr dirty="0" sz="2100" spc="10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one or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more organizations that could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perceived as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real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apparent conflict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interest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the  context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the subject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1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presentation.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788" y="180974"/>
            <a:ext cx="29140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/>
              <a:t>Subgroup</a:t>
            </a:r>
            <a:r>
              <a:rPr dirty="0" sz="2500" spc="-40"/>
              <a:t> </a:t>
            </a:r>
            <a:r>
              <a:rPr dirty="0" sz="2500" spc="-10"/>
              <a:t>Analysis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0" y="693419"/>
            <a:ext cx="9144000" cy="5327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8965" y="1989582"/>
            <a:ext cx="8856345" cy="433070"/>
          </a:xfrm>
          <a:custGeom>
            <a:avLst/>
            <a:gdLst/>
            <a:ahLst/>
            <a:cxnLst/>
            <a:rect l="l" t="t" r="r" b="b"/>
            <a:pathLst>
              <a:path w="8856345" h="433069">
                <a:moveTo>
                  <a:pt x="0" y="0"/>
                </a:moveTo>
                <a:lnTo>
                  <a:pt x="8855964" y="0"/>
                </a:lnTo>
                <a:lnTo>
                  <a:pt x="8855964" y="432815"/>
                </a:lnTo>
                <a:lnTo>
                  <a:pt x="0" y="43281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864" y="180974"/>
            <a:ext cx="70319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/>
              <a:t>Subgroup </a:t>
            </a:r>
            <a:r>
              <a:rPr dirty="0" sz="2500" spc="-10"/>
              <a:t>Analysis </a:t>
            </a:r>
            <a:r>
              <a:rPr dirty="0" sz="2500" spc="-5"/>
              <a:t>– Interaction </a:t>
            </a:r>
            <a:r>
              <a:rPr dirty="0" sz="2500"/>
              <a:t>with</a:t>
            </a:r>
            <a:r>
              <a:rPr dirty="0" sz="2500" spc="70"/>
              <a:t> </a:t>
            </a:r>
            <a:r>
              <a:rPr dirty="0" sz="2500" spc="-5"/>
              <a:t>Diabetes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0" y="903732"/>
            <a:ext cx="9144000" cy="5160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802123"/>
            <a:ext cx="1397635" cy="204470"/>
          </a:xfrm>
          <a:custGeom>
            <a:avLst/>
            <a:gdLst/>
            <a:ahLst/>
            <a:cxnLst/>
            <a:rect l="l" t="t" r="r" b="b"/>
            <a:pathLst>
              <a:path w="1397635" h="204470">
                <a:moveTo>
                  <a:pt x="0" y="204215"/>
                </a:moveTo>
                <a:lnTo>
                  <a:pt x="1397508" y="204215"/>
                </a:lnTo>
                <a:lnTo>
                  <a:pt x="1397508" y="0"/>
                </a:lnTo>
                <a:lnTo>
                  <a:pt x="0" y="0"/>
                </a:lnTo>
                <a:lnTo>
                  <a:pt x="0" y="2042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65420"/>
            <a:ext cx="1397635" cy="157480"/>
          </a:xfrm>
          <a:custGeom>
            <a:avLst/>
            <a:gdLst/>
            <a:ahLst/>
            <a:cxnLst/>
            <a:rect l="l" t="t" r="r" b="b"/>
            <a:pathLst>
              <a:path w="1397635" h="157479">
                <a:moveTo>
                  <a:pt x="0" y="156971"/>
                </a:moveTo>
                <a:lnTo>
                  <a:pt x="1397508" y="156971"/>
                </a:lnTo>
                <a:lnTo>
                  <a:pt x="1397508" y="0"/>
                </a:lnTo>
                <a:lnTo>
                  <a:pt x="0" y="0"/>
                </a:lnTo>
                <a:lnTo>
                  <a:pt x="0" y="1569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006340"/>
            <a:ext cx="1397635" cy="259079"/>
          </a:xfrm>
          <a:custGeom>
            <a:avLst/>
            <a:gdLst/>
            <a:ahLst/>
            <a:cxnLst/>
            <a:rect l="l" t="t" r="r" b="b"/>
            <a:pathLst>
              <a:path w="1397635" h="259079">
                <a:moveTo>
                  <a:pt x="0" y="259080"/>
                </a:moveTo>
                <a:lnTo>
                  <a:pt x="1397508" y="259080"/>
                </a:lnTo>
                <a:lnTo>
                  <a:pt x="1397508" y="0"/>
                </a:lnTo>
                <a:lnTo>
                  <a:pt x="0" y="0"/>
                </a:lnTo>
                <a:lnTo>
                  <a:pt x="0" y="259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422391"/>
            <a:ext cx="1397635" cy="259079"/>
          </a:xfrm>
          <a:custGeom>
            <a:avLst/>
            <a:gdLst/>
            <a:ahLst/>
            <a:cxnLst/>
            <a:rect l="l" t="t" r="r" b="b"/>
            <a:pathLst>
              <a:path w="1397635" h="259079">
                <a:moveTo>
                  <a:pt x="0" y="259079"/>
                </a:moveTo>
                <a:lnTo>
                  <a:pt x="1397508" y="259079"/>
                </a:lnTo>
                <a:lnTo>
                  <a:pt x="1397508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13372" y="4780102"/>
            <a:ext cx="1004569" cy="84963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r" marL="195580" marR="5080" indent="-182880">
              <a:lnSpc>
                <a:spcPct val="135600"/>
              </a:lnSpc>
              <a:spcBef>
                <a:spcPts val="80"/>
              </a:spcBef>
            </a:pPr>
            <a:r>
              <a:rPr dirty="0" sz="1000" spc="-10">
                <a:solidFill>
                  <a:srgbClr val="F76F67"/>
                </a:solidFill>
                <a:latin typeface="Arial"/>
                <a:cs typeface="Arial"/>
              </a:rPr>
              <a:t>B</a:t>
            </a:r>
            <a:r>
              <a:rPr dirty="0" sz="1000" spc="-15">
                <a:solidFill>
                  <a:srgbClr val="F76F67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F76F67"/>
                </a:solidFill>
                <a:latin typeface="Arial"/>
                <a:cs typeface="Arial"/>
              </a:rPr>
              <a:t>o</a:t>
            </a:r>
            <a:r>
              <a:rPr dirty="0" sz="1000" spc="15">
                <a:solidFill>
                  <a:srgbClr val="F76F67"/>
                </a:solidFill>
                <a:latin typeface="Arial"/>
                <a:cs typeface="Arial"/>
              </a:rPr>
              <a:t>m</a:t>
            </a:r>
            <a:r>
              <a:rPr dirty="0" sz="1000" spc="-10">
                <a:solidFill>
                  <a:srgbClr val="F76F67"/>
                </a:solidFill>
                <a:latin typeface="Arial"/>
                <a:cs typeface="Arial"/>
              </a:rPr>
              <a:t>at</a:t>
            </a:r>
            <a:r>
              <a:rPr dirty="0" sz="1000" spc="-5">
                <a:solidFill>
                  <a:srgbClr val="F76F67"/>
                </a:solidFill>
                <a:latin typeface="Arial"/>
                <a:cs typeface="Arial"/>
              </a:rPr>
              <a:t>r</a:t>
            </a:r>
            <a:r>
              <a:rPr dirty="0" sz="1000" spc="-15">
                <a:solidFill>
                  <a:srgbClr val="F76F67"/>
                </a:solidFill>
                <a:latin typeface="Arial"/>
                <a:cs typeface="Arial"/>
              </a:rPr>
              <a:t>i</a:t>
            </a:r>
            <a:r>
              <a:rPr dirty="0" sz="1000">
                <a:solidFill>
                  <a:srgbClr val="F76F67"/>
                </a:solidFill>
                <a:latin typeface="Arial"/>
                <a:cs typeface="Arial"/>
              </a:rPr>
              <a:t>x</a:t>
            </a:r>
            <a:r>
              <a:rPr dirty="0" sz="1000" spc="-5">
                <a:solidFill>
                  <a:srgbClr val="F76F67"/>
                </a:solidFill>
                <a:latin typeface="Arial"/>
                <a:cs typeface="Arial"/>
              </a:rPr>
              <a:t>-</a:t>
            </a:r>
            <a:r>
              <a:rPr dirty="0" sz="1000" spc="-10">
                <a:solidFill>
                  <a:srgbClr val="F76F67"/>
                </a:solidFill>
                <a:latin typeface="Arial"/>
                <a:cs typeface="Arial"/>
              </a:rPr>
              <a:t>non</a:t>
            </a:r>
            <a:r>
              <a:rPr dirty="0" sz="1000" spc="-5">
                <a:solidFill>
                  <a:srgbClr val="F76F67"/>
                </a:solidFill>
                <a:latin typeface="Arial"/>
                <a:cs typeface="Arial"/>
              </a:rPr>
              <a:t>DM  </a:t>
            </a:r>
            <a:r>
              <a:rPr dirty="0" sz="1000" spc="-10">
                <a:solidFill>
                  <a:srgbClr val="7CAE06"/>
                </a:solidFill>
                <a:latin typeface="Arial"/>
                <a:cs typeface="Arial"/>
              </a:rPr>
              <a:t>B</a:t>
            </a:r>
            <a:r>
              <a:rPr dirty="0" sz="1000" spc="-15">
                <a:solidFill>
                  <a:srgbClr val="7CAE06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7CAE06"/>
                </a:solidFill>
                <a:latin typeface="Arial"/>
                <a:cs typeface="Arial"/>
              </a:rPr>
              <a:t>o</a:t>
            </a:r>
            <a:r>
              <a:rPr dirty="0" sz="1000" spc="15">
                <a:solidFill>
                  <a:srgbClr val="7CAE06"/>
                </a:solidFill>
                <a:latin typeface="Arial"/>
                <a:cs typeface="Arial"/>
              </a:rPr>
              <a:t>m</a:t>
            </a:r>
            <a:r>
              <a:rPr dirty="0" sz="1000" spc="-10">
                <a:solidFill>
                  <a:srgbClr val="7CAE06"/>
                </a:solidFill>
                <a:latin typeface="Arial"/>
                <a:cs typeface="Arial"/>
              </a:rPr>
              <a:t>at</a:t>
            </a:r>
            <a:r>
              <a:rPr dirty="0" sz="1000" spc="-5">
                <a:solidFill>
                  <a:srgbClr val="7CAE06"/>
                </a:solidFill>
                <a:latin typeface="Arial"/>
                <a:cs typeface="Arial"/>
              </a:rPr>
              <a:t>r</a:t>
            </a:r>
            <a:r>
              <a:rPr dirty="0" sz="1000" spc="-15">
                <a:solidFill>
                  <a:srgbClr val="7CAE06"/>
                </a:solidFill>
                <a:latin typeface="Arial"/>
                <a:cs typeface="Arial"/>
              </a:rPr>
              <a:t>i</a:t>
            </a:r>
            <a:r>
              <a:rPr dirty="0" sz="1000">
                <a:solidFill>
                  <a:srgbClr val="7CAE06"/>
                </a:solidFill>
                <a:latin typeface="Arial"/>
                <a:cs typeface="Arial"/>
              </a:rPr>
              <a:t>x</a:t>
            </a:r>
            <a:r>
              <a:rPr dirty="0" sz="1000" spc="-5">
                <a:solidFill>
                  <a:srgbClr val="7CAE06"/>
                </a:solidFill>
                <a:latin typeface="Arial"/>
                <a:cs typeface="Arial"/>
              </a:rPr>
              <a:t>-DM  </a:t>
            </a:r>
            <a:r>
              <a:rPr dirty="0" sz="1000">
                <a:solidFill>
                  <a:srgbClr val="00BAC0"/>
                </a:solidFill>
                <a:latin typeface="Arial"/>
                <a:cs typeface="Arial"/>
              </a:rPr>
              <a:t>O</a:t>
            </a:r>
            <a:r>
              <a:rPr dirty="0" sz="1000" spc="-5">
                <a:solidFill>
                  <a:srgbClr val="00BAC0"/>
                </a:solidFill>
                <a:latin typeface="Arial"/>
                <a:cs typeface="Arial"/>
              </a:rPr>
              <a:t>r</a:t>
            </a:r>
            <a:r>
              <a:rPr dirty="0" sz="1000">
                <a:solidFill>
                  <a:srgbClr val="00BAC0"/>
                </a:solidFill>
                <a:latin typeface="Arial"/>
                <a:cs typeface="Arial"/>
              </a:rPr>
              <a:t>s</a:t>
            </a:r>
            <a:r>
              <a:rPr dirty="0" sz="1000" spc="-15">
                <a:solidFill>
                  <a:srgbClr val="00BAC0"/>
                </a:solidFill>
                <a:latin typeface="Arial"/>
                <a:cs typeface="Arial"/>
              </a:rPr>
              <a:t>i</a:t>
            </a:r>
            <a:r>
              <a:rPr dirty="0" sz="1000" spc="-5">
                <a:solidFill>
                  <a:srgbClr val="00BAC0"/>
                </a:solidFill>
                <a:latin typeface="Arial"/>
                <a:cs typeface="Arial"/>
              </a:rPr>
              <a:t>r</a:t>
            </a:r>
            <a:r>
              <a:rPr dirty="0" sz="1000" spc="-10">
                <a:solidFill>
                  <a:srgbClr val="00BAC0"/>
                </a:solidFill>
                <a:latin typeface="Arial"/>
                <a:cs typeface="Arial"/>
              </a:rPr>
              <a:t>o</a:t>
            </a:r>
            <a:r>
              <a:rPr dirty="0" sz="1000" spc="-5">
                <a:solidFill>
                  <a:srgbClr val="00BAC0"/>
                </a:solidFill>
                <a:latin typeface="Arial"/>
                <a:cs typeface="Arial"/>
              </a:rPr>
              <a:t>-</a:t>
            </a:r>
            <a:r>
              <a:rPr dirty="0" sz="1000" spc="-10">
                <a:solidFill>
                  <a:srgbClr val="00BAC0"/>
                </a:solidFill>
                <a:latin typeface="Arial"/>
                <a:cs typeface="Arial"/>
              </a:rPr>
              <a:t>non</a:t>
            </a:r>
            <a:r>
              <a:rPr dirty="0" sz="1000" spc="-5">
                <a:solidFill>
                  <a:srgbClr val="00BAC0"/>
                </a:solidFill>
                <a:latin typeface="Arial"/>
                <a:cs typeface="Arial"/>
              </a:rPr>
              <a:t>DM  </a:t>
            </a:r>
            <a:r>
              <a:rPr dirty="0" sz="1000">
                <a:solidFill>
                  <a:srgbClr val="C16EFF"/>
                </a:solidFill>
                <a:latin typeface="Arial"/>
                <a:cs typeface="Arial"/>
              </a:rPr>
              <a:t>O</a:t>
            </a:r>
            <a:r>
              <a:rPr dirty="0" sz="1000" spc="-5">
                <a:solidFill>
                  <a:srgbClr val="C16EFF"/>
                </a:solidFill>
                <a:latin typeface="Arial"/>
                <a:cs typeface="Arial"/>
              </a:rPr>
              <a:t>r</a:t>
            </a:r>
            <a:r>
              <a:rPr dirty="0" sz="1000">
                <a:solidFill>
                  <a:srgbClr val="C16EFF"/>
                </a:solidFill>
                <a:latin typeface="Arial"/>
                <a:cs typeface="Arial"/>
              </a:rPr>
              <a:t>s</a:t>
            </a:r>
            <a:r>
              <a:rPr dirty="0" sz="1000" spc="-15">
                <a:solidFill>
                  <a:srgbClr val="C16EFF"/>
                </a:solidFill>
                <a:latin typeface="Arial"/>
                <a:cs typeface="Arial"/>
              </a:rPr>
              <a:t>i</a:t>
            </a:r>
            <a:r>
              <a:rPr dirty="0" sz="1000" spc="-5">
                <a:solidFill>
                  <a:srgbClr val="C16EFF"/>
                </a:solidFill>
                <a:latin typeface="Arial"/>
                <a:cs typeface="Arial"/>
              </a:rPr>
              <a:t>r</a:t>
            </a:r>
            <a:r>
              <a:rPr dirty="0" sz="1000" spc="-10">
                <a:solidFill>
                  <a:srgbClr val="C16EFF"/>
                </a:solidFill>
                <a:latin typeface="Arial"/>
                <a:cs typeface="Arial"/>
              </a:rPr>
              <a:t>o</a:t>
            </a:r>
            <a:r>
              <a:rPr dirty="0" sz="1000" spc="-5">
                <a:solidFill>
                  <a:srgbClr val="C16EFF"/>
                </a:solidFill>
                <a:latin typeface="Arial"/>
                <a:cs typeface="Arial"/>
              </a:rPr>
              <a:t>-DM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819" y="1593088"/>
            <a:ext cx="252095" cy="192023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40">
                <a:solidFill>
                  <a:srgbClr val="002D4A"/>
                </a:solidFill>
                <a:latin typeface="Arial"/>
                <a:cs typeface="Arial"/>
              </a:rPr>
              <a:t>Target </a:t>
            </a:r>
            <a:r>
              <a:rPr dirty="0" sz="1600" spc="-5">
                <a:solidFill>
                  <a:srgbClr val="002D4A"/>
                </a:solidFill>
                <a:latin typeface="Arial"/>
                <a:cs typeface="Arial"/>
              </a:rPr>
              <a:t>Lesion</a:t>
            </a:r>
            <a:r>
              <a:rPr dirty="0" sz="1600">
                <a:solidFill>
                  <a:srgbClr val="002D4A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2D4A"/>
                </a:solidFill>
                <a:latin typeface="Arial"/>
                <a:cs typeface="Arial"/>
              </a:rPr>
              <a:t>Failure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96439" y="1552955"/>
            <a:ext cx="1569156" cy="490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91639" y="1264920"/>
            <a:ext cx="1815425" cy="376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91639" y="1641348"/>
            <a:ext cx="329069" cy="492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71671" y="1196340"/>
            <a:ext cx="2910839" cy="401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89960" y="1616963"/>
            <a:ext cx="2912363" cy="4074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0688" y="180974"/>
            <a:ext cx="1717039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/>
              <a:t>Limitations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170688" y="993648"/>
            <a:ext cx="8807195" cy="4917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926" y="992886"/>
            <a:ext cx="8784590" cy="4895215"/>
          </a:xfrm>
          <a:custGeom>
            <a:avLst/>
            <a:gdLst/>
            <a:ahLst/>
            <a:cxnLst/>
            <a:rect l="l" t="t" r="r" b="b"/>
            <a:pathLst>
              <a:path w="8784590" h="4895215">
                <a:moveTo>
                  <a:pt x="0" y="0"/>
                </a:moveTo>
                <a:lnTo>
                  <a:pt x="8784336" y="0"/>
                </a:lnTo>
                <a:lnTo>
                  <a:pt x="8784336" y="4895088"/>
                </a:lnTo>
                <a:lnTo>
                  <a:pt x="0" y="4895088"/>
                </a:lnTo>
                <a:lnTo>
                  <a:pt x="0" y="0"/>
                </a:lnTo>
                <a:close/>
              </a:path>
            </a:pathLst>
          </a:custGeom>
          <a:solidFill>
            <a:srgbClr val="131F2D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926" y="992886"/>
            <a:ext cx="8784590" cy="4895215"/>
          </a:xfrm>
          <a:custGeom>
            <a:avLst/>
            <a:gdLst/>
            <a:ahLst/>
            <a:cxnLst/>
            <a:rect l="l" t="t" r="r" b="b"/>
            <a:pathLst>
              <a:path w="8784590" h="4895215">
                <a:moveTo>
                  <a:pt x="0" y="0"/>
                </a:moveTo>
                <a:lnTo>
                  <a:pt x="8784336" y="0"/>
                </a:lnTo>
                <a:lnTo>
                  <a:pt x="8784336" y="4895088"/>
                </a:lnTo>
                <a:lnTo>
                  <a:pt x="0" y="4895088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3952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304" y="3323844"/>
            <a:ext cx="480059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0059" y="3304031"/>
            <a:ext cx="2276855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49067" y="3304031"/>
            <a:ext cx="384047" cy="513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25267" y="3304031"/>
            <a:ext cx="1312163" cy="513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68596" y="1103902"/>
            <a:ext cx="8522335" cy="4521835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Lower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event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rates than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expected</a:t>
            </a:r>
            <a:endParaRPr sz="2000">
              <a:latin typeface="Arial"/>
              <a:cs typeface="Arial"/>
            </a:endParaRPr>
          </a:p>
          <a:p>
            <a:pPr lvl="1" marL="637540" indent="-167640">
              <a:lnSpc>
                <a:spcPct val="100000"/>
              </a:lnSpc>
              <a:spcBef>
                <a:spcPts val="1135"/>
              </a:spcBef>
              <a:buChar char="-"/>
              <a:tabLst>
                <a:tab pos="637540" algn="l"/>
              </a:tabLst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Expected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rate of primary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endpoint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 the comparator: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8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lvl="1" marL="637540" indent="-167640">
              <a:lnSpc>
                <a:spcPct val="100000"/>
              </a:lnSpc>
              <a:spcBef>
                <a:spcPts val="1080"/>
              </a:spcBef>
              <a:buChar char="-"/>
              <a:tabLst>
                <a:tab pos="63754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Actual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event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rate: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2.9%</a:t>
            </a:r>
            <a:endParaRPr sz="1800">
              <a:latin typeface="Arial"/>
              <a:cs typeface="Arial"/>
            </a:endParaRPr>
          </a:p>
          <a:p>
            <a:pPr lvl="1" marL="637540" indent="-167640">
              <a:lnSpc>
                <a:spcPct val="100000"/>
              </a:lnSpc>
              <a:spcBef>
                <a:spcPts val="1080"/>
              </a:spcBef>
              <a:buChar char="-"/>
              <a:tabLst>
                <a:tab pos="63754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No routine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measurement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of postPCI cardiac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enzyme</a:t>
            </a:r>
            <a:endParaRPr sz="1800">
              <a:latin typeface="Arial"/>
              <a:cs typeface="Arial"/>
            </a:endParaRPr>
          </a:p>
          <a:p>
            <a:pPr lvl="1" marL="637540" indent="-167640">
              <a:lnSpc>
                <a:spcPct val="100000"/>
              </a:lnSpc>
              <a:spcBef>
                <a:spcPts val="1080"/>
              </a:spcBef>
              <a:buChar char="-"/>
              <a:tabLst>
                <a:tab pos="63754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Possible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ethnic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genetic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factors, as trials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done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 East Asian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populations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Question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under-reporting</a:t>
            </a:r>
            <a:endParaRPr sz="1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756285" algn="l"/>
                <a:tab pos="756920" algn="l"/>
              </a:tabLst>
            </a:pP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Trials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done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 East Asian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populations have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reported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lower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dirty="0" sz="18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rates.</a:t>
            </a:r>
            <a:endParaRPr sz="1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1080"/>
              </a:spcBef>
              <a:buChar char="-"/>
              <a:tabLst>
                <a:tab pos="756285" algn="l"/>
                <a:tab pos="7569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study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done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highest degree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of scrutiny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periodic</a:t>
            </a:r>
            <a:r>
              <a:rPr dirty="0" sz="18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monitoring.</a:t>
            </a:r>
            <a:endParaRPr sz="1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00"/>
              </a:spcBef>
              <a:buChar char="-"/>
              <a:tabLst>
                <a:tab pos="756285" algn="l"/>
                <a:tab pos="7569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F/U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loss rate: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0.6%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Longer-term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clinical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follow-up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1135"/>
              </a:spcBef>
              <a:buChar char="-"/>
              <a:tabLst>
                <a:tab pos="756285" algn="l"/>
                <a:tab pos="7569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Clinical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F/U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continued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3</a:t>
            </a:r>
            <a:r>
              <a:rPr dirty="0" sz="18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2" y="1197864"/>
            <a:ext cx="8520682" cy="4847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1197102"/>
            <a:ext cx="8498205" cy="4825365"/>
          </a:xfrm>
          <a:custGeom>
            <a:avLst/>
            <a:gdLst/>
            <a:ahLst/>
            <a:cxnLst/>
            <a:rect l="l" t="t" r="r" b="b"/>
            <a:pathLst>
              <a:path w="8498205" h="4825365">
                <a:moveTo>
                  <a:pt x="0" y="0"/>
                </a:moveTo>
                <a:lnTo>
                  <a:pt x="8497824" y="0"/>
                </a:lnTo>
                <a:lnTo>
                  <a:pt x="8497824" y="4824984"/>
                </a:lnTo>
                <a:lnTo>
                  <a:pt x="0" y="4824984"/>
                </a:lnTo>
                <a:lnTo>
                  <a:pt x="0" y="0"/>
                </a:lnTo>
                <a:close/>
              </a:path>
            </a:pathLst>
          </a:custGeom>
          <a:solidFill>
            <a:srgbClr val="131F2D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850" y="1197102"/>
            <a:ext cx="8498205" cy="4825365"/>
          </a:xfrm>
          <a:custGeom>
            <a:avLst/>
            <a:gdLst/>
            <a:ahLst/>
            <a:cxnLst/>
            <a:rect l="l" t="t" r="r" b="b"/>
            <a:pathLst>
              <a:path w="8498205" h="4825365">
                <a:moveTo>
                  <a:pt x="0" y="0"/>
                </a:moveTo>
                <a:lnTo>
                  <a:pt x="8497824" y="0"/>
                </a:lnTo>
                <a:lnTo>
                  <a:pt x="8497824" y="4824984"/>
                </a:lnTo>
                <a:lnTo>
                  <a:pt x="0" y="482498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3952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5595" y="1420728"/>
            <a:ext cx="7807325" cy="421386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469265" marR="5080" indent="-456565">
              <a:lnSpc>
                <a:spcPts val="3779"/>
              </a:lnSpc>
              <a:spcBef>
                <a:spcPts val="434"/>
              </a:spcBef>
              <a:buClr>
                <a:srgbClr val="FCE15E"/>
              </a:buClr>
              <a:buSzPct val="109523"/>
              <a:buFont typeface="Arial"/>
              <a:buAutoNum type="arabicParenR"/>
              <a:tabLst>
                <a:tab pos="469265" algn="l"/>
                <a:tab pos="469900" algn="l"/>
              </a:tabLst>
            </a:pP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Orsiro stent </a:t>
            </a:r>
            <a:r>
              <a:rPr dirty="0" sz="2100" spc="10" b="1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non-inferior to the BioMatrix stent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all-comer patients </a:t>
            </a:r>
            <a:r>
              <a:rPr dirty="0" sz="2100" spc="10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minimum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exclusion criteria and 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proportion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acute coronary</a:t>
            </a:r>
            <a:r>
              <a:rPr dirty="0" sz="21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FFFF"/>
                </a:solidFill>
                <a:latin typeface="Arial"/>
                <a:cs typeface="Arial"/>
              </a:rPr>
              <a:t>syndrome.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CE15E"/>
              </a:buClr>
              <a:buFont typeface="Arial"/>
              <a:buAutoNum type="arabicParenR"/>
            </a:pPr>
            <a:endParaRPr sz="2400">
              <a:latin typeface="Times New Roman"/>
              <a:cs typeface="Times New Roman"/>
            </a:endParaRPr>
          </a:p>
          <a:p>
            <a:pPr marL="469900" marR="568960" indent="-457200">
              <a:lnSpc>
                <a:spcPct val="144200"/>
              </a:lnSpc>
              <a:spcBef>
                <a:spcPts val="5"/>
              </a:spcBef>
              <a:buClr>
                <a:srgbClr val="FCE15E"/>
              </a:buClr>
              <a:buSzPct val="109523"/>
              <a:buAutoNum type="arabicParenR"/>
              <a:tabLst>
                <a:tab pos="469265" algn="l"/>
                <a:tab pos="469900" algn="l"/>
              </a:tabLst>
            </a:pP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Both biodegradable </a:t>
            </a:r>
            <a:r>
              <a:rPr dirty="0" sz="2100" spc="-10" b="1">
                <a:solidFill>
                  <a:srgbClr val="FFFFFF"/>
                </a:solidFill>
                <a:latin typeface="Arial"/>
                <a:cs typeface="Arial"/>
              </a:rPr>
              <a:t>polymer-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DESs </a:t>
            </a:r>
            <a:r>
              <a:rPr dirty="0" sz="2100" spc="5" b="1">
                <a:solidFill>
                  <a:srgbClr val="FFFFFF"/>
                </a:solidFill>
                <a:latin typeface="Arial"/>
                <a:cs typeface="Arial"/>
              </a:rPr>
              <a:t>showed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excellent  clinical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outcomes.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CE15E"/>
              </a:buClr>
              <a:buFont typeface="Arial"/>
              <a:buAutoNum type="arabicParenR"/>
            </a:pPr>
            <a:endParaRPr sz="2650">
              <a:latin typeface="Times New Roman"/>
              <a:cs typeface="Times New Roman"/>
            </a:endParaRPr>
          </a:p>
          <a:p>
            <a:pPr marL="469900" marR="23495" indent="-457200">
              <a:lnSpc>
                <a:spcPct val="144200"/>
              </a:lnSpc>
              <a:spcBef>
                <a:spcPts val="5"/>
              </a:spcBef>
              <a:buClr>
                <a:srgbClr val="FCE15E"/>
              </a:buClr>
              <a:buSzPct val="109523"/>
              <a:buAutoNum type="arabicParenR"/>
              <a:tabLst>
                <a:tab pos="469265" algn="l"/>
                <a:tab pos="469900" algn="l"/>
              </a:tabLst>
            </a:pP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clinical efficacy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BP-DES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not be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dependent 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the stent design including strut</a:t>
            </a:r>
            <a:r>
              <a:rPr dirty="0" sz="21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 b="1">
                <a:solidFill>
                  <a:srgbClr val="FFFFFF"/>
                </a:solidFill>
                <a:latin typeface="Arial"/>
                <a:cs typeface="Arial"/>
              </a:rPr>
              <a:t>thickness.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79" y="963167"/>
            <a:ext cx="4178807" cy="490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2860"/>
            <a:ext cx="3491483" cy="1461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2267" y="600229"/>
            <a:ext cx="246507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Conclusions</a:t>
            </a:r>
          </a:p>
        </p:txBody>
      </p:sp>
      <p:sp>
        <p:nvSpPr>
          <p:cNvPr id="9" name="object 9"/>
          <p:cNvSpPr/>
          <p:nvPr/>
        </p:nvSpPr>
        <p:spPr>
          <a:xfrm>
            <a:off x="2898647" y="100583"/>
            <a:ext cx="896111" cy="1499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59836" y="45783"/>
            <a:ext cx="789990" cy="13936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787" y="2779087"/>
            <a:ext cx="6299835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800" spc="-5">
                <a:solidFill>
                  <a:srgbClr val="FFC000"/>
                </a:solidFill>
              </a:rPr>
              <a:t>Thank you</a:t>
            </a:r>
            <a:r>
              <a:rPr dirty="0" sz="8800" spc="-40">
                <a:solidFill>
                  <a:srgbClr val="FFC000"/>
                </a:solidFill>
              </a:rPr>
              <a:t> </a:t>
            </a:r>
            <a:r>
              <a:rPr dirty="0" sz="8800" spc="-5">
                <a:solidFill>
                  <a:srgbClr val="FFC000"/>
                </a:solidFill>
              </a:rPr>
              <a:t>!</a:t>
            </a:r>
            <a:endParaRPr sz="8800"/>
          </a:p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48877"/>
            <a:ext cx="9144000" cy="1349375"/>
          </a:xfrm>
          <a:custGeom>
            <a:avLst/>
            <a:gdLst/>
            <a:ahLst/>
            <a:cxnLst/>
            <a:rect l="l" t="t" r="r" b="b"/>
            <a:pathLst>
              <a:path w="9144000" h="1349375">
                <a:moveTo>
                  <a:pt x="0" y="1349104"/>
                </a:moveTo>
                <a:lnTo>
                  <a:pt x="9144000" y="1349104"/>
                </a:lnTo>
                <a:lnTo>
                  <a:pt x="9144000" y="0"/>
                </a:lnTo>
                <a:lnTo>
                  <a:pt x="0" y="0"/>
                </a:lnTo>
                <a:lnTo>
                  <a:pt x="0" y="1349104"/>
                </a:lnTo>
                <a:close/>
              </a:path>
            </a:pathLst>
          </a:custGeom>
          <a:solidFill>
            <a:srgbClr val="002D4A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6350" y="2342530"/>
          <a:ext cx="9163050" cy="4441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136815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4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Biomatrix</a:t>
                      </a:r>
                      <a:r>
                        <a:rPr dirty="0" sz="2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stent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6604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Orsiro</a:t>
                      </a:r>
                      <a:r>
                        <a:rPr dirty="0" sz="2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stent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6448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Metallic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elements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316L-stainless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steel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343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Cobalt-chromium with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passive 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silicon carbide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coating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37852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Thickness of the stent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strut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120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μm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60 or 80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μm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37852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Biodegradable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polymer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Polylactic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acid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Poly-L-lactic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polymer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  <a:tr h="3785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Polymer</a:t>
                      </a:r>
                      <a:r>
                        <a:rPr dirty="0" sz="140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location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Abluminal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Circumferential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DCA"/>
                    </a:solidFill>
                  </a:tcPr>
                </a:tc>
              </a:tr>
              <a:tr h="6355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Degradation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of the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polymer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months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Over 12-24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months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E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31472" y="180974"/>
            <a:ext cx="18764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/>
              <a:t>Background</a:t>
            </a:r>
            <a:endParaRPr sz="2500"/>
          </a:p>
        </p:txBody>
      </p:sp>
      <p:sp>
        <p:nvSpPr>
          <p:cNvPr id="5" name="object 5"/>
          <p:cNvSpPr txBox="1"/>
          <p:nvPr/>
        </p:nvSpPr>
        <p:spPr>
          <a:xfrm>
            <a:off x="258251" y="973241"/>
            <a:ext cx="8672830" cy="1122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9875" marR="5080" indent="-257175">
              <a:lnSpc>
                <a:spcPct val="120000"/>
              </a:lnSpc>
              <a:spcBef>
                <a:spcPts val="95"/>
              </a:spcBef>
              <a:buClr>
                <a:srgbClr val="FCE15E"/>
              </a:buClr>
              <a:buSzPct val="110000"/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The disappointing results of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fully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bioresorbable scaffolds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led to  a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re-emerging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interest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in metal-based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DESs that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  biodegradable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polymer (BP) for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elution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antiproliferative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agents.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18788" y="2394204"/>
            <a:ext cx="1345691" cy="1322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99376" y="2548127"/>
            <a:ext cx="829055" cy="952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21407"/>
            <a:ext cx="1260475" cy="647700"/>
          </a:xfrm>
          <a:custGeom>
            <a:avLst/>
            <a:gdLst/>
            <a:ahLst/>
            <a:cxnLst/>
            <a:rect l="l" t="t" r="r" b="b"/>
            <a:pathLst>
              <a:path w="1260475" h="647700">
                <a:moveTo>
                  <a:pt x="0" y="647700"/>
                </a:moveTo>
                <a:lnTo>
                  <a:pt x="1260348" y="647700"/>
                </a:lnTo>
                <a:lnTo>
                  <a:pt x="1260348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002D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024" y="2149001"/>
            <a:ext cx="6858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ear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93613" y="207463"/>
          <a:ext cx="6763384" cy="60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1850"/>
                <a:gridCol w="3371850"/>
              </a:tblGrid>
              <a:tr h="579120"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3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Biomatrix</a:t>
                      </a:r>
                      <a:r>
                        <a:rPr dirty="0" sz="32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stent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3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Orsiro</a:t>
                      </a:r>
                      <a:r>
                        <a:rPr dirty="0" sz="32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stent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0"/>
            <a:ext cx="1005840" cy="812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52688" y="0"/>
            <a:ext cx="591311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053083"/>
            <a:ext cx="4572000" cy="401320"/>
          </a:xfrm>
          <a:custGeom>
            <a:avLst/>
            <a:gdLst/>
            <a:ahLst/>
            <a:cxnLst/>
            <a:rect l="l" t="t" r="r" b="b"/>
            <a:pathLst>
              <a:path w="4572000" h="401319">
                <a:moveTo>
                  <a:pt x="0" y="400812"/>
                </a:moveTo>
                <a:lnTo>
                  <a:pt x="4572000" y="400812"/>
                </a:lnTo>
                <a:lnTo>
                  <a:pt x="4572000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002D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1417" y="1079054"/>
            <a:ext cx="399351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LEADERS trial </a:t>
            </a:r>
            <a:r>
              <a:rPr dirty="0" sz="2000" spc="-5"/>
              <a:t>(vs. </a:t>
            </a:r>
            <a:r>
              <a:rPr dirty="0" sz="2000" spc="-10"/>
              <a:t>Cypher</a:t>
            </a:r>
            <a:r>
              <a:rPr dirty="0" sz="2000" spc="-75"/>
              <a:t> </a:t>
            </a:r>
            <a:r>
              <a:rPr dirty="0" sz="2000"/>
              <a:t>stent)</a:t>
            </a:r>
            <a:endParaRPr sz="2000"/>
          </a:p>
        </p:txBody>
      </p:sp>
      <p:sp>
        <p:nvSpPr>
          <p:cNvPr id="9" name="object 9"/>
          <p:cNvSpPr/>
          <p:nvPr/>
        </p:nvSpPr>
        <p:spPr>
          <a:xfrm>
            <a:off x="1415796" y="3706368"/>
            <a:ext cx="3156203" cy="2095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43628" y="4137659"/>
            <a:ext cx="1454150" cy="647700"/>
          </a:xfrm>
          <a:custGeom>
            <a:avLst/>
            <a:gdLst/>
            <a:ahLst/>
            <a:cxnLst/>
            <a:rect l="l" t="t" r="r" b="b"/>
            <a:pathLst>
              <a:path w="1454150" h="647700">
                <a:moveTo>
                  <a:pt x="0" y="0"/>
                </a:moveTo>
                <a:lnTo>
                  <a:pt x="1453896" y="0"/>
                </a:lnTo>
                <a:lnTo>
                  <a:pt x="1453896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002D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643628" y="4165225"/>
            <a:ext cx="14541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9120" marR="399415" indent="-17526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ear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3939" y="1418844"/>
            <a:ext cx="3537203" cy="2215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54608" y="1441703"/>
            <a:ext cx="219455" cy="234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72000" y="1053071"/>
            <a:ext cx="4572000" cy="399415"/>
          </a:xfrm>
          <a:custGeom>
            <a:avLst/>
            <a:gdLst/>
            <a:ahLst/>
            <a:cxnLst/>
            <a:rect l="l" t="t" r="r" b="b"/>
            <a:pathLst>
              <a:path w="4572000" h="399415">
                <a:moveTo>
                  <a:pt x="0" y="399300"/>
                </a:moveTo>
                <a:lnTo>
                  <a:pt x="4572000" y="399300"/>
                </a:lnTo>
                <a:lnTo>
                  <a:pt x="4572000" y="0"/>
                </a:lnTo>
                <a:lnTo>
                  <a:pt x="0" y="0"/>
                </a:lnTo>
                <a:lnTo>
                  <a:pt x="0" y="399300"/>
                </a:lnTo>
                <a:close/>
              </a:path>
            </a:pathLst>
          </a:custGeom>
          <a:solidFill>
            <a:srgbClr val="002D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921184" y="1078135"/>
            <a:ext cx="41255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BIOFLOW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II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trial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(vs. Xience</a:t>
            </a:r>
            <a:r>
              <a:rPr dirty="0" sz="20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stent)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95772" y="1418844"/>
            <a:ext cx="2833115" cy="2180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95771" y="3634740"/>
            <a:ext cx="2833115" cy="21869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643628" y="2186939"/>
            <a:ext cx="1297305" cy="646430"/>
          </a:xfrm>
          <a:prstGeom prst="rect">
            <a:avLst/>
          </a:prstGeom>
          <a:solidFill>
            <a:srgbClr val="002D4A"/>
          </a:solidFill>
        </p:spPr>
        <p:txBody>
          <a:bodyPr wrap="square" lIns="0" tIns="38735" rIns="0" bIns="0" rtlCol="0" vert="horz">
            <a:spAutoFit/>
          </a:bodyPr>
          <a:lstStyle/>
          <a:p>
            <a:pPr marL="443865" marR="320040" indent="-117475">
              <a:lnSpc>
                <a:spcPct val="100000"/>
              </a:lnSpc>
              <a:spcBef>
                <a:spcPts val="305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ear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TLF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227576"/>
            <a:ext cx="1416050" cy="923925"/>
          </a:xfrm>
          <a:custGeom>
            <a:avLst/>
            <a:gdLst/>
            <a:ahLst/>
            <a:cxnLst/>
            <a:rect l="l" t="t" r="r" b="b"/>
            <a:pathLst>
              <a:path w="1416050" h="923925">
                <a:moveTo>
                  <a:pt x="0" y="923544"/>
                </a:moveTo>
                <a:lnTo>
                  <a:pt x="1415796" y="923544"/>
                </a:lnTo>
                <a:lnTo>
                  <a:pt x="1415796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002D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08985" y="4254421"/>
            <a:ext cx="7607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5-year 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  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6164579"/>
            <a:ext cx="9144000" cy="492759"/>
          </a:xfrm>
          <a:custGeom>
            <a:avLst/>
            <a:gdLst/>
            <a:ahLst/>
            <a:cxnLst/>
            <a:rect l="l" t="t" r="r" b="b"/>
            <a:pathLst>
              <a:path w="9144000" h="492759">
                <a:moveTo>
                  <a:pt x="0" y="492252"/>
                </a:moveTo>
                <a:lnTo>
                  <a:pt x="9144000" y="492252"/>
                </a:lnTo>
                <a:lnTo>
                  <a:pt x="9144000" y="0"/>
                </a:lnTo>
                <a:lnTo>
                  <a:pt x="0" y="0"/>
                </a:lnTo>
                <a:lnTo>
                  <a:pt x="0" y="492252"/>
                </a:lnTo>
                <a:close/>
              </a:path>
            </a:pathLst>
          </a:custGeom>
          <a:solidFill>
            <a:srgbClr val="284B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39298" y="6222707"/>
            <a:ext cx="7663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No study </a:t>
            </a:r>
            <a:r>
              <a:rPr dirty="0" sz="2400" b="1">
                <a:solidFill>
                  <a:srgbClr val="FFFF66"/>
                </a:solidFill>
                <a:latin typeface="Arial"/>
                <a:cs typeface="Arial"/>
              </a:rPr>
              <a:t>to </a:t>
            </a:r>
            <a:r>
              <a:rPr dirty="0" sz="2400" spc="-5" b="1">
                <a:solidFill>
                  <a:srgbClr val="FFFF66"/>
                </a:solidFill>
                <a:latin typeface="Arial"/>
                <a:cs typeface="Arial"/>
              </a:rPr>
              <a:t>compare Biomatrix stent vs. </a:t>
            </a:r>
            <a:r>
              <a:rPr dirty="0" sz="2400" b="1">
                <a:solidFill>
                  <a:srgbClr val="FFFF66"/>
                </a:solidFill>
                <a:latin typeface="Arial"/>
                <a:cs typeface="Arial"/>
              </a:rPr>
              <a:t>Orsiro</a:t>
            </a:r>
            <a:r>
              <a:rPr dirty="0" sz="2400" spc="-10" b="1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66"/>
                </a:solidFill>
                <a:latin typeface="Arial"/>
                <a:cs typeface="Arial"/>
              </a:rPr>
              <a:t>stent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9332" y="176402"/>
            <a:ext cx="207962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</a:t>
            </a:r>
            <a:r>
              <a:rPr dirty="0" spc="-5"/>
              <a:t>bj</a:t>
            </a:r>
            <a:r>
              <a:rPr dirty="0" spc="-10"/>
              <a:t>ec</a:t>
            </a:r>
            <a:r>
              <a:rPr dirty="0"/>
              <a:t>t</a:t>
            </a:r>
            <a:r>
              <a:rPr dirty="0" spc="-5"/>
              <a:t>i</a:t>
            </a:r>
            <a:r>
              <a:rPr dirty="0" spc="-10"/>
              <a:t>ves</a:t>
            </a:r>
          </a:p>
        </p:txBody>
      </p:sp>
      <p:sp>
        <p:nvSpPr>
          <p:cNvPr id="3" name="object 3"/>
          <p:cNvSpPr/>
          <p:nvPr/>
        </p:nvSpPr>
        <p:spPr>
          <a:xfrm>
            <a:off x="1022604" y="4890528"/>
            <a:ext cx="2132075" cy="679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03520" y="4890528"/>
            <a:ext cx="2709671" cy="679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00881" y="4088626"/>
            <a:ext cx="6525895" cy="182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[Hypothesis]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400" b="1">
                <a:solidFill>
                  <a:srgbClr val="91ABDF"/>
                </a:solidFill>
                <a:latin typeface="Arial"/>
                <a:cs typeface="Arial"/>
              </a:rPr>
              <a:t>Orsiro </a:t>
            </a:r>
            <a:r>
              <a:rPr dirty="0" sz="2400" spc="-5" b="1">
                <a:solidFill>
                  <a:srgbClr val="91ABDF"/>
                </a:solidFill>
                <a:latin typeface="Arial"/>
                <a:cs typeface="Arial"/>
              </a:rPr>
              <a:t>stent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Non-Inferior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 b="1">
                <a:solidFill>
                  <a:srgbClr val="E77C76"/>
                </a:solidFill>
                <a:latin typeface="Arial"/>
                <a:cs typeface="Arial"/>
              </a:rPr>
              <a:t>Biomatrix</a:t>
            </a:r>
            <a:r>
              <a:rPr dirty="0" sz="2400" spc="-45" b="1">
                <a:solidFill>
                  <a:srgbClr val="E77C7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E77C76"/>
                </a:solidFill>
                <a:latin typeface="Arial"/>
                <a:cs typeface="Arial"/>
              </a:rPr>
              <a:t>stent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Regarding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Target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Lesion Failure at 18</a:t>
            </a:r>
            <a:r>
              <a:rPr dirty="0" sz="24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month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6323" y="2064195"/>
            <a:ext cx="422909" cy="127698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 marR="5080" indent="71120">
              <a:lnSpc>
                <a:spcPts val="4800"/>
              </a:lnSpc>
              <a:spcBef>
                <a:spcPts val="470"/>
              </a:spcBef>
            </a:pPr>
            <a:r>
              <a:rPr dirty="0" sz="4200" spc="-105" b="1" i="1">
                <a:solidFill>
                  <a:srgbClr val="FFFFFF"/>
                </a:solidFill>
                <a:latin typeface="Arial Unicode MS"/>
                <a:cs typeface="Arial Unicode MS"/>
              </a:rPr>
              <a:t>v  </a:t>
            </a:r>
            <a:r>
              <a:rPr dirty="0" sz="4200" spc="-90" b="1" i="1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dirty="0" sz="4200" spc="-60" b="1" i="1">
                <a:solidFill>
                  <a:srgbClr val="FFFFFF"/>
                </a:solidFill>
                <a:latin typeface="Arial Unicode MS"/>
                <a:cs typeface="Arial Unicode MS"/>
              </a:rPr>
              <a:t>.</a:t>
            </a:r>
            <a:endParaRPr sz="42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52516" y="1629155"/>
            <a:ext cx="2087867" cy="2052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90344" y="2014728"/>
            <a:ext cx="1286255" cy="1478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9325" y="123242"/>
            <a:ext cx="262128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95"/>
              <a:t> </a:t>
            </a:r>
            <a:r>
              <a:rPr dirty="0" spc="-5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656844" y="3473208"/>
            <a:ext cx="2926079" cy="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92039" y="3571931"/>
            <a:ext cx="1999614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29895" marR="5080" indent="-41783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2D4A"/>
                </a:solidFill>
                <a:latin typeface="Arial"/>
                <a:cs typeface="Arial"/>
              </a:rPr>
              <a:t>Orsiro stent</a:t>
            </a:r>
            <a:r>
              <a:rPr dirty="0" sz="2000" spc="-130" b="1">
                <a:solidFill>
                  <a:srgbClr val="002D4A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2D4A"/>
                </a:solidFill>
                <a:latin typeface="Arial"/>
                <a:cs typeface="Arial"/>
              </a:rPr>
              <a:t>arm  </a:t>
            </a:r>
            <a:r>
              <a:rPr dirty="0" sz="2000" b="1">
                <a:solidFill>
                  <a:srgbClr val="002D4A"/>
                </a:solidFill>
                <a:latin typeface="Arial"/>
                <a:cs typeface="Arial"/>
              </a:rPr>
              <a:t>(N=1,175)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15940" y="3473208"/>
            <a:ext cx="2926079" cy="963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847050" y="3571931"/>
            <a:ext cx="240855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34365" marR="5080" indent="-6223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Biomatrix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stent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arm  (N=1,166)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70047" y="1243583"/>
            <a:ext cx="3858767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92908" y="1283207"/>
            <a:ext cx="3831335" cy="6172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95955" y="1269491"/>
            <a:ext cx="3752088" cy="5532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848791" y="1364832"/>
            <a:ext cx="3444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2D4A"/>
                </a:solidFill>
                <a:latin typeface="Arial"/>
                <a:cs typeface="Arial"/>
              </a:rPr>
              <a:t>2,341 </a:t>
            </a:r>
            <a:r>
              <a:rPr dirty="0" sz="1800" spc="-20" b="1">
                <a:solidFill>
                  <a:srgbClr val="002D4A"/>
                </a:solidFill>
                <a:latin typeface="Arial"/>
                <a:cs typeface="Arial"/>
              </a:rPr>
              <a:t>All 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Comers </a:t>
            </a:r>
            <a:r>
              <a:rPr dirty="0" sz="1800" spc="-10" b="1">
                <a:solidFill>
                  <a:srgbClr val="002D4A"/>
                </a:solidFill>
                <a:latin typeface="Arial"/>
                <a:cs typeface="Arial"/>
              </a:rPr>
              <a:t>Receiving</a:t>
            </a:r>
            <a:r>
              <a:rPr dirty="0" sz="1800" b="1">
                <a:solidFill>
                  <a:srgbClr val="002D4A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PCI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9892" y="4788407"/>
            <a:ext cx="7880603" cy="611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29255" y="4834127"/>
            <a:ext cx="4340351" cy="586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5800" y="4814316"/>
            <a:ext cx="7773923" cy="5044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580040" y="4910979"/>
            <a:ext cx="3984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Percutaneous Coronary </a:t>
            </a:r>
            <a:r>
              <a:rPr dirty="0" sz="1800" spc="-10" b="1">
                <a:solidFill>
                  <a:srgbClr val="002D4A"/>
                </a:solidFill>
                <a:latin typeface="Arial"/>
                <a:cs typeface="Arial"/>
              </a:rPr>
              <a:t>Intervention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9892" y="2179332"/>
            <a:ext cx="7880603" cy="6111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71444" y="2225039"/>
            <a:ext cx="2855963" cy="5867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5800" y="2205228"/>
            <a:ext cx="7773923" cy="5044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322229" y="2300936"/>
            <a:ext cx="2502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2D4A"/>
                </a:solidFill>
                <a:latin typeface="Arial"/>
                <a:cs typeface="Arial"/>
              </a:rPr>
              <a:t>Coronary</a:t>
            </a:r>
            <a:r>
              <a:rPr dirty="0" sz="1800" spc="-95" b="1">
                <a:solidFill>
                  <a:srgbClr val="002D4A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2D4A"/>
                </a:solidFill>
                <a:latin typeface="Arial"/>
                <a:cs typeface="Arial"/>
              </a:rPr>
              <a:t>Angiography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9892" y="5779007"/>
            <a:ext cx="7880603" cy="611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09828" y="5847587"/>
            <a:ext cx="7379206" cy="533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85800" y="5804916"/>
            <a:ext cx="7773923" cy="5044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045340" y="5918099"/>
            <a:ext cx="70542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 b="1">
                <a:solidFill>
                  <a:srgbClr val="002D4A"/>
                </a:solidFill>
                <a:latin typeface="Arial"/>
                <a:cs typeface="Arial"/>
              </a:rPr>
              <a:t>Target </a:t>
            </a:r>
            <a:r>
              <a:rPr dirty="0" sz="1600" spc="-10" b="1">
                <a:solidFill>
                  <a:srgbClr val="002D4A"/>
                </a:solidFill>
                <a:latin typeface="Arial"/>
                <a:cs typeface="Arial"/>
              </a:rPr>
              <a:t>Lesion Failure </a:t>
            </a:r>
            <a:r>
              <a:rPr dirty="0" sz="1600" spc="-5" b="1">
                <a:solidFill>
                  <a:srgbClr val="002D4A"/>
                </a:solidFill>
                <a:latin typeface="Arial"/>
                <a:cs typeface="Arial"/>
              </a:rPr>
              <a:t>at 18 </a:t>
            </a:r>
            <a:r>
              <a:rPr dirty="0" sz="1600" spc="-10" b="1">
                <a:solidFill>
                  <a:srgbClr val="002D4A"/>
                </a:solidFill>
                <a:latin typeface="Arial"/>
                <a:cs typeface="Arial"/>
              </a:rPr>
              <a:t>Months </a:t>
            </a:r>
            <a:r>
              <a:rPr dirty="0" sz="1600" spc="-5" b="1">
                <a:solidFill>
                  <a:srgbClr val="002D4A"/>
                </a:solidFill>
                <a:latin typeface="Arial"/>
                <a:cs typeface="Arial"/>
              </a:rPr>
              <a:t>Post-PCI </a:t>
            </a:r>
            <a:r>
              <a:rPr dirty="0" sz="1600" spc="-15" b="1">
                <a:solidFill>
                  <a:srgbClr val="002D4A"/>
                </a:solidFill>
                <a:latin typeface="Arial"/>
                <a:cs typeface="Arial"/>
              </a:rPr>
              <a:t>(Intention-To-Treat</a:t>
            </a:r>
            <a:r>
              <a:rPr dirty="0" sz="1600" spc="195" b="1">
                <a:solidFill>
                  <a:srgbClr val="002D4A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2D4A"/>
                </a:solidFill>
                <a:latin typeface="Arial"/>
                <a:cs typeface="Arial"/>
              </a:rPr>
              <a:t>Analysis)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93207" y="2710433"/>
            <a:ext cx="2480945" cy="720090"/>
          </a:xfrm>
          <a:custGeom>
            <a:avLst/>
            <a:gdLst/>
            <a:ahLst/>
            <a:cxnLst/>
            <a:rect l="l" t="t" r="r" b="b"/>
            <a:pathLst>
              <a:path w="2480945" h="720089">
                <a:moveTo>
                  <a:pt x="2480767" y="0"/>
                </a:moveTo>
                <a:lnTo>
                  <a:pt x="2480767" y="396049"/>
                </a:lnTo>
                <a:lnTo>
                  <a:pt x="0" y="396049"/>
                </a:lnTo>
                <a:lnTo>
                  <a:pt x="0" y="719696"/>
                </a:lnTo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020827" y="3415644"/>
            <a:ext cx="144780" cy="86995"/>
          </a:xfrm>
          <a:custGeom>
            <a:avLst/>
            <a:gdLst/>
            <a:ahLst/>
            <a:cxnLst/>
            <a:rect l="l" t="t" r="r" b="b"/>
            <a:pathLst>
              <a:path w="144780" h="86995">
                <a:moveTo>
                  <a:pt x="0" y="0"/>
                </a:moveTo>
                <a:lnTo>
                  <a:pt x="72390" y="86880"/>
                </a:lnTo>
                <a:lnTo>
                  <a:pt x="144780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74285" y="2710433"/>
            <a:ext cx="2479040" cy="720090"/>
          </a:xfrm>
          <a:custGeom>
            <a:avLst/>
            <a:gdLst/>
            <a:ahLst/>
            <a:cxnLst/>
            <a:rect l="l" t="t" r="r" b="b"/>
            <a:pathLst>
              <a:path w="2479040" h="720089">
                <a:moveTo>
                  <a:pt x="0" y="0"/>
                </a:moveTo>
                <a:lnTo>
                  <a:pt x="0" y="396049"/>
                </a:lnTo>
                <a:lnTo>
                  <a:pt x="2478468" y="396049"/>
                </a:lnTo>
                <a:lnTo>
                  <a:pt x="2478468" y="719696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980359" y="3415644"/>
            <a:ext cx="144780" cy="86995"/>
          </a:xfrm>
          <a:custGeom>
            <a:avLst/>
            <a:gdLst/>
            <a:ahLst/>
            <a:cxnLst/>
            <a:rect l="l" t="t" r="r" b="b"/>
            <a:pathLst>
              <a:path w="144779" h="86995">
                <a:moveTo>
                  <a:pt x="144780" y="0"/>
                </a:moveTo>
                <a:lnTo>
                  <a:pt x="0" y="12"/>
                </a:lnTo>
                <a:lnTo>
                  <a:pt x="72390" y="86880"/>
                </a:lnTo>
                <a:lnTo>
                  <a:pt x="144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72761" y="1773173"/>
            <a:ext cx="1270" cy="360045"/>
          </a:xfrm>
          <a:custGeom>
            <a:avLst/>
            <a:gdLst/>
            <a:ahLst/>
            <a:cxnLst/>
            <a:rect l="l" t="t" r="r" b="b"/>
            <a:pathLst>
              <a:path w="1270" h="360044">
                <a:moveTo>
                  <a:pt x="596" y="-14477"/>
                </a:moveTo>
                <a:lnTo>
                  <a:pt x="596" y="374141"/>
                </a:lnTo>
              </a:path>
            </a:pathLst>
          </a:custGeom>
          <a:ln w="301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01555" y="2118344"/>
            <a:ext cx="144780" cy="86995"/>
          </a:xfrm>
          <a:custGeom>
            <a:avLst/>
            <a:gdLst/>
            <a:ahLst/>
            <a:cxnLst/>
            <a:rect l="l" t="t" r="r" b="b"/>
            <a:pathLst>
              <a:path w="144779" h="86994">
                <a:moveTo>
                  <a:pt x="144780" y="0"/>
                </a:moveTo>
                <a:lnTo>
                  <a:pt x="0" y="12"/>
                </a:lnTo>
                <a:lnTo>
                  <a:pt x="72390" y="86880"/>
                </a:lnTo>
                <a:lnTo>
                  <a:pt x="144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93214" y="4319778"/>
            <a:ext cx="1270" cy="393065"/>
          </a:xfrm>
          <a:custGeom>
            <a:avLst/>
            <a:gdLst/>
            <a:ahLst/>
            <a:cxnLst/>
            <a:rect l="l" t="t" r="r" b="b"/>
            <a:pathLst>
              <a:path w="1269" h="393064">
                <a:moveTo>
                  <a:pt x="596" y="-14477"/>
                </a:moveTo>
                <a:lnTo>
                  <a:pt x="596" y="406946"/>
                </a:lnTo>
              </a:path>
            </a:pathLst>
          </a:custGeom>
          <a:ln w="301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22008" y="4697756"/>
            <a:ext cx="144780" cy="86995"/>
          </a:xfrm>
          <a:custGeom>
            <a:avLst/>
            <a:gdLst/>
            <a:ahLst/>
            <a:cxnLst/>
            <a:rect l="l" t="t" r="r" b="b"/>
            <a:pathLst>
              <a:path w="144780" h="86995">
                <a:moveTo>
                  <a:pt x="144780" y="0"/>
                </a:moveTo>
                <a:lnTo>
                  <a:pt x="0" y="12"/>
                </a:lnTo>
                <a:lnTo>
                  <a:pt x="72390" y="86880"/>
                </a:lnTo>
                <a:lnTo>
                  <a:pt x="144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52309" y="4319778"/>
            <a:ext cx="1270" cy="393065"/>
          </a:xfrm>
          <a:custGeom>
            <a:avLst/>
            <a:gdLst/>
            <a:ahLst/>
            <a:cxnLst/>
            <a:rect l="l" t="t" r="r" b="b"/>
            <a:pathLst>
              <a:path w="1270" h="393064">
                <a:moveTo>
                  <a:pt x="596" y="-14477"/>
                </a:moveTo>
                <a:lnTo>
                  <a:pt x="596" y="406946"/>
                </a:lnTo>
              </a:path>
            </a:pathLst>
          </a:custGeom>
          <a:ln w="301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981104" y="4697756"/>
            <a:ext cx="144780" cy="86995"/>
          </a:xfrm>
          <a:custGeom>
            <a:avLst/>
            <a:gdLst/>
            <a:ahLst/>
            <a:cxnLst/>
            <a:rect l="l" t="t" r="r" b="b"/>
            <a:pathLst>
              <a:path w="144779" h="86995">
                <a:moveTo>
                  <a:pt x="144780" y="0"/>
                </a:moveTo>
                <a:lnTo>
                  <a:pt x="0" y="12"/>
                </a:lnTo>
                <a:lnTo>
                  <a:pt x="72390" y="86880"/>
                </a:lnTo>
                <a:lnTo>
                  <a:pt x="144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93214" y="5319521"/>
            <a:ext cx="1270" cy="360045"/>
          </a:xfrm>
          <a:custGeom>
            <a:avLst/>
            <a:gdLst/>
            <a:ahLst/>
            <a:cxnLst/>
            <a:rect l="l" t="t" r="r" b="b"/>
            <a:pathLst>
              <a:path w="1269" h="360045">
                <a:moveTo>
                  <a:pt x="596" y="-14478"/>
                </a:moveTo>
                <a:lnTo>
                  <a:pt x="596" y="374142"/>
                </a:lnTo>
              </a:path>
            </a:pathLst>
          </a:custGeom>
          <a:ln w="301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22007" y="5664692"/>
            <a:ext cx="144780" cy="86995"/>
          </a:xfrm>
          <a:custGeom>
            <a:avLst/>
            <a:gdLst/>
            <a:ahLst/>
            <a:cxnLst/>
            <a:rect l="l" t="t" r="r" b="b"/>
            <a:pathLst>
              <a:path w="144780" h="86995">
                <a:moveTo>
                  <a:pt x="144780" y="0"/>
                </a:moveTo>
                <a:lnTo>
                  <a:pt x="0" y="12"/>
                </a:lnTo>
                <a:lnTo>
                  <a:pt x="72390" y="86880"/>
                </a:lnTo>
                <a:lnTo>
                  <a:pt x="144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052309" y="5319521"/>
            <a:ext cx="1270" cy="360045"/>
          </a:xfrm>
          <a:custGeom>
            <a:avLst/>
            <a:gdLst/>
            <a:ahLst/>
            <a:cxnLst/>
            <a:rect l="l" t="t" r="r" b="b"/>
            <a:pathLst>
              <a:path w="1270" h="360045">
                <a:moveTo>
                  <a:pt x="596" y="-14478"/>
                </a:moveTo>
                <a:lnTo>
                  <a:pt x="596" y="374142"/>
                </a:lnTo>
              </a:path>
            </a:pathLst>
          </a:custGeom>
          <a:ln w="301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981103" y="5664692"/>
            <a:ext cx="144780" cy="86995"/>
          </a:xfrm>
          <a:custGeom>
            <a:avLst/>
            <a:gdLst/>
            <a:ahLst/>
            <a:cxnLst/>
            <a:rect l="l" t="t" r="r" b="b"/>
            <a:pathLst>
              <a:path w="144779" h="86995">
                <a:moveTo>
                  <a:pt x="144780" y="0"/>
                </a:moveTo>
                <a:lnTo>
                  <a:pt x="0" y="12"/>
                </a:lnTo>
                <a:lnTo>
                  <a:pt x="72390" y="86880"/>
                </a:lnTo>
                <a:lnTo>
                  <a:pt x="144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697795" y="3726315"/>
            <a:ext cx="17760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2D4A"/>
                </a:solidFill>
                <a:latin typeface="Arial"/>
                <a:cs typeface="Arial"/>
              </a:rPr>
              <a:t>1 :1</a:t>
            </a:r>
            <a:r>
              <a:rPr dirty="0" sz="1600" spc="-60">
                <a:solidFill>
                  <a:srgbClr val="002D4A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2D4A"/>
                </a:solidFill>
                <a:latin typeface="Arial"/>
                <a:cs typeface="Arial"/>
              </a:rPr>
              <a:t>Randomization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94956" y="1350223"/>
            <a:ext cx="2054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25 Centers in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Korea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54396" y="746366"/>
            <a:ext cx="59467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66"/>
                </a:solidFill>
                <a:latin typeface="Arial Narrow"/>
                <a:cs typeface="Arial Narrow"/>
              </a:rPr>
              <a:t>Prospective, open-label, randomized multi-center</a:t>
            </a:r>
            <a:r>
              <a:rPr dirty="0" sz="2400" spc="145">
                <a:solidFill>
                  <a:srgbClr val="FFFF66"/>
                </a:solidFill>
                <a:latin typeface="Arial Narrow"/>
                <a:cs typeface="Arial Narrow"/>
              </a:rPr>
              <a:t> </a:t>
            </a:r>
            <a:r>
              <a:rPr dirty="0" sz="2400" spc="-5">
                <a:solidFill>
                  <a:srgbClr val="FFFF66"/>
                </a:solidFill>
                <a:latin typeface="Arial Narrow"/>
                <a:cs typeface="Arial Narrow"/>
              </a:rPr>
              <a:t>trial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6996" y="180974"/>
            <a:ext cx="28835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/>
              <a:t>Enrollment</a:t>
            </a:r>
            <a:r>
              <a:rPr dirty="0" sz="2500" spc="-50"/>
              <a:t> </a:t>
            </a:r>
            <a:r>
              <a:rPr dirty="0" sz="2500" spc="-5"/>
              <a:t>Criteria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323532" y="980732"/>
            <a:ext cx="4104122" cy="501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532" y="4580420"/>
            <a:ext cx="4104122" cy="502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16017" y="980732"/>
            <a:ext cx="4104130" cy="50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3088" y="1557527"/>
            <a:ext cx="4105910" cy="2807335"/>
          </a:xfrm>
          <a:custGeom>
            <a:avLst/>
            <a:gdLst/>
            <a:ahLst/>
            <a:cxnLst/>
            <a:rect l="l" t="t" r="r" b="b"/>
            <a:pathLst>
              <a:path w="4105910" h="2807335">
                <a:moveTo>
                  <a:pt x="0" y="0"/>
                </a:moveTo>
                <a:lnTo>
                  <a:pt x="4105655" y="0"/>
                </a:lnTo>
                <a:lnTo>
                  <a:pt x="4105655" y="2807208"/>
                </a:lnTo>
                <a:lnTo>
                  <a:pt x="0" y="2807208"/>
                </a:lnTo>
                <a:lnTo>
                  <a:pt x="0" y="0"/>
                </a:lnTo>
                <a:close/>
              </a:path>
            </a:pathLst>
          </a:custGeom>
          <a:solidFill>
            <a:srgbClr val="1F487C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3088" y="5157215"/>
            <a:ext cx="8130540" cy="935990"/>
          </a:xfrm>
          <a:custGeom>
            <a:avLst/>
            <a:gdLst/>
            <a:ahLst/>
            <a:cxnLst/>
            <a:rect l="l" t="t" r="r" b="b"/>
            <a:pathLst>
              <a:path w="8130540" h="935989">
                <a:moveTo>
                  <a:pt x="0" y="0"/>
                </a:moveTo>
                <a:lnTo>
                  <a:pt x="8130540" y="0"/>
                </a:lnTo>
                <a:lnTo>
                  <a:pt x="8130540" y="935735"/>
                </a:lnTo>
                <a:lnTo>
                  <a:pt x="0" y="935735"/>
                </a:lnTo>
                <a:lnTo>
                  <a:pt x="0" y="0"/>
                </a:lnTo>
                <a:close/>
              </a:path>
            </a:pathLst>
          </a:custGeom>
          <a:solidFill>
            <a:srgbClr val="1F487C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15255" y="1557527"/>
            <a:ext cx="4105910" cy="2807335"/>
          </a:xfrm>
          <a:custGeom>
            <a:avLst/>
            <a:gdLst/>
            <a:ahLst/>
            <a:cxnLst/>
            <a:rect l="l" t="t" r="r" b="b"/>
            <a:pathLst>
              <a:path w="4105909" h="2807335">
                <a:moveTo>
                  <a:pt x="0" y="0"/>
                </a:moveTo>
                <a:lnTo>
                  <a:pt x="4105655" y="0"/>
                </a:lnTo>
                <a:lnTo>
                  <a:pt x="4105655" y="2807208"/>
                </a:lnTo>
                <a:lnTo>
                  <a:pt x="0" y="2807208"/>
                </a:lnTo>
                <a:lnTo>
                  <a:pt x="0" y="0"/>
                </a:lnTo>
                <a:close/>
              </a:path>
            </a:pathLst>
          </a:custGeom>
          <a:solidFill>
            <a:srgbClr val="1F487C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23088" y="980732"/>
          <a:ext cx="8498205" cy="5112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97570"/>
              </a:tblGrid>
              <a:tr h="539095">
                <a:tc>
                  <a:txBody>
                    <a:bodyPr/>
                    <a:lstStyle/>
                    <a:p>
                      <a:pPr marL="661670">
                        <a:lnSpc>
                          <a:spcPct val="100000"/>
                        </a:lnSpc>
                        <a:spcBef>
                          <a:spcPts val="844"/>
                        </a:spcBef>
                        <a:tabLst>
                          <a:tab pos="5473065" algn="l"/>
                        </a:tabLst>
                      </a:pPr>
                      <a:r>
                        <a:rPr dirty="0" sz="1800" spc="-5" b="1">
                          <a:solidFill>
                            <a:srgbClr val="002D4A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dirty="0" sz="1800" spc="20" b="1">
                          <a:solidFill>
                            <a:srgbClr val="002D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002D4A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dirty="0" sz="1800" spc="-10" b="1">
                          <a:solidFill>
                            <a:srgbClr val="002D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002D4A"/>
                          </a:solidFill>
                          <a:latin typeface="Arial"/>
                          <a:cs typeface="Arial"/>
                        </a:rPr>
                        <a:t>Criteria	Exclusion Criteria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7314"/>
                </a:tc>
              </a:tr>
              <a:tr h="28449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71145" indent="-179705">
                        <a:lnSpc>
                          <a:spcPct val="100000"/>
                        </a:lnSpc>
                        <a:buChar char="•"/>
                        <a:tabLst>
                          <a:tab pos="271780" algn="l"/>
                          <a:tab pos="4483735" algn="l"/>
                        </a:tabLst>
                      </a:pP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 ≥ 20</a:t>
                      </a:r>
                      <a:r>
                        <a:rPr dirty="0" sz="1600" spc="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	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• Cardiogenic</a:t>
                      </a:r>
                      <a:r>
                        <a:rPr dirty="0" sz="16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shock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71145" marR="1520825" indent="-179705">
                        <a:lnSpc>
                          <a:spcPct val="100000"/>
                        </a:lnSpc>
                        <a:buChar char="•"/>
                        <a:tabLst>
                          <a:tab pos="271780" algn="l"/>
                          <a:tab pos="4483735" algn="l"/>
                        </a:tabLst>
                      </a:pP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Ability to verbally</a:t>
                      </a:r>
                      <a:r>
                        <a:rPr dirty="0" sz="1600" spc="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600" spc="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understandings	•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Symptomatic heart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failure  of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risks,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r>
                        <a:rPr dirty="0" sz="1600" spc="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treatment	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• Life expectancy &lt;1</a:t>
                      </a:r>
                      <a:r>
                        <a:rPr dirty="0" sz="16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71145" marR="110489">
                        <a:lnSpc>
                          <a:spcPct val="100000"/>
                        </a:lnSpc>
                        <a:tabLst>
                          <a:tab pos="4483735" algn="l"/>
                          <a:tab pos="4664075" algn="l"/>
                        </a:tabLst>
                      </a:pP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alternatives with written</a:t>
                      </a:r>
                      <a:r>
                        <a:rPr dirty="0" sz="1600" spc="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informed</a:t>
                      </a:r>
                      <a:r>
                        <a:rPr dirty="0" sz="1600" spc="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consent	•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Known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hypersensitivity/contraindication  prior to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600" spc="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study-related</a:t>
                      </a:r>
                      <a:r>
                        <a:rPr dirty="0" sz="1600" spc="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procedure		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heparin, aspirin, clopidogrel,</a:t>
                      </a:r>
                      <a:r>
                        <a:rPr dirty="0" sz="16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cilostazol,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just" marL="271145" marR="461009" indent="-179705">
                        <a:lnSpc>
                          <a:spcPct val="100000"/>
                        </a:lnSpc>
                        <a:buChar char="•"/>
                        <a:tabLst>
                          <a:tab pos="271780" algn="l"/>
                          <a:tab pos="4664075" algn="l"/>
                        </a:tabLst>
                      </a:pP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Significant lesion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(&gt;50%</a:t>
                      </a:r>
                      <a:r>
                        <a:rPr dirty="0" sz="1600" spc="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600" spc="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visual	biolimus, sirolimus, or contrast media  estimate)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the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coronary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arteries, • Systemic (intravenous) Everolimus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venous or arterial</a:t>
                      </a:r>
                      <a:r>
                        <a:rPr dirty="0" sz="1600" spc="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bypass</a:t>
                      </a:r>
                      <a:r>
                        <a:rPr dirty="0" sz="1600" spc="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grafts	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Zotarolimus use ≤ 12</a:t>
                      </a:r>
                      <a:r>
                        <a:rPr dirty="0" sz="1600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71145" marR="317500" indent="-179705">
                        <a:lnSpc>
                          <a:spcPct val="100000"/>
                        </a:lnSpc>
                        <a:buChar char="•"/>
                        <a:tabLst>
                          <a:tab pos="271780" algn="l"/>
                          <a:tab pos="4483735" algn="l"/>
                          <a:tab pos="4664075" algn="l"/>
                        </a:tabLst>
                      </a:pP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Evidence of</a:t>
                      </a:r>
                      <a:r>
                        <a:rPr dirty="0" sz="1600" spc="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600" spc="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ischemia	•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Actively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participating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another drug or 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 diameter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stenosis</a:t>
                      </a:r>
                      <a:r>
                        <a:rPr dirty="0" sz="1600" spc="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70%		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device investigational</a:t>
                      </a:r>
                      <a:r>
                        <a:rPr dirty="0" sz="16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</a:tr>
              <a:tr h="215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12531"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800" spc="-10" b="1">
                          <a:solidFill>
                            <a:srgbClr val="002D4A"/>
                          </a:solidFill>
                          <a:latin typeface="Arial"/>
                          <a:cs typeface="Arial"/>
                        </a:rPr>
                        <a:t>Angiographic </a:t>
                      </a:r>
                      <a:r>
                        <a:rPr dirty="0" sz="1800" spc="-5" b="1">
                          <a:solidFill>
                            <a:srgbClr val="002D4A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dirty="0" sz="1800" spc="10" b="1">
                          <a:solidFill>
                            <a:srgbClr val="002D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002D4A"/>
                          </a:solidFill>
                          <a:latin typeface="Arial"/>
                          <a:cs typeface="Arial"/>
                        </a:rPr>
                        <a:t>Criteria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71145" marR="597535" indent="-17970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71780" algn="l"/>
                        </a:tabLst>
                      </a:pPr>
                      <a:r>
                        <a:rPr dirty="0" sz="16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lesion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coronary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artery,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venous or arterial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bypass graft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 diameter of ≥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2.5 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4.25</a:t>
                      </a:r>
                      <a:r>
                        <a:rPr dirty="0" sz="1600" spc="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71145" indent="-179705">
                        <a:lnSpc>
                          <a:spcPct val="100000"/>
                        </a:lnSpc>
                        <a:buChar char="•"/>
                        <a:tabLst>
                          <a:tab pos="271780" algn="l"/>
                        </a:tabLst>
                      </a:pPr>
                      <a:r>
                        <a:rPr dirty="0" sz="16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lesion amenable for</a:t>
                      </a:r>
                      <a:r>
                        <a:rPr dirty="0" sz="1600" spc="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07950"/>
                </a:tc>
              </a:tr>
            </a:tbl>
          </a:graphicData>
        </a:graphic>
      </p:graphicFrame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6160" y="180974"/>
            <a:ext cx="25450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/>
              <a:t>Study</a:t>
            </a:r>
            <a:r>
              <a:rPr dirty="0" sz="2500" spc="-60"/>
              <a:t> </a:t>
            </a:r>
            <a:r>
              <a:rPr dirty="0" sz="2500" spc="-5"/>
              <a:t>Endpoints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3351276" y="783335"/>
            <a:ext cx="5344667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862111"/>
            <a:ext cx="7876540" cy="3872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670" marR="5080" indent="-267970">
              <a:lnSpc>
                <a:spcPct val="100000"/>
              </a:lnSpc>
              <a:spcBef>
                <a:spcPts val="100"/>
              </a:spcBef>
              <a:buClr>
                <a:srgbClr val="FCE15E"/>
              </a:buClr>
              <a:buSzPct val="110416"/>
              <a:buFont typeface="Arial"/>
              <a:buChar char="•"/>
              <a:tabLst>
                <a:tab pos="280670" algn="l"/>
                <a:tab pos="28130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Primary Endpoint: </a:t>
            </a:r>
            <a:r>
              <a:rPr dirty="0" sz="2400" spc="-5" b="1">
                <a:solidFill>
                  <a:srgbClr val="FFFF66"/>
                </a:solidFill>
                <a:latin typeface="Arial"/>
                <a:cs typeface="Arial"/>
              </a:rPr>
              <a:t>Target Lesion Failure at 18 Month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(a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composite of cardiac death, TV-related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MI,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and  ischemia-driven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TLR)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CE15E"/>
              </a:buClr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280670" indent="-267970">
              <a:lnSpc>
                <a:spcPct val="100000"/>
              </a:lnSpc>
              <a:buClr>
                <a:srgbClr val="FCE15E"/>
              </a:buClr>
              <a:buSzPct val="110416"/>
              <a:buFont typeface="Arial"/>
              <a:buChar char="•"/>
              <a:tabLst>
                <a:tab pos="280670" algn="l"/>
                <a:tab pos="28130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Endpoints</a:t>
            </a:r>
            <a:endParaRPr sz="2400">
              <a:latin typeface="Arial"/>
              <a:cs typeface="Arial"/>
            </a:endParaRPr>
          </a:p>
          <a:p>
            <a:pPr lvl="1" marL="546100" marR="116205" indent="-215265">
              <a:lnSpc>
                <a:spcPct val="100000"/>
              </a:lnSpc>
              <a:spcBef>
                <a:spcPts val="725"/>
              </a:spcBef>
              <a:buClr>
                <a:srgbClr val="FCE15E"/>
              </a:buClr>
              <a:buSzPct val="70000"/>
              <a:buFont typeface="Wingdings 2"/>
              <a:buChar char=""/>
              <a:tabLst>
                <a:tab pos="546100" algn="l"/>
              </a:tabLst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Individual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components of TLF: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cardiac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death, TV-related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MI, 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ID-TLR</a:t>
            </a:r>
            <a:endParaRPr sz="2000">
              <a:latin typeface="Arial"/>
              <a:cs typeface="Arial"/>
            </a:endParaRPr>
          </a:p>
          <a:p>
            <a:pPr lvl="1" marL="546100" indent="-215265">
              <a:lnSpc>
                <a:spcPct val="100000"/>
              </a:lnSpc>
              <a:spcBef>
                <a:spcPts val="720"/>
              </a:spcBef>
              <a:buClr>
                <a:srgbClr val="FCE15E"/>
              </a:buClr>
              <a:buSzPct val="70000"/>
              <a:buFont typeface="Wingdings 2"/>
              <a:buChar char=""/>
              <a:tabLst>
                <a:tab pos="546100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Patient-oriented composite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endParaRPr sz="2000">
              <a:latin typeface="Arial"/>
              <a:cs typeface="Arial"/>
            </a:endParaRPr>
          </a:p>
          <a:p>
            <a:pPr marL="54546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: all-cause death,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all-cause MI, all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repeat</a:t>
            </a:r>
            <a:r>
              <a:rPr dirty="0" sz="20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revascularization</a:t>
            </a:r>
            <a:endParaRPr sz="2000">
              <a:latin typeface="Arial"/>
              <a:cs typeface="Arial"/>
            </a:endParaRPr>
          </a:p>
          <a:p>
            <a:pPr lvl="1" marL="546100" indent="-215265">
              <a:lnSpc>
                <a:spcPct val="100000"/>
              </a:lnSpc>
              <a:spcBef>
                <a:spcPts val="720"/>
              </a:spcBef>
              <a:buClr>
                <a:srgbClr val="FCE15E"/>
              </a:buClr>
              <a:buSzPct val="70000"/>
              <a:buFont typeface="Wingdings 2"/>
              <a:buChar char=""/>
              <a:tabLst>
                <a:tab pos="546100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Definite or probable ST (according to ARC</a:t>
            </a: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definition)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5088" y="180974"/>
            <a:ext cx="34493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/>
              <a:t>Statistical</a:t>
            </a:r>
            <a:r>
              <a:rPr dirty="0" sz="2500" spc="-40"/>
              <a:t> </a:t>
            </a:r>
            <a:r>
              <a:rPr dirty="0" sz="2500" spc="-5"/>
              <a:t>Assumption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513588" y="882395"/>
            <a:ext cx="8171686" cy="970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63268" y="806196"/>
            <a:ext cx="5670804" cy="1097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9495" y="908303"/>
            <a:ext cx="8065007" cy="864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9495" y="736700"/>
            <a:ext cx="8065134" cy="5328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02585" marR="1395730" indent="-1501140">
              <a:lnSpc>
                <a:spcPct val="150000"/>
              </a:lnSpc>
              <a:spcBef>
                <a:spcPts val="95"/>
              </a:spcBef>
            </a:pPr>
            <a:r>
              <a:rPr dirty="0" sz="2000" spc="-5" b="1">
                <a:solidFill>
                  <a:srgbClr val="002D4A"/>
                </a:solidFill>
                <a:latin typeface="Arial"/>
                <a:cs typeface="Arial"/>
              </a:rPr>
              <a:t>Non-inferiority </a:t>
            </a:r>
            <a:r>
              <a:rPr dirty="0" sz="2000" b="1">
                <a:solidFill>
                  <a:srgbClr val="002D4A"/>
                </a:solidFill>
                <a:latin typeface="Arial"/>
                <a:cs typeface="Arial"/>
              </a:rPr>
              <a:t>Design for </a:t>
            </a:r>
            <a:r>
              <a:rPr dirty="0" sz="2000" spc="-5" b="1">
                <a:solidFill>
                  <a:srgbClr val="002D4A"/>
                </a:solidFill>
                <a:latin typeface="Arial"/>
                <a:cs typeface="Arial"/>
              </a:rPr>
              <a:t>Primary</a:t>
            </a:r>
            <a:r>
              <a:rPr dirty="0" sz="2000" spc="-105" b="1">
                <a:solidFill>
                  <a:srgbClr val="002D4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D4A"/>
                </a:solidFill>
                <a:latin typeface="Arial"/>
                <a:cs typeface="Arial"/>
              </a:rPr>
              <a:t>Endpoint  (TLF at 18</a:t>
            </a:r>
            <a:r>
              <a:rPr dirty="0" sz="2000" spc="-60" b="1">
                <a:solidFill>
                  <a:srgbClr val="002D4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D4A"/>
                </a:solidFill>
                <a:latin typeface="Arial"/>
                <a:cs typeface="Arial"/>
              </a:rPr>
              <a:t>Months)</a:t>
            </a:r>
            <a:endParaRPr sz="2000">
              <a:latin typeface="Arial"/>
              <a:cs typeface="Arial"/>
            </a:endParaRPr>
          </a:p>
          <a:p>
            <a:pPr marL="338455" indent="-267970">
              <a:lnSpc>
                <a:spcPct val="100000"/>
              </a:lnSpc>
              <a:spcBef>
                <a:spcPts val="1950"/>
              </a:spcBef>
              <a:buClr>
                <a:srgbClr val="FCE15E"/>
              </a:buClr>
              <a:buSzPct val="110000"/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Assumption :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TLF</a:t>
            </a:r>
            <a:endParaRPr sz="2000">
              <a:latin typeface="Arial"/>
              <a:cs typeface="Arial"/>
            </a:endParaRPr>
          </a:p>
          <a:p>
            <a:pPr lvl="1" marL="603885" indent="-214629">
              <a:lnSpc>
                <a:spcPct val="100000"/>
              </a:lnSpc>
              <a:spcBef>
                <a:spcPts val="1110"/>
              </a:spcBef>
              <a:buClr>
                <a:srgbClr val="FCE15E"/>
              </a:buClr>
              <a:buSzPct val="69444"/>
              <a:buFont typeface="Wingdings 2"/>
              <a:buChar char=""/>
              <a:tabLst>
                <a:tab pos="60452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5 % in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Orsiro stent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1800">
              <a:latin typeface="Arial"/>
              <a:cs typeface="Arial"/>
            </a:endParaRPr>
          </a:p>
          <a:p>
            <a:pPr lvl="1" marL="603885" indent="-214629">
              <a:lnSpc>
                <a:spcPct val="100000"/>
              </a:lnSpc>
              <a:spcBef>
                <a:spcPts val="1080"/>
              </a:spcBef>
              <a:buClr>
                <a:srgbClr val="FCE15E"/>
              </a:buClr>
              <a:buSzPct val="69444"/>
              <a:buFont typeface="Wingdings 2"/>
              <a:buChar char=""/>
              <a:tabLst>
                <a:tab pos="60452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5%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Biomatrix stent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1800">
              <a:latin typeface="Arial"/>
              <a:cs typeface="Arial"/>
            </a:endParaRPr>
          </a:p>
          <a:p>
            <a:pPr marL="328295" indent="-257810">
              <a:lnSpc>
                <a:spcPct val="100000"/>
              </a:lnSpc>
              <a:spcBef>
                <a:spcPts val="1170"/>
              </a:spcBef>
              <a:buClr>
                <a:srgbClr val="FCE15E"/>
              </a:buClr>
              <a:buSzPct val="110000"/>
              <a:buFont typeface="Arial"/>
              <a:buChar char="•"/>
              <a:tabLst>
                <a:tab pos="328295" algn="l"/>
                <a:tab pos="328930" algn="l"/>
              </a:tabLst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Non-inferiority Margin: </a:t>
            </a:r>
            <a:r>
              <a:rPr dirty="0" sz="2000" b="1">
                <a:solidFill>
                  <a:srgbClr val="FFFF66"/>
                </a:solidFill>
                <a:latin typeface="Arial"/>
                <a:cs typeface="Arial"/>
              </a:rPr>
              <a:t>Hazard Ratio </a:t>
            </a:r>
            <a:r>
              <a:rPr dirty="0" sz="2000" spc="-5" b="1">
                <a:solidFill>
                  <a:srgbClr val="FFFF66"/>
                </a:solidFill>
                <a:latin typeface="Arial"/>
                <a:cs typeface="Arial"/>
              </a:rPr>
              <a:t>1.5</a:t>
            </a:r>
            <a:r>
              <a:rPr dirty="0" sz="2000" spc="-125" b="1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66"/>
                </a:solidFill>
                <a:latin typeface="Arial"/>
                <a:cs typeface="Arial"/>
              </a:rPr>
              <a:t>(1-sided)</a:t>
            </a:r>
            <a:endParaRPr sz="2000">
              <a:latin typeface="Arial"/>
              <a:cs typeface="Arial"/>
            </a:endParaRPr>
          </a:p>
          <a:p>
            <a:pPr lvl="1" marL="603885" indent="-214629">
              <a:lnSpc>
                <a:spcPct val="100000"/>
              </a:lnSpc>
              <a:spcBef>
                <a:spcPts val="1110"/>
              </a:spcBef>
              <a:buClr>
                <a:srgbClr val="FCE15E"/>
              </a:buClr>
              <a:buSzPct val="69444"/>
              <a:buFont typeface="Wingdings 2"/>
              <a:buChar char=""/>
              <a:tabLst>
                <a:tab pos="60452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error (1-sided α):</a:t>
            </a:r>
            <a:r>
              <a:rPr dirty="0" sz="18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800">
              <a:latin typeface="Arial"/>
              <a:cs typeface="Arial"/>
            </a:endParaRPr>
          </a:p>
          <a:p>
            <a:pPr lvl="1" marL="603885" indent="-214629">
              <a:lnSpc>
                <a:spcPct val="100000"/>
              </a:lnSpc>
              <a:spcBef>
                <a:spcPts val="1080"/>
              </a:spcBef>
              <a:buClr>
                <a:srgbClr val="FCE15E"/>
              </a:buClr>
              <a:buSzPct val="69444"/>
              <a:buFont typeface="Wingdings 2"/>
              <a:buChar char=""/>
              <a:tabLst>
                <a:tab pos="60452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Sampling ratio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2:1</a:t>
            </a:r>
            <a:endParaRPr sz="1800">
              <a:latin typeface="Arial"/>
              <a:cs typeface="Arial"/>
            </a:endParaRPr>
          </a:p>
          <a:p>
            <a:pPr lvl="1" marL="603885" indent="-214629">
              <a:lnSpc>
                <a:spcPct val="100000"/>
              </a:lnSpc>
              <a:spcBef>
                <a:spcPts val="1080"/>
              </a:spcBef>
              <a:buClr>
                <a:srgbClr val="FCE15E"/>
              </a:buClr>
              <a:buSzPct val="69444"/>
              <a:buFont typeface="Wingdings 2"/>
              <a:buChar char=""/>
              <a:tabLst>
                <a:tab pos="604520" algn="l"/>
              </a:tabLst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Attrition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rate:</a:t>
            </a:r>
            <a:r>
              <a:rPr dirty="0" sz="180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800">
              <a:latin typeface="Arial"/>
              <a:cs typeface="Arial"/>
            </a:endParaRPr>
          </a:p>
          <a:p>
            <a:pPr lvl="1" marL="603885" indent="-214629">
              <a:lnSpc>
                <a:spcPct val="100000"/>
              </a:lnSpc>
              <a:spcBef>
                <a:spcPts val="1080"/>
              </a:spcBef>
              <a:buClr>
                <a:srgbClr val="FCE15E"/>
              </a:buClr>
              <a:buSzPct val="69444"/>
              <a:buFont typeface="Wingdings 2"/>
              <a:buChar char=""/>
              <a:tabLst>
                <a:tab pos="60452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Primary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Analysis: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Intention-to-treat</a:t>
            </a:r>
            <a:r>
              <a:rPr dirty="0" sz="18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  <a:p>
            <a:pPr lvl="1" marL="603885" indent="-214629">
              <a:lnSpc>
                <a:spcPct val="100000"/>
              </a:lnSpc>
              <a:spcBef>
                <a:spcPts val="1080"/>
              </a:spcBef>
              <a:buClr>
                <a:srgbClr val="FCE15E"/>
              </a:buClr>
              <a:buSzPct val="69444"/>
              <a:buFont typeface="Wingdings 2"/>
              <a:buChar char=""/>
              <a:tabLst>
                <a:tab pos="60452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Statistical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power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&gt;90%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(β&lt;0.10)</a:t>
            </a:r>
            <a:endParaRPr sz="180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  <a:spcBef>
                <a:spcPts val="1260"/>
              </a:spcBef>
            </a:pPr>
            <a:r>
              <a:rPr dirty="0" sz="2200" spc="-5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dirty="0" sz="22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FFFF66"/>
                </a:solidFill>
                <a:latin typeface="Arial"/>
                <a:cs typeface="Arial"/>
              </a:rPr>
              <a:t>N=2,384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Jin Joo Park</dc:creator>
  <dc:title>TCT 2011 Template Title 40 pt Bold Arial</dc:title>
  <dcterms:created xsi:type="dcterms:W3CDTF">2019-10-01T15:17:10Z</dcterms:created>
  <dcterms:modified xsi:type="dcterms:W3CDTF">2019-10-01T15:17:10Z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2019-09-28T00:00:00Z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2019-10-01T00:00:00Z</vt:filetime>
  </property>
</Properties>
</file>