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6" r:id="rId3"/>
    <p:sldMasterId id="2147483878" r:id="rId4"/>
  </p:sldMasterIdLst>
  <p:notesMasterIdLst>
    <p:notesMasterId r:id="rId22"/>
  </p:notesMasterIdLst>
  <p:handoutMasterIdLst>
    <p:handoutMasterId r:id="rId23"/>
  </p:handoutMasterIdLst>
  <p:sldIdLst>
    <p:sldId id="934" r:id="rId5"/>
    <p:sldId id="1578" r:id="rId6"/>
    <p:sldId id="1559" r:id="rId7"/>
    <p:sldId id="1575" r:id="rId8"/>
    <p:sldId id="1576" r:id="rId9"/>
    <p:sldId id="1560" r:id="rId10"/>
    <p:sldId id="1561" r:id="rId11"/>
    <p:sldId id="1562" r:id="rId12"/>
    <p:sldId id="1580" r:id="rId13"/>
    <p:sldId id="1582" r:id="rId14"/>
    <p:sldId id="1564" r:id="rId15"/>
    <p:sldId id="1579" r:id="rId16"/>
    <p:sldId id="1565" r:id="rId17"/>
    <p:sldId id="1574" r:id="rId18"/>
    <p:sldId id="1567" r:id="rId19"/>
    <p:sldId id="1571" r:id="rId20"/>
    <p:sldId id="1583" r:id="rId21"/>
  </p:sldIdLst>
  <p:sldSz cx="9144000" cy="5143500" type="screen16x9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1pPr>
    <a:lvl2pPr marL="380276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2pPr>
    <a:lvl3pPr marL="760547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3pPr>
    <a:lvl4pPr marL="1140818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4pPr>
    <a:lvl5pPr marL="1521092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5pPr>
    <a:lvl6pPr marL="1901363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6pPr>
    <a:lvl7pPr marL="2281635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7pPr>
    <a:lvl8pPr marL="2661905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8pPr>
    <a:lvl9pPr marL="3042181" algn="l" defTabSz="380276" rtl="0" eaLnBrk="1" latinLnBrk="0" hangingPunct="1">
      <a:defRPr sz="3000" kern="1200">
        <a:solidFill>
          <a:schemeClr val="tx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pos="3331">
          <p15:clr>
            <a:srgbClr val="A4A3A4"/>
          </p15:clr>
        </p15:guide>
        <p15:guide id="5" pos="2875">
          <p15:clr>
            <a:srgbClr val="A4A3A4"/>
          </p15:clr>
        </p15:guide>
        <p15:guide id="6" pos="2722">
          <p15:clr>
            <a:srgbClr val="A4A3A4"/>
          </p15:clr>
        </p15:guide>
        <p15:guide id="7" orient="horz" pos="5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406E0B-E42F-471F-64D7-12B277C218F5}" name="Michael Louie" initials="MJL" userId="Michael Loui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ski, Kathy" initials="WK" lastIdx="2" clrIdx="0"/>
  <p:cmAuthor id="1" name="Panico, Eleanor" initials="PE" lastIdx="1" clrIdx="1"/>
  <p:cmAuthor id="2" name="Steven E. Nissen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  <a:srgbClr val="FFC94F"/>
    <a:srgbClr val="C8C9FF"/>
    <a:srgbClr val="0034AA"/>
    <a:srgbClr val="000080"/>
    <a:srgbClr val="000064"/>
    <a:srgbClr val="0000B4"/>
    <a:srgbClr val="0C08F0"/>
    <a:srgbClr val="BFC0FF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DF194C-FA8A-4B0C-9A55-285B27F61922}" v="2" dt="2023-11-12T20:53:25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349" autoAdjust="0"/>
    <p:restoredTop sz="91973" autoAdjust="0"/>
  </p:normalViewPr>
  <p:slideViewPr>
    <p:cSldViewPr snapToGrid="0">
      <p:cViewPr varScale="1">
        <p:scale>
          <a:sx n="86" d="100"/>
          <a:sy n="86" d="100"/>
        </p:scale>
        <p:origin x="1046" y="58"/>
      </p:cViewPr>
      <p:guideLst>
        <p:guide orient="horz" pos="1620"/>
        <p:guide pos="2880"/>
        <p:guide orient="horz" pos="2809"/>
        <p:guide pos="3331"/>
        <p:guide pos="2875"/>
        <p:guide pos="2722"/>
        <p:guide orient="horz" pos="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notesViewPr>
    <p:cSldViewPr snapToGrid="0">
      <p:cViewPr>
        <p:scale>
          <a:sx n="150" d="100"/>
          <a:sy n="150" d="100"/>
        </p:scale>
        <p:origin x="2936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44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3549651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495300"/>
            <a:ext cx="501015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81878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3802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76054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14081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52109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1901363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1635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1905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2181" algn="l" defTabSz="38027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66314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60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81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62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4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9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6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6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2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2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6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5425" y="141288"/>
            <a:ext cx="7397750" cy="4162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7"/>
            <a:ext cx="6400800" cy="461457"/>
          </a:xfrm>
        </p:spPr>
        <p:txBody>
          <a:bodyPr/>
          <a:lstStyle>
            <a:lvl1pPr marL="0" indent="0" algn="ctr">
              <a:buNone/>
              <a:defRPr/>
            </a:lvl1pPr>
            <a:lvl2pPr marL="342140" indent="0" algn="ctr">
              <a:buNone/>
              <a:defRPr/>
            </a:lvl2pPr>
            <a:lvl3pPr marL="684278" indent="0" algn="ctr">
              <a:buNone/>
              <a:defRPr/>
            </a:lvl3pPr>
            <a:lvl4pPr marL="1026417" indent="0" algn="ctr">
              <a:buNone/>
              <a:defRPr/>
            </a:lvl4pPr>
            <a:lvl5pPr marL="1368557" indent="0" algn="ctr">
              <a:buNone/>
              <a:defRPr/>
            </a:lvl5pPr>
            <a:lvl6pPr marL="1710696" indent="0" algn="ctr">
              <a:buNone/>
              <a:defRPr/>
            </a:lvl6pPr>
            <a:lvl7pPr marL="2052834" indent="0" algn="ctr">
              <a:buNone/>
              <a:defRPr/>
            </a:lvl7pPr>
            <a:lvl8pPr marL="2394973" indent="0" algn="ctr">
              <a:buNone/>
              <a:defRPr/>
            </a:lvl8pPr>
            <a:lvl9pPr marL="273711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3126" y="1441848"/>
            <a:ext cx="6075099" cy="1712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8284-B56E-3845-84C4-5C463532F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51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6753"/>
            <a:ext cx="1943100" cy="2670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6263" y="466753"/>
            <a:ext cx="2566447" cy="2670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2AED-5862-0640-A61D-7A58B0A99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42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46" y="263129"/>
            <a:ext cx="778033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6446" y="1073950"/>
            <a:ext cx="7780337" cy="46145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57992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cision_point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370" y="2498080"/>
            <a:ext cx="7773293" cy="11025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824" y="3657547"/>
            <a:ext cx="6400354" cy="13143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3"/>
            <a:ext cx="7772176" cy="1021333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827" indent="0">
              <a:buNone/>
              <a:defRPr sz="1050"/>
            </a:lvl2pPr>
            <a:lvl3pPr marL="515648" indent="0">
              <a:buNone/>
              <a:defRPr sz="900"/>
            </a:lvl3pPr>
            <a:lvl4pPr marL="773480" indent="0">
              <a:buNone/>
              <a:defRPr sz="900"/>
            </a:lvl4pPr>
            <a:lvl5pPr marL="1031296" indent="0">
              <a:buNone/>
              <a:defRPr sz="900"/>
            </a:lvl5pPr>
            <a:lvl6pPr marL="1289117" indent="0">
              <a:buNone/>
              <a:defRPr sz="900"/>
            </a:lvl6pPr>
            <a:lvl7pPr marL="1546943" indent="0">
              <a:buNone/>
              <a:defRPr sz="900"/>
            </a:lvl7pPr>
            <a:lvl8pPr marL="1804766" indent="0">
              <a:buNone/>
              <a:defRPr sz="900"/>
            </a:lvl8pPr>
            <a:lvl9pPr marL="20625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34971"/>
            <a:ext cx="4060775" cy="33938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1" y="1634971"/>
            <a:ext cx="4060775" cy="339384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108"/>
            <a:ext cx="4039568" cy="47969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827" indent="0">
              <a:buNone/>
              <a:defRPr sz="1125" b="1"/>
            </a:lvl2pPr>
            <a:lvl3pPr marL="515648" indent="0">
              <a:buNone/>
              <a:defRPr sz="1050" b="1"/>
            </a:lvl3pPr>
            <a:lvl4pPr marL="773480" indent="0">
              <a:buNone/>
              <a:defRPr sz="900" b="1"/>
            </a:lvl4pPr>
            <a:lvl5pPr marL="1031296" indent="0">
              <a:buNone/>
              <a:defRPr sz="900" b="1"/>
            </a:lvl5pPr>
            <a:lvl6pPr marL="1289117" indent="0">
              <a:buNone/>
              <a:defRPr sz="900" b="1"/>
            </a:lvl6pPr>
            <a:lvl7pPr marL="1546943" indent="0">
              <a:buNone/>
              <a:defRPr sz="900" b="1"/>
            </a:lvl7pPr>
            <a:lvl8pPr marL="1804766" indent="0">
              <a:buNone/>
              <a:defRPr sz="900" b="1"/>
            </a:lvl8pPr>
            <a:lvl9pPr marL="20625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6"/>
            <a:ext cx="4039568" cy="2963541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7" y="1151108"/>
            <a:ext cx="4041799" cy="47969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827" indent="0">
              <a:buNone/>
              <a:defRPr sz="1125" b="1"/>
            </a:lvl2pPr>
            <a:lvl3pPr marL="515648" indent="0">
              <a:buNone/>
              <a:defRPr sz="1050" b="1"/>
            </a:lvl3pPr>
            <a:lvl4pPr marL="773480" indent="0">
              <a:buNone/>
              <a:defRPr sz="900" b="1"/>
            </a:lvl4pPr>
            <a:lvl5pPr marL="1031296" indent="0">
              <a:buNone/>
              <a:defRPr sz="900" b="1"/>
            </a:lvl5pPr>
            <a:lvl6pPr marL="1289117" indent="0">
              <a:buNone/>
              <a:defRPr sz="900" b="1"/>
            </a:lvl6pPr>
            <a:lvl7pPr marL="1546943" indent="0">
              <a:buNone/>
              <a:defRPr sz="900" b="1"/>
            </a:lvl7pPr>
            <a:lvl8pPr marL="1804766" indent="0">
              <a:buNone/>
              <a:defRPr sz="900" b="1"/>
            </a:lvl8pPr>
            <a:lvl9pPr marL="206258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7" y="1630786"/>
            <a:ext cx="4041799" cy="2963541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5139-7C6C-194D-BFB2-92BDB3789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05105"/>
            <a:ext cx="3008188" cy="871482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076586"/>
            <a:ext cx="3008188" cy="3517739"/>
          </a:xfrm>
        </p:spPr>
        <p:txBody>
          <a:bodyPr/>
          <a:lstStyle>
            <a:lvl1pPr marL="0" indent="0">
              <a:buNone/>
              <a:defRPr sz="900"/>
            </a:lvl1pPr>
            <a:lvl2pPr marL="257827" indent="0">
              <a:buNone/>
              <a:defRPr sz="675"/>
            </a:lvl2pPr>
            <a:lvl3pPr marL="515648" indent="0">
              <a:buNone/>
              <a:defRPr sz="600"/>
            </a:lvl3pPr>
            <a:lvl4pPr marL="773480" indent="0">
              <a:buNone/>
              <a:defRPr sz="525"/>
            </a:lvl4pPr>
            <a:lvl5pPr marL="1031296" indent="0">
              <a:buNone/>
              <a:defRPr sz="525"/>
            </a:lvl5pPr>
            <a:lvl6pPr marL="1289117" indent="0">
              <a:buNone/>
              <a:defRPr sz="525"/>
            </a:lvl6pPr>
            <a:lvl7pPr marL="1546943" indent="0">
              <a:buNone/>
              <a:defRPr sz="525"/>
            </a:lvl7pPr>
            <a:lvl8pPr marL="1804766" indent="0">
              <a:buNone/>
              <a:defRPr sz="525"/>
            </a:lvl8pPr>
            <a:lvl9pPr marL="2062589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3600633"/>
            <a:ext cx="5486177" cy="425276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459600"/>
            <a:ext cx="5486177" cy="3085766"/>
          </a:xfrm>
        </p:spPr>
        <p:txBody>
          <a:bodyPr/>
          <a:lstStyle>
            <a:lvl1pPr marL="0" indent="0">
              <a:buNone/>
              <a:defRPr sz="1800"/>
            </a:lvl1pPr>
            <a:lvl2pPr marL="257827" indent="0">
              <a:buNone/>
              <a:defRPr sz="1575"/>
            </a:lvl2pPr>
            <a:lvl3pPr marL="515648" indent="0">
              <a:buNone/>
              <a:defRPr sz="1350"/>
            </a:lvl3pPr>
            <a:lvl4pPr marL="773480" indent="0">
              <a:buNone/>
              <a:defRPr sz="1125"/>
            </a:lvl4pPr>
            <a:lvl5pPr marL="1031296" indent="0">
              <a:buNone/>
              <a:defRPr sz="1125"/>
            </a:lvl5pPr>
            <a:lvl6pPr marL="1289117" indent="0">
              <a:buNone/>
              <a:defRPr sz="1125"/>
            </a:lvl6pPr>
            <a:lvl7pPr marL="1546943" indent="0">
              <a:buNone/>
              <a:defRPr sz="1125"/>
            </a:lvl7pPr>
            <a:lvl8pPr marL="1804766" indent="0">
              <a:buNone/>
              <a:defRPr sz="1125"/>
            </a:lvl8pPr>
            <a:lvl9pPr marL="2062589" indent="0">
              <a:buNone/>
              <a:defRPr sz="112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4025896"/>
            <a:ext cx="5486177" cy="603591"/>
          </a:xfrm>
        </p:spPr>
        <p:txBody>
          <a:bodyPr/>
          <a:lstStyle>
            <a:lvl1pPr marL="0" indent="0">
              <a:buNone/>
              <a:defRPr sz="900"/>
            </a:lvl1pPr>
            <a:lvl2pPr marL="257827" indent="0">
              <a:buNone/>
              <a:defRPr sz="675"/>
            </a:lvl2pPr>
            <a:lvl3pPr marL="515648" indent="0">
              <a:buNone/>
              <a:defRPr sz="600"/>
            </a:lvl3pPr>
            <a:lvl4pPr marL="773480" indent="0">
              <a:buNone/>
              <a:defRPr sz="525"/>
            </a:lvl4pPr>
            <a:lvl5pPr marL="1031296" indent="0">
              <a:buNone/>
              <a:defRPr sz="525"/>
            </a:lvl5pPr>
            <a:lvl6pPr marL="1289117" indent="0">
              <a:buNone/>
              <a:defRPr sz="525"/>
            </a:lvl6pPr>
            <a:lvl7pPr marL="1546943" indent="0">
              <a:buNone/>
              <a:defRPr sz="525"/>
            </a:lvl7pPr>
            <a:lvl8pPr marL="1804766" indent="0">
              <a:buNone/>
              <a:defRPr sz="525"/>
            </a:lvl8pPr>
            <a:lvl9pPr marL="2062589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514015"/>
            <a:ext cx="2057176" cy="45147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514015"/>
            <a:ext cx="6064374" cy="45147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01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7161"/>
            <a:ext cx="7772400" cy="32295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140" indent="0">
              <a:buNone/>
              <a:defRPr sz="1350"/>
            </a:lvl2pPr>
            <a:lvl3pPr marL="684278" indent="0">
              <a:buNone/>
              <a:defRPr sz="1200"/>
            </a:lvl3pPr>
            <a:lvl4pPr marL="1026417" indent="0">
              <a:buNone/>
              <a:defRPr sz="1050"/>
            </a:lvl4pPr>
            <a:lvl5pPr marL="1368557" indent="0">
              <a:buNone/>
              <a:defRPr sz="1050"/>
            </a:lvl5pPr>
            <a:lvl6pPr marL="1710696" indent="0">
              <a:buNone/>
              <a:defRPr sz="1050"/>
            </a:lvl6pPr>
            <a:lvl7pPr marL="2052834" indent="0">
              <a:buNone/>
              <a:defRPr sz="1050"/>
            </a:lvl7pPr>
            <a:lvl8pPr marL="2394973" indent="0">
              <a:buNone/>
              <a:defRPr sz="1050"/>
            </a:lvl8pPr>
            <a:lvl9pPr marL="273711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1879"/>
            <a:ext cx="3810000" cy="1846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879"/>
            <a:ext cx="3810000" cy="1846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405471"/>
            <a:ext cx="4040188" cy="3691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0" indent="0">
              <a:buNone/>
              <a:defRPr sz="1500" b="1"/>
            </a:lvl2pPr>
            <a:lvl3pPr marL="684278" indent="0">
              <a:buNone/>
              <a:defRPr sz="1350" b="1"/>
            </a:lvl3pPr>
            <a:lvl4pPr marL="1026417" indent="0">
              <a:buNone/>
              <a:defRPr sz="1200" b="1"/>
            </a:lvl4pPr>
            <a:lvl5pPr marL="1368557" indent="0">
              <a:buNone/>
              <a:defRPr sz="1200" b="1"/>
            </a:lvl5pPr>
            <a:lvl6pPr marL="1710696" indent="0">
              <a:buNone/>
              <a:defRPr sz="1200" b="1"/>
            </a:lvl6pPr>
            <a:lvl7pPr marL="2052834" indent="0">
              <a:buNone/>
              <a:defRPr sz="1200" b="1"/>
            </a:lvl7pPr>
            <a:lvl8pPr marL="2394973" indent="0">
              <a:buNone/>
              <a:defRPr sz="1200" b="1"/>
            </a:lvl8pPr>
            <a:lvl9pPr marL="27371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64"/>
            <a:ext cx="4040188" cy="13386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0" y="1405484"/>
            <a:ext cx="4041775" cy="36912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0" indent="0">
              <a:buNone/>
              <a:defRPr sz="1500" b="1"/>
            </a:lvl2pPr>
            <a:lvl3pPr marL="684278" indent="0">
              <a:buNone/>
              <a:defRPr sz="1350" b="1"/>
            </a:lvl3pPr>
            <a:lvl4pPr marL="1026417" indent="0">
              <a:buNone/>
              <a:defRPr sz="1200" b="1"/>
            </a:lvl4pPr>
            <a:lvl5pPr marL="1368557" indent="0">
              <a:buNone/>
              <a:defRPr sz="1200" b="1"/>
            </a:lvl5pPr>
            <a:lvl6pPr marL="1710696" indent="0">
              <a:buNone/>
              <a:defRPr sz="1200" b="1"/>
            </a:lvl6pPr>
            <a:lvl7pPr marL="2052834" indent="0">
              <a:buNone/>
              <a:defRPr sz="1200" b="1"/>
            </a:lvl7pPr>
            <a:lvl8pPr marL="2394973" indent="0">
              <a:buNone/>
              <a:defRPr sz="1200" b="1"/>
            </a:lvl8pPr>
            <a:lvl9pPr marL="27371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0" y="1631164"/>
            <a:ext cx="4041775" cy="13386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17356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52"/>
            <a:ext cx="3008313" cy="253708"/>
          </a:xfrm>
        </p:spPr>
        <p:txBody>
          <a:bodyPr/>
          <a:lstStyle>
            <a:lvl1pPr marL="0" indent="0">
              <a:buNone/>
              <a:defRPr sz="1050"/>
            </a:lvl1pPr>
            <a:lvl2pPr marL="342140" indent="0">
              <a:buNone/>
              <a:defRPr sz="900"/>
            </a:lvl2pPr>
            <a:lvl3pPr marL="684278" indent="0">
              <a:buNone/>
              <a:defRPr sz="750"/>
            </a:lvl3pPr>
            <a:lvl4pPr marL="1026417" indent="0">
              <a:buNone/>
              <a:defRPr sz="675"/>
            </a:lvl4pPr>
            <a:lvl5pPr marL="1368557" indent="0">
              <a:buNone/>
              <a:defRPr sz="675"/>
            </a:lvl5pPr>
            <a:lvl6pPr marL="1710696" indent="0">
              <a:buNone/>
              <a:defRPr sz="675"/>
            </a:lvl6pPr>
            <a:lvl7pPr marL="2052834" indent="0">
              <a:buNone/>
              <a:defRPr sz="675"/>
            </a:lvl7pPr>
            <a:lvl8pPr marL="2394973" indent="0">
              <a:buNone/>
              <a:defRPr sz="675"/>
            </a:lvl8pPr>
            <a:lvl9pPr marL="273711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BECF-F2B6-0D49-B39E-506876815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9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7"/>
            <a:ext cx="5486400" cy="461457"/>
          </a:xfrm>
        </p:spPr>
        <p:txBody>
          <a:bodyPr/>
          <a:lstStyle>
            <a:lvl1pPr marL="0" indent="0">
              <a:buNone/>
              <a:defRPr sz="2400"/>
            </a:lvl1pPr>
            <a:lvl2pPr marL="342140" indent="0">
              <a:buNone/>
              <a:defRPr sz="2100"/>
            </a:lvl2pPr>
            <a:lvl3pPr marL="684278" indent="0">
              <a:buNone/>
              <a:defRPr sz="1800"/>
            </a:lvl3pPr>
            <a:lvl4pPr marL="1026417" indent="0">
              <a:buNone/>
              <a:defRPr sz="1500"/>
            </a:lvl4pPr>
            <a:lvl5pPr marL="1368557" indent="0">
              <a:buNone/>
              <a:defRPr sz="1500"/>
            </a:lvl5pPr>
            <a:lvl6pPr marL="1710696" indent="0">
              <a:buNone/>
              <a:defRPr sz="1500"/>
            </a:lvl6pPr>
            <a:lvl7pPr marL="2052834" indent="0">
              <a:buNone/>
              <a:defRPr sz="1500"/>
            </a:lvl7pPr>
            <a:lvl8pPr marL="2394973" indent="0">
              <a:buNone/>
              <a:defRPr sz="1500"/>
            </a:lvl8pPr>
            <a:lvl9pPr marL="273711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253708"/>
          </a:xfrm>
        </p:spPr>
        <p:txBody>
          <a:bodyPr/>
          <a:lstStyle>
            <a:lvl1pPr marL="0" indent="0">
              <a:buNone/>
              <a:defRPr sz="1050"/>
            </a:lvl1pPr>
            <a:lvl2pPr marL="342140" indent="0">
              <a:buNone/>
              <a:defRPr sz="900"/>
            </a:lvl2pPr>
            <a:lvl3pPr marL="684278" indent="0">
              <a:buNone/>
              <a:defRPr sz="750"/>
            </a:lvl3pPr>
            <a:lvl4pPr marL="1026417" indent="0">
              <a:buNone/>
              <a:defRPr sz="675"/>
            </a:lvl4pPr>
            <a:lvl5pPr marL="1368557" indent="0">
              <a:buNone/>
              <a:defRPr sz="675"/>
            </a:lvl5pPr>
            <a:lvl6pPr marL="1710696" indent="0">
              <a:buNone/>
              <a:defRPr sz="675"/>
            </a:lvl6pPr>
            <a:lvl7pPr marL="2052834" indent="0">
              <a:buNone/>
              <a:defRPr sz="675"/>
            </a:lvl7pPr>
            <a:lvl8pPr marL="2394973" indent="0">
              <a:buNone/>
              <a:defRPr sz="675"/>
            </a:lvl8pPr>
            <a:lvl9pPr marL="273711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6E27-34B5-A14B-A2CD-DEBE274FDB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1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6725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237" tIns="45617" rIns="91237" bIns="45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1850"/>
            <a:ext cx="7772400" cy="17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37" tIns="45617" rIns="91237" bIns="456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342140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4278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6417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68557" algn="ctr" rtl="0" fontAlgn="base">
        <a:spcBef>
          <a:spcPct val="0"/>
        </a:spcBef>
        <a:spcAft>
          <a:spcPct val="0"/>
        </a:spcAft>
        <a:defRPr sz="33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6604" indent="-256604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555977" indent="-213837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855346" indent="-17107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197486" indent="-171071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1539626" indent="-171071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1881767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223903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2566042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2908182" indent="-171071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140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278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17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57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0696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34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73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7112" algn="l" defTabSz="34214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cision_point_interio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663" y="514016"/>
            <a:ext cx="822870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773" tIns="48888" rIns="97773" bIns="488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63" y="1634971"/>
            <a:ext cx="8228707" cy="339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773" tIns="48888" rIns="97773" bIns="48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+mj-lt"/>
          <a:ea typeface="+mj-ea"/>
          <a:cs typeface="+mj-cs"/>
        </a:defRPr>
      </a:lvl1pPr>
      <a:lvl2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2pPr>
      <a:lvl3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3pPr>
      <a:lvl4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4pPr>
      <a:lvl5pPr algn="l" defTabSz="733187" rtl="0" eaLnBrk="0" fontAlgn="base" hangingPunct="0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5pPr>
      <a:lvl6pPr marL="257827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6pPr>
      <a:lvl7pPr marL="515648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7pPr>
      <a:lvl8pPr marL="773480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8pPr>
      <a:lvl9pPr marL="1031296" algn="l" defTabSz="733187" rtl="0" fontAlgn="base">
        <a:spcBef>
          <a:spcPct val="0"/>
        </a:spcBef>
        <a:spcAft>
          <a:spcPct val="0"/>
        </a:spcAft>
        <a:defRPr sz="3525">
          <a:solidFill>
            <a:srgbClr val="51E0FD"/>
          </a:solidFill>
          <a:latin typeface="Arial Black" pitchFamily="34" charset="0"/>
        </a:defRPr>
      </a:lvl9pPr>
    </p:titleStyle>
    <p:bodyStyle>
      <a:lvl1pPr marL="274834" indent="-274834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•"/>
        <a:defRPr sz="2625">
          <a:solidFill>
            <a:schemeClr val="bg1"/>
          </a:solidFill>
          <a:latin typeface="+mn-lt"/>
          <a:ea typeface="+mn-ea"/>
          <a:cs typeface="+mn-cs"/>
        </a:defRPr>
      </a:lvl1pPr>
      <a:lvl2pPr marL="596217" indent="-229177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–"/>
        <a:defRPr sz="2250">
          <a:solidFill>
            <a:schemeClr val="bg1"/>
          </a:solidFill>
          <a:latin typeface="+mn-lt"/>
          <a:ea typeface="ＭＳ Ｐゴシック" charset="-128"/>
        </a:defRPr>
      </a:lvl2pPr>
      <a:lvl3pPr marL="916706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•"/>
        <a:defRPr sz="2025">
          <a:solidFill>
            <a:schemeClr val="bg1"/>
          </a:solidFill>
          <a:latin typeface="+mn-lt"/>
          <a:ea typeface="ＭＳ Ｐゴシック" charset="-128"/>
        </a:defRPr>
      </a:lvl3pPr>
      <a:lvl4pPr marL="1283747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–"/>
        <a:defRPr sz="1575">
          <a:solidFill>
            <a:schemeClr val="bg1"/>
          </a:solidFill>
          <a:latin typeface="+mn-lt"/>
          <a:ea typeface="ＭＳ Ｐゴシック" charset="-128"/>
        </a:defRPr>
      </a:lvl4pPr>
      <a:lvl5pPr marL="1649893" indent="-183520" algn="l" defTabSz="733187" rtl="0" eaLnBrk="0" fontAlgn="base" hangingPunct="0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  <a:ea typeface="ＭＳ Ｐゴシック" charset="-128"/>
        </a:defRPr>
      </a:lvl5pPr>
      <a:lvl6pPr marL="1907718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6pPr>
      <a:lvl7pPr marL="2165540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7pPr>
      <a:lvl8pPr marL="2423364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8pPr>
      <a:lvl9pPr marL="2681186" indent="-183520" algn="l" defTabSz="733187" rtl="0" fontAlgn="base">
        <a:spcBef>
          <a:spcPct val="20000"/>
        </a:spcBef>
        <a:spcAft>
          <a:spcPct val="0"/>
        </a:spcAft>
        <a:buClr>
          <a:srgbClr val="F5CD4E"/>
        </a:buClr>
        <a:buChar char="»"/>
        <a:defRPr sz="157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827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5648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3480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31296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9117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6943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4766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62589" algn="l" defTabSz="515648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otect-us.mimecast.com/s/bluCCNkjzotVnW6xyf42nFk?domain=doi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466" y="689067"/>
            <a:ext cx="9143999" cy="79891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000" dirty="0" err="1">
                <a:effectLst/>
              </a:rPr>
              <a:t>Lepodisiran</a:t>
            </a:r>
            <a:r>
              <a:rPr lang="en-US" sz="3000" dirty="0">
                <a:effectLst/>
              </a:rPr>
              <a:t>: An Extended-Duration </a:t>
            </a:r>
            <a:br>
              <a:rPr lang="en-US" sz="3000" dirty="0">
                <a:effectLst/>
              </a:rPr>
            </a:br>
            <a:r>
              <a:rPr lang="en-US" sz="3000" dirty="0">
                <a:effectLst/>
              </a:rPr>
              <a:t>siRNA Targeting Lipoprotein(a)</a:t>
            </a:r>
            <a:endParaRPr lang="en-US" sz="3000" dirty="0">
              <a:solidFill>
                <a:schemeClr val="tx1"/>
              </a:solidFill>
              <a:effectLst/>
            </a:endParaRPr>
          </a:p>
        </p:txBody>
      </p:sp>
      <p:sp>
        <p:nvSpPr>
          <p:cNvPr id="2570244" name="Text Box 4"/>
          <p:cNvSpPr txBox="1">
            <a:spLocks noChangeArrowheads="1"/>
          </p:cNvSpPr>
          <p:nvPr/>
        </p:nvSpPr>
        <p:spPr bwMode="auto">
          <a:xfrm>
            <a:off x="714374" y="1751360"/>
            <a:ext cx="77152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7F">
                <a:alpha val="74998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Steven E. Nissen MD MACC</a:t>
            </a:r>
          </a:p>
        </p:txBody>
      </p:sp>
      <p:sp>
        <p:nvSpPr>
          <p:cNvPr id="2570245" name="Text Box 5"/>
          <p:cNvSpPr txBox="1">
            <a:spLocks noChangeArrowheads="1"/>
          </p:cNvSpPr>
          <p:nvPr/>
        </p:nvSpPr>
        <p:spPr bwMode="auto">
          <a:xfrm>
            <a:off x="52466" y="3317166"/>
            <a:ext cx="8866682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ct val="50000"/>
              </a:spcAft>
            </a:pPr>
            <a:r>
              <a:rPr lang="en-US" sz="15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Disclosure</a:t>
            </a:r>
            <a:endParaRPr lang="en-US" sz="1500" dirty="0"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</a:endParaRPr>
          </a:p>
          <a:p>
            <a:pPr algn="l"/>
            <a:r>
              <a:rPr lang="en-US" sz="1500" b="1" i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Consulting:</a:t>
            </a:r>
            <a:r>
              <a:rPr lang="en-US" sz="1500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 Many pharmaceutical companies</a:t>
            </a:r>
            <a:endParaRPr lang="en-US" sz="1500" i="1" dirty="0">
              <a:solidFill>
                <a:schemeClr val="bg1"/>
              </a:solidFill>
              <a:effectLst>
                <a:outerShdw sx="1000" sy="1000" algn="ctr" rotWithShape="0">
                  <a:schemeClr val="tx1"/>
                </a:outerShdw>
              </a:effectLst>
            </a:endParaRP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sz="1500" b="1" i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Clinical Trials:</a:t>
            </a:r>
            <a:r>
              <a:rPr lang="en-US" sz="1500" b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 </a:t>
            </a:r>
            <a:r>
              <a:rPr lang="en-US" sz="1500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AbbVie, Arrowhead, AstraZeneca, Bristol Myers Squibb, Eli Lilly, Esperion, Medtronic, Novartis, and Silence Therapeutics. </a:t>
            </a:r>
          </a:p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sz="1500" dirty="0">
                <a:solidFill>
                  <a:schemeClr val="folHlink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Companies are directed to pay any honoraria, speaking or consulting fees directly to charity so that neither income nor a tax deduction is received.</a:t>
            </a:r>
            <a:endParaRPr lang="en-US" sz="1500" i="1" dirty="0">
              <a:solidFill>
                <a:schemeClr val="folHlink"/>
              </a:solidFill>
              <a:effectLst>
                <a:outerShdw sx="1000" sy="1000" algn="ctr" rotWithShape="0">
                  <a:schemeClr val="tx1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48C9D-910A-C443-B372-4D75DDF3F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82" y="2638896"/>
            <a:ext cx="1244249" cy="4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272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E1AB022-BFED-2C65-C086-6F6A89C49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" y="483214"/>
            <a:ext cx="9073388" cy="46309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F67B8B8-0A74-E03E-B4DC-4BEE4BB0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917"/>
            <a:ext cx="9143999" cy="307778"/>
          </a:xfrm>
          <a:effectLst/>
        </p:spPr>
        <p:txBody>
          <a:bodyPr/>
          <a:lstStyle/>
          <a:p>
            <a:r>
              <a:rPr lang="en-US" sz="2700" dirty="0">
                <a:effectLst>
                  <a:outerShdw dist="12700" sx="6000" sy="6000" algn="ctr" rotWithShape="0">
                    <a:schemeClr val="tx1"/>
                  </a:outerShdw>
                </a:effectLst>
              </a:rPr>
              <a:t>Median Percent Reduction in Lipoprotein(a) over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9212C-730E-B20B-50CC-E0A1DA3B504E}"/>
              </a:ext>
            </a:extLst>
          </p:cNvPr>
          <p:cNvSpPr txBox="1"/>
          <p:nvPr/>
        </p:nvSpPr>
        <p:spPr>
          <a:xfrm rot="16200000">
            <a:off x="-1335335" y="2330058"/>
            <a:ext cx="31614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Percent Change from Baseline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8E1649B6-246C-7BDB-0014-BDE9CA0EECBF}"/>
              </a:ext>
            </a:extLst>
          </p:cNvPr>
          <p:cNvSpPr/>
          <p:nvPr/>
        </p:nvSpPr>
        <p:spPr bwMode="auto">
          <a:xfrm>
            <a:off x="1477654" y="3940590"/>
            <a:ext cx="73152" cy="109728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DD75B3C2-D17A-4CED-27F1-90EBC6B2D29F}"/>
              </a:ext>
            </a:extLst>
          </p:cNvPr>
          <p:cNvSpPr/>
          <p:nvPr/>
        </p:nvSpPr>
        <p:spPr bwMode="auto">
          <a:xfrm>
            <a:off x="7552488" y="3940590"/>
            <a:ext cx="73152" cy="109728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84EAEE-95BC-1F56-B9BD-4B12DAFE7F38}"/>
              </a:ext>
            </a:extLst>
          </p:cNvPr>
          <p:cNvCxnSpPr>
            <a:cxnSpLocks/>
          </p:cNvCxnSpPr>
          <p:nvPr/>
        </p:nvCxnSpPr>
        <p:spPr bwMode="auto">
          <a:xfrm>
            <a:off x="1570296" y="3995454"/>
            <a:ext cx="59436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42F6CF-EF65-A094-9CE7-84933B339506}"/>
              </a:ext>
            </a:extLst>
          </p:cNvPr>
          <p:cNvSpPr txBox="1"/>
          <p:nvPr/>
        </p:nvSpPr>
        <p:spPr>
          <a:xfrm>
            <a:off x="3052873" y="4000061"/>
            <a:ext cx="3485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Below lower limit of quantitation for 608 mg dose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AD1779-BE9C-1584-335C-C12DF534102F}"/>
              </a:ext>
            </a:extLst>
          </p:cNvPr>
          <p:cNvSpPr txBox="1"/>
          <p:nvPr/>
        </p:nvSpPr>
        <p:spPr>
          <a:xfrm>
            <a:off x="8532413" y="3789942"/>
            <a:ext cx="603050" cy="307777"/>
          </a:xfrm>
          <a:prstGeom prst="rect">
            <a:avLst/>
          </a:prstGeom>
          <a:solidFill>
            <a:srgbClr val="00009B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-94%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2B3AA-71AE-EF63-613B-097D10753C38}"/>
              </a:ext>
            </a:extLst>
          </p:cNvPr>
          <p:cNvSpPr txBox="1"/>
          <p:nvPr/>
        </p:nvSpPr>
        <p:spPr>
          <a:xfrm>
            <a:off x="7028226" y="4065642"/>
            <a:ext cx="1121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9.4 months</a:t>
            </a:r>
          </a:p>
        </p:txBody>
      </p:sp>
    </p:spTree>
    <p:extLst>
      <p:ext uri="{BB962C8B-B14F-4D97-AF65-F5344CB8AC3E}">
        <p14:creationId xmlns:p14="http://schemas.microsoft.com/office/powerpoint/2010/main" val="16489659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8567-94BA-E845-9279-AC75AB3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36"/>
          </a:xfrm>
        </p:spPr>
        <p:txBody>
          <a:bodyPr/>
          <a:lstStyle/>
          <a:p>
            <a:r>
              <a:rPr lang="en-US" sz="2700" dirty="0">
                <a:effectLst>
                  <a:outerShdw sx="1000" sy="1000" algn="tl">
                    <a:schemeClr val="tx1"/>
                  </a:outerShdw>
                </a:effectLst>
              </a:rPr>
              <a:t>Treatment Emergent Adverse Events &amp; Lab Abnormalities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134070-9143-C44B-B12C-BF193922CE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674" y="630936"/>
          <a:ext cx="8756140" cy="4370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289">
                  <a:extLst>
                    <a:ext uri="{9D8B030D-6E8A-4147-A177-3AD203B41FA5}">
                      <a16:colId xmlns:a16="http://schemas.microsoft.com/office/drawing/2014/main" val="3996771125"/>
                    </a:ext>
                  </a:extLst>
                </a:gridCol>
                <a:gridCol w="1089925">
                  <a:extLst>
                    <a:ext uri="{9D8B030D-6E8A-4147-A177-3AD203B41FA5}">
                      <a16:colId xmlns:a16="http://schemas.microsoft.com/office/drawing/2014/main" val="4250014016"/>
                    </a:ext>
                  </a:extLst>
                </a:gridCol>
                <a:gridCol w="995321">
                  <a:extLst>
                    <a:ext uri="{9D8B030D-6E8A-4147-A177-3AD203B41FA5}">
                      <a16:colId xmlns:a16="http://schemas.microsoft.com/office/drawing/2014/main" val="465182683"/>
                    </a:ext>
                  </a:extLst>
                </a:gridCol>
                <a:gridCol w="995321">
                  <a:extLst>
                    <a:ext uri="{9D8B030D-6E8A-4147-A177-3AD203B41FA5}">
                      <a16:colId xmlns:a16="http://schemas.microsoft.com/office/drawing/2014/main" val="2254266095"/>
                    </a:ext>
                  </a:extLst>
                </a:gridCol>
                <a:gridCol w="995321">
                  <a:extLst>
                    <a:ext uri="{9D8B030D-6E8A-4147-A177-3AD203B41FA5}">
                      <a16:colId xmlns:a16="http://schemas.microsoft.com/office/drawing/2014/main" val="325274607"/>
                    </a:ext>
                  </a:extLst>
                </a:gridCol>
                <a:gridCol w="995321">
                  <a:extLst>
                    <a:ext uri="{9D8B030D-6E8A-4147-A177-3AD203B41FA5}">
                      <a16:colId xmlns:a16="http://schemas.microsoft.com/office/drawing/2014/main" val="1401076379"/>
                    </a:ext>
                  </a:extLst>
                </a:gridCol>
                <a:gridCol w="995321">
                  <a:extLst>
                    <a:ext uri="{9D8B030D-6E8A-4147-A177-3AD203B41FA5}">
                      <a16:colId xmlns:a16="http://schemas.microsoft.com/office/drawing/2014/main" val="3071681943"/>
                    </a:ext>
                  </a:extLst>
                </a:gridCol>
                <a:gridCol w="995321">
                  <a:extLst>
                    <a:ext uri="{9D8B030D-6E8A-4147-A177-3AD203B41FA5}">
                      <a16:colId xmlns:a16="http://schemas.microsoft.com/office/drawing/2014/main" val="492647837"/>
                    </a:ext>
                  </a:extLst>
                </a:gridCol>
              </a:tblGrid>
              <a:tr h="625838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(n=12)</a:t>
                      </a:r>
                      <a:endParaRPr lang="en-US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mg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mg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mg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mg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 mg (n=6)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608 mg (n=6)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5926"/>
                  </a:ext>
                </a:extLst>
              </a:tr>
              <a:tr h="459669">
                <a:tc gridSpan="8"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 emergent adverse events in 3 or more participants, n (%)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+mn-lt"/>
                        <a:cs typeface="Arial Narrow" panose="020B060402020202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bg1"/>
                        </a:solidFill>
                        <a:latin typeface="+mn-lt"/>
                        <a:cs typeface="Arial Narrow" panose="020B060402020202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i="0" dirty="0">
                        <a:solidFill>
                          <a:schemeClr val="bg1"/>
                        </a:solidFill>
                        <a:latin typeface="+mn-lt"/>
                        <a:cs typeface="Arial Narrow" panose="020B060402020202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9361"/>
                  </a:ext>
                </a:extLst>
              </a:tr>
              <a:tr h="442821">
                <a:tc>
                  <a:txBody>
                    <a:bodyPr/>
                    <a:lstStyle/>
                    <a:p>
                      <a:pPr marL="63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28359"/>
                  </a:ext>
                </a:extLst>
              </a:tr>
              <a:tr h="442821">
                <a:tc>
                  <a:txBody>
                    <a:bodyPr/>
                    <a:lstStyle/>
                    <a:p>
                      <a:pPr marL="63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Headache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6795"/>
                  </a:ext>
                </a:extLst>
              </a:tr>
              <a:tr h="453764">
                <a:tc>
                  <a:txBody>
                    <a:bodyPr/>
                    <a:lstStyle/>
                    <a:p>
                      <a:pPr marL="63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Rhinorrhea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89333"/>
                  </a:ext>
                </a:extLst>
              </a:tr>
              <a:tr h="485842">
                <a:tc>
                  <a:txBody>
                    <a:bodyPr/>
                    <a:lstStyle/>
                    <a:p>
                      <a:pPr marL="63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ECG Patch Erythema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1209"/>
                  </a:ext>
                </a:extLst>
              </a:tr>
              <a:tr h="485842">
                <a:tc gridSpan="8">
                  <a:txBody>
                    <a:bodyPr/>
                    <a:lstStyle/>
                    <a:p>
                      <a:pPr marL="6350" marR="0" lvl="0" indent="0" algn="ctr" defTabSz="342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Laboratory abnormalities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13176"/>
                  </a:ext>
                </a:extLst>
              </a:tr>
              <a:tr h="485842">
                <a:tc>
                  <a:txBody>
                    <a:bodyPr/>
                    <a:lstStyle/>
                    <a:p>
                      <a:pPr marL="63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CK &gt; 5 x ULN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604871"/>
                  </a:ext>
                </a:extLst>
              </a:tr>
              <a:tr h="485842">
                <a:tc>
                  <a:txBody>
                    <a:bodyPr/>
                    <a:lstStyle/>
                    <a:p>
                      <a:pPr marL="635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0" i="0" dirty="0" err="1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hsCRP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&gt; 5 mg/L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40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6706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5255-1F97-3F0E-16A1-CE2575B8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9143999" cy="597577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Investigator-Reported Injection Site Reactions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6EF670-02CF-2D8E-FE23-B92F2BCC60A8}"/>
              </a:ext>
            </a:extLst>
          </p:cNvPr>
          <p:cNvGraphicFramePr>
            <a:graphicFrameLocks noGrp="1"/>
          </p:cNvGraphicFramePr>
          <p:nvPr/>
        </p:nvGraphicFramePr>
        <p:xfrm>
          <a:off x="150125" y="675564"/>
          <a:ext cx="8668051" cy="4054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171">
                  <a:extLst>
                    <a:ext uri="{9D8B030D-6E8A-4147-A177-3AD203B41FA5}">
                      <a16:colId xmlns:a16="http://schemas.microsoft.com/office/drawing/2014/main" val="2093499491"/>
                    </a:ext>
                  </a:extLst>
                </a:gridCol>
                <a:gridCol w="860860">
                  <a:extLst>
                    <a:ext uri="{9D8B030D-6E8A-4147-A177-3AD203B41FA5}">
                      <a16:colId xmlns:a16="http://schemas.microsoft.com/office/drawing/2014/main" val="2944556652"/>
                    </a:ext>
                  </a:extLst>
                </a:gridCol>
                <a:gridCol w="860860">
                  <a:extLst>
                    <a:ext uri="{9D8B030D-6E8A-4147-A177-3AD203B41FA5}">
                      <a16:colId xmlns:a16="http://schemas.microsoft.com/office/drawing/2014/main" val="1054566999"/>
                    </a:ext>
                  </a:extLst>
                </a:gridCol>
                <a:gridCol w="860860">
                  <a:extLst>
                    <a:ext uri="{9D8B030D-6E8A-4147-A177-3AD203B41FA5}">
                      <a16:colId xmlns:a16="http://schemas.microsoft.com/office/drawing/2014/main" val="654652640"/>
                    </a:ext>
                  </a:extLst>
                </a:gridCol>
                <a:gridCol w="860860">
                  <a:extLst>
                    <a:ext uri="{9D8B030D-6E8A-4147-A177-3AD203B41FA5}">
                      <a16:colId xmlns:a16="http://schemas.microsoft.com/office/drawing/2014/main" val="3344358435"/>
                    </a:ext>
                  </a:extLst>
                </a:gridCol>
                <a:gridCol w="860860">
                  <a:extLst>
                    <a:ext uri="{9D8B030D-6E8A-4147-A177-3AD203B41FA5}">
                      <a16:colId xmlns:a16="http://schemas.microsoft.com/office/drawing/2014/main" val="64711766"/>
                    </a:ext>
                  </a:extLst>
                </a:gridCol>
                <a:gridCol w="860860">
                  <a:extLst>
                    <a:ext uri="{9D8B030D-6E8A-4147-A177-3AD203B41FA5}">
                      <a16:colId xmlns:a16="http://schemas.microsoft.com/office/drawing/2014/main" val="1625787027"/>
                    </a:ext>
                  </a:extLst>
                </a:gridCol>
                <a:gridCol w="860860">
                  <a:extLst>
                    <a:ext uri="{9D8B030D-6E8A-4147-A177-3AD203B41FA5}">
                      <a16:colId xmlns:a16="http://schemas.microsoft.com/office/drawing/2014/main" val="2046796783"/>
                    </a:ext>
                  </a:extLst>
                </a:gridCol>
                <a:gridCol w="860860">
                  <a:extLst>
                    <a:ext uri="{9D8B030D-6E8A-4147-A177-3AD203B41FA5}">
                      <a16:colId xmlns:a16="http://schemas.microsoft.com/office/drawing/2014/main" val="3466337966"/>
                    </a:ext>
                  </a:extLst>
                </a:gridCol>
              </a:tblGrid>
              <a:tr h="700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Placebo (n=12)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4 mg (n=6)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12 mg (n=6)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32 mg (n=6)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</a:rPr>
                        <a:t>96 mg (n=6)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</a:rPr>
                        <a:t>304 mg (n=6)</a:t>
                      </a:r>
                      <a:endParaRPr lang="en-US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608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(n=6)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608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(n=6)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024725"/>
                  </a:ext>
                </a:extLst>
              </a:tr>
              <a:tr h="593124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Participants reporting an event 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952467"/>
                  </a:ext>
                </a:extLst>
              </a:tr>
              <a:tr h="460222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Individual events reported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0" marT="0" marB="0" anchor="ctr"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821012"/>
                  </a:ext>
                </a:extLst>
              </a:tr>
              <a:tr h="460222">
                <a:tc>
                  <a:txBody>
                    <a:bodyPr/>
                    <a:lstStyle/>
                    <a:p>
                      <a:pPr marL="2705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Erythema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56026"/>
                  </a:ext>
                </a:extLst>
              </a:tr>
              <a:tr h="460222">
                <a:tc>
                  <a:txBody>
                    <a:bodyPr/>
                    <a:lstStyle/>
                    <a:p>
                      <a:pPr marL="2705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Induration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576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47918"/>
                  </a:ext>
                </a:extLst>
              </a:tr>
              <a:tr h="460222">
                <a:tc>
                  <a:txBody>
                    <a:bodyPr/>
                    <a:lstStyle/>
                    <a:p>
                      <a:pPr marL="2705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Pain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18755"/>
                  </a:ext>
                </a:extLst>
              </a:tr>
              <a:tr h="460222">
                <a:tc>
                  <a:txBody>
                    <a:bodyPr/>
                    <a:lstStyle/>
                    <a:p>
                      <a:pPr marL="2705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Pruritus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548309"/>
                  </a:ext>
                </a:extLst>
              </a:tr>
              <a:tr h="460222">
                <a:tc>
                  <a:txBody>
                    <a:bodyPr/>
                    <a:lstStyle/>
                    <a:p>
                      <a:pPr marL="27051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Edema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76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611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6E3673-3AC6-A068-128E-4C1B925A9C55}"/>
              </a:ext>
            </a:extLst>
          </p:cNvPr>
          <p:cNvSpPr txBox="1"/>
          <p:nvPr/>
        </p:nvSpPr>
        <p:spPr>
          <a:xfrm>
            <a:off x="341194" y="4794622"/>
            <a:ext cx="800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Helvetica" pitchFamily="2" charset="0"/>
              </a:rPr>
              <a:t>The 608 mg dose was administered as two injections of 304 mg, </a:t>
            </a:r>
            <a:r>
              <a:rPr lang="en-US" sz="1400" baseline="30000" dirty="0" err="1">
                <a:solidFill>
                  <a:schemeClr val="bg1"/>
                </a:solidFill>
                <a:effectLst/>
                <a:latin typeface="Helvetica" pitchFamily="2" charset="0"/>
              </a:rPr>
              <a:t>a</a:t>
            </a:r>
            <a:r>
              <a:rPr lang="en-US" sz="1400" dirty="0" err="1">
                <a:solidFill>
                  <a:schemeClr val="bg1"/>
                </a:solidFill>
                <a:effectLst/>
                <a:latin typeface="Helvetica" pitchFamily="2" charset="0"/>
              </a:rPr>
              <a:t>first</a:t>
            </a:r>
            <a:r>
              <a:rPr lang="en-US" sz="1400" dirty="0">
                <a:solidFill>
                  <a:schemeClr val="bg1"/>
                </a:solidFill>
                <a:effectLst/>
                <a:latin typeface="Helvetica" pitchFamily="2" charset="0"/>
              </a:rPr>
              <a:t> injection, </a:t>
            </a:r>
            <a:r>
              <a:rPr lang="en-US" sz="1400" baseline="30000" dirty="0" err="1">
                <a:solidFill>
                  <a:schemeClr val="bg1"/>
                </a:solidFill>
                <a:effectLst/>
                <a:latin typeface="Helvetica" pitchFamily="2" charset="0"/>
              </a:rPr>
              <a:t>b</a:t>
            </a:r>
            <a:r>
              <a:rPr lang="en-US" sz="1400" dirty="0" err="1">
                <a:solidFill>
                  <a:schemeClr val="bg1"/>
                </a:solidFill>
                <a:effectLst/>
                <a:latin typeface="Helvetica" pitchFamily="2" charset="0"/>
              </a:rPr>
              <a:t>second</a:t>
            </a:r>
            <a:r>
              <a:rPr lang="en-US" sz="1400" dirty="0">
                <a:solidFill>
                  <a:schemeClr val="bg1"/>
                </a:solidFill>
                <a:effectLst/>
                <a:latin typeface="Helvetica" pitchFamily="2" charset="0"/>
              </a:rPr>
              <a:t> injection.</a:t>
            </a:r>
          </a:p>
        </p:txBody>
      </p:sp>
    </p:spTree>
    <p:extLst>
      <p:ext uri="{BB962C8B-B14F-4D97-AF65-F5344CB8AC3E}">
        <p14:creationId xmlns:p14="http://schemas.microsoft.com/office/powerpoint/2010/main" val="16651503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FFE9-CB6F-2249-A5FE-764CF220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490"/>
            <a:ext cx="7772400" cy="734545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6F40-CC36-7641-9EE7-DFD07730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2" y="753035"/>
            <a:ext cx="8794376" cy="421650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600" dirty="0"/>
              <a:t>This was a small, first-in-human Phase 1 trial enrolling 48 participants without known cardiovascular disease.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600" dirty="0"/>
              <a:t>Safety cannot be comprehensively assessed in a trial</a:t>
            </a:r>
            <a:br>
              <a:rPr lang="en-US" sz="2600" dirty="0"/>
            </a:br>
            <a:r>
              <a:rPr lang="en-US" sz="2600" dirty="0"/>
              <a:t>of this size and duration.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600" dirty="0"/>
              <a:t>The minimum entry criteria for lipoprotein(a) was moderate (75 nmol/L).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600" dirty="0"/>
              <a:t>Single doses administered, although a Phase 2 multi-dose trial is underway.</a:t>
            </a:r>
          </a:p>
        </p:txBody>
      </p:sp>
    </p:spTree>
    <p:extLst>
      <p:ext uri="{BB962C8B-B14F-4D97-AF65-F5344CB8AC3E}">
        <p14:creationId xmlns:p14="http://schemas.microsoft.com/office/powerpoint/2010/main" val="26451176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C635-5A31-6B48-8DBC-9DE1FB9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7076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Manuscript Now Accessible via </a:t>
            </a:r>
            <a:r>
              <a:rPr lang="en-US" sz="3000" dirty="0" err="1">
                <a:effectLst>
                  <a:outerShdw sx="1000" sy="1000" algn="tl">
                    <a:srgbClr val="000000"/>
                  </a:outerShdw>
                </a:effectLst>
              </a:rPr>
              <a:t>jamanetwork.com</a:t>
            </a:r>
            <a:endParaRPr lang="en-US" sz="3000" dirty="0">
              <a:effectLst>
                <a:outerShdw sx="1000" sy="1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A screenshot of a medical test&#10;&#10;Description automatically generated">
            <a:extLst>
              <a:ext uri="{FF2B5EF4-FFF2-40B4-BE49-F238E27FC236}">
                <a16:creationId xmlns:a16="http://schemas.microsoft.com/office/drawing/2014/main" id="{BA264419-21CC-8D1A-0CF6-A911CA703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4" y="642276"/>
            <a:ext cx="8819656" cy="4378903"/>
          </a:xfrm>
          <a:prstGeom prst="rect">
            <a:avLst/>
          </a:prstGeom>
        </p:spPr>
      </p:pic>
      <p:pic>
        <p:nvPicPr>
          <p:cNvPr id="3" name="Picture 2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F7037227-D17A-A0EB-4F04-B98EC9A6E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696" y="2887133"/>
            <a:ext cx="2067970" cy="20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305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356B-830E-9244-9EF7-F504C321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4666"/>
            <a:ext cx="7772400" cy="47948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A8E1-ACE8-E644-B7D7-0AEE1EDC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9" y="754222"/>
            <a:ext cx="9098280" cy="413186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500"/>
              </a:spcAft>
            </a:pPr>
            <a:r>
              <a:rPr lang="en-US" sz="2500" dirty="0"/>
              <a:t>Subcutaneous injection of </a:t>
            </a:r>
            <a:r>
              <a:rPr lang="en-US" sz="2500" dirty="0" err="1"/>
              <a:t>lepodisiran</a:t>
            </a:r>
            <a:r>
              <a:rPr lang="en-US" sz="2500" dirty="0"/>
              <a:t>, an siRNA targeting mRNA for the </a:t>
            </a:r>
            <a:r>
              <a:rPr lang="en-US" sz="2500" i="1" dirty="0"/>
              <a:t>LPA</a:t>
            </a:r>
            <a:r>
              <a:rPr lang="en-US" sz="2500" dirty="0"/>
              <a:t> gene substantially lowered lipoprotein(a).</a:t>
            </a:r>
          </a:p>
          <a:p>
            <a:pPr>
              <a:spcBef>
                <a:spcPts val="0"/>
              </a:spcBef>
              <a:spcAft>
                <a:spcPts val="2500"/>
              </a:spcAft>
            </a:pPr>
            <a:r>
              <a:rPr lang="en-US" sz="2500" dirty="0"/>
              <a:t>After the 608 mg dose, serum concentrations of </a:t>
            </a:r>
            <a:r>
              <a:rPr lang="en-US" sz="2500" dirty="0">
                <a:solidFill>
                  <a:srgbClr val="FFC84F"/>
                </a:solidFill>
              </a:rPr>
              <a:t>lipoprotein(a) fell below the lower limit of quantitation from days 29 to 281 and remained &gt;94% below baseline for 337 days (48 weeks)</a:t>
            </a:r>
            <a:r>
              <a:rPr lang="en-US" sz="2500" dirty="0"/>
              <a:t>.</a:t>
            </a:r>
          </a:p>
          <a:p>
            <a:pPr>
              <a:spcBef>
                <a:spcPts val="0"/>
              </a:spcBef>
              <a:spcAft>
                <a:spcPts val="2500"/>
              </a:spcAft>
            </a:pPr>
            <a:r>
              <a:rPr lang="en-US" sz="2500" dirty="0"/>
              <a:t>There were no major safety issues, although low-grade, transient, injection site reactions occurred.</a:t>
            </a:r>
          </a:p>
          <a:p>
            <a:pPr>
              <a:spcBef>
                <a:spcPts val="0"/>
              </a:spcBef>
              <a:spcAft>
                <a:spcPts val="2500"/>
              </a:spcAft>
            </a:pPr>
            <a:r>
              <a:rPr lang="en-US" sz="2500" dirty="0"/>
              <a:t>These findings support further development of this therapy. </a:t>
            </a:r>
          </a:p>
        </p:txBody>
      </p:sp>
    </p:spTree>
    <p:extLst>
      <p:ext uri="{BB962C8B-B14F-4D97-AF65-F5344CB8AC3E}">
        <p14:creationId xmlns:p14="http://schemas.microsoft.com/office/powerpoint/2010/main" val="22033696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BBA6-490B-0C4C-88E5-D7DDA279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A Final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18E63-55EB-774E-837B-572527B23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91" y="888780"/>
            <a:ext cx="8536830" cy="3889238"/>
          </a:xfrm>
        </p:spPr>
        <p:txBody>
          <a:bodyPr/>
          <a:lstStyle/>
          <a:p>
            <a:pPr marL="0" indent="28892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/>
              <a:t>Elevation of lipoprotein(a) is a common risk factor responsible for considerable cardiovascular morbidity and mortality with no pharmacological therapies approved by regulatory authorities. Nucleic acid therapeutics offer a highly promising approach to treat this previously untreatable disorder. Cardiovascular outcomes trials will determine whether these therapies can reduce the incidence of MACE. Stay tuned.</a:t>
            </a:r>
          </a:p>
        </p:txBody>
      </p:sp>
    </p:spTree>
    <p:extLst>
      <p:ext uri="{BB962C8B-B14F-4D97-AF65-F5344CB8AC3E}">
        <p14:creationId xmlns:p14="http://schemas.microsoft.com/office/powerpoint/2010/main" val="7350579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8417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CDDE-29A8-DB3B-8DE4-E25B23DE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7923"/>
            <a:ext cx="7772400" cy="525185"/>
          </a:xfrm>
        </p:spPr>
        <p:txBody>
          <a:bodyPr/>
          <a:lstStyle/>
          <a:p>
            <a:r>
              <a:rPr lang="en-US" sz="2900" dirty="0">
                <a:effectLst>
                  <a:outerShdw sx="1000" sy="1000" algn="tl">
                    <a:srgbClr val="000000"/>
                  </a:outerShdw>
                </a:effectLst>
              </a:rPr>
              <a:t>Co-Authors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BDFE-4BEC-81F9-9F53-017AA3F28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94" y="646060"/>
            <a:ext cx="8458241" cy="1426064"/>
          </a:xfrm>
        </p:spPr>
        <p:txBody>
          <a:bodyPr/>
          <a:lstStyle/>
          <a:p>
            <a:pPr marL="0" indent="0" algn="ctr">
              <a:lnSpc>
                <a:spcPct val="105000"/>
              </a:lnSpc>
              <a:buNone/>
            </a:pPr>
            <a:r>
              <a:rPr lang="en-US" sz="2100" dirty="0" err="1">
                <a:solidFill>
                  <a:srgbClr val="FFC84F"/>
                </a:solidFill>
                <a:effectLst/>
                <a:latin typeface="+mj-lt"/>
                <a:ea typeface="Times New Roman" panose="02020603050405020304" pitchFamily="18" charset="0"/>
              </a:rPr>
              <a:t>Helle</a:t>
            </a:r>
            <a:r>
              <a:rPr lang="en-US" sz="2100" dirty="0">
                <a:solidFill>
                  <a:srgbClr val="FFC84F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C84F"/>
                </a:solidFill>
                <a:effectLst/>
                <a:latin typeface="+mj-lt"/>
                <a:ea typeface="Times New Roman" panose="02020603050405020304" pitchFamily="18" charset="0"/>
              </a:rPr>
              <a:t>Linnebjerg</a:t>
            </a:r>
            <a:r>
              <a:rPr lang="en-US" sz="2100" dirty="0">
                <a:solidFill>
                  <a:srgbClr val="FFC84F"/>
                </a:solidFill>
                <a:effectLst/>
                <a:latin typeface="+mj-lt"/>
                <a:ea typeface="Times New Roman" panose="02020603050405020304" pitchFamily="18" charset="0"/>
              </a:rPr>
              <a:t> PhD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, Xi Shen PhD, Kathy Wolski, MPH,</a:t>
            </a:r>
            <a:br>
              <a:rPr lang="en-US" sz="21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Xiaosu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Ma PhD,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Shufen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Lim PhD, Laura F. Michael PhD,</a:t>
            </a:r>
            <a:br>
              <a:rPr lang="en-US" sz="21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Giacomo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Ruotolo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, MD PhD, Grace Gribble MS,</a:t>
            </a:r>
            <a:br>
              <a:rPr lang="en-US" sz="21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Ann Marie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Navar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MD PhD, and Stephen J. Nicholls MBBS PhD</a:t>
            </a:r>
            <a:endParaRPr lang="en-US" sz="21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CB492-1A75-D633-E049-0E94E91ECAEC}"/>
              </a:ext>
            </a:extLst>
          </p:cNvPr>
          <p:cNvSpPr txBox="1"/>
          <p:nvPr/>
        </p:nvSpPr>
        <p:spPr>
          <a:xfrm>
            <a:off x="-2095" y="2241476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rgbClr val="FFC850"/>
                </a:solidFill>
                <a:effectLst>
                  <a:outerShdw sx="1000" sy="1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Investigators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1576F-49F7-CE6A-5699-36EC2C8123ED}"/>
              </a:ext>
            </a:extLst>
          </p:cNvPr>
          <p:cNvSpPr txBox="1"/>
          <p:nvPr/>
        </p:nvSpPr>
        <p:spPr>
          <a:xfrm>
            <a:off x="89711" y="2877778"/>
            <a:ext cx="8979242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tabLst>
                <a:tab pos="3482975" algn="l"/>
                <a:tab pos="3706813" algn="l"/>
                <a:tab pos="3938588" algn="l"/>
                <a:tab pos="4341813" algn="l"/>
                <a:tab pos="43989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Dr. Ronan Phillip Kelly, DPhil, BM </a:t>
            </a:r>
            <a:r>
              <a:rPr lang="en-US" sz="1600" dirty="0" err="1">
                <a:solidFill>
                  <a:schemeClr val="bg1"/>
                </a:solidFill>
              </a:rPr>
              <a:t>BCh</a:t>
            </a:r>
            <a:r>
              <a:rPr lang="en-US" sz="1600" dirty="0">
                <a:solidFill>
                  <a:schemeClr val="bg1"/>
                </a:solidFill>
              </a:rPr>
              <a:t>, FRCP		Lilly Centre for Clinical Pharm., Singapore</a:t>
            </a:r>
          </a:p>
          <a:p>
            <a:pPr>
              <a:spcAft>
                <a:spcPts val="400"/>
              </a:spcAft>
              <a:tabLst>
                <a:tab pos="3482975" algn="l"/>
                <a:tab pos="3706813" algn="l"/>
                <a:tab pos="3938588" algn="l"/>
                <a:tab pos="4341813" algn="l"/>
                <a:tab pos="43989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David Nguyen, MD					</a:t>
            </a:r>
            <a:r>
              <a:rPr lang="en-US" sz="1600" dirty="0" err="1">
                <a:solidFill>
                  <a:schemeClr val="bg1"/>
                </a:solidFill>
              </a:rPr>
              <a:t>Altasciences</a:t>
            </a:r>
            <a:r>
              <a:rPr lang="en-US" sz="1600" dirty="0">
                <a:solidFill>
                  <a:schemeClr val="bg1"/>
                </a:solidFill>
              </a:rPr>
              <a:t> Clinical Los Angeles, Inc. USA </a:t>
            </a:r>
          </a:p>
          <a:p>
            <a:pPr>
              <a:spcAft>
                <a:spcPts val="400"/>
              </a:spcAft>
              <a:tabLst>
                <a:tab pos="3482975" algn="l"/>
                <a:tab pos="3706813" algn="l"/>
                <a:tab pos="3938588" algn="l"/>
                <a:tab pos="4341813" algn="l"/>
                <a:tab pos="43989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Ernesto Fuentes, MD					Clinical Pharm. of Miami, LLC, Miami, USA </a:t>
            </a:r>
          </a:p>
          <a:p>
            <a:pPr>
              <a:spcAft>
                <a:spcPts val="400"/>
              </a:spcAft>
              <a:tabLst>
                <a:tab pos="3482975" algn="l"/>
                <a:tab pos="3706813" algn="l"/>
                <a:tab pos="3938588" algn="l"/>
                <a:tab pos="4341813" algn="l"/>
                <a:tab pos="43989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Hernan Alfonso Salazar, DO					Endeavor Clinical Trials, LLC, San Antonio, USA </a:t>
            </a:r>
          </a:p>
          <a:p>
            <a:pPr>
              <a:spcAft>
                <a:spcPts val="400"/>
              </a:spcAft>
              <a:tabLst>
                <a:tab pos="3482975" algn="l"/>
                <a:tab pos="3706813" algn="l"/>
                <a:tab pos="3938588" algn="l"/>
                <a:tab pos="4341813" algn="l"/>
                <a:tab pos="4398963" algn="l"/>
              </a:tabLst>
            </a:pPr>
            <a:r>
              <a:rPr lang="en-US" sz="1600" dirty="0">
                <a:solidFill>
                  <a:schemeClr val="bg1"/>
                </a:solidFill>
              </a:rPr>
              <a:t>Martha Hernandez-</a:t>
            </a:r>
            <a:r>
              <a:rPr lang="en-US" sz="1600" dirty="0" err="1">
                <a:solidFill>
                  <a:schemeClr val="bg1"/>
                </a:solidFill>
              </a:rPr>
              <a:t>Illas</a:t>
            </a:r>
            <a:r>
              <a:rPr lang="en-US" sz="1600" dirty="0">
                <a:solidFill>
                  <a:schemeClr val="bg1"/>
                </a:solidFill>
              </a:rPr>
              <a:t>, MD					QPS-MRA, LLC. South Miami, USA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2F846-BE6A-400C-4AC1-DC7652E199F1}"/>
              </a:ext>
            </a:extLst>
          </p:cNvPr>
          <p:cNvSpPr txBox="1"/>
          <p:nvPr/>
        </p:nvSpPr>
        <p:spPr>
          <a:xfrm>
            <a:off x="1" y="455867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C84F"/>
                </a:solidFill>
                <a:effectLst>
                  <a:outerShdw sx="1000" sy="1000" algn="ctr" rotWithShape="0">
                    <a:schemeClr val="tx1"/>
                  </a:outerShdw>
                </a:effectLst>
              </a:rPr>
              <a:t>Trial sponsor: Eli Lilly and Company, Indianapolis, IN, USA</a:t>
            </a:r>
          </a:p>
        </p:txBody>
      </p:sp>
    </p:spTree>
    <p:extLst>
      <p:ext uri="{BB962C8B-B14F-4D97-AF65-F5344CB8AC3E}">
        <p14:creationId xmlns:p14="http://schemas.microsoft.com/office/powerpoint/2010/main" val="5790610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DE7A-8399-674F-88BF-6B3782EE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15361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A4CCE5-4286-4240-A147-7B19B735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785700"/>
            <a:ext cx="8891751" cy="4111863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2200" dirty="0">
                <a:effectLst/>
              </a:rPr>
              <a:t>Lipoprotein(a) is an important genetically-determined risk factor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for cardiovascular disease with no pharmacological treatments currently approved by regulatory authorities.</a:t>
            </a:r>
          </a:p>
          <a:p>
            <a:pPr>
              <a:spcAft>
                <a:spcPts val="2000"/>
              </a:spcAft>
            </a:pPr>
            <a:r>
              <a:rPr lang="en-US" sz="2200" dirty="0">
                <a:effectLst/>
              </a:rPr>
              <a:t>The </a:t>
            </a:r>
            <a:r>
              <a:rPr lang="en-US" sz="2200" i="1" dirty="0">
                <a:effectLst/>
              </a:rPr>
              <a:t>LPA</a:t>
            </a:r>
            <a:r>
              <a:rPr lang="en-US" sz="2200" dirty="0">
                <a:effectLst/>
              </a:rPr>
              <a:t> gene encodes apolipoprotein(a), an essential component required for hepatic synthesis of lipoprotein(a).</a:t>
            </a:r>
          </a:p>
          <a:p>
            <a:pPr>
              <a:spcAft>
                <a:spcPts val="2000"/>
              </a:spcAft>
            </a:pPr>
            <a:r>
              <a:rPr lang="en-US" sz="2200" dirty="0">
                <a:effectLst/>
              </a:rPr>
              <a:t>Lepodisiran is an siRNA designed to degrade the mRNA coding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for apolipoprotein(a) thereby reducing translation of the </a:t>
            </a:r>
            <a:r>
              <a:rPr lang="en-US" sz="2200" i="1" dirty="0">
                <a:effectLst/>
              </a:rPr>
              <a:t>LPA</a:t>
            </a:r>
            <a:r>
              <a:rPr lang="en-US" sz="2200" dirty="0">
                <a:effectLst/>
              </a:rPr>
              <a:t> gene.</a:t>
            </a:r>
          </a:p>
          <a:p>
            <a:pPr>
              <a:spcAft>
                <a:spcPts val="2000"/>
              </a:spcAft>
            </a:pPr>
            <a:r>
              <a:rPr lang="en-US" sz="2200" dirty="0">
                <a:effectLst/>
              </a:rPr>
              <a:t>The current trial examined the safety and efficacy of this siRNA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in participants followed for up to 48 weeks.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51330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trand&#10;&#10;Description automatically generated">
            <a:extLst>
              <a:ext uri="{FF2B5EF4-FFF2-40B4-BE49-F238E27FC236}">
                <a16:creationId xmlns:a16="http://schemas.microsoft.com/office/drawing/2014/main" id="{53B7D8CE-57F6-947E-5912-4F00C85CB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9" y="663666"/>
            <a:ext cx="8766240" cy="438312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6BD91C2-DAF0-4E39-1653-B6085C87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714"/>
            <a:ext cx="9144000" cy="430823"/>
          </a:xfrm>
        </p:spPr>
        <p:txBody>
          <a:bodyPr/>
          <a:lstStyle/>
          <a:p>
            <a:r>
              <a:rPr lang="en-US" sz="3000" dirty="0" err="1">
                <a:effectLst>
                  <a:outerShdw sx="1000" sy="1000" algn="tl">
                    <a:srgbClr val="000000"/>
                  </a:outerShdw>
                </a:effectLst>
              </a:rPr>
              <a:t>Lepodisiran</a:t>
            </a:r>
            <a:r>
              <a:rPr lang="en-US" sz="3000" dirty="0">
                <a:effectLst>
                  <a:outerShdw sx="1000" sy="1000" algn="tl">
                    <a:srgbClr val="000000"/>
                  </a:outerShdw>
                </a:effectLst>
              </a:rPr>
              <a:t>: A Dicer-Substrate Tetraloop siRNA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0B4E96-E52B-05C0-F1CA-3D3FF5630433}"/>
              </a:ext>
            </a:extLst>
          </p:cNvPr>
          <p:cNvCxnSpPr/>
          <p:nvPr/>
        </p:nvCxnSpPr>
        <p:spPr bwMode="auto">
          <a:xfrm>
            <a:off x="3866379" y="2814808"/>
            <a:ext cx="0" cy="76493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C84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3E665D1-9816-32E5-CF03-03077293D895}"/>
              </a:ext>
            </a:extLst>
          </p:cNvPr>
          <p:cNvSpPr txBox="1"/>
          <p:nvPr/>
        </p:nvSpPr>
        <p:spPr>
          <a:xfrm>
            <a:off x="243135" y="4697908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Nucleotides chemically modified for resistance to degradation by ribonucleases </a:t>
            </a:r>
          </a:p>
        </p:txBody>
      </p:sp>
    </p:spTree>
    <p:extLst>
      <p:ext uri="{BB962C8B-B14F-4D97-AF65-F5344CB8AC3E}">
        <p14:creationId xmlns:p14="http://schemas.microsoft.com/office/powerpoint/2010/main" val="24388958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DA698B-9218-E1F8-D038-EC843249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002"/>
            <a:ext cx="9144000" cy="470414"/>
          </a:xfrm>
        </p:spPr>
        <p:txBody>
          <a:bodyPr/>
          <a:lstStyle/>
          <a:p>
            <a:r>
              <a:rPr lang="en-US" sz="2700" dirty="0">
                <a:effectLst>
                  <a:outerShdw sx="1000" sy="1000" algn="tl">
                    <a:schemeClr val="tx1"/>
                  </a:outerShdw>
                </a:effectLst>
              </a:rPr>
              <a:t>Mechanism for </a:t>
            </a:r>
            <a:r>
              <a:rPr lang="en-US" sz="2700" dirty="0" err="1">
                <a:effectLst>
                  <a:outerShdw sx="1000" sy="1000" algn="tl">
                    <a:schemeClr val="tx1"/>
                  </a:outerShdw>
                </a:effectLst>
              </a:rPr>
              <a:t>Lepodisiran</a:t>
            </a:r>
            <a:r>
              <a:rPr lang="en-US" sz="2700" dirty="0">
                <a:effectLst>
                  <a:outerShdw sx="1000" sy="1000" algn="tl">
                    <a:schemeClr val="tx1"/>
                  </a:outerShdw>
                </a:effectLst>
              </a:rPr>
              <a:t> Reduction of Lipoprotein(a)</a:t>
            </a:r>
          </a:p>
        </p:txBody>
      </p:sp>
      <p:pic>
        <p:nvPicPr>
          <p:cNvPr id="7" name="Picture 6" descr="A diagram of a cell membrane&#10;&#10;Description automatically generated">
            <a:extLst>
              <a:ext uri="{FF2B5EF4-FFF2-40B4-BE49-F238E27FC236}">
                <a16:creationId xmlns:a16="http://schemas.microsoft.com/office/drawing/2014/main" id="{F1FAE988-87CE-D26E-6A0C-1D970C42C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2" y="601405"/>
            <a:ext cx="8718313" cy="4397978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C822E5-DA68-C486-8906-34C6B5C75AEC}"/>
              </a:ext>
            </a:extLst>
          </p:cNvPr>
          <p:cNvSpPr txBox="1"/>
          <p:nvPr/>
        </p:nvSpPr>
        <p:spPr>
          <a:xfrm>
            <a:off x="2907792" y="1709928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08080"/>
                </a:solidFill>
              </a:rPr>
              <a:t>Hepatocyte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DEEB9-89A7-622A-F25E-3B89AFE60796}"/>
              </a:ext>
            </a:extLst>
          </p:cNvPr>
          <p:cNvSpPr txBox="1"/>
          <p:nvPr/>
        </p:nvSpPr>
        <p:spPr>
          <a:xfrm>
            <a:off x="2861673" y="1329796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Bloodstream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3ED1E-98CA-FD86-317C-6CCC884016AA}"/>
              </a:ext>
            </a:extLst>
          </p:cNvPr>
          <p:cNvSpPr txBox="1"/>
          <p:nvPr/>
        </p:nvSpPr>
        <p:spPr>
          <a:xfrm>
            <a:off x="161587" y="4802231"/>
            <a:ext cx="61902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u="none" strike="noStrike" dirty="0">
                <a:solidFill>
                  <a:srgbClr val="000090"/>
                </a:solidFill>
                <a:effectLst/>
                <a:latin typeface="Calibri" panose="020F0502020204030204" pitchFamily="34" charset="0"/>
              </a:rPr>
              <a:t>Adapted from </a:t>
            </a:r>
            <a:r>
              <a:rPr lang="en-US" sz="800" b="0" i="0" u="sng" dirty="0">
                <a:solidFill>
                  <a:srgbClr val="000090"/>
                </a:solidFill>
                <a:effectLst/>
                <a:latin typeface="Calibri" panose="020F0502020204030204" pitchFamily="34" charset="0"/>
                <a:hlinkClick r:id="rId4" tooltip="https://protect-us.mimecast.com/s/bluCCNkjzotVnW6xyf42nFk?domain=doi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https://doi.org/10.1016/j.ymthe.2020.06.015</a:t>
            </a:r>
            <a:endParaRPr lang="en-US" sz="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676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888F-0AA5-0F41-8934-D301F7C7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3378"/>
            <a:ext cx="7772400" cy="591207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Study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3BFBA-7061-3645-98AF-E18E20475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5" y="811828"/>
            <a:ext cx="8889023" cy="41164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100"/>
              </a:spcAft>
            </a:pPr>
            <a:r>
              <a:rPr lang="en-US" sz="2300" dirty="0">
                <a:effectLst/>
              </a:rPr>
              <a:t>48 participants enrolled, 18-65 years in age, without known cardiovascular disease and Lp(a) concentration ≥75 nmol/L.</a:t>
            </a:r>
          </a:p>
          <a:p>
            <a:pPr>
              <a:spcBef>
                <a:spcPts val="0"/>
              </a:spcBef>
              <a:spcAft>
                <a:spcPts val="3100"/>
              </a:spcAft>
            </a:pPr>
            <a:r>
              <a:rPr lang="en-US" sz="2300" dirty="0">
                <a:effectLst/>
              </a:rPr>
              <a:t>Participants admitted to a Clinical Research Unit 1 day prior</a:t>
            </a:r>
            <a:br>
              <a:rPr lang="en-US" sz="2300" dirty="0">
                <a:effectLst/>
              </a:rPr>
            </a:br>
            <a:r>
              <a:rPr lang="en-US" sz="2300" dirty="0">
                <a:effectLst/>
              </a:rPr>
              <a:t>to dosing and monitored for 3 days after drug administration.</a:t>
            </a:r>
          </a:p>
          <a:p>
            <a:pPr>
              <a:spcBef>
                <a:spcPts val="0"/>
              </a:spcBef>
              <a:spcAft>
                <a:spcPts val="3100"/>
              </a:spcAft>
            </a:pPr>
            <a:r>
              <a:rPr lang="en-US" sz="2300" dirty="0">
                <a:effectLst/>
              </a:rPr>
              <a:t>Six participants randomized to a single doses of </a:t>
            </a:r>
            <a:r>
              <a:rPr lang="en-US" sz="2300" dirty="0" err="1">
                <a:effectLst/>
              </a:rPr>
              <a:t>lepodisiran</a:t>
            </a:r>
            <a:br>
              <a:rPr lang="en-US" sz="2300" dirty="0">
                <a:effectLst/>
              </a:rPr>
            </a:br>
            <a:r>
              <a:rPr lang="en-US" sz="2300" dirty="0">
                <a:effectLst/>
              </a:rPr>
              <a:t>(4 mg,12 mg, 32 mg, 96 mg</a:t>
            </a:r>
            <a:r>
              <a:rPr lang="en-US" sz="2300">
                <a:effectLst/>
              </a:rPr>
              <a:t>, 304 </a:t>
            </a:r>
            <a:r>
              <a:rPr lang="en-US" sz="2300" dirty="0">
                <a:effectLst/>
              </a:rPr>
              <a:t>mg</a:t>
            </a:r>
            <a:r>
              <a:rPr lang="en-US" sz="2300">
                <a:effectLst/>
              </a:rPr>
              <a:t>, or 608 </a:t>
            </a:r>
            <a:r>
              <a:rPr lang="en-US" sz="2300" dirty="0">
                <a:effectLst/>
              </a:rPr>
              <a:t>mg) or placebo administered subcutaneously.</a:t>
            </a:r>
          </a:p>
          <a:p>
            <a:pPr>
              <a:spcBef>
                <a:spcPts val="0"/>
              </a:spcBef>
              <a:spcAft>
                <a:spcPts val="3100"/>
              </a:spcAft>
            </a:pPr>
            <a:r>
              <a:rPr lang="en-US" sz="2300" dirty="0">
                <a:effectLst/>
              </a:rPr>
              <a:t>Visits and laboratory studies up to 48 weeks following dosing.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5550715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CF03-277C-FC4B-9721-F66084A7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22" y="0"/>
            <a:ext cx="7772400" cy="613930"/>
          </a:xfrm>
        </p:spPr>
        <p:txBody>
          <a:bodyPr/>
          <a:lstStyle/>
          <a:p>
            <a:r>
              <a:rPr lang="en-US" dirty="0">
                <a:effectLst>
                  <a:outerShdw sx="1000" sy="1000" algn="tl">
                    <a:srgbClr val="000000"/>
                  </a:outerShdw>
                </a:effectLst>
              </a:rPr>
              <a:t>Primary Safety and Efficacy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7EF8-A5D2-5944-A2B9-1474A7D7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42" y="696668"/>
            <a:ext cx="8897159" cy="412417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600" dirty="0">
                <a:effectLst/>
              </a:rPr>
              <a:t>Safety:  </a:t>
            </a:r>
          </a:p>
          <a:p>
            <a:pPr marL="690563" lvl="1" indent="-290513">
              <a:spcBef>
                <a:spcPts val="0"/>
              </a:spcBef>
              <a:spcAft>
                <a:spcPts val="2400"/>
              </a:spcAft>
            </a:pPr>
            <a:r>
              <a:rPr lang="en-US" sz="2500" dirty="0">
                <a:effectLst/>
              </a:rPr>
              <a:t>Treatment emergent adverse events and injection site reactions</a:t>
            </a:r>
          </a:p>
          <a:p>
            <a:pPr marL="690563" lvl="1" indent="-290513">
              <a:spcBef>
                <a:spcPts val="0"/>
              </a:spcBef>
              <a:spcAft>
                <a:spcPts val="2800"/>
              </a:spcAft>
            </a:pPr>
            <a:r>
              <a:rPr lang="en-US" sz="2500" dirty="0">
                <a:effectLst/>
              </a:rPr>
              <a:t>Safety laboratory parameters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600" dirty="0" err="1">
                <a:effectLst/>
              </a:rPr>
              <a:t>Lepodisiran</a:t>
            </a:r>
            <a:r>
              <a:rPr lang="en-US" sz="2600" dirty="0">
                <a:effectLst/>
              </a:rPr>
              <a:t> plasma concentrations through 48 hours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600" dirty="0">
                <a:effectLst/>
              </a:rPr>
              <a:t>Effects on lipoprotein(a) serum concentrations through 337 days (48 weeks).</a:t>
            </a:r>
          </a:p>
        </p:txBody>
      </p:sp>
    </p:spTree>
    <p:extLst>
      <p:ext uri="{BB962C8B-B14F-4D97-AF65-F5344CB8AC3E}">
        <p14:creationId xmlns:p14="http://schemas.microsoft.com/office/powerpoint/2010/main" val="3970836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8567-94BA-E845-9279-AC75AB33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" y="0"/>
            <a:ext cx="9144000" cy="630936"/>
          </a:xfrm>
        </p:spPr>
        <p:txBody>
          <a:bodyPr/>
          <a:lstStyle/>
          <a:p>
            <a:r>
              <a:rPr lang="en-US" sz="3000" dirty="0">
                <a:effectLst>
                  <a:outerShdw sx="1000" sy="1000" algn="tl">
                    <a:schemeClr val="bg1"/>
                  </a:outerShdw>
                </a:effectLst>
              </a:rPr>
              <a:t>Selected Baseline Characteristics of Participants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134070-9143-C44B-B12C-BF193922CE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673" y="647274"/>
          <a:ext cx="8804650" cy="4299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689">
                  <a:extLst>
                    <a:ext uri="{9D8B030D-6E8A-4147-A177-3AD203B41FA5}">
                      <a16:colId xmlns:a16="http://schemas.microsoft.com/office/drawing/2014/main" val="3996771125"/>
                    </a:ext>
                  </a:extLst>
                </a:gridCol>
                <a:gridCol w="1248507">
                  <a:extLst>
                    <a:ext uri="{9D8B030D-6E8A-4147-A177-3AD203B41FA5}">
                      <a16:colId xmlns:a16="http://schemas.microsoft.com/office/drawing/2014/main" val="1961172994"/>
                    </a:ext>
                  </a:extLst>
                </a:gridCol>
                <a:gridCol w="808893">
                  <a:extLst>
                    <a:ext uri="{9D8B030D-6E8A-4147-A177-3AD203B41FA5}">
                      <a16:colId xmlns:a16="http://schemas.microsoft.com/office/drawing/2014/main" val="1832716746"/>
                    </a:ext>
                  </a:extLst>
                </a:gridCol>
                <a:gridCol w="896815">
                  <a:extLst>
                    <a:ext uri="{9D8B030D-6E8A-4147-A177-3AD203B41FA5}">
                      <a16:colId xmlns:a16="http://schemas.microsoft.com/office/drawing/2014/main" val="465182683"/>
                    </a:ext>
                  </a:extLst>
                </a:gridCol>
                <a:gridCol w="1002323">
                  <a:extLst>
                    <a:ext uri="{9D8B030D-6E8A-4147-A177-3AD203B41FA5}">
                      <a16:colId xmlns:a16="http://schemas.microsoft.com/office/drawing/2014/main" val="2254266095"/>
                    </a:ext>
                  </a:extLst>
                </a:gridCol>
                <a:gridCol w="893446">
                  <a:extLst>
                    <a:ext uri="{9D8B030D-6E8A-4147-A177-3AD203B41FA5}">
                      <a16:colId xmlns:a16="http://schemas.microsoft.com/office/drawing/2014/main" val="325274607"/>
                    </a:ext>
                  </a:extLst>
                </a:gridCol>
                <a:gridCol w="983896">
                  <a:extLst>
                    <a:ext uri="{9D8B030D-6E8A-4147-A177-3AD203B41FA5}">
                      <a16:colId xmlns:a16="http://schemas.microsoft.com/office/drawing/2014/main" val="1401076379"/>
                    </a:ext>
                  </a:extLst>
                </a:gridCol>
                <a:gridCol w="1068081">
                  <a:extLst>
                    <a:ext uri="{9D8B030D-6E8A-4147-A177-3AD203B41FA5}">
                      <a16:colId xmlns:a16="http://schemas.microsoft.com/office/drawing/2014/main" val="999535966"/>
                    </a:ext>
                  </a:extLst>
                </a:gridCol>
              </a:tblGrid>
              <a:tr h="89141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(n=12)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mg</a:t>
                      </a:r>
                      <a:b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mg</a:t>
                      </a:r>
                      <a:b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mg</a:t>
                      </a:r>
                      <a:b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mg</a:t>
                      </a:r>
                      <a:b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 mg</a:t>
                      </a:r>
                      <a:b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(n=6)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608 mg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N=6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15926"/>
                  </a:ext>
                </a:extLst>
              </a:tr>
              <a:tr h="562759"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 Narrow" panose="020B0604020202020204" pitchFamily="34" charset="0"/>
                        </a:rPr>
                        <a:t>Age (years)</a:t>
                      </a:r>
                    </a:p>
                  </a:txBody>
                  <a:tcPr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50.3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40.5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44.3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50.7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47.8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51.8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38.5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9361"/>
                  </a:ext>
                </a:extLst>
              </a:tr>
              <a:tr h="562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Male (%)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76264"/>
                  </a:ext>
                </a:extLst>
              </a:tr>
              <a:tr h="594274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baseline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Median</a:t>
                      </a:r>
                      <a:r>
                        <a:rPr lang="en-US" sz="1900" b="1" i="0" baseline="3000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n-US" sz="1900" b="1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Lp(a), nmol/L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111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78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97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120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167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6602"/>
                  </a:ext>
                </a:extLst>
              </a:tr>
              <a:tr h="562759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Mean LDL-C, mg/dL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143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108 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148 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110 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118 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142 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34277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135 </a:t>
                      </a:r>
                    </a:p>
                  </a:txBody>
                  <a:tcPr marL="45720" marR="4572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6795"/>
                  </a:ext>
                </a:extLst>
              </a:tr>
              <a:tr h="562759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Mean ApoB, mg/dL 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117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114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116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27023"/>
                  </a:ext>
                </a:extLst>
              </a:tr>
              <a:tr h="5627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hsCRP, mg/L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1.3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3.5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1.3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1.4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1.7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7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 Narrow" panose="020B0604020202020204" pitchFamily="34" charset="0"/>
                        </a:rPr>
                        <a:t>0.8</a:t>
                      </a:r>
                    </a:p>
                  </a:txBody>
                  <a:tcPr marL="68580" marR="68580" marT="0" marB="0" anchor="ctr"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5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886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9D5A-5C32-B144-B5FD-873E3790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1652"/>
            <a:ext cx="9143999" cy="480926"/>
          </a:xfrm>
          <a:effectLst/>
        </p:spPr>
        <p:txBody>
          <a:bodyPr/>
          <a:lstStyle/>
          <a:p>
            <a:r>
              <a:rPr lang="en-US" sz="2700" dirty="0" err="1">
                <a:effectLst>
                  <a:outerShdw dist="127000" sx="4000" sy="4000" algn="tl" rotWithShape="0">
                    <a:schemeClr val="tx1"/>
                  </a:outerShdw>
                </a:effectLst>
              </a:rPr>
              <a:t>Lepodisiran</a:t>
            </a:r>
            <a:r>
              <a:rPr lang="en-US" sz="2700" dirty="0">
                <a:effectLst>
                  <a:outerShdw dist="127000" sx="4000" sy="4000" algn="tl" rotWithShape="0">
                    <a:schemeClr val="tx1"/>
                  </a:outerShdw>
                </a:effectLst>
              </a:rPr>
              <a:t> Plasma Concentrations in </a:t>
            </a:r>
            <a:r>
              <a:rPr lang="en-US" sz="2700" dirty="0">
                <a:effectLst>
                  <a:outerShdw sx="1000" sy="1000" algn="tl" rotWithShape="0">
                    <a:schemeClr val="tx1"/>
                  </a:outerShdw>
                </a:effectLst>
              </a:rPr>
              <a:t>the</a:t>
            </a:r>
            <a:r>
              <a:rPr lang="en-US" sz="2700" dirty="0">
                <a:effectLst>
                  <a:outerShdw dist="127000" sx="4000" sy="4000" algn="tl" rotWithShape="0">
                    <a:schemeClr val="tx1"/>
                  </a:outerShdw>
                </a:effectLst>
              </a:rPr>
              <a:t> </a:t>
            </a:r>
            <a:r>
              <a:rPr lang="en-US" sz="2700" dirty="0">
                <a:effectLst>
                  <a:outerShdw blurRad="177429" dist="127000" dir="2940000" sx="4000" sy="4000" algn="tl" rotWithShape="0">
                    <a:schemeClr val="tx1">
                      <a:alpha val="88233"/>
                    </a:schemeClr>
                  </a:outerShdw>
                </a:effectLst>
              </a:rPr>
              <a:t>First</a:t>
            </a:r>
            <a:r>
              <a:rPr lang="en-US" sz="2700" dirty="0">
                <a:effectLst>
                  <a:outerShdw dist="127000" sx="4000" sy="4000" algn="tl" rotWithShape="0">
                    <a:schemeClr val="tx1"/>
                  </a:outerShdw>
                </a:effectLst>
              </a:rPr>
              <a:t> 48 Hours</a:t>
            </a:r>
          </a:p>
        </p:txBody>
      </p:sp>
      <p:pic>
        <p:nvPicPr>
          <p:cNvPr id="7" name="Picture 6" descr="A graph of a number of times&#10;&#10;Description automatically generated with medium confidence">
            <a:extLst>
              <a:ext uri="{FF2B5EF4-FFF2-40B4-BE49-F238E27FC236}">
                <a16:creationId xmlns:a16="http://schemas.microsoft.com/office/drawing/2014/main" id="{31A2676C-EE11-292D-4DCA-895EB2E13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7605"/>
            <a:ext cx="9153157" cy="437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56339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CISION_REVISED_TEMPLATE">
  <a:themeElements>
    <a:clrScheme name="PRECISION_REVISED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CISION_REVISED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RECISION_REVISED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CISION_REVISED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CISION_REVISED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4" ma:contentTypeDescription="Create a new document." ma:contentTypeScope="" ma:versionID="299bf37512a0e65d5c5832ee96259ba1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57dadf77126b35889de0131be83f2f8e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3434FD-1295-4F08-9F8B-1C4264691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c7ca72-f6d5-4b0e-8803-9d163f0b428e"/>
    <ds:schemaRef ds:uri="be269bf9-969f-4947-ab6e-df6fb505f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2A48EF-DE0F-4B96-8D39-85DE13FC78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System 2 GB:Apps:Microsoft Office 98:Templates:Presentation Designs:•FIN Template (best)</Template>
  <TotalTime>42247</TotalTime>
  <Pages>1</Pages>
  <Words>1158</Words>
  <Application>Microsoft Office PowerPoint</Application>
  <PresentationFormat>On-screen Show (16:9)</PresentationFormat>
  <Paragraphs>240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Helvetica</vt:lpstr>
      <vt:lpstr>Times</vt:lpstr>
      <vt:lpstr>Times New Roman</vt:lpstr>
      <vt:lpstr>8_Blank Presentation</vt:lpstr>
      <vt:lpstr>1_PRECISION_REVISED_TEMPLATE</vt:lpstr>
      <vt:lpstr>Lepodisiran: An Extended-Duration  siRNA Targeting Lipoprotein(a)</vt:lpstr>
      <vt:lpstr>Co-Authors</vt:lpstr>
      <vt:lpstr>Background</vt:lpstr>
      <vt:lpstr>Lepodisiran: A Dicer-Substrate Tetraloop siRNA</vt:lpstr>
      <vt:lpstr>Mechanism for Lepodisiran Reduction of Lipoprotein(a)</vt:lpstr>
      <vt:lpstr>Study Procedures</vt:lpstr>
      <vt:lpstr>Primary Safety and Efficacy Outcomes</vt:lpstr>
      <vt:lpstr>Selected Baseline Characteristics of Participants</vt:lpstr>
      <vt:lpstr>Lepodisiran Plasma Concentrations in the First 48 Hours</vt:lpstr>
      <vt:lpstr>Median Percent Reduction in Lipoprotein(a) over Time</vt:lpstr>
      <vt:lpstr>Treatment Emergent Adverse Events &amp; Lab Abnormalities</vt:lpstr>
      <vt:lpstr>Investigator-Reported Injection Site Reactions</vt:lpstr>
      <vt:lpstr>Limitations</vt:lpstr>
      <vt:lpstr>Manuscript Now Accessible via jamanetwork.com</vt:lpstr>
      <vt:lpstr>Conclusions</vt:lpstr>
      <vt:lpstr>A Final Thought</vt:lpstr>
      <vt:lpstr>PowerPoint Presentation</vt:lpstr>
    </vt:vector>
  </TitlesOfParts>
  <Manager/>
  <Company>Cleveland Clinic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Steven E. Nissen MD</dc:creator>
  <cp:keywords/>
  <dc:description/>
  <cp:lastModifiedBy>Compton, Thomas A</cp:lastModifiedBy>
  <cp:revision>2098</cp:revision>
  <cp:lastPrinted>2023-11-08T12:57:25Z</cp:lastPrinted>
  <dcterms:created xsi:type="dcterms:W3CDTF">2010-05-14T19:32:20Z</dcterms:created>
  <dcterms:modified xsi:type="dcterms:W3CDTF">2023-11-12T20:53:25Z</dcterms:modified>
  <cp:category/>
</cp:coreProperties>
</file>