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97" r:id="rId3"/>
    <p:sldId id="298" r:id="rId4"/>
    <p:sldId id="299" r:id="rId5"/>
    <p:sldId id="302" r:id="rId6"/>
    <p:sldId id="263" r:id="rId7"/>
    <p:sldId id="292" r:id="rId8"/>
    <p:sldId id="279" r:id="rId9"/>
    <p:sldId id="275" r:id="rId10"/>
    <p:sldId id="276" r:id="rId11"/>
    <p:sldId id="294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25E"/>
    <a:srgbClr val="FFFF00"/>
    <a:srgbClr val="FFFF99"/>
    <a:srgbClr val="FFFFCC"/>
    <a:srgbClr val="1E497D"/>
    <a:srgbClr val="3366FF"/>
    <a:srgbClr val="31D0FF"/>
    <a:srgbClr val="F7C057"/>
    <a:srgbClr val="32C9F4"/>
    <a:srgbClr val="CD9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114" autoAdjust="0"/>
    <p:restoredTop sz="90667" autoAdjust="0"/>
  </p:normalViewPr>
  <p:slideViewPr>
    <p:cSldViewPr snapToGrid="0" snapToObjects="1">
      <p:cViewPr varScale="1">
        <p:scale>
          <a:sx n="115" d="100"/>
          <a:sy n="115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350539194008"/>
          <c:y val="6.6173405585660705E-2"/>
          <c:w val="0.85864946080599236"/>
          <c:h val="0.87243561857734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srgbClr val="2F4776"/>
                </a:gs>
                <a:gs pos="50000">
                  <a:srgbClr val="6699FF"/>
                </a:gs>
                <a:gs pos="100000">
                  <a:srgbClr val="2F4776"/>
                </a:gs>
              </a:gsLst>
              <a:lin ang="0" scaled="1"/>
              <a:tileRect/>
            </a:gradFill>
          </c:spPr>
          <c:invertIfNegative val="0"/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996633"/>
                  </a:gs>
                  <a:gs pos="50000">
                    <a:srgbClr val="FFCC00"/>
                  </a:gs>
                  <a:gs pos="100000">
                    <a:srgbClr val="996633"/>
                  </a:gs>
                </a:gsLst>
                <a:lin ang="0" scaled="1"/>
                <a:tileRect/>
              </a:gradFill>
            </c:spPr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996633"/>
                  </a:gs>
                  <a:gs pos="50000">
                    <a:srgbClr val="FFCC00"/>
                  </a:gs>
                  <a:gs pos="100000">
                    <a:srgbClr val="996633"/>
                  </a:gs>
                </a:gsLst>
                <a:lin ang="0" scaled="1"/>
                <a:tileRect/>
              </a:gradFill>
            </c:spPr>
          </c:dPt>
          <c:dPt>
            <c:idx val="8"/>
            <c:invertIfNegative val="0"/>
            <c:bubble3D val="0"/>
            <c:spPr>
              <a:gradFill flip="none" rotWithShape="1">
                <a:gsLst>
                  <a:gs pos="0">
                    <a:srgbClr val="996633"/>
                  </a:gs>
                  <a:gs pos="50000">
                    <a:srgbClr val="FFCC00"/>
                  </a:gs>
                  <a:gs pos="100000">
                    <a:srgbClr val="996633"/>
                  </a:gs>
                </a:gsLst>
                <a:lin ang="0" scaled="1"/>
                <a:tileRect/>
              </a:gradFill>
            </c:spPr>
          </c:dPt>
          <c:dPt>
            <c:idx val="13"/>
            <c:invertIfNegative val="0"/>
            <c:bubble3D val="0"/>
            <c:spPr>
              <a:gradFill flip="none" rotWithShape="1">
                <a:gsLst>
                  <a:gs pos="0">
                    <a:srgbClr val="996633"/>
                  </a:gs>
                  <a:gs pos="50000">
                    <a:srgbClr val="FFCC00"/>
                  </a:gs>
                  <a:gs pos="100000">
                    <a:srgbClr val="996633"/>
                  </a:gs>
                </a:gsLst>
                <a:lin ang="0" scaled="1"/>
                <a:tileRect/>
              </a:gradFill>
            </c:spPr>
          </c:dPt>
          <c:dPt>
            <c:idx val="14"/>
            <c:invertIfNegative val="0"/>
            <c:bubble3D val="0"/>
            <c:spPr>
              <a:gradFill flip="none" rotWithShape="1">
                <a:gsLst>
                  <a:gs pos="0">
                    <a:srgbClr val="996633"/>
                  </a:gs>
                  <a:gs pos="50000">
                    <a:srgbClr val="FFCC00"/>
                  </a:gs>
                  <a:gs pos="100000">
                    <a:srgbClr val="996633"/>
                  </a:gs>
                </a:gsLst>
                <a:lin ang="0" scaled="1"/>
                <a:tileRect/>
              </a:gradFill>
            </c:spPr>
          </c:dPt>
          <c:dPt>
            <c:idx val="23"/>
            <c:invertIfNegative val="0"/>
            <c:bubble3D val="0"/>
            <c:spPr>
              <a:gradFill flip="none" rotWithShape="1">
                <a:gsLst>
                  <a:gs pos="0">
                    <a:srgbClr val="996633"/>
                  </a:gs>
                  <a:gs pos="50000">
                    <a:srgbClr val="FFCC00"/>
                  </a:gs>
                  <a:gs pos="100000">
                    <a:srgbClr val="996633"/>
                  </a:gs>
                </a:gsLst>
                <a:lin ang="0" scaled="1"/>
                <a:tileRect/>
              </a:gradFill>
            </c:spPr>
          </c:dPt>
          <c:dPt>
            <c:idx val="28"/>
            <c:invertIfNegative val="0"/>
            <c:bubble3D val="0"/>
            <c:spPr>
              <a:gradFill flip="none" rotWithShape="1">
                <a:gsLst>
                  <a:gs pos="0">
                    <a:srgbClr val="996633"/>
                  </a:gs>
                  <a:gs pos="50000">
                    <a:srgbClr val="FFCC00"/>
                  </a:gs>
                  <a:gs pos="100000">
                    <a:srgbClr val="996633"/>
                  </a:gs>
                </a:gsLst>
                <a:lin ang="0" scaled="1"/>
                <a:tileRect/>
              </a:gradFill>
            </c:spPr>
          </c:dPt>
          <c:cat>
            <c:numRef>
              <c:f>工作表1!$A$2:$A$31</c:f>
              <c:numCache>
                <c:formatCode>General</c:formatCode>
                <c:ptCount val="30"/>
              </c:numCache>
            </c:numRef>
          </c:cat>
          <c:val>
            <c:numRef>
              <c:f>工作表1!$B$2:$B$31</c:f>
              <c:numCache>
                <c:formatCode>0.00_ </c:formatCode>
                <c:ptCount val="30"/>
                <c:pt idx="0">
                  <c:v>97.849462365591378</c:v>
                </c:pt>
                <c:pt idx="1">
                  <c:v>99.356913183279744</c:v>
                </c:pt>
                <c:pt idx="2">
                  <c:v>98.951781970649833</c:v>
                </c:pt>
                <c:pt idx="3">
                  <c:v>100</c:v>
                </c:pt>
                <c:pt idx="4">
                  <c:v>93.4</c:v>
                </c:pt>
                <c:pt idx="5">
                  <c:v>99.789915966386545</c:v>
                </c:pt>
                <c:pt idx="6">
                  <c:v>98.158379373848845</c:v>
                </c:pt>
                <c:pt idx="7">
                  <c:v>100</c:v>
                </c:pt>
                <c:pt idx="8">
                  <c:v>100</c:v>
                </c:pt>
                <c:pt idx="9">
                  <c:v>98.550724637681085</c:v>
                </c:pt>
                <c:pt idx="10">
                  <c:v>99.365079365079353</c:v>
                </c:pt>
                <c:pt idx="11">
                  <c:v>99.410898379970547</c:v>
                </c:pt>
                <c:pt idx="12">
                  <c:v>99.731543624161148</c:v>
                </c:pt>
                <c:pt idx="13">
                  <c:v>100</c:v>
                </c:pt>
                <c:pt idx="14">
                  <c:v>100</c:v>
                </c:pt>
                <c:pt idx="15">
                  <c:v>96.930946291560105</c:v>
                </c:pt>
                <c:pt idx="16">
                  <c:v>96.544715447154474</c:v>
                </c:pt>
                <c:pt idx="17">
                  <c:v>94.890510948905145</c:v>
                </c:pt>
                <c:pt idx="18">
                  <c:v>97.738095238095241</c:v>
                </c:pt>
                <c:pt idx="19">
                  <c:v>99.195710455764001</c:v>
                </c:pt>
                <c:pt idx="20">
                  <c:v>98.206278026905792</c:v>
                </c:pt>
                <c:pt idx="21">
                  <c:v>99.664991624790616</c:v>
                </c:pt>
                <c:pt idx="22">
                  <c:v>97.139451728247906</c:v>
                </c:pt>
                <c:pt idx="23">
                  <c:v>100</c:v>
                </c:pt>
                <c:pt idx="24">
                  <c:v>96.913580246913597</c:v>
                </c:pt>
                <c:pt idx="25">
                  <c:v>99.710144927536234</c:v>
                </c:pt>
                <c:pt idx="26">
                  <c:v>96.686746987951679</c:v>
                </c:pt>
                <c:pt idx="27">
                  <c:v>97.204968944099363</c:v>
                </c:pt>
                <c:pt idx="28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896345040"/>
        <c:axId val="1896342320"/>
      </c:barChart>
      <c:catAx>
        <c:axId val="189634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96342320"/>
        <c:crosses val="autoZero"/>
        <c:auto val="1"/>
        <c:lblAlgn val="ctr"/>
        <c:lblOffset val="100"/>
        <c:noMultiLvlLbl val="0"/>
      </c:catAx>
      <c:valAx>
        <c:axId val="1896342320"/>
        <c:scaling>
          <c:orientation val="minMax"/>
          <c:max val="100"/>
          <c:min val="0"/>
        </c:scaling>
        <c:delete val="0"/>
        <c:axPos val="l"/>
        <c:majorGridlines/>
        <c:numFmt formatCode="0_ 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solidFill>
                  <a:schemeClr val="bg1"/>
                </a:solidFill>
                <a:latin typeface="Arial"/>
                <a:cs typeface="Arial"/>
              </a:defRPr>
            </a:pPr>
            <a:endParaRPr lang="en-US"/>
          </a:p>
        </c:txPr>
        <c:crossAx val="1896345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00004245683913"/>
          <c:y val="5.5906630319587529E-2"/>
          <c:w val="0.87699995754316185"/>
          <c:h val="0.88818673936082471"/>
        </c:manualLayout>
      </c:layout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31D0FF"/>
              </a:solidFill>
              <a:ln>
                <a:noFill/>
              </a:ln>
            </c:spPr>
          </c:marker>
          <c:dPt>
            <c:idx val="3"/>
            <c:marker>
              <c:spPr>
                <a:solidFill>
                  <a:srgbClr val="F7C057"/>
                </a:solidFill>
                <a:ln>
                  <a:noFill/>
                </a:ln>
              </c:spPr>
            </c:marker>
            <c:bubble3D val="0"/>
          </c:dPt>
          <c:dPt>
            <c:idx val="7"/>
            <c:marker>
              <c:spPr>
                <a:solidFill>
                  <a:srgbClr val="F7C057"/>
                </a:solidFill>
                <a:ln>
                  <a:noFill/>
                </a:ln>
              </c:spPr>
            </c:marker>
            <c:bubble3D val="0"/>
          </c:dPt>
          <c:dPt>
            <c:idx val="8"/>
            <c:marker>
              <c:spPr>
                <a:solidFill>
                  <a:srgbClr val="F7C057"/>
                </a:solidFill>
                <a:ln>
                  <a:noFill/>
                </a:ln>
              </c:spPr>
            </c:marker>
            <c:bubble3D val="0"/>
          </c:dPt>
          <c:dPt>
            <c:idx val="13"/>
            <c:marker>
              <c:spPr>
                <a:solidFill>
                  <a:srgbClr val="F7C057"/>
                </a:solidFill>
                <a:ln>
                  <a:noFill/>
                </a:ln>
              </c:spPr>
            </c:marker>
            <c:bubble3D val="0"/>
          </c:dPt>
          <c:dPt>
            <c:idx val="14"/>
            <c:marker>
              <c:spPr>
                <a:solidFill>
                  <a:srgbClr val="F7C057"/>
                </a:solidFill>
                <a:ln>
                  <a:noFill/>
                </a:ln>
              </c:spPr>
            </c:marker>
            <c:bubble3D val="0"/>
          </c:dPt>
          <c:dPt>
            <c:idx val="23"/>
            <c:marker>
              <c:spPr>
                <a:solidFill>
                  <a:srgbClr val="F7C057"/>
                </a:solidFill>
                <a:ln>
                  <a:noFill/>
                </a:ln>
              </c:spPr>
            </c:marker>
            <c:bubble3D val="0"/>
          </c:dPt>
          <c:dPt>
            <c:idx val="28"/>
            <c:marker>
              <c:spPr>
                <a:solidFill>
                  <a:srgbClr val="F7C057"/>
                </a:solidFill>
                <a:ln>
                  <a:noFill/>
                </a:ln>
              </c:spPr>
            </c:marker>
            <c:bubble3D val="0"/>
          </c:dPt>
          <c:xVal>
            <c:numRef>
              <c:f>工作表1!$F$1:$F$29</c:f>
              <c:numCache>
                <c:formatCode>General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</c:numCache>
            </c:numRef>
          </c:xVal>
          <c:yVal>
            <c:numRef>
              <c:f>工作表1!$E$1:$E$29</c:f>
              <c:numCache>
                <c:formatCode>0.00_ </c:formatCode>
                <c:ptCount val="29"/>
                <c:pt idx="0">
                  <c:v>4.3010752688171987</c:v>
                </c:pt>
                <c:pt idx="1">
                  <c:v>1.2861736334405141</c:v>
                </c:pt>
                <c:pt idx="2">
                  <c:v>2.0964360587002102</c:v>
                </c:pt>
                <c:pt idx="3">
                  <c:v>0</c:v>
                </c:pt>
                <c:pt idx="4">
                  <c:v>13.2</c:v>
                </c:pt>
                <c:pt idx="5">
                  <c:v>0.42016806722689126</c:v>
                </c:pt>
                <c:pt idx="6">
                  <c:v>4.9723756906077368</c:v>
                </c:pt>
                <c:pt idx="7">
                  <c:v>0</c:v>
                </c:pt>
                <c:pt idx="8">
                  <c:v>0</c:v>
                </c:pt>
                <c:pt idx="9">
                  <c:v>2.8985507246376807</c:v>
                </c:pt>
                <c:pt idx="10">
                  <c:v>1.26984126984127</c:v>
                </c:pt>
                <c:pt idx="11">
                  <c:v>1.17820324005891</c:v>
                </c:pt>
                <c:pt idx="12">
                  <c:v>0.53691275167785169</c:v>
                </c:pt>
                <c:pt idx="13">
                  <c:v>0</c:v>
                </c:pt>
                <c:pt idx="14">
                  <c:v>0</c:v>
                </c:pt>
                <c:pt idx="15">
                  <c:v>6.1381074168797918</c:v>
                </c:pt>
                <c:pt idx="16">
                  <c:v>6.9105691056910654</c:v>
                </c:pt>
                <c:pt idx="17">
                  <c:v>10.218978102189769</c:v>
                </c:pt>
                <c:pt idx="18">
                  <c:v>4.5238095238095237</c:v>
                </c:pt>
                <c:pt idx="19">
                  <c:v>1.60857908847185</c:v>
                </c:pt>
                <c:pt idx="20">
                  <c:v>3.5874439461883409</c:v>
                </c:pt>
                <c:pt idx="21">
                  <c:v>0.6700167504187603</c:v>
                </c:pt>
                <c:pt idx="22">
                  <c:v>5.7210965435041734</c:v>
                </c:pt>
                <c:pt idx="23">
                  <c:v>0</c:v>
                </c:pt>
                <c:pt idx="24">
                  <c:v>6.6358024691357977</c:v>
                </c:pt>
                <c:pt idx="25">
                  <c:v>0.5797101449275357</c:v>
                </c:pt>
                <c:pt idx="26">
                  <c:v>6.6265060240963809</c:v>
                </c:pt>
                <c:pt idx="27">
                  <c:v>5.5900621118012443</c:v>
                </c:pt>
                <c:pt idx="28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6346128"/>
        <c:axId val="1896346672"/>
      </c:scatterChart>
      <c:valAx>
        <c:axId val="189634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1896346672"/>
        <c:crosses val="autoZero"/>
        <c:crossBetween val="midCat"/>
      </c:valAx>
      <c:valAx>
        <c:axId val="1896346672"/>
        <c:scaling>
          <c:orientation val="minMax"/>
          <c:max val="60"/>
        </c:scaling>
        <c:delete val="0"/>
        <c:axPos val="l"/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  <a:latin typeface="Arial"/>
                <a:cs typeface="Arial"/>
              </a:defRPr>
            </a:pPr>
            <a:endParaRPr lang="en-US"/>
          </a:p>
        </c:txPr>
        <c:crossAx val="1896346128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95F8F-1DC8-CE49-AE4F-6D4A5851607A}" type="datetimeFigureOut">
              <a:rPr kumimoji="1" lang="zh-CN" altLang="en-US" smtClean="0"/>
              <a:pPr/>
              <a:t>2016/10/30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9719B-61CC-1F42-8311-819A9D7F94EB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489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cs typeface="ヒラギノ角ゴ Pro W3"/>
              </a:rPr>
              <a:pPr/>
              <a:t>1</a:t>
            </a:fld>
            <a:endParaRPr lang="en-US" smtClean="0"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5205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cs typeface="ヒラギノ角ゴ Pro W3"/>
              </a:rPr>
              <a:pPr/>
              <a:t>2</a:t>
            </a:fld>
            <a:endParaRPr lang="en-US" smtClean="0"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6" y="4342781"/>
            <a:ext cx="5487629" cy="411511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3989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9719B-61CC-1F42-8311-819A9D7F94EB}" type="slidenum">
              <a:rPr kumimoji="1" lang="zh-CN" altLang="en-US" smtClean="0"/>
              <a:pPr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2884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9719B-61CC-1F42-8311-819A9D7F94EB}" type="slidenum">
              <a:rPr kumimoji="1" lang="zh-CN" altLang="en-US" smtClean="0"/>
              <a:pPr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3908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DE25E"/>
              </a:buClr>
              <a:defRPr/>
            </a:pPr>
            <a:endParaRPr lang="en-US" sz="2600" b="1" i="1">
              <a:solidFill>
                <a:srgbClr val="DDDDDD"/>
              </a:solidFill>
              <a:latin typeface="Arial" charset="0"/>
              <a:ea typeface="ヒラギノ角ゴ Pro W3" pitchFamily="-111" charset="-128"/>
              <a:cs typeface="Arial" charset="0"/>
            </a:endParaRPr>
          </a:p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DE25E"/>
              </a:buClr>
              <a:defRPr/>
            </a:pPr>
            <a:endParaRPr lang="en-US" sz="2600" b="1" i="1">
              <a:solidFill>
                <a:srgbClr val="DDDDDD"/>
              </a:solidFill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1427163"/>
            <a:ext cx="7589837" cy="609600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24213"/>
            <a:ext cx="8185150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3059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91637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5912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01885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70945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876118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1137629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697652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493B-6931-4A40-A42C-4CFF442B52E4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62018-1790-A942-9D46-E0822E6DD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62390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7140" y="1154353"/>
            <a:ext cx="8469717" cy="2665345"/>
          </a:xfr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3200" dirty="0" smtClean="0"/>
              <a:t> </a:t>
            </a:r>
            <a:r>
              <a:rPr lang="en-US" dirty="0" smtClean="0"/>
              <a:t>FUTURE-I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b="0" dirty="0" smtClean="0">
                <a:solidFill>
                  <a:schemeClr val="tx1"/>
                </a:solidFill>
              </a:rPr>
              <a:t>Six-Month </a:t>
            </a:r>
            <a:r>
              <a:rPr lang="en-US" sz="2800" b="0" dirty="0">
                <a:solidFill>
                  <a:schemeClr val="tx1"/>
                </a:solidFill>
              </a:rPr>
              <a:t>Clinical, Angiographic, </a:t>
            </a:r>
            <a:r>
              <a:rPr lang="en-US" sz="2800" b="0" dirty="0" smtClean="0">
                <a:solidFill>
                  <a:schemeClr val="tx1"/>
                </a:solidFill>
              </a:rPr>
              <a:t>IVUS, </a:t>
            </a:r>
            <a:r>
              <a:rPr lang="en-US" sz="2800" b="0" dirty="0">
                <a:solidFill>
                  <a:schemeClr val="tx1"/>
                </a:solidFill>
              </a:rPr>
              <a:t>and OCT Results </a:t>
            </a:r>
            <a:r>
              <a:rPr lang="en-US" sz="2800" b="0" dirty="0" smtClean="0">
                <a:solidFill>
                  <a:schemeClr val="tx1"/>
                </a:solidFill>
              </a:rPr>
              <a:t>With </a:t>
            </a:r>
            <a:r>
              <a:rPr lang="en-US" sz="2800" b="0" dirty="0">
                <a:solidFill>
                  <a:schemeClr val="tx1"/>
                </a:solidFill>
              </a:rPr>
              <a:t>a Thin-Strut </a:t>
            </a:r>
            <a:r>
              <a:rPr lang="en-US" sz="2800" b="0" dirty="0" smtClean="0">
                <a:solidFill>
                  <a:schemeClr val="tx1"/>
                </a:solidFill>
              </a:rPr>
              <a:t>PLLA-Based Sirolimus-Eluting </a:t>
            </a:r>
            <a:r>
              <a:rPr lang="en-US" sz="2800" b="0" dirty="0">
                <a:solidFill>
                  <a:schemeClr val="tx1"/>
                </a:solidFill>
              </a:rPr>
              <a:t>Bioresorbable Vascular Scaffold in Patients </a:t>
            </a:r>
            <a:r>
              <a:rPr lang="en-US" sz="2800" b="0" dirty="0" smtClean="0">
                <a:solidFill>
                  <a:schemeClr val="tx1"/>
                </a:solidFill>
              </a:rPr>
              <a:t>With </a:t>
            </a:r>
            <a:r>
              <a:rPr lang="en-US" sz="2800" b="0" dirty="0">
                <a:solidFill>
                  <a:schemeClr val="tx1"/>
                </a:solidFill>
              </a:rPr>
              <a:t>Coronary </a:t>
            </a:r>
            <a:r>
              <a:rPr lang="en-US" sz="2800" b="0" dirty="0" smtClean="0">
                <a:solidFill>
                  <a:schemeClr val="tx1"/>
                </a:solidFill>
              </a:rPr>
              <a:t>Artery Disease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8" y="13607"/>
            <a:ext cx="91440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/>
                <a:cs typeface="Arial" pitchFamily="34" charset="0"/>
              </a:rPr>
              <a:t>Late-Breaking Clinical Trials and First Report Investigations Press Conference II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6026" y="4682315"/>
            <a:ext cx="8291946" cy="1253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defRPr sz="340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 2" pitchFamily="18" charset="2"/>
              <a:buChar char="¡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>
                <a:srgbClr val="FDE25E"/>
              </a:buClr>
            </a:pPr>
            <a:r>
              <a:rPr lang="en-US" altLang="zh-CN" sz="2800" b="0" i="0" dirty="0">
                <a:solidFill>
                  <a:srgbClr val="FDE25E"/>
                </a:solidFill>
                <a:latin typeface="Arial"/>
              </a:rPr>
              <a:t>Bo Xu, </a:t>
            </a:r>
            <a:r>
              <a:rPr lang="en-US" altLang="zh-CN" sz="2800" b="0" i="0" dirty="0" smtClean="0">
                <a:solidFill>
                  <a:srgbClr val="FDE25E"/>
                </a:solidFill>
                <a:latin typeface="Arial"/>
              </a:rPr>
              <a:t>MBBS</a:t>
            </a:r>
          </a:p>
          <a:p>
            <a:pPr defTabSz="914400">
              <a:buClr>
                <a:srgbClr val="FDE25E"/>
              </a:buClr>
            </a:pPr>
            <a:r>
              <a:rPr lang="en-US" altLang="zh-CN" sz="2000" b="0" i="0" dirty="0" smtClean="0">
                <a:solidFill>
                  <a:srgbClr val="FDE25E"/>
                </a:solidFill>
                <a:latin typeface="Arial"/>
              </a:rPr>
              <a:t>On </a:t>
            </a:r>
            <a:r>
              <a:rPr lang="en-US" altLang="zh-CN" sz="2000" b="0" i="0" dirty="0">
                <a:solidFill>
                  <a:srgbClr val="FDE25E"/>
                </a:solidFill>
                <a:latin typeface="Arial"/>
              </a:rPr>
              <a:t>behalf of </a:t>
            </a:r>
            <a:r>
              <a:rPr lang="en-US" altLang="zh-CN" sz="2000" b="0" i="0" dirty="0" smtClean="0">
                <a:solidFill>
                  <a:srgbClr val="FDE25E"/>
                </a:solidFill>
                <a:latin typeface="Arial"/>
              </a:rPr>
              <a:t>the FUTURE-I Investigators</a:t>
            </a:r>
            <a:endParaRPr lang="zh-CN" altLang="zh-CN" sz="2000" b="0" i="0" dirty="0">
              <a:solidFill>
                <a:srgbClr val="FDE25E"/>
              </a:solidFill>
              <a:latin typeface="Arial"/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0" y="6547710"/>
            <a:ext cx="91439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en-US" sz="1400" b="1" dirty="0" smtClean="0">
                <a:solidFill>
                  <a:srgbClr val="000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/>
                <a:cs typeface="Arial" pitchFamily="34" charset="0"/>
              </a:rPr>
              <a:t>9:00 AM-9:05 </a:t>
            </a:r>
            <a:r>
              <a:rPr lang="en-US" sz="1400" b="1" dirty="0">
                <a:solidFill>
                  <a:srgbClr val="000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/>
                <a:cs typeface="Arial" pitchFamily="34" charset="0"/>
              </a:rPr>
              <a:t>A</a:t>
            </a:r>
            <a:r>
              <a:rPr lang="en-US" sz="1400" b="1" dirty="0" smtClean="0">
                <a:solidFill>
                  <a:srgbClr val="000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/>
                <a:cs typeface="Arial" pitchFamily="34" charset="0"/>
              </a:rPr>
              <a:t>M, Monday, October 31</a:t>
            </a:r>
            <a:r>
              <a:rPr lang="en-US" sz="1400" b="1" baseline="30000" dirty="0" smtClean="0">
                <a:solidFill>
                  <a:srgbClr val="000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/>
                <a:cs typeface="Arial" pitchFamily="34" charset="0"/>
              </a:rPr>
              <a:t>st</a:t>
            </a:r>
            <a:r>
              <a:rPr lang="en-US" sz="1400" b="1" dirty="0" smtClean="0">
                <a:solidFill>
                  <a:srgbClr val="000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/>
                <a:cs typeface="Arial" pitchFamily="34" charset="0"/>
              </a:rPr>
              <a:t>, 2016; </a:t>
            </a:r>
            <a:r>
              <a:rPr lang="en-US" sz="1400" b="1" dirty="0">
                <a:solidFill>
                  <a:srgbClr val="000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/>
                <a:cs typeface="Arial" pitchFamily="34" charset="0"/>
              </a:rPr>
              <a:t>Room 159, Level 1</a:t>
            </a:r>
          </a:p>
        </p:txBody>
      </p:sp>
    </p:spTree>
    <p:extLst>
      <p:ext uri="{BB962C8B-B14F-4D97-AF65-F5344CB8AC3E}">
        <p14:creationId xmlns:p14="http://schemas.microsoft.com/office/powerpoint/2010/main" val="36504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wipe dir="r"/>
      </p:transition>
    </mc:Choice>
    <mc:Fallback xmlns=""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4" y="1211101"/>
            <a:ext cx="8592453" cy="504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5" y="1211101"/>
            <a:ext cx="4239634" cy="504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143"/>
          <p:cNvSpPr>
            <a:spLocks noChangeArrowheads="1"/>
          </p:cNvSpPr>
          <p:nvPr/>
        </p:nvSpPr>
        <p:spPr bwMode="auto">
          <a:xfrm>
            <a:off x="121920" y="219985"/>
            <a:ext cx="8890000" cy="7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zh-CN" sz="3600" b="1" dirty="0" smtClean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Strut Coverage and Healing Score</a:t>
            </a:r>
          </a:p>
          <a:p>
            <a:pPr algn="ctr">
              <a:spcBef>
                <a:spcPct val="0"/>
              </a:spcBef>
            </a:pPr>
            <a:r>
              <a:rPr lang="en-US" altLang="zh-CN" sz="3600" b="1" dirty="0" smtClean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at 6 Months</a:t>
            </a:r>
            <a:endParaRPr lang="en-US" altLang="zh-CN" sz="3600" b="1" dirty="0">
              <a:solidFill>
                <a:srgbClr val="FFFFFF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93971" y="1230760"/>
            <a:ext cx="4167966" cy="487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CN" sz="2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kumimoji="1" lang="en-US" altLang="zh-CN" sz="2200" dirty="0" smtClean="0">
                <a:solidFill>
                  <a:srgbClr val="FFFFFF"/>
                </a:solidFill>
                <a:latin typeface="Arial"/>
                <a:cs typeface="Arial"/>
              </a:rPr>
              <a:t>roportion of Covered Struts, % </a:t>
            </a:r>
            <a:endParaRPr kumimoji="1" lang="zh-CN" altLang="en-US" sz="2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352836847"/>
              </p:ext>
            </p:extLst>
          </p:nvPr>
        </p:nvGraphicFramePr>
        <p:xfrm>
          <a:off x="320778" y="2192384"/>
          <a:ext cx="4030008" cy="3257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矩形 2"/>
          <p:cNvSpPr/>
          <p:nvPr/>
        </p:nvSpPr>
        <p:spPr>
          <a:xfrm>
            <a:off x="682015" y="1720909"/>
            <a:ext cx="3268968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CN" sz="1400" dirty="0">
                <a:solidFill>
                  <a:srgbClr val="FFFFFF"/>
                </a:solidFill>
                <a:latin typeface="Arial"/>
                <a:cs typeface="Arial"/>
              </a:rPr>
              <a:t>Mean </a:t>
            </a:r>
            <a:r>
              <a:rPr lang="en-US" altLang="zh-CN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± SD</a:t>
            </a:r>
            <a:r>
              <a:rPr kumimoji="1" lang="en-US" altLang="zh-CN" sz="1400" dirty="0" smtClean="0">
                <a:solidFill>
                  <a:srgbClr val="FFFFFF"/>
                </a:solidFill>
                <a:latin typeface="Arial"/>
                <a:cs typeface="Arial"/>
              </a:rPr>
              <a:t>: 98.5 </a:t>
            </a:r>
            <a:r>
              <a:rPr lang="en-US" altLang="zh-CN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± 1.7</a:t>
            </a:r>
            <a:r>
              <a:rPr kumimoji="1" lang="en-US" altLang="zh-CN" sz="1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kumimoji="1" lang="en-US" altLang="zh-CN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CN" sz="1400" dirty="0">
                <a:solidFill>
                  <a:srgbClr val="FFFFFF"/>
                </a:solidFill>
                <a:latin typeface="Arial"/>
                <a:cs typeface="Arial"/>
              </a:rPr>
              <a:t>Median</a:t>
            </a:r>
            <a:r>
              <a:rPr kumimoji="1" lang="en-US" altLang="zh-CN" sz="1400" dirty="0" smtClean="0">
                <a:solidFill>
                  <a:srgbClr val="FFFFFF"/>
                </a:solidFill>
                <a:latin typeface="Arial"/>
                <a:cs typeface="Arial"/>
              </a:rPr>
              <a:t>: 99.2</a:t>
            </a:r>
            <a:endParaRPr kumimoji="1" lang="zh-CN" alt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2256" y="5367111"/>
            <a:ext cx="4263153" cy="675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CN" sz="1600" dirty="0" smtClean="0">
                <a:solidFill>
                  <a:srgbClr val="FFFFFF"/>
                </a:solidFill>
                <a:latin typeface="Arial"/>
                <a:cs typeface="Arial"/>
              </a:rPr>
              <a:t>The proportion of covered struts was </a:t>
            </a:r>
            <a:r>
              <a:rPr kumimoji="1" lang="en-US" altLang="zh-CN" sz="1600" dirty="0" smtClean="0">
                <a:solidFill>
                  <a:srgbClr val="FDE25E"/>
                </a:solidFill>
                <a:latin typeface="Arial"/>
                <a:cs typeface="Arial"/>
              </a:rPr>
              <a:t>over 93% in all patients, and 100% in 7 patients</a:t>
            </a:r>
            <a:endParaRPr kumimoji="1" lang="zh-CN" altLang="en-US" sz="1600" dirty="0">
              <a:solidFill>
                <a:srgbClr val="FDE25E"/>
              </a:solidFill>
              <a:latin typeface="Arial"/>
              <a:cs typeface="Arial"/>
            </a:endParaRPr>
          </a:p>
        </p:txBody>
      </p:sp>
      <p:graphicFrame>
        <p:nvGraphicFramePr>
          <p:cNvPr id="9" name="图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461825"/>
              </p:ext>
            </p:extLst>
          </p:nvPr>
        </p:nvGraphicFramePr>
        <p:xfrm>
          <a:off x="4508973" y="2323125"/>
          <a:ext cx="4263153" cy="3043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15409" y="1230760"/>
            <a:ext cx="4352818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CN" sz="2200" dirty="0" smtClean="0">
                <a:solidFill>
                  <a:srgbClr val="FFFFFF"/>
                </a:solidFill>
                <a:latin typeface="Arial"/>
                <a:cs typeface="Arial"/>
              </a:rPr>
              <a:t>Healing Score</a:t>
            </a:r>
            <a:endParaRPr kumimoji="1" lang="zh-CN" altLang="en-US" sz="2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44096" y="1720909"/>
            <a:ext cx="3268968" cy="602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CN" sz="1400" dirty="0">
                <a:solidFill>
                  <a:srgbClr val="FFFFFF"/>
                </a:solidFill>
                <a:latin typeface="Arial"/>
                <a:cs typeface="Arial"/>
              </a:rPr>
              <a:t>Mean </a:t>
            </a:r>
            <a:r>
              <a:rPr lang="en-US" altLang="zh-CN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± SD</a:t>
            </a:r>
            <a:r>
              <a:rPr kumimoji="1" lang="en-US" altLang="zh-CN" sz="1400" dirty="0" smtClean="0">
                <a:solidFill>
                  <a:srgbClr val="FFFFFF"/>
                </a:solidFill>
                <a:latin typeface="Arial"/>
                <a:cs typeface="Arial"/>
              </a:rPr>
              <a:t>: 3.14 </a:t>
            </a:r>
            <a:r>
              <a:rPr lang="en-US" altLang="zh-CN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± 3.43 </a:t>
            </a:r>
            <a:endParaRPr kumimoji="1" lang="en-US" altLang="zh-CN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CN" sz="1400" dirty="0">
                <a:solidFill>
                  <a:srgbClr val="FFFFFF"/>
                </a:solidFill>
                <a:latin typeface="Arial"/>
                <a:cs typeface="Arial"/>
              </a:rPr>
              <a:t>Median</a:t>
            </a:r>
            <a:r>
              <a:rPr kumimoji="1" lang="en-US" altLang="zh-CN" sz="1400" dirty="0" smtClean="0">
                <a:solidFill>
                  <a:srgbClr val="FFFFFF"/>
                </a:solidFill>
                <a:latin typeface="Arial"/>
                <a:cs typeface="Arial"/>
              </a:rPr>
              <a:t>: 1.61</a:t>
            </a:r>
            <a:endParaRPr kumimoji="1" lang="zh-CN" alt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08973" y="5449419"/>
            <a:ext cx="4263153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CN" sz="1600" dirty="0" smtClean="0">
                <a:solidFill>
                  <a:srgbClr val="FFFFFF"/>
                </a:solidFill>
                <a:latin typeface="Arial"/>
                <a:cs typeface="Arial"/>
              </a:rPr>
              <a:t>Healing score was </a:t>
            </a:r>
            <a:r>
              <a:rPr kumimoji="1" lang="en-US" altLang="zh-CN" sz="1600" dirty="0" smtClean="0">
                <a:solidFill>
                  <a:srgbClr val="FDE25E"/>
                </a:solidFill>
                <a:latin typeface="Arial"/>
                <a:cs typeface="Arial"/>
              </a:rPr>
              <a:t>0 in 7 patients</a:t>
            </a:r>
            <a:endParaRPr kumimoji="1" lang="zh-CN" altLang="en-US" sz="1600" dirty="0">
              <a:solidFill>
                <a:srgbClr val="FDE25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500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3"/>
          <p:cNvSpPr>
            <a:spLocks noChangeArrowheads="1"/>
          </p:cNvSpPr>
          <p:nvPr/>
        </p:nvSpPr>
        <p:spPr bwMode="auto">
          <a:xfrm>
            <a:off x="431540" y="193364"/>
            <a:ext cx="8244408" cy="80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3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Conclusions</a:t>
            </a:r>
            <a:endParaRPr lang="en-US" altLang="zh-CN" sz="3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029368"/>
            <a:ext cx="8280920" cy="5267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31540" y="1029368"/>
            <a:ext cx="8244408" cy="520517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r" defTabSz="457200" eaLnBrk="0" hangingPunct="0">
              <a:defRPr b="1" i="1">
                <a:solidFill>
                  <a:srgbClr val="FFCC99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algn="r" defTabSz="457200" eaLnBrk="0" hangingPunct="0">
              <a:defRPr b="1" i="1">
                <a:solidFill>
                  <a:srgbClr val="FFCC99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algn="r" defTabSz="457200" eaLnBrk="0" hangingPunct="0">
              <a:defRPr b="1" i="1">
                <a:solidFill>
                  <a:srgbClr val="FFCC99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algn="r" defTabSz="457200" eaLnBrk="0" hangingPunct="0">
              <a:defRPr b="1" i="1">
                <a:solidFill>
                  <a:srgbClr val="FFCC99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algn="r" defTabSz="457200" eaLnBrk="0" hangingPunct="0">
              <a:defRPr b="1" i="1">
                <a:solidFill>
                  <a:srgbClr val="FFCC99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algn="r" defTabSz="4572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algn="r" defTabSz="4572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algn="r" defTabSz="4572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algn="r" defTabSz="4572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457200" indent="-457200" algn="l"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i="0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The 6-month clinical, angiographic, IVUS, and OCT results of the </a:t>
            </a:r>
            <a:r>
              <a:rPr lang="en-GB" sz="2800" b="0" i="0" dirty="0" smtClean="0">
                <a:solidFill>
                  <a:srgbClr val="FDE25E"/>
                </a:solidFill>
                <a:ea typeface="MS PGothic" pitchFamily="34" charset="-128"/>
                <a:cs typeface="Arial" pitchFamily="34" charset="0"/>
              </a:rPr>
              <a:t>FUTURE-I FIM </a:t>
            </a:r>
            <a:r>
              <a:rPr lang="en-GB" sz="2800" b="0" i="0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study demonstrated </a:t>
            </a:r>
            <a:r>
              <a:rPr lang="en-US" sz="2800" b="0" i="0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the feasibility, preliminary safety and efficacy of the thin-strut PLLA-based sirolimus-eluting Firesorb BRS </a:t>
            </a:r>
            <a:r>
              <a:rPr lang="en-US" sz="2800" b="0" i="0" dirty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in </a:t>
            </a:r>
            <a:r>
              <a:rPr lang="en-US" sz="2800" b="0" i="0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the treatment of patients </a:t>
            </a:r>
            <a:r>
              <a:rPr lang="en-US" sz="2800" b="0" i="0" dirty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with </a:t>
            </a:r>
            <a:r>
              <a:rPr lang="en-US" sz="2800" b="0" i="0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single </a:t>
            </a:r>
            <a:r>
              <a:rPr lang="en-US" sz="2800" b="0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de novo </a:t>
            </a:r>
            <a:r>
              <a:rPr lang="en-US" sz="2800" b="0" i="0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coronary lesions</a:t>
            </a:r>
            <a:endParaRPr lang="en-US" sz="2800" b="0" i="0" dirty="0">
              <a:solidFill>
                <a:schemeClr val="bg1"/>
              </a:solidFill>
              <a:ea typeface="MS PGothic" pitchFamily="34" charset="-128"/>
              <a:cs typeface="Arial" pitchFamily="34" charset="0"/>
            </a:endParaRPr>
          </a:p>
          <a:p>
            <a:pPr marL="457200" indent="-457200" algn="l"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0" i="0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Long-term imaging </a:t>
            </a:r>
            <a:r>
              <a:rPr lang="en-US" altLang="zh-CN" sz="2800" b="0" i="0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follow-ups at different time points will provide more information and a pivotal randomized controlled trial (</a:t>
            </a:r>
            <a:r>
              <a:rPr lang="en-US" altLang="zh-CN" sz="2800" b="0" i="0" dirty="0" smtClean="0">
                <a:solidFill>
                  <a:srgbClr val="FDE25E"/>
                </a:solidFill>
                <a:ea typeface="MS PGothic" pitchFamily="34" charset="-128"/>
                <a:cs typeface="Arial" pitchFamily="34" charset="0"/>
              </a:rPr>
              <a:t>FUTURE-II</a:t>
            </a:r>
            <a:r>
              <a:rPr lang="en-US" altLang="zh-CN" sz="2800" b="0" i="0" dirty="0" smtClean="0">
                <a:solidFill>
                  <a:schemeClr val="bg1"/>
                </a:solidFill>
                <a:ea typeface="MS PGothic" pitchFamily="34" charset="-128"/>
                <a:cs typeface="Arial" pitchFamily="34" charset="0"/>
              </a:rPr>
              <a:t>) will be initiated soon</a:t>
            </a:r>
            <a:endParaRPr lang="en-US" sz="2800" b="0" i="0" dirty="0">
              <a:solidFill>
                <a:schemeClr val="bg1"/>
              </a:solidFill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3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066800" y="194468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Arial" charset="0"/>
              <a:ea typeface="MS PGothic" pitchFamily="34" charset="-128"/>
              <a:cs typeface="ヒラギノ角ゴ Pro W3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1" y="256074"/>
            <a:ext cx="9143999" cy="1321381"/>
          </a:xfrm>
        </p:spPr>
        <p:txBody>
          <a:bodyPr/>
          <a:lstStyle/>
          <a:p>
            <a:pPr eaLnBrk="1" hangingPunct="1"/>
            <a:r>
              <a:rPr lang="en-US" kern="1200" dirty="0"/>
              <a:t>Disclosure Statement of Financial Interest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1667" y="2069081"/>
            <a:ext cx="8720667" cy="2318689"/>
          </a:xfrm>
        </p:spPr>
        <p:txBody>
          <a:bodyPr/>
          <a:lstStyle/>
          <a:p>
            <a:pPr eaLnBrk="1" hangingPunct="1">
              <a:buClrTx/>
              <a:buFont typeface="Arial"/>
              <a:buChar char="•"/>
            </a:pPr>
            <a:r>
              <a:rPr lang="en-US" sz="2800" b="0" dirty="0">
                <a:cs typeface="Arial"/>
              </a:rPr>
              <a:t>The study was funded by a research grant </a:t>
            </a:r>
            <a:r>
              <a:rPr lang="en-US" sz="2800" b="0" dirty="0" smtClean="0">
                <a:cs typeface="Arial"/>
              </a:rPr>
              <a:t>from </a:t>
            </a:r>
            <a:r>
              <a:rPr lang="en-US" sz="2800" b="0" dirty="0" err="1" smtClean="0">
                <a:cs typeface="Arial"/>
              </a:rPr>
              <a:t>MicroPort</a:t>
            </a:r>
            <a:r>
              <a:rPr lang="en-US" sz="2800" b="0" dirty="0" smtClean="0">
                <a:cs typeface="Arial"/>
              </a:rPr>
              <a:t> (Shanghai, China)</a:t>
            </a:r>
            <a:endParaRPr lang="en-US" sz="2800" b="0" dirty="0">
              <a:cs typeface="Arial"/>
            </a:endParaRPr>
          </a:p>
          <a:p>
            <a:pPr marL="0" indent="0" eaLnBrk="1" hangingPunct="1">
              <a:buClrTx/>
              <a:buNone/>
            </a:pPr>
            <a:endParaRPr lang="en-US" sz="1400" b="0" dirty="0">
              <a:cs typeface="Arial"/>
            </a:endParaRPr>
          </a:p>
          <a:p>
            <a:pPr eaLnBrk="1" hangingPunct="1">
              <a:buClrTx/>
              <a:buFont typeface="Arial"/>
              <a:buChar char="•"/>
            </a:pPr>
            <a:r>
              <a:rPr lang="en-US" sz="2800" b="0" dirty="0" smtClean="0">
                <a:latin typeface="Arial"/>
                <a:cs typeface="Arial"/>
              </a:rPr>
              <a:t>I, (Bo </a:t>
            </a:r>
            <a:r>
              <a:rPr lang="en-US" sz="2800" b="0" dirty="0" err="1" smtClean="0">
                <a:latin typeface="Arial"/>
                <a:cs typeface="Arial"/>
              </a:rPr>
              <a:t>Xu</a:t>
            </a:r>
            <a:r>
              <a:rPr lang="en-US" sz="2800" b="0" dirty="0" smtClean="0">
                <a:latin typeface="Arial"/>
                <a:cs typeface="Arial"/>
              </a:rPr>
              <a:t>) </a:t>
            </a:r>
            <a:r>
              <a:rPr lang="en-US" sz="2800" b="0" dirty="0">
                <a:cs typeface="Arial"/>
              </a:rPr>
              <a:t>have no relevant </a:t>
            </a:r>
            <a:r>
              <a:rPr lang="en-US" sz="2800" b="0" dirty="0" smtClean="0">
                <a:cs typeface="Arial"/>
              </a:rPr>
              <a:t>conflicts </a:t>
            </a:r>
            <a:r>
              <a:rPr lang="en-US" sz="2800" b="0" dirty="0">
                <a:cs typeface="Arial"/>
              </a:rPr>
              <a:t>of interest to disclose</a:t>
            </a:r>
            <a:endParaRPr lang="en-US" sz="2800" b="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696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 advClick="0" advTm="2000">
        <p:wipe dir="r"/>
      </p:transition>
    </mc:Choice>
    <mc:Fallback>
      <p:transition advClick="0" advTm="2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20"/>
          <p:cNvSpPr/>
          <p:nvPr/>
        </p:nvSpPr>
        <p:spPr>
          <a:xfrm>
            <a:off x="6307489" y="1350721"/>
            <a:ext cx="2446439" cy="4560639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Rounded Rectangle 20"/>
          <p:cNvSpPr/>
          <p:nvPr/>
        </p:nvSpPr>
        <p:spPr>
          <a:xfrm>
            <a:off x="3394152" y="1338941"/>
            <a:ext cx="2446439" cy="4560639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Rounded Rectangle 20"/>
          <p:cNvSpPr/>
          <p:nvPr/>
        </p:nvSpPr>
        <p:spPr>
          <a:xfrm>
            <a:off x="423992" y="1350721"/>
            <a:ext cx="2446439" cy="4560639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7516" y="224941"/>
            <a:ext cx="8568969" cy="854360"/>
          </a:xfrm>
        </p:spPr>
        <p:txBody>
          <a:bodyPr/>
          <a:lstStyle/>
          <a:p>
            <a:pPr eaLnBrk="1" hangingPunct="1"/>
            <a:r>
              <a:rPr lang="en-US" altLang="zh-CN" kern="1200" dirty="0">
                <a:solidFill>
                  <a:srgbClr val="FFFFFF"/>
                </a:solidFill>
              </a:rPr>
              <a:t>Features of the Firesorb BRS</a:t>
            </a:r>
            <a:br>
              <a:rPr lang="en-US" altLang="zh-CN" kern="1200" dirty="0">
                <a:solidFill>
                  <a:srgbClr val="FFFFFF"/>
                </a:solidFill>
              </a:rPr>
            </a:br>
            <a:endParaRPr lang="zh-CN" altLang="en-US" kern="1200" dirty="0">
              <a:solidFill>
                <a:srgbClr val="FFFFFF"/>
              </a:solidFill>
            </a:endParaRPr>
          </a:p>
        </p:txBody>
      </p:sp>
      <p:sp>
        <p:nvSpPr>
          <p:cNvPr id="4" name="矩形 12"/>
          <p:cNvSpPr>
            <a:spLocks noChangeArrowheads="1"/>
          </p:cNvSpPr>
          <p:nvPr/>
        </p:nvSpPr>
        <p:spPr bwMode="auto">
          <a:xfrm>
            <a:off x="467133" y="1749131"/>
            <a:ext cx="2359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FF00"/>
                </a:solidFill>
                <a:latin typeface="Arial"/>
                <a:ea typeface="Adobe Gothic Std B" pitchFamily="34" charset="-128"/>
                <a:cs typeface="Arial" charset="0"/>
                <a:sym typeface="Arial" pitchFamily="34" charset="0"/>
              </a:rPr>
              <a:t>PLLA-based BRS</a:t>
            </a:r>
            <a:endParaRPr lang="en-US" altLang="zh-CN" b="1" dirty="0">
              <a:solidFill>
                <a:srgbClr val="FFFF00"/>
              </a:solidFill>
              <a:latin typeface="Arial"/>
              <a:ea typeface="微软雅黑" pitchFamily="34" charset="-122"/>
              <a:cs typeface="Arial" charset="0"/>
              <a:sym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27" y="2528404"/>
            <a:ext cx="1944687" cy="3371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22"/>
          <p:cNvSpPr>
            <a:spLocks noChangeArrowheads="1"/>
          </p:cNvSpPr>
          <p:nvPr/>
        </p:nvSpPr>
        <p:spPr bwMode="auto">
          <a:xfrm>
            <a:off x="468062" y="4237714"/>
            <a:ext cx="235829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  <a:sym typeface="宋体" pitchFamily="2" charset="-122"/>
              </a:rPr>
              <a:t>PLLA backbone</a:t>
            </a:r>
            <a:r>
              <a:rPr lang="zh-CN" altLang="en-US" sz="1400" b="1" dirty="0" smtClean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  <a:sym typeface="宋体" pitchFamily="2" charset="-122"/>
              </a:rPr>
              <a:t>  </a:t>
            </a:r>
            <a:endParaRPr lang="en-US" sz="1400" b="1" dirty="0">
              <a:solidFill>
                <a:srgbClr val="EFE9EB"/>
              </a:solidFill>
              <a:latin typeface="Arial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en-US" sz="1400" b="1" dirty="0" smtClean="0">
                <a:solidFill>
                  <a:srgbClr val="EFE9EB"/>
                </a:solidFill>
                <a:latin typeface="Arial"/>
                <a:ea typeface="Calibri" pitchFamily="34" charset="0"/>
                <a:cs typeface="Calibri" pitchFamily="34" charset="0"/>
                <a:sym typeface="Calibri" pitchFamily="34" charset="0"/>
              </a:rPr>
              <a:t>PDLLA </a:t>
            </a:r>
            <a:r>
              <a:rPr lang="en-US" altLang="zh-CN" sz="1400" b="1" dirty="0" smtClean="0">
                <a:solidFill>
                  <a:srgbClr val="EFE9EB"/>
                </a:solidFill>
                <a:latin typeface="Arial"/>
                <a:ea typeface="Calibri" pitchFamily="34" charset="0"/>
                <a:cs typeface="Calibri" pitchFamily="34" charset="0"/>
                <a:sym typeface="Calibri" pitchFamily="34" charset="0"/>
              </a:rPr>
              <a:t>coating</a:t>
            </a:r>
            <a:r>
              <a:rPr lang="en-US" sz="1400" b="1" dirty="0" smtClean="0">
                <a:solidFill>
                  <a:srgbClr val="EFE9EB"/>
                </a:solidFill>
                <a:latin typeface="Arial"/>
                <a:ea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endParaRPr lang="zh-CN" altLang="en-US" sz="1400" b="1" dirty="0">
              <a:solidFill>
                <a:srgbClr val="EFE9EB"/>
              </a:solidFill>
              <a:latin typeface="Arial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  <a:sym typeface="Calibri" pitchFamily="34" charset="0"/>
              </a:rPr>
              <a:t>Balloon Expandable </a:t>
            </a:r>
          </a:p>
        </p:txBody>
      </p:sp>
      <p:sp>
        <p:nvSpPr>
          <p:cNvPr id="8" name="矩形 15"/>
          <p:cNvSpPr>
            <a:spLocks noChangeArrowheads="1"/>
          </p:cNvSpPr>
          <p:nvPr/>
        </p:nvSpPr>
        <p:spPr bwMode="auto">
          <a:xfrm>
            <a:off x="3447171" y="1758918"/>
            <a:ext cx="2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FF00"/>
                </a:solidFill>
                <a:latin typeface="Arial" charset="0"/>
                <a:ea typeface="ヒラギノ角ゴ Pro W3"/>
                <a:cs typeface="Arial" charset="0"/>
                <a:sym typeface="宋体" pitchFamily="2" charset="-122"/>
              </a:rPr>
              <a:t>Abluminal</a:t>
            </a:r>
            <a:r>
              <a:rPr lang="en-US" altLang="zh-CN" b="1" dirty="0" smtClean="0">
                <a:solidFill>
                  <a:srgbClr val="FFFF00"/>
                </a:solidFill>
                <a:latin typeface="Arial"/>
                <a:ea typeface="Adobe Gothic Std B" pitchFamily="34" charset="-128"/>
                <a:cs typeface="Arial" charset="0"/>
                <a:sym typeface="宋体" pitchFamily="2" charset="-122"/>
              </a:rPr>
              <a:t> Eluting</a:t>
            </a:r>
            <a:endParaRPr lang="zh-CN" altLang="en-US" b="1" dirty="0">
              <a:solidFill>
                <a:srgbClr val="FFFF00"/>
              </a:solidFill>
              <a:latin typeface="Arial"/>
              <a:ea typeface="Adobe Gothic Std B" pitchFamily="34" charset="-128"/>
              <a:cs typeface="Arial" charset="0"/>
              <a:sym typeface="宋体" pitchFamily="2" charset="-122"/>
            </a:endParaRPr>
          </a:p>
        </p:txBody>
      </p:sp>
      <p:sp>
        <p:nvSpPr>
          <p:cNvPr id="15" name="矩形 23"/>
          <p:cNvSpPr>
            <a:spLocks noChangeArrowheads="1"/>
          </p:cNvSpPr>
          <p:nvPr/>
        </p:nvSpPr>
        <p:spPr bwMode="auto">
          <a:xfrm>
            <a:off x="3365825" y="4218572"/>
            <a:ext cx="2475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EFE9EB"/>
                </a:solidFill>
                <a:latin typeface="Arial" charset="0"/>
                <a:ea typeface="ヒラギノ角ゴ Pro W3"/>
                <a:cs typeface="Arial" charset="0"/>
                <a:sym typeface="宋体" pitchFamily="2" charset="-122"/>
              </a:rPr>
              <a:t>A</a:t>
            </a:r>
            <a:r>
              <a:rPr lang="en-US" altLang="zh-CN" sz="1400" b="1" dirty="0" smtClean="0">
                <a:solidFill>
                  <a:srgbClr val="EFE9EB"/>
                </a:solidFill>
                <a:latin typeface="Arial" charset="0"/>
                <a:ea typeface="ヒラギノ角ゴ Pro W3"/>
                <a:cs typeface="Arial" charset="0"/>
                <a:sym typeface="宋体" pitchFamily="2" charset="-122"/>
              </a:rPr>
              <a:t>bluminal </a:t>
            </a:r>
            <a:r>
              <a:rPr lang="en-US" altLang="zh-CN" sz="1400" b="1" dirty="0" smtClean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  <a:sym typeface="宋体" pitchFamily="2" charset="-122"/>
              </a:rPr>
              <a:t>coating </a:t>
            </a:r>
          </a:p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EFE9EB"/>
                </a:solidFill>
                <a:latin typeface="Arial" charset="0"/>
                <a:ea typeface="Calibri" pitchFamily="34" charset="0"/>
                <a:cs typeface="Calibri" pitchFamily="34" charset="0"/>
                <a:sym typeface="Calibri" pitchFamily="34" charset="0"/>
              </a:rPr>
              <a:t>Sirolimus</a:t>
            </a:r>
            <a:r>
              <a:rPr lang="en-US" altLang="zh-CN" sz="1400" b="1" dirty="0" smtClean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  <a:sym typeface="宋体" pitchFamily="2" charset="-122"/>
              </a:rPr>
              <a:t> </a:t>
            </a:r>
          </a:p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en-US" sz="1400" b="1" dirty="0" smtClean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  <a:sym typeface="Calibri" pitchFamily="34" charset="0"/>
              </a:rPr>
              <a:t>Low </a:t>
            </a:r>
            <a:r>
              <a:rPr lang="en-US" sz="1400" b="1" dirty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  <a:sym typeface="Calibri" pitchFamily="34" charset="0"/>
              </a:rPr>
              <a:t>drug </a:t>
            </a:r>
            <a:r>
              <a:rPr lang="en-US" sz="1400" b="1" dirty="0" smtClean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  <a:sym typeface="Calibri" pitchFamily="34" charset="0"/>
              </a:rPr>
              <a:t>dosage - 60</a:t>
            </a:r>
            <a:r>
              <a:rPr lang="en-US" sz="1400" b="1" dirty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  <a:sym typeface="Calibri" pitchFamily="34" charset="0"/>
              </a:rPr>
              <a:t>% lower than </a:t>
            </a:r>
            <a:r>
              <a:rPr lang="en-US" sz="1400" b="1" dirty="0" smtClean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  <a:sym typeface="Calibri" pitchFamily="34" charset="0"/>
              </a:rPr>
              <a:t>BVS</a:t>
            </a:r>
            <a:endParaRPr lang="en-US" sz="1400" b="1" dirty="0">
              <a:solidFill>
                <a:srgbClr val="EFE9EB"/>
              </a:solidFill>
              <a:latin typeface="Arial"/>
              <a:ea typeface="ヒラギノ角ゴ Pro W3"/>
              <a:cs typeface="Arial" charset="0"/>
              <a:sym typeface="Calibri" pitchFamily="34" charset="0"/>
            </a:endParaRPr>
          </a:p>
        </p:txBody>
      </p:sp>
      <p:sp>
        <p:nvSpPr>
          <p:cNvPr id="16" name="矩形 16"/>
          <p:cNvSpPr>
            <a:spLocks noChangeArrowheads="1"/>
          </p:cNvSpPr>
          <p:nvPr/>
        </p:nvSpPr>
        <p:spPr bwMode="auto">
          <a:xfrm>
            <a:off x="6389615" y="1743388"/>
            <a:ext cx="2312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FF00"/>
                </a:solidFill>
                <a:latin typeface="Arial"/>
                <a:ea typeface="Adobe Gothic Std B" pitchFamily="34" charset="-128"/>
                <a:cs typeface="Arial" charset="0"/>
                <a:sym typeface="宋体" pitchFamily="2" charset="-122"/>
              </a:rPr>
              <a:t>Thin Strut</a:t>
            </a:r>
            <a:endParaRPr lang="zh-CN" altLang="en-US" b="1" dirty="0">
              <a:solidFill>
                <a:srgbClr val="FFFF00"/>
              </a:solidFill>
              <a:latin typeface="Arial"/>
              <a:ea typeface="Adobe Gothic Std B" pitchFamily="34" charset="-128"/>
              <a:cs typeface="Arial" charset="0"/>
              <a:sym typeface="宋体" pitchFamily="2" charset="-122"/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96819"/>
              </p:ext>
            </p:extLst>
          </p:nvPr>
        </p:nvGraphicFramePr>
        <p:xfrm>
          <a:off x="6373030" y="2528405"/>
          <a:ext cx="2345192" cy="1635736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228773"/>
                <a:gridCol w="1116419"/>
              </a:tblGrid>
              <a:tr h="5492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i="0" dirty="0" smtClean="0"/>
                        <a:t>Scaffold</a:t>
                      </a:r>
                      <a:r>
                        <a:rPr lang="en-US" altLang="zh-CN" sz="1200" b="1" i="0" baseline="0" dirty="0" smtClean="0"/>
                        <a:t> Size</a:t>
                      </a:r>
                      <a:endParaRPr lang="zh-CN" altLang="en-US" sz="12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i="0" dirty="0" smtClean="0"/>
                        <a:t>Strut</a:t>
                      </a:r>
                    </a:p>
                    <a:p>
                      <a:pPr algn="ctr"/>
                      <a:r>
                        <a:rPr lang="en-US" altLang="zh-CN" sz="1200" b="1" i="0" dirty="0" smtClean="0"/>
                        <a:t>Thickness</a:t>
                      </a:r>
                      <a:endParaRPr lang="zh-CN" altLang="en-US" sz="12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5432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i="0" dirty="0" smtClean="0"/>
                        <a:t>2.5 ~ 2.75 mm</a:t>
                      </a:r>
                      <a:endParaRPr lang="zh-CN" altLang="en-US" sz="12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i="0" dirty="0" smtClean="0"/>
                        <a:t>100 </a:t>
                      </a:r>
                      <a:r>
                        <a:rPr lang="el-GR" altLang="zh-CN" sz="1200" b="1" i="0" dirty="0" smtClean="0"/>
                        <a:t>μ</a:t>
                      </a:r>
                      <a:r>
                        <a:rPr lang="en-US" altLang="zh-CN" sz="1200" b="1" i="0" dirty="0" smtClean="0"/>
                        <a:t>m</a:t>
                      </a:r>
                      <a:endParaRPr lang="en-US" altLang="zh-CN" sz="1200" b="1" i="0" dirty="0" smtClean="0">
                        <a:solidFill>
                          <a:schemeClr val="tx1"/>
                        </a:solidFill>
                        <a:latin typeface="+mj-lt"/>
                        <a:ea typeface="Adobe Gothic Std B" pitchFamily="34" charset="-128"/>
                      </a:endParaRPr>
                    </a:p>
                  </a:txBody>
                  <a:tcPr anchor="ctr"/>
                </a:tc>
              </a:tr>
              <a:tr h="5432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i="0" dirty="0" smtClean="0"/>
                        <a:t>3.0 ~ 4.0 mm</a:t>
                      </a:r>
                      <a:endParaRPr lang="zh-CN" altLang="en-US" sz="12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i="0" dirty="0" smtClean="0"/>
                        <a:t>125 </a:t>
                      </a:r>
                      <a:r>
                        <a:rPr lang="el-GR" altLang="zh-CN" sz="1200" b="1" i="0" dirty="0" smtClean="0"/>
                        <a:t>μ</a:t>
                      </a:r>
                      <a:r>
                        <a:rPr lang="en-US" altLang="zh-CN" sz="1200" b="1" i="0" dirty="0" smtClean="0"/>
                        <a:t>m</a:t>
                      </a:r>
                      <a:endParaRPr lang="zh-CN" altLang="en-US" sz="12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矩形 24"/>
          <p:cNvSpPr>
            <a:spLocks noChangeArrowheads="1"/>
          </p:cNvSpPr>
          <p:nvPr/>
        </p:nvSpPr>
        <p:spPr bwMode="auto">
          <a:xfrm>
            <a:off x="6307489" y="4239134"/>
            <a:ext cx="2448741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</a:rPr>
              <a:t>Lower crossing profile</a:t>
            </a:r>
          </a:p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</a:rPr>
              <a:t>Shorter </a:t>
            </a:r>
            <a:r>
              <a:rPr lang="en-US" altLang="zh-CN" sz="1400" b="1" dirty="0" err="1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</a:rPr>
              <a:t>resorption</a:t>
            </a:r>
            <a:r>
              <a:rPr lang="en-US" altLang="zh-CN" sz="1400" b="1" dirty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</a:rPr>
              <a:t> </a:t>
            </a:r>
            <a:r>
              <a:rPr lang="en-US" altLang="zh-CN" sz="1400" b="1" dirty="0" smtClean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</a:rPr>
              <a:t>time</a:t>
            </a:r>
          </a:p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EFE9EB"/>
                </a:solidFill>
                <a:latin typeface="Arial"/>
                <a:ea typeface="ヒラギノ角ゴ Pro W3"/>
                <a:cs typeface="Arial" charset="0"/>
              </a:rPr>
              <a:t>More deliverable</a:t>
            </a:r>
            <a:endParaRPr lang="en-US" altLang="zh-CN" sz="1400" b="1" dirty="0">
              <a:solidFill>
                <a:srgbClr val="EFE9EB"/>
              </a:solidFill>
              <a:latin typeface="Arial"/>
              <a:ea typeface="ヒラギノ角ゴ Pro W3"/>
              <a:cs typeface="Arial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753136" y="2520424"/>
            <a:ext cx="1801504" cy="462307"/>
          </a:xfrm>
          <a:prstGeom prst="rect">
            <a:avLst/>
          </a:prstGeom>
          <a:gradFill rotWithShape="1">
            <a:gsLst>
              <a:gs pos="0">
                <a:srgbClr val="815251"/>
              </a:gs>
              <a:gs pos="50000">
                <a:srgbClr val="BB7977"/>
              </a:gs>
              <a:gs pos="100000">
                <a:srgbClr val="DE918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zh-CN" altLang="zh-CN" sz="2400" b="1" dirty="0">
              <a:solidFill>
                <a:srgbClr val="FFFFFF"/>
              </a:solidFill>
              <a:latin typeface="Arial" charset="0"/>
              <a:ea typeface="ヒラギノ角ゴ Pro W3"/>
              <a:cs typeface="Arial" charset="0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3931281" y="2633791"/>
            <a:ext cx="1435100" cy="1208088"/>
          </a:xfrm>
          <a:prstGeom prst="roundRect">
            <a:avLst>
              <a:gd name="adj" fmla="val 40963"/>
            </a:avLst>
          </a:prstGeom>
          <a:solidFill>
            <a:srgbClr val="FFFF00"/>
          </a:solidFill>
          <a:ln w="9525">
            <a:solidFill>
              <a:srgbClr val="646D76"/>
            </a:solidFill>
            <a:round/>
            <a:headEnd/>
            <a:tailEnd/>
          </a:ln>
        </p:spPr>
        <p:txBody>
          <a:bodyPr wrap="none" lIns="0" tIns="91440" rIns="0" bIns="914400"/>
          <a:lstStyle/>
          <a:p>
            <a:pPr algn="ctr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400" b="1">
              <a:solidFill>
                <a:srgbClr val="000000"/>
              </a:solidFill>
              <a:latin typeface="Arial" charset="0"/>
              <a:ea typeface="MS PGothic" pitchFamily="34" charset="-128"/>
              <a:cs typeface="ヒラギノ角ゴ Pro W3"/>
            </a:endParaRPr>
          </a:p>
          <a:p>
            <a:pPr algn="ctr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300" b="1">
              <a:solidFill>
                <a:srgbClr val="000000"/>
              </a:solidFill>
              <a:latin typeface="Arial" charset="0"/>
              <a:ea typeface="MS PGothic" pitchFamily="34" charset="-128"/>
              <a:cs typeface="ヒラギノ角ゴ Pro W3"/>
            </a:endParaRPr>
          </a:p>
          <a:p>
            <a:pPr algn="ctr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rgbClr val="000000"/>
                </a:solidFill>
                <a:latin typeface="Arial" charset="0"/>
                <a:ea typeface="MS PGothic" pitchFamily="34" charset="-128"/>
                <a:cs typeface="ヒラギノ角ゴ Pro W3"/>
              </a:rPr>
              <a:t>Polymer + Drug</a:t>
            </a:r>
          </a:p>
        </p:txBody>
      </p:sp>
      <p:sp>
        <p:nvSpPr>
          <p:cNvPr id="3" name="矩形 2"/>
          <p:cNvSpPr/>
          <p:nvPr/>
        </p:nvSpPr>
        <p:spPr>
          <a:xfrm>
            <a:off x="4111313" y="3244334"/>
            <a:ext cx="1074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Firesorb</a:t>
            </a:r>
            <a:r>
              <a:rPr lang="en-US" altLang="zh-CN" sz="1400" b="1" baseline="30000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TM</a:t>
            </a:r>
            <a:endParaRPr lang="zh-CN" altLang="en-US" sz="1400" b="1" dirty="0">
              <a:solidFill>
                <a:srgbClr val="FFFFFF"/>
              </a:solidFill>
              <a:latin typeface="Arial" charset="0"/>
              <a:ea typeface="ヒラギノ角ゴ Pro W3"/>
              <a:cs typeface="Arial" charset="0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3931280" y="2729041"/>
            <a:ext cx="1435100" cy="1435100"/>
          </a:xfrm>
          <a:prstGeom prst="roundRect">
            <a:avLst>
              <a:gd name="adj" fmla="val 25991"/>
            </a:avLst>
          </a:prstGeom>
          <a:gradFill rotWithShape="1">
            <a:gsLst>
              <a:gs pos="0">
                <a:srgbClr val="808080"/>
              </a:gs>
              <a:gs pos="100000">
                <a:srgbClr val="3B3B3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914400"/>
          <a:lstStyle/>
          <a:p>
            <a:pPr algn="ctr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zh-CN" altLang="zh-CN" b="1">
              <a:solidFill>
                <a:srgbClr val="EEECE1"/>
              </a:solidFill>
              <a:latin typeface="Arial" charset="0"/>
              <a:ea typeface="MS PGothic" pitchFamily="34" charset="-128"/>
              <a:cs typeface="ヒラギノ角ゴ Pro W3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46313" y="3290501"/>
            <a:ext cx="19038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Firesorb</a:t>
            </a:r>
            <a:r>
              <a:rPr lang="en-US" altLang="zh-CN" sz="1200" b="1" baseline="50000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TM</a:t>
            </a:r>
            <a:r>
              <a:rPr lang="en-US" altLang="zh-CN" sz="1400" b="1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 </a:t>
            </a:r>
            <a:endParaRPr lang="zh-CN" altLang="en-US" sz="1400" b="1" dirty="0">
              <a:solidFill>
                <a:srgbClr val="FFFFFF"/>
              </a:solidFill>
              <a:latin typeface="Arial" charset="0"/>
              <a:ea typeface="ヒラギノ角ゴ Pro W3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520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>
          <a:xfrm>
            <a:off x="435994" y="21344"/>
            <a:ext cx="8272012" cy="7849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 smtClean="0">
                <a:solidFill>
                  <a:schemeClr val="bg1"/>
                </a:solidFill>
                <a:latin typeface="Arial"/>
                <a:cs typeface="Arial"/>
              </a:rPr>
              <a:t>FUTURE-I (N=45)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7" name="圆角矩形 116"/>
          <p:cNvSpPr/>
          <p:nvPr/>
        </p:nvSpPr>
        <p:spPr>
          <a:xfrm>
            <a:off x="107683" y="4890763"/>
            <a:ext cx="1157696" cy="465355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sz="1400" kern="0" dirty="0">
                <a:solidFill>
                  <a:sysClr val="window" lastClr="FFFFFF"/>
                </a:solidFill>
                <a:latin typeface="Arial"/>
                <a:cs typeface="Arial"/>
              </a:rPr>
              <a:t>Cohort 1</a:t>
            </a:r>
          </a:p>
          <a:p>
            <a:pPr algn="ctr">
              <a:defRPr/>
            </a:pPr>
            <a:r>
              <a:rPr kumimoji="1" lang="en-US" altLang="zh-CN" sz="1400" kern="0" dirty="0">
                <a:solidFill>
                  <a:sysClr val="window" lastClr="FFFFFF"/>
                </a:solidFill>
                <a:latin typeface="Arial"/>
                <a:cs typeface="Arial"/>
              </a:rPr>
              <a:t>n = 30</a:t>
            </a:r>
            <a:endParaRPr kumimoji="1" lang="zh-CN" altLang="en-US" sz="1400" kern="0" dirty="0">
              <a:solidFill>
                <a:sysClr val="window" lastClr="FFFFFF"/>
              </a:solidFill>
              <a:latin typeface="Arial"/>
              <a:cs typeface="Arial"/>
            </a:endParaRPr>
          </a:p>
        </p:txBody>
      </p:sp>
      <p:sp>
        <p:nvSpPr>
          <p:cNvPr id="118" name="圆角矩形 117"/>
          <p:cNvSpPr/>
          <p:nvPr/>
        </p:nvSpPr>
        <p:spPr>
          <a:xfrm>
            <a:off x="107683" y="5808747"/>
            <a:ext cx="1157696" cy="467999"/>
          </a:xfrm>
          <a:prstGeom prst="round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sz="1400" kern="0" dirty="0">
                <a:solidFill>
                  <a:sysClr val="window" lastClr="FFFFFF"/>
                </a:solidFill>
                <a:latin typeface="Arial"/>
                <a:cs typeface="Arial"/>
              </a:rPr>
              <a:t>Cohort 2</a:t>
            </a:r>
          </a:p>
          <a:p>
            <a:pPr algn="ctr">
              <a:defRPr/>
            </a:pPr>
            <a:r>
              <a:rPr kumimoji="1" lang="en-US" altLang="zh-CN" sz="1400" kern="0" dirty="0">
                <a:solidFill>
                  <a:sysClr val="window" lastClr="FFFFFF"/>
                </a:solidFill>
                <a:latin typeface="Arial"/>
                <a:cs typeface="Arial"/>
              </a:rPr>
              <a:t>n = 15</a:t>
            </a:r>
            <a:endParaRPr kumimoji="1" lang="zh-CN" altLang="en-US" sz="1400" kern="0" dirty="0">
              <a:solidFill>
                <a:sysClr val="window" lastClr="FFFFFF"/>
              </a:solidFill>
              <a:latin typeface="Arial"/>
              <a:cs typeface="Arial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454296" y="3656958"/>
            <a:ext cx="8549030" cy="972000"/>
            <a:chOff x="454296" y="3449195"/>
            <a:chExt cx="8549030" cy="972000"/>
          </a:xfrm>
        </p:grpSpPr>
        <p:sp>
          <p:nvSpPr>
            <p:cNvPr id="119" name="右箭头 118"/>
            <p:cNvSpPr/>
            <p:nvPr/>
          </p:nvSpPr>
          <p:spPr>
            <a:xfrm>
              <a:off x="454296" y="3449195"/>
              <a:ext cx="8549030" cy="972000"/>
            </a:xfrm>
            <a:prstGeom prst="rightArrow">
              <a:avLst>
                <a:gd name="adj1" fmla="val 62527"/>
                <a:gd name="adj2" fmla="val 84960"/>
              </a:avLst>
            </a:prstGeom>
            <a:gradFill flip="none" rotWithShape="1">
              <a:gsLst>
                <a:gs pos="0">
                  <a:srgbClr val="0C243C"/>
                </a:gs>
                <a:gs pos="100000">
                  <a:srgbClr val="6699FF"/>
                </a:gs>
              </a:gsLst>
              <a:lin ang="108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kumimoji="1" lang="zh-CN" altLang="en-US" kern="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120" name="TextBox 21"/>
            <p:cNvSpPr txBox="1"/>
            <p:nvPr/>
          </p:nvSpPr>
          <p:spPr>
            <a:xfrm>
              <a:off x="3136106" y="3606740"/>
              <a:ext cx="907228" cy="602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1400" b="1" dirty="0">
                  <a:solidFill>
                    <a:srgbClr val="FFDA5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6 months</a:t>
              </a:r>
              <a:endParaRPr lang="zh-CN" altLang="en-US" sz="1400" b="1" dirty="0">
                <a:solidFill>
                  <a:srgbClr val="FFDA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21" name="TextBox 23"/>
            <p:cNvSpPr txBox="1"/>
            <p:nvPr/>
          </p:nvSpPr>
          <p:spPr>
            <a:xfrm>
              <a:off x="4022453" y="3736006"/>
              <a:ext cx="716232" cy="343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1400" b="1" dirty="0">
                  <a:solidFill>
                    <a:srgbClr val="FFDA5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1 year</a:t>
              </a:r>
              <a:endParaRPr lang="zh-CN" altLang="en-US" sz="1400" b="1" dirty="0">
                <a:solidFill>
                  <a:srgbClr val="FFDA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22" name="TextBox 26"/>
            <p:cNvSpPr txBox="1"/>
            <p:nvPr/>
          </p:nvSpPr>
          <p:spPr>
            <a:xfrm>
              <a:off x="2103642" y="3606740"/>
              <a:ext cx="1194497" cy="602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1400" b="1" dirty="0">
                  <a:solidFill>
                    <a:srgbClr val="FFDA5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Post-procedure</a:t>
              </a:r>
              <a:endParaRPr lang="zh-CN" altLang="en-US" sz="1400" b="1" dirty="0">
                <a:solidFill>
                  <a:srgbClr val="FFDA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23" name="TextBox 27"/>
            <p:cNvSpPr txBox="1"/>
            <p:nvPr/>
          </p:nvSpPr>
          <p:spPr>
            <a:xfrm>
              <a:off x="4889019" y="3736006"/>
              <a:ext cx="811730" cy="343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1400" b="1" dirty="0">
                  <a:solidFill>
                    <a:srgbClr val="FFDA5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2 years</a:t>
              </a:r>
              <a:endParaRPr lang="zh-CN" altLang="en-US" sz="1400" b="1" dirty="0">
                <a:solidFill>
                  <a:srgbClr val="FFDA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24" name="TextBox 28"/>
            <p:cNvSpPr txBox="1"/>
            <p:nvPr/>
          </p:nvSpPr>
          <p:spPr>
            <a:xfrm>
              <a:off x="5758642" y="3736006"/>
              <a:ext cx="811730" cy="343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1400" b="1" dirty="0">
                  <a:solidFill>
                    <a:srgbClr val="FFDA5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3 years</a:t>
              </a:r>
              <a:endParaRPr lang="zh-CN" altLang="en-US" sz="1400" b="1" dirty="0">
                <a:solidFill>
                  <a:srgbClr val="FFDA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25" name="TextBox 29"/>
            <p:cNvSpPr txBox="1"/>
            <p:nvPr/>
          </p:nvSpPr>
          <p:spPr>
            <a:xfrm>
              <a:off x="6628263" y="3736006"/>
              <a:ext cx="811730" cy="343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1400" b="1" dirty="0">
                  <a:solidFill>
                    <a:srgbClr val="FFDA5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4 years</a:t>
              </a:r>
              <a:endParaRPr lang="zh-CN" altLang="en-US" sz="1400" b="1" dirty="0">
                <a:solidFill>
                  <a:srgbClr val="FFDA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26" name="TextBox 30"/>
            <p:cNvSpPr txBox="1"/>
            <p:nvPr/>
          </p:nvSpPr>
          <p:spPr>
            <a:xfrm>
              <a:off x="7480170" y="3736006"/>
              <a:ext cx="811730" cy="343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1400" b="1" dirty="0">
                  <a:solidFill>
                    <a:srgbClr val="FFDA5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5 years</a:t>
              </a:r>
              <a:endParaRPr lang="zh-CN" altLang="en-US" sz="1400" b="1" dirty="0">
                <a:solidFill>
                  <a:srgbClr val="FFDA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27" name="TextBox 26"/>
            <p:cNvSpPr txBox="1"/>
            <p:nvPr/>
          </p:nvSpPr>
          <p:spPr>
            <a:xfrm>
              <a:off x="1167082" y="3606740"/>
              <a:ext cx="1193721" cy="602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1400" b="1" dirty="0">
                  <a:solidFill>
                    <a:srgbClr val="FFDA5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Pre-procedure</a:t>
              </a:r>
              <a:endParaRPr lang="zh-CN" altLang="en-US" sz="1400" b="1" dirty="0">
                <a:solidFill>
                  <a:srgbClr val="FFDA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</p:grpSp>
      <p:sp>
        <p:nvSpPr>
          <p:cNvPr id="130" name="右箭头 129"/>
          <p:cNvSpPr/>
          <p:nvPr/>
        </p:nvSpPr>
        <p:spPr>
          <a:xfrm>
            <a:off x="1260658" y="5911994"/>
            <a:ext cx="7480667" cy="261505"/>
          </a:xfrm>
          <a:prstGeom prst="rightArrow">
            <a:avLst>
              <a:gd name="adj1" fmla="val 62527"/>
              <a:gd name="adj2" fmla="val 120653"/>
            </a:avLst>
          </a:prstGeom>
          <a:gradFill flip="none"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08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1" lang="zh-CN" altLang="en-US" kern="0" dirty="0">
              <a:solidFill>
                <a:sysClr val="window" lastClr="FFFFFF"/>
              </a:solidFill>
            </a:endParaRPr>
          </a:p>
        </p:txBody>
      </p:sp>
      <p:sp>
        <p:nvSpPr>
          <p:cNvPr id="136" name="菱形 135"/>
          <p:cNvSpPr/>
          <p:nvPr/>
        </p:nvSpPr>
        <p:spPr>
          <a:xfrm>
            <a:off x="1579711" y="5857713"/>
            <a:ext cx="415355" cy="372439"/>
          </a:xfrm>
          <a:prstGeom prst="diamond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137" name="菱形 136"/>
          <p:cNvSpPr/>
          <p:nvPr/>
        </p:nvSpPr>
        <p:spPr>
          <a:xfrm>
            <a:off x="2519163" y="5857713"/>
            <a:ext cx="415355" cy="372439"/>
          </a:xfrm>
          <a:prstGeom prst="diamond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138" name="菱形 137"/>
          <p:cNvSpPr/>
          <p:nvPr/>
        </p:nvSpPr>
        <p:spPr>
          <a:xfrm>
            <a:off x="4221717" y="5857713"/>
            <a:ext cx="415355" cy="372439"/>
          </a:xfrm>
          <a:prstGeom prst="diamond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139" name="菱形 138"/>
          <p:cNvSpPr/>
          <p:nvPr/>
        </p:nvSpPr>
        <p:spPr>
          <a:xfrm>
            <a:off x="5999688" y="5857713"/>
            <a:ext cx="415355" cy="372439"/>
          </a:xfrm>
          <a:prstGeom prst="diamond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141" name="文本框 140"/>
          <p:cNvSpPr txBox="1"/>
          <p:nvPr/>
        </p:nvSpPr>
        <p:spPr>
          <a:xfrm>
            <a:off x="1316976" y="5390535"/>
            <a:ext cx="936607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100" kern="0" dirty="0">
                <a:solidFill>
                  <a:sysClr val="window" lastClr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Angio, IVUS</a:t>
            </a:r>
            <a:endParaRPr lang="zh-CN" altLang="en-US" sz="1100" kern="0" dirty="0">
              <a:solidFill>
                <a:sysClr val="window" lastClr="FFFFFF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43" name="文本框 142"/>
          <p:cNvSpPr txBox="1"/>
          <p:nvPr/>
        </p:nvSpPr>
        <p:spPr>
          <a:xfrm>
            <a:off x="2264401" y="5390535"/>
            <a:ext cx="936607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100" kern="0" dirty="0">
                <a:solidFill>
                  <a:sysClr val="window" lastClr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Angio, IVUS, OCT</a:t>
            </a:r>
            <a:endParaRPr lang="zh-CN" altLang="en-US" sz="1100" kern="0" dirty="0">
              <a:solidFill>
                <a:sysClr val="window" lastClr="FFFFFF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45" name="文本框 144"/>
          <p:cNvSpPr txBox="1"/>
          <p:nvPr/>
        </p:nvSpPr>
        <p:spPr>
          <a:xfrm>
            <a:off x="3975876" y="5390535"/>
            <a:ext cx="936607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100" kern="0" dirty="0">
                <a:solidFill>
                  <a:sysClr val="window" lastClr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Angio, IVUS, OCT</a:t>
            </a:r>
            <a:endParaRPr lang="zh-CN" altLang="en-US" sz="1100" kern="0" dirty="0">
              <a:solidFill>
                <a:sysClr val="window" lastClr="FFFFFF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29" name="右箭头 128"/>
          <p:cNvSpPr/>
          <p:nvPr/>
        </p:nvSpPr>
        <p:spPr>
          <a:xfrm>
            <a:off x="1260658" y="4983679"/>
            <a:ext cx="7480667" cy="261505"/>
          </a:xfrm>
          <a:prstGeom prst="rightArrow">
            <a:avLst>
              <a:gd name="adj1" fmla="val 62527"/>
              <a:gd name="adj2" fmla="val 120653"/>
            </a:avLst>
          </a:prstGeom>
          <a:gradFill flip="none"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08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1" lang="zh-CN" altLang="en-US" kern="0" dirty="0">
              <a:solidFill>
                <a:sysClr val="window" lastClr="FFFFFF"/>
              </a:solidFill>
            </a:endParaRPr>
          </a:p>
        </p:txBody>
      </p:sp>
      <p:sp>
        <p:nvSpPr>
          <p:cNvPr id="132" name="菱形 131"/>
          <p:cNvSpPr/>
          <p:nvPr/>
        </p:nvSpPr>
        <p:spPr>
          <a:xfrm>
            <a:off x="1579711" y="4932059"/>
            <a:ext cx="415355" cy="372439"/>
          </a:xfrm>
          <a:prstGeom prst="diamond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1" lang="zh-CN" altLang="en-US" sz="400" kern="0" dirty="0">
              <a:solidFill>
                <a:sysClr val="window" lastClr="FFFFFF"/>
              </a:solidFill>
              <a:latin typeface="Arial"/>
              <a:cs typeface="Arial"/>
            </a:endParaRPr>
          </a:p>
        </p:txBody>
      </p:sp>
      <p:sp>
        <p:nvSpPr>
          <p:cNvPr id="133" name="菱形 132"/>
          <p:cNvSpPr/>
          <p:nvPr/>
        </p:nvSpPr>
        <p:spPr>
          <a:xfrm>
            <a:off x="2506480" y="4932059"/>
            <a:ext cx="415355" cy="372439"/>
          </a:xfrm>
          <a:prstGeom prst="diamond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134" name="菱形 133"/>
          <p:cNvSpPr/>
          <p:nvPr/>
        </p:nvSpPr>
        <p:spPr>
          <a:xfrm>
            <a:off x="3415072" y="4932059"/>
            <a:ext cx="415355" cy="372439"/>
          </a:xfrm>
          <a:prstGeom prst="diamond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135" name="菱形 134"/>
          <p:cNvSpPr/>
          <p:nvPr/>
        </p:nvSpPr>
        <p:spPr>
          <a:xfrm>
            <a:off x="5130065" y="4932059"/>
            <a:ext cx="415355" cy="372439"/>
          </a:xfrm>
          <a:prstGeom prst="diamond">
            <a:avLst/>
          </a:prstGeom>
          <a:solidFill>
            <a:srgbClr val="1F497D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sysClr val="window" lastClr="FFFFFF"/>
              </a:solidFill>
            </a:endParaRPr>
          </a:p>
        </p:txBody>
      </p:sp>
      <p:sp>
        <p:nvSpPr>
          <p:cNvPr id="140" name="文本框 139"/>
          <p:cNvSpPr txBox="1"/>
          <p:nvPr/>
        </p:nvSpPr>
        <p:spPr>
          <a:xfrm>
            <a:off x="1316976" y="4459913"/>
            <a:ext cx="936607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100" kern="0" dirty="0">
                <a:solidFill>
                  <a:sysClr val="window" lastClr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Angio, IVUS</a:t>
            </a:r>
            <a:endParaRPr lang="zh-CN" altLang="en-US" sz="1100" kern="0" dirty="0">
              <a:solidFill>
                <a:sysClr val="window" lastClr="FFFFFF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42" name="文本框 141"/>
          <p:cNvSpPr txBox="1"/>
          <p:nvPr/>
        </p:nvSpPr>
        <p:spPr>
          <a:xfrm>
            <a:off x="2264401" y="4459913"/>
            <a:ext cx="936607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100" kern="0" dirty="0">
                <a:solidFill>
                  <a:sysClr val="window" lastClr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Angio, IVUS, OCT</a:t>
            </a:r>
            <a:endParaRPr lang="zh-CN" altLang="en-US" sz="1100" kern="0" dirty="0">
              <a:solidFill>
                <a:sysClr val="window" lastClr="FFFFFF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3160201" y="4459913"/>
            <a:ext cx="936607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100" kern="0" dirty="0">
                <a:solidFill>
                  <a:sysClr val="window" lastClr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Angio, IVUS, OCT</a:t>
            </a:r>
            <a:endParaRPr lang="zh-CN" altLang="en-US" sz="1100" kern="0" dirty="0">
              <a:solidFill>
                <a:sysClr val="window" lastClr="FFFFFF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4871676" y="4459913"/>
            <a:ext cx="936607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100" kern="0" dirty="0">
                <a:solidFill>
                  <a:sysClr val="window" lastClr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Angio, IVUS, OCT</a:t>
            </a:r>
            <a:endParaRPr lang="zh-CN" altLang="en-US" sz="1100" kern="0" dirty="0">
              <a:solidFill>
                <a:sysClr val="window" lastClr="FFFFFF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47" name="文本框 146"/>
          <p:cNvSpPr txBox="1"/>
          <p:nvPr/>
        </p:nvSpPr>
        <p:spPr>
          <a:xfrm>
            <a:off x="5749301" y="5390535"/>
            <a:ext cx="936607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100" kern="0" dirty="0">
                <a:solidFill>
                  <a:sysClr val="window" lastClr="FFFFFF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Angio, IVUS, OCT</a:t>
            </a:r>
            <a:endParaRPr lang="zh-CN" altLang="en-US" sz="1100" kern="0" dirty="0">
              <a:solidFill>
                <a:sysClr val="window" lastClr="FFFFFF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48" name="矩形 147"/>
          <p:cNvSpPr/>
          <p:nvPr/>
        </p:nvSpPr>
        <p:spPr>
          <a:xfrm>
            <a:off x="547474" y="5411704"/>
            <a:ext cx="518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kern="0" dirty="0">
                <a:solidFill>
                  <a:srgbClr val="FDE25E"/>
                </a:solidFill>
                <a:latin typeface="Arial"/>
                <a:cs typeface="Arial"/>
              </a:rPr>
              <a:t>2:1</a:t>
            </a:r>
            <a:endParaRPr lang="zh-CN" altLang="en-US" kern="0" dirty="0">
              <a:solidFill>
                <a:prstClr val="black"/>
              </a:solidFill>
            </a:endParaRPr>
          </a:p>
        </p:txBody>
      </p:sp>
      <p:sp>
        <p:nvSpPr>
          <p:cNvPr id="149" name="TextBox 26"/>
          <p:cNvSpPr txBox="1"/>
          <p:nvPr/>
        </p:nvSpPr>
        <p:spPr>
          <a:xfrm>
            <a:off x="33894" y="3380195"/>
            <a:ext cx="302172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16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Imaging and Clinical Follow-up</a:t>
            </a:r>
            <a:endParaRPr lang="zh-CN" altLang="en-US" sz="1600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4676" y="5326018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altLang="zh-CN" sz="2800" b="1" kern="0" dirty="0">
                <a:solidFill>
                  <a:srgbClr val="FDE25E"/>
                </a:solidFill>
                <a:latin typeface="Arial"/>
                <a:cs typeface="Arial"/>
              </a:rPr>
              <a:t>®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" y="687432"/>
            <a:ext cx="91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kern="0" dirty="0">
                <a:solidFill>
                  <a:srgbClr val="FDE25E"/>
                </a:solidFill>
                <a:latin typeface="Arial"/>
                <a:cs typeface="Arial"/>
              </a:rPr>
              <a:t>Prospective, Single Center, First-in-Man Study</a:t>
            </a:r>
          </a:p>
        </p:txBody>
      </p:sp>
      <p:grpSp>
        <p:nvGrpSpPr>
          <p:cNvPr id="3" name="组 46"/>
          <p:cNvGrpSpPr/>
          <p:nvPr/>
        </p:nvGrpSpPr>
        <p:grpSpPr>
          <a:xfrm>
            <a:off x="125334" y="1077294"/>
            <a:ext cx="8893333" cy="2268000"/>
            <a:chOff x="290827" y="1095069"/>
            <a:chExt cx="8893333" cy="1930832"/>
          </a:xfrm>
        </p:grpSpPr>
        <p:sp>
          <p:nvSpPr>
            <p:cNvPr id="48" name="圆角矩形 47"/>
            <p:cNvSpPr/>
            <p:nvPr/>
          </p:nvSpPr>
          <p:spPr bwMode="auto">
            <a:xfrm>
              <a:off x="290827" y="1095069"/>
              <a:ext cx="8893333" cy="1930832"/>
            </a:xfrm>
            <a:prstGeom prst="roundRect">
              <a:avLst>
                <a:gd name="adj" fmla="val 13028"/>
              </a:avLst>
            </a:prstGeom>
            <a:solidFill>
              <a:srgbClr val="17375E"/>
            </a:solidFill>
            <a:ln w="9525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000" i="1" kern="0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238041" y="1129352"/>
              <a:ext cx="7883374" cy="163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lnSpc>
                  <a:spcPct val="110000"/>
                </a:lnSpc>
                <a:buFont typeface="Arial"/>
                <a:buChar char="•"/>
                <a:defRPr/>
              </a:pP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Age </a:t>
              </a:r>
              <a:r>
                <a:rPr lang="en-US" altLang="zh-CN" sz="1400" kern="0" dirty="0" smtClean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≥ 18 </a:t>
              </a: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years</a:t>
              </a:r>
            </a:p>
            <a:p>
              <a:pPr marL="171450" indent="-171450">
                <a:lnSpc>
                  <a:spcPct val="110000"/>
                </a:lnSpc>
                <a:buFont typeface="Arial"/>
                <a:buChar char="•"/>
                <a:defRPr/>
              </a:pP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Stable and unstable angina, silent ischemia, or OMI</a:t>
              </a:r>
            </a:p>
            <a:p>
              <a:pPr marL="171450" indent="-171450">
                <a:lnSpc>
                  <a:spcPct val="110000"/>
                </a:lnSpc>
                <a:buFont typeface="Arial"/>
                <a:buChar char="•"/>
                <a:defRPr/>
              </a:pP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Single, </a:t>
              </a:r>
              <a:r>
                <a:rPr lang="en-US" altLang="zh-CN" sz="1400" i="1" kern="0" dirty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de novo </a:t>
              </a: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lesion in native coronary artery with lesion length ≤ </a:t>
              </a:r>
              <a:r>
                <a:rPr lang="en-US" altLang="zh-CN" sz="1400" kern="0" dirty="0" smtClean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25 </a:t>
              </a: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mm </a:t>
              </a:r>
              <a:r>
                <a:rPr lang="en-US" altLang="zh-CN" sz="1400" kern="0" dirty="0" smtClean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(can </a:t>
              </a: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be covered by 1 scaffold) and vessel size between </a:t>
              </a:r>
              <a:r>
                <a:rPr lang="en-US" altLang="zh-CN" sz="1400" kern="0" dirty="0" smtClean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3.0~3.5 </a:t>
              </a: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ea typeface="MS PGothic" pitchFamily="34" charset="-128"/>
                  <a:cs typeface="Arial"/>
                </a:rPr>
                <a:t>mm</a:t>
              </a:r>
            </a:p>
            <a:p>
              <a:pPr>
                <a:lnSpc>
                  <a:spcPct val="110000"/>
                </a:lnSpc>
                <a:defRPr/>
              </a:pPr>
              <a:endParaRPr kumimoji="1" lang="en-US" altLang="zh-CN" sz="700" kern="0" dirty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marL="171450" indent="-171450">
                <a:lnSpc>
                  <a:spcPct val="110000"/>
                </a:lnSpc>
                <a:buFont typeface="Arial"/>
                <a:buChar char="•"/>
                <a:defRPr/>
              </a:pP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cs typeface="Arial"/>
                </a:rPr>
                <a:t>AMI within 1 week</a:t>
              </a:r>
            </a:p>
            <a:p>
              <a:pPr marL="171450" indent="-171450">
                <a:lnSpc>
                  <a:spcPct val="110000"/>
                </a:lnSpc>
                <a:buFont typeface="Arial"/>
                <a:buChar char="•"/>
                <a:defRPr/>
              </a:pP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cs typeface="Arial"/>
                </a:rPr>
                <a:t>CTO (TIMI 0), left main disease, ostial lesion, multivessel disease, bifurcation </a:t>
              </a:r>
              <a:r>
                <a:rPr lang="en-US" altLang="zh-CN" sz="1400" kern="0" dirty="0" smtClean="0">
                  <a:solidFill>
                    <a:srgbClr val="FFFFFF"/>
                  </a:solidFill>
                  <a:latin typeface="Arial"/>
                  <a:cs typeface="Arial"/>
                </a:rPr>
                <a:t>(diameter of </a:t>
              </a:r>
              <a:r>
                <a:rPr lang="en-US" altLang="zh-CN" sz="1400" kern="0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ostial</a:t>
              </a:r>
              <a:r>
                <a:rPr lang="en-US" altLang="zh-CN" sz="1400" kern="0" dirty="0" smtClean="0">
                  <a:solidFill>
                    <a:srgbClr val="FFFFFF"/>
                  </a:solidFill>
                  <a:latin typeface="Arial"/>
                  <a:cs typeface="Arial"/>
                </a:rPr>
                <a:t> SB </a:t>
              </a: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cs typeface="Arial"/>
                </a:rPr>
                <a:t>≥ 2.0 mm or </a:t>
              </a:r>
              <a:r>
                <a:rPr lang="en-US" altLang="zh-CN" sz="1400" kern="0" dirty="0" smtClean="0">
                  <a:solidFill>
                    <a:srgbClr val="FFFFFF"/>
                  </a:solidFill>
                  <a:latin typeface="Arial"/>
                  <a:cs typeface="Arial"/>
                </a:rPr>
                <a:t>%DS </a:t>
              </a:r>
              <a:r>
                <a:rPr lang="en-US" altLang="zh-CN" sz="1400" kern="0" dirty="0">
                  <a:solidFill>
                    <a:srgbClr val="FFFFFF"/>
                  </a:solidFill>
                  <a:latin typeface="Arial"/>
                  <a:cs typeface="Arial"/>
                </a:rPr>
                <a:t>≥ 40%), and restenotic lesions </a:t>
              </a: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316005" y="1124725"/>
              <a:ext cx="1013012" cy="26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en-US" altLang="zh-CN" sz="1400" kern="0" dirty="0">
                  <a:solidFill>
                    <a:srgbClr val="FDE25E"/>
                  </a:solidFill>
                  <a:latin typeface="Arial"/>
                  <a:ea typeface="MS PGothic" pitchFamily="34" charset="-128"/>
                  <a:cs typeface="Arial"/>
                </a:rPr>
                <a:t>Inclusion: </a:t>
              </a:r>
            </a:p>
          </p:txBody>
        </p:sp>
      </p:grpSp>
      <p:sp>
        <p:nvSpPr>
          <p:cNvPr id="42" name="TextBox 5"/>
          <p:cNvSpPr txBox="1"/>
          <p:nvPr/>
        </p:nvSpPr>
        <p:spPr>
          <a:xfrm>
            <a:off x="3001603" y="6520543"/>
            <a:ext cx="3151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zh-CN" sz="1200" b="1" dirty="0">
                <a:solidFill>
                  <a:srgbClr val="FDE25E"/>
                </a:solidFill>
                <a:latin typeface="Arial" pitchFamily="34" charset="0"/>
                <a:cs typeface="Arial" pitchFamily="34" charset="0"/>
              </a:rPr>
              <a:t>ClinicalTrial.gov Identifier: NCT02659254</a:t>
            </a:r>
            <a:endParaRPr lang="zh-CN" altLang="en-US" sz="1200" b="1" dirty="0">
              <a:solidFill>
                <a:srgbClr val="FDE2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2889" y="2993724"/>
            <a:ext cx="14168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400" kern="0" dirty="0">
                <a:solidFill>
                  <a:srgbClr val="FDE25E"/>
                </a:solidFill>
                <a:latin typeface="Arial"/>
                <a:ea typeface="MS PGothic" pitchFamily="34" charset="-128"/>
                <a:cs typeface="Arial"/>
              </a:rPr>
              <a:t>Device Size:</a:t>
            </a:r>
          </a:p>
        </p:txBody>
      </p:sp>
      <p:sp>
        <p:nvSpPr>
          <p:cNvPr id="44" name="矩形 43"/>
          <p:cNvSpPr/>
          <p:nvPr/>
        </p:nvSpPr>
        <p:spPr>
          <a:xfrm>
            <a:off x="1233848" y="2993724"/>
            <a:ext cx="7638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400" kern="0" dirty="0">
                <a:solidFill>
                  <a:srgbClr val="FFFFFF"/>
                </a:solidFill>
                <a:latin typeface="Arial"/>
                <a:cs typeface="Arial"/>
              </a:rPr>
              <a:t>Diameter: 3.0, 3.25, 3.5 mm; </a:t>
            </a:r>
            <a:r>
              <a:rPr kumimoji="1" lang="en-US" altLang="zh-CN" sz="1400" kern="0" dirty="0" smtClean="0">
                <a:solidFill>
                  <a:srgbClr val="FFFFFF"/>
                </a:solidFill>
                <a:latin typeface="Arial"/>
                <a:cs typeface="Arial"/>
              </a:rPr>
              <a:t>length</a:t>
            </a:r>
            <a:r>
              <a:rPr kumimoji="1" lang="en-US" altLang="zh-CN" sz="1400" kern="0" dirty="0">
                <a:solidFill>
                  <a:srgbClr val="FFFFFF"/>
                </a:solidFill>
                <a:latin typeface="Arial"/>
                <a:cs typeface="Arial"/>
              </a:rPr>
              <a:t>: 13, 18, 23, 29 mm</a:t>
            </a:r>
            <a:endParaRPr kumimoji="1" lang="zh-CN" altLang="en-US" sz="1400" kern="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54" name="文本框 50"/>
          <p:cNvSpPr txBox="1"/>
          <p:nvPr/>
        </p:nvSpPr>
        <p:spPr>
          <a:xfrm>
            <a:off x="162889" y="2168871"/>
            <a:ext cx="1000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kumimoji="1" lang="en-US" altLang="zh-CN" sz="1400" kern="0" dirty="0">
                <a:solidFill>
                  <a:srgbClr val="FDE25E"/>
                </a:solidFill>
                <a:latin typeface="Arial"/>
                <a:ea typeface="MS PGothic" pitchFamily="34" charset="-128"/>
                <a:cs typeface="Arial"/>
              </a:rPr>
              <a:t>Exclusion:</a:t>
            </a:r>
          </a:p>
        </p:txBody>
      </p:sp>
    </p:spTree>
    <p:extLst>
      <p:ext uri="{BB962C8B-B14F-4D97-AF65-F5344CB8AC3E}">
        <p14:creationId xmlns:p14="http://schemas.microsoft.com/office/powerpoint/2010/main" val="3661955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58"/>
          <p:cNvCxnSpPr>
            <a:stCxn id="22" idx="2"/>
            <a:endCxn id="36" idx="0"/>
          </p:cNvCxnSpPr>
          <p:nvPr/>
        </p:nvCxnSpPr>
        <p:spPr>
          <a:xfrm>
            <a:off x="7169600" y="3676656"/>
            <a:ext cx="0" cy="93110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85000"/>
              </a:srgbClr>
            </a:solidFill>
            <a:prstDash val="solid"/>
          </a:ln>
          <a:effectLst/>
        </p:spPr>
      </p:cxnSp>
      <p:cxnSp>
        <p:nvCxnSpPr>
          <p:cNvPr id="32" name="直接连接符 58"/>
          <p:cNvCxnSpPr>
            <a:stCxn id="20" idx="2"/>
            <a:endCxn id="47" idx="0"/>
          </p:cNvCxnSpPr>
          <p:nvPr/>
        </p:nvCxnSpPr>
        <p:spPr>
          <a:xfrm>
            <a:off x="2054608" y="3676656"/>
            <a:ext cx="0" cy="209950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85000"/>
              </a:srgbClr>
            </a:solidFill>
            <a:prstDash val="solid"/>
          </a:ln>
          <a:effectLst/>
        </p:spPr>
      </p:cxn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435994" y="34044"/>
            <a:ext cx="8272012" cy="784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Bef>
                <a:spcPts val="0"/>
              </a:spcBef>
            </a:pPr>
            <a:r>
              <a:rPr lang="en-US" altLang="zh-CN" sz="3600" b="1" dirty="0" smtClean="0">
                <a:solidFill>
                  <a:srgbClr val="FFFFFF"/>
                </a:solidFill>
                <a:latin typeface="Arial"/>
                <a:cs typeface="Arial"/>
              </a:rPr>
              <a:t>Patient Flow and Follow-up</a:t>
            </a:r>
            <a:endParaRPr lang="en-US" altLang="zh-CN" sz="36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57884" y="825635"/>
            <a:ext cx="4028232" cy="527921"/>
          </a:xfrm>
          <a:prstGeom prst="rect">
            <a:avLst/>
          </a:prstGeom>
          <a:solidFill>
            <a:srgbClr val="004442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宋体" pitchFamily="2" charset="-122"/>
              </a:rPr>
              <a:t>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宋体" pitchFamily="2" charset="-122"/>
              </a:rPr>
              <a:t>49</a:t>
            </a:r>
            <a:r>
              <a:rPr kumimoji="0" lang="en-CA" altLang="zh-CN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patients were assessed </a:t>
            </a:r>
            <a:r>
              <a:rPr kumimoji="0" lang="en-CA" altLang="zh-CN" sz="140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for </a:t>
            </a:r>
            <a:r>
              <a:rPr kumimoji="0" lang="en-CA" altLang="zh-CN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eligibility between </a:t>
            </a:r>
            <a:r>
              <a:rPr lang="en-US" altLang="zh-CN" sz="140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Jan</a:t>
            </a:r>
            <a:r>
              <a:rPr lang="en-CA" altLang="zh-CN" sz="140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uary</a:t>
            </a:r>
            <a:r>
              <a:rPr kumimoji="0" lang="en-CA" altLang="zh-CN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and </a:t>
            </a:r>
            <a:r>
              <a:rPr lang="en-CA" altLang="zh-CN" sz="1400" kern="0" noProof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</a:t>
            </a:r>
            <a:r>
              <a:rPr lang="en-CA" altLang="zh-CN" sz="1400" kern="0" dirty="0" err="1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</a:t>
            </a:r>
            <a:r>
              <a:rPr kumimoji="0" lang="en-CA" altLang="zh-CN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2016</a:t>
            </a:r>
            <a:endParaRPr kumimoji="0" lang="zh-CN" altLang="zh-CN" sz="14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AutoShape 14"/>
          <p:cNvCxnSpPr>
            <a:cxnSpLocks noChangeShapeType="1"/>
            <a:stCxn id="6" idx="2"/>
          </p:cNvCxnSpPr>
          <p:nvPr/>
        </p:nvCxnSpPr>
        <p:spPr bwMode="auto">
          <a:xfrm>
            <a:off x="4572000" y="1353556"/>
            <a:ext cx="0" cy="1655998"/>
          </a:xfrm>
          <a:prstGeom prst="straightConnector1">
            <a:avLst/>
          </a:prstGeom>
          <a:solidFill>
            <a:sysClr val="window" lastClr="FFFFFF"/>
          </a:solidFill>
          <a:ln w="9525">
            <a:solidFill>
              <a:srgbClr val="BFBFBF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9" name="AutoShape 14"/>
          <p:cNvCxnSpPr>
            <a:cxnSpLocks noChangeShapeType="1"/>
          </p:cNvCxnSpPr>
          <p:nvPr/>
        </p:nvCxnSpPr>
        <p:spPr bwMode="auto">
          <a:xfrm>
            <a:off x="4572000" y="1824539"/>
            <a:ext cx="986891" cy="0"/>
          </a:xfrm>
          <a:prstGeom prst="straightConnector1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558891" y="1500539"/>
            <a:ext cx="2670709" cy="647999"/>
          </a:xfrm>
          <a:prstGeom prst="rect">
            <a:avLst/>
          </a:prstGeom>
          <a:solidFill>
            <a:srgbClr val="1F497D">
              <a:lumMod val="50000"/>
            </a:srgbClr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zh-CN" sz="1400" b="0" i="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4 patients not meet inclusion/exclusion criteria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557884" y="2295521"/>
            <a:ext cx="4032000" cy="540000"/>
          </a:xfrm>
          <a:prstGeom prst="rect">
            <a:avLst/>
          </a:prstGeom>
          <a:solidFill>
            <a:srgbClr val="009999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ctr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宋体" pitchFamily="2" charset="-122"/>
              </a:rPr>
              <a:t>45</a:t>
            </a:r>
            <a:r>
              <a:rPr lang="en-CA" altLang="zh-CN" sz="14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CA" altLang="zh-CN" sz="140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patients (after implantation of Firesorb BRS) </a:t>
            </a:r>
            <a:r>
              <a:rPr lang="en-US" altLang="zh-CN" sz="140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randomly assigned to 2 cohorts in a 2:1 ratio</a:t>
            </a:r>
            <a:endParaRPr lang="en-US" altLang="zh-CN" sz="1400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直接连接符 20"/>
          <p:cNvCxnSpPr/>
          <p:nvPr/>
        </p:nvCxnSpPr>
        <p:spPr>
          <a:xfrm flipH="1">
            <a:off x="2054608" y="3015119"/>
            <a:ext cx="5112000" cy="0"/>
          </a:xfrm>
          <a:prstGeom prst="line">
            <a:avLst/>
          </a:prstGeom>
          <a:solidFill>
            <a:schemeClr val="bg1"/>
          </a:solidFill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AutoShape 14"/>
          <p:cNvCxnSpPr>
            <a:cxnSpLocks noChangeShapeType="1"/>
          </p:cNvCxnSpPr>
          <p:nvPr/>
        </p:nvCxnSpPr>
        <p:spPr bwMode="auto">
          <a:xfrm>
            <a:off x="2054608" y="3015119"/>
            <a:ext cx="0" cy="179333"/>
          </a:xfrm>
          <a:prstGeom prst="straightConnector1">
            <a:avLst/>
          </a:prstGeom>
          <a:solidFill>
            <a:schemeClr val="bg1"/>
          </a:solidFill>
          <a:ln w="9525">
            <a:solidFill>
              <a:srgbClr val="D9D9D9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" name="AutoShape 14"/>
          <p:cNvCxnSpPr>
            <a:cxnSpLocks noChangeShapeType="1"/>
          </p:cNvCxnSpPr>
          <p:nvPr/>
        </p:nvCxnSpPr>
        <p:spPr bwMode="auto">
          <a:xfrm>
            <a:off x="7169600" y="3015119"/>
            <a:ext cx="0" cy="179333"/>
          </a:xfrm>
          <a:prstGeom prst="straightConnector1">
            <a:avLst/>
          </a:prstGeom>
          <a:solidFill>
            <a:schemeClr val="bg1"/>
          </a:solidFill>
          <a:ln w="9525">
            <a:solidFill>
              <a:srgbClr val="D9D9D9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244608" y="3172656"/>
            <a:ext cx="1620000" cy="504000"/>
          </a:xfrm>
          <a:prstGeom prst="rect">
            <a:avLst/>
          </a:prstGeom>
          <a:solidFill>
            <a:srgbClr val="FF99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Arial" pitchFamily="34" charset="0"/>
                <a:cs typeface="Arial" pitchFamily="34" charset="0"/>
              </a:rPr>
              <a:t>Cohort 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 smtClean="0">
                <a:latin typeface="Arial" pitchFamily="34" charset="0"/>
                <a:cs typeface="Arial" pitchFamily="34" charset="0"/>
              </a:rPr>
              <a:t>N=30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6359600" y="3172656"/>
            <a:ext cx="1620000" cy="504000"/>
          </a:xfrm>
          <a:prstGeom prst="rect">
            <a:avLst/>
          </a:prstGeom>
          <a:solidFill>
            <a:srgbClr val="6699FF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b="0" i="0" kern="0" dirty="0" smtClean="0">
                <a:latin typeface="Arial" pitchFamily="34" charset="0"/>
                <a:cs typeface="Arial" pitchFamily="34" charset="0"/>
              </a:rPr>
              <a:t>Cohort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b="0" i="0" kern="0" dirty="0" smtClean="0">
                <a:latin typeface="Arial" pitchFamily="34" charset="0"/>
                <a:cs typeface="Arial" pitchFamily="34" charset="0"/>
              </a:rPr>
              <a:t>N=</a:t>
            </a:r>
            <a:r>
              <a:rPr lang="en-US" altLang="zh-CN" sz="1400" kern="0" dirty="0" smtClean="0">
                <a:latin typeface="Arial" pitchFamily="34" charset="0"/>
                <a:cs typeface="Arial" pitchFamily="34" charset="0"/>
              </a:rPr>
              <a:t>15</a:t>
            </a:r>
            <a:endParaRPr lang="en-US" altLang="zh-CN" sz="1400" b="0" i="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1244608" y="3890206"/>
            <a:ext cx="1620000" cy="504000"/>
          </a:xfrm>
          <a:prstGeom prst="rect">
            <a:avLst/>
          </a:prstGeom>
          <a:solidFill>
            <a:srgbClr val="FF99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Arial" pitchFamily="34" charset="0"/>
                <a:cs typeface="Arial" pitchFamily="34" charset="0"/>
              </a:rPr>
              <a:t>Cohort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 smtClean="0">
                <a:latin typeface="Arial" pitchFamily="34" charset="0"/>
                <a:cs typeface="Arial" pitchFamily="34" charset="0"/>
              </a:rPr>
              <a:t>N=30 (100%)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6359600" y="3890206"/>
            <a:ext cx="1620000" cy="504000"/>
          </a:xfrm>
          <a:prstGeom prst="rect">
            <a:avLst/>
          </a:prstGeom>
          <a:solidFill>
            <a:srgbClr val="6699FF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b="0" i="0" kern="0" dirty="0" smtClean="0">
                <a:latin typeface="Arial" pitchFamily="34" charset="0"/>
                <a:cs typeface="Arial" pitchFamily="34" charset="0"/>
              </a:rPr>
              <a:t>Cohort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b="0" i="0" kern="0" dirty="0" smtClean="0">
                <a:latin typeface="Arial" pitchFamily="34" charset="0"/>
                <a:cs typeface="Arial" pitchFamily="34" charset="0"/>
              </a:rPr>
              <a:t>N=</a:t>
            </a:r>
            <a:r>
              <a:rPr lang="en-US" altLang="zh-CN" sz="1400" kern="0" dirty="0" smtClean="0">
                <a:latin typeface="Arial" pitchFamily="34" charset="0"/>
                <a:cs typeface="Arial" pitchFamily="34" charset="0"/>
              </a:rPr>
              <a:t>15 (100%)</a:t>
            </a:r>
            <a:endParaRPr lang="en-US" altLang="zh-CN" sz="1400" b="0" i="0" kern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直接连接符 20"/>
          <p:cNvCxnSpPr>
            <a:stCxn id="26" idx="1"/>
            <a:endCxn id="25" idx="3"/>
          </p:cNvCxnSpPr>
          <p:nvPr/>
        </p:nvCxnSpPr>
        <p:spPr>
          <a:xfrm flipH="1">
            <a:off x="2864608" y="4142206"/>
            <a:ext cx="3494992" cy="0"/>
          </a:xfrm>
          <a:prstGeom prst="line">
            <a:avLst/>
          </a:prstGeom>
          <a:solidFill>
            <a:schemeClr val="bg1"/>
          </a:solidFill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762001" y="3978793"/>
            <a:ext cx="1619998" cy="353426"/>
          </a:xfrm>
          <a:prstGeom prst="rect">
            <a:avLst/>
          </a:prstGeom>
          <a:solidFill>
            <a:srgbClr val="C000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en-US" altLang="zh-CN" sz="1200" b="0" i="0" kern="0" dirty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30</a:t>
            </a:r>
            <a:r>
              <a:rPr lang="en-US" altLang="zh-CN" sz="1200" b="0" i="0" kern="0" dirty="0" smtClean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-</a:t>
            </a:r>
            <a:r>
              <a:rPr lang="en-US" altLang="zh-CN" sz="1200" kern="0" dirty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d</a:t>
            </a:r>
            <a:r>
              <a:rPr lang="en-US" altLang="zh-CN" sz="1200" b="0" i="0" kern="0" dirty="0" smtClean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ay clinical F</a:t>
            </a:r>
            <a:r>
              <a:rPr lang="en-US" altLang="zh-CN" sz="1200" b="0" i="0" kern="0" dirty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/U</a:t>
            </a: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1244608" y="4607756"/>
            <a:ext cx="1620000" cy="504000"/>
          </a:xfrm>
          <a:prstGeom prst="rect">
            <a:avLst/>
          </a:prstGeom>
          <a:solidFill>
            <a:srgbClr val="FF99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Arial" pitchFamily="34" charset="0"/>
                <a:cs typeface="Arial" pitchFamily="34" charset="0"/>
              </a:rPr>
              <a:t>Cohort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 smtClean="0">
                <a:latin typeface="Arial" pitchFamily="34" charset="0"/>
                <a:cs typeface="Arial" pitchFamily="34" charset="0"/>
              </a:rPr>
              <a:t>N=30 (100%)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6359600" y="4607756"/>
            <a:ext cx="1620000" cy="504000"/>
          </a:xfrm>
          <a:prstGeom prst="rect">
            <a:avLst/>
          </a:prstGeom>
          <a:solidFill>
            <a:srgbClr val="6699FF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b="0" i="0" kern="0" dirty="0" smtClean="0">
                <a:latin typeface="Arial" pitchFamily="34" charset="0"/>
                <a:cs typeface="Arial" pitchFamily="34" charset="0"/>
              </a:rPr>
              <a:t>Cohort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b="0" i="0" kern="0" dirty="0" smtClean="0">
                <a:latin typeface="Arial" pitchFamily="34" charset="0"/>
                <a:cs typeface="Arial" pitchFamily="34" charset="0"/>
              </a:rPr>
              <a:t>N=</a:t>
            </a:r>
            <a:r>
              <a:rPr lang="en-US" altLang="zh-CN" sz="1400" kern="0" dirty="0" smtClean="0">
                <a:latin typeface="Arial" pitchFamily="34" charset="0"/>
                <a:cs typeface="Arial" pitchFamily="34" charset="0"/>
              </a:rPr>
              <a:t>15 (100%)</a:t>
            </a:r>
            <a:endParaRPr lang="en-US" altLang="zh-CN" sz="1400" b="0" i="0" kern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直接连接符 20"/>
          <p:cNvCxnSpPr>
            <a:stCxn id="36" idx="1"/>
            <a:endCxn id="35" idx="3"/>
          </p:cNvCxnSpPr>
          <p:nvPr/>
        </p:nvCxnSpPr>
        <p:spPr>
          <a:xfrm flipH="1">
            <a:off x="2864608" y="4859756"/>
            <a:ext cx="3494992" cy="0"/>
          </a:xfrm>
          <a:prstGeom prst="line">
            <a:avLst/>
          </a:prstGeom>
          <a:solidFill>
            <a:schemeClr val="bg1"/>
          </a:solidFill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3762001" y="4689993"/>
            <a:ext cx="1619998" cy="353426"/>
          </a:xfrm>
          <a:prstGeom prst="rect">
            <a:avLst/>
          </a:prstGeom>
          <a:solidFill>
            <a:srgbClr val="C000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en-US" altLang="zh-CN" sz="1200" b="0" i="0" kern="0" dirty="0" smtClean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6-month clinical F</a:t>
            </a:r>
            <a:r>
              <a:rPr lang="en-US" altLang="zh-CN" sz="1200" b="0" i="0" kern="0" dirty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/U</a:t>
            </a: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1244608" y="5776156"/>
            <a:ext cx="1620000" cy="504000"/>
          </a:xfrm>
          <a:prstGeom prst="rect">
            <a:avLst/>
          </a:prstGeom>
          <a:solidFill>
            <a:srgbClr val="FF99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Arial" pitchFamily="34" charset="0"/>
                <a:cs typeface="Arial" pitchFamily="34" charset="0"/>
              </a:rPr>
              <a:t>Cohort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 smtClean="0">
                <a:latin typeface="Arial" pitchFamily="34" charset="0"/>
                <a:cs typeface="Arial" pitchFamily="34" charset="0"/>
              </a:rPr>
              <a:t>N=29* (96.7%)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2933185" y="5210107"/>
            <a:ext cx="1403998" cy="467999"/>
          </a:xfrm>
          <a:prstGeom prst="rect">
            <a:avLst/>
          </a:prstGeom>
          <a:solidFill>
            <a:srgbClr val="C000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en-US" altLang="zh-CN" sz="1200" b="0" i="0" kern="0" dirty="0" smtClean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6-month </a:t>
            </a:r>
            <a:r>
              <a:rPr lang="en-US" altLang="zh-CN" sz="1200" b="0" i="0" kern="0" dirty="0" err="1" smtClean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angio</a:t>
            </a:r>
            <a:r>
              <a:rPr lang="en-US" altLang="zh-CN" sz="1200" b="0" i="0" kern="0" dirty="0" smtClean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, IVUS, OCT F</a:t>
            </a:r>
            <a:r>
              <a:rPr lang="en-US" altLang="zh-CN" sz="1200" b="0" i="0" kern="0" dirty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/U</a:t>
            </a:r>
          </a:p>
        </p:txBody>
      </p:sp>
      <p:sp>
        <p:nvSpPr>
          <p:cNvPr id="65" name="TextBox 3"/>
          <p:cNvSpPr txBox="1"/>
          <p:nvPr/>
        </p:nvSpPr>
        <p:spPr>
          <a:xfrm>
            <a:off x="1892737" y="6458904"/>
            <a:ext cx="5358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*1 patient</a:t>
            </a:r>
            <a:r>
              <a:rPr kumimoji="1" lang="en-US" altLang="zh-CN" sz="12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 declined to undergo invasive imaging follow-up at 6 months 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66" name="AutoShape 14"/>
          <p:cNvCxnSpPr>
            <a:cxnSpLocks noChangeShapeType="1"/>
          </p:cNvCxnSpPr>
          <p:nvPr/>
        </p:nvCxnSpPr>
        <p:spPr bwMode="auto">
          <a:xfrm>
            <a:off x="2054608" y="5443764"/>
            <a:ext cx="878577" cy="0"/>
          </a:xfrm>
          <a:prstGeom prst="straightConnector1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4880520" y="5210450"/>
            <a:ext cx="1403998" cy="467313"/>
          </a:xfrm>
          <a:prstGeom prst="rect">
            <a:avLst/>
          </a:prstGeom>
          <a:solidFill>
            <a:srgbClr val="C00000"/>
          </a:solidFill>
          <a:ln w="9525">
            <a:solidFill>
              <a:sysClr val="window" lastClr="FFFFFF"/>
            </a:solidFill>
            <a:prstDash val="dot"/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en-US" altLang="zh-CN" sz="1200" b="0" i="0" kern="0" dirty="0" smtClean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1-</a:t>
            </a:r>
            <a:r>
              <a:rPr lang="en-US" altLang="zh-CN" sz="1200" kern="0" dirty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year </a:t>
            </a:r>
            <a:r>
              <a:rPr lang="en-US" altLang="zh-CN" sz="1200" kern="0" dirty="0" err="1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angio</a:t>
            </a:r>
            <a:r>
              <a:rPr lang="en-US" altLang="zh-CN" sz="1200" kern="0" dirty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, IVUS, OCT F</a:t>
            </a:r>
            <a:r>
              <a:rPr lang="en-US" altLang="zh-CN" sz="1200" b="0" i="0" kern="0" dirty="0">
                <a:solidFill>
                  <a:sysClr val="window" lastClr="FFFFFF"/>
                </a:solidFill>
                <a:latin typeface="Arial" pitchFamily="34" charset="0"/>
                <a:cs typeface="宋体" pitchFamily="2" charset="-122"/>
              </a:rPr>
              <a:t>/U</a:t>
            </a:r>
          </a:p>
        </p:txBody>
      </p:sp>
      <p:cxnSp>
        <p:nvCxnSpPr>
          <p:cNvPr id="30" name="AutoShape 14"/>
          <p:cNvCxnSpPr>
            <a:cxnSpLocks noChangeShapeType="1"/>
          </p:cNvCxnSpPr>
          <p:nvPr/>
        </p:nvCxnSpPr>
        <p:spPr bwMode="auto">
          <a:xfrm rot="10800000">
            <a:off x="6284518" y="5443764"/>
            <a:ext cx="878577" cy="0"/>
          </a:xfrm>
          <a:prstGeom prst="straightConnector1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prstDash val="dash"/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6359600" y="5776156"/>
            <a:ext cx="1620000" cy="504000"/>
          </a:xfrm>
          <a:prstGeom prst="rect">
            <a:avLst/>
          </a:prstGeom>
          <a:solidFill>
            <a:srgbClr val="6699FF"/>
          </a:solidFill>
          <a:ln w="9525">
            <a:solidFill>
              <a:sysClr val="window" lastClr="FFFFFF"/>
            </a:solidFill>
            <a:prstDash val="dot"/>
            <a:miter lim="800000"/>
            <a:headEnd/>
            <a:tailEnd/>
          </a:ln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b="0" i="0" kern="0" dirty="0" smtClean="0">
                <a:latin typeface="Arial" pitchFamily="34" charset="0"/>
                <a:cs typeface="Arial" pitchFamily="34" charset="0"/>
              </a:rPr>
              <a:t>Cohort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b="0" i="0" kern="0" dirty="0" smtClean="0">
                <a:latin typeface="Arial" pitchFamily="34" charset="0"/>
                <a:cs typeface="Arial" pitchFamily="34" charset="0"/>
              </a:rPr>
              <a:t>N=</a:t>
            </a:r>
            <a:r>
              <a:rPr lang="en-US" altLang="zh-CN" sz="1400" kern="0" dirty="0" smtClean="0">
                <a:latin typeface="Arial" pitchFamily="34" charset="0"/>
                <a:cs typeface="Arial" pitchFamily="34" charset="0"/>
              </a:rPr>
              <a:t>15</a:t>
            </a:r>
            <a:endParaRPr lang="en-US" altLang="zh-CN" sz="1400" b="0" i="0" kern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直接连接符 58"/>
          <p:cNvCxnSpPr>
            <a:stCxn id="36" idx="2"/>
            <a:endCxn id="31" idx="0"/>
          </p:cNvCxnSpPr>
          <p:nvPr/>
        </p:nvCxnSpPr>
        <p:spPr>
          <a:xfrm>
            <a:off x="7169600" y="5111756"/>
            <a:ext cx="0" cy="66440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85000"/>
              </a:srgbClr>
            </a:solidFill>
            <a:prstDash val="dash"/>
          </a:ln>
          <a:effectLst/>
        </p:spPr>
      </p:cxnSp>
    </p:spTree>
    <p:extLst>
      <p:ext uri="{BB962C8B-B14F-4D97-AF65-F5344CB8AC3E}">
        <p14:creationId xmlns:p14="http://schemas.microsoft.com/office/powerpoint/2010/main" val="847318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00" y="687438"/>
            <a:ext cx="8820000" cy="552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591083"/>
              </p:ext>
            </p:extLst>
          </p:nvPr>
        </p:nvGraphicFramePr>
        <p:xfrm>
          <a:off x="220579" y="714178"/>
          <a:ext cx="8702842" cy="540822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486524"/>
                <a:gridCol w="1036053"/>
                <a:gridCol w="1036053"/>
                <a:gridCol w="1036053"/>
                <a:gridCol w="1036053"/>
                <a:gridCol w="1036053"/>
                <a:gridCol w="1036053"/>
              </a:tblGrid>
              <a:tr h="53286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137160" marR="13716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30 Days</a:t>
                      </a:r>
                      <a:endParaRPr lang="zh-CN" sz="1800" b="0" kern="1200" dirty="0"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Arial Unicode MS" pitchFamily="34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zh-CN" sz="1400" b="1" kern="1200" dirty="0"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Arial Unicode MS" pitchFamily="34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zh-CN" sz="2000" b="0" kern="1200" dirty="0"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Arial Unicode MS" pitchFamily="34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6 Months</a:t>
                      </a:r>
                      <a:endParaRPr lang="zh-CN" sz="1800" b="0" kern="1200" dirty="0"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Arial Unicode MS" pitchFamily="34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zh-CN" sz="1400" b="1" kern="1200" dirty="0"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Arial Unicode MS" pitchFamily="34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endParaRPr lang="zh-CN" sz="1800" b="0" kern="1200" dirty="0"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Arial Unicode MS" pitchFamily="34" charset="-122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</a:tr>
              <a:tr h="56794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Overall (N=45)</a:t>
                      </a:r>
                      <a:endParaRPr kumimoji="0" lang="zh-CN" sz="18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Cohort 1 (N=30)</a:t>
                      </a:r>
                      <a:endParaRPr kumimoji="0" lang="zh-CN" sz="18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Cohort 2 (N=15)</a:t>
                      </a:r>
                      <a:endParaRPr kumimoji="0" lang="zh-CN" altLang="zh-CN" sz="18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Overall (N=45)</a:t>
                      </a:r>
                      <a:endParaRPr kumimoji="0" lang="zh-CN" sz="18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Cohort 1 (N=30)</a:t>
                      </a:r>
                      <a:endParaRPr kumimoji="0" lang="zh-CN" sz="18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Cohort 2 (N=15)</a:t>
                      </a:r>
                      <a:endParaRPr kumimoji="0" lang="zh-CN" altLang="zh-CN" sz="18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TLF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PoCE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2.2% (1)</a:t>
                      </a:r>
                      <a:endParaRPr kumimoji="0" lang="zh-CN" alt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3.3% (1)</a:t>
                      </a:r>
                      <a:endParaRPr kumimoji="0" lang="zh-CN" alt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2.2% (1)</a:t>
                      </a:r>
                      <a:endParaRPr kumimoji="0" lang="zh-CN" alt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3.3% (1)</a:t>
                      </a:r>
                      <a:endParaRPr kumimoji="0" lang="zh-CN" alt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All-Cause Death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Cardiac Death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Non-Cardiac Death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MI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2.2% (1)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3.3% (1)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2.2% (1)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3.3% (1)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   Target Vessel MI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Any Revascularization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2.2% (1)</a:t>
                      </a:r>
                      <a:endParaRPr kumimoji="0" lang="zh-CN" alt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3.3% (1)</a:t>
                      </a:r>
                      <a:endParaRPr kumimoji="0" lang="zh-CN" alt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2.2% (1)</a:t>
                      </a:r>
                      <a:endParaRPr kumimoji="0" lang="zh-CN" alt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3.3% (1)</a:t>
                      </a:r>
                      <a:endParaRPr kumimoji="0" lang="zh-CN" alt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   ID-</a:t>
                      </a:r>
                      <a:r>
                        <a:rPr kumimoji="0" lang="en-US" altLang="zh-CN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TVR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   ID-</a:t>
                      </a:r>
                      <a:r>
                        <a:rPr kumimoji="0" lang="en-US" altLang="zh-CN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TLR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sz="17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Def/Prob ST</a:t>
                      </a:r>
                      <a:endParaRPr kumimoji="0" lang="zh-CN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1449" marR="91449" marT="45713" marB="4571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7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 (0)</a:t>
                      </a:r>
                      <a:endParaRPr kumimoji="0" lang="zh-CN" altLang="zh-CN" sz="17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Rectangle 143"/>
          <p:cNvSpPr>
            <a:spLocks noChangeArrowheads="1"/>
          </p:cNvSpPr>
          <p:nvPr/>
        </p:nvSpPr>
        <p:spPr bwMode="auto">
          <a:xfrm>
            <a:off x="449796" y="-27384"/>
            <a:ext cx="8244408" cy="80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zh-CN" sz="3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Clinical Outcomes 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0" y="63313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DE25E"/>
                </a:solidFill>
                <a:effectLst/>
                <a:uLnTx/>
                <a:uFillTx/>
                <a:latin typeface="Arial"/>
                <a:cs typeface="Arial"/>
              </a:rPr>
              <a:t>*1 patient</a:t>
            </a:r>
            <a:r>
              <a:rPr kumimoji="1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rgbClr val="FDE25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1" lang="en-US" altLang="zh-CN" sz="1400" kern="0" dirty="0" smtClean="0">
                <a:solidFill>
                  <a:srgbClr val="FDE25E"/>
                </a:solidFill>
                <a:latin typeface="Arial"/>
                <a:cs typeface="Arial"/>
              </a:rPr>
              <a:t>underwent non-target vessel revascularization the day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400" kern="0" dirty="0" smtClean="0">
                <a:solidFill>
                  <a:srgbClr val="FDE25E"/>
                </a:solidFill>
                <a:latin typeface="Arial"/>
                <a:cs typeface="Arial"/>
              </a:rPr>
              <a:t>after the index procedure due to NSTEMI 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DE25E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6192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hidden">
          <a:xfrm>
            <a:off x="198000" y="790226"/>
            <a:ext cx="8748000" cy="5831999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4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31193"/>
              </p:ext>
            </p:extLst>
          </p:nvPr>
        </p:nvGraphicFramePr>
        <p:xfrm>
          <a:off x="238126" y="828327"/>
          <a:ext cx="8678614" cy="5793904"/>
        </p:xfrm>
        <a:graphic>
          <a:graphicData uri="http://schemas.openxmlformats.org/drawingml/2006/table">
            <a:tbl>
              <a:tblPr/>
              <a:tblGrid>
                <a:gridCol w="2951883"/>
                <a:gridCol w="1870364"/>
                <a:gridCol w="1423554"/>
                <a:gridCol w="1610591"/>
                <a:gridCol w="822222"/>
              </a:tblGrid>
              <a:tr h="720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137160" marR="13716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Post-Procedure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(N=30)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6M</a:t>
                      </a:r>
                      <a:r>
                        <a:rPr lang="en-US" altLang="zh-CN" sz="1800" b="0" kern="1200" baseline="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 F/U</a:t>
                      </a:r>
                      <a:endParaRPr lang="en-US" altLang="zh-CN" sz="1800" b="0" kern="1200" dirty="0" smtClean="0"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Arial Unicode MS" pitchFamily="34" charset="-122"/>
                        <a:cs typeface="Arial" pitchFamily="34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(N=29)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Difference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(95% CI)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</a:tr>
              <a:tr h="36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Minimal Lumen Diameter, mm</a:t>
                      </a:r>
                      <a:endParaRPr kumimoji="0" lang="zh-CN" alt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In-Scaffold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2.67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± 0.22</a:t>
                      </a:r>
                      <a:endParaRPr lang="zh-CN" altLang="en-US" sz="1600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2.53 ± 0.24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0.15 (0.11, 0.19)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&lt;0.001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In-Segment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2.44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± 0.27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2.36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± 0.30</a:t>
                      </a:r>
                      <a:endParaRPr lang="zh-CN" altLang="en-US" sz="1600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0.09 (0.03, 0.14)</a:t>
                      </a:r>
                      <a:endParaRPr lang="zh-CN" altLang="en-US" sz="1600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0.003</a:t>
                      </a:r>
                      <a:endParaRPr lang="zh-CN" altLang="en-US" sz="1600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Diameter Stenosis, %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In-Scaffold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10.6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± 4.7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14.1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± 5.9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-3.5 (-5.4, -1.6)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0.001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In-Segment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15.4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± 7.5</a:t>
                      </a:r>
                      <a:endParaRPr lang="zh-CN" altLang="en-US" sz="1600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16.9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± 8.7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-1.1 (-4.1, 1.9)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0.45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Acute Gain, mm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In-Scaffold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1.67 ± 0.42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In-Segment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1.44 ± 0.48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Acute Recoil, mm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0.13 ± 0.10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Late Lumen Loss, mm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In-Scaffold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DE25E"/>
                          </a:solidFill>
                          <a:latin typeface="Arial"/>
                          <a:cs typeface="Arial"/>
                        </a:rPr>
                        <a:t>0.15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± 0.11</a:t>
                      </a:r>
                      <a:endParaRPr lang="zh-CN" altLang="en-US" sz="1600" dirty="0" smtClean="0">
                        <a:solidFill>
                          <a:srgbClr val="FDE25E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In-Segment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DE25E"/>
                          </a:solidFill>
                          <a:latin typeface="Arial"/>
                          <a:cs typeface="Arial"/>
                        </a:rPr>
                        <a:t>0.09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± 0.15</a:t>
                      </a:r>
                      <a:endParaRPr lang="zh-CN" altLang="en-US" sz="1600" dirty="0" smtClean="0">
                        <a:solidFill>
                          <a:srgbClr val="FDE25E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2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Binary Restenosis, %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43"/>
          <p:cNvSpPr>
            <a:spLocks noChangeArrowheads="1"/>
          </p:cNvSpPr>
          <p:nvPr/>
        </p:nvSpPr>
        <p:spPr bwMode="auto">
          <a:xfrm>
            <a:off x="0" y="78532"/>
            <a:ext cx="9144000" cy="60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zh-CN" sz="3600" b="1" dirty="0" smtClean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Angiographic </a:t>
            </a:r>
            <a:r>
              <a:rPr lang="en-US" altLang="zh-CN" sz="3600" b="1" dirty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Results in Cohort 1</a:t>
            </a:r>
          </a:p>
        </p:txBody>
      </p:sp>
    </p:spTree>
    <p:extLst>
      <p:ext uri="{BB962C8B-B14F-4D97-AF65-F5344CB8AC3E}">
        <p14:creationId xmlns:p14="http://schemas.microsoft.com/office/powerpoint/2010/main" val="39185774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3"/>
          <p:cNvSpPr>
            <a:spLocks noChangeArrowheads="1"/>
          </p:cNvSpPr>
          <p:nvPr/>
        </p:nvSpPr>
        <p:spPr bwMode="auto">
          <a:xfrm>
            <a:off x="121920" y="103264"/>
            <a:ext cx="8890000" cy="57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zh-CN" sz="3600" b="1" dirty="0" smtClean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IVUS </a:t>
            </a:r>
            <a:r>
              <a:rPr lang="en-US" altLang="zh-CN" sz="3600" b="1" dirty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Results in Cohort </a:t>
            </a:r>
            <a:r>
              <a:rPr lang="en-US" altLang="zh-CN" sz="3600" b="1" dirty="0" smtClean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1</a:t>
            </a:r>
            <a:endParaRPr lang="en-US" altLang="zh-CN" sz="3600" b="1" dirty="0">
              <a:solidFill>
                <a:srgbClr val="FFFFFF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hidden">
          <a:xfrm>
            <a:off x="178660" y="760270"/>
            <a:ext cx="8786680" cy="5831999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4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961405"/>
              </p:ext>
            </p:extLst>
          </p:nvPr>
        </p:nvGraphicFramePr>
        <p:xfrm>
          <a:off x="222387" y="798372"/>
          <a:ext cx="8699226" cy="5793900"/>
        </p:xfrm>
        <a:graphic>
          <a:graphicData uri="http://schemas.openxmlformats.org/drawingml/2006/table">
            <a:tbl>
              <a:tblPr/>
              <a:tblGrid>
                <a:gridCol w="3630546"/>
                <a:gridCol w="1729158"/>
                <a:gridCol w="1305236"/>
                <a:gridCol w="1364030"/>
                <a:gridCol w="670256"/>
              </a:tblGrid>
              <a:tr h="784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/>
                        <a:ea typeface="宋体" pitchFamily="2" charset="-122"/>
                        <a:cs typeface="Arial"/>
                      </a:endParaRPr>
                    </a:p>
                  </a:txBody>
                  <a:tcPr marL="137160" marR="13716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/>
                          <a:ea typeface="Arial Unicode MS" pitchFamily="34" charset="-122"/>
                          <a:cs typeface="Arial"/>
                        </a:rPr>
                        <a:t>Post-Procedure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/>
                          <a:ea typeface="Arial Unicode MS" pitchFamily="34" charset="-122"/>
                          <a:cs typeface="Arial"/>
                        </a:rPr>
                        <a:t>(N=30)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/>
                          <a:ea typeface="Arial Unicode MS" pitchFamily="34" charset="-122"/>
                          <a:cs typeface="Arial"/>
                        </a:rPr>
                        <a:t>6M</a:t>
                      </a:r>
                      <a:r>
                        <a:rPr lang="en-US" altLang="zh-CN" sz="1800" b="0" kern="1200" baseline="0" dirty="0" smtClean="0">
                          <a:solidFill>
                            <a:srgbClr val="FDE25E"/>
                          </a:solidFill>
                          <a:effectLst/>
                          <a:latin typeface="Arial"/>
                          <a:ea typeface="Arial Unicode MS" pitchFamily="34" charset="-122"/>
                          <a:cs typeface="Arial"/>
                        </a:rPr>
                        <a:t> F/U</a:t>
                      </a:r>
                      <a:endParaRPr lang="en-US" altLang="zh-CN" sz="1800" b="0" kern="1200" dirty="0" smtClean="0">
                        <a:solidFill>
                          <a:srgbClr val="FDE25E"/>
                        </a:solidFill>
                        <a:effectLst/>
                        <a:latin typeface="Arial"/>
                        <a:ea typeface="Arial Unicode MS" pitchFamily="34" charset="-122"/>
                        <a:cs typeface="Arial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/>
                          <a:ea typeface="Arial Unicode MS" pitchFamily="34" charset="-122"/>
                          <a:cs typeface="Arial"/>
                        </a:rPr>
                        <a:t>(N=29)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/>
                          <a:ea typeface="Arial Unicode MS" pitchFamily="34" charset="-122"/>
                          <a:cs typeface="Arial"/>
                        </a:rPr>
                        <a:t>Difference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/>
                          <a:ea typeface="Arial Unicode MS" pitchFamily="34" charset="-122"/>
                          <a:cs typeface="Arial"/>
                        </a:rPr>
                        <a:t>(95% CI)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/>
                          <a:ea typeface="Arial Unicode MS" pitchFamily="34" charset="-122"/>
                          <a:cs typeface="Arial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</a:tr>
              <a:tr h="417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Cross-Section Level Analysis</a:t>
                      </a:r>
                      <a:endParaRPr kumimoji="0" lang="zh-CN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1,365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1,227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Mean Vessel Area, mm</a:t>
                      </a:r>
                      <a:r>
                        <a:rPr kumimoji="0" lang="en-US" altLang="zh-CN" sz="1600" b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kumimoji="0" lang="zh-CN" sz="1600" b="0" u="none" strike="noStrike" kern="1200" cap="none" normalizeH="0" baseline="3000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16.4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± 3.49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16.2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± 3.30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0.4 (-0.1, 1.0)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0.12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Minimal Vessel Area, mm</a:t>
                      </a:r>
                      <a:r>
                        <a:rPr kumimoji="0" lang="en-US" altLang="zh-CN" sz="1600" b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13.6 ± 3.61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13.3 ± 3.21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0.5 (0.2, 0.8)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0.003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Mean Scaffold Area, mm</a:t>
                      </a:r>
                      <a:r>
                        <a:rPr kumimoji="0" lang="en-US" altLang="zh-CN" sz="1600" b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kumimoji="0" lang="zh-CN" alt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7.87 ± 1.25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7.86 ± 1.25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0.1 (-0.1, 0.2)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0.37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Minimal Scaffold Area, mm</a:t>
                      </a:r>
                      <a:r>
                        <a:rPr kumimoji="0" lang="en-US" altLang="zh-CN" sz="1600" b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6.74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± 1.17</a:t>
                      </a:r>
                      <a:endParaRPr lang="zh-CN" altLang="en-US" sz="1600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6.70 ± 1.21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0.1 (-0.1, 0.3)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0.41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Mean Lumen Area, mm</a:t>
                      </a:r>
                      <a:r>
                        <a:rPr kumimoji="0" lang="en-US" altLang="zh-CN" sz="1600" b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7.68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± 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1.21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7.47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± 1.27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0.3 (0.1, 0.5)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0.01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Minimal Lumen Area, mm</a:t>
                      </a:r>
                      <a:r>
                        <a:rPr kumimoji="0" lang="en-US" altLang="zh-CN" sz="1600" b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6.60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± 1.15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6.30 ± 1.22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0.4 (0.1,</a:t>
                      </a:r>
                      <a:r>
                        <a:rPr lang="en-US" altLang="zh-CN" sz="1600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0.6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0.005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Lesion Level Analysis</a:t>
                      </a:r>
                      <a:endParaRPr kumimoji="0" lang="zh-CN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30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DE25E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lang="zh-CN" altLang="en-US" sz="1600" dirty="0">
                        <a:solidFill>
                          <a:srgbClr val="FDE25E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Mean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Neointimal Hyperplasia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mm</a:t>
                      </a:r>
                      <a:r>
                        <a:rPr kumimoji="0" lang="en-US" altLang="zh-CN" sz="1600" b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0.18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± 0.22</a:t>
                      </a:r>
                      <a:endParaRPr lang="zh-CN" altLang="en-US" sz="1600" dirty="0" smtClean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In-Scaffold Volumetric Obstruction, %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6.46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± 2.57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Absolute Late Recoil, mm</a:t>
                      </a:r>
                      <a:r>
                        <a:rPr kumimoji="0" lang="en-US" altLang="zh-CN" sz="1600" b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kumimoji="0" lang="zh-CN" altLang="zh-CN" sz="1600" b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0.07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± 0.39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482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Late Recoil, %</a:t>
                      </a:r>
                      <a:endParaRPr kumimoji="0" lang="zh-CN" altLang="zh-CN" sz="1600" b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0.76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± 4.86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72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hidden">
          <a:xfrm>
            <a:off x="127000" y="736753"/>
            <a:ext cx="8890000" cy="5976000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4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851568"/>
              </p:ext>
            </p:extLst>
          </p:nvPr>
        </p:nvGraphicFramePr>
        <p:xfrm>
          <a:off x="156100" y="763098"/>
          <a:ext cx="8831800" cy="5945676"/>
        </p:xfrm>
        <a:graphic>
          <a:graphicData uri="http://schemas.openxmlformats.org/drawingml/2006/table">
            <a:tbl>
              <a:tblPr/>
              <a:tblGrid>
                <a:gridCol w="3794884"/>
                <a:gridCol w="1275643"/>
                <a:gridCol w="1309255"/>
                <a:gridCol w="1672936"/>
                <a:gridCol w="779082"/>
              </a:tblGrid>
              <a:tr h="771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137160" marR="13716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Post-Procedure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(N=30)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6M</a:t>
                      </a:r>
                      <a:r>
                        <a:rPr lang="en-US" altLang="zh-CN" sz="1800" b="0" kern="1200" baseline="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 F/U</a:t>
                      </a:r>
                      <a:endParaRPr lang="en-US" altLang="zh-CN" sz="1800" b="0" kern="1200" dirty="0" smtClean="0"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Arial Unicode MS" pitchFamily="34" charset="-122"/>
                        <a:cs typeface="Arial" pitchFamily="34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(N=29)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Difference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(95% CI)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0" kern="1200" dirty="0" smtClean="0"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Arial Unicode MS" pitchFamily="34" charset="-122"/>
                          <a:cs typeface="Arial" pitchFamily="34" charset="0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1A2633"/>
                        </a:gs>
                        <a:gs pos="50000">
                          <a:srgbClr val="39536E"/>
                        </a:gs>
                        <a:gs pos="100000">
                          <a:srgbClr val="1A2633"/>
                        </a:gs>
                      </a:gsLst>
                      <a:lin ang="5400000" scaled="0"/>
                    </a:gradFill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Strut Level Analysis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13,843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14,945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Proportion of Covered Struts, %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98.4%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Incomplete Strut Apposition, %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0.85%</a:t>
                      </a:r>
                      <a:endParaRPr lang="zh-CN" altLang="en-US" sz="1600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0.07%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0.82 (0.37, 1.27)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&lt;0.001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288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Persistent Malapposition, %</a:t>
                      </a:r>
                      <a:endParaRPr kumimoji="0" lang="zh-CN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0.07%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288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Late-Acquired Malapposition, %</a:t>
                      </a:r>
                      <a:endParaRPr kumimoji="0" lang="zh-CN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Mean Thickness of Strut Coverage, mm</a:t>
                      </a:r>
                      <a:endParaRPr kumimoji="0" lang="zh-CN" altLang="zh-CN" sz="1600" b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0.05 ± 0.04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Cross-Section Level Analysis</a:t>
                      </a:r>
                      <a:endParaRPr kumimoji="0" lang="zh-CN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1,402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1,372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Mean Black Core Area, mm</a:t>
                      </a:r>
                      <a:r>
                        <a:rPr kumimoji="0" lang="en-US" altLang="zh-CN" sz="1600" b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zh-CN" altLang="zh-CN" sz="1600" b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0.13</a:t>
                      </a:r>
                      <a:r>
                        <a:rPr kumimoji="0" lang="zh-CN" altLang="en-US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± 0.02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0.14 ± 0.03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-0.01 (-0.02, 0.0)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0.01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Lesion Level Analysis</a:t>
                      </a:r>
                      <a:endParaRPr kumimoji="0" lang="zh-CN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DE25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DE25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Absolute Late Recoil, mm</a:t>
                      </a:r>
                      <a:r>
                        <a:rPr kumimoji="0" lang="en-US" altLang="zh-CN" sz="1600" b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kumimoji="0" lang="zh-CN" altLang="zh-CN" sz="1600" b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0.18 ± 0.44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Late Recoil, %</a:t>
                      </a:r>
                      <a:endParaRPr kumimoji="0" lang="zh-CN" altLang="zh-CN" sz="1600" b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altLang="zh-CN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2.01</a:t>
                      </a: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± 5.20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893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Healing Score</a:t>
                      </a:r>
                      <a:endParaRPr kumimoji="0" lang="zh-CN" altLang="zh-CN" sz="1600" b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3.14 ± 3.43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zh-CN" sz="16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43"/>
          <p:cNvSpPr>
            <a:spLocks noChangeArrowheads="1"/>
          </p:cNvSpPr>
          <p:nvPr/>
        </p:nvSpPr>
        <p:spPr bwMode="auto">
          <a:xfrm>
            <a:off x="121920" y="103264"/>
            <a:ext cx="8890000" cy="57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zh-CN" sz="3600" b="1" dirty="0" smtClean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OCT </a:t>
            </a:r>
            <a:r>
              <a:rPr lang="en-US" altLang="zh-CN" sz="3600" b="1" dirty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Results in Cohort </a:t>
            </a:r>
            <a:r>
              <a:rPr lang="en-US" altLang="zh-CN" sz="3600" b="1" dirty="0" smtClean="0">
                <a:solidFill>
                  <a:srgbClr val="FFFFFF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1</a:t>
            </a:r>
            <a:endParaRPr lang="en-US" altLang="zh-CN" sz="3600" b="1" dirty="0">
              <a:solidFill>
                <a:srgbClr val="FFFFFF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197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4160</TotalTime>
  <Words>1469</Words>
  <Application>Microsoft Office PowerPoint</Application>
  <PresentationFormat>On-screen Show (4:3)</PresentationFormat>
  <Paragraphs>398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 Unicode MS</vt:lpstr>
      <vt:lpstr>微软雅黑</vt:lpstr>
      <vt:lpstr>MS PGothic</vt:lpstr>
      <vt:lpstr>黑体</vt:lpstr>
      <vt:lpstr>宋体</vt:lpstr>
      <vt:lpstr>Adobe Gothic Std B</vt:lpstr>
      <vt:lpstr>Arial</vt:lpstr>
      <vt:lpstr>Calibri</vt:lpstr>
      <vt:lpstr>Wingdings</vt:lpstr>
      <vt:lpstr>Wingdings 2</vt:lpstr>
      <vt:lpstr>ヒラギノ角ゴ Pro W3</vt:lpstr>
      <vt:lpstr>Office Theme</vt:lpstr>
      <vt:lpstr>CRF_2006_background</vt:lpstr>
      <vt:lpstr> FUTURE-I  Six-Month Clinical, Angiographic, IVUS, and OCT Results With a Thin-Strut PLLA-Based Sirolimus-Eluting Bioresorbable Vascular Scaffold in Patients With Coronary Artery Disease</vt:lpstr>
      <vt:lpstr>Disclosure Statement of Financial Interest</vt:lpstr>
      <vt:lpstr>Features of the Firesorb BRS </vt:lpstr>
      <vt:lpstr>FUTURE-I (N=45)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 Bo</dc:creator>
  <cp:lastModifiedBy>Checkin 002</cp:lastModifiedBy>
  <cp:revision>343</cp:revision>
  <dcterms:created xsi:type="dcterms:W3CDTF">2015-03-17T15:08:28Z</dcterms:created>
  <dcterms:modified xsi:type="dcterms:W3CDTF">2016-10-30T16:07:23Z</dcterms:modified>
</cp:coreProperties>
</file>