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6" r:id="rId6"/>
    <p:sldId id="260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62" r:id="rId15"/>
    <p:sldId id="278" r:id="rId16"/>
    <p:sldId id="279" r:id="rId17"/>
    <p:sldId id="276" r:id="rId18"/>
    <p:sldId id="270" r:id="rId19"/>
    <p:sldId id="282" r:id="rId20"/>
    <p:sldId id="264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1207A"/>
    <a:srgbClr val="996633"/>
    <a:srgbClr val="996600"/>
    <a:srgbClr val="3C3C3B"/>
    <a:srgbClr val="50535A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preferSingleView="1">
    <p:restoredLeft sz="16471"/>
    <p:restoredTop sz="94718"/>
  </p:normalViewPr>
  <p:slideViewPr>
    <p:cSldViewPr snapToGrid="0" snapToObjects="1">
      <p:cViewPr varScale="1">
        <p:scale>
          <a:sx n="84" d="100"/>
          <a:sy n="84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2755" y="48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re, Jane, MS" userId="b15412a2-ea3b-4a0b-8159-8d45ec58ad83" providerId="ADAL" clId="{0E16404E-DC8A-4412-8D1E-5B48CFC84A7D}"/>
    <pc:docChg chg="modSld">
      <pc:chgData name="Moore, Jane, MS" userId="b15412a2-ea3b-4a0b-8159-8d45ec58ad83" providerId="ADAL" clId="{0E16404E-DC8A-4412-8D1E-5B48CFC84A7D}" dt="2018-05-17T14:43:09.009" v="0" actId="6549"/>
      <pc:docMkLst>
        <pc:docMk/>
      </pc:docMkLst>
      <pc:sldChg chg="modNotes">
        <pc:chgData name="Moore, Jane, MS" userId="b15412a2-ea3b-4a0b-8159-8d45ec58ad83" providerId="ADAL" clId="{0E16404E-DC8A-4412-8D1E-5B48CFC84A7D}" dt="2018-05-17T14:43:09.009" v="0" actId="6549"/>
        <pc:sldMkLst>
          <pc:docMk/>
          <pc:sldMk cId="276288765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5955F-A7E8-AB4C-B93F-99E6E83838CD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8A184-837F-9B43-AA15-2CE1C2621E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5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3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123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91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38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910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48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04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18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8A184-837F-9B43-AA15-2CE1C2621E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0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7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45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8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870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3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8A184-837F-9B43-AA15-2CE1C2621E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7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75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32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37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1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76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1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11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05C7-0D1D-084A-AE34-F95E1AA39744}" type="datetimeFigureOut">
              <a:rPr lang="fr-FR" smtClean="0"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6C5B-AC82-CA45-BFC3-45117F64A1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27140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hampagne &amp; Limousines"/>
              </a:rPr>
              <a:t>1-Year Outcomes Following Real-world Transcatheter Aortic Valve Implantation with a Self-Expanding Repositionable Valve: Results from the FORWARD Study</a:t>
            </a:r>
            <a:br>
              <a:rPr lang="en-US" sz="4000" b="1" dirty="0">
                <a:solidFill>
                  <a:schemeClr val="bg1"/>
                </a:solidFill>
                <a:latin typeface="Champagne &amp; Limousines"/>
              </a:rPr>
            </a:br>
            <a:endParaRPr lang="fr-FR" sz="4000" b="1" dirty="0">
              <a:solidFill>
                <a:schemeClr val="bg1"/>
              </a:solidFill>
              <a:latin typeface="Champagne &amp; Limousines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371600" y="459898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yriad Pro Light" panose="020B0503030403020204" pitchFamily="34" charset="0"/>
              </a:rPr>
              <a:t> Eberhard Grube, MD, FACC, FSCAI for the FORWARD Study Investigators</a:t>
            </a:r>
            <a:endParaRPr lang="fr-FR" dirty="0">
              <a:solidFill>
                <a:schemeClr val="bg1"/>
              </a:solidFill>
              <a:latin typeface="Myriad Pro Light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1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Hemodynamics to 1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for all patients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B5A6D-FF88-494A-A422-9A3358A22BA2}"/>
              </a:ext>
            </a:extLst>
          </p:cNvPr>
          <p:cNvSpPr txBox="1"/>
          <p:nvPr/>
        </p:nvSpPr>
        <p:spPr>
          <a:xfrm>
            <a:off x="672991" y="1499616"/>
            <a:ext cx="461665" cy="376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Champagne &amp; Limousines"/>
              </a:rPr>
              <a:t>Effective orifice area (cm</a:t>
            </a:r>
            <a:r>
              <a:rPr lang="en-US" baseline="30000" dirty="0">
                <a:latin typeface="Champagne &amp; Limousines"/>
              </a:rPr>
              <a:t>2</a:t>
            </a:r>
            <a:r>
              <a:rPr lang="en-US" dirty="0">
                <a:latin typeface="Champagne &amp; Limousine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4F638-AE47-4C05-A950-83E7E85B1E8A}"/>
              </a:ext>
            </a:extLst>
          </p:cNvPr>
          <p:cNvSpPr txBox="1"/>
          <p:nvPr/>
        </p:nvSpPr>
        <p:spPr>
          <a:xfrm rot="10800000">
            <a:off x="8408014" y="1609344"/>
            <a:ext cx="461665" cy="3657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>
                <a:latin typeface="Champagne &amp; Limousines"/>
              </a:rPr>
              <a:t>Mean AV gradient (mm Hg)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308F7C-EEF1-4DC4-953C-6DDC4C19A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90016"/>
              </p:ext>
            </p:extLst>
          </p:nvPr>
        </p:nvGraphicFramePr>
        <p:xfrm>
          <a:off x="127005" y="5696713"/>
          <a:ext cx="7781544" cy="814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064">
                  <a:extLst>
                    <a:ext uri="{9D8B030D-6E8A-4147-A177-3AD203B41FA5}">
                      <a16:colId xmlns:a16="http://schemas.microsoft.com/office/drawing/2014/main" val="597922107"/>
                    </a:ext>
                  </a:extLst>
                </a:gridCol>
                <a:gridCol w="2354055">
                  <a:extLst>
                    <a:ext uri="{9D8B030D-6E8A-4147-A177-3AD203B41FA5}">
                      <a16:colId xmlns:a16="http://schemas.microsoft.com/office/drawing/2014/main" val="3003468633"/>
                    </a:ext>
                  </a:extLst>
                </a:gridCol>
              </a:tblGrid>
              <a:tr h="31097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Gradient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915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990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868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635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Effective orifice area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631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7030A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541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454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6B77ED-F328-485B-B7BA-E1794B7FC466}"/>
              </a:ext>
            </a:extLst>
          </p:cNvPr>
          <p:cNvSpPr txBox="1"/>
          <p:nvPr/>
        </p:nvSpPr>
        <p:spPr>
          <a:xfrm>
            <a:off x="1289306" y="6479918"/>
            <a:ext cx="656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mpagne &amp; Limousines"/>
              </a:rPr>
              <a:t>Per independent core laboratory assessment.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9BC07-F9E7-494C-BEF9-2CD091755C65}"/>
              </a:ext>
            </a:extLst>
          </p:cNvPr>
          <p:cNvSpPr txBox="1"/>
          <p:nvPr/>
        </p:nvSpPr>
        <p:spPr>
          <a:xfrm>
            <a:off x="8613648" y="6550225"/>
            <a:ext cx="5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10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85B01-497D-42E8-871B-4936F94F5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1" y="1151886"/>
            <a:ext cx="8504657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Hemodynamics to 1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for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paired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data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308F7C-EEF1-4DC4-953C-6DDC4C19A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535632"/>
              </p:ext>
            </p:extLst>
          </p:nvPr>
        </p:nvGraphicFramePr>
        <p:xfrm>
          <a:off x="127005" y="5696713"/>
          <a:ext cx="7781544" cy="814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0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064">
                  <a:extLst>
                    <a:ext uri="{9D8B030D-6E8A-4147-A177-3AD203B41FA5}">
                      <a16:colId xmlns:a16="http://schemas.microsoft.com/office/drawing/2014/main" val="597922107"/>
                    </a:ext>
                  </a:extLst>
                </a:gridCol>
                <a:gridCol w="2354055">
                  <a:extLst>
                    <a:ext uri="{9D8B030D-6E8A-4147-A177-3AD203B41FA5}">
                      <a16:colId xmlns:a16="http://schemas.microsoft.com/office/drawing/2014/main" val="3003468633"/>
                    </a:ext>
                  </a:extLst>
                </a:gridCol>
              </a:tblGrid>
              <a:tr h="286587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Gradient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521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990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521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521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06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Effective orifice area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238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7030A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238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hampagne &amp; Limousines"/>
                        </a:rPr>
                        <a:t>238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6B77ED-F328-485B-B7BA-E1794B7FC466}"/>
              </a:ext>
            </a:extLst>
          </p:cNvPr>
          <p:cNvSpPr txBox="1"/>
          <p:nvPr/>
        </p:nvSpPr>
        <p:spPr>
          <a:xfrm>
            <a:off x="1289306" y="6479918"/>
            <a:ext cx="656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Champagne &amp; Limousines"/>
              </a:rPr>
              <a:t>Per independent core laboratory assessment.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64986-581B-46F9-88D0-142B3E9185AE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11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A1B39-F9C4-485A-A479-50DD86DB4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33" y="1151886"/>
            <a:ext cx="8547333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Paravalvular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leak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at 1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for all patients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B77ED-F328-485B-B7BA-E1794B7FC466}"/>
              </a:ext>
            </a:extLst>
          </p:cNvPr>
          <p:cNvSpPr txBox="1"/>
          <p:nvPr/>
        </p:nvSpPr>
        <p:spPr>
          <a:xfrm>
            <a:off x="1289306" y="6479918"/>
            <a:ext cx="656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Per independent core laboratory assessment.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D239B-56B0-4F05-94FF-7CBA2ACB61CF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12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068EC-24BF-442D-B2AB-FB9F268BB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3" y="914142"/>
            <a:ext cx="8650974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4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Paravalvular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leak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at 1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for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paired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B77ED-F328-485B-B7BA-E1794B7FC466}"/>
              </a:ext>
            </a:extLst>
          </p:cNvPr>
          <p:cNvSpPr txBox="1"/>
          <p:nvPr/>
        </p:nvSpPr>
        <p:spPr>
          <a:xfrm>
            <a:off x="1289306" y="6479918"/>
            <a:ext cx="6565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Myriad Pro"/>
              </a:rPr>
              <a:t>Per independent core laboratory assessment.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152A7-652F-490D-BDED-62D9FC81DD7F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13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DFC32-7272-40E2-A311-62C51D8E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81" y="914142"/>
            <a:ext cx="8650974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0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3CD0DF6-6B17-4B6B-A881-3A4C507C5C67}"/>
              </a:ext>
            </a:extLst>
          </p:cNvPr>
          <p:cNvSpPr txBox="1">
            <a:spLocks/>
          </p:cNvSpPr>
          <p:nvPr/>
        </p:nvSpPr>
        <p:spPr>
          <a:xfrm>
            <a:off x="1779972" y="192026"/>
            <a:ext cx="6906829" cy="84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24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24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24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All-cause and </a:t>
            </a:r>
            <a:r>
              <a:rPr lang="fr-FR" sz="24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cardiovascular</a:t>
            </a:r>
            <a:r>
              <a:rPr lang="fr-FR" sz="24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mortality</a:t>
            </a:r>
            <a:r>
              <a:rPr lang="fr-FR" sz="24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to 1 </a:t>
            </a:r>
            <a:r>
              <a:rPr lang="fr-FR" sz="24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endParaRPr lang="fr-FR" sz="24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A9ADB-0C0A-4C7F-BBED-E1C38DC75CC6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14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0984D-93DD-4B81-AF5A-43D5438AE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1" y="938570"/>
            <a:ext cx="8510754" cy="492599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D1DAD9F-6D57-46AA-8DF6-218E7359E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04244"/>
              </p:ext>
            </p:extLst>
          </p:nvPr>
        </p:nvGraphicFramePr>
        <p:xfrm>
          <a:off x="0" y="5470299"/>
          <a:ext cx="7370063" cy="370840"/>
        </p:xfrm>
        <a:graphic>
          <a:graphicData uri="http://schemas.openxmlformats.org/drawingml/2006/table">
            <a:tbl>
              <a:tblPr firstRow="1" bandRow="1"/>
              <a:tblGrid>
                <a:gridCol w="1111580">
                  <a:extLst>
                    <a:ext uri="{9D8B030D-6E8A-4147-A177-3AD203B41FA5}">
                      <a16:colId xmlns:a16="http://schemas.microsoft.com/office/drawing/2014/main" val="3215725361"/>
                    </a:ext>
                  </a:extLst>
                </a:gridCol>
                <a:gridCol w="635189">
                  <a:extLst>
                    <a:ext uri="{9D8B030D-6E8A-4147-A177-3AD203B41FA5}">
                      <a16:colId xmlns:a16="http://schemas.microsoft.com/office/drawing/2014/main" val="3043228352"/>
                    </a:ext>
                  </a:extLst>
                </a:gridCol>
                <a:gridCol w="2576200">
                  <a:extLst>
                    <a:ext uri="{9D8B030D-6E8A-4147-A177-3AD203B41FA5}">
                      <a16:colId xmlns:a16="http://schemas.microsoft.com/office/drawing/2014/main" val="3771135899"/>
                    </a:ext>
                  </a:extLst>
                </a:gridCol>
                <a:gridCol w="2346785">
                  <a:extLst>
                    <a:ext uri="{9D8B030D-6E8A-4147-A177-3AD203B41FA5}">
                      <a16:colId xmlns:a16="http://schemas.microsoft.com/office/drawing/2014/main" val="1641452455"/>
                    </a:ext>
                  </a:extLst>
                </a:gridCol>
                <a:gridCol w="700309">
                  <a:extLst>
                    <a:ext uri="{9D8B030D-6E8A-4147-A177-3AD203B41FA5}">
                      <a16:colId xmlns:a16="http://schemas.microsoft.com/office/drawing/2014/main" val="34660598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No. at Risk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1040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1012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chemeClr val="tx1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787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18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5182E-F748-4D32-AEAD-96BC34B07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4" y="751461"/>
            <a:ext cx="8913124" cy="47126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3CD0DF6-6B17-4B6B-A881-3A4C507C5C67}"/>
              </a:ext>
            </a:extLst>
          </p:cNvPr>
          <p:cNvSpPr txBox="1">
            <a:spLocks/>
          </p:cNvSpPr>
          <p:nvPr/>
        </p:nvSpPr>
        <p:spPr>
          <a:xfrm>
            <a:off x="1779972" y="192026"/>
            <a:ext cx="6906829" cy="84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</a:b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Mortality</a:t>
            </a: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stratified</a:t>
            </a: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 by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EuroSCORE</a:t>
            </a: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 II to 1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year</a:t>
            </a:r>
            <a:endParaRPr lang="fr-FR" sz="2400" b="1" dirty="0">
              <a:solidFill>
                <a:prstClr val="white"/>
              </a:solidFill>
              <a:latin typeface="Champagne &amp; Limousines"/>
              <a:cs typeface="Champagne &amp; Limousine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B6FE741-1A9D-4CE3-AE89-C4BAD4582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1460"/>
              </p:ext>
            </p:extLst>
          </p:nvPr>
        </p:nvGraphicFramePr>
        <p:xfrm>
          <a:off x="438914" y="5478907"/>
          <a:ext cx="7068311" cy="1112520"/>
        </p:xfrm>
        <a:graphic>
          <a:graphicData uri="http://schemas.openxmlformats.org/drawingml/2006/table">
            <a:tbl>
              <a:tblPr firstRow="1" bandRow="1"/>
              <a:tblGrid>
                <a:gridCol w="1069848">
                  <a:extLst>
                    <a:ext uri="{9D8B030D-6E8A-4147-A177-3AD203B41FA5}">
                      <a16:colId xmlns:a16="http://schemas.microsoft.com/office/drawing/2014/main" val="3215725361"/>
                    </a:ext>
                  </a:extLst>
                </a:gridCol>
                <a:gridCol w="681099">
                  <a:extLst>
                    <a:ext uri="{9D8B030D-6E8A-4147-A177-3AD203B41FA5}">
                      <a16:colId xmlns:a16="http://schemas.microsoft.com/office/drawing/2014/main" val="3043228352"/>
                    </a:ext>
                  </a:extLst>
                </a:gridCol>
                <a:gridCol w="2395028">
                  <a:extLst>
                    <a:ext uri="{9D8B030D-6E8A-4147-A177-3AD203B41FA5}">
                      <a16:colId xmlns:a16="http://schemas.microsoft.com/office/drawing/2014/main" val="3771135899"/>
                    </a:ext>
                  </a:extLst>
                </a:gridCol>
                <a:gridCol w="2250700">
                  <a:extLst>
                    <a:ext uri="{9D8B030D-6E8A-4147-A177-3AD203B41FA5}">
                      <a16:colId xmlns:a16="http://schemas.microsoft.com/office/drawing/2014/main" val="1641452455"/>
                    </a:ext>
                  </a:extLst>
                </a:gridCol>
                <a:gridCol w="671636">
                  <a:extLst>
                    <a:ext uri="{9D8B030D-6E8A-4147-A177-3AD203B41FA5}">
                      <a16:colId xmlns:a16="http://schemas.microsoft.com/office/drawing/2014/main" val="34660598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1040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1012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Champagne &amp; Limousines"/>
                        </a:rPr>
                        <a:t>787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997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ESII ≥ 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545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530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rgbClr val="61207A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392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945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ESII &lt;4%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495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482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solidFill>
                          <a:srgbClr val="CC990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395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24022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80A7DC8-DD9C-492E-8EB4-BA600E1CBF14}"/>
              </a:ext>
            </a:extLst>
          </p:cNvPr>
          <p:cNvSpPr txBox="1"/>
          <p:nvPr/>
        </p:nvSpPr>
        <p:spPr>
          <a:xfrm>
            <a:off x="384048" y="5198251"/>
            <a:ext cx="136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prstClr val="black"/>
                </a:solidFill>
              </a:rPr>
              <a:t>No. at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CA5B1-C96E-4C2F-8D9D-4460931855C1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15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7880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3CD0DF6-6B17-4B6B-A881-3A4C507C5C67}"/>
              </a:ext>
            </a:extLst>
          </p:cNvPr>
          <p:cNvSpPr txBox="1">
            <a:spLocks/>
          </p:cNvSpPr>
          <p:nvPr/>
        </p:nvSpPr>
        <p:spPr>
          <a:xfrm>
            <a:off x="1779972" y="192026"/>
            <a:ext cx="6906829" cy="84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</a:b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Mortality</a:t>
            </a: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stratified</a:t>
            </a:r>
            <a:r>
              <a:rPr lang="fr-FR" sz="2400" b="1" dirty="0">
                <a:solidFill>
                  <a:prstClr val="white"/>
                </a:solidFill>
                <a:latin typeface="Champagne &amp; Limousines"/>
                <a:cs typeface="Champagne &amp; Limousines"/>
              </a:rPr>
              <a:t> by STS score to 1 </a:t>
            </a:r>
            <a:r>
              <a:rPr lang="fr-FR" sz="2400" b="1" dirty="0" err="1">
                <a:solidFill>
                  <a:prstClr val="white"/>
                </a:solidFill>
                <a:latin typeface="Champagne &amp; Limousines"/>
                <a:cs typeface="Champagne &amp; Limousines"/>
              </a:rPr>
              <a:t>year</a:t>
            </a:r>
            <a:endParaRPr lang="fr-FR" sz="2400" b="1" dirty="0">
              <a:solidFill>
                <a:prstClr val="white"/>
              </a:solidFill>
              <a:latin typeface="Champagne &amp; Limousines"/>
              <a:cs typeface="Champagne &amp; Limousine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B6FE741-1A9D-4CE3-AE89-C4BAD4582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51840"/>
              </p:ext>
            </p:extLst>
          </p:nvPr>
        </p:nvGraphicFramePr>
        <p:xfrm>
          <a:off x="438914" y="5469763"/>
          <a:ext cx="7068311" cy="1112520"/>
        </p:xfrm>
        <a:graphic>
          <a:graphicData uri="http://schemas.openxmlformats.org/drawingml/2006/table">
            <a:tbl>
              <a:tblPr firstRow="1" bandRow="1"/>
              <a:tblGrid>
                <a:gridCol w="1069848">
                  <a:extLst>
                    <a:ext uri="{9D8B030D-6E8A-4147-A177-3AD203B41FA5}">
                      <a16:colId xmlns:a16="http://schemas.microsoft.com/office/drawing/2014/main" val="3215725361"/>
                    </a:ext>
                  </a:extLst>
                </a:gridCol>
                <a:gridCol w="681099">
                  <a:extLst>
                    <a:ext uri="{9D8B030D-6E8A-4147-A177-3AD203B41FA5}">
                      <a16:colId xmlns:a16="http://schemas.microsoft.com/office/drawing/2014/main" val="3043228352"/>
                    </a:ext>
                  </a:extLst>
                </a:gridCol>
                <a:gridCol w="2395028">
                  <a:extLst>
                    <a:ext uri="{9D8B030D-6E8A-4147-A177-3AD203B41FA5}">
                      <a16:colId xmlns:a16="http://schemas.microsoft.com/office/drawing/2014/main" val="3771135899"/>
                    </a:ext>
                  </a:extLst>
                </a:gridCol>
                <a:gridCol w="2250700">
                  <a:extLst>
                    <a:ext uri="{9D8B030D-6E8A-4147-A177-3AD203B41FA5}">
                      <a16:colId xmlns:a16="http://schemas.microsoft.com/office/drawing/2014/main" val="1641452455"/>
                    </a:ext>
                  </a:extLst>
                </a:gridCol>
                <a:gridCol w="671636">
                  <a:extLst>
                    <a:ext uri="{9D8B030D-6E8A-4147-A177-3AD203B41FA5}">
                      <a16:colId xmlns:a16="http://schemas.microsoft.com/office/drawing/2014/main" val="34660598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1040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Champagne &amp; Limousines"/>
                        </a:rPr>
                        <a:t>1012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600" dirty="0">
                          <a:latin typeface="Champagne &amp; Limousines"/>
                        </a:rPr>
                        <a:t>787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3997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STS ≥ 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548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531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1207A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1207A"/>
                          </a:solidFill>
                          <a:latin typeface="Champagne &amp; Limousines"/>
                        </a:rPr>
                        <a:t>382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945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STS  &lt;4%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492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481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CC9900"/>
                        </a:solidFill>
                        <a:latin typeface="Champagne &amp; Limousine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CC9900"/>
                          </a:solidFill>
                          <a:latin typeface="Champagne &amp; Limousines"/>
                        </a:rPr>
                        <a:t>405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24022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80A7DC8-DD9C-492E-8EB4-BA600E1CBF14}"/>
              </a:ext>
            </a:extLst>
          </p:cNvPr>
          <p:cNvSpPr txBox="1"/>
          <p:nvPr/>
        </p:nvSpPr>
        <p:spPr>
          <a:xfrm>
            <a:off x="384048" y="5189107"/>
            <a:ext cx="136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prstClr val="black"/>
                </a:solidFill>
                <a:latin typeface="Champagne &amp; Limousines"/>
              </a:rPr>
              <a:t>No. at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6BFF2-9E85-4877-A014-DCCF6C9AC156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16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22DB0-CE11-49D8-A7D6-57C65AD00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7" y="980061"/>
            <a:ext cx="8882642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Safety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outcomes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to 1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year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0ED5B2-F447-4FBB-8463-45D544AD3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725882"/>
              </p:ext>
            </p:extLst>
          </p:nvPr>
        </p:nvGraphicFramePr>
        <p:xfrm>
          <a:off x="258620" y="1400173"/>
          <a:ext cx="8647257" cy="3923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273">
                  <a:extLst>
                    <a:ext uri="{9D8B030D-6E8A-4147-A177-3AD203B41FA5}">
                      <a16:colId xmlns:a16="http://schemas.microsoft.com/office/drawing/2014/main" val="1576201983"/>
                    </a:ext>
                  </a:extLst>
                </a:gridCol>
                <a:gridCol w="1676273">
                  <a:extLst>
                    <a:ext uri="{9D8B030D-6E8A-4147-A177-3AD203B41FA5}">
                      <a16:colId xmlns:a16="http://schemas.microsoft.com/office/drawing/2014/main" val="3822101594"/>
                    </a:ext>
                  </a:extLst>
                </a:gridCol>
                <a:gridCol w="167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83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Kaplan-Meier rate (no.)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30 Days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N=1040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1 Year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N=1040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All-cause mortality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1.9 (20)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8.9 (89)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Cardiovascular mortality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1.8 (19)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6.9 (69)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All stroke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2.8 (29)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3.4 (35)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Disabling stroke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1.7 (18)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2.1 (21)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Valve thrombosis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0.0 (0)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0.0 (0.0)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Valve endocarditis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0.1 (1)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0.5 (5)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Embolization or migration 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1.0 (10)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1.0 (10)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Coronary artery obstruction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0.0 (0)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0.1 (1)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04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Pacemaker implanted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17.8 (184)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19.7 (202)</a:t>
                      </a:r>
                    </a:p>
                  </a:txBody>
                  <a:tcPr marL="6099" marR="609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0F7606F-8F20-436D-8AF1-F87BF1677766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17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276288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Study</a:t>
            </a:r>
            <a:br>
              <a:rPr lang="en-US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en-US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New York Heart Association class to 1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850E5-4EB2-4B54-B273-39F0A7F63F21}"/>
              </a:ext>
            </a:extLst>
          </p:cNvPr>
          <p:cNvSpPr txBox="1"/>
          <p:nvPr/>
        </p:nvSpPr>
        <p:spPr>
          <a:xfrm>
            <a:off x="600950" y="1875799"/>
            <a:ext cx="461665" cy="34094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400">
              <a:defRPr/>
            </a:pPr>
            <a:r>
              <a:rPr lang="en-US" kern="0" dirty="0">
                <a:solidFill>
                  <a:prstClr val="black"/>
                </a:solidFill>
                <a:latin typeface="Champagne &amp; Limousines"/>
              </a:rPr>
              <a:t>Percentage of Patients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06274-EF3E-4949-BF15-5156FBE4F0AA}"/>
              </a:ext>
            </a:extLst>
          </p:cNvPr>
          <p:cNvSpPr txBox="1"/>
          <p:nvPr/>
        </p:nvSpPr>
        <p:spPr>
          <a:xfrm>
            <a:off x="1353312" y="1335024"/>
            <a:ext cx="672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mpagne &amp; Limousines"/>
              </a:rPr>
              <a:t>80.5% of patients had improvement in NYHA from baseline to 1 year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998F3-ABAA-4565-8259-6D92EE7ADC62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18</a:t>
            </a:fld>
            <a:endParaRPr lang="en-US" sz="1600" dirty="0">
              <a:latin typeface="Champagne &amp; Limousin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7B03C-C175-4EAA-8517-431C57FB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02" y="944645"/>
            <a:ext cx="7888908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3CD0DF6-6B17-4B6B-A881-3A4C507C5C67}"/>
              </a:ext>
            </a:extLst>
          </p:cNvPr>
          <p:cNvSpPr txBox="1">
            <a:spLocks/>
          </p:cNvSpPr>
          <p:nvPr/>
        </p:nvSpPr>
        <p:spPr>
          <a:xfrm>
            <a:off x="1779972" y="192026"/>
            <a:ext cx="6906829" cy="842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Evolut R FORWARD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Study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1-Year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outcomes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 in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contemporary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pagne &amp; Limousines"/>
                <a:ea typeface="+mj-ea"/>
                <a:cs typeface="Champagne &amp; Limousines"/>
              </a:rPr>
              <a:t> valves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7E9101-59FA-41C8-BD75-5FCBC3E513C4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5B0F5-EABE-4190-BB2E-5C9F62B8634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mpagne &amp; Limousine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mpagne &amp; Limousine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3F3D5-466A-4149-96AC-807FF6A4D82B}"/>
              </a:ext>
            </a:extLst>
          </p:cNvPr>
          <p:cNvSpPr txBox="1"/>
          <p:nvPr/>
        </p:nvSpPr>
        <p:spPr>
          <a:xfrm>
            <a:off x="265177" y="6334780"/>
            <a:ext cx="842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hampagne &amp; Limousines"/>
              </a:rPr>
              <a:t>*SAPIEN 3 TF patients. Wendler O, et al. </a:t>
            </a:r>
            <a:r>
              <a:rPr lang="en-US" sz="1400" dirty="0" err="1">
                <a:latin typeface="Champagne &amp; Limousines"/>
              </a:rPr>
              <a:t>Eur</a:t>
            </a:r>
            <a:r>
              <a:rPr lang="en-US" sz="1400" dirty="0">
                <a:latin typeface="Champagne &amp; Limousines"/>
              </a:rPr>
              <a:t> Heart J 2017; 38: 2717-26. †Lotus valve. Van Mieghem NM. Presented at </a:t>
            </a:r>
            <a:r>
              <a:rPr lang="en-US" sz="1400" dirty="0" err="1">
                <a:latin typeface="Champagne &amp; Limousines"/>
              </a:rPr>
              <a:t>EuroPCR</a:t>
            </a:r>
            <a:r>
              <a:rPr lang="en-US" sz="1400" dirty="0">
                <a:latin typeface="Champagne &amp; Limousines"/>
              </a:rPr>
              <a:t> 2017; ‡Linke A, et al. </a:t>
            </a:r>
            <a:r>
              <a:rPr lang="en-US" sz="1400" dirty="0" err="1">
                <a:latin typeface="Champagne &amp; Limousines"/>
              </a:rPr>
              <a:t>Circ</a:t>
            </a:r>
            <a:r>
              <a:rPr lang="en-US" sz="1400" dirty="0">
                <a:latin typeface="Champagne &amp; Limousines"/>
              </a:rPr>
              <a:t> Cardiovasc </a:t>
            </a:r>
            <a:r>
              <a:rPr lang="en-US" sz="1400" dirty="0" err="1">
                <a:latin typeface="Champagne &amp; Limousines"/>
              </a:rPr>
              <a:t>Interv</a:t>
            </a:r>
            <a:r>
              <a:rPr lang="en-US" sz="1400" dirty="0">
                <a:latin typeface="Champagne &amp; Limousines"/>
              </a:rPr>
              <a:t> 2018; 11: e005206.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736EE-F058-4944-8D06-EE3B61D82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44" y="1798131"/>
            <a:ext cx="8760711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3972" y="414340"/>
            <a:ext cx="6906829" cy="658685"/>
          </a:xfrm>
        </p:spPr>
        <p:txBody>
          <a:bodyPr>
            <a:normAutofit/>
          </a:bodyPr>
          <a:lstStyle/>
          <a:p>
            <a:pPr algn="r"/>
            <a:r>
              <a:rPr lang="fr-FR" sz="3000" b="1" dirty="0" err="1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Potential</a:t>
            </a:r>
            <a:r>
              <a:rPr lang="fr-FR" sz="3000" b="1" dirty="0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conflicts</a:t>
            </a:r>
            <a:r>
              <a:rPr lang="fr-FR" sz="3000" b="1" dirty="0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 of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 charset="0"/>
                <a:ea typeface="Champagne &amp; Limousines" charset="0"/>
                <a:cs typeface="Champagne &amp; Limousines" charset="0"/>
              </a:rPr>
              <a:t>interest</a:t>
            </a:r>
            <a:endParaRPr lang="fr-FR" sz="3000" b="1" dirty="0">
              <a:solidFill>
                <a:schemeClr val="bg1"/>
              </a:solidFill>
              <a:latin typeface="Champagne &amp; Limousines" charset="0"/>
              <a:ea typeface="Champagne &amp; Limousines" charset="0"/>
              <a:cs typeface="Champagne &amp; Limousines" charset="0"/>
            </a:endParaRP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485C0AD1-D250-40FC-8B57-AAC37AC99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10622"/>
            <a:ext cx="8229600" cy="3472746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263525" indent="-263525">
              <a:buFont typeface="Wingdings" charset="2"/>
              <a:buChar char="q"/>
            </a:pPr>
            <a:r>
              <a:rPr lang="en-US" sz="2000" b="1" dirty="0">
                <a:solidFill>
                  <a:srgbClr val="2A0946"/>
                </a:solidFill>
                <a:latin typeface="Champagne &amp; Limousines"/>
                <a:cs typeface="Arial" panose="020B0604020202020204" pitchFamily="34" charset="0"/>
              </a:rPr>
              <a:t>  </a:t>
            </a:r>
            <a:r>
              <a:rPr lang="en-US" sz="2000" b="1" dirty="0">
                <a:latin typeface="Champagne &amp; Limousines"/>
                <a:cs typeface="Arial" panose="020B0604020202020204" pitchFamily="34" charset="0"/>
              </a:rPr>
              <a:t>I do not have any potential conflict of interest</a:t>
            </a:r>
            <a:endParaRPr lang="en-GB" sz="2000" dirty="0">
              <a:latin typeface="Champagne &amp; Limousines"/>
              <a:cs typeface="Arial" panose="020B0604020202020204" pitchFamily="34" charset="0"/>
            </a:endParaRPr>
          </a:p>
          <a:p>
            <a:pPr marL="812800" indent="-812800">
              <a:buClr>
                <a:srgbClr val="7D177A"/>
              </a:buClr>
              <a:buNone/>
            </a:pPr>
            <a:endParaRPr lang="en-US" sz="2000" dirty="0">
              <a:latin typeface="Champagne &amp; Limousines"/>
              <a:ea typeface="Wingdings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en-US" sz="2000" b="1" dirty="0">
                <a:latin typeface="Champagne &amp; Limousines"/>
                <a:cs typeface="Arial" panose="020B0604020202020204" pitchFamily="34" charset="0"/>
              </a:rPr>
              <a:t>  X    I have the following potential conflicts of interest to report:</a:t>
            </a:r>
          </a:p>
          <a:p>
            <a:pPr marL="449263">
              <a:lnSpc>
                <a:spcPts val="14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latin typeface="Champagne &amp; Limousines"/>
              <a:cs typeface="Arial" panose="020B0604020202020204" pitchFamily="34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57200" algn="l"/>
              </a:tabLst>
            </a:pPr>
            <a:endParaRPr lang="en-US" sz="2000" dirty="0">
              <a:latin typeface="Champagne &amp; Limousines"/>
              <a:cs typeface="Arial" panose="020B0604020202020204" pitchFamily="34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Champagne &amp; Limousines"/>
                <a:cs typeface="Arial" panose="020B0604020202020204" pitchFamily="34" charset="0"/>
                <a:sym typeface="Monotype Sorts" charset="0"/>
              </a:rPr>
              <a:t>Consultant: Medtronic, Boston Scientific, </a:t>
            </a:r>
            <a:r>
              <a:rPr lang="en-US" sz="2000" dirty="0" err="1">
                <a:latin typeface="Champagne &amp; Limousines"/>
                <a:cs typeface="Arial" panose="020B0604020202020204" pitchFamily="34" charset="0"/>
                <a:sym typeface="Monotype Sorts" charset="0"/>
              </a:rPr>
              <a:t>Liva</a:t>
            </a:r>
            <a:r>
              <a:rPr lang="en-US" sz="2000" dirty="0">
                <a:latin typeface="Champagne &amp; Limousines"/>
                <a:cs typeface="Arial" panose="020B0604020202020204" pitchFamily="34" charset="0"/>
                <a:sym typeface="Monotype Sorts" charset="0"/>
              </a:rPr>
              <a:t> Nova, Abbott , Millipede,  			    </a:t>
            </a: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Champagne &amp; Limousines"/>
                <a:cs typeface="Arial" panose="020B0604020202020204" pitchFamily="34" charset="0"/>
                <a:sym typeface="Monotype Sorts" charset="0"/>
              </a:rPr>
              <a:t>Stockholder of a healthcare company: Valve Medical, </a:t>
            </a:r>
            <a:r>
              <a:rPr lang="en-US" sz="2000" dirty="0" err="1">
                <a:latin typeface="Champagne &amp; Limousines"/>
                <a:cs typeface="Arial" panose="020B0604020202020204" pitchFamily="34" charset="0"/>
                <a:sym typeface="Monotype Sorts" charset="0"/>
              </a:rPr>
              <a:t>Valtech</a:t>
            </a:r>
            <a:r>
              <a:rPr lang="en-US" sz="2000" dirty="0">
                <a:latin typeface="Champagne &amp; Limousines"/>
                <a:cs typeface="Arial" panose="020B0604020202020204" pitchFamily="34" charset="0"/>
                <a:sym typeface="Monotype Sorts" charset="0"/>
              </a:rPr>
              <a:t>, Claret, Shockwave</a:t>
            </a: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chemeClr val="tx1"/>
              </a:buClr>
              <a:tabLst>
                <a:tab pos="457200" algn="l"/>
              </a:tabLst>
            </a:pPr>
            <a:endParaRPr lang="en-US" sz="2000" dirty="0">
              <a:latin typeface="Champagne &amp; Limousines"/>
              <a:cs typeface="Arial" panose="020B0604020202020204" pitchFamily="34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Champagne &amp; Limousines"/>
                <a:cs typeface="Arial" panose="020B0604020202020204" pitchFamily="34" charset="0"/>
                <a:sym typeface="Monotype Sorts" charset="0"/>
              </a:rPr>
              <a:t>Other(s): Paid proctor for Medtronic and Boston Scientific</a:t>
            </a: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57200" algn="l"/>
              </a:tabLst>
            </a:pPr>
            <a:endParaRPr lang="en-US" sz="2000" dirty="0">
              <a:solidFill>
                <a:srgbClr val="2A0946"/>
              </a:solidFill>
              <a:latin typeface="Myriad Pro"/>
              <a:cs typeface="Arial" charset="0"/>
              <a:sym typeface="Monotype Sorts" charset="0"/>
            </a:endParaRPr>
          </a:p>
          <a:p>
            <a:pPr marL="449263">
              <a:lnSpc>
                <a:spcPts val="1600"/>
              </a:lnSpc>
              <a:spcBef>
                <a:spcPts val="300"/>
              </a:spcBef>
              <a:buClr>
                <a:srgbClr val="7D177A"/>
              </a:buClr>
              <a:tabLst>
                <a:tab pos="449263" algn="l"/>
              </a:tabLst>
            </a:pPr>
            <a:endParaRPr lang="en-US" sz="2000" dirty="0">
              <a:solidFill>
                <a:srgbClr val="2A0946"/>
              </a:solidFill>
              <a:cs typeface="Arial" charset="0"/>
              <a:sym typeface="Monotype Sort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0A144-B550-4379-87F5-9CFF36BDFD6E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2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798963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Summary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At 1 </a:t>
            </a:r>
            <a:r>
              <a:rPr lang="fr-FR" sz="28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year</a:t>
            </a:r>
            <a:r>
              <a:rPr lang="fr-FR" sz="28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, the Evolut R </a:t>
            </a:r>
            <a:r>
              <a:rPr lang="fr-FR" sz="28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R</a:t>
            </a:r>
            <a:r>
              <a:rPr lang="fr-FR" sz="28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FORWARD </a:t>
            </a:r>
            <a:r>
              <a:rPr lang="fr-FR" sz="28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Study</a:t>
            </a:r>
            <a:r>
              <a:rPr lang="fr-FR" sz="28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8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showed</a:t>
            </a:r>
            <a:r>
              <a:rPr lang="fr-FR" sz="28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:</a:t>
            </a:r>
          </a:p>
          <a:p>
            <a:pPr lvl="1"/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Overall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low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all-cause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mortality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of 8.9%</a:t>
            </a:r>
          </a:p>
          <a:p>
            <a:pPr lvl="1"/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Stratifying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patients by an STS score or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EuroSCORE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II ≥ 4%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resulted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in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significantly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higher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mortality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</a:p>
          <a:p>
            <a:pPr lvl="1"/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Low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disabling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stroke of 2.1% </a:t>
            </a:r>
          </a:p>
          <a:p>
            <a:pPr lvl="1"/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98.8% of patients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with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≤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mild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regurgitation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and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significant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improvement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in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paired</a:t>
            </a:r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analysis</a:t>
            </a:r>
            <a:endParaRPr lang="fr-FR" sz="2400" dirty="0">
              <a:solidFill>
                <a:srgbClr val="3C3C3B"/>
              </a:solidFill>
              <a:latin typeface="Champagne &amp; Limousines"/>
              <a:ea typeface="Myriad Pro" charset="0"/>
              <a:cs typeface="Myriad Pro" charset="0"/>
            </a:endParaRPr>
          </a:p>
          <a:p>
            <a:pPr lvl="1"/>
            <a:r>
              <a:rPr lang="fr-FR" sz="2400" dirty="0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Excellent </a:t>
            </a:r>
            <a:r>
              <a:rPr lang="fr-FR" sz="2400" dirty="0" err="1">
                <a:solidFill>
                  <a:srgbClr val="3C3C3B"/>
                </a:solidFill>
                <a:latin typeface="Champagne &amp; Limousines"/>
                <a:ea typeface="Myriad Pro" charset="0"/>
                <a:cs typeface="Myriad Pro" charset="0"/>
              </a:rPr>
              <a:t>haemodynamics</a:t>
            </a:r>
            <a:endParaRPr lang="fr-FR" dirty="0">
              <a:solidFill>
                <a:srgbClr val="3C3C3B"/>
              </a:solidFill>
              <a:latin typeface="Champagne &amp; Limousines"/>
              <a:ea typeface="Myriad Pro" charset="0"/>
              <a:cs typeface="Myriad Pro" charset="0"/>
            </a:endParaRPr>
          </a:p>
          <a:p>
            <a:pPr lvl="1"/>
            <a:endParaRPr lang="fr-FR" dirty="0">
              <a:solidFill>
                <a:srgbClr val="3C3C3B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fr-FR" dirty="0">
              <a:solidFill>
                <a:srgbClr val="3C3C3B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endParaRPr lang="fr-FR" dirty="0">
              <a:solidFill>
                <a:srgbClr val="3C3C3B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6BBE2-B6AA-4632-9B69-E6D4E0FD9F3A}"/>
              </a:ext>
            </a:extLst>
          </p:cNvPr>
          <p:cNvSpPr txBox="1"/>
          <p:nvPr/>
        </p:nvSpPr>
        <p:spPr>
          <a:xfrm>
            <a:off x="8686801" y="6550225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20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122602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889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Background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25296"/>
            <a:ext cx="8229600" cy="5458968"/>
          </a:xfrm>
        </p:spPr>
        <p:txBody>
          <a:bodyPr>
            <a:normAutofit lnSpcReduction="10000"/>
          </a:bodyPr>
          <a:lstStyle/>
          <a:p>
            <a:endParaRPr lang="fr-FR" sz="2000" dirty="0">
              <a:solidFill>
                <a:srgbClr val="3C3C3B"/>
              </a:solidFill>
              <a:latin typeface=""/>
            </a:endParaRPr>
          </a:p>
          <a:p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Patients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with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symptomatic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aortic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stenosis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at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elevated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surgical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risk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are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referred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for transcatheter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aortic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valve implantation (TAVI)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instead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of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surgical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replacement.</a:t>
            </a:r>
            <a:br>
              <a:rPr lang="fr-FR" sz="2000" dirty="0">
                <a:solidFill>
                  <a:srgbClr val="3C3C3B"/>
                </a:solidFill>
                <a:latin typeface="Champagne &amp; Limousines"/>
              </a:rPr>
            </a:br>
            <a:endParaRPr lang="fr-FR" sz="2000" dirty="0">
              <a:solidFill>
                <a:srgbClr val="3C3C3B"/>
              </a:solidFill>
              <a:latin typeface="Champagne &amp; Limousines"/>
            </a:endParaRPr>
          </a:p>
          <a:p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Multidisciplinary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Heart Teams use the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latest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guideline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recommendations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for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centralized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decision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making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on patient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eligibility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for TAVI.</a:t>
            </a:r>
            <a:br>
              <a:rPr lang="fr-FR" sz="2000" dirty="0">
                <a:solidFill>
                  <a:srgbClr val="3C3C3B"/>
                </a:solidFill>
                <a:latin typeface="Champagne &amp; Limousines"/>
              </a:rPr>
            </a:b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</a:p>
          <a:p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TAVI technologies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vary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and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clinical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evaluation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in real-world practice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provides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important information.</a:t>
            </a:r>
            <a:br>
              <a:rPr lang="fr-FR" sz="2000" dirty="0">
                <a:solidFill>
                  <a:srgbClr val="3C3C3B"/>
                </a:solidFill>
                <a:latin typeface="Champagne &amp; Limousines"/>
              </a:rPr>
            </a:br>
            <a:endParaRPr lang="fr-FR" sz="2000" dirty="0">
              <a:solidFill>
                <a:srgbClr val="3C3C3B"/>
              </a:solidFill>
              <a:latin typeface="Champagne &amp; Limousines"/>
            </a:endParaRPr>
          </a:p>
          <a:p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The Evolut R FORWARD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Study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included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over 1000 patients,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selected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based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on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advanced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age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and Heart Team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assessment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,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undergoing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non-urgent TAVI at 53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investigational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sites in 20 countries. </a:t>
            </a:r>
            <a:br>
              <a:rPr lang="fr-FR" sz="2000" dirty="0">
                <a:solidFill>
                  <a:srgbClr val="3C3C3B"/>
                </a:solidFill>
                <a:latin typeface="Champagne &amp; Limousines"/>
              </a:rPr>
            </a:br>
            <a:endParaRPr lang="fr-FR" sz="2000" dirty="0">
              <a:solidFill>
                <a:srgbClr val="3C3C3B"/>
              </a:solidFill>
              <a:latin typeface="Champagne &amp; Limousines"/>
            </a:endParaRPr>
          </a:p>
          <a:p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We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previously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reported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low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30-day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mortality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of 1.9% and a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low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incidence of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disabling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stroke (1.7%).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Here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we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report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continued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 follow-up at 1 </a:t>
            </a:r>
            <a:r>
              <a:rPr lang="fr-FR" sz="2000" dirty="0" err="1">
                <a:solidFill>
                  <a:srgbClr val="3C3C3B"/>
                </a:solidFill>
                <a:latin typeface="Champagne &amp; Limousines"/>
              </a:rPr>
              <a:t>year</a:t>
            </a:r>
            <a:r>
              <a:rPr lang="fr-FR" sz="2000" dirty="0">
                <a:solidFill>
                  <a:srgbClr val="3C3C3B"/>
                </a:solidFill>
                <a:latin typeface="Champagne &amp; Limousines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EA2EC-55F0-4D28-8128-524CB39860DF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3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144421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devices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4726-0C5E-4FFA-97AC-655525BDF441}"/>
              </a:ext>
            </a:extLst>
          </p:cNvPr>
          <p:cNvSpPr txBox="1"/>
          <p:nvPr/>
        </p:nvSpPr>
        <p:spPr>
          <a:xfrm>
            <a:off x="4056321" y="4239317"/>
            <a:ext cx="48053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Transcatheter Valve (23, 26, 29 mm)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/>
                <a:cs typeface="Arial" panose="020B0604020202020204" pitchFamily="34" charset="0"/>
              </a:rPr>
              <a:t>Supra-annular design, excellent hemodynamics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0BBFA-32C0-4216-8FFD-1FECB9B04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6"/>
          <a:stretch/>
        </p:blipFill>
        <p:spPr>
          <a:xfrm>
            <a:off x="-120700" y="2316783"/>
            <a:ext cx="3962280" cy="2291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5F21BC-6578-44AC-882B-334FB4147BB8}"/>
              </a:ext>
            </a:extLst>
          </p:cNvPr>
          <p:cNvSpPr txBox="1"/>
          <p:nvPr/>
        </p:nvSpPr>
        <p:spPr>
          <a:xfrm>
            <a:off x="-391427" y="4209270"/>
            <a:ext cx="450373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Catheter Delivery System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/>
                <a:cs typeface="Arial" panose="020B0604020202020204" pitchFamily="34" charset="0"/>
              </a:rPr>
              <a:t>14Fr-equivalent profile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3891F-5278-47BD-AAEE-7D1300901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295" y="1746497"/>
            <a:ext cx="6441414" cy="28621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9C33E0-63CC-4F00-86D9-C1783C3D4143}"/>
              </a:ext>
            </a:extLst>
          </p:cNvPr>
          <p:cNvSpPr/>
          <p:nvPr/>
        </p:nvSpPr>
        <p:spPr>
          <a:xfrm>
            <a:off x="160486" y="5271101"/>
            <a:ext cx="882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hampagne &amp; Limousines"/>
                <a:cs typeface="Arial" panose="020B0604020202020204" pitchFamily="34" charset="0"/>
              </a:rPr>
              <a:t>The Evolut R TAV is a supra-annular porcine valve in a self-expanding Nitinol frame that can be resheathed or fully recaptured to assist with accurate valve positioning.</a:t>
            </a:r>
            <a:endParaRPr lang="en-US" dirty="0">
              <a:latin typeface="Champagne &amp; Limousine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4A7895-5B0D-4BD0-A149-48BF4213DA24}"/>
              </a:ext>
            </a:extLst>
          </p:cNvPr>
          <p:cNvSpPr/>
          <p:nvPr/>
        </p:nvSpPr>
        <p:spPr>
          <a:xfrm>
            <a:off x="73152" y="1252728"/>
            <a:ext cx="8988552" cy="4846320"/>
          </a:xfrm>
          <a:prstGeom prst="rect">
            <a:avLst/>
          </a:prstGeom>
          <a:noFill/>
          <a:ln w="12700">
            <a:solidFill>
              <a:srgbClr val="CC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3CAB7-46C9-431B-8EF4-BA73234CED8B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4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199409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4016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Patients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C9E4A76-FB02-4D05-9667-D7B0D6266B19}"/>
              </a:ext>
            </a:extLst>
          </p:cNvPr>
          <p:cNvSpPr txBox="1">
            <a:spLocks/>
          </p:cNvSpPr>
          <p:nvPr/>
        </p:nvSpPr>
        <p:spPr>
          <a:xfrm>
            <a:off x="356788" y="1237517"/>
            <a:ext cx="426987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hampagne &amp; Limousines"/>
              </a:rPr>
              <a:t>INCLUSION	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B78550-BFEC-410D-BC08-A43957A8A105}"/>
              </a:ext>
            </a:extLst>
          </p:cNvPr>
          <p:cNvSpPr txBox="1">
            <a:spLocks/>
          </p:cNvSpPr>
          <p:nvPr/>
        </p:nvSpPr>
        <p:spPr>
          <a:xfrm>
            <a:off x="356538" y="1886525"/>
            <a:ext cx="4270375" cy="4297363"/>
          </a:xfrm>
          <a:prstGeom prst="rect">
            <a:avLst/>
          </a:prstGeom>
          <a:ln w="12700">
            <a:solidFill>
              <a:srgbClr val="CC99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hampagne &amp; Limousines"/>
              </a:rPr>
              <a:t>Symptomatic native aortic valve stenosis or surgical </a:t>
            </a:r>
            <a:r>
              <a:rPr lang="en-US" sz="1800" dirty="0" err="1">
                <a:latin typeface="Champagne &amp; Limousines"/>
              </a:rPr>
              <a:t>bioprosthetic</a:t>
            </a:r>
            <a:r>
              <a:rPr lang="en-US" sz="1800" dirty="0">
                <a:latin typeface="Champagne &amp; Limousines"/>
              </a:rPr>
              <a:t> valve failure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hampagne &amp; Limousines"/>
              </a:rPr>
              <a:t>Acceptable candidate for </a:t>
            </a:r>
            <a:r>
              <a:rPr lang="en-US" sz="1800" b="1" dirty="0">
                <a:latin typeface="Champagne &amp; Limousines"/>
              </a:rPr>
              <a:t>elective </a:t>
            </a:r>
            <a:r>
              <a:rPr lang="en-US" sz="1800" dirty="0">
                <a:latin typeface="Champagne &amp; Limousines"/>
              </a:rPr>
              <a:t>treatment with the Evolut R System in conformity with the local regulatory context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Champagne &amp; Limousines"/>
              </a:rPr>
              <a:t>Age ≥80 years </a:t>
            </a:r>
            <a:r>
              <a:rPr lang="en-US" sz="1800" b="1" dirty="0">
                <a:latin typeface="Champagne &amp; Limousines"/>
              </a:rPr>
              <a:t>OR </a:t>
            </a:r>
            <a:r>
              <a:rPr lang="en-US" sz="1800" dirty="0">
                <a:latin typeface="Champagne &amp; Limousines"/>
              </a:rPr>
              <a:t>considered to be at high or greater risk for surgical aortic valve replacement (AVR) where high risk is defined as: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hampagne &amp; Limousines"/>
              </a:rPr>
              <a:t>STS predicted risk of mortality ≥8%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Champagne &amp; Limousines"/>
              </a:rPr>
              <a:t>	OR </a:t>
            </a:r>
            <a:endParaRPr lang="en-US" sz="1600" dirty="0">
              <a:latin typeface="Champagne &amp; Limousine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hampagne &amp; Limousines"/>
              </a:rPr>
              <a:t>Heart team agreement of risk for AVR due to frailty or comorbidities.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8AE26A2-AAC2-4802-AB14-F6B14509B54A}"/>
              </a:ext>
            </a:extLst>
          </p:cNvPr>
          <p:cNvSpPr txBox="1">
            <a:spLocks/>
          </p:cNvSpPr>
          <p:nvPr/>
        </p:nvSpPr>
        <p:spPr>
          <a:xfrm>
            <a:off x="4589893" y="1237517"/>
            <a:ext cx="4343400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hampagne &amp; Limousines"/>
              </a:rPr>
              <a:t>EXCLUSION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4F36E2B-EB07-4F25-8006-6F10C6AEF0A2}"/>
              </a:ext>
            </a:extLst>
          </p:cNvPr>
          <p:cNvSpPr txBox="1">
            <a:spLocks/>
          </p:cNvSpPr>
          <p:nvPr/>
        </p:nvSpPr>
        <p:spPr>
          <a:xfrm>
            <a:off x="4626408" y="1886525"/>
            <a:ext cx="4270375" cy="4297363"/>
          </a:xfrm>
          <a:prstGeom prst="rect">
            <a:avLst/>
          </a:prstGeom>
          <a:ln w="12700">
            <a:solidFill>
              <a:srgbClr val="CC990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Contraindication to aspirin, heparin,  bivalirudin, ticlopidine, clopidogrel, Nitinol, contrast media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Mechanical heart valve in aortic position 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Sepsis, including active endocarditis 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Anatomically unsuitable for the Evolut R system 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Estimated life expectancy &lt;1 year 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Participating in another trial that may influence the outcome of this trial 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Champagne &amp; Limousines"/>
              </a:rPr>
              <a:t>Need for emergency surgery for any reason</a:t>
            </a:r>
          </a:p>
          <a:p>
            <a:pPr>
              <a:buClr>
                <a:schemeClr val="bg1"/>
              </a:buClr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B0E8B-417E-460C-8A53-53D867460A41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5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41989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4016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methods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744" y="1600202"/>
            <a:ext cx="8668512" cy="45259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hampagne &amp; Limousines"/>
              </a:rPr>
              <a:t>FORWARD is a post-market approval study of the Evolut R transcatheter aortic valve in routine practice.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hampagne &amp; Limousines"/>
              </a:rPr>
              <a:t>Multi-slice </a:t>
            </a:r>
            <a:r>
              <a:rPr lang="en-US" sz="2000" dirty="0">
                <a:latin typeface="Champagne &amp; Limousines"/>
                <a:cs typeface="Arial" panose="020B0604020202020204" pitchFamily="34" charset="0"/>
              </a:rPr>
              <a:t>computed tomography of the peripheral vasculature and aortic annulus was required.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mpagne &amp; Limousines"/>
                <a:cs typeface="Arial" panose="020B0604020202020204" pitchFamily="34" charset="0"/>
              </a:rPr>
              <a:t>100% monitoring of patient consent and endpoint-related events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mpagne &amp; Limousines"/>
                <a:cs typeface="Arial" panose="020B0604020202020204" pitchFamily="34" charset="0"/>
              </a:rPr>
              <a:t>Standard hospital practice techniques at implant and during follow-up (</a:t>
            </a:r>
            <a:r>
              <a:rPr lang="en-US" sz="2000" dirty="0">
                <a:latin typeface="Champagne &amp; Limousines"/>
              </a:rPr>
              <a:t>discharge, 30 days, and annually through 3 years).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mpagne &amp; Limousines"/>
                <a:cs typeface="Arial" panose="020B0604020202020204" pitchFamily="34" charset="0"/>
              </a:rPr>
              <a:t>Modified Rankin Score at baseline and at each follow-up by certified assessor</a:t>
            </a:r>
          </a:p>
          <a:p>
            <a:pPr lvl="1">
              <a:spcBef>
                <a:spcPts val="300"/>
              </a:spcBef>
              <a:buClr>
                <a:schemeClr val="tx1"/>
              </a:buClr>
              <a:buFont typeface="Calibri" panose="020F0502020204030204" pitchFamily="34" charset="0"/>
              <a:buChar char="–"/>
            </a:pPr>
            <a:r>
              <a:rPr lang="en-US" sz="2000" dirty="0">
                <a:latin typeface="Champagne &amp; Limousines"/>
              </a:rPr>
              <a:t>Performed at 90 days after suspected neurological event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mpagne &amp; Limousines"/>
              </a:rPr>
              <a:t>Independent Clinical Events Committee adjudicated safety endpoints per VARC-2*.</a:t>
            </a:r>
          </a:p>
          <a:p>
            <a:pPr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mpagne &amp; Limousines"/>
              </a:rPr>
              <a:t>Independent Echocardiographic Core Laboratory (Mayo Clinic, Rochester, MN, USA)</a:t>
            </a:r>
          </a:p>
          <a:p>
            <a:endParaRPr lang="fr-FR" sz="2000" dirty="0">
              <a:solidFill>
                <a:srgbClr val="3C3C3B"/>
              </a:solidFill>
              <a:latin typeface="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85137-F583-438E-B048-B5B605354957}"/>
              </a:ext>
            </a:extLst>
          </p:cNvPr>
          <p:cNvSpPr txBox="1"/>
          <p:nvPr/>
        </p:nvSpPr>
        <p:spPr>
          <a:xfrm>
            <a:off x="484632" y="6364226"/>
            <a:ext cx="757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hampagne &amp; Limousines"/>
              </a:rPr>
              <a:t>*Kappetein AP, et al. </a:t>
            </a:r>
            <a:r>
              <a:rPr lang="en-US" sz="1400" dirty="0" err="1">
                <a:latin typeface="Champagne &amp; Limousines"/>
              </a:rPr>
              <a:t>Eur</a:t>
            </a:r>
            <a:r>
              <a:rPr lang="en-US" sz="1400" dirty="0">
                <a:latin typeface="Champagne &amp; Limousines"/>
              </a:rPr>
              <a:t> Heart J 2012; 33, 2403–18.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286A1-587F-433B-AD37-4CA82F22BAB0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6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60885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Patient flow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6394CE-12E0-4434-B62C-5D45444A6B1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039995" y="3203045"/>
            <a:ext cx="0" cy="732306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FF9B7E0-481E-4B06-BB24-7EFC963E3E26}"/>
              </a:ext>
            </a:extLst>
          </p:cNvPr>
          <p:cNvSpPr/>
          <p:nvPr/>
        </p:nvSpPr>
        <p:spPr>
          <a:xfrm>
            <a:off x="2590352" y="2567044"/>
            <a:ext cx="2899289" cy="767336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Attempted Implant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N=1040*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3496E234-2571-4352-A0E9-3A779840A1A5}"/>
              </a:ext>
            </a:extLst>
          </p:cNvPr>
          <p:cNvSpPr/>
          <p:nvPr/>
        </p:nvSpPr>
        <p:spPr>
          <a:xfrm>
            <a:off x="2590352" y="3935351"/>
            <a:ext cx="2899289" cy="767336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30-Day Follow-up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N= 1002/1011 (98.9%)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AD4343B-12AA-4738-92B5-CB3D4284E8FB}"/>
              </a:ext>
            </a:extLst>
          </p:cNvPr>
          <p:cNvSpPr/>
          <p:nvPr/>
        </p:nvSpPr>
        <p:spPr>
          <a:xfrm>
            <a:off x="2590352" y="1198737"/>
            <a:ext cx="2899289" cy="767336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Enrolled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N=1060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ADA295-1AFE-4927-AC40-A782959B50BF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4039995" y="1966075"/>
            <a:ext cx="0" cy="600971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3F16A-460A-4D12-B5E2-4A6AB3D2FDD7}"/>
              </a:ext>
            </a:extLst>
          </p:cNvPr>
          <p:cNvCxnSpPr>
            <a:cxnSpLocks/>
          </p:cNvCxnSpPr>
          <p:nvPr/>
        </p:nvCxnSpPr>
        <p:spPr>
          <a:xfrm>
            <a:off x="4039995" y="3586713"/>
            <a:ext cx="2024900" cy="0"/>
          </a:xfrm>
          <a:prstGeom prst="lin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FE85EA87-79BC-40F8-B20E-1103C2E76A33}"/>
              </a:ext>
            </a:extLst>
          </p:cNvPr>
          <p:cNvSpPr/>
          <p:nvPr/>
        </p:nvSpPr>
        <p:spPr>
          <a:xfrm>
            <a:off x="6068853" y="3269493"/>
            <a:ext cx="2514467" cy="634440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Death: 25</a:t>
            </a:r>
          </a:p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Withdrew: 2</a:t>
            </a:r>
          </a:p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Other: 0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632C1B06-A291-42FE-A89A-49C824DDA17A}"/>
              </a:ext>
            </a:extLst>
          </p:cNvPr>
          <p:cNvSpPr/>
          <p:nvPr/>
        </p:nvSpPr>
        <p:spPr>
          <a:xfrm>
            <a:off x="6030589" y="1793968"/>
            <a:ext cx="2552731" cy="934086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Inclusion/Exclusion criteria not met: 6</a:t>
            </a:r>
          </a:p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Death: 1</a:t>
            </a:r>
          </a:p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Withdrew: 4</a:t>
            </a:r>
          </a:p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Other: 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3727EF-1E28-426E-9F67-4F933EDC992A}"/>
              </a:ext>
            </a:extLst>
          </p:cNvPr>
          <p:cNvCxnSpPr>
            <a:cxnSpLocks/>
          </p:cNvCxnSpPr>
          <p:nvPr/>
        </p:nvCxnSpPr>
        <p:spPr>
          <a:xfrm>
            <a:off x="4039995" y="2261062"/>
            <a:ext cx="2001890" cy="0"/>
          </a:xfrm>
          <a:prstGeom prst="lin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5E8B4A2-6E58-4E1E-A6DE-69FFC290C8C7}"/>
              </a:ext>
            </a:extLst>
          </p:cNvPr>
          <p:cNvSpPr/>
          <p:nvPr/>
        </p:nvSpPr>
        <p:spPr>
          <a:xfrm>
            <a:off x="2590352" y="5303658"/>
            <a:ext cx="2899289" cy="767336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1-Year Follow-up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N= 876/908 (96.5%)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5A736-E06A-4E95-BA0C-CDB48B3392AF}"/>
              </a:ext>
            </a:extLst>
          </p:cNvPr>
          <p:cNvCxnSpPr>
            <a:cxnSpLocks/>
          </p:cNvCxnSpPr>
          <p:nvPr/>
        </p:nvCxnSpPr>
        <p:spPr>
          <a:xfrm>
            <a:off x="4063005" y="4731539"/>
            <a:ext cx="0" cy="553695"/>
          </a:xfrm>
          <a:prstGeom prst="straightConnector1">
            <a:avLst/>
          </a:prstGeom>
          <a:noFill/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8053B9-B648-4D66-96FB-55C9A0D09A2D}"/>
              </a:ext>
            </a:extLst>
          </p:cNvPr>
          <p:cNvCxnSpPr>
            <a:cxnSpLocks/>
          </p:cNvCxnSpPr>
          <p:nvPr/>
        </p:nvCxnSpPr>
        <p:spPr>
          <a:xfrm>
            <a:off x="4063005" y="5060341"/>
            <a:ext cx="2024900" cy="0"/>
          </a:xfrm>
          <a:prstGeom prst="lin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22DBB8FF-0D91-4957-9346-BC550DC7E477}"/>
              </a:ext>
            </a:extLst>
          </p:cNvPr>
          <p:cNvSpPr/>
          <p:nvPr/>
        </p:nvSpPr>
        <p:spPr>
          <a:xfrm>
            <a:off x="6091863" y="4743121"/>
            <a:ext cx="2514467" cy="634440"/>
          </a:xfrm>
          <a:prstGeom prst="roundRect">
            <a:avLst/>
          </a:prstGeom>
          <a:solidFill>
            <a:srgbClr val="CC99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Death: 72</a:t>
            </a:r>
            <a:b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Withdrew: 14</a:t>
            </a:r>
            <a:b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Champagne &amp; Limousines"/>
                <a:cs typeface="Times New Roman" panose="02020603050405020304" pitchFamily="18" charset="0"/>
              </a:rPr>
              <a:t>Other:19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757E8-DE58-46E5-B1D8-99A7E17D3FD5}"/>
              </a:ext>
            </a:extLst>
          </p:cNvPr>
          <p:cNvSpPr txBox="1"/>
          <p:nvPr/>
        </p:nvSpPr>
        <p:spPr>
          <a:xfrm>
            <a:off x="164592" y="652881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BF5EE-426A-4D60-92B7-20816455B879}"/>
              </a:ext>
            </a:extLst>
          </p:cNvPr>
          <p:cNvSpPr txBox="1"/>
          <p:nvPr/>
        </p:nvSpPr>
        <p:spPr>
          <a:xfrm>
            <a:off x="67024" y="6367005"/>
            <a:ext cx="853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hampagne &amp; Limousines"/>
              </a:rPr>
              <a:t>*Since our initial report in 1038 patients, consent was lost for 1 patient and in 3 patients, consent was validated, therefore we are now reporting on 1040 patients.</a:t>
            </a:r>
            <a:endParaRPr lang="en-US" sz="1200" dirty="0">
              <a:latin typeface="Champagne &amp; Limousine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A6FB6-AA71-4E7E-AB2B-7B9D216515DE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7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162599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Baseline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characteristics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C7DE73-0A61-478A-8439-4C7DCF74C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69390"/>
              </p:ext>
            </p:extLst>
          </p:nvPr>
        </p:nvGraphicFramePr>
        <p:xfrm>
          <a:off x="258620" y="1400173"/>
          <a:ext cx="8647257" cy="4722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12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Mean ± standard deviation or 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N=1040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Age, years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hampagne &amp; Limousines"/>
                          <a:ea typeface="+mn-ea"/>
                          <a:cs typeface="+mn-cs"/>
                        </a:rPr>
                        <a:t>81.8 ± 6.2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Female sex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64.8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STS-PROM,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hampagne &amp; Limousines"/>
                          <a:ea typeface="+mn-ea"/>
                          <a:cs typeface="+mn-cs"/>
                        </a:rPr>
                        <a:t>5.5 ± 4.5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EuroSCORE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II, 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hampagne &amp; Limousines"/>
                          <a:ea typeface="+mn-ea"/>
                          <a:cs typeface="+mn-cs"/>
                        </a:rPr>
                        <a:t>5.7 ± 5.0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New York Heart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Association class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III/IV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72.0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Diabetes mellitus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29.6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Serum creatinine &gt;2 mg/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dL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Chronic lung disease/chronic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obstructive pulmonary disease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Frailty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Assisted living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2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hampagne &amp; Limousines"/>
                        </a:rPr>
                        <a:t>Pacemaker or implanted cardioverter defibrillator</a:t>
                      </a:r>
                    </a:p>
                  </a:txBody>
                  <a:tcPr marL="6099" marR="6099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hampagne &amp; Limousines"/>
                        </a:rPr>
                        <a:t>12.2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E7D6A4-77A6-4763-B705-C368380ADF52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8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248315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9972" y="376240"/>
            <a:ext cx="6906829" cy="658685"/>
          </a:xfrm>
        </p:spPr>
        <p:txBody>
          <a:bodyPr>
            <a:normAutofit fontScale="90000"/>
          </a:bodyPr>
          <a:lstStyle/>
          <a:p>
            <a:pPr algn="r"/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Evolut R FORWARD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Study</a:t>
            </a:r>
            <a:b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</a:b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Procedural</a:t>
            </a:r>
            <a:r>
              <a:rPr lang="fr-FR" sz="3000" b="1" dirty="0">
                <a:solidFill>
                  <a:schemeClr val="bg1"/>
                </a:solidFill>
                <a:latin typeface="Champagne &amp; Limousines"/>
                <a:cs typeface="Champagne &amp; Limousines"/>
              </a:rPr>
              <a:t> </a:t>
            </a:r>
            <a:r>
              <a:rPr lang="fr-FR" sz="3000" b="1" dirty="0" err="1">
                <a:solidFill>
                  <a:schemeClr val="bg1"/>
                </a:solidFill>
                <a:latin typeface="Champagne &amp; Limousines"/>
                <a:cs typeface="Champagne &amp; Limousines"/>
              </a:rPr>
              <a:t>characteristics</a:t>
            </a:r>
            <a:endParaRPr lang="fr-FR" sz="3000" b="1" dirty="0">
              <a:solidFill>
                <a:schemeClr val="bg1"/>
              </a:solidFill>
              <a:latin typeface="Champagne &amp; Limousines"/>
              <a:cs typeface="Champagne &amp; Limousines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2FD4116-3C94-4C5B-B03A-1B3960633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437025"/>
              </p:ext>
            </p:extLst>
          </p:nvPr>
        </p:nvGraphicFramePr>
        <p:xfrm>
          <a:off x="277091" y="1400173"/>
          <a:ext cx="8626764" cy="4954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648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Evolut R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N=1040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Local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anaesthesia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65.1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Iliofemoral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2000" spc="-35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route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Times New Roman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Implanted valve</a:t>
                      </a:r>
                      <a:r>
                        <a:rPr lang="en-US" sz="2000" spc="-65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size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099" marR="6099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27635" marR="0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  23 mm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276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  26 mm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36.5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276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  29 mm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57.4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ampagne &amp; Limousines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US" sz="200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ampagne &amp; Limousines"/>
                          <a:cs typeface="Arial" panose="020B0604020202020204" pitchFamily="34" charset="0"/>
                        </a:rPr>
                        <a:t>TAVI balloon dilation performed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45.8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Post-implant</a:t>
                      </a:r>
                      <a:r>
                        <a:rPr lang="en-US" sz="2000" spc="-55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dilation performed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33.4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resheathing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 or recapture performed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25.8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61645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EnVeo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R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InLine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sheath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used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88.6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Multiple valves (≥ 2</a:t>
                      </a:r>
                      <a:r>
                        <a:rPr lang="en-US" sz="2000" spc="-85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cs typeface="Arial" panose="020B0604020202020204" pitchFamily="34" charset="0"/>
                        </a:rPr>
                        <a:t>implanted)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hampagne &amp; Limousines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17780" marR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Failed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bioprosthetic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 valve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hampagne &amp; Limousines"/>
                          <a:ea typeface="Calibri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81417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27D7EBF-E239-491D-9390-3CC7A3988531}"/>
              </a:ext>
            </a:extLst>
          </p:cNvPr>
          <p:cNvSpPr txBox="1"/>
          <p:nvPr/>
        </p:nvSpPr>
        <p:spPr>
          <a:xfrm>
            <a:off x="8787384" y="6550225"/>
            <a:ext cx="356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865B0F5-EABE-4190-BB2E-5C9F62B8634A}" type="slidenum">
              <a:rPr lang="en-US" sz="1400">
                <a:latin typeface="Champagne &amp; Limousines"/>
              </a:rPr>
              <a:pPr algn="r"/>
              <a:t>9</a:t>
            </a:fld>
            <a:endParaRPr lang="en-US" sz="1600" dirty="0">
              <a:latin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12330077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1051</Words>
  <Application>Microsoft Office PowerPoint</Application>
  <PresentationFormat>On-screen Show (4:3)</PresentationFormat>
  <Paragraphs>260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Champagne &amp; Limousines</vt:lpstr>
      <vt:lpstr>Monotype Sorts</vt:lpstr>
      <vt:lpstr>Myriad Pro</vt:lpstr>
      <vt:lpstr>Myriad Pro Light</vt:lpstr>
      <vt:lpstr>Times New Roman</vt:lpstr>
      <vt:lpstr>Wingdings</vt:lpstr>
      <vt:lpstr>Thème Office</vt:lpstr>
      <vt:lpstr>1-Year Outcomes Following Real-world Transcatheter Aortic Valve Implantation with a Self-Expanding Repositionable Valve: Results from the FORWARD Study </vt:lpstr>
      <vt:lpstr>Potential conflicts of interest</vt:lpstr>
      <vt:lpstr>Evolut R FORWARD Study Background</vt:lpstr>
      <vt:lpstr>Evolut R FORWARD Study Study devices</vt:lpstr>
      <vt:lpstr>Evolut R FORWARD Study Patients</vt:lpstr>
      <vt:lpstr>Evolut R FORWARD Study Study methods</vt:lpstr>
      <vt:lpstr>Evolut R FORWARD Study Patient flow</vt:lpstr>
      <vt:lpstr>Evolut R FORWARD Study Baseline characteristics</vt:lpstr>
      <vt:lpstr>Evolut R FORWARD Study Procedural characteristics</vt:lpstr>
      <vt:lpstr>Evolut R FORWARD Study Hemodynamics to 1 year for all patients</vt:lpstr>
      <vt:lpstr>Evolut R FORWARD Study Hemodynamics to 1 year for paired data</vt:lpstr>
      <vt:lpstr>Evolut R FORWARD Study Paravalvular leak at 1 year for all patients</vt:lpstr>
      <vt:lpstr>Evolut R FORWARD Study Paravalvular leak at 1 year for paired data</vt:lpstr>
      <vt:lpstr>PowerPoint Presentation</vt:lpstr>
      <vt:lpstr>PowerPoint Presentation</vt:lpstr>
      <vt:lpstr>PowerPoint Presentation</vt:lpstr>
      <vt:lpstr>Evolut R FORWARD Study Safety outcomes to 1 year</vt:lpstr>
      <vt:lpstr>Evolut R FORWARD Study New York Heart Association class to 1 year</vt:lpstr>
      <vt:lpstr>PowerPoint Presentation</vt:lpstr>
      <vt:lpstr>Evolut R FORWARD Study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keywords>Medtronic Controlled</cp:keywords>
  <cp:lastModifiedBy>Jane Moore, ELS</cp:lastModifiedBy>
  <cp:revision>36</cp:revision>
  <dcterms:created xsi:type="dcterms:W3CDTF">2015-11-16T08:25:35Z</dcterms:created>
  <dcterms:modified xsi:type="dcterms:W3CDTF">2018-05-17T14:43:11Z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32ee5a2d-3430-4597-8712-9be91caeb446</vt:lpwstr>
  </property>
  <property fmtid="{D5CDD505-2E9C-101B-9397-08002B2CF9AE}" pid="3" name="Classification">
    <vt:lpwstr>MedtronicControlled</vt:lpwstr>
  </property>
</Properties>
</file>