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01804" y="350011"/>
            <a:ext cx="718839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0386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0386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0386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0386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3748" y="172732"/>
            <a:ext cx="2181296" cy="520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250168" y="67056"/>
            <a:ext cx="938783" cy="746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3748" y="172732"/>
            <a:ext cx="2181296" cy="520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250168" y="67056"/>
            <a:ext cx="938783" cy="746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3500" y="340867"/>
            <a:ext cx="69850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0386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120" y="1147571"/>
            <a:ext cx="11537759" cy="1903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0386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hyperlink" Target="mailto:toby.rogers@nih.gov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mailto:toby.rogers@nih.gov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mailto:toby.rogers@nih.gov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jp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hyperlink" Target="mailto:toby.rogers@nih.gov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hyperlink" Target="mailto:toby.rogers@nih.gov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oby.rogers@nih.gov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hyperlink" Target="mailto:toby.rogers@nih.gov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mailto:toby.rogers@nih.gov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by.rogers@nih.gov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algn="ctr" marL="8890" marR="5080">
              <a:lnSpc>
                <a:spcPts val="4700"/>
              </a:lnSpc>
              <a:spcBef>
                <a:spcPts val="740"/>
              </a:spcBef>
            </a:pPr>
            <a:r>
              <a:rPr dirty="0" spc="-5"/>
              <a:t>First-In-Man </a:t>
            </a:r>
            <a:r>
              <a:rPr dirty="0" spc="-50"/>
              <a:t>Testing </a:t>
            </a:r>
            <a:r>
              <a:rPr dirty="0" spc="-5"/>
              <a:t>of </a:t>
            </a:r>
            <a:r>
              <a:rPr dirty="0"/>
              <a:t>a </a:t>
            </a:r>
            <a:r>
              <a:rPr dirty="0" spc="-5"/>
              <a:t>Dedicated Closure  Device for </a:t>
            </a:r>
            <a:r>
              <a:rPr dirty="0" spc="-25"/>
              <a:t>Transcaval </a:t>
            </a:r>
            <a:r>
              <a:rPr dirty="0" spc="-5"/>
              <a:t>Access</a:t>
            </a:r>
            <a:r>
              <a:rPr dirty="0" spc="-125"/>
              <a:t> </a:t>
            </a:r>
            <a:r>
              <a:rPr dirty="0" spc="-5"/>
              <a:t>for</a:t>
            </a:r>
          </a:p>
          <a:p>
            <a:pPr algn="ctr">
              <a:lnSpc>
                <a:spcPts val="4745"/>
              </a:lnSpc>
            </a:pPr>
            <a:r>
              <a:rPr dirty="0" spc="-25"/>
              <a:t>Transcatheter </a:t>
            </a:r>
            <a:r>
              <a:rPr dirty="0" spc="-5"/>
              <a:t>Aortic </a:t>
            </a:r>
            <a:r>
              <a:rPr dirty="0" spc="-50"/>
              <a:t>Valve</a:t>
            </a:r>
            <a:r>
              <a:rPr dirty="0" spc="-110"/>
              <a:t> </a:t>
            </a:r>
            <a:r>
              <a:rPr dirty="0" spc="-5"/>
              <a:t>Replacement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965" y="3135884"/>
            <a:ext cx="11200130" cy="293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203764"/>
                </a:solidFill>
                <a:latin typeface="Arial"/>
                <a:cs typeface="Arial"/>
              </a:rPr>
              <a:t>(NCT03432494)</a:t>
            </a:r>
            <a:endParaRPr sz="1800">
              <a:latin typeface="Arial"/>
              <a:cs typeface="Arial"/>
            </a:endParaRPr>
          </a:p>
          <a:p>
            <a:pPr algn="ctr" marL="353695" marR="345440">
              <a:lnSpc>
                <a:spcPct val="100800"/>
              </a:lnSpc>
              <a:spcBef>
                <a:spcPts val="1705"/>
              </a:spcBef>
            </a:pPr>
            <a:r>
              <a:rPr dirty="0" u="heavy" sz="2400" spc="-50" b="1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Arial"/>
                <a:cs typeface="Arial"/>
              </a:rPr>
              <a:t>Toby </a:t>
            </a:r>
            <a:r>
              <a:rPr dirty="0" u="heavy" sz="2400" spc="-5" b="1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Arial"/>
                <a:cs typeface="Arial"/>
              </a:rPr>
              <a:t>Rogers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,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MD,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PhD</a:t>
            </a:r>
            <a:r>
              <a:rPr dirty="0" baseline="24305" sz="2400" spc="-7">
                <a:solidFill>
                  <a:srgbClr val="203864"/>
                </a:solidFill>
                <a:latin typeface="Arial"/>
                <a:cs typeface="Arial"/>
              </a:rPr>
              <a:t>1,2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;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Adam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Greenbaum,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>
                <a:solidFill>
                  <a:srgbClr val="203864"/>
                </a:solidFill>
                <a:latin typeface="Arial"/>
                <a:cs typeface="Arial"/>
              </a:rPr>
              <a:t>3,4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; </a:t>
            </a:r>
            <a:r>
              <a:rPr dirty="0" sz="2400" spc="-30">
                <a:solidFill>
                  <a:srgbClr val="203864"/>
                </a:solidFill>
                <a:latin typeface="Arial"/>
                <a:cs typeface="Arial"/>
              </a:rPr>
              <a:t>Vasilis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Babaliaros,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>
                <a:solidFill>
                  <a:srgbClr val="203864"/>
                </a:solidFill>
                <a:latin typeface="Arial"/>
                <a:cs typeface="Arial"/>
              </a:rPr>
              <a:t>3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; 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Annette Stine, RN</a:t>
            </a:r>
            <a:r>
              <a:rPr dirty="0" baseline="24305" sz="2400" spc="-7">
                <a:solidFill>
                  <a:srgbClr val="203864"/>
                </a:solidFill>
                <a:latin typeface="Arial"/>
                <a:cs typeface="Arial"/>
              </a:rPr>
              <a:t>1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; </a:t>
            </a:r>
            <a:r>
              <a:rPr dirty="0" sz="2400" spc="-10">
                <a:solidFill>
                  <a:srgbClr val="203864"/>
                </a:solidFill>
                <a:latin typeface="Arial"/>
                <a:cs typeface="Arial"/>
              </a:rPr>
              <a:t>Jaffar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Khan,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 spc="-7">
                <a:solidFill>
                  <a:srgbClr val="203864"/>
                </a:solidFill>
                <a:latin typeface="Arial"/>
                <a:cs typeface="Arial"/>
              </a:rPr>
              <a:t>1,2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;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Lowell </a:t>
            </a:r>
            <a:r>
              <a:rPr dirty="0" sz="2400" spc="-25">
                <a:solidFill>
                  <a:srgbClr val="203864"/>
                </a:solidFill>
                <a:latin typeface="Arial"/>
                <a:cs typeface="Arial"/>
              </a:rPr>
              <a:t>Satler,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>
                <a:solidFill>
                  <a:srgbClr val="203864"/>
                </a:solidFill>
                <a:latin typeface="Arial"/>
                <a:cs typeface="Arial"/>
              </a:rPr>
              <a:t>2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; Marvin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Eng,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>
                <a:solidFill>
                  <a:srgbClr val="203864"/>
                </a:solidFill>
                <a:latin typeface="Arial"/>
                <a:cs typeface="Arial"/>
              </a:rPr>
              <a:t>4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; 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Gaetano Paone,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>
                <a:solidFill>
                  <a:srgbClr val="203864"/>
                </a:solidFill>
                <a:latin typeface="Arial"/>
                <a:cs typeface="Arial"/>
              </a:rPr>
              <a:t>4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;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Bradey </a:t>
            </a:r>
            <a:r>
              <a:rPr dirty="0" sz="2400" spc="-15">
                <a:solidFill>
                  <a:srgbClr val="203864"/>
                </a:solidFill>
                <a:latin typeface="Arial"/>
                <a:cs typeface="Arial"/>
              </a:rPr>
              <a:t>Leshnower,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 spc="-7">
                <a:solidFill>
                  <a:srgbClr val="203864"/>
                </a:solidFill>
                <a:latin typeface="Arial"/>
                <a:cs typeface="Arial"/>
              </a:rPr>
              <a:t>3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;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Marcus Chen,</a:t>
            </a:r>
            <a:r>
              <a:rPr dirty="0" sz="2400" spc="-3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>
                <a:solidFill>
                  <a:srgbClr val="203864"/>
                </a:solidFill>
                <a:latin typeface="Arial"/>
                <a:cs typeface="Arial"/>
              </a:rPr>
              <a:t>1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3576954">
              <a:lnSpc>
                <a:spcPct val="100000"/>
              </a:lnSpc>
            </a:pP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and Robert J. Lederman,</a:t>
            </a:r>
            <a:r>
              <a:rPr dirty="0" sz="24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MD</a:t>
            </a:r>
            <a:r>
              <a:rPr dirty="0" baseline="24305" sz="2400">
                <a:solidFill>
                  <a:srgbClr val="203864"/>
                </a:solidFill>
                <a:latin typeface="Arial"/>
                <a:cs typeface="Arial"/>
              </a:rPr>
              <a:t>1</a:t>
            </a:r>
            <a:endParaRPr baseline="24305" sz="2400">
              <a:latin typeface="Arial"/>
              <a:cs typeface="Arial"/>
            </a:endParaRPr>
          </a:p>
          <a:p>
            <a:pPr algn="ctr" marL="12700" marR="5080">
              <a:lnSpc>
                <a:spcPct val="151300"/>
              </a:lnSpc>
              <a:spcBef>
                <a:spcPts val="1635"/>
              </a:spcBef>
            </a:pPr>
            <a:r>
              <a:rPr dirty="0" baseline="25252" sz="1650" spc="-15">
                <a:solidFill>
                  <a:srgbClr val="203864"/>
                </a:solidFill>
                <a:latin typeface="Arial"/>
                <a:cs typeface="Arial"/>
              </a:rPr>
              <a:t>1</a:t>
            </a:r>
            <a:r>
              <a:rPr dirty="0" sz="1600" spc="-10">
                <a:solidFill>
                  <a:srgbClr val="203864"/>
                </a:solidFill>
                <a:latin typeface="Arial"/>
                <a:cs typeface="Arial"/>
              </a:rPr>
              <a:t>Cardiovascular </a:t>
            </a:r>
            <a:r>
              <a:rPr dirty="0" sz="1600" spc="-5">
                <a:solidFill>
                  <a:srgbClr val="203864"/>
                </a:solidFill>
                <a:latin typeface="Arial"/>
                <a:cs typeface="Arial"/>
              </a:rPr>
              <a:t>Branch, </a:t>
            </a:r>
            <a:r>
              <a:rPr dirty="0" sz="1600" spc="-10">
                <a:solidFill>
                  <a:srgbClr val="203864"/>
                </a:solidFill>
                <a:latin typeface="Arial"/>
                <a:cs typeface="Arial"/>
              </a:rPr>
              <a:t>Division </a:t>
            </a:r>
            <a:r>
              <a:rPr dirty="0" sz="1600" spc="-5">
                <a:solidFill>
                  <a:srgbClr val="203864"/>
                </a:solidFill>
                <a:latin typeface="Arial"/>
                <a:cs typeface="Arial"/>
              </a:rPr>
              <a:t>of Intramural Research, NIH/NHLBI, Bethesda, MD; </a:t>
            </a:r>
            <a:r>
              <a:rPr dirty="0" baseline="25252" sz="1650" spc="-7">
                <a:solidFill>
                  <a:srgbClr val="203864"/>
                </a:solidFill>
                <a:latin typeface="Arial"/>
                <a:cs typeface="Arial"/>
              </a:rPr>
              <a:t>2</a:t>
            </a:r>
            <a:r>
              <a:rPr dirty="0" sz="1600" spc="-5">
                <a:solidFill>
                  <a:srgbClr val="203864"/>
                </a:solidFill>
                <a:latin typeface="Arial"/>
                <a:cs typeface="Arial"/>
              </a:rPr>
              <a:t>MedStar </a:t>
            </a:r>
            <a:r>
              <a:rPr dirty="0" sz="1600" spc="-10">
                <a:solidFill>
                  <a:srgbClr val="203864"/>
                </a:solidFill>
                <a:latin typeface="Arial"/>
                <a:cs typeface="Arial"/>
              </a:rPr>
              <a:t>Washington </a:t>
            </a:r>
            <a:r>
              <a:rPr dirty="0" sz="1600" spc="-5">
                <a:solidFill>
                  <a:srgbClr val="203864"/>
                </a:solidFill>
                <a:latin typeface="Arial"/>
                <a:cs typeface="Arial"/>
              </a:rPr>
              <a:t>Hospital </a:t>
            </a:r>
            <a:r>
              <a:rPr dirty="0" sz="1600" spc="-15">
                <a:solidFill>
                  <a:srgbClr val="203864"/>
                </a:solidFill>
                <a:latin typeface="Arial"/>
                <a:cs typeface="Arial"/>
              </a:rPr>
              <a:t>Center,  </a:t>
            </a:r>
            <a:r>
              <a:rPr dirty="0" sz="1600" spc="-10">
                <a:solidFill>
                  <a:srgbClr val="203864"/>
                </a:solidFill>
                <a:latin typeface="Arial"/>
                <a:cs typeface="Arial"/>
              </a:rPr>
              <a:t>Washington, DC; </a:t>
            </a:r>
            <a:r>
              <a:rPr dirty="0" baseline="25252" sz="1650" spc="-15">
                <a:solidFill>
                  <a:srgbClr val="203864"/>
                </a:solidFill>
                <a:latin typeface="Arial"/>
                <a:cs typeface="Arial"/>
              </a:rPr>
              <a:t>3</a:t>
            </a:r>
            <a:r>
              <a:rPr dirty="0" sz="1600" spc="-10">
                <a:solidFill>
                  <a:srgbClr val="203864"/>
                </a:solidFill>
                <a:latin typeface="Arial"/>
                <a:cs typeface="Arial"/>
              </a:rPr>
              <a:t>Emory </a:t>
            </a:r>
            <a:r>
              <a:rPr dirty="0" sz="1600" spc="-15">
                <a:solidFill>
                  <a:srgbClr val="203864"/>
                </a:solidFill>
                <a:latin typeface="Arial"/>
                <a:cs typeface="Arial"/>
              </a:rPr>
              <a:t>University, </a:t>
            </a:r>
            <a:r>
              <a:rPr dirty="0" sz="1600" spc="-5">
                <a:solidFill>
                  <a:srgbClr val="203864"/>
                </a:solidFill>
                <a:latin typeface="Arial"/>
                <a:cs typeface="Arial"/>
              </a:rPr>
              <a:t>Atlanta, </a:t>
            </a:r>
            <a:r>
              <a:rPr dirty="0" sz="1600">
                <a:solidFill>
                  <a:srgbClr val="203864"/>
                </a:solidFill>
                <a:latin typeface="Arial"/>
                <a:cs typeface="Arial"/>
              </a:rPr>
              <a:t>GA; </a:t>
            </a:r>
            <a:r>
              <a:rPr dirty="0" baseline="25252" sz="1650" spc="-15">
                <a:solidFill>
                  <a:srgbClr val="203864"/>
                </a:solidFill>
                <a:latin typeface="Arial"/>
                <a:cs typeface="Arial"/>
              </a:rPr>
              <a:t>4</a:t>
            </a:r>
            <a:r>
              <a:rPr dirty="0" sz="1600" spc="-10">
                <a:solidFill>
                  <a:srgbClr val="203864"/>
                </a:solidFill>
                <a:latin typeface="Arial"/>
                <a:cs typeface="Arial"/>
              </a:rPr>
              <a:t>Henry </a:t>
            </a:r>
            <a:r>
              <a:rPr dirty="0" sz="1600" spc="-5">
                <a:solidFill>
                  <a:srgbClr val="203864"/>
                </a:solidFill>
                <a:latin typeface="Arial"/>
                <a:cs typeface="Arial"/>
              </a:rPr>
              <a:t>Ford Hospital, Detroit,</a:t>
            </a:r>
            <a:r>
              <a:rPr dirty="0" sz="1600" spc="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03864"/>
                </a:solidFill>
                <a:latin typeface="Arial"/>
                <a:cs typeface="Arial"/>
              </a:rPr>
              <a:t>MI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1804" y="350011"/>
            <a:ext cx="71882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203864"/>
                </a:solidFill>
                <a:latin typeface="Arial"/>
                <a:cs typeface="Arial"/>
              </a:rPr>
              <a:t>Transcaval </a:t>
            </a:r>
            <a:r>
              <a:rPr dirty="0" sz="3600" spc="-5" b="1">
                <a:solidFill>
                  <a:srgbClr val="203864"/>
                </a:solidFill>
                <a:latin typeface="Arial"/>
                <a:cs typeface="Arial"/>
              </a:rPr>
              <a:t>Closure Device</a:t>
            </a:r>
            <a:r>
              <a:rPr dirty="0" sz="3600" spc="-65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03864"/>
                </a:solidFill>
                <a:latin typeface="Arial"/>
                <a:cs typeface="Arial"/>
              </a:rPr>
              <a:t>(TCD)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2063" y="1844039"/>
            <a:ext cx="3410712" cy="409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99559" y="1844039"/>
            <a:ext cx="3343655" cy="409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89008" y="1354835"/>
            <a:ext cx="757300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203764"/>
                </a:solidFill>
                <a:latin typeface="Arial"/>
                <a:cs typeface="Arial"/>
              </a:rPr>
              <a:t>96 </a:t>
            </a:r>
            <a:r>
              <a:rPr dirty="0" sz="2000">
                <a:solidFill>
                  <a:srgbClr val="203764"/>
                </a:solidFill>
                <a:latin typeface="Arial"/>
                <a:cs typeface="Arial"/>
              </a:rPr>
              <a:t>year old </a:t>
            </a:r>
            <a:r>
              <a:rPr dirty="0" sz="2000" spc="-5">
                <a:solidFill>
                  <a:srgbClr val="203764"/>
                </a:solidFill>
                <a:latin typeface="Arial"/>
                <a:cs typeface="Arial"/>
              </a:rPr>
              <a:t>woman, severe </a:t>
            </a:r>
            <a:r>
              <a:rPr dirty="0" sz="2000">
                <a:solidFill>
                  <a:srgbClr val="203764"/>
                </a:solidFill>
                <a:latin typeface="Arial"/>
                <a:cs typeface="Arial"/>
              </a:rPr>
              <a:t>AS, </a:t>
            </a:r>
            <a:r>
              <a:rPr dirty="0" sz="2000" spc="-5">
                <a:solidFill>
                  <a:srgbClr val="203764"/>
                </a:solidFill>
                <a:latin typeface="Arial"/>
                <a:cs typeface="Arial"/>
              </a:rPr>
              <a:t>small </a:t>
            </a:r>
            <a:r>
              <a:rPr dirty="0" sz="2000">
                <a:solidFill>
                  <a:srgbClr val="203764"/>
                </a:solidFill>
                <a:latin typeface="Arial"/>
                <a:cs typeface="Arial"/>
              </a:rPr>
              <a:t>&amp; calcified </a:t>
            </a:r>
            <a:r>
              <a:rPr dirty="0" sz="2000" spc="-5">
                <a:solidFill>
                  <a:srgbClr val="203764"/>
                </a:solidFill>
                <a:latin typeface="Arial"/>
                <a:cs typeface="Arial"/>
              </a:rPr>
              <a:t>iliofemoral</a:t>
            </a:r>
            <a:r>
              <a:rPr dirty="0" sz="2000" spc="-175">
                <a:solidFill>
                  <a:srgbClr val="203764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203764"/>
                </a:solidFill>
                <a:latin typeface="Arial"/>
                <a:cs typeface="Arial"/>
              </a:rPr>
              <a:t>arteries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74864" y="1853183"/>
            <a:ext cx="3965448" cy="4072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5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2100" y="340867"/>
            <a:ext cx="3987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Procedural</a:t>
            </a:r>
            <a:r>
              <a:rPr dirty="0" spc="-85"/>
              <a:t> </a:t>
            </a:r>
            <a:r>
              <a:rPr dirty="0" spc="-5"/>
              <a:t>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5602" y="1409746"/>
          <a:ext cx="11333480" cy="4857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8585"/>
                <a:gridCol w="6125210"/>
              </a:tblGrid>
              <a:tr h="365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Moderate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sedation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75% (9/12)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Transcaval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sheath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nominal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size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(French)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15.1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2.3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Transcaval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tract maximum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diameter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7.76mm (determined by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valve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type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size/sheath)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6397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60">
                          <a:latin typeface="Calibri"/>
                          <a:cs typeface="Calibri"/>
                        </a:rPr>
                        <a:t>TAVR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device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2066289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Edwards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Sapien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3 - 83% (10/12)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Medtronic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CoreValve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Evolut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 - 17%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(2/12)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Successful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transcaval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closure with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single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TCD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100% (12/12)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Aortic balloon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tamponade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subject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Covered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0% (0/12)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Modified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VARC-2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vascular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complications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0% (0/12)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6397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VARC-2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bleeding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complications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730885">
                        <a:lnSpc>
                          <a:spcPts val="2110"/>
                        </a:lnSpc>
                        <a:spcBef>
                          <a:spcPts val="3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subject had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minor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bleed (hematoma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from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contralateral  femoral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artery access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site)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6397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Median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number of blood units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transfused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311785">
                        <a:lnSpc>
                          <a:spcPts val="2110"/>
                        </a:lnSpc>
                        <a:spcBef>
                          <a:spcPts val="3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subject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had 1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unit PRBC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transfusion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during 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TAVR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procedure, 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but no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overt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bleeding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classified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as not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clinically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indicated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4200" y="340867"/>
            <a:ext cx="3403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Hemodynamics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520952"/>
            <a:ext cx="6230111" cy="451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70920" y="1557020"/>
            <a:ext cx="3991610" cy="167132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98450" marR="5080" indent="-285750">
              <a:lnSpc>
                <a:spcPts val="2090"/>
              </a:lnSpc>
              <a:spcBef>
                <a:spcPts val="22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latin typeface="Arial"/>
                <a:cs typeface="Arial"/>
              </a:rPr>
              <a:t>3/12 </a:t>
            </a:r>
            <a:r>
              <a:rPr dirty="0" sz="1800">
                <a:latin typeface="Arial"/>
                <a:cs typeface="Arial"/>
              </a:rPr>
              <a:t>subjects </a:t>
            </a:r>
            <a:r>
              <a:rPr dirty="0" sz="1800" spc="-5">
                <a:latin typeface="Arial"/>
                <a:cs typeface="Arial"/>
              </a:rPr>
              <a:t>dropped </a:t>
            </a:r>
            <a:r>
              <a:rPr dirty="0" sz="1800">
                <a:latin typeface="Arial"/>
                <a:cs typeface="Arial"/>
              </a:rPr>
              <a:t>SBP to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below  90mmHg during device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deployment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98450" marR="360045" indent="-285750">
              <a:lnSpc>
                <a:spcPct val="101699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latin typeface="Arial"/>
                <a:cs typeface="Arial"/>
              </a:rPr>
              <a:t>12/12 </a:t>
            </a:r>
            <a:r>
              <a:rPr dirty="0" sz="1800">
                <a:latin typeface="Arial"/>
                <a:cs typeface="Arial"/>
              </a:rPr>
              <a:t>subjects recovered SBP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 </a:t>
            </a:r>
            <a:r>
              <a:rPr dirty="0" sz="1800" spc="-5">
                <a:latin typeface="Arial"/>
                <a:cs typeface="Arial"/>
              </a:rPr>
              <a:t>above 100mmHg after device  deployment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3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0" y="340867"/>
            <a:ext cx="1677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dirty="0" spc="-5"/>
              <a:t>es</a:t>
            </a:r>
            <a:r>
              <a:rPr dirty="0"/>
              <a:t>ults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09267"/>
            <a:ext cx="10258425" cy="462724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u="heavy" sz="2800" spc="-5" b="1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Arial"/>
                <a:cs typeface="Arial"/>
              </a:rPr>
              <a:t>Primary </a:t>
            </a:r>
            <a:r>
              <a:rPr dirty="0" u="heavy" sz="2800" b="1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Arial"/>
                <a:cs typeface="Arial"/>
              </a:rPr>
              <a:t>endpoint</a:t>
            </a:r>
            <a:endParaRPr sz="2800">
              <a:latin typeface="Arial"/>
              <a:cs typeface="Arial"/>
            </a:endParaRPr>
          </a:p>
          <a:p>
            <a:pPr marL="241300" marR="370205" indent="-228600">
              <a:lnSpc>
                <a:spcPts val="2710"/>
              </a:lnSpc>
              <a:spcBef>
                <a:spcPts val="869"/>
              </a:spcBef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The primary endpoint </a:t>
            </a:r>
            <a:r>
              <a:rPr dirty="0" sz="2800" spc="-20">
                <a:solidFill>
                  <a:srgbClr val="203864"/>
                </a:solidFill>
                <a:latin typeface="Arial"/>
                <a:cs typeface="Arial"/>
              </a:rPr>
              <a:t>(</a:t>
            </a:r>
            <a:r>
              <a:rPr dirty="0" sz="2800" spc="-20" b="1">
                <a:solidFill>
                  <a:srgbClr val="203864"/>
                </a:solidFill>
                <a:latin typeface="Arial"/>
                <a:cs typeface="Arial"/>
              </a:rPr>
              <a:t>Technical </a:t>
            </a:r>
            <a:r>
              <a:rPr dirty="0" sz="2800" b="1">
                <a:solidFill>
                  <a:srgbClr val="203864"/>
                </a:solidFill>
                <a:latin typeface="Arial"/>
                <a:cs typeface="Arial"/>
              </a:rPr>
              <a:t>success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) was met in 100%  (12/12) subjects enrolled and treated </a:t>
            </a:r>
            <a:r>
              <a:rPr dirty="0" sz="2800" spc="-5">
                <a:solidFill>
                  <a:srgbClr val="203864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the TCD</a:t>
            </a:r>
            <a:r>
              <a:rPr dirty="0" sz="2800" spc="-4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implant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03864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2800" b="1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Arial"/>
                <a:cs typeface="Arial"/>
              </a:rPr>
              <a:t>Secondary</a:t>
            </a:r>
            <a:r>
              <a:rPr dirty="0" u="heavy" sz="2800" spc="-5" b="1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b="1">
                <a:solidFill>
                  <a:srgbClr val="203864"/>
                </a:solidFill>
                <a:uFill>
                  <a:solidFill>
                    <a:srgbClr val="203864"/>
                  </a:solidFill>
                </a:uFill>
                <a:latin typeface="Arial"/>
                <a:cs typeface="Arial"/>
              </a:rPr>
              <a:t>endpoint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2710"/>
              </a:lnSpc>
              <a:spcBef>
                <a:spcPts val="965"/>
              </a:spcBef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The secondary endpoint (</a:t>
            </a:r>
            <a:r>
              <a:rPr dirty="0" sz="2800" b="1">
                <a:solidFill>
                  <a:srgbClr val="203864"/>
                </a:solidFill>
                <a:latin typeface="Arial"/>
                <a:cs typeface="Arial"/>
              </a:rPr>
              <a:t>Device success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) was met in 10/12 </a:t>
            </a:r>
            <a:r>
              <a:rPr dirty="0" sz="2800" spc="5">
                <a:solidFill>
                  <a:srgbClr val="203864"/>
                </a:solidFill>
                <a:latin typeface="Arial"/>
                <a:cs typeface="Arial"/>
              </a:rPr>
              <a:t>at 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30 days including follow up</a:t>
            </a:r>
            <a:r>
              <a:rPr dirty="0" sz="2800" spc="-1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CT</a:t>
            </a:r>
            <a:endParaRPr sz="2800">
              <a:latin typeface="Arial"/>
              <a:cs typeface="Arial"/>
            </a:endParaRPr>
          </a:p>
          <a:p>
            <a:pPr lvl="1" marL="927100" marR="1633855" indent="-457200">
              <a:lnSpc>
                <a:spcPct val="80000"/>
              </a:lnSpc>
              <a:spcBef>
                <a:spcPts val="515"/>
              </a:spcBef>
              <a:buChar char="-"/>
              <a:tabLst>
                <a:tab pos="697865" algn="l"/>
                <a:tab pos="698500" algn="l"/>
              </a:tabLst>
            </a:pP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One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subject died on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post-operative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day 15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from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underlying  pulmonary</a:t>
            </a:r>
            <a:r>
              <a:rPr dirty="0" sz="2400" spc="-1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lvl="1" marL="698500" marR="205740" indent="-228600">
              <a:lnSpc>
                <a:spcPts val="2300"/>
              </a:lnSpc>
              <a:spcBef>
                <a:spcPts val="490"/>
              </a:spcBef>
              <a:buChar char="-"/>
              <a:tabLst>
                <a:tab pos="697865" algn="l"/>
                <a:tab pos="698500" algn="l"/>
              </a:tabLst>
            </a:pP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One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subject developed an ischemic leg on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post-operative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day 23,  presumed embolic, possibly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related to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underlying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atrial fibrillation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(not  on</a:t>
            </a:r>
            <a:r>
              <a:rPr dirty="0" sz="2400" spc="-1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anticoagulation)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9300" y="340867"/>
            <a:ext cx="3074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30 day</a:t>
            </a:r>
            <a:r>
              <a:rPr dirty="0" spc="-75"/>
              <a:t> </a:t>
            </a:r>
            <a:r>
              <a:rPr dirty="0" spc="-5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7275" y="6433820"/>
            <a:ext cx="14179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0432" y="1040523"/>
          <a:ext cx="10709275" cy="5285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9410"/>
                <a:gridCol w="2447290"/>
                <a:gridCol w="4082415"/>
              </a:tblGrid>
              <a:tr h="3522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Relatedness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TCD*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solidFill>
                      <a:srgbClr val="4472C4"/>
                    </a:solidFill>
                  </a:tcPr>
                </a:tc>
              </a:tr>
              <a:tr h="35193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45" b="1">
                          <a:latin typeface="Calibri"/>
                          <a:cs typeface="Calibri"/>
                        </a:rPr>
                        <a:t>Post-TAVR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hospital length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stay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66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(2,8)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28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—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4472C4"/>
                      </a:solidFill>
                      <a:prstDash val="solid"/>
                    </a:lnL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2106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Cardiovascular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22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—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Non-cardiovascular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Unrelated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15" b="1">
                          <a:latin typeface="Calibri"/>
                          <a:cs typeface="Calibri"/>
                        </a:rPr>
                        <a:t>Stroke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Unrelated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infarction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Unrelated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Acute kidney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injury 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(stage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II or</a:t>
                      </a:r>
                      <a:r>
                        <a:rPr dirty="0" sz="18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III)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22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—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Transfusion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6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 (1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unit)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Unrelated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VARC-2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bleeding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6350">
                      <a:solidFill>
                        <a:srgbClr val="4472C4"/>
                      </a:solidFill>
                      <a:prstDash val="solid"/>
                    </a:lnL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2106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Life-threatening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22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—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Major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Unrelated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5" b="1">
                          <a:latin typeface="Calibri"/>
                          <a:cs typeface="Calibri"/>
                        </a:rPr>
                        <a:t>VARC-2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vascular</a:t>
                      </a:r>
                      <a:r>
                        <a:rPr dirty="0" sz="18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complications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6350">
                      <a:solidFill>
                        <a:srgbClr val="4472C4"/>
                      </a:solidFill>
                      <a:prstDash val="solid"/>
                    </a:lnL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2106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Major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22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—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52106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Minor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6350">
                      <a:solidFill>
                        <a:srgbClr val="4472C4"/>
                      </a:solidFill>
                      <a:prstDash val="solid"/>
                    </a:lnL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7329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09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unrelated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 1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possibly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related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R w="6350">
                      <a:solidFill>
                        <a:srgbClr val="4472C4"/>
                      </a:solidFill>
                      <a:prstDash val="solid"/>
                    </a:lnR>
                    <a:lnT w="6350">
                      <a:solidFill>
                        <a:srgbClr val="4472C4"/>
                      </a:solidFill>
                      <a:prstDash val="solid"/>
                    </a:lnT>
                    <a:lnB w="635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422643" y="6320028"/>
            <a:ext cx="40589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* </a:t>
            </a:r>
            <a:r>
              <a:rPr dirty="0" sz="1400" spc="-5">
                <a:latin typeface="Calibri"/>
                <a:cs typeface="Calibri"/>
              </a:rPr>
              <a:t>adjudicated by independent clinical events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committee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31723"/>
            <a:ext cx="6402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TCD </a:t>
            </a:r>
            <a:r>
              <a:rPr dirty="0" spc="-5"/>
              <a:t>completion</a:t>
            </a:r>
            <a:r>
              <a:rPr dirty="0" spc="-15"/>
              <a:t> </a:t>
            </a:r>
            <a:r>
              <a:rPr dirty="0" spc="-5"/>
              <a:t>angiography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27047"/>
            <a:ext cx="12188952" cy="405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3751" y="1529477"/>
            <a:ext cx="2004060" cy="2016760"/>
          </a:xfrm>
          <a:custGeom>
            <a:avLst/>
            <a:gdLst/>
            <a:ahLst/>
            <a:cxnLst/>
            <a:rect l="l" t="t" r="r" b="b"/>
            <a:pathLst>
              <a:path w="2004060" h="2016760">
                <a:moveTo>
                  <a:pt x="0" y="0"/>
                </a:moveTo>
                <a:lnTo>
                  <a:pt x="2003825" y="0"/>
                </a:lnTo>
                <a:lnTo>
                  <a:pt x="2003825" y="2016738"/>
                </a:lnTo>
                <a:lnTo>
                  <a:pt x="0" y="2016738"/>
                </a:lnTo>
                <a:lnTo>
                  <a:pt x="0" y="0"/>
                </a:lnTo>
                <a:close/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11765" y="3570893"/>
            <a:ext cx="2004060" cy="2016760"/>
          </a:xfrm>
          <a:custGeom>
            <a:avLst/>
            <a:gdLst/>
            <a:ahLst/>
            <a:cxnLst/>
            <a:rect l="l" t="t" r="r" b="b"/>
            <a:pathLst>
              <a:path w="2004059" h="2016760">
                <a:moveTo>
                  <a:pt x="0" y="0"/>
                </a:moveTo>
                <a:lnTo>
                  <a:pt x="2003825" y="0"/>
                </a:lnTo>
                <a:lnTo>
                  <a:pt x="2003825" y="2016738"/>
                </a:lnTo>
                <a:lnTo>
                  <a:pt x="0" y="2016738"/>
                </a:lnTo>
                <a:lnTo>
                  <a:pt x="0" y="0"/>
                </a:lnTo>
                <a:close/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87151" y="3570893"/>
            <a:ext cx="2004060" cy="2016760"/>
          </a:xfrm>
          <a:custGeom>
            <a:avLst/>
            <a:gdLst/>
            <a:ahLst/>
            <a:cxnLst/>
            <a:rect l="l" t="t" r="r" b="b"/>
            <a:pathLst>
              <a:path w="2004059" h="2016760">
                <a:moveTo>
                  <a:pt x="0" y="0"/>
                </a:moveTo>
                <a:lnTo>
                  <a:pt x="2003825" y="0"/>
                </a:lnTo>
                <a:lnTo>
                  <a:pt x="2003825" y="2016738"/>
                </a:lnTo>
                <a:lnTo>
                  <a:pt x="0" y="2016738"/>
                </a:lnTo>
                <a:lnTo>
                  <a:pt x="0" y="0"/>
                </a:lnTo>
                <a:close/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8328" y="5759196"/>
            <a:ext cx="104959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heavy" sz="2000" b="1">
                <a:solidFill>
                  <a:srgbClr val="203764"/>
                </a:solidFill>
                <a:uFill>
                  <a:solidFill>
                    <a:srgbClr val="203764"/>
                  </a:solidFill>
                </a:uFill>
                <a:latin typeface="Arial"/>
                <a:cs typeface="Arial"/>
              </a:rPr>
              <a:t>75% </a:t>
            </a:r>
            <a:r>
              <a:rPr dirty="0" u="heavy" sz="2000" spc="-5" b="1">
                <a:solidFill>
                  <a:srgbClr val="203764"/>
                </a:solidFill>
                <a:uFill>
                  <a:solidFill>
                    <a:srgbClr val="203764"/>
                  </a:solidFill>
                </a:uFill>
                <a:latin typeface="Arial"/>
                <a:cs typeface="Arial"/>
              </a:rPr>
              <a:t>immediate</a:t>
            </a:r>
            <a:r>
              <a:rPr dirty="0" u="heavy" sz="2000" spc="-25" b="1">
                <a:solidFill>
                  <a:srgbClr val="203764"/>
                </a:solidFill>
                <a:uFill>
                  <a:solidFill>
                    <a:srgbClr val="20376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>
                <a:solidFill>
                  <a:srgbClr val="203764"/>
                </a:solidFill>
                <a:uFill>
                  <a:solidFill>
                    <a:srgbClr val="203764"/>
                  </a:solidFill>
                </a:uFill>
                <a:latin typeface="Arial"/>
                <a:cs typeface="Arial"/>
              </a:rPr>
              <a:t>hemostasis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solidFill>
                  <a:srgbClr val="203764"/>
                </a:solidFill>
                <a:latin typeface="Arial"/>
                <a:cs typeface="Arial"/>
              </a:rPr>
              <a:t>(versus </a:t>
            </a:r>
            <a:r>
              <a:rPr dirty="0" sz="2000" b="1">
                <a:solidFill>
                  <a:srgbClr val="203764"/>
                </a:solidFill>
                <a:latin typeface="Arial"/>
                <a:cs typeface="Arial"/>
              </a:rPr>
              <a:t>34% </a:t>
            </a:r>
            <a:r>
              <a:rPr dirty="0" sz="2000" spc="-10" b="1">
                <a:solidFill>
                  <a:srgbClr val="203764"/>
                </a:solidFill>
                <a:latin typeface="Arial"/>
                <a:cs typeface="Arial"/>
              </a:rPr>
              <a:t>with </a:t>
            </a:r>
            <a:r>
              <a:rPr dirty="0" sz="2000" spc="-5" b="1">
                <a:solidFill>
                  <a:srgbClr val="203764"/>
                </a:solidFill>
                <a:latin typeface="Arial"/>
                <a:cs typeface="Arial"/>
              </a:rPr>
              <a:t>Amplatzer cardiac occluders in </a:t>
            </a:r>
            <a:r>
              <a:rPr dirty="0" sz="2000" b="1">
                <a:solidFill>
                  <a:srgbClr val="203764"/>
                </a:solidFill>
                <a:latin typeface="Arial"/>
                <a:cs typeface="Arial"/>
              </a:rPr>
              <a:t>NHLBI </a:t>
            </a:r>
            <a:r>
              <a:rPr dirty="0" sz="2000" spc="-5" b="1">
                <a:solidFill>
                  <a:srgbClr val="203764"/>
                </a:solidFill>
                <a:latin typeface="Arial"/>
                <a:cs typeface="Arial"/>
              </a:rPr>
              <a:t>Prospective </a:t>
            </a:r>
            <a:r>
              <a:rPr dirty="0" sz="2000" spc="-15" b="1">
                <a:solidFill>
                  <a:srgbClr val="203764"/>
                </a:solidFill>
                <a:latin typeface="Arial"/>
                <a:cs typeface="Arial"/>
              </a:rPr>
              <a:t>Transcaval</a:t>
            </a:r>
            <a:r>
              <a:rPr dirty="0" sz="2000" spc="-70" b="1">
                <a:solidFill>
                  <a:srgbClr val="203764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203764"/>
                </a:solidFill>
                <a:latin typeface="Arial"/>
                <a:cs typeface="Arial"/>
              </a:rPr>
              <a:t>Study)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3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711" y="340867"/>
            <a:ext cx="7339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30-day </a:t>
            </a:r>
            <a:r>
              <a:rPr dirty="0"/>
              <a:t>follow-up: </a:t>
            </a:r>
            <a:r>
              <a:rPr dirty="0" spc="-5"/>
              <a:t>100%</a:t>
            </a:r>
            <a:r>
              <a:rPr dirty="0" spc="-50"/>
              <a:t> </a:t>
            </a:r>
            <a:r>
              <a:rPr dirty="0" spc="-5"/>
              <a:t>occlusion</a:t>
            </a:r>
          </a:p>
        </p:txBody>
      </p:sp>
      <p:sp>
        <p:nvSpPr>
          <p:cNvPr id="3" name="object 3"/>
          <p:cNvSpPr/>
          <p:nvPr/>
        </p:nvSpPr>
        <p:spPr>
          <a:xfrm>
            <a:off x="2081783" y="1420367"/>
            <a:ext cx="8421598" cy="2316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49979" y="1421383"/>
            <a:ext cx="1838782" cy="2301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92" y="3749040"/>
            <a:ext cx="2017776" cy="2316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06053" y="3735476"/>
            <a:ext cx="2016467" cy="2314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08703" y="3718559"/>
            <a:ext cx="7979664" cy="2311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296" y="1432560"/>
            <a:ext cx="1996439" cy="2304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657" y="1434679"/>
            <a:ext cx="11998325" cy="4593590"/>
          </a:xfrm>
          <a:custGeom>
            <a:avLst/>
            <a:gdLst/>
            <a:ahLst/>
            <a:cxnLst/>
            <a:rect l="l" t="t" r="r" b="b"/>
            <a:pathLst>
              <a:path w="11998325" h="4593590">
                <a:moveTo>
                  <a:pt x="0" y="0"/>
                </a:moveTo>
                <a:lnTo>
                  <a:pt x="11998007" y="0"/>
                </a:lnTo>
                <a:lnTo>
                  <a:pt x="11998007" y="4593469"/>
                </a:lnTo>
                <a:lnTo>
                  <a:pt x="0" y="4593469"/>
                </a:lnTo>
                <a:lnTo>
                  <a:pt x="0" y="0"/>
                </a:lnTo>
                <a:close/>
              </a:path>
            </a:pathLst>
          </a:custGeom>
          <a:ln w="32751">
            <a:solidFill>
              <a:srgbClr val="3B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8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0" y="340867"/>
            <a:ext cx="2108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892" y="1509267"/>
            <a:ext cx="10468610" cy="36525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527050" marR="284480" indent="-514350">
              <a:lnSpc>
                <a:spcPts val="3000"/>
              </a:lnSpc>
              <a:spcBef>
                <a:spcPts val="50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203864"/>
                </a:solidFill>
                <a:latin typeface="Arial"/>
                <a:cs typeface="Arial"/>
              </a:rPr>
              <a:t>Transmural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Systems </a:t>
            </a:r>
            <a:r>
              <a:rPr dirty="0" sz="2800" spc="-10">
                <a:solidFill>
                  <a:srgbClr val="203864"/>
                </a:solidFill>
                <a:latin typeface="Arial"/>
                <a:cs typeface="Arial"/>
              </a:rPr>
              <a:t>Transcaval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Closure Device (TCD)  promoted rapid hemostasis and eliminated transcaval-related  bleeding complications in this Early Feasibility</a:t>
            </a:r>
            <a:r>
              <a:rPr dirty="0" sz="2800" spc="-3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Study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03864"/>
              </a:buClr>
              <a:buFont typeface="Arial"/>
              <a:buAutoNum type="arabicPeriod"/>
            </a:pPr>
            <a:endParaRPr sz="4400">
              <a:latin typeface="Times New Roman"/>
              <a:cs typeface="Times New Roman"/>
            </a:endParaRPr>
          </a:p>
          <a:p>
            <a:pPr marL="527050" marR="5080" indent="-514350">
              <a:lnSpc>
                <a:spcPts val="3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The TCD successfully closed the transcaval tract in all</a:t>
            </a:r>
            <a:r>
              <a:rPr dirty="0" sz="2800" spc="-10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subjects  at 30</a:t>
            </a:r>
            <a:r>
              <a:rPr dirty="0" sz="2800" spc="-1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03864"/>
              </a:buClr>
              <a:buFont typeface="Arial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Dedicated devices will simplify transcaval access and</a:t>
            </a:r>
            <a:r>
              <a:rPr dirty="0" sz="2800" spc="-3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03864"/>
                </a:solidFill>
                <a:latin typeface="Arial"/>
                <a:cs typeface="Arial"/>
              </a:rPr>
              <a:t>closure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900" y="328676"/>
            <a:ext cx="2616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Disclosures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88388"/>
            <a:ext cx="10258425" cy="234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5" b="1">
                <a:solidFill>
                  <a:srgbClr val="203864"/>
                </a:solidFill>
                <a:latin typeface="Arial"/>
                <a:cs typeface="Arial"/>
              </a:rPr>
              <a:t>Toby </a:t>
            </a:r>
            <a:r>
              <a:rPr dirty="0" sz="2800" b="1">
                <a:solidFill>
                  <a:srgbClr val="203864"/>
                </a:solidFill>
                <a:latin typeface="Arial"/>
                <a:cs typeface="Arial"/>
              </a:rPr>
              <a:t>Rogers, MD,</a:t>
            </a:r>
            <a:r>
              <a:rPr dirty="0" sz="2800" spc="4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03864"/>
                </a:solidFill>
                <a:latin typeface="Arial"/>
                <a:cs typeface="Arial"/>
              </a:rPr>
              <a:t>PhD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780"/>
              </a:lnSpc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Co-inventor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on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patent applications,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assigned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to NIH,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on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dedicated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devices 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for transcaval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access and</a:t>
            </a:r>
            <a:r>
              <a:rPr dirty="0" sz="2400" spc="-1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closure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830"/>
              </a:lnSpc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Proctor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&amp;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Consultant:</a:t>
            </a:r>
            <a:r>
              <a:rPr dirty="0" sz="2400" spc="-1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Medtronic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Proctor: </a:t>
            </a:r>
            <a:r>
              <a:rPr dirty="0" sz="2400">
                <a:solidFill>
                  <a:srgbClr val="203864"/>
                </a:solidFill>
                <a:latin typeface="Arial"/>
                <a:cs typeface="Arial"/>
              </a:rPr>
              <a:t>Edwards</a:t>
            </a:r>
            <a:r>
              <a:rPr dirty="0" sz="2400" spc="-1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03864"/>
                </a:solidFill>
                <a:latin typeface="Arial"/>
                <a:cs typeface="Arial"/>
              </a:rPr>
              <a:t>Lifesciences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404" y="340867"/>
            <a:ext cx="6732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Transcaval </a:t>
            </a:r>
            <a:r>
              <a:rPr dirty="0" spc="-5"/>
              <a:t>access and</a:t>
            </a:r>
            <a:r>
              <a:rPr dirty="0" spc="-60"/>
              <a:t> </a:t>
            </a:r>
            <a:r>
              <a:rPr dirty="0" spc="-5"/>
              <a:t>closure</a:t>
            </a:r>
          </a:p>
        </p:txBody>
      </p:sp>
      <p:sp>
        <p:nvSpPr>
          <p:cNvPr id="3" name="object 3"/>
          <p:cNvSpPr/>
          <p:nvPr/>
        </p:nvSpPr>
        <p:spPr>
          <a:xfrm>
            <a:off x="1350899" y="1495844"/>
            <a:ext cx="4613483" cy="4578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26510" y="6132067"/>
            <a:ext cx="2647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Greenbaum </a:t>
            </a:r>
            <a:r>
              <a:rPr dirty="0" sz="1200" spc="-5">
                <a:latin typeface="Calibri"/>
                <a:cs typeface="Calibri"/>
              </a:rPr>
              <a:t>et al. </a:t>
            </a:r>
            <a:r>
              <a:rPr dirty="0" sz="1200" spc="-15" i="1">
                <a:latin typeface="Calibri"/>
                <a:cs typeface="Calibri"/>
              </a:rPr>
              <a:t>JACC </a:t>
            </a:r>
            <a:r>
              <a:rPr dirty="0" sz="1200">
                <a:latin typeface="Calibri"/>
                <a:cs typeface="Calibri"/>
              </a:rPr>
              <a:t>2017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69(5):511-52.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97167" y="1405127"/>
            <a:ext cx="4770120" cy="4669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4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175" y="203708"/>
            <a:ext cx="80257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NHLBI Prospective </a:t>
            </a:r>
            <a:r>
              <a:rPr dirty="0" spc="-25"/>
              <a:t>Transcaval</a:t>
            </a:r>
            <a:r>
              <a:rPr dirty="0" spc="-20"/>
              <a:t> </a:t>
            </a:r>
            <a:r>
              <a:rPr dirty="0" spc="-5"/>
              <a:t>Study</a:t>
            </a:r>
          </a:p>
        </p:txBody>
      </p:sp>
      <p:sp>
        <p:nvSpPr>
          <p:cNvPr id="3" name="object 3"/>
          <p:cNvSpPr/>
          <p:nvPr/>
        </p:nvSpPr>
        <p:spPr>
          <a:xfrm>
            <a:off x="6310922" y="1860166"/>
            <a:ext cx="1971789" cy="3885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45739" y="1860166"/>
            <a:ext cx="2048304" cy="3885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99580" y="1851947"/>
            <a:ext cx="1968648" cy="3885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0407" y="1850135"/>
            <a:ext cx="2307336" cy="3867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74687" y="3221282"/>
            <a:ext cx="110489" cy="360680"/>
          </a:xfrm>
          <a:custGeom>
            <a:avLst/>
            <a:gdLst/>
            <a:ahLst/>
            <a:cxnLst/>
            <a:rect l="l" t="t" r="r" b="b"/>
            <a:pathLst>
              <a:path w="110489" h="360679">
                <a:moveTo>
                  <a:pt x="60816" y="240542"/>
                </a:moveTo>
                <a:lnTo>
                  <a:pt x="36233" y="246926"/>
                </a:lnTo>
                <a:lnTo>
                  <a:pt x="105029" y="360273"/>
                </a:lnTo>
                <a:lnTo>
                  <a:pt x="109045" y="252831"/>
                </a:lnTo>
                <a:lnTo>
                  <a:pt x="64008" y="252831"/>
                </a:lnTo>
                <a:lnTo>
                  <a:pt x="60816" y="240542"/>
                </a:lnTo>
                <a:close/>
              </a:path>
              <a:path w="110489" h="360679">
                <a:moveTo>
                  <a:pt x="85401" y="234157"/>
                </a:moveTo>
                <a:lnTo>
                  <a:pt x="60816" y="240542"/>
                </a:lnTo>
                <a:lnTo>
                  <a:pt x="64008" y="252831"/>
                </a:lnTo>
                <a:lnTo>
                  <a:pt x="88595" y="246456"/>
                </a:lnTo>
                <a:lnTo>
                  <a:pt x="85401" y="234157"/>
                </a:lnTo>
                <a:close/>
              </a:path>
              <a:path w="110489" h="360679">
                <a:moveTo>
                  <a:pt x="109982" y="227774"/>
                </a:moveTo>
                <a:lnTo>
                  <a:pt x="85401" y="234157"/>
                </a:lnTo>
                <a:lnTo>
                  <a:pt x="88595" y="246456"/>
                </a:lnTo>
                <a:lnTo>
                  <a:pt x="64008" y="252831"/>
                </a:lnTo>
                <a:lnTo>
                  <a:pt x="109045" y="252831"/>
                </a:lnTo>
                <a:lnTo>
                  <a:pt x="109982" y="227774"/>
                </a:lnTo>
                <a:close/>
              </a:path>
              <a:path w="110489" h="360679">
                <a:moveTo>
                  <a:pt x="24587" y="0"/>
                </a:moveTo>
                <a:lnTo>
                  <a:pt x="0" y="6388"/>
                </a:lnTo>
                <a:lnTo>
                  <a:pt x="60816" y="240542"/>
                </a:lnTo>
                <a:lnTo>
                  <a:pt x="85401" y="234157"/>
                </a:lnTo>
                <a:lnTo>
                  <a:pt x="24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38400" y="5187696"/>
            <a:ext cx="935736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17739" y="5248147"/>
            <a:ext cx="551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34%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2208" y="5215128"/>
            <a:ext cx="938784" cy="676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904532" y="5278628"/>
            <a:ext cx="538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9711" y="5230367"/>
            <a:ext cx="935736" cy="673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31873" y="5290820"/>
            <a:ext cx="538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42%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03792" y="5202935"/>
            <a:ext cx="783335" cy="6736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183258" y="5263388"/>
            <a:ext cx="3968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79465" y="1437132"/>
            <a:ext cx="12490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B050"/>
                </a:solidFill>
                <a:latin typeface="Calibri"/>
                <a:cs typeface="Calibri"/>
              </a:rPr>
              <a:t>0:</a:t>
            </a:r>
            <a:r>
              <a:rPr dirty="0" sz="2000" spc="-55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B050"/>
                </a:solidFill>
                <a:latin typeface="Calibri"/>
                <a:cs typeface="Calibri"/>
              </a:rPr>
              <a:t>Occluded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8562" y="1440179"/>
            <a:ext cx="96964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B050"/>
                </a:solidFill>
                <a:latin typeface="Calibri"/>
                <a:cs typeface="Calibri"/>
              </a:rPr>
              <a:t>1:</a:t>
            </a:r>
            <a:r>
              <a:rPr dirty="0" sz="2000" spc="-6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B050"/>
                </a:solidFill>
                <a:latin typeface="Calibri"/>
                <a:cs typeface="Calibri"/>
              </a:rPr>
              <a:t>Funnel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58933" y="1434084"/>
            <a:ext cx="12884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C000"/>
                </a:solidFill>
                <a:latin typeface="Calibri"/>
                <a:cs typeface="Calibri"/>
              </a:rPr>
              <a:t>2:</a:t>
            </a:r>
            <a:r>
              <a:rPr dirty="0" sz="2000" spc="-5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C000"/>
                </a:solidFill>
                <a:latin typeface="Calibri"/>
                <a:cs typeface="Calibri"/>
              </a:rPr>
              <a:t>Cruciform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47169" y="1440179"/>
            <a:ext cx="16649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3:</a:t>
            </a:r>
            <a:r>
              <a:rPr dirty="0" sz="20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Extravasation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30729" y="6058916"/>
            <a:ext cx="2647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Greenbaum </a:t>
            </a:r>
            <a:r>
              <a:rPr dirty="0" sz="1200" spc="-5">
                <a:latin typeface="Calibri"/>
                <a:cs typeface="Calibri"/>
              </a:rPr>
              <a:t>et al. </a:t>
            </a:r>
            <a:r>
              <a:rPr dirty="0" sz="1200" spc="-15" i="1">
                <a:latin typeface="Calibri"/>
                <a:cs typeface="Calibri"/>
              </a:rPr>
              <a:t>JACC </a:t>
            </a:r>
            <a:r>
              <a:rPr dirty="0" sz="1200">
                <a:latin typeface="Calibri"/>
                <a:cs typeface="Calibri"/>
              </a:rPr>
              <a:t>2017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69(5):511-52.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36059" y="1348615"/>
            <a:ext cx="4144645" cy="4645660"/>
          </a:xfrm>
          <a:custGeom>
            <a:avLst/>
            <a:gdLst/>
            <a:ahLst/>
            <a:cxnLst/>
            <a:rect l="l" t="t" r="r" b="b"/>
            <a:pathLst>
              <a:path w="4144645" h="4645660">
                <a:moveTo>
                  <a:pt x="0" y="0"/>
                </a:moveTo>
                <a:lnTo>
                  <a:pt x="4144537" y="0"/>
                </a:lnTo>
                <a:lnTo>
                  <a:pt x="4144537" y="4645458"/>
                </a:lnTo>
                <a:lnTo>
                  <a:pt x="0" y="4645458"/>
                </a:lnTo>
                <a:lnTo>
                  <a:pt x="0" y="0"/>
                </a:lnTo>
                <a:close/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10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007" y="93979"/>
            <a:ext cx="718820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 indent="1345565">
              <a:lnSpc>
                <a:spcPts val="3890"/>
              </a:lnSpc>
              <a:spcBef>
                <a:spcPts val="585"/>
              </a:spcBef>
            </a:pPr>
            <a:r>
              <a:rPr dirty="0" spc="-25"/>
              <a:t>Transmural </a:t>
            </a:r>
            <a:r>
              <a:rPr dirty="0"/>
              <a:t>Systems  </a:t>
            </a:r>
            <a:r>
              <a:rPr dirty="0" spc="-25"/>
              <a:t>Transcaval </a:t>
            </a:r>
            <a:r>
              <a:rPr dirty="0" spc="-5"/>
              <a:t>Closure Device</a:t>
            </a:r>
            <a:r>
              <a:rPr dirty="0" spc="-65"/>
              <a:t> </a:t>
            </a:r>
            <a:r>
              <a:rPr dirty="0"/>
              <a:t>(TCD)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75103"/>
            <a:ext cx="494157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4472C4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900" spc="-5">
                <a:solidFill>
                  <a:srgbClr val="203764"/>
                </a:solidFill>
                <a:latin typeface="Arial"/>
                <a:cs typeface="Arial"/>
              </a:rPr>
              <a:t>Promotes rapid</a:t>
            </a:r>
            <a:r>
              <a:rPr dirty="0" sz="2900" spc="-80">
                <a:solidFill>
                  <a:srgbClr val="203764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203764"/>
                </a:solidFill>
                <a:latin typeface="Arial"/>
                <a:cs typeface="Arial"/>
              </a:rPr>
              <a:t>hemostasis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813354"/>
            <a:ext cx="371602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4472C4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900" spc="-5">
                <a:solidFill>
                  <a:srgbClr val="203764"/>
                </a:solidFill>
                <a:latin typeface="Arial"/>
                <a:cs typeface="Arial"/>
              </a:rPr>
              <a:t>Resists pull</a:t>
            </a:r>
            <a:r>
              <a:rPr dirty="0" sz="2900" spc="-35">
                <a:solidFill>
                  <a:srgbClr val="203764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203764"/>
                </a:solidFill>
                <a:latin typeface="Arial"/>
                <a:cs typeface="Arial"/>
              </a:rPr>
              <a:t>through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663759"/>
            <a:ext cx="582612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4472C4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900">
                <a:solidFill>
                  <a:srgbClr val="203764"/>
                </a:solidFill>
                <a:latin typeface="Arial"/>
                <a:cs typeface="Arial"/>
              </a:rPr>
              <a:t>Fully </a:t>
            </a:r>
            <a:r>
              <a:rPr dirty="0" sz="2900" spc="-5">
                <a:solidFill>
                  <a:srgbClr val="203764"/>
                </a:solidFill>
                <a:latin typeface="Arial"/>
                <a:cs typeface="Arial"/>
              </a:rPr>
              <a:t>retrievable </a:t>
            </a:r>
            <a:r>
              <a:rPr dirty="0" sz="2900">
                <a:solidFill>
                  <a:srgbClr val="203764"/>
                </a:solidFill>
                <a:latin typeface="Arial"/>
                <a:cs typeface="Arial"/>
              </a:rPr>
              <a:t>&amp;</a:t>
            </a:r>
            <a:r>
              <a:rPr dirty="0" sz="2900" spc="-65">
                <a:solidFill>
                  <a:srgbClr val="203764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203764"/>
                </a:solidFill>
                <a:latin typeface="Arial"/>
                <a:cs typeface="Arial"/>
              </a:rPr>
              <a:t>repositionable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4514163"/>
            <a:ext cx="453517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4472C4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900" spc="-5">
                <a:solidFill>
                  <a:srgbClr val="203764"/>
                </a:solidFill>
                <a:latin typeface="Arial"/>
                <a:cs typeface="Arial"/>
              </a:rPr>
              <a:t>Central Guidewire</a:t>
            </a:r>
            <a:r>
              <a:rPr dirty="0" sz="2900" spc="-55">
                <a:solidFill>
                  <a:srgbClr val="203764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203764"/>
                </a:solidFill>
                <a:latin typeface="Arial"/>
                <a:cs typeface="Arial"/>
              </a:rPr>
              <a:t>lumen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93534" y="1839696"/>
            <a:ext cx="4601192" cy="3946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41917" y="2298593"/>
            <a:ext cx="147320" cy="516890"/>
          </a:xfrm>
          <a:custGeom>
            <a:avLst/>
            <a:gdLst/>
            <a:ahLst/>
            <a:cxnLst/>
            <a:rect l="l" t="t" r="r" b="b"/>
            <a:pathLst>
              <a:path w="147320" h="516889">
                <a:moveTo>
                  <a:pt x="0" y="433628"/>
                </a:moveTo>
                <a:lnTo>
                  <a:pt x="20421" y="516343"/>
                </a:lnTo>
                <a:lnTo>
                  <a:pt x="69060" y="456831"/>
                </a:lnTo>
                <a:lnTo>
                  <a:pt x="45224" y="456831"/>
                </a:lnTo>
                <a:lnTo>
                  <a:pt x="23533" y="451954"/>
                </a:lnTo>
                <a:lnTo>
                  <a:pt x="26325" y="439561"/>
                </a:lnTo>
                <a:lnTo>
                  <a:pt x="0" y="433628"/>
                </a:lnTo>
                <a:close/>
              </a:path>
              <a:path w="147320" h="516889">
                <a:moveTo>
                  <a:pt x="26325" y="439561"/>
                </a:moveTo>
                <a:lnTo>
                  <a:pt x="23533" y="451954"/>
                </a:lnTo>
                <a:lnTo>
                  <a:pt x="45224" y="456831"/>
                </a:lnTo>
                <a:lnTo>
                  <a:pt x="48014" y="444449"/>
                </a:lnTo>
                <a:lnTo>
                  <a:pt x="26325" y="439561"/>
                </a:lnTo>
                <a:close/>
              </a:path>
              <a:path w="147320" h="516889">
                <a:moveTo>
                  <a:pt x="48014" y="444449"/>
                </a:moveTo>
                <a:lnTo>
                  <a:pt x="45224" y="456831"/>
                </a:lnTo>
                <a:lnTo>
                  <a:pt x="69060" y="456831"/>
                </a:lnTo>
                <a:lnTo>
                  <a:pt x="74333" y="450380"/>
                </a:lnTo>
                <a:lnTo>
                  <a:pt x="48014" y="444449"/>
                </a:lnTo>
                <a:close/>
              </a:path>
              <a:path w="147320" h="516889">
                <a:moveTo>
                  <a:pt x="125361" y="0"/>
                </a:moveTo>
                <a:lnTo>
                  <a:pt x="26325" y="439561"/>
                </a:lnTo>
                <a:lnTo>
                  <a:pt x="48014" y="444449"/>
                </a:lnTo>
                <a:lnTo>
                  <a:pt x="147040" y="4889"/>
                </a:lnTo>
                <a:lnTo>
                  <a:pt x="125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56167" y="4923268"/>
            <a:ext cx="687705" cy="376555"/>
          </a:xfrm>
          <a:custGeom>
            <a:avLst/>
            <a:gdLst/>
            <a:ahLst/>
            <a:cxnLst/>
            <a:rect l="l" t="t" r="r" b="b"/>
            <a:pathLst>
              <a:path w="687704" h="376554">
                <a:moveTo>
                  <a:pt x="73172" y="24779"/>
                </a:moveTo>
                <a:lnTo>
                  <a:pt x="61180" y="47167"/>
                </a:lnTo>
                <a:lnTo>
                  <a:pt x="675411" y="376123"/>
                </a:lnTo>
                <a:lnTo>
                  <a:pt x="687400" y="353733"/>
                </a:lnTo>
                <a:lnTo>
                  <a:pt x="73172" y="24779"/>
                </a:lnTo>
                <a:close/>
              </a:path>
              <a:path w="687704" h="376554">
                <a:moveTo>
                  <a:pt x="0" y="0"/>
                </a:moveTo>
                <a:lnTo>
                  <a:pt x="49187" y="69557"/>
                </a:lnTo>
                <a:lnTo>
                  <a:pt x="61180" y="47167"/>
                </a:lnTo>
                <a:lnTo>
                  <a:pt x="49987" y="41173"/>
                </a:lnTo>
                <a:lnTo>
                  <a:pt x="61976" y="18783"/>
                </a:lnTo>
                <a:lnTo>
                  <a:pt x="76384" y="18783"/>
                </a:lnTo>
                <a:lnTo>
                  <a:pt x="85166" y="2387"/>
                </a:lnTo>
                <a:lnTo>
                  <a:pt x="0" y="0"/>
                </a:lnTo>
                <a:close/>
              </a:path>
              <a:path w="687704" h="376554">
                <a:moveTo>
                  <a:pt x="61976" y="18783"/>
                </a:moveTo>
                <a:lnTo>
                  <a:pt x="49987" y="41173"/>
                </a:lnTo>
                <a:lnTo>
                  <a:pt x="61180" y="47167"/>
                </a:lnTo>
                <a:lnTo>
                  <a:pt x="73172" y="24779"/>
                </a:lnTo>
                <a:lnTo>
                  <a:pt x="61976" y="18783"/>
                </a:lnTo>
                <a:close/>
              </a:path>
              <a:path w="687704" h="376554">
                <a:moveTo>
                  <a:pt x="76384" y="18783"/>
                </a:moveTo>
                <a:lnTo>
                  <a:pt x="61976" y="18783"/>
                </a:lnTo>
                <a:lnTo>
                  <a:pt x="73172" y="24779"/>
                </a:lnTo>
                <a:lnTo>
                  <a:pt x="76384" y="18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6833" y="1820656"/>
            <a:ext cx="4637405" cy="3983354"/>
          </a:xfrm>
          <a:prstGeom prst="rect">
            <a:avLst/>
          </a:prstGeom>
          <a:ln w="32751">
            <a:solidFill>
              <a:srgbClr val="000000"/>
            </a:solidFill>
          </a:ln>
        </p:spPr>
        <p:txBody>
          <a:bodyPr wrap="square" lIns="0" tIns="117475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925"/>
              </a:spcBef>
            </a:pPr>
            <a:r>
              <a:rPr dirty="0" sz="1200" spc="-15">
                <a:solidFill>
                  <a:srgbClr val="2E2B21"/>
                </a:solidFill>
                <a:latin typeface="Tw Cen MT"/>
                <a:cs typeface="Tw Cen MT"/>
              </a:rPr>
              <a:t>Paddle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155190">
              <a:lnSpc>
                <a:spcPct val="100000"/>
              </a:lnSpc>
              <a:spcBef>
                <a:spcPts val="755"/>
              </a:spcBef>
            </a:pPr>
            <a:r>
              <a:rPr dirty="0" sz="1200" spc="-10">
                <a:solidFill>
                  <a:srgbClr val="2E2B21"/>
                </a:solidFill>
                <a:latin typeface="Tw Cen MT"/>
                <a:cs typeface="Tw Cen MT"/>
              </a:rPr>
              <a:t>Intravascular</a:t>
            </a:r>
            <a:r>
              <a:rPr dirty="0" sz="1200" spc="-15">
                <a:solidFill>
                  <a:srgbClr val="2E2B21"/>
                </a:solidFill>
                <a:latin typeface="Tw Cen MT"/>
                <a:cs typeface="Tw Cen MT"/>
              </a:rPr>
              <a:t> </a:t>
            </a:r>
            <a:r>
              <a:rPr dirty="0" sz="1200" spc="-5">
                <a:solidFill>
                  <a:srgbClr val="2E2B21"/>
                </a:solidFill>
                <a:latin typeface="Tw Cen MT"/>
                <a:cs typeface="Tw Cen MT"/>
              </a:rPr>
              <a:t>Disk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3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 </a:t>
            </a:r>
            <a:r>
              <a:rPr dirty="0" spc="-5"/>
              <a:t>Early Feasibility Study</a:t>
            </a:r>
            <a:r>
              <a:rPr dirty="0" spc="-20"/>
              <a:t> </a:t>
            </a:r>
            <a:r>
              <a:rPr dirty="0" spc="-5"/>
              <a:t>(EFS)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4567" y="1437744"/>
          <a:ext cx="11363960" cy="445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5115"/>
                <a:gridCol w="8519160"/>
              </a:tblGrid>
              <a:tr h="4231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5" b="1">
                          <a:latin typeface="Calibri"/>
                          <a:cs typeface="Calibri"/>
                        </a:rPr>
                        <a:t>ClinicalTrials.gov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identifier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NCT03432494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11881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Objective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187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This is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early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feasibility study (EFS) evaluation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 a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purpose-built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closure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device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  transcaval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access. The device, the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Transcaval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closure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device(TCD)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will be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evaluated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  safety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and performance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close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transcaval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access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sites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patients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ineligible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 femoral 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artery access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TAVR.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28331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Primary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endpoint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461645">
                        <a:lnSpc>
                          <a:spcPts val="2090"/>
                        </a:lnSpc>
                        <a:spcBef>
                          <a:spcPts val="4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primary endpoint is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Technical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success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.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This endpoint is measured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exit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from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the  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catheterization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laboratory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.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All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following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must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present: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5750">
                        <a:lnSpc>
                          <a:spcPts val="215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Alive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5750">
                        <a:lnSpc>
                          <a:spcPts val="2135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Successful delivery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TCD,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retrieval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TCD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delivery</a:t>
                      </a:r>
                      <a:r>
                        <a:rPr dirty="0" sz="18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system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711835" indent="-285750">
                        <a:lnSpc>
                          <a:spcPts val="221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Deployment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correct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positioning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 a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single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intended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TCD.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Repositioning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recapture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the device, if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needed,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not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classified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failure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5750">
                        <a:lnSpc>
                          <a:spcPts val="2005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additional unplanned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emergency surgery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reintervention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related to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TCD</a:t>
                      </a:r>
                      <a:r>
                        <a:rPr dirty="0" sz="18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delivery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system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614680" indent="-285750">
                        <a:lnSpc>
                          <a:spcPts val="2110"/>
                        </a:lnSpc>
                        <a:spcBef>
                          <a:spcPts val="13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Adjunctive balloon aortic tamponade is permissible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consistent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with technical  success.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 </a:t>
            </a:r>
            <a:r>
              <a:rPr dirty="0" spc="-5"/>
              <a:t>Early Feasibility Study</a:t>
            </a:r>
            <a:r>
              <a:rPr dirty="0" spc="-20"/>
              <a:t> </a:t>
            </a:r>
            <a:r>
              <a:rPr dirty="0" spc="-5"/>
              <a:t>(EFS)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4567" y="1319215"/>
          <a:ext cx="11363960" cy="482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125"/>
                <a:gridCol w="8693150"/>
              </a:tblGrid>
              <a:tr h="4231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Number of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subjects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12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enrolled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(February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2018 –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April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2018)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91393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Sites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5750">
                        <a:lnSpc>
                          <a:spcPts val="2125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MedStar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Washington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Hospital 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Center,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Washington,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5750">
                        <a:lnSpc>
                          <a:spcPts val="2125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Henry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Ford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Hospital,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Detroit,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MI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575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Emory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University,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Atlanta,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22848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Key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inclusion</a:t>
                      </a:r>
                      <a:r>
                        <a:rPr dirty="0" sz="18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criteria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marR="582930" indent="-285750">
                        <a:lnSpc>
                          <a:spcPts val="209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Ineligible for 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femoral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artery access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the selected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transcatheter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heart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valve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(THV)  according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THV manufacturer instructions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use.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155575" indent="-285750">
                        <a:lnSpc>
                          <a:spcPct val="994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Eligible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transcaval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access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based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Core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lab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analysis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the baseline abdomen/pelvis 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CT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indicating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calcium-free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target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window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the abdominal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aorta;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target greater 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than or equal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15mm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from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lowest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main renal artery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aorto-iliac bifurcation;</a:t>
                      </a:r>
                      <a:r>
                        <a:rPr dirty="0" sz="18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245110">
                        <a:lnSpc>
                          <a:spcPct val="99500"/>
                        </a:lnSpc>
                        <a:spcBef>
                          <a:spcPts val="6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important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interposed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structures;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projected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intravascular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centerline distance from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 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lower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femoral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head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target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at least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5cm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less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than the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intended THV introducer  sheath;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patient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celiac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superior mesenteric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artery.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11881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Key 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exclusion</a:t>
                      </a:r>
                      <a:r>
                        <a:rPr dirty="0" sz="18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criteria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78460" marR="635635" indent="-285750">
                        <a:lnSpc>
                          <a:spcPct val="995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High risk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features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baseline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CT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including porcelain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aorta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(confluent calcification);  pedunculated aortic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atheroma;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leftward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aortic angel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greater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than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equal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20  degrees with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regard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vertical.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575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Renal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dysfunction limiting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follow-up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contrast-enhanced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100" y="340867"/>
            <a:ext cx="5257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Baseline</a:t>
            </a:r>
            <a:r>
              <a:rPr dirty="0" spc="-40"/>
              <a:t> </a:t>
            </a:r>
            <a:r>
              <a:rPr dirty="0" spc="-5"/>
              <a:t>characteristics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7275" y="6448256"/>
            <a:ext cx="14179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solidFill>
                  <a:srgbClr val="203864"/>
                </a:solidFill>
                <a:latin typeface="Arial"/>
                <a:cs typeface="Arial"/>
                <a:hlinkClick r:id="rId2"/>
              </a:rPr>
              <a:t>toby.rogers@nih.gov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3703" y="1638351"/>
          <a:ext cx="4417695" cy="4399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7680"/>
                <a:gridCol w="1370965"/>
              </a:tblGrid>
              <a:tr h="365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(years)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81.5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10.1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Male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(6/12)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Body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surface area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(m</a:t>
                      </a:r>
                      <a:r>
                        <a:rPr dirty="0" baseline="23148" sz="1800" spc="-7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1.7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0.2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Diabetes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25%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(3/12)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Hypertension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83%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(10/12)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Severe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pulmonary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disease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25%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(3/12)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Coronary artery disease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67%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(8/12)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fibrillation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17%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(2/12)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Prior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pacemaker/defibrillator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8%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(1/12)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Prior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stroke/TIA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8%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(1/12)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Prior PCI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25%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(3/12)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65715" y="1638351"/>
          <a:ext cx="6736080" cy="2480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255"/>
                <a:gridCol w="4802505"/>
              </a:tblGrid>
              <a:tr h="365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STS score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4.7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3.5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Operative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risk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Extreme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(2/12),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High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(6/12),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Intermediate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(4/12)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Frail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25% (3/12)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365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Prior CABG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25% (3/12)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  <a:tr h="639753">
                <a:tc>
                  <a:txBody>
                    <a:bodyPr/>
                    <a:lstStyle/>
                    <a:p>
                      <a:pPr marL="90805" marR="384175">
                        <a:lnSpc>
                          <a:spcPts val="2110"/>
                        </a:lnSpc>
                        <a:spcBef>
                          <a:spcPts val="36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Ineligible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TF  access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100% (12/12)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203764"/>
                      </a:solidFill>
                      <a:prstDash val="solid"/>
                    </a:lnL>
                    <a:lnR w="12700">
                      <a:solidFill>
                        <a:srgbClr val="203764"/>
                      </a:solidFill>
                      <a:prstDash val="solid"/>
                    </a:lnR>
                    <a:lnT w="12700">
                      <a:solidFill>
                        <a:srgbClr val="203764"/>
                      </a:solidFill>
                      <a:prstDash val="solid"/>
                    </a:lnT>
                    <a:lnB w="12700">
                      <a:solidFill>
                        <a:srgbClr val="20376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386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TCD for CRT 2019 CLEAN</dc:title>
  <dcterms:created xsi:type="dcterms:W3CDTF">2019-03-12T19:11:43Z</dcterms:created>
  <dcterms:modified xsi:type="dcterms:W3CDTF">2019-03-12T19:11:43Z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Creator">
    <vt:lpwstr>PowerPoint</vt:lpwstr>
  </property>
  <property fmtid="{D5CDD505-2E9C-101B-9397-08002B2CF9AE}" pid="4" name="LastSaved">
    <vt:filetime>2019-03-12T00:00:00Z</vt:filetime>
  </property>
</Properties>
</file>