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2" r:id="rId2"/>
  </p:sldMasterIdLst>
  <p:notesMasterIdLst>
    <p:notesMasterId r:id="rId14"/>
  </p:notesMasterIdLst>
  <p:handoutMasterIdLst>
    <p:handoutMasterId r:id="rId15"/>
  </p:handoutMasterIdLst>
  <p:sldIdLst>
    <p:sldId id="364" r:id="rId3"/>
    <p:sldId id="396" r:id="rId4"/>
    <p:sldId id="318" r:id="rId5"/>
    <p:sldId id="299" r:id="rId6"/>
    <p:sldId id="380" r:id="rId7"/>
    <p:sldId id="285" r:id="rId8"/>
    <p:sldId id="394" r:id="rId9"/>
    <p:sldId id="373" r:id="rId10"/>
    <p:sldId id="297" r:id="rId11"/>
    <p:sldId id="316" r:id="rId12"/>
    <p:sldId id="39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iao, Hongyan, Ph.D." initials="HQ"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DD15"/>
    <a:srgbClr val="EE7B08"/>
    <a:srgbClr val="6699FF"/>
    <a:srgbClr val="0099FF"/>
    <a:srgbClr val="04536B"/>
    <a:srgbClr val="FFDB25"/>
    <a:srgbClr val="E23600"/>
    <a:srgbClr val="3366CC"/>
    <a:srgbClr val="FFDB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4946" autoAdjust="0"/>
  </p:normalViewPr>
  <p:slideViewPr>
    <p:cSldViewPr>
      <p:cViewPr varScale="1">
        <p:scale>
          <a:sx n="65" d="100"/>
          <a:sy n="65" d="100"/>
        </p:scale>
        <p:origin x="1176" y="3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49" d="100"/>
          <a:sy n="49" d="100"/>
        </p:scale>
        <p:origin x="-2654" y="-82"/>
      </p:cViewPr>
      <p:guideLst>
        <p:guide orient="horz" pos="2880"/>
        <p:guide pos="2160"/>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50FAE9-CCF5-FF4A-965E-B374A6ACE51E}" type="datetime1">
              <a:rPr lang="en-US" smtClean="0"/>
              <a:t>3/9/2017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3FA4A1-BC8F-5743-AFE0-1158833680E0}" type="slidenum">
              <a:rPr lang="en-US" smtClean="0"/>
              <a:t>‹#›</a:t>
            </a:fld>
            <a:endParaRPr lang="en-US"/>
          </a:p>
        </p:txBody>
      </p:sp>
    </p:spTree>
    <p:extLst>
      <p:ext uri="{BB962C8B-B14F-4D97-AF65-F5344CB8AC3E}">
        <p14:creationId xmlns:p14="http://schemas.microsoft.com/office/powerpoint/2010/main" val="8089731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39403B-B6F7-D540-A958-2DB415913815}" type="datetime1">
              <a:rPr lang="en-US" smtClean="0"/>
              <a:t>3/9/2017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058086-8C46-46D6-AE39-6F6EC72883FC}" type="slidenum">
              <a:rPr lang="en-US" smtClean="0"/>
              <a:t>‹#›</a:t>
            </a:fld>
            <a:endParaRPr lang="en-US"/>
          </a:p>
        </p:txBody>
      </p:sp>
    </p:spTree>
    <p:extLst>
      <p:ext uri="{BB962C8B-B14F-4D97-AF65-F5344CB8AC3E}">
        <p14:creationId xmlns:p14="http://schemas.microsoft.com/office/powerpoint/2010/main" val="29438322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8B32E-5FD3-4E54-B466-FAFD88964F5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691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24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a:xfrm>
            <a:off x="1150938" y="692150"/>
            <a:ext cx="4556125" cy="3416300"/>
          </a:xfrm>
          <a:ln/>
          <a:extLst/>
        </p:spPr>
      </p:sp>
      <p:sp>
        <p:nvSpPr>
          <p:cNvPr id="7171" name="Rectangle 3"/>
          <p:cNvSpPr>
            <a:spLocks noGrp="1"/>
          </p:cNvSpPr>
          <p:nvPr>
            <p:ph type="body" idx="1"/>
          </p:nvPr>
        </p:nvSpPr>
        <p:spPr>
          <a:xfrm>
            <a:off x="914608" y="4342777"/>
            <a:ext cx="5028787" cy="4115111"/>
          </a:xfrm>
          <a:noFill/>
        </p:spPr>
        <p:txBody>
          <a:bodyPr lIns="90318" tIns="45156" rIns="90318" bIns="45156"/>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057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057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377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588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5552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2"/>
          <p:cNvSpPr>
            <a:spLocks noGrp="1" noChangeArrowheads="1"/>
          </p:cNvSpPr>
          <p:nvPr>
            <p:ph type="ctrTitle"/>
          </p:nvPr>
        </p:nvSpPr>
        <p:spPr>
          <a:xfrm>
            <a:off x="685800" y="2130428"/>
            <a:ext cx="7772400" cy="1470025"/>
          </a:xfrm>
        </p:spPr>
        <p:txBody>
          <a:bodyPr/>
          <a:lstStyle>
            <a:lvl1pPr>
              <a:defRPr/>
            </a:lvl1pPr>
          </a:lstStyle>
          <a:p>
            <a:pPr lvl="0"/>
            <a:r>
              <a:rPr lang="en-US" noProof="0"/>
              <a:t>Click to edit Master title style</a:t>
            </a:r>
          </a:p>
        </p:txBody>
      </p:sp>
      <p:sp>
        <p:nvSpPr>
          <p:cNvPr id="2" name="Rectangle 3"/>
          <p:cNvSpPr>
            <a:spLocks noGrp="1" noChangeArrowheads="1"/>
          </p:cNvSpPr>
          <p:nvPr>
            <p:ph type="body"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4355107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643828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4028" y="166690"/>
            <a:ext cx="2232025" cy="6073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2" y="166690"/>
            <a:ext cx="6543675" cy="6073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4974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0"/>
          <p:cNvSpPr>
            <a:spLocks noGrp="1"/>
          </p:cNvSpPr>
          <p:nvPr>
            <p:ph type="title"/>
          </p:nvPr>
        </p:nvSpPr>
        <p:spPr>
          <a:xfrm>
            <a:off x="236484" y="296394"/>
            <a:ext cx="8450317" cy="788276"/>
          </a:xfrm>
          <a:prstGeom prst="rect">
            <a:avLst/>
          </a:prstGeom>
        </p:spPr>
        <p:txBody>
          <a:bodyPr/>
          <a:lstStyle>
            <a:lvl1pPr>
              <a:defRPr sz="3200" b="1">
                <a:solidFill>
                  <a:srgbClr val="FFD815"/>
                </a:solidFill>
                <a:effectLst/>
                <a:latin typeface="+mj-lt"/>
              </a:defRPr>
            </a:lvl1pPr>
          </a:lstStyle>
          <a:p>
            <a:r>
              <a:rPr lang="en-US" dirty="0"/>
              <a:t>Click to edit Master title style</a:t>
            </a:r>
          </a:p>
        </p:txBody>
      </p:sp>
    </p:spTree>
    <p:extLst>
      <p:ext uri="{BB962C8B-B14F-4D97-AF65-F5344CB8AC3E}">
        <p14:creationId xmlns:p14="http://schemas.microsoft.com/office/powerpoint/2010/main" val="4036400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10"/>
          <p:cNvSpPr>
            <a:spLocks noGrp="1"/>
          </p:cNvSpPr>
          <p:nvPr>
            <p:ph type="title" hasCustomPrompt="1"/>
          </p:nvPr>
        </p:nvSpPr>
        <p:spPr>
          <a:xfrm>
            <a:off x="7258" y="609602"/>
            <a:ext cx="8450317" cy="788276"/>
          </a:xfrm>
          <a:prstGeom prst="rect">
            <a:avLst/>
          </a:prstGeom>
        </p:spPr>
        <p:txBody>
          <a:bodyPr/>
          <a:lstStyle>
            <a:lvl1pPr>
              <a:defRPr sz="3600" b="1" baseline="0">
                <a:solidFill>
                  <a:schemeClr val="accent2">
                    <a:lumMod val="40000"/>
                    <a:lumOff val="60000"/>
                  </a:schemeClr>
                </a:solidFill>
                <a:effectLst/>
                <a:latin typeface="+mj-lt"/>
              </a:defRPr>
            </a:lvl1pPr>
          </a:lstStyle>
          <a:p>
            <a:r>
              <a:rPr lang="en-US" dirty="0"/>
              <a:t>Measurement of Implant Depth</a:t>
            </a:r>
          </a:p>
        </p:txBody>
      </p:sp>
    </p:spTree>
    <p:extLst>
      <p:ext uri="{BB962C8B-B14F-4D97-AF65-F5344CB8AC3E}">
        <p14:creationId xmlns:p14="http://schemas.microsoft.com/office/powerpoint/2010/main" val="1908953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Title 10"/>
          <p:cNvSpPr>
            <a:spLocks noGrp="1"/>
          </p:cNvSpPr>
          <p:nvPr>
            <p:ph type="title"/>
          </p:nvPr>
        </p:nvSpPr>
        <p:spPr>
          <a:xfrm>
            <a:off x="236484" y="296394"/>
            <a:ext cx="8450317" cy="788276"/>
          </a:xfrm>
          <a:prstGeom prst="rect">
            <a:avLst/>
          </a:prstGeom>
        </p:spPr>
        <p:txBody>
          <a:bodyPr/>
          <a:lstStyle>
            <a:lvl1pPr>
              <a:defRPr sz="3200" b="1">
                <a:solidFill>
                  <a:srgbClr val="FFD815"/>
                </a:solidFill>
                <a:effectLst/>
                <a:latin typeface="+mj-lt"/>
              </a:defRPr>
            </a:lvl1pPr>
          </a:lstStyle>
          <a:p>
            <a:r>
              <a:rPr lang="en-US" dirty="0"/>
              <a:t>Click to edit Master title style</a:t>
            </a:r>
          </a:p>
        </p:txBody>
      </p:sp>
    </p:spTree>
    <p:extLst>
      <p:ext uri="{BB962C8B-B14F-4D97-AF65-F5344CB8AC3E}">
        <p14:creationId xmlns:p14="http://schemas.microsoft.com/office/powerpoint/2010/main" val="25409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67289"/>
            <a:ext cx="8686800" cy="5017747"/>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36484" y="167054"/>
            <a:ext cx="8450317" cy="788276"/>
          </a:xfrm>
          <a:prstGeom prst="rect">
            <a:avLst/>
          </a:prstGeom>
        </p:spPr>
        <p:txBody>
          <a:bodyPr/>
          <a:lstStyle>
            <a:lvl1pPr>
              <a:defRPr sz="3200" b="1">
                <a:solidFill>
                  <a:srgbClr val="FFD815"/>
                </a:solidFill>
                <a:effectLst/>
                <a:latin typeface="+mj-lt"/>
              </a:defRPr>
            </a:lvl1pPr>
          </a:lstStyle>
          <a:p>
            <a:r>
              <a:rPr lang="en-US" dirty="0"/>
              <a:t>Click to edit Master title style</a:t>
            </a:r>
          </a:p>
        </p:txBody>
      </p:sp>
    </p:spTree>
    <p:extLst>
      <p:ext uri="{BB962C8B-B14F-4D97-AF65-F5344CB8AC3E}">
        <p14:creationId xmlns:p14="http://schemas.microsoft.com/office/powerpoint/2010/main" val="15796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3" descr="Word Slide_NO Swoosh.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367289"/>
            <a:ext cx="8686800" cy="50177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236484" y="204954"/>
            <a:ext cx="8450317" cy="788276"/>
          </a:xfrm>
          <a:prstGeom prst="rect">
            <a:avLst/>
          </a:prstGeom>
        </p:spPr>
        <p:txBody>
          <a:bodyPr/>
          <a:lstStyle>
            <a:lvl1pPr>
              <a:defRPr>
                <a:solidFill>
                  <a:srgbClr val="FFD815"/>
                </a:solidFill>
              </a:defRPr>
            </a:lvl1pPr>
          </a:lstStyle>
          <a:p>
            <a:r>
              <a:rPr lang="en-US" dirty="0"/>
              <a:t>Click to edit Master title style</a:t>
            </a:r>
          </a:p>
        </p:txBody>
      </p:sp>
      <p:sp>
        <p:nvSpPr>
          <p:cNvPr id="7" name="Slide Number Placeholder 7"/>
          <p:cNvSpPr txBox="1">
            <a:spLocks/>
          </p:cNvSpPr>
          <p:nvPr userDrawn="1"/>
        </p:nvSpPr>
        <p:spPr>
          <a:xfrm>
            <a:off x="8447078" y="6556507"/>
            <a:ext cx="692824" cy="320040"/>
          </a:xfrm>
          <a:prstGeom prst="rect">
            <a:avLst/>
          </a:prstGeom>
        </p:spPr>
        <p:txBody>
          <a:bodyPr/>
          <a:lstStyle>
            <a:defPPr>
              <a:defRPr lang="en-US"/>
            </a:defPPr>
            <a:lvl1pPr marL="0" algn="ctr"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Font typeface="Arial" pitchFamily="34" charset="0"/>
              <a:buNone/>
            </a:pPr>
            <a:fld id="{2F5741F9-036F-49D9-B03D-CD2FF55A6DCB}" type="slidenum">
              <a:rPr lang="en-US" sz="1200" smtClean="0">
                <a:solidFill>
                  <a:srgbClr val="FFFFFF"/>
                </a:solidFill>
                <a:latin typeface="Calibri"/>
              </a:rPr>
              <a:pPr algn="r">
                <a:spcBef>
                  <a:spcPct val="20000"/>
                </a:spcBef>
                <a:buFont typeface="Arial" pitchFamily="34" charset="0"/>
                <a:buNone/>
              </a:pPr>
              <a:t>‹#›</a:t>
            </a:fld>
            <a:endParaRPr lang="en-US" sz="1200" dirty="0">
              <a:solidFill>
                <a:srgbClr val="FFFFFF"/>
              </a:solidFill>
              <a:latin typeface="Calibri"/>
            </a:endParaRPr>
          </a:p>
        </p:txBody>
      </p:sp>
    </p:spTree>
    <p:extLst>
      <p:ext uri="{BB962C8B-B14F-4D97-AF65-F5344CB8AC3E}">
        <p14:creationId xmlns:p14="http://schemas.microsoft.com/office/powerpoint/2010/main" val="1281188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Title 10"/>
          <p:cNvSpPr>
            <a:spLocks noGrp="1"/>
          </p:cNvSpPr>
          <p:nvPr>
            <p:ph type="title" hasCustomPrompt="1"/>
          </p:nvPr>
        </p:nvSpPr>
        <p:spPr>
          <a:xfrm>
            <a:off x="236484" y="167054"/>
            <a:ext cx="8450317" cy="788276"/>
          </a:xfrm>
          <a:prstGeom prst="rect">
            <a:avLst/>
          </a:prstGeom>
        </p:spPr>
        <p:txBody>
          <a:bodyPr/>
          <a:lstStyle>
            <a:lvl1pPr>
              <a:defRPr sz="3600" b="1" baseline="0">
                <a:solidFill>
                  <a:schemeClr val="accent2">
                    <a:lumMod val="40000"/>
                    <a:lumOff val="60000"/>
                  </a:schemeClr>
                </a:solidFill>
                <a:effectLst/>
                <a:latin typeface="+mj-lt"/>
              </a:defRPr>
            </a:lvl1pPr>
          </a:lstStyle>
          <a:p>
            <a:r>
              <a:rPr lang="en-US" dirty="0"/>
              <a:t>Measurement of Implant Depth</a:t>
            </a:r>
          </a:p>
        </p:txBody>
      </p:sp>
    </p:spTree>
    <p:extLst>
      <p:ext uri="{BB962C8B-B14F-4D97-AF65-F5344CB8AC3E}">
        <p14:creationId xmlns:p14="http://schemas.microsoft.com/office/powerpoint/2010/main" val="1401365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228600" y="1367289"/>
            <a:ext cx="8686800" cy="5017747"/>
          </a:xfrm>
          <a:prstGeom prst="rect">
            <a:avLst/>
          </a:prstGeom>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0"/>
          <p:cNvSpPr>
            <a:spLocks noGrp="1"/>
          </p:cNvSpPr>
          <p:nvPr>
            <p:ph type="title"/>
          </p:nvPr>
        </p:nvSpPr>
        <p:spPr>
          <a:xfrm>
            <a:off x="236483" y="296395"/>
            <a:ext cx="8450317" cy="788276"/>
          </a:xfrm>
          <a:prstGeom prst="rect">
            <a:avLst/>
          </a:prstGeom>
        </p:spPr>
        <p:txBody>
          <a:bodyPr/>
          <a:lstStyle>
            <a:lvl1pPr>
              <a:defRPr sz="32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3292393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36"/>
            <a:ext cx="7772400" cy="2450201"/>
          </a:xfrm>
          <a:prstGeom prst="rect">
            <a:avLst/>
          </a:prstGeom>
        </p:spPr>
        <p:txBody>
          <a:bodyPr anchor="ctr">
            <a:noAutofit/>
          </a:bodyPr>
          <a:lstStyle>
            <a:lvl1pPr>
              <a:defRPr sz="44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4592128"/>
            <a:ext cx="7772400" cy="685800"/>
          </a:xfrm>
          <a:prstGeom prst="rect">
            <a:avLst/>
          </a:prstGeom>
        </p:spPr>
        <p:txBody>
          <a:bodyPr>
            <a:noAutofit/>
          </a:bodyPr>
          <a:lstStyle>
            <a:lvl1pPr marL="0" indent="0" algn="l">
              <a:buNone/>
              <a:defRPr sz="3200">
                <a:solidFill>
                  <a:schemeClr val="bg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475467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FFDB25"/>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65960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 name="Picture 9" descr="Title Slide_No Swoosh.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36"/>
            <a:ext cx="7772400" cy="2450201"/>
          </a:xfrm>
          <a:prstGeom prst="rect">
            <a:avLst/>
          </a:prstGeom>
        </p:spPr>
        <p:txBody>
          <a:bodyPr anchor="ctr">
            <a:noAutofit/>
          </a:bodyPr>
          <a:lstStyle>
            <a:lvl1pPr>
              <a:defRPr sz="44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4592128"/>
            <a:ext cx="7772400" cy="685800"/>
          </a:xfrm>
          <a:prstGeom prst="rect">
            <a:avLst/>
          </a:prstGeom>
        </p:spPr>
        <p:txBody>
          <a:bodyPr>
            <a:noAutofit/>
          </a:bodyPr>
          <a:lstStyle>
            <a:lvl1pPr marL="0" indent="0" algn="l">
              <a:buNone/>
              <a:defRPr sz="3200">
                <a:solidFill>
                  <a:schemeClr val="bg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66156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normAutofit/>
          </a:bodyPr>
          <a:lstStyle>
            <a:lvl1pPr marL="0" indent="0" algn="ctr">
              <a:buNone/>
              <a:defRPr sz="3200">
                <a:solidFill>
                  <a:schemeClr val="bg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a:xfrm>
            <a:off x="236483" y="296395"/>
            <a:ext cx="8450317" cy="788276"/>
          </a:xfrm>
          <a:prstGeom prst="rect">
            <a:avLst/>
          </a:prstGeom>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653721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1217997"/>
            <a:ext cx="8686800" cy="5017747"/>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6" y="111976"/>
            <a:ext cx="8360227" cy="776759"/>
          </a:xfrm>
          <a:prstGeom prst="rect">
            <a:avLst/>
          </a:prstGeom>
        </p:spPr>
        <p:txBody>
          <a:bodyPr/>
          <a:lstStyle>
            <a:lvl1pPr>
              <a:defRPr sz="32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2814924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Content Placeholder 2"/>
          <p:cNvSpPr>
            <a:spLocks noGrp="1"/>
          </p:cNvSpPr>
          <p:nvPr>
            <p:ph idx="1"/>
          </p:nvPr>
        </p:nvSpPr>
        <p:spPr>
          <a:xfrm>
            <a:off x="228600" y="1367289"/>
            <a:ext cx="8686800" cy="5017747"/>
          </a:xfrm>
          <a:prstGeom prst="rect">
            <a:avLst/>
          </a:prstGeom>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0"/>
          <p:cNvSpPr>
            <a:spLocks noGrp="1"/>
          </p:cNvSpPr>
          <p:nvPr>
            <p:ph type="title"/>
          </p:nvPr>
        </p:nvSpPr>
        <p:spPr>
          <a:xfrm>
            <a:off x="236483" y="296395"/>
            <a:ext cx="8450317" cy="788276"/>
          </a:xfrm>
          <a:prstGeom prst="rect">
            <a:avLst/>
          </a:prstGeom>
        </p:spPr>
        <p:txBody>
          <a:bodyPr/>
          <a:lstStyle>
            <a:lvl1pPr>
              <a:defRPr sz="32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259099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0"/>
          <p:cNvSpPr>
            <a:spLocks noGrp="1"/>
          </p:cNvSpPr>
          <p:nvPr>
            <p:ph type="title"/>
          </p:nvPr>
        </p:nvSpPr>
        <p:spPr>
          <a:xfrm>
            <a:off x="236483" y="296395"/>
            <a:ext cx="8450317" cy="788276"/>
          </a:xfrm>
          <a:prstGeom prst="rect">
            <a:avLst/>
          </a:prstGeom>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59060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0"/>
          <p:cNvSpPr>
            <a:spLocks noGrp="1"/>
          </p:cNvSpPr>
          <p:nvPr>
            <p:ph type="title"/>
          </p:nvPr>
        </p:nvSpPr>
        <p:spPr>
          <a:xfrm>
            <a:off x="236483" y="296395"/>
            <a:ext cx="8450317" cy="788276"/>
          </a:xfrm>
          <a:prstGeom prst="rect">
            <a:avLst/>
          </a:prstGeom>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771707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381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a:xfrm>
            <a:off x="381000" y="6561143"/>
            <a:ext cx="381000" cy="190500"/>
          </a:xfrm>
          <a:prstGeom prst="rect">
            <a:avLst/>
          </a:prstGeom>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a:xfrm>
            <a:off x="762000" y="6561143"/>
            <a:ext cx="5524500" cy="190500"/>
          </a:xfrm>
          <a:prstGeom prst="rect">
            <a:avLst/>
          </a:prstGeom>
        </p:spPr>
        <p:txBody>
          <a:body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6" name="Title 5"/>
          <p:cNvSpPr>
            <a:spLocks noGrp="1"/>
          </p:cNvSpPr>
          <p:nvPr>
            <p:ph type="title"/>
          </p:nvPr>
        </p:nvSpPr>
        <p:spPr>
          <a:xfrm>
            <a:off x="378358" y="373379"/>
            <a:ext cx="8381999" cy="266700"/>
          </a:xfrm>
          <a:prstGeom prst="rect">
            <a:avLst/>
          </a:prstGeo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58" y="625903"/>
            <a:ext cx="8381999" cy="266700"/>
          </a:xfrm>
          <a:prstGeom prst="rect">
            <a:avLst/>
          </a:prstGeom>
        </p:spPr>
        <p:txBody>
          <a:bodyPr>
            <a:noAutofit/>
          </a:bodyPr>
          <a:lstStyle>
            <a:lvl1pPr marL="0">
              <a:lnSpc>
                <a:spcPts val="1999"/>
              </a:lnSpc>
              <a:spcAft>
                <a:spcPts val="0"/>
              </a:spcAft>
              <a:buFontTx/>
              <a:buNone/>
              <a:defRPr sz="2300" cap="all">
                <a:solidFill>
                  <a:schemeClr val="tx2"/>
                </a:solidFill>
                <a:latin typeface="Effra Light"/>
              </a:defRPr>
            </a:lvl1pPr>
            <a:lvl2pPr marL="0" indent="0">
              <a:lnSpc>
                <a:spcPts val="1999"/>
              </a:lnSpc>
              <a:spcAft>
                <a:spcPts val="0"/>
              </a:spcAft>
              <a:buFontTx/>
              <a:buNone/>
              <a:defRPr sz="2300" b="0" i="0" cap="all">
                <a:solidFill>
                  <a:schemeClr val="tx2"/>
                </a:solidFill>
                <a:latin typeface="Effra Light"/>
              </a:defRPr>
            </a:lvl2pPr>
            <a:lvl3pPr marL="0" indent="0">
              <a:lnSpc>
                <a:spcPts val="1999"/>
              </a:lnSpc>
              <a:spcAft>
                <a:spcPts val="0"/>
              </a:spcAft>
              <a:buFontTx/>
              <a:buNone/>
              <a:defRPr sz="2300" b="0" i="0" cap="all">
                <a:solidFill>
                  <a:schemeClr val="tx2"/>
                </a:solidFill>
                <a:latin typeface="Effra Light"/>
              </a:defRPr>
            </a:lvl3pPr>
            <a:lvl4pPr marL="0" indent="0">
              <a:lnSpc>
                <a:spcPts val="1999"/>
              </a:lnSpc>
              <a:spcAft>
                <a:spcPts val="0"/>
              </a:spcAft>
              <a:buFontTx/>
              <a:buNone/>
              <a:defRPr sz="2300" b="0" i="0" cap="all">
                <a:solidFill>
                  <a:schemeClr val="tx2"/>
                </a:solidFill>
                <a:latin typeface="Effra Light"/>
              </a:defRPr>
            </a:lvl4pPr>
            <a:lvl5pPr marL="0" indent="0">
              <a:lnSpc>
                <a:spcPts val="1999"/>
              </a:lnSpc>
              <a:spcAft>
                <a:spcPts val="0"/>
              </a:spcAft>
              <a:buFontTx/>
              <a:buNone/>
              <a:defRPr sz="2300" b="0" i="0" cap="all">
                <a:solidFill>
                  <a:schemeClr val="tx2"/>
                </a:solidFill>
                <a:latin typeface="Effra Light"/>
              </a:defRPr>
            </a:lvl5pPr>
            <a:lvl6pPr marL="0" indent="0">
              <a:lnSpc>
                <a:spcPts val="2332"/>
              </a:lnSpc>
              <a:spcAft>
                <a:spcPts val="333"/>
              </a:spcAft>
              <a:buFontTx/>
              <a:buNone/>
              <a:defRPr sz="2300" b="0" i="0" cap="all">
                <a:latin typeface="Effra Light"/>
                <a:cs typeface="Effra Light"/>
              </a:defRPr>
            </a:lvl6pPr>
            <a:lvl7pPr marL="0" indent="0">
              <a:lnSpc>
                <a:spcPts val="2332"/>
              </a:lnSpc>
              <a:spcAft>
                <a:spcPts val="333"/>
              </a:spcAft>
              <a:buFontTx/>
              <a:buNone/>
              <a:defRPr sz="2300"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4" y="1330854"/>
            <a:ext cx="8382000" cy="45733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4559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0"/>
          <p:cNvSpPr>
            <a:spLocks noGrp="1"/>
          </p:cNvSpPr>
          <p:nvPr>
            <p:ph type="title" hasCustomPrompt="1"/>
          </p:nvPr>
        </p:nvSpPr>
        <p:spPr>
          <a:xfrm>
            <a:off x="228601" y="167055"/>
            <a:ext cx="8458200" cy="788276"/>
          </a:xfrm>
          <a:prstGeom prst="rect">
            <a:avLst/>
          </a:prstGeom>
        </p:spPr>
        <p:txBody>
          <a:bodyPr lIns="91434" tIns="45717" rIns="91434" bIns="45717"/>
          <a:lstStyle>
            <a:lvl1pPr>
              <a:defRPr sz="3600" b="0" baseline="0">
                <a:solidFill>
                  <a:srgbClr val="FFD815"/>
                </a:solidFill>
                <a:effectLst/>
                <a:latin typeface="+mj-lt"/>
              </a:defRPr>
            </a:lvl1pPr>
          </a:lstStyle>
          <a:p>
            <a:r>
              <a:rPr lang="en-US" dirty="0"/>
              <a:t>Measurement of Implant Depth</a:t>
            </a:r>
          </a:p>
        </p:txBody>
      </p:sp>
    </p:spTree>
    <p:extLst>
      <p:ext uri="{BB962C8B-B14F-4D97-AF65-F5344CB8AC3E}">
        <p14:creationId xmlns:p14="http://schemas.microsoft.com/office/powerpoint/2010/main" val="7490063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255090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476375"/>
            <a:ext cx="3986213" cy="476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5813" y="1476375"/>
            <a:ext cx="3987800" cy="476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00633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56201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71745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02171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89048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907925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2.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182F"/>
            </a:gs>
            <a:gs pos="100000">
              <a:srgbClr val="003366"/>
            </a:gs>
          </a:gsLst>
          <a:lin ang="5400000" scaled="1"/>
        </a:gradFill>
        <a:effectLst/>
      </p:bgPr>
    </p:bg>
    <p:spTree>
      <p:nvGrpSpPr>
        <p:cNvPr id="1" name=""/>
        <p:cNvGrpSpPr/>
        <p:nvPr/>
      </p:nvGrpSpPr>
      <p:grpSpPr>
        <a:xfrm>
          <a:off x="0" y="0"/>
          <a:ext cx="0" cy="0"/>
          <a:chOff x="0" y="0"/>
          <a:chExt cx="0" cy="0"/>
        </a:xfrm>
      </p:grpSpPr>
      <p:pic>
        <p:nvPicPr>
          <p:cNvPr id="2050" name="Picture 20" descr="Picture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gray">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gray">
          <a:xfrm>
            <a:off x="107950" y="166690"/>
            <a:ext cx="89281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gray">
          <a:xfrm>
            <a:off x="457202" y="1476375"/>
            <a:ext cx="8126413"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1973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6" r:id="rId14"/>
    <p:sldLayoutId id="2147483677" r:id="rId15"/>
    <p:sldLayoutId id="2147483680" r:id="rId16"/>
    <p:sldLayoutId id="2147483681" r:id="rId17"/>
    <p:sldLayoutId id="2147483693" r:id="rId18"/>
  </p:sldLayoutIdLst>
  <p:transition/>
  <p:txStyles>
    <p:titleStyle>
      <a:lvl1pPr algn="l" rtl="0" eaLnBrk="0" fontAlgn="base" hangingPunct="0">
        <a:spcBef>
          <a:spcPct val="0"/>
        </a:spcBef>
        <a:spcAft>
          <a:spcPct val="0"/>
        </a:spcAft>
        <a:defRPr sz="3200" b="1">
          <a:solidFill>
            <a:schemeClr val="bg1"/>
          </a:solidFill>
          <a:latin typeface="+mj-lt"/>
          <a:ea typeface="+mj-ea"/>
          <a:cs typeface="ヒラギノ角ゴ Pro W3"/>
        </a:defRPr>
      </a:lvl1pPr>
      <a:lvl2pPr algn="l" rtl="0" eaLnBrk="0" fontAlgn="base" hangingPunct="0">
        <a:spcBef>
          <a:spcPct val="0"/>
        </a:spcBef>
        <a:spcAft>
          <a:spcPct val="0"/>
        </a:spcAft>
        <a:defRPr sz="3200" b="1">
          <a:solidFill>
            <a:schemeClr val="bg1"/>
          </a:solidFill>
          <a:latin typeface="Calibri" pitchFamily="34" charset="0"/>
          <a:ea typeface="ヒラギノ角ゴ Pro W3" pitchFamily="28" charset="-128"/>
          <a:cs typeface="ヒラギノ角ゴ Pro W3"/>
        </a:defRPr>
      </a:lvl2pPr>
      <a:lvl3pPr algn="l" rtl="0" eaLnBrk="0" fontAlgn="base" hangingPunct="0">
        <a:spcBef>
          <a:spcPct val="0"/>
        </a:spcBef>
        <a:spcAft>
          <a:spcPct val="0"/>
        </a:spcAft>
        <a:defRPr sz="3200" b="1">
          <a:solidFill>
            <a:schemeClr val="bg1"/>
          </a:solidFill>
          <a:latin typeface="Calibri" pitchFamily="34" charset="0"/>
          <a:ea typeface="ヒラギノ角ゴ Pro W3" pitchFamily="28" charset="-128"/>
          <a:cs typeface="ヒラギノ角ゴ Pro W3"/>
        </a:defRPr>
      </a:lvl3pPr>
      <a:lvl4pPr algn="l" rtl="0" eaLnBrk="0" fontAlgn="base" hangingPunct="0">
        <a:spcBef>
          <a:spcPct val="0"/>
        </a:spcBef>
        <a:spcAft>
          <a:spcPct val="0"/>
        </a:spcAft>
        <a:defRPr sz="3200" b="1">
          <a:solidFill>
            <a:schemeClr val="bg1"/>
          </a:solidFill>
          <a:latin typeface="Calibri" pitchFamily="34" charset="0"/>
          <a:ea typeface="ヒラギノ角ゴ Pro W3" pitchFamily="28" charset="-128"/>
          <a:cs typeface="ヒラギノ角ゴ Pro W3"/>
        </a:defRPr>
      </a:lvl4pPr>
      <a:lvl5pPr algn="l" rtl="0" eaLnBrk="0" fontAlgn="base" hangingPunct="0">
        <a:spcBef>
          <a:spcPct val="0"/>
        </a:spcBef>
        <a:spcAft>
          <a:spcPct val="0"/>
        </a:spcAft>
        <a:defRPr sz="3200" b="1">
          <a:solidFill>
            <a:schemeClr val="bg1"/>
          </a:solidFill>
          <a:latin typeface="Calibri" pitchFamily="34" charset="0"/>
          <a:ea typeface="ヒラギノ角ゴ Pro W3" pitchFamily="28" charset="-128"/>
          <a:cs typeface="ヒラギノ角ゴ Pro W3"/>
        </a:defRPr>
      </a:lvl5pPr>
      <a:lvl6pPr marL="457200" algn="l" rtl="0" fontAlgn="base">
        <a:spcBef>
          <a:spcPct val="0"/>
        </a:spcBef>
        <a:spcAft>
          <a:spcPct val="0"/>
        </a:spcAft>
        <a:defRPr sz="3200" b="1">
          <a:solidFill>
            <a:schemeClr val="bg1"/>
          </a:solidFill>
          <a:latin typeface="Calibri" pitchFamily="34" charset="0"/>
          <a:ea typeface="ヒラギノ角ゴ Pro W3" pitchFamily="28" charset="-128"/>
        </a:defRPr>
      </a:lvl6pPr>
      <a:lvl7pPr marL="914400" algn="l" rtl="0" fontAlgn="base">
        <a:spcBef>
          <a:spcPct val="0"/>
        </a:spcBef>
        <a:spcAft>
          <a:spcPct val="0"/>
        </a:spcAft>
        <a:defRPr sz="3200" b="1">
          <a:solidFill>
            <a:schemeClr val="bg1"/>
          </a:solidFill>
          <a:latin typeface="Calibri" pitchFamily="34" charset="0"/>
          <a:ea typeface="ヒラギノ角ゴ Pro W3" pitchFamily="28" charset="-128"/>
        </a:defRPr>
      </a:lvl7pPr>
      <a:lvl8pPr marL="1371600" algn="l" rtl="0" fontAlgn="base">
        <a:spcBef>
          <a:spcPct val="0"/>
        </a:spcBef>
        <a:spcAft>
          <a:spcPct val="0"/>
        </a:spcAft>
        <a:defRPr sz="3200" b="1">
          <a:solidFill>
            <a:schemeClr val="bg1"/>
          </a:solidFill>
          <a:latin typeface="Calibri" pitchFamily="34" charset="0"/>
          <a:ea typeface="ヒラギノ角ゴ Pro W3" pitchFamily="28" charset="-128"/>
        </a:defRPr>
      </a:lvl8pPr>
      <a:lvl9pPr marL="1828800" algn="l" rtl="0" fontAlgn="base">
        <a:spcBef>
          <a:spcPct val="0"/>
        </a:spcBef>
        <a:spcAft>
          <a:spcPct val="0"/>
        </a:spcAft>
        <a:defRPr sz="3200" b="1">
          <a:solidFill>
            <a:schemeClr val="bg1"/>
          </a:solidFill>
          <a:latin typeface="Calibri" pitchFamily="34" charset="0"/>
          <a:ea typeface="ヒラギノ角ゴ Pro W3" pitchFamily="28" charset="-128"/>
        </a:defRPr>
      </a:lvl9pPr>
    </p:titleStyle>
    <p:bodyStyle>
      <a:lvl1pPr marL="342900" indent="-342900" algn="l" rtl="0" eaLnBrk="0" fontAlgn="base" hangingPunct="0">
        <a:spcBef>
          <a:spcPts val="1800"/>
        </a:spcBef>
        <a:spcAft>
          <a:spcPct val="0"/>
        </a:spcAft>
        <a:buClr>
          <a:srgbClr val="F2D2A8"/>
        </a:buClr>
        <a:buChar char="•"/>
        <a:defRPr sz="2400">
          <a:solidFill>
            <a:schemeClr val="bg1"/>
          </a:solidFill>
          <a:latin typeface="+mn-lt"/>
          <a:ea typeface="+mn-ea"/>
          <a:cs typeface="ヒラギノ角ゴ Pro W3"/>
        </a:defRPr>
      </a:lvl1pPr>
      <a:lvl2pPr marL="800100" indent="-342900" algn="l" rtl="0" eaLnBrk="0" fontAlgn="base" hangingPunct="0">
        <a:spcBef>
          <a:spcPts val="600"/>
        </a:spcBef>
        <a:spcAft>
          <a:spcPct val="0"/>
        </a:spcAft>
        <a:buChar char="–"/>
        <a:defRPr sz="2000">
          <a:solidFill>
            <a:schemeClr val="bg1"/>
          </a:solidFill>
          <a:latin typeface="+mn-lt"/>
          <a:ea typeface="+mn-ea"/>
          <a:cs typeface="ヒラギノ角ゴ Pro W3"/>
        </a:defRPr>
      </a:lvl2pPr>
      <a:lvl3pPr marL="1143000" indent="-228600" algn="l" rtl="0" eaLnBrk="0" fontAlgn="base" hangingPunct="0">
        <a:spcBef>
          <a:spcPts val="300"/>
        </a:spcBef>
        <a:spcAft>
          <a:spcPct val="0"/>
        </a:spcAft>
        <a:buChar char="•"/>
        <a:defRPr>
          <a:solidFill>
            <a:schemeClr val="bg1"/>
          </a:solidFill>
          <a:latin typeface="+mn-lt"/>
          <a:ea typeface="+mn-ea"/>
          <a:cs typeface="ヒラギノ角ゴ Pro W3"/>
        </a:defRPr>
      </a:lvl3pPr>
      <a:lvl4pPr marL="1485900" indent="-228600" algn="l" rtl="0" eaLnBrk="0" fontAlgn="base" hangingPunct="0">
        <a:spcBef>
          <a:spcPct val="0"/>
        </a:spcBef>
        <a:spcAft>
          <a:spcPct val="0"/>
        </a:spcAft>
        <a:buFont typeface="Arial" pitchFamily="34" charset="0"/>
        <a:buChar char="–"/>
        <a:defRPr>
          <a:solidFill>
            <a:schemeClr val="bg1"/>
          </a:solidFill>
          <a:latin typeface="+mn-lt"/>
          <a:ea typeface="+mn-ea"/>
          <a:cs typeface="ヒラギノ角ゴ Pro W3"/>
        </a:defRPr>
      </a:lvl4pPr>
      <a:lvl5pPr marL="1828800" indent="-228600" algn="l" rtl="0" eaLnBrk="0" fontAlgn="base" hangingPunct="0">
        <a:spcBef>
          <a:spcPct val="0"/>
        </a:spcBef>
        <a:spcAft>
          <a:spcPct val="0"/>
        </a:spcAft>
        <a:buFont typeface="Arial" pitchFamily="34" charset="0"/>
        <a:buChar char="•"/>
        <a:defRPr>
          <a:solidFill>
            <a:schemeClr val="bg1"/>
          </a:solidFill>
          <a:latin typeface="+mn-lt"/>
          <a:ea typeface="+mn-ea"/>
          <a:cs typeface="ヒラギノ角ゴ Pro W3"/>
        </a:defRPr>
      </a:lvl5pPr>
      <a:lvl6pPr marL="2286000" indent="-228600" algn="l" rtl="0" fontAlgn="base">
        <a:spcBef>
          <a:spcPct val="0"/>
        </a:spcBef>
        <a:spcAft>
          <a:spcPct val="0"/>
        </a:spcAft>
        <a:buFont typeface="Arial" charset="0"/>
        <a:buChar char="•"/>
        <a:defRPr>
          <a:solidFill>
            <a:schemeClr val="bg1"/>
          </a:solidFill>
          <a:latin typeface="+mn-lt"/>
          <a:ea typeface="+mn-ea"/>
        </a:defRPr>
      </a:lvl6pPr>
      <a:lvl7pPr marL="2743200" indent="-228600" algn="l" rtl="0" fontAlgn="base">
        <a:spcBef>
          <a:spcPct val="0"/>
        </a:spcBef>
        <a:spcAft>
          <a:spcPct val="0"/>
        </a:spcAft>
        <a:buFont typeface="Arial" charset="0"/>
        <a:buChar char="•"/>
        <a:defRPr>
          <a:solidFill>
            <a:schemeClr val="bg1"/>
          </a:solidFill>
          <a:latin typeface="+mn-lt"/>
          <a:ea typeface="+mn-ea"/>
        </a:defRPr>
      </a:lvl7pPr>
      <a:lvl8pPr marL="3200400" indent="-228600" algn="l" rtl="0" fontAlgn="base">
        <a:spcBef>
          <a:spcPct val="0"/>
        </a:spcBef>
        <a:spcAft>
          <a:spcPct val="0"/>
        </a:spcAft>
        <a:buFont typeface="Arial" charset="0"/>
        <a:buChar char="•"/>
        <a:defRPr>
          <a:solidFill>
            <a:schemeClr val="bg1"/>
          </a:solidFill>
          <a:latin typeface="+mn-lt"/>
          <a:ea typeface="+mn-ea"/>
        </a:defRPr>
      </a:lvl8pPr>
      <a:lvl9pPr marL="3657600" indent="-228600" algn="l" rtl="0" fontAlgn="base">
        <a:spcBef>
          <a:spcPct val="0"/>
        </a:spcBef>
        <a:spcAft>
          <a:spcPct val="0"/>
        </a:spcAft>
        <a:buFont typeface="Arial" charset="0"/>
        <a:buChar char="•"/>
        <a:defRPr>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2" cstate="print"/>
          <a:stretch>
            <a:fillRect/>
          </a:stretch>
        </p:blipFill>
        <p:spPr>
          <a:xfrm>
            <a:off x="0" y="0"/>
            <a:ext cx="9144000" cy="6858000"/>
          </a:xfrm>
          <a:prstGeom prst="rect">
            <a:avLst/>
          </a:prstGeom>
        </p:spPr>
      </p:pic>
      <p:pic>
        <p:nvPicPr>
          <p:cNvPr id="1026" name="Picture 2" descr="C:\Users\moorej4\AppData\Local\Microsoft\Windows\Temporary Internet Files\Content.Outlook\0HVBAKZB\US-Piv_rightcorner_bug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5857" y="18109"/>
            <a:ext cx="2558144" cy="75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409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lvl1pPr algn="l" defTabSz="914400" rtl="0" eaLnBrk="1" latinLnBrk="0" hangingPunct="1">
        <a:spcBef>
          <a:spcPct val="0"/>
        </a:spcBef>
        <a:buNone/>
        <a:defRPr lang="en-US" sz="2800" b="0" kern="1200" smtClean="0">
          <a:solidFill>
            <a:srgbClr val="FFD815"/>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solidFill>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b="1" kern="1200">
          <a:solidFill>
            <a:schemeClr val="bg1"/>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b="1" kern="1200">
          <a:solidFill>
            <a:schemeClr val="bg1"/>
          </a:solidFill>
          <a:effectLst/>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b="1" kern="1200">
          <a:solidFill>
            <a:schemeClr val="bg1"/>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2160064"/>
            <a:ext cx="8486775" cy="2450201"/>
          </a:xfrm>
        </p:spPr>
        <p:txBody>
          <a:bodyPr>
            <a:noAutofit/>
          </a:bodyPr>
          <a:lstStyle/>
          <a:p>
            <a:r>
              <a:rPr lang="en-US" sz="3200" dirty="0">
                <a:solidFill>
                  <a:srgbClr val="FFDD15"/>
                </a:solidFill>
              </a:rPr>
              <a:t>30-Day Safety and Echocardiographic Outcomes Following Transcatheter Aortic Valve Replacement with the Self-Expanding Repositionable Evolut PRO System</a:t>
            </a:r>
            <a:endParaRPr lang="en-US" dirty="0"/>
          </a:p>
        </p:txBody>
      </p:sp>
      <p:sp>
        <p:nvSpPr>
          <p:cNvPr id="7" name="Text Placeholder 2"/>
          <p:cNvSpPr txBox="1">
            <a:spLocks/>
          </p:cNvSpPr>
          <p:nvPr/>
        </p:nvSpPr>
        <p:spPr bwMode="gray">
          <a:xfrm>
            <a:off x="516467" y="4800600"/>
            <a:ext cx="8001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ts val="1800"/>
              </a:spcBef>
              <a:spcAft>
                <a:spcPct val="0"/>
              </a:spcAft>
              <a:buClr>
                <a:srgbClr val="F2D2A8"/>
              </a:buClr>
              <a:buFontTx/>
              <a:buNone/>
              <a:defRPr sz="2400">
                <a:solidFill>
                  <a:schemeClr val="bg1"/>
                </a:solidFill>
                <a:latin typeface="+mn-lt"/>
                <a:ea typeface="+mn-ea"/>
                <a:cs typeface="ヒラギノ角ゴ Pro W3"/>
              </a:defRPr>
            </a:lvl1pPr>
            <a:lvl2pPr marL="800100" indent="-342900" algn="l" rtl="0" eaLnBrk="0" fontAlgn="base" hangingPunct="0">
              <a:spcBef>
                <a:spcPts val="600"/>
              </a:spcBef>
              <a:spcAft>
                <a:spcPct val="0"/>
              </a:spcAft>
              <a:buChar char="–"/>
              <a:defRPr sz="2000">
                <a:solidFill>
                  <a:schemeClr val="bg1"/>
                </a:solidFill>
                <a:latin typeface="+mn-lt"/>
                <a:ea typeface="+mn-ea"/>
                <a:cs typeface="ヒラギノ角ゴ Pro W3"/>
              </a:defRPr>
            </a:lvl2pPr>
            <a:lvl3pPr marL="1143000" indent="-228600" algn="l" rtl="0" eaLnBrk="0" fontAlgn="base" hangingPunct="0">
              <a:spcBef>
                <a:spcPts val="300"/>
              </a:spcBef>
              <a:spcAft>
                <a:spcPct val="0"/>
              </a:spcAft>
              <a:buChar char="•"/>
              <a:defRPr>
                <a:solidFill>
                  <a:schemeClr val="bg1"/>
                </a:solidFill>
                <a:latin typeface="+mn-lt"/>
                <a:ea typeface="+mn-ea"/>
                <a:cs typeface="ヒラギノ角ゴ Pro W3"/>
              </a:defRPr>
            </a:lvl3pPr>
            <a:lvl4pPr marL="1485900" indent="-228600" algn="l" rtl="0" eaLnBrk="0" fontAlgn="base" hangingPunct="0">
              <a:spcBef>
                <a:spcPct val="0"/>
              </a:spcBef>
              <a:spcAft>
                <a:spcPct val="0"/>
              </a:spcAft>
              <a:buFont typeface="Arial" pitchFamily="34" charset="0"/>
              <a:buChar char="–"/>
              <a:defRPr>
                <a:solidFill>
                  <a:schemeClr val="bg1"/>
                </a:solidFill>
                <a:latin typeface="+mn-lt"/>
                <a:ea typeface="+mn-ea"/>
                <a:cs typeface="ヒラギノ角ゴ Pro W3"/>
              </a:defRPr>
            </a:lvl4pPr>
            <a:lvl5pPr marL="1828800" indent="-228600" algn="l" rtl="0" eaLnBrk="0" fontAlgn="base" hangingPunct="0">
              <a:spcBef>
                <a:spcPct val="0"/>
              </a:spcBef>
              <a:spcAft>
                <a:spcPct val="0"/>
              </a:spcAft>
              <a:buFont typeface="Arial" pitchFamily="34" charset="0"/>
              <a:buChar char="•"/>
              <a:defRPr>
                <a:solidFill>
                  <a:schemeClr val="bg1"/>
                </a:solidFill>
                <a:latin typeface="+mn-lt"/>
                <a:ea typeface="+mn-ea"/>
                <a:cs typeface="ヒラギノ角ゴ Pro W3"/>
              </a:defRPr>
            </a:lvl5pPr>
            <a:lvl6pPr marL="2286000" indent="-228600" algn="l" rtl="0" fontAlgn="base">
              <a:spcBef>
                <a:spcPct val="0"/>
              </a:spcBef>
              <a:spcAft>
                <a:spcPct val="0"/>
              </a:spcAft>
              <a:buFont typeface="Arial" charset="0"/>
              <a:buChar char="•"/>
              <a:defRPr>
                <a:solidFill>
                  <a:schemeClr val="bg1"/>
                </a:solidFill>
                <a:latin typeface="+mn-lt"/>
                <a:ea typeface="+mn-ea"/>
              </a:defRPr>
            </a:lvl6pPr>
            <a:lvl7pPr marL="2743200" indent="-228600" algn="l" rtl="0" fontAlgn="base">
              <a:spcBef>
                <a:spcPct val="0"/>
              </a:spcBef>
              <a:spcAft>
                <a:spcPct val="0"/>
              </a:spcAft>
              <a:buFont typeface="Arial" charset="0"/>
              <a:buChar char="•"/>
              <a:defRPr>
                <a:solidFill>
                  <a:schemeClr val="bg1"/>
                </a:solidFill>
                <a:latin typeface="+mn-lt"/>
                <a:ea typeface="+mn-ea"/>
              </a:defRPr>
            </a:lvl7pPr>
            <a:lvl8pPr marL="3200400" indent="-228600" algn="l" rtl="0" fontAlgn="base">
              <a:spcBef>
                <a:spcPct val="0"/>
              </a:spcBef>
              <a:spcAft>
                <a:spcPct val="0"/>
              </a:spcAft>
              <a:buFont typeface="Arial" charset="0"/>
              <a:buChar char="•"/>
              <a:defRPr>
                <a:solidFill>
                  <a:schemeClr val="bg1"/>
                </a:solidFill>
                <a:latin typeface="+mn-lt"/>
                <a:ea typeface="+mn-ea"/>
              </a:defRPr>
            </a:lvl8pPr>
            <a:lvl9pPr marL="3657600" indent="-228600" algn="l" rtl="0" fontAlgn="base">
              <a:spcBef>
                <a:spcPct val="0"/>
              </a:spcBef>
              <a:spcAft>
                <a:spcPct val="0"/>
              </a:spcAft>
              <a:buFont typeface="Arial" charset="0"/>
              <a:buChar char="•"/>
              <a:defRPr>
                <a:solidFill>
                  <a:schemeClr val="bg1"/>
                </a:solidFill>
                <a:latin typeface="+mn-lt"/>
                <a:ea typeface="+mn-ea"/>
              </a:defRPr>
            </a:lvl9pPr>
          </a:lstStyle>
          <a:p>
            <a:pPr marL="0" marR="0" lvl="0" indent="0" algn="l" defTabSz="914400" rtl="0" eaLnBrk="0" fontAlgn="base" latinLnBrk="0" hangingPunct="0">
              <a:lnSpc>
                <a:spcPct val="100000"/>
              </a:lnSpc>
              <a:spcBef>
                <a:spcPts val="1800"/>
              </a:spcBef>
              <a:spcAft>
                <a:spcPct val="0"/>
              </a:spcAft>
              <a:buClr>
                <a:srgbClr val="F2D2A8"/>
              </a:buClr>
              <a:buSzTx/>
              <a:buFontTx/>
              <a:buNone/>
              <a:tabLst/>
              <a:defRPr/>
            </a:pPr>
            <a:r>
              <a:rPr kumimoji="0" lang="en-US" sz="3200" b="0" i="0" u="none" strike="noStrike" kern="0" cap="none" spc="0" normalizeH="0" baseline="0" noProof="0" dirty="0">
                <a:ln>
                  <a:noFill/>
                </a:ln>
                <a:solidFill>
                  <a:srgbClr val="FFFFFF"/>
                </a:solidFill>
                <a:effectLst/>
                <a:uLnTx/>
                <a:uFillTx/>
                <a:latin typeface="Calibri"/>
                <a:ea typeface="ヒラギノ角ゴ Pro W3"/>
              </a:rPr>
              <a:t>John</a:t>
            </a:r>
            <a:r>
              <a:rPr kumimoji="0" lang="en-US" sz="3200" b="0" i="0" u="none" strike="noStrike" kern="0" cap="none" spc="0" normalizeH="0" noProof="0" dirty="0">
                <a:ln>
                  <a:noFill/>
                </a:ln>
                <a:solidFill>
                  <a:srgbClr val="FFFFFF"/>
                </a:solidFill>
                <a:effectLst/>
                <a:uLnTx/>
                <a:uFillTx/>
                <a:latin typeface="Calibri"/>
                <a:ea typeface="ヒラギノ角ゴ Pro W3"/>
              </a:rPr>
              <a:t> K. Forrest, MD, </a:t>
            </a:r>
            <a:r>
              <a:rPr kumimoji="0" lang="en-US" sz="3200" b="0" i="0" u="none" strike="noStrike" kern="0" cap="none" spc="0" normalizeH="0" baseline="0" noProof="0" dirty="0">
                <a:ln>
                  <a:noFill/>
                </a:ln>
                <a:solidFill>
                  <a:srgbClr val="FFFFFF"/>
                </a:solidFill>
                <a:effectLst/>
                <a:uLnTx/>
                <a:uFillTx/>
                <a:latin typeface="Calibri"/>
                <a:ea typeface="ヒラギノ角ゴ Pro W3"/>
              </a:rPr>
              <a:t>For the Evolut PRO US</a:t>
            </a:r>
            <a:r>
              <a:rPr kumimoji="0" lang="en-US" sz="3200" b="0" i="0" u="none" strike="noStrike" kern="0" cap="none" spc="0" normalizeH="0" noProof="0" dirty="0">
                <a:ln>
                  <a:noFill/>
                </a:ln>
                <a:solidFill>
                  <a:srgbClr val="FFFFFF"/>
                </a:solidFill>
                <a:effectLst/>
                <a:uLnTx/>
                <a:uFillTx/>
                <a:latin typeface="Calibri"/>
                <a:ea typeface="ヒラギノ角ゴ Pro W3"/>
              </a:rPr>
              <a:t> </a:t>
            </a:r>
            <a:r>
              <a:rPr kumimoji="0" lang="en-US" sz="3200" b="0" i="0" u="none" strike="noStrike" kern="0" cap="none" spc="0" normalizeH="0" baseline="0" noProof="0" dirty="0">
                <a:ln>
                  <a:noFill/>
                </a:ln>
                <a:solidFill>
                  <a:srgbClr val="FFFFFF"/>
                </a:solidFill>
                <a:effectLst/>
                <a:uLnTx/>
                <a:uFillTx/>
                <a:latin typeface="Calibri"/>
                <a:ea typeface="ヒラギノ角ゴ Pro W3"/>
              </a:rPr>
              <a:t>Clinical Study Investigators</a:t>
            </a:r>
          </a:p>
        </p:txBody>
      </p:sp>
    </p:spTree>
    <p:extLst>
      <p:ext uri="{BB962C8B-B14F-4D97-AF65-F5344CB8AC3E}">
        <p14:creationId xmlns:p14="http://schemas.microsoft.com/office/powerpoint/2010/main" val="2424291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8057" y="203201"/>
            <a:ext cx="9085943" cy="656771"/>
          </a:xfrm>
        </p:spPr>
        <p:txBody>
          <a:bodyPr/>
          <a:lstStyle/>
          <a:p>
            <a:pPr algn="ctr"/>
            <a:r>
              <a:rPr lang="en-US" sz="3600" b="0" dirty="0">
                <a:solidFill>
                  <a:srgbClr val="FFDB25"/>
                </a:solidFill>
              </a:rPr>
              <a:t>Evolut PRO New York Heart Association </a:t>
            </a:r>
          </a:p>
        </p:txBody>
      </p:sp>
      <p:sp>
        <p:nvSpPr>
          <p:cNvPr id="2" name="TextBox 1"/>
          <p:cNvSpPr txBox="1"/>
          <p:nvPr/>
        </p:nvSpPr>
        <p:spPr>
          <a:xfrm>
            <a:off x="5029200" y="1169972"/>
            <a:ext cx="3657600" cy="707886"/>
          </a:xfrm>
          <a:prstGeom prst="rect">
            <a:avLst/>
          </a:prstGeom>
          <a:noFill/>
        </p:spPr>
        <p:txBody>
          <a:bodyPr wrap="square" rtlCol="0">
            <a:spAutoFit/>
          </a:bodyPr>
          <a:lstStyle/>
          <a:p>
            <a:pPr algn="ctr"/>
            <a:r>
              <a:rPr lang="en-US" sz="2000" dirty="0">
                <a:solidFill>
                  <a:schemeClr val="bg1"/>
                </a:solidFill>
              </a:rPr>
              <a:t>87.9% of Survivors Improved NYHA Class at 30 Days</a:t>
            </a:r>
          </a:p>
        </p:txBody>
      </p:sp>
      <p:sp>
        <p:nvSpPr>
          <p:cNvPr id="9" name="TextBox 8"/>
          <p:cNvSpPr txBox="1"/>
          <p:nvPr/>
        </p:nvSpPr>
        <p:spPr>
          <a:xfrm>
            <a:off x="158" y="6553204"/>
            <a:ext cx="1551066" cy="307777"/>
          </a:xfrm>
          <a:prstGeom prst="rect">
            <a:avLst/>
          </a:prstGeom>
          <a:noFill/>
        </p:spPr>
        <p:txBody>
          <a:bodyPr wrap="none" rtlCol="0">
            <a:spAutoFit/>
          </a:bodyPr>
          <a:lstStyle/>
          <a:p>
            <a:r>
              <a:rPr lang="en-US" sz="1400" dirty="0">
                <a:solidFill>
                  <a:schemeClr val="bg1"/>
                </a:solidFill>
              </a:rPr>
              <a:t>Evolut PRO ACC.17</a:t>
            </a:r>
          </a:p>
        </p:txBody>
      </p:sp>
      <p:pic>
        <p:nvPicPr>
          <p:cNvPr id="3" name="Picture 2"/>
          <p:cNvPicPr>
            <a:picLocks noChangeAspect="1"/>
          </p:cNvPicPr>
          <p:nvPr/>
        </p:nvPicPr>
        <p:blipFill>
          <a:blip r:embed="rId3"/>
          <a:stretch>
            <a:fillRect/>
          </a:stretch>
        </p:blipFill>
        <p:spPr>
          <a:xfrm>
            <a:off x="11158" y="1718469"/>
            <a:ext cx="5133277" cy="4243184"/>
          </a:xfrm>
          <a:prstGeom prst="rect">
            <a:avLst/>
          </a:prstGeom>
        </p:spPr>
      </p:pic>
      <p:pic>
        <p:nvPicPr>
          <p:cNvPr id="4" name="Picture 3"/>
          <p:cNvPicPr>
            <a:picLocks noChangeAspect="1"/>
          </p:cNvPicPr>
          <p:nvPr/>
        </p:nvPicPr>
        <p:blipFill>
          <a:blip r:embed="rId4"/>
          <a:stretch>
            <a:fillRect/>
          </a:stretch>
        </p:blipFill>
        <p:spPr>
          <a:xfrm>
            <a:off x="4800600" y="1983365"/>
            <a:ext cx="4554107" cy="3139712"/>
          </a:xfrm>
          <a:prstGeom prst="rect">
            <a:avLst/>
          </a:prstGeom>
        </p:spPr>
      </p:pic>
    </p:spTree>
    <p:extLst>
      <p:ext uri="{BB962C8B-B14F-4D97-AF65-F5344CB8AC3E}">
        <p14:creationId xmlns:p14="http://schemas.microsoft.com/office/powerpoint/2010/main" val="4195775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0714" y="54431"/>
            <a:ext cx="9053286" cy="788276"/>
          </a:xfrm>
        </p:spPr>
        <p:txBody>
          <a:bodyPr/>
          <a:lstStyle/>
          <a:p>
            <a:pPr algn="ctr"/>
            <a:r>
              <a:rPr lang="en-US" sz="3600" b="0" dirty="0">
                <a:solidFill>
                  <a:srgbClr val="FFDB25"/>
                </a:solidFill>
              </a:rPr>
              <a:t>Evolut PRO Clinical Summary</a:t>
            </a:r>
          </a:p>
        </p:txBody>
      </p:sp>
      <p:sp>
        <p:nvSpPr>
          <p:cNvPr id="5" name="Content Placeholder 2"/>
          <p:cNvSpPr>
            <a:spLocks noGrp="1"/>
          </p:cNvSpPr>
          <p:nvPr>
            <p:ph idx="1"/>
          </p:nvPr>
        </p:nvSpPr>
        <p:spPr>
          <a:xfrm>
            <a:off x="228600" y="1371599"/>
            <a:ext cx="8686800" cy="5148945"/>
          </a:xfrm>
        </p:spPr>
        <p:txBody>
          <a:bodyPr/>
          <a:lstStyle/>
          <a:p>
            <a:pPr lvl="0">
              <a:buClr>
                <a:schemeClr val="bg1"/>
              </a:buClr>
            </a:pPr>
            <a:r>
              <a:rPr lang="en-US" sz="2800" dirty="0"/>
              <a:t>The majority of patients (72.4%) implanted with the Evolut PRO valve had none or trace regurgitation at 30 days. The rest of the patients had mild aortic regurgitation (27.6%).</a:t>
            </a:r>
          </a:p>
          <a:p>
            <a:pPr lvl="0">
              <a:buClr>
                <a:schemeClr val="bg1"/>
              </a:buClr>
            </a:pPr>
            <a:r>
              <a:rPr lang="en-US" sz="2800" dirty="0"/>
              <a:t>There were no patients with more than mild aortic regurgitation at 30 days. </a:t>
            </a:r>
          </a:p>
          <a:p>
            <a:pPr lvl="0">
              <a:buClr>
                <a:schemeClr val="bg1"/>
              </a:buClr>
            </a:pPr>
            <a:r>
              <a:rPr lang="en-US" sz="2800" dirty="0"/>
              <a:t>The valve demonstrated excellent hemodynamics with a new permanent pacemaker rate of 10% at 30 days.</a:t>
            </a:r>
          </a:p>
          <a:p>
            <a:pPr>
              <a:buClr>
                <a:schemeClr val="bg1"/>
              </a:buClr>
            </a:pPr>
            <a:endParaRPr lang="en-US" sz="2800" dirty="0"/>
          </a:p>
          <a:p>
            <a:pPr>
              <a:buClr>
                <a:schemeClr val="bg1"/>
              </a:buClr>
            </a:pPr>
            <a:endParaRPr lang="en-US" sz="2800" dirty="0"/>
          </a:p>
        </p:txBody>
      </p:sp>
      <p:sp>
        <p:nvSpPr>
          <p:cNvPr id="8" name="TextBox 7"/>
          <p:cNvSpPr txBox="1"/>
          <p:nvPr/>
        </p:nvSpPr>
        <p:spPr>
          <a:xfrm>
            <a:off x="158" y="6553204"/>
            <a:ext cx="1551066" cy="307777"/>
          </a:xfrm>
          <a:prstGeom prst="rect">
            <a:avLst/>
          </a:prstGeom>
          <a:noFill/>
        </p:spPr>
        <p:txBody>
          <a:bodyPr wrap="none" rtlCol="0">
            <a:spAutoFit/>
          </a:bodyPr>
          <a:lstStyle/>
          <a:p>
            <a:r>
              <a:rPr lang="en-US" sz="1400" dirty="0">
                <a:solidFill>
                  <a:schemeClr val="bg1"/>
                </a:solidFill>
              </a:rPr>
              <a:t>Evolut PRO ACC.17</a:t>
            </a:r>
          </a:p>
        </p:txBody>
      </p:sp>
    </p:spTree>
    <p:extLst>
      <p:ext uri="{BB962C8B-B14F-4D97-AF65-F5344CB8AC3E}">
        <p14:creationId xmlns:p14="http://schemas.microsoft.com/office/powerpoint/2010/main" val="24528540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4300" y="1367289"/>
            <a:ext cx="8915400" cy="5175029"/>
          </a:xfrm>
        </p:spPr>
        <p:txBody>
          <a:bodyPr/>
          <a:lstStyle/>
          <a:p>
            <a:pPr>
              <a:spcBef>
                <a:spcPct val="50000"/>
              </a:spcBef>
            </a:pPr>
            <a:r>
              <a:rPr lang="en-US" altLang="en-US" sz="2000" dirty="0"/>
              <a:t>TAVR with the self-expanding CoreValve has lower mean gradients, larger valve areas and improved survival when compared to surgery.</a:t>
            </a:r>
          </a:p>
          <a:p>
            <a:pPr>
              <a:spcBef>
                <a:spcPct val="50000"/>
              </a:spcBef>
            </a:pPr>
            <a:r>
              <a:rPr lang="en-US" altLang="en-US" sz="2000" dirty="0"/>
              <a:t>SAVR still maintains lower rates of aortic regurgitation.</a:t>
            </a:r>
          </a:p>
          <a:p>
            <a:pPr>
              <a:spcBef>
                <a:spcPct val="50000"/>
              </a:spcBef>
            </a:pPr>
            <a:r>
              <a:rPr lang="en-US" altLang="en-US" sz="2000" dirty="0"/>
              <a:t>Rates of moderate/severe paravalvular leak at 30 days range from 3.4%-5.3% for the 2 current generation FDA-approved TAVR devices on the market today.</a:t>
            </a:r>
            <a:r>
              <a:rPr lang="en-US" altLang="en-US" sz="2000" baseline="30000" dirty="0"/>
              <a:t>1-2</a:t>
            </a:r>
            <a:r>
              <a:rPr lang="en-US" altLang="en-US" sz="2000" dirty="0"/>
              <a:t> </a:t>
            </a:r>
          </a:p>
          <a:p>
            <a:pPr>
              <a:spcBef>
                <a:spcPct val="50000"/>
              </a:spcBef>
            </a:pPr>
            <a:r>
              <a:rPr lang="en-US" altLang="en-US" sz="2000" dirty="0"/>
              <a:t>Moderate/severe residual paravalvular leak has been associated with worse survival.</a:t>
            </a:r>
            <a:r>
              <a:rPr lang="en-US" altLang="en-US" sz="2000" baseline="30000" dirty="0"/>
              <a:t>3-4</a:t>
            </a:r>
            <a:r>
              <a:rPr lang="en-US" altLang="en-US" sz="2000" dirty="0"/>
              <a:t> The Evolut PRO represents the next generation self-expanding TAVR in the CoreValve Evolut family.  Building off the Evolut platform, it consists of an external pericardial wrap with the intent to reduce prosthetic valve regurgitation while maintaining the benefits of a low-profile, self-expanding, and repositionable supra-annular valve. </a:t>
            </a:r>
          </a:p>
          <a:p>
            <a:endParaRPr lang="en-US" dirty="0"/>
          </a:p>
        </p:txBody>
      </p:sp>
      <p:sp>
        <p:nvSpPr>
          <p:cNvPr id="2" name="Title 1"/>
          <p:cNvSpPr>
            <a:spLocks noGrp="1"/>
          </p:cNvSpPr>
          <p:nvPr>
            <p:ph type="title"/>
          </p:nvPr>
        </p:nvSpPr>
        <p:spPr>
          <a:xfrm>
            <a:off x="323571" y="198421"/>
            <a:ext cx="8450317" cy="788276"/>
          </a:xfrm>
        </p:spPr>
        <p:txBody>
          <a:bodyPr/>
          <a:lstStyle/>
          <a:p>
            <a:pPr algn="ctr"/>
            <a:r>
              <a:rPr lang="en-US" sz="3600" b="0" dirty="0"/>
              <a:t>Background</a:t>
            </a:r>
            <a:endParaRPr lang="en-US" b="0" dirty="0"/>
          </a:p>
        </p:txBody>
      </p:sp>
      <p:sp>
        <p:nvSpPr>
          <p:cNvPr id="7" name="TextBox 6"/>
          <p:cNvSpPr txBox="1"/>
          <p:nvPr/>
        </p:nvSpPr>
        <p:spPr>
          <a:xfrm>
            <a:off x="158" y="6542318"/>
            <a:ext cx="1551066" cy="307777"/>
          </a:xfrm>
          <a:prstGeom prst="rect">
            <a:avLst/>
          </a:prstGeom>
          <a:noFill/>
        </p:spPr>
        <p:txBody>
          <a:bodyPr wrap="none" rtlCol="0">
            <a:spAutoFit/>
          </a:bodyPr>
          <a:lstStyle/>
          <a:p>
            <a:r>
              <a:rPr lang="en-US" sz="1400" dirty="0">
                <a:solidFill>
                  <a:schemeClr val="bg1"/>
                </a:solidFill>
              </a:rPr>
              <a:t>Evolut PRO ACC.17</a:t>
            </a:r>
          </a:p>
        </p:txBody>
      </p:sp>
      <p:sp>
        <p:nvSpPr>
          <p:cNvPr id="5" name="Slide Number Placeholder 7"/>
          <p:cNvSpPr txBox="1">
            <a:spLocks/>
          </p:cNvSpPr>
          <p:nvPr/>
        </p:nvSpPr>
        <p:spPr>
          <a:xfrm>
            <a:off x="8447078" y="6556507"/>
            <a:ext cx="692824" cy="320040"/>
          </a:xfrm>
          <a:prstGeom prst="rect">
            <a:avLst/>
          </a:prstGeom>
        </p:spPr>
        <p:txBody>
          <a:bodyPr/>
          <a:lstStyle>
            <a:defPPr>
              <a:defRPr lang="en-US"/>
            </a:defPPr>
            <a:lvl1pPr marL="0" algn="ctr" defTabSz="914400" rtl="0" eaLnBrk="1" latinLnBrk="0" hangingPunct="1">
              <a:defRPr sz="14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Font typeface="Arial" pitchFamily="34" charset="0"/>
              <a:buNone/>
            </a:pPr>
            <a:fld id="{2F5741F9-036F-49D9-B03D-CD2FF55A6DCB}" type="slidenum">
              <a:rPr lang="en-US" sz="1200" smtClean="0">
                <a:solidFill>
                  <a:srgbClr val="FFFFFF"/>
                </a:solidFill>
                <a:latin typeface="Calibri"/>
              </a:rPr>
              <a:pPr algn="r">
                <a:spcBef>
                  <a:spcPct val="20000"/>
                </a:spcBef>
                <a:buFont typeface="Arial" pitchFamily="34" charset="0"/>
                <a:buNone/>
              </a:pPr>
              <a:t>2</a:t>
            </a:fld>
            <a:endParaRPr lang="en-US" sz="1200" dirty="0">
              <a:solidFill>
                <a:srgbClr val="FFFFFF"/>
              </a:solidFill>
              <a:latin typeface="Calibri"/>
            </a:endParaRPr>
          </a:p>
        </p:txBody>
      </p:sp>
    </p:spTree>
    <p:extLst>
      <p:ext uri="{BB962C8B-B14F-4D97-AF65-F5344CB8AC3E}">
        <p14:creationId xmlns:p14="http://schemas.microsoft.com/office/powerpoint/2010/main" val="18674101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200400" y="4112497"/>
            <a:ext cx="3200399" cy="707886"/>
          </a:xfrm>
          <a:prstGeom prst="rect">
            <a:avLst/>
          </a:prstGeom>
          <a:noFill/>
          <a:ln>
            <a:noFill/>
          </a:ln>
          <a:scene3d>
            <a:camera prst="orthographicFront"/>
            <a:lightRig rig="threePt" dir="t"/>
          </a:scene3d>
          <a:sp3d>
            <a:bevelT/>
          </a:sp3d>
        </p:spPr>
        <p:txBody>
          <a:bodyPr wrap="square" rtlCol="0">
            <a:spAutoFit/>
          </a:bodyPr>
          <a:lstStyle/>
          <a:p>
            <a:pPr algn="ctr" fontAlgn="auto">
              <a:spcBef>
                <a:spcPts val="0"/>
              </a:spcBef>
              <a:spcAft>
                <a:spcPts val="0"/>
              </a:spcAft>
            </a:pPr>
            <a:r>
              <a:rPr lang="en-US" sz="2000" dirty="0">
                <a:solidFill>
                  <a:srgbClr val="FFFFFF"/>
                </a:solidFill>
                <a:effectLst>
                  <a:outerShdw blurRad="38100" dist="38100" dir="2700000" algn="tl">
                    <a:srgbClr val="000000">
                      <a:alpha val="43137"/>
                    </a:srgbClr>
                  </a:outerShdw>
                </a:effectLst>
                <a:latin typeface="Calibri"/>
              </a:rPr>
              <a:t>Porcine pericardial wrap on lower 1.5 rows of inflow cells</a:t>
            </a:r>
          </a:p>
        </p:txBody>
      </p:sp>
      <p:sp>
        <p:nvSpPr>
          <p:cNvPr id="10" name="Title 1"/>
          <p:cNvSpPr txBox="1">
            <a:spLocks/>
          </p:cNvSpPr>
          <p:nvPr/>
        </p:nvSpPr>
        <p:spPr>
          <a:xfrm>
            <a:off x="0" y="164758"/>
            <a:ext cx="9372600" cy="788276"/>
          </a:xfrm>
          <a:prstGeom prst="rect">
            <a:avLst/>
          </a:prstGeom>
        </p:spPr>
        <p:txBody>
          <a:bodyPr anchor="ctr">
            <a:noAutofit/>
          </a:bodyPr>
          <a:lstStyle>
            <a:lvl1pPr algn="l" defTabSz="914400" rtl="0" eaLnBrk="1" latinLnBrk="0" hangingPunct="1">
              <a:spcBef>
                <a:spcPct val="0"/>
              </a:spcBef>
              <a:buNone/>
              <a:defRPr lang="en-US" sz="4400" b="0" kern="1200">
                <a:solidFill>
                  <a:srgbClr val="E6C000"/>
                </a:solidFill>
                <a:effectLst>
                  <a:outerShdw blurRad="38100" dist="38100" dir="2700000" algn="tl">
                    <a:srgbClr val="000000">
                      <a:alpha val="43137"/>
                    </a:srgbClr>
                  </a:outerShdw>
                </a:effectLst>
                <a:latin typeface="Calibri" pitchFamily="34" charset="0"/>
                <a:ea typeface="+mj-ea"/>
                <a:cs typeface="Calibri" pitchFamily="34" charset="0"/>
              </a:defRPr>
            </a:lvl1pPr>
          </a:lstStyle>
          <a:p>
            <a:r>
              <a:rPr lang="en-US" sz="3200" dirty="0">
                <a:solidFill>
                  <a:srgbClr val="FFD815"/>
                </a:solidFill>
              </a:rPr>
              <a:t>The Evolut PRO is the Next Generation Evolut R Valve </a:t>
            </a:r>
          </a:p>
        </p:txBody>
      </p:sp>
      <p:sp>
        <p:nvSpPr>
          <p:cNvPr id="12" name="TextBox 11"/>
          <p:cNvSpPr txBox="1"/>
          <p:nvPr/>
        </p:nvSpPr>
        <p:spPr>
          <a:xfrm>
            <a:off x="158" y="6542318"/>
            <a:ext cx="1551066" cy="307777"/>
          </a:xfrm>
          <a:prstGeom prst="rect">
            <a:avLst/>
          </a:prstGeom>
          <a:noFill/>
        </p:spPr>
        <p:txBody>
          <a:bodyPr wrap="none" rtlCol="0">
            <a:spAutoFit/>
          </a:bodyPr>
          <a:lstStyle/>
          <a:p>
            <a:r>
              <a:rPr lang="en-US" sz="1400" dirty="0">
                <a:solidFill>
                  <a:schemeClr val="bg1"/>
                </a:solidFill>
              </a:rPr>
              <a:t>Evolut PRO ACC.17</a:t>
            </a:r>
          </a:p>
        </p:txBody>
      </p:sp>
      <p:pic>
        <p:nvPicPr>
          <p:cNvPr id="9" name="Picture 1"/>
          <p:cNvPicPr>
            <a:picLocks noChangeAspect="1"/>
          </p:cNvPicPr>
          <p:nvPr/>
        </p:nvPicPr>
        <p:blipFill rotWithShape="1">
          <a:blip r:embed="rId3">
            <a:extLst>
              <a:ext uri="{28A0092B-C50C-407E-A947-70E740481C1C}">
                <a14:useLocalDpi xmlns:a14="http://schemas.microsoft.com/office/drawing/2010/main" val="0"/>
              </a:ext>
            </a:extLst>
          </a:blip>
          <a:srcRect l="61533" r="4354"/>
          <a:stretch/>
        </p:blipFill>
        <p:spPr bwMode="auto">
          <a:xfrm>
            <a:off x="769061" y="1428708"/>
            <a:ext cx="2909659" cy="394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789" y="1322028"/>
            <a:ext cx="3687466" cy="4082527"/>
          </a:xfrm>
          <a:prstGeom prst="rect">
            <a:avLst/>
          </a:prstGeom>
        </p:spPr>
      </p:pic>
      <p:sp>
        <p:nvSpPr>
          <p:cNvPr id="14" name="TextBox 13"/>
          <p:cNvSpPr txBox="1"/>
          <p:nvPr/>
        </p:nvSpPr>
        <p:spPr>
          <a:xfrm>
            <a:off x="685800" y="5029200"/>
            <a:ext cx="3113907" cy="523220"/>
          </a:xfrm>
          <a:prstGeom prst="rect">
            <a:avLst/>
          </a:prstGeom>
          <a:noFill/>
        </p:spPr>
        <p:txBody>
          <a:bodyPr wrap="square" rtlCol="0">
            <a:spAutoFit/>
          </a:bodyPr>
          <a:lstStyle/>
          <a:p>
            <a:pPr algn="ctr"/>
            <a:r>
              <a:rPr lang="en-US" sz="2800" dirty="0">
                <a:solidFill>
                  <a:srgbClr val="FFD815"/>
                </a:solidFill>
                <a:latin typeface="+mn-lt"/>
              </a:rPr>
              <a:t>Evolut R </a:t>
            </a:r>
          </a:p>
        </p:txBody>
      </p:sp>
      <p:sp>
        <p:nvSpPr>
          <p:cNvPr id="16" name="TextBox 15"/>
          <p:cNvSpPr txBox="1"/>
          <p:nvPr/>
        </p:nvSpPr>
        <p:spPr>
          <a:xfrm>
            <a:off x="6033569" y="5040846"/>
            <a:ext cx="3113907" cy="523220"/>
          </a:xfrm>
          <a:prstGeom prst="rect">
            <a:avLst/>
          </a:prstGeom>
          <a:noFill/>
        </p:spPr>
        <p:txBody>
          <a:bodyPr wrap="square" rtlCol="0">
            <a:spAutoFit/>
          </a:bodyPr>
          <a:lstStyle/>
          <a:p>
            <a:pPr algn="ctr"/>
            <a:r>
              <a:rPr lang="en-US" sz="2800" dirty="0">
                <a:solidFill>
                  <a:srgbClr val="FFD815"/>
                </a:solidFill>
                <a:latin typeface="+mn-lt"/>
              </a:rPr>
              <a:t>Evolut PRO </a:t>
            </a:r>
          </a:p>
        </p:txBody>
      </p:sp>
      <p:sp>
        <p:nvSpPr>
          <p:cNvPr id="17" name="Right Brace 16"/>
          <p:cNvSpPr/>
          <p:nvPr/>
        </p:nvSpPr>
        <p:spPr>
          <a:xfrm rot="10800000">
            <a:off x="6267164" y="4036639"/>
            <a:ext cx="457200" cy="872170"/>
          </a:xfrm>
          <a:prstGeom prst="rightBrace">
            <a:avLst/>
          </a:prstGeom>
          <a:ln w="28575">
            <a:solidFill>
              <a:srgbClr val="66C9E8"/>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66C9E8"/>
              </a:solidFill>
            </a:endParaRPr>
          </a:p>
        </p:txBody>
      </p:sp>
      <p:cxnSp>
        <p:nvCxnSpPr>
          <p:cNvPr id="18" name="Straight Connector 17"/>
          <p:cNvCxnSpPr/>
          <p:nvPr/>
        </p:nvCxnSpPr>
        <p:spPr>
          <a:xfrm>
            <a:off x="3284770" y="4155192"/>
            <a:ext cx="2976957" cy="0"/>
          </a:xfrm>
          <a:prstGeom prst="line">
            <a:avLst/>
          </a:prstGeom>
          <a:ln w="28575">
            <a:solidFill>
              <a:srgbClr val="66C9E8"/>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a:off x="3284770" y="4832062"/>
            <a:ext cx="2976957" cy="0"/>
          </a:xfrm>
          <a:prstGeom prst="line">
            <a:avLst/>
          </a:prstGeom>
          <a:ln w="28575">
            <a:solidFill>
              <a:srgbClr val="66C9E8"/>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1448115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393"/>
            <a:ext cx="8686800" cy="5029201"/>
          </a:xfrm>
        </p:spPr>
        <p:txBody>
          <a:bodyPr>
            <a:noAutofit/>
          </a:bodyPr>
          <a:lstStyle/>
          <a:p>
            <a:pPr eaLnBrk="1" hangingPunct="1">
              <a:spcBef>
                <a:spcPct val="50000"/>
              </a:spcBef>
              <a:buClr>
                <a:schemeClr val="bg1"/>
              </a:buClr>
              <a:buFont typeface="Arial" panose="020B0604020202020204" pitchFamily="34" charset="0"/>
              <a:buChar char="•"/>
            </a:pPr>
            <a:r>
              <a:rPr lang="en-US" altLang="en-US" sz="2800" dirty="0">
                <a:solidFill>
                  <a:prstClr val="white"/>
                </a:solidFill>
              </a:rPr>
              <a:t>The Evolut PRO Study is a 60-patient prospective, </a:t>
            </a:r>
            <a:r>
              <a:rPr lang="en-US" altLang="en-US" sz="2800" dirty="0"/>
              <a:t>multicenter, controlled, non-randomized single-arm study at 8 US centers.</a:t>
            </a:r>
          </a:p>
          <a:p>
            <a:pPr eaLnBrk="1" hangingPunct="1">
              <a:spcBef>
                <a:spcPct val="50000"/>
              </a:spcBef>
              <a:buClr>
                <a:schemeClr val="bg1"/>
              </a:buClr>
              <a:buFont typeface="Arial" panose="020B0604020202020204" pitchFamily="34" charset="0"/>
              <a:buChar char="•"/>
            </a:pPr>
            <a:r>
              <a:rPr lang="en-US" altLang="en-US" sz="2800" dirty="0"/>
              <a:t>The 2 primary safety endpoints were all-cause mortality and disabling stroke at 30 days. </a:t>
            </a:r>
          </a:p>
          <a:p>
            <a:pPr eaLnBrk="1" hangingPunct="1">
              <a:spcBef>
                <a:spcPct val="50000"/>
              </a:spcBef>
              <a:buFont typeface="Arial" panose="020B0604020202020204" pitchFamily="34" charset="0"/>
              <a:buChar char="•"/>
            </a:pPr>
            <a:r>
              <a:rPr lang="en-US" altLang="en-US" sz="2800" dirty="0"/>
              <a:t>The primary efficacy endpoint was the percentage of patients with none or trace aortic regurgitation at 30 days.</a:t>
            </a:r>
          </a:p>
          <a:p>
            <a:pPr eaLnBrk="1" hangingPunct="1">
              <a:spcBef>
                <a:spcPct val="50000"/>
              </a:spcBef>
              <a:buClr>
                <a:schemeClr val="bg1"/>
              </a:buClr>
              <a:buFont typeface="Arial" panose="020B0604020202020204" pitchFamily="34" charset="0"/>
              <a:buChar char="•"/>
            </a:pPr>
            <a:r>
              <a:rPr lang="en-US" altLang="en-US" sz="2800" dirty="0"/>
              <a:t>An independent Echocardiographic Core Laboratory (Mayo Clinic, Rochester, MN) was used to adjudicate all echocardiographic assessments.</a:t>
            </a:r>
          </a:p>
        </p:txBody>
      </p:sp>
      <p:sp>
        <p:nvSpPr>
          <p:cNvPr id="7" name="Title 1"/>
          <p:cNvSpPr>
            <a:spLocks noGrp="1"/>
          </p:cNvSpPr>
          <p:nvPr>
            <p:ph type="title"/>
          </p:nvPr>
        </p:nvSpPr>
        <p:spPr>
          <a:xfrm>
            <a:off x="0" y="60815"/>
            <a:ext cx="9144000" cy="788276"/>
          </a:xfrm>
        </p:spPr>
        <p:txBody>
          <a:bodyPr/>
          <a:lstStyle/>
          <a:p>
            <a:pPr algn="ctr"/>
            <a:r>
              <a:rPr lang="en-US" sz="3600" b="0" dirty="0"/>
              <a:t>Evolut PRO Study Methods</a:t>
            </a:r>
          </a:p>
        </p:txBody>
      </p:sp>
      <p:sp>
        <p:nvSpPr>
          <p:cNvPr id="5" name="TextBox 4"/>
          <p:cNvSpPr txBox="1"/>
          <p:nvPr/>
        </p:nvSpPr>
        <p:spPr>
          <a:xfrm>
            <a:off x="158" y="6542318"/>
            <a:ext cx="1551066" cy="307777"/>
          </a:xfrm>
          <a:prstGeom prst="rect">
            <a:avLst/>
          </a:prstGeom>
          <a:noFill/>
        </p:spPr>
        <p:txBody>
          <a:bodyPr wrap="none" rtlCol="0">
            <a:spAutoFit/>
          </a:bodyPr>
          <a:lstStyle/>
          <a:p>
            <a:r>
              <a:rPr lang="en-US" sz="1400" dirty="0">
                <a:solidFill>
                  <a:schemeClr val="bg1"/>
                </a:solidFill>
              </a:rPr>
              <a:t>Evolut PRO ACC.17</a:t>
            </a:r>
          </a:p>
        </p:txBody>
      </p:sp>
    </p:spTree>
    <p:extLst>
      <p:ext uri="{BB962C8B-B14F-4D97-AF65-F5344CB8AC3E}">
        <p14:creationId xmlns:p14="http://schemas.microsoft.com/office/powerpoint/2010/main" val="253353002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3631538"/>
              </p:ext>
            </p:extLst>
          </p:nvPr>
        </p:nvGraphicFramePr>
        <p:xfrm>
          <a:off x="228600" y="881757"/>
          <a:ext cx="8686800" cy="5577840"/>
        </p:xfrm>
        <a:graphic>
          <a:graphicData uri="http://schemas.openxmlformats.org/drawingml/2006/table">
            <a:tbl>
              <a:tblPr firstRow="1" bandRow="1">
                <a:tableStyleId>{2D5ABB26-0587-4C30-8999-92F81FD0307C}</a:tableStyleId>
              </a:tblPr>
              <a:tblGrid>
                <a:gridCol w="5212019">
                  <a:extLst>
                    <a:ext uri="{9D8B030D-6E8A-4147-A177-3AD203B41FA5}">
                      <a16:colId xmlns:a16="http://schemas.microsoft.com/office/drawing/2014/main" val="20000"/>
                    </a:ext>
                  </a:extLst>
                </a:gridCol>
                <a:gridCol w="883341">
                  <a:extLst>
                    <a:ext uri="{9D8B030D-6E8A-4147-A177-3AD203B41FA5}">
                      <a16:colId xmlns:a16="http://schemas.microsoft.com/office/drawing/2014/main" val="20001"/>
                    </a:ext>
                  </a:extLst>
                </a:gridCol>
                <a:gridCol w="2591440">
                  <a:extLst>
                    <a:ext uri="{9D8B030D-6E8A-4147-A177-3AD203B41FA5}">
                      <a16:colId xmlns:a16="http://schemas.microsoft.com/office/drawing/2014/main" val="20002"/>
                    </a:ext>
                  </a:extLst>
                </a:gridCol>
              </a:tblGrid>
              <a:tr h="0">
                <a:tc>
                  <a:txBody>
                    <a:bodyPr/>
                    <a:lstStyle/>
                    <a:p>
                      <a:pPr marL="0" marR="0" indent="0" algn="l" defTabSz="457029" rtl="0" eaLnBrk="1" fontAlgn="auto" latinLnBrk="0" hangingPunct="1">
                        <a:lnSpc>
                          <a:spcPts val="2400"/>
                        </a:lnSpc>
                        <a:spcBef>
                          <a:spcPts val="0"/>
                        </a:spcBef>
                        <a:spcAft>
                          <a:spcPts val="600"/>
                        </a:spcAft>
                        <a:buClrTx/>
                        <a:buSzTx/>
                        <a:buFontTx/>
                        <a:buNone/>
                        <a:tabLst/>
                        <a:defRPr/>
                      </a:pPr>
                      <a:r>
                        <a:rPr lang="en-US" sz="2400" b="0" baseline="0" dirty="0">
                          <a:solidFill>
                            <a:schemeClr val="bg1"/>
                          </a:solidFill>
                        </a:rPr>
                        <a:t>Characteristic, mean ± SD or %</a:t>
                      </a:r>
                      <a:endParaRPr lang="en-US" sz="2400" b="0" baseline="0" dirty="0">
                        <a:solidFill>
                          <a:schemeClr val="bg1"/>
                        </a:solidFill>
                        <a:latin typeface="+mn-lt"/>
                      </a:endParaRPr>
                    </a:p>
                  </a:txBody>
                  <a:tcPr marL="91826" marR="91826" anchor="b">
                    <a:lnL>
                      <a:noFill/>
                    </a:lnL>
                    <a:lnR>
                      <a:noFill/>
                    </a:lnR>
                    <a:lnT>
                      <a:noFill/>
                    </a:lnT>
                    <a:lnB w="28575" cap="flat" cmpd="sng" algn="ctr">
                      <a:solidFill>
                        <a:srgbClr val="FFDB2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400"/>
                        </a:lnSpc>
                      </a:pPr>
                      <a:endParaRPr lang="en-US" sz="2400" b="0" baseline="0" dirty="0">
                        <a:solidFill>
                          <a:schemeClr val="bg1"/>
                        </a:solidFill>
                        <a:latin typeface="+mn-lt"/>
                      </a:endParaRPr>
                    </a:p>
                  </a:txBody>
                  <a:tcPr marL="91843" marR="91843" anchor="b">
                    <a:lnL>
                      <a:noFill/>
                    </a:lnL>
                    <a:lnR>
                      <a:noFill/>
                    </a:lnR>
                    <a:lnT>
                      <a:noFill/>
                    </a:lnT>
                    <a:lnB w="28575" cap="flat" cmpd="sng" algn="ctr">
                      <a:solidFill>
                        <a:srgbClr val="FFDB2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400"/>
                        </a:lnSpc>
                      </a:pPr>
                      <a:br>
                        <a:rPr lang="en-US" sz="2400" b="0" baseline="0" dirty="0">
                          <a:solidFill>
                            <a:schemeClr val="bg1"/>
                          </a:solidFill>
                          <a:latin typeface="+mn-lt"/>
                        </a:rPr>
                      </a:br>
                      <a:r>
                        <a:rPr lang="en-US" sz="2400" b="0" baseline="0" dirty="0">
                          <a:solidFill>
                            <a:schemeClr val="bg1"/>
                          </a:solidFill>
                          <a:latin typeface="+mn-lt"/>
                        </a:rPr>
                        <a:t>N=60</a:t>
                      </a:r>
                    </a:p>
                  </a:txBody>
                  <a:tcPr marL="91843" marR="91843" anchor="b">
                    <a:lnL>
                      <a:noFill/>
                    </a:lnL>
                    <a:lnR>
                      <a:noFill/>
                    </a:lnR>
                    <a:lnT>
                      <a:noFill/>
                    </a:lnT>
                    <a:lnB w="28575" cap="flat" cmpd="sng" algn="ctr">
                      <a:solidFill>
                        <a:srgbClr val="FFDB2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indent="0" algn="l">
                        <a:lnSpc>
                          <a:spcPct val="100000"/>
                        </a:lnSpc>
                        <a:spcBef>
                          <a:spcPts val="0"/>
                        </a:spcBef>
                        <a:spcAft>
                          <a:spcPts val="600"/>
                        </a:spcAft>
                      </a:pPr>
                      <a:r>
                        <a:rPr lang="en-US" sz="2400" b="0" dirty="0">
                          <a:ln>
                            <a:noFill/>
                          </a:ln>
                          <a:solidFill>
                            <a:schemeClr val="bg1"/>
                          </a:solidFill>
                        </a:rPr>
                        <a:t>Age</a:t>
                      </a:r>
                      <a:r>
                        <a:rPr lang="en-US" sz="2400" b="0" baseline="0" dirty="0">
                          <a:ln>
                            <a:noFill/>
                          </a:ln>
                          <a:solidFill>
                            <a:schemeClr val="bg1"/>
                          </a:solidFill>
                        </a:rPr>
                        <a:t>, years</a:t>
                      </a:r>
                      <a:endParaRPr lang="en-US" sz="2400" b="0" i="0" dirty="0">
                        <a:ln>
                          <a:noFill/>
                        </a:ln>
                        <a:solidFill>
                          <a:schemeClr val="bg1"/>
                        </a:solidFill>
                        <a:latin typeface="+mn-lt"/>
                        <a:cs typeface="Arial" pitchFamily="34" charset="0"/>
                      </a:endParaRPr>
                    </a:p>
                  </a:txBody>
                  <a:tcPr marL="91826" marR="91826" anchor="ctr">
                    <a:lnL>
                      <a:noFill/>
                    </a:lnL>
                    <a:lnR>
                      <a:noFill/>
                    </a:lnR>
                    <a:lnT w="28575" cap="flat" cmpd="sng" algn="ctr">
                      <a:solidFill>
                        <a:srgbClr val="FFDB2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ctr" defTabSz="457200" rtl="0" eaLnBrk="1" latinLnBrk="0" hangingPunct="1">
                        <a:lnSpc>
                          <a:spcPct val="100000"/>
                        </a:lnSpc>
                      </a:pPr>
                      <a:endParaRPr lang="en-US" sz="2400" b="0" kern="1200" dirty="0">
                        <a:ln>
                          <a:noFill/>
                        </a:ln>
                        <a:solidFill>
                          <a:schemeClr val="bg1"/>
                        </a:solidFill>
                        <a:latin typeface="+mn-lt"/>
                        <a:ea typeface="+mn-ea"/>
                        <a:cs typeface="+mn-cs"/>
                      </a:endParaRPr>
                    </a:p>
                  </a:txBody>
                  <a:tcPr marT="60960" marB="60960" anchor="ctr">
                    <a:lnL>
                      <a:noFill/>
                    </a:lnL>
                    <a:lnR>
                      <a:noFill/>
                    </a:lnR>
                    <a:lnT w="28575" cap="flat" cmpd="sng" algn="ctr">
                      <a:solidFill>
                        <a:srgbClr val="FFDB2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indent="0" algn="ctr" defTabSz="457200" rtl="0" eaLnBrk="1" latinLnBrk="0" hangingPunct="1">
                        <a:lnSpc>
                          <a:spcPct val="100000"/>
                        </a:lnSpc>
                        <a:spcBef>
                          <a:spcPts val="0"/>
                        </a:spcBef>
                        <a:spcAft>
                          <a:spcPts val="600"/>
                        </a:spcAft>
                      </a:pPr>
                      <a:r>
                        <a:rPr lang="en-US" sz="2400" b="0" kern="1200" dirty="0">
                          <a:ln>
                            <a:noFill/>
                          </a:ln>
                          <a:solidFill>
                            <a:schemeClr val="bg1"/>
                          </a:solidFill>
                          <a:latin typeface="+mn-lt"/>
                          <a:ea typeface="+mn-ea"/>
                          <a:cs typeface="+mn-cs"/>
                        </a:rPr>
                        <a:t>83.3 ± 7.2</a:t>
                      </a:r>
                    </a:p>
                  </a:txBody>
                  <a:tcPr marL="91826" marR="91826" anchor="ctr">
                    <a:lnL>
                      <a:noFill/>
                    </a:lnL>
                    <a:lnR>
                      <a:noFill/>
                    </a:lnR>
                    <a:lnT w="28575" cap="flat" cmpd="sng" algn="ctr">
                      <a:solidFill>
                        <a:srgbClr val="FFDB25"/>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indent="0" algn="l">
                        <a:lnSpc>
                          <a:spcPct val="100000"/>
                        </a:lnSpc>
                        <a:spcBef>
                          <a:spcPts val="0"/>
                        </a:spcBef>
                        <a:spcAft>
                          <a:spcPts val="600"/>
                        </a:spcAft>
                      </a:pPr>
                      <a:r>
                        <a:rPr lang="en-US" sz="2400" b="0" dirty="0">
                          <a:ln>
                            <a:noFill/>
                          </a:ln>
                          <a:solidFill>
                            <a:schemeClr val="bg1"/>
                          </a:solidFill>
                        </a:rPr>
                        <a:t>Female</a:t>
                      </a:r>
                      <a:endParaRPr lang="en-US" sz="2400" b="0" i="0" dirty="0">
                        <a:ln>
                          <a:noFill/>
                        </a:ln>
                        <a:solidFill>
                          <a:schemeClr val="bg1"/>
                        </a:solidFill>
                        <a:latin typeface="+mn-lt"/>
                        <a:cs typeface="Arial" pitchFamily="34" charset="0"/>
                      </a:endParaRPr>
                    </a:p>
                  </a:txBody>
                  <a:tcPr marL="91826" marR="91826" anchor="ctr">
                    <a:lnL>
                      <a:noFill/>
                    </a:lnL>
                    <a:lnR>
                      <a:noFill/>
                    </a:lnR>
                    <a:lnT>
                      <a:noFill/>
                    </a:lnT>
                    <a:lnB>
                      <a:noFill/>
                    </a:lnB>
                    <a:lnTlToBr w="12700" cmpd="sng">
                      <a:noFill/>
                      <a:prstDash val="solid"/>
                    </a:lnTlToBr>
                    <a:lnBlToTr w="12700" cmpd="sng">
                      <a:noFill/>
                      <a:prstDash val="solid"/>
                    </a:lnBlToTr>
                  </a:tcPr>
                </a:tc>
                <a:tc>
                  <a:txBody>
                    <a:bodyPr/>
                    <a:lstStyle/>
                    <a:p>
                      <a:pPr marL="0" algn="ctr" defTabSz="457200" rtl="0" eaLnBrk="1" latinLnBrk="0" hangingPunct="1">
                        <a:lnSpc>
                          <a:spcPct val="100000"/>
                        </a:lnSpc>
                      </a:pPr>
                      <a:endParaRPr lang="en-US" sz="2400" b="0" kern="1200" dirty="0">
                        <a:ln>
                          <a:noFill/>
                        </a:ln>
                        <a:solidFill>
                          <a:schemeClr val="bg1"/>
                        </a:solidFill>
                        <a:latin typeface="+mn-lt"/>
                        <a:ea typeface="+mn-ea"/>
                        <a:cs typeface="+mn-cs"/>
                      </a:endParaRPr>
                    </a:p>
                  </a:txBody>
                  <a:tcPr marT="60960" marB="60960" anchor="ctr">
                    <a:lnL>
                      <a:noFill/>
                    </a:lnL>
                    <a:lnR>
                      <a:noFill/>
                    </a:lnR>
                    <a:lnT>
                      <a:noFill/>
                    </a:lnT>
                    <a:lnB>
                      <a:noFill/>
                    </a:lnB>
                    <a:lnTlToBr w="12700" cmpd="sng">
                      <a:noFill/>
                      <a:prstDash val="solid"/>
                    </a:lnTlToBr>
                    <a:lnBlToTr w="12700" cmpd="sng">
                      <a:noFill/>
                      <a:prstDash val="solid"/>
                    </a:lnBlToTr>
                  </a:tcPr>
                </a:tc>
                <a:tc>
                  <a:txBody>
                    <a:bodyPr/>
                    <a:lstStyle/>
                    <a:p>
                      <a:pPr marL="0" indent="0" algn="ctr" defTabSz="457200" rtl="0" eaLnBrk="1" latinLnBrk="0" hangingPunct="1">
                        <a:lnSpc>
                          <a:spcPct val="100000"/>
                        </a:lnSpc>
                        <a:spcBef>
                          <a:spcPts val="0"/>
                        </a:spcBef>
                        <a:spcAft>
                          <a:spcPts val="600"/>
                        </a:spcAft>
                      </a:pPr>
                      <a:r>
                        <a:rPr lang="en-US" sz="2400" b="0" kern="1200" dirty="0">
                          <a:ln>
                            <a:noFill/>
                          </a:ln>
                          <a:solidFill>
                            <a:schemeClr val="bg1"/>
                          </a:solidFill>
                          <a:latin typeface="+mn-lt"/>
                          <a:ea typeface="+mn-ea"/>
                          <a:cs typeface="+mn-cs"/>
                        </a:rPr>
                        <a:t>65.0</a:t>
                      </a:r>
                    </a:p>
                  </a:txBody>
                  <a:tcPr marL="91826" marR="91826"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indent="0" algn="l">
                        <a:lnSpc>
                          <a:spcPct val="100000"/>
                        </a:lnSpc>
                        <a:spcBef>
                          <a:spcPts val="0"/>
                        </a:spcBef>
                        <a:spcAft>
                          <a:spcPts val="600"/>
                        </a:spcAft>
                      </a:pPr>
                      <a:r>
                        <a:rPr lang="en-US" sz="2400" b="0" i="0" dirty="0">
                          <a:ln>
                            <a:noFill/>
                          </a:ln>
                          <a:solidFill>
                            <a:schemeClr val="bg1"/>
                          </a:solidFill>
                          <a:latin typeface="+mn-lt"/>
                          <a:cs typeface="Arial" pitchFamily="34" charset="0"/>
                        </a:rPr>
                        <a:t>BSA, m</a:t>
                      </a:r>
                      <a:r>
                        <a:rPr lang="en-US" sz="2400" b="0" i="0" baseline="30000" dirty="0">
                          <a:ln>
                            <a:noFill/>
                          </a:ln>
                          <a:solidFill>
                            <a:schemeClr val="bg1"/>
                          </a:solidFill>
                          <a:latin typeface="+mn-lt"/>
                          <a:cs typeface="Arial" pitchFamily="34" charset="0"/>
                        </a:rPr>
                        <a:t>2</a:t>
                      </a:r>
                    </a:p>
                  </a:txBody>
                  <a:tcPr marL="91826" marR="91826" anchor="ctr">
                    <a:lnT>
                      <a:noFill/>
                    </a:lnT>
                    <a:lnB>
                      <a:noFill/>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400" b="0" kern="1200" dirty="0">
                        <a:ln>
                          <a:noFill/>
                        </a:ln>
                        <a:solidFill>
                          <a:schemeClr val="bg1"/>
                        </a:solidFill>
                        <a:latin typeface="+mn-lt"/>
                        <a:ea typeface="+mn-ea"/>
                        <a:cs typeface="+mn-cs"/>
                      </a:endParaRPr>
                    </a:p>
                  </a:txBody>
                  <a:tcPr marT="60960" marB="60960" anchor="ctr">
                    <a:lnT>
                      <a:noFill/>
                    </a:lnT>
                    <a:lnB>
                      <a:noFill/>
                    </a:lnB>
                  </a:tcPr>
                </a:tc>
                <a:tc>
                  <a:txBody>
                    <a:bodyPr/>
                    <a:lstStyle/>
                    <a:p>
                      <a:pPr marL="0" indent="0" algn="ctr" defTabSz="457200" rtl="0" eaLnBrk="1" latinLnBrk="0" hangingPunct="1">
                        <a:lnSpc>
                          <a:spcPct val="100000"/>
                        </a:lnSpc>
                        <a:spcBef>
                          <a:spcPts val="0"/>
                        </a:spcBef>
                        <a:spcAft>
                          <a:spcPts val="600"/>
                        </a:spcAft>
                      </a:pPr>
                      <a:r>
                        <a:rPr lang="en-US" sz="2400" b="0" kern="1200" dirty="0">
                          <a:ln>
                            <a:noFill/>
                          </a:ln>
                          <a:solidFill>
                            <a:schemeClr val="bg1"/>
                          </a:solidFill>
                          <a:latin typeface="+mn-lt"/>
                          <a:ea typeface="+mn-ea"/>
                          <a:cs typeface="+mn-cs"/>
                        </a:rPr>
                        <a:t>1.8 ± 0.2</a:t>
                      </a:r>
                    </a:p>
                  </a:txBody>
                  <a:tcPr marL="91826" marR="91826" anchor="ctr">
                    <a:lnT>
                      <a:noFill/>
                    </a:lnT>
                    <a:lnB>
                      <a:noFill/>
                    </a:lnB>
                  </a:tcPr>
                </a:tc>
                <a:extLst>
                  <a:ext uri="{0D108BD9-81ED-4DB2-BD59-A6C34878D82A}">
                    <a16:rowId xmlns:a16="http://schemas.microsoft.com/office/drawing/2014/main" val="10003"/>
                  </a:ext>
                </a:extLst>
              </a:tr>
              <a:tr h="0">
                <a:tc>
                  <a:txBody>
                    <a:bodyPr/>
                    <a:lstStyle/>
                    <a:p>
                      <a:pPr indent="0" algn="l">
                        <a:lnSpc>
                          <a:spcPct val="100000"/>
                        </a:lnSpc>
                        <a:spcBef>
                          <a:spcPts val="0"/>
                        </a:spcBef>
                        <a:spcAft>
                          <a:spcPts val="600"/>
                        </a:spcAft>
                      </a:pPr>
                      <a:r>
                        <a:rPr lang="en-US" sz="2400" b="0" dirty="0">
                          <a:ln>
                            <a:noFill/>
                          </a:ln>
                          <a:solidFill>
                            <a:schemeClr val="bg1"/>
                          </a:solidFill>
                        </a:rPr>
                        <a:t>STS –</a:t>
                      </a:r>
                      <a:r>
                        <a:rPr lang="en-US" sz="2400" b="0" baseline="0" dirty="0">
                          <a:ln>
                            <a:noFill/>
                          </a:ln>
                          <a:solidFill>
                            <a:schemeClr val="bg1"/>
                          </a:solidFill>
                        </a:rPr>
                        <a:t> PROM, %</a:t>
                      </a:r>
                      <a:endParaRPr lang="en-US" sz="2400" b="0" i="0" dirty="0">
                        <a:ln>
                          <a:noFill/>
                        </a:ln>
                        <a:solidFill>
                          <a:schemeClr val="bg1"/>
                        </a:solidFill>
                        <a:latin typeface="+mn-lt"/>
                        <a:cs typeface="Arial" pitchFamily="34" charset="0"/>
                      </a:endParaRPr>
                    </a:p>
                  </a:txBody>
                  <a:tcPr marL="91826" marR="91826" anchor="ctr">
                    <a:lnT>
                      <a:noFill/>
                    </a:lnT>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400" b="0" kern="1200" dirty="0">
                        <a:ln>
                          <a:noFill/>
                        </a:ln>
                        <a:solidFill>
                          <a:schemeClr val="bg1"/>
                        </a:solidFill>
                        <a:latin typeface="+mn-lt"/>
                        <a:ea typeface="+mn-ea"/>
                        <a:cs typeface="+mn-cs"/>
                      </a:endParaRPr>
                    </a:p>
                  </a:txBody>
                  <a:tcPr marT="60960" marB="60960" anchor="ctr">
                    <a:lnT>
                      <a:noFill/>
                    </a:lnT>
                  </a:tcPr>
                </a:tc>
                <a:tc>
                  <a:txBody>
                    <a:bodyPr/>
                    <a:lstStyle/>
                    <a:p>
                      <a:pPr marL="0" indent="0" algn="ctr" defTabSz="457200" rtl="0" eaLnBrk="1" latinLnBrk="0" hangingPunct="1">
                        <a:lnSpc>
                          <a:spcPct val="100000"/>
                        </a:lnSpc>
                        <a:spcBef>
                          <a:spcPts val="0"/>
                        </a:spcBef>
                        <a:spcAft>
                          <a:spcPts val="600"/>
                        </a:spcAft>
                      </a:pPr>
                      <a:r>
                        <a:rPr lang="en-US" sz="2400" b="0" kern="1200" dirty="0">
                          <a:ln>
                            <a:noFill/>
                          </a:ln>
                          <a:solidFill>
                            <a:schemeClr val="bg1"/>
                          </a:solidFill>
                          <a:latin typeface="+mn-lt"/>
                          <a:ea typeface="+mn-ea"/>
                          <a:cs typeface="+mn-cs"/>
                        </a:rPr>
                        <a:t>6.4 ± 3.9</a:t>
                      </a:r>
                    </a:p>
                  </a:txBody>
                  <a:tcPr marL="91826" marR="91826" anchor="ctr">
                    <a:lnT>
                      <a:noFill/>
                    </a:lnT>
                  </a:tcPr>
                </a:tc>
                <a:extLst>
                  <a:ext uri="{0D108BD9-81ED-4DB2-BD59-A6C34878D82A}">
                    <a16:rowId xmlns:a16="http://schemas.microsoft.com/office/drawing/2014/main" val="10004"/>
                  </a:ext>
                </a:extLst>
              </a:tr>
              <a:tr h="0">
                <a:tc>
                  <a: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2400" b="0" dirty="0">
                          <a:ln>
                            <a:noFill/>
                          </a:ln>
                          <a:solidFill>
                            <a:schemeClr val="bg1"/>
                          </a:solidFill>
                        </a:rPr>
                        <a:t>NYHA</a:t>
                      </a:r>
                      <a:r>
                        <a:rPr lang="en-US" sz="2400" b="0" baseline="0" dirty="0">
                          <a:ln>
                            <a:noFill/>
                          </a:ln>
                          <a:solidFill>
                            <a:schemeClr val="bg1"/>
                          </a:solidFill>
                        </a:rPr>
                        <a:t> </a:t>
                      </a:r>
                      <a:r>
                        <a:rPr lang="en-US" sz="2400" b="0" strike="noStrike" baseline="0" dirty="0">
                          <a:ln>
                            <a:noFill/>
                          </a:ln>
                          <a:solidFill>
                            <a:schemeClr val="bg1"/>
                          </a:solidFill>
                        </a:rPr>
                        <a:t>Class III or </a:t>
                      </a:r>
                      <a:r>
                        <a:rPr lang="en-US" sz="2400" b="0" baseline="0" dirty="0">
                          <a:ln>
                            <a:noFill/>
                          </a:ln>
                          <a:solidFill>
                            <a:schemeClr val="bg1"/>
                          </a:solidFill>
                        </a:rPr>
                        <a:t>IV</a:t>
                      </a:r>
                      <a:endParaRPr lang="en-US" sz="2400" b="0" i="0" dirty="0">
                        <a:ln>
                          <a:noFill/>
                        </a:ln>
                        <a:solidFill>
                          <a:schemeClr val="bg1"/>
                        </a:solidFill>
                        <a:latin typeface="+mn-lt"/>
                        <a:cs typeface="Arial" pitchFamily="34" charset="0"/>
                      </a:endParaRPr>
                    </a:p>
                  </a:txBody>
                  <a:tcPr marL="91826" marR="918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kern="1200" dirty="0">
                        <a:ln>
                          <a:noFill/>
                        </a:ln>
                        <a:solidFill>
                          <a:schemeClr val="bg1"/>
                        </a:solidFill>
                        <a:latin typeface="+mn-lt"/>
                        <a:ea typeface="+mn-ea"/>
                        <a:cs typeface="+mn-cs"/>
                      </a:endParaRPr>
                    </a:p>
                  </a:txBody>
                  <a:tcPr marT="60960" marB="60960" anchor="ct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400" b="0" kern="1200" dirty="0">
                          <a:ln>
                            <a:noFill/>
                          </a:ln>
                          <a:solidFill>
                            <a:schemeClr val="bg1"/>
                          </a:solidFill>
                          <a:latin typeface="+mn-lt"/>
                          <a:ea typeface="+mn-ea"/>
                          <a:cs typeface="+mn-cs"/>
                        </a:rPr>
                        <a:t>70.0 </a:t>
                      </a:r>
                    </a:p>
                  </a:txBody>
                  <a:tcPr marL="91826" marR="91826" anchor="ctr"/>
                </a:tc>
                <a:extLst>
                  <a:ext uri="{0D108BD9-81ED-4DB2-BD59-A6C34878D82A}">
                    <a16:rowId xmlns:a16="http://schemas.microsoft.com/office/drawing/2014/main" val="10005"/>
                  </a:ext>
                </a:extLst>
              </a:tr>
              <a:tr h="0">
                <a:tc>
                  <a:txBody>
                    <a:bodyPr/>
                    <a:lstStyle/>
                    <a:p>
                      <a:pPr marL="0" lvl="0" indent="0" algn="l">
                        <a:lnSpc>
                          <a:spcPct val="100000"/>
                        </a:lnSpc>
                        <a:spcBef>
                          <a:spcPts val="0"/>
                        </a:spcBef>
                        <a:spcAft>
                          <a:spcPts val="600"/>
                        </a:spcAft>
                      </a:pPr>
                      <a:r>
                        <a:rPr lang="en-US" sz="2400" b="0" dirty="0">
                          <a:ln>
                            <a:noFill/>
                          </a:ln>
                          <a:solidFill>
                            <a:schemeClr val="bg1"/>
                          </a:solidFill>
                        </a:rPr>
                        <a:t>Peripheral vascular</a:t>
                      </a:r>
                      <a:r>
                        <a:rPr lang="en-US" sz="2400" b="0" baseline="0" dirty="0">
                          <a:ln>
                            <a:noFill/>
                          </a:ln>
                          <a:solidFill>
                            <a:schemeClr val="bg1"/>
                          </a:solidFill>
                        </a:rPr>
                        <a:t> disease</a:t>
                      </a:r>
                      <a:endParaRPr lang="en-US" sz="2400" b="0" i="0" dirty="0">
                        <a:ln>
                          <a:noFill/>
                        </a:ln>
                        <a:solidFill>
                          <a:schemeClr val="bg1"/>
                        </a:solidFill>
                        <a:latin typeface="+mn-lt"/>
                        <a:cs typeface="Arial" pitchFamily="34" charset="0"/>
                      </a:endParaRPr>
                    </a:p>
                  </a:txBody>
                  <a:tcPr marL="91826" marR="91826" anchor="ctr"/>
                </a:tc>
                <a:tc>
                  <a:txBody>
                    <a:bodyPr/>
                    <a:lstStyle/>
                    <a:p>
                      <a:pPr algn="ctr">
                        <a:lnSpc>
                          <a:spcPct val="100000"/>
                        </a:lnSpc>
                      </a:pPr>
                      <a:endParaRPr lang="en-US" sz="2400" b="0" kern="1200" dirty="0">
                        <a:ln>
                          <a:noFill/>
                        </a:ln>
                        <a:solidFill>
                          <a:schemeClr val="bg1"/>
                        </a:solidFill>
                        <a:latin typeface="+mn-lt"/>
                        <a:ea typeface="+mn-ea"/>
                        <a:cs typeface="+mn-cs"/>
                      </a:endParaRPr>
                    </a:p>
                  </a:txBody>
                  <a:tcPr marT="60960" marB="60960" anchor="ctr"/>
                </a:tc>
                <a:tc>
                  <a:txBody>
                    <a:bodyPr/>
                    <a:lstStyle/>
                    <a:p>
                      <a:pPr indent="0" algn="ctr">
                        <a:lnSpc>
                          <a:spcPct val="100000"/>
                        </a:lnSpc>
                        <a:spcBef>
                          <a:spcPts val="0"/>
                        </a:spcBef>
                        <a:spcAft>
                          <a:spcPts val="600"/>
                        </a:spcAft>
                      </a:pPr>
                      <a:r>
                        <a:rPr lang="en-US" sz="2400" b="0" kern="1200" dirty="0">
                          <a:ln>
                            <a:noFill/>
                          </a:ln>
                          <a:solidFill>
                            <a:schemeClr val="bg1"/>
                          </a:solidFill>
                          <a:latin typeface="+mn-lt"/>
                          <a:ea typeface="+mn-ea"/>
                          <a:cs typeface="+mn-cs"/>
                        </a:rPr>
                        <a:t>43.3</a:t>
                      </a:r>
                    </a:p>
                  </a:txBody>
                  <a:tcPr marL="91826" marR="91826" anchor="ctr"/>
                </a:tc>
                <a:extLst>
                  <a:ext uri="{0D108BD9-81ED-4DB2-BD59-A6C34878D82A}">
                    <a16:rowId xmlns:a16="http://schemas.microsoft.com/office/drawing/2014/main" val="10006"/>
                  </a:ext>
                </a:extLst>
              </a:tr>
              <a:tr h="0">
                <a:tc>
                  <a:txBody>
                    <a:bodyPr/>
                    <a:lstStyle/>
                    <a:p>
                      <a:pPr marL="0" marR="0" indent="0" algn="l" defTabSz="457200" rtl="0" eaLnBrk="1" latinLnBrk="0" hangingPunct="1">
                        <a:lnSpc>
                          <a:spcPct val="100000"/>
                        </a:lnSpc>
                        <a:spcBef>
                          <a:spcPts val="0"/>
                        </a:spcBef>
                        <a:spcAft>
                          <a:spcPts val="600"/>
                        </a:spcAft>
                      </a:pPr>
                      <a:r>
                        <a:rPr lang="en-US" sz="2400" kern="1200" dirty="0">
                          <a:ln>
                            <a:noFill/>
                          </a:ln>
                          <a:solidFill>
                            <a:schemeClr val="bg1"/>
                          </a:solidFill>
                        </a:rPr>
                        <a:t> Atrial fibrillation / atrial flutter</a:t>
                      </a:r>
                      <a:endParaRPr lang="en-US" sz="2400" b="0" i="0" kern="1200" dirty="0">
                        <a:ln>
                          <a:noFill/>
                        </a:ln>
                        <a:solidFill>
                          <a:schemeClr val="bg1"/>
                        </a:solidFill>
                        <a:latin typeface="+mn-lt"/>
                        <a:ea typeface="+mn-ea"/>
                        <a:cs typeface="Arial" pitchFamily="34" charset="0"/>
                      </a:endParaRPr>
                    </a:p>
                  </a:txBody>
                  <a:tcPr marL="25507" marR="2550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bg1"/>
                        </a:solidFill>
                        <a:effectLst/>
                        <a:latin typeface="+mn-lt"/>
                        <a:ea typeface="+mn-ea"/>
                        <a:cs typeface="+mn-cs"/>
                      </a:endParaRPr>
                    </a:p>
                  </a:txBody>
                  <a:tcPr marL="25400" marR="25400" marT="0" marB="0" anchor="ct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400" kern="1200" dirty="0">
                          <a:solidFill>
                            <a:schemeClr val="bg1"/>
                          </a:solidFill>
                          <a:effectLst/>
                          <a:latin typeface="+mn-lt"/>
                          <a:ea typeface="+mn-ea"/>
                          <a:cs typeface="+mn-cs"/>
                        </a:rPr>
                        <a:t>18.6</a:t>
                      </a:r>
                    </a:p>
                  </a:txBody>
                  <a:tcPr marL="25507" marR="25507" marT="0" marB="0" anchor="ctr"/>
                </a:tc>
                <a:extLst>
                  <a:ext uri="{0D108BD9-81ED-4DB2-BD59-A6C34878D82A}">
                    <a16:rowId xmlns:a16="http://schemas.microsoft.com/office/drawing/2014/main" val="10007"/>
                  </a:ext>
                </a:extLst>
              </a:tr>
              <a:tr h="0">
                <a:tc>
                  <a:txBody>
                    <a:bodyPr/>
                    <a:lstStyle/>
                    <a:p>
                      <a:pPr marL="0" lvl="0" indent="0" algn="l">
                        <a:lnSpc>
                          <a:spcPct val="100000"/>
                        </a:lnSpc>
                        <a:spcBef>
                          <a:spcPts val="0"/>
                        </a:spcBef>
                        <a:spcAft>
                          <a:spcPts val="600"/>
                        </a:spcAft>
                      </a:pPr>
                      <a:r>
                        <a:rPr lang="en-US" sz="2400" b="0" i="0" dirty="0">
                          <a:ln>
                            <a:noFill/>
                          </a:ln>
                          <a:solidFill>
                            <a:schemeClr val="bg1"/>
                          </a:solidFill>
                          <a:latin typeface="+mn-lt"/>
                          <a:cs typeface="Arial" pitchFamily="34" charset="0"/>
                        </a:rPr>
                        <a:t>Diabetes</a:t>
                      </a:r>
                      <a:r>
                        <a:rPr lang="en-US" sz="2400" b="0" i="0" baseline="0" dirty="0">
                          <a:ln>
                            <a:noFill/>
                          </a:ln>
                          <a:solidFill>
                            <a:schemeClr val="bg1"/>
                          </a:solidFill>
                          <a:latin typeface="+mn-lt"/>
                          <a:cs typeface="Arial" pitchFamily="34" charset="0"/>
                        </a:rPr>
                        <a:t> mellitus</a:t>
                      </a:r>
                      <a:endParaRPr lang="en-US" sz="2400" b="0" i="0" dirty="0">
                        <a:ln>
                          <a:noFill/>
                        </a:ln>
                        <a:solidFill>
                          <a:schemeClr val="bg1"/>
                        </a:solidFill>
                        <a:latin typeface="+mn-lt"/>
                        <a:cs typeface="Arial" pitchFamily="34" charset="0"/>
                      </a:endParaRPr>
                    </a:p>
                  </a:txBody>
                  <a:tcPr marL="91826" marR="91826" anchor="ctr"/>
                </a:tc>
                <a:tc>
                  <a:txBody>
                    <a:bodyPr/>
                    <a:lstStyle/>
                    <a:p>
                      <a:pPr algn="ctr">
                        <a:lnSpc>
                          <a:spcPct val="100000"/>
                        </a:lnSpc>
                      </a:pPr>
                      <a:endParaRPr lang="en-US" sz="2400" b="0" kern="1200" dirty="0">
                        <a:ln>
                          <a:noFill/>
                        </a:ln>
                        <a:solidFill>
                          <a:schemeClr val="bg1"/>
                        </a:solidFill>
                        <a:latin typeface="+mn-lt"/>
                        <a:ea typeface="+mn-ea"/>
                        <a:cs typeface="+mn-cs"/>
                      </a:endParaRPr>
                    </a:p>
                  </a:txBody>
                  <a:tcPr marT="60960" marB="60960" anchor="ctr"/>
                </a:tc>
                <a:tc>
                  <a:txBody>
                    <a:bodyPr/>
                    <a:lstStyle/>
                    <a:p>
                      <a:pPr indent="0" algn="ctr">
                        <a:lnSpc>
                          <a:spcPct val="100000"/>
                        </a:lnSpc>
                        <a:spcBef>
                          <a:spcPts val="0"/>
                        </a:spcBef>
                        <a:spcAft>
                          <a:spcPts val="600"/>
                        </a:spcAft>
                      </a:pPr>
                      <a:r>
                        <a:rPr lang="en-US" sz="2400" b="0" kern="1200" dirty="0">
                          <a:ln>
                            <a:noFill/>
                          </a:ln>
                          <a:solidFill>
                            <a:schemeClr val="bg1"/>
                          </a:solidFill>
                          <a:latin typeface="+mn-lt"/>
                          <a:ea typeface="+mn-ea"/>
                          <a:cs typeface="+mn-cs"/>
                        </a:rPr>
                        <a:t>43.3</a:t>
                      </a:r>
                    </a:p>
                  </a:txBody>
                  <a:tcPr marL="91826" marR="91826" anchor="ctr"/>
                </a:tc>
                <a:extLst>
                  <a:ext uri="{0D108BD9-81ED-4DB2-BD59-A6C34878D82A}">
                    <a16:rowId xmlns:a16="http://schemas.microsoft.com/office/drawing/2014/main" val="10008"/>
                  </a:ext>
                </a:extLst>
              </a:tr>
              <a:tr h="0">
                <a:tc>
                  <a:txBody>
                    <a:bodyPr/>
                    <a:lstStyle/>
                    <a:p>
                      <a:pPr marL="53975" marR="0" indent="0" algn="l" defTabSz="457200" rtl="0" eaLnBrk="1" latinLnBrk="0" hangingPunct="1">
                        <a:lnSpc>
                          <a:spcPct val="100000"/>
                        </a:lnSpc>
                        <a:spcBef>
                          <a:spcPts val="0"/>
                        </a:spcBef>
                        <a:spcAft>
                          <a:spcPts val="600"/>
                        </a:spcAft>
                      </a:pPr>
                      <a:r>
                        <a:rPr lang="en-US" sz="2400" b="0" i="0" kern="1200" dirty="0">
                          <a:ln>
                            <a:noFill/>
                          </a:ln>
                          <a:solidFill>
                            <a:schemeClr val="bg1"/>
                          </a:solidFill>
                          <a:latin typeface="+mn-lt"/>
                          <a:ea typeface="+mn-ea"/>
                          <a:cs typeface="Arial" pitchFamily="34" charset="0"/>
                        </a:rPr>
                        <a:t>Severe aortic calcification</a:t>
                      </a:r>
                    </a:p>
                  </a:txBody>
                  <a:tcPr marL="25507" marR="25507" marT="0" marB="0" anchor="ct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400" b="0" i="0" kern="1200" dirty="0">
                        <a:ln>
                          <a:noFill/>
                        </a:ln>
                        <a:solidFill>
                          <a:srgbClr val="FF0000"/>
                        </a:solidFill>
                        <a:latin typeface="+mn-lt"/>
                        <a:ea typeface="+mn-ea"/>
                        <a:cs typeface="Arial" pitchFamily="34" charset="0"/>
                      </a:endParaRPr>
                    </a:p>
                  </a:txBody>
                  <a:tcPr marL="25507" marR="25507" marT="0" marB="0" anchor="ct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400" b="0" i="0" kern="1200" dirty="0">
                          <a:ln>
                            <a:noFill/>
                          </a:ln>
                          <a:solidFill>
                            <a:schemeClr val="bg1"/>
                          </a:solidFill>
                          <a:latin typeface="+mn-lt"/>
                          <a:ea typeface="+mn-ea"/>
                          <a:cs typeface="Arial" pitchFamily="34" charset="0"/>
                        </a:rPr>
                        <a:t>20.5</a:t>
                      </a:r>
                    </a:p>
                  </a:txBody>
                  <a:tcPr marL="25507" marR="25507" marT="0" marB="0" anchor="ctr"/>
                </a:tc>
                <a:extLst>
                  <a:ext uri="{0D108BD9-81ED-4DB2-BD59-A6C34878D82A}">
                    <a16:rowId xmlns:a16="http://schemas.microsoft.com/office/drawing/2014/main" val="10009"/>
                  </a:ext>
                </a:extLst>
              </a:tr>
              <a:tr h="0">
                <a:tc>
                  <a:txBody>
                    <a:bodyPr/>
                    <a:lstStyle/>
                    <a:p>
                      <a:pPr marL="58738" marR="0" indent="0" algn="l" defTabSz="457200" rtl="0" eaLnBrk="1" latinLnBrk="0" hangingPunct="1">
                        <a:lnSpc>
                          <a:spcPct val="100000"/>
                        </a:lnSpc>
                        <a:spcBef>
                          <a:spcPts val="0"/>
                        </a:spcBef>
                        <a:spcAft>
                          <a:spcPts val="600"/>
                        </a:spcAft>
                      </a:pPr>
                      <a:r>
                        <a:rPr lang="en-US" sz="2400" b="0" i="0" kern="1200" dirty="0">
                          <a:ln>
                            <a:noFill/>
                          </a:ln>
                          <a:solidFill>
                            <a:schemeClr val="bg1"/>
                          </a:solidFill>
                          <a:latin typeface="+mn-lt"/>
                          <a:ea typeface="+mn-ea"/>
                          <a:cs typeface="Arial" pitchFamily="34" charset="0"/>
                        </a:rPr>
                        <a:t>LV ejection</a:t>
                      </a:r>
                      <a:r>
                        <a:rPr lang="en-US" sz="2400" b="0" i="0" kern="1200" baseline="0" dirty="0">
                          <a:ln>
                            <a:noFill/>
                          </a:ln>
                          <a:solidFill>
                            <a:schemeClr val="bg1"/>
                          </a:solidFill>
                          <a:latin typeface="+mn-lt"/>
                          <a:ea typeface="+mn-ea"/>
                          <a:cs typeface="Arial" pitchFamily="34" charset="0"/>
                        </a:rPr>
                        <a:t> fraction, %</a:t>
                      </a:r>
                      <a:endParaRPr lang="en-US" sz="2400" b="0" i="0" kern="1200" dirty="0">
                        <a:ln>
                          <a:noFill/>
                        </a:ln>
                        <a:solidFill>
                          <a:schemeClr val="bg1"/>
                        </a:solidFill>
                        <a:latin typeface="+mn-lt"/>
                        <a:ea typeface="+mn-ea"/>
                        <a:cs typeface="Arial" pitchFamily="34" charset="0"/>
                      </a:endParaRPr>
                    </a:p>
                  </a:txBody>
                  <a:tcPr marL="25507" marR="25507" marT="0" marB="0" anchor="ct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400" b="0" i="0" kern="1200" dirty="0">
                        <a:ln>
                          <a:noFill/>
                        </a:ln>
                        <a:solidFill>
                          <a:schemeClr val="bg1"/>
                        </a:solidFill>
                        <a:latin typeface="+mn-lt"/>
                        <a:ea typeface="+mn-ea"/>
                        <a:cs typeface="Arial" pitchFamily="34" charset="0"/>
                      </a:endParaRPr>
                    </a:p>
                  </a:txBody>
                  <a:tcPr marL="25507" marR="25507" marT="0" marB="0" anchor="ct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400" b="0" i="0" kern="1200" dirty="0">
                          <a:ln>
                            <a:noFill/>
                          </a:ln>
                          <a:solidFill>
                            <a:schemeClr val="bg1"/>
                          </a:solidFill>
                          <a:latin typeface="+mn-lt"/>
                          <a:ea typeface="+mn-ea"/>
                          <a:cs typeface="Arial" pitchFamily="34" charset="0"/>
                        </a:rPr>
                        <a:t>58.9 ± 12.4</a:t>
                      </a:r>
                    </a:p>
                  </a:txBody>
                  <a:tcPr marL="25507" marR="25507" marT="0" marB="0" anchor="ctr"/>
                </a:tc>
                <a:extLst>
                  <a:ext uri="{0D108BD9-81ED-4DB2-BD59-A6C34878D82A}">
                    <a16:rowId xmlns:a16="http://schemas.microsoft.com/office/drawing/2014/main" val="10011"/>
                  </a:ext>
                </a:extLst>
              </a:tr>
              <a:tr h="0">
                <a:tc>
                  <a:txBody>
                    <a:bodyPr/>
                    <a:lstStyle/>
                    <a:p>
                      <a:pPr marL="0" marR="0" indent="0" algn="l" defTabSz="457200" rtl="0" eaLnBrk="1" latinLnBrk="0" hangingPunct="1">
                        <a:lnSpc>
                          <a:spcPct val="100000"/>
                        </a:lnSpc>
                        <a:spcBef>
                          <a:spcPts val="0"/>
                        </a:spcBef>
                        <a:spcAft>
                          <a:spcPts val="600"/>
                        </a:spcAft>
                      </a:pPr>
                      <a:r>
                        <a:rPr lang="en-US" sz="2400" kern="1200" dirty="0">
                          <a:ln>
                            <a:noFill/>
                          </a:ln>
                          <a:solidFill>
                            <a:schemeClr val="bg1"/>
                          </a:solidFill>
                        </a:rPr>
                        <a:t> Pre-existing pacemaker</a:t>
                      </a:r>
                      <a:endParaRPr lang="en-US" sz="2400" b="0" i="0" kern="1200" dirty="0">
                        <a:ln>
                          <a:noFill/>
                        </a:ln>
                        <a:solidFill>
                          <a:schemeClr val="bg1"/>
                        </a:solidFill>
                        <a:latin typeface="+mn-lt"/>
                        <a:ea typeface="+mn-ea"/>
                        <a:cs typeface="Arial" pitchFamily="34" charset="0"/>
                      </a:endParaRPr>
                    </a:p>
                  </a:txBody>
                  <a:tcPr marL="25507" marR="25507" marT="0" marB="0" anchor="ctr">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endParaRPr lang="en-US" sz="2400" b="0" i="0" kern="1200" dirty="0">
                        <a:ln>
                          <a:noFill/>
                        </a:ln>
                        <a:solidFill>
                          <a:schemeClr val="bg1"/>
                        </a:solidFill>
                        <a:latin typeface="+mn-lt"/>
                        <a:ea typeface="+mn-ea"/>
                        <a:cs typeface="Arial" pitchFamily="34" charset="0"/>
                      </a:endParaRPr>
                    </a:p>
                  </a:txBody>
                  <a:tcPr marL="25507" marR="25507" marT="0" marB="0" anchor="ctr">
                    <a:lnB w="12700" cap="flat" cmpd="sng" algn="ctr">
                      <a:solidFill>
                        <a:srgbClr val="FFFFFF"/>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2400" b="0" i="0" kern="1200" dirty="0">
                          <a:ln>
                            <a:noFill/>
                          </a:ln>
                          <a:solidFill>
                            <a:schemeClr val="bg1"/>
                          </a:solidFill>
                          <a:latin typeface="+mn-lt"/>
                          <a:ea typeface="+mn-ea"/>
                          <a:cs typeface="Arial" pitchFamily="34" charset="0"/>
                        </a:rPr>
                        <a:t>15.0</a:t>
                      </a:r>
                    </a:p>
                  </a:txBody>
                  <a:tcPr marL="25507" marR="25507" marT="0" marB="0" anchor="ctr">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10" name="Title 1"/>
          <p:cNvSpPr>
            <a:spLocks noGrp="1"/>
          </p:cNvSpPr>
          <p:nvPr>
            <p:ph type="title"/>
          </p:nvPr>
        </p:nvSpPr>
        <p:spPr>
          <a:xfrm>
            <a:off x="25400" y="174176"/>
            <a:ext cx="9118600" cy="685800"/>
          </a:xfrm>
        </p:spPr>
        <p:txBody>
          <a:bodyPr/>
          <a:lstStyle/>
          <a:p>
            <a:pPr algn="ctr"/>
            <a:r>
              <a:rPr lang="en-US" sz="3600" b="0" dirty="0">
                <a:solidFill>
                  <a:srgbClr val="FFDB25"/>
                </a:solidFill>
              </a:rPr>
              <a:t>Evolut PRO Baseline Characteristics</a:t>
            </a:r>
          </a:p>
        </p:txBody>
      </p:sp>
      <p:sp>
        <p:nvSpPr>
          <p:cNvPr id="6" name="TextBox 5"/>
          <p:cNvSpPr txBox="1"/>
          <p:nvPr/>
        </p:nvSpPr>
        <p:spPr>
          <a:xfrm>
            <a:off x="76201" y="6579512"/>
            <a:ext cx="377952" cy="215444"/>
          </a:xfrm>
          <a:prstGeom prst="rect">
            <a:avLst/>
          </a:prstGeom>
          <a:noFill/>
        </p:spPr>
        <p:txBody>
          <a:bodyPr wrap="square" rtlCol="0">
            <a:spAutoFit/>
          </a:bodyPr>
          <a:lstStyle/>
          <a:p>
            <a:fld id="{32EDA53A-C8EC-45B4-BED0-92261CE30E71}" type="slidenum">
              <a:rPr lang="en-US" sz="800" i="0" smtClean="0"/>
              <a:t>5</a:t>
            </a:fld>
            <a:endParaRPr lang="en-US" sz="800" i="0" dirty="0"/>
          </a:p>
        </p:txBody>
      </p:sp>
      <p:sp>
        <p:nvSpPr>
          <p:cNvPr id="8" name="TextBox 7"/>
          <p:cNvSpPr txBox="1"/>
          <p:nvPr/>
        </p:nvSpPr>
        <p:spPr>
          <a:xfrm>
            <a:off x="158" y="6553204"/>
            <a:ext cx="1551066" cy="307777"/>
          </a:xfrm>
          <a:prstGeom prst="rect">
            <a:avLst/>
          </a:prstGeom>
          <a:noFill/>
        </p:spPr>
        <p:txBody>
          <a:bodyPr wrap="none" rtlCol="0">
            <a:spAutoFit/>
          </a:bodyPr>
          <a:lstStyle/>
          <a:p>
            <a:r>
              <a:rPr lang="en-US" sz="1400" dirty="0">
                <a:solidFill>
                  <a:schemeClr val="bg1"/>
                </a:solidFill>
              </a:rPr>
              <a:t>Evolut PRO ACC.17</a:t>
            </a:r>
          </a:p>
        </p:txBody>
      </p:sp>
    </p:spTree>
    <p:extLst>
      <p:ext uri="{BB962C8B-B14F-4D97-AF65-F5344CB8AC3E}">
        <p14:creationId xmlns:p14="http://schemas.microsoft.com/office/powerpoint/2010/main" val="56572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025117299"/>
              </p:ext>
            </p:extLst>
          </p:nvPr>
        </p:nvGraphicFramePr>
        <p:xfrm>
          <a:off x="227073" y="1064554"/>
          <a:ext cx="8688329" cy="4735357"/>
        </p:xfrm>
        <a:graphic>
          <a:graphicData uri="http://schemas.openxmlformats.org/drawingml/2006/table">
            <a:tbl>
              <a:tblPr firstRow="1" bandRow="1">
                <a:tableStyleId>{2D5ABB26-0587-4C30-8999-92F81FD0307C}</a:tableStyleId>
              </a:tblPr>
              <a:tblGrid>
                <a:gridCol w="6173727">
                  <a:extLst>
                    <a:ext uri="{9D8B030D-6E8A-4147-A177-3AD203B41FA5}">
                      <a16:colId xmlns:a16="http://schemas.microsoft.com/office/drawing/2014/main" val="20000"/>
                    </a:ext>
                  </a:extLst>
                </a:gridCol>
                <a:gridCol w="2514602">
                  <a:extLst>
                    <a:ext uri="{9D8B030D-6E8A-4147-A177-3AD203B41FA5}">
                      <a16:colId xmlns:a16="http://schemas.microsoft.com/office/drawing/2014/main" val="20001"/>
                    </a:ext>
                  </a:extLst>
                </a:gridCol>
              </a:tblGrid>
              <a:tr h="529117">
                <a:tc>
                  <a:txBody>
                    <a:bodyPr/>
                    <a:lstStyle/>
                    <a:p>
                      <a:pPr marL="0" marR="0" indent="0" algn="l" defTabSz="457029" rtl="0" eaLnBrk="1" fontAlgn="auto" latinLnBrk="0" hangingPunct="1">
                        <a:lnSpc>
                          <a:spcPct val="100000"/>
                        </a:lnSpc>
                        <a:spcBef>
                          <a:spcPts val="0"/>
                        </a:spcBef>
                        <a:spcAft>
                          <a:spcPts val="600"/>
                        </a:spcAft>
                        <a:buClrTx/>
                        <a:buSzTx/>
                        <a:buFontTx/>
                        <a:buNone/>
                        <a:tabLst/>
                        <a:defRPr/>
                      </a:pPr>
                      <a:r>
                        <a:rPr lang="en-US" sz="2400" b="0" baseline="0" dirty="0">
                          <a:solidFill>
                            <a:schemeClr val="bg1"/>
                          </a:solidFill>
                        </a:rPr>
                        <a:t>Characteristic, % or mean ± SD </a:t>
                      </a:r>
                      <a:endParaRPr lang="en-US" sz="2400" b="0" baseline="0" dirty="0">
                        <a:solidFill>
                          <a:schemeClr val="bg1"/>
                        </a:solidFill>
                        <a:latin typeface="+mn-lt"/>
                      </a:endParaRPr>
                    </a:p>
                  </a:txBody>
                  <a:tcPr marL="91843" marR="91843" anchor="ctr">
                    <a:lnL>
                      <a:noFill/>
                    </a:lnL>
                    <a:lnR>
                      <a:noFill/>
                    </a:lnR>
                    <a:lnT>
                      <a:noFill/>
                    </a:lnT>
                    <a:lnB w="28575" cap="flat" cmpd="sng" algn="ctr">
                      <a:solidFill>
                        <a:srgbClr val="FFDB2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US" sz="2400" b="0" baseline="0" dirty="0">
                          <a:solidFill>
                            <a:schemeClr val="bg1"/>
                          </a:solidFill>
                          <a:latin typeface="+mn-lt"/>
                        </a:rPr>
                        <a:t>N = 60</a:t>
                      </a:r>
                    </a:p>
                  </a:txBody>
                  <a:tcPr marL="91843" marR="91843" anchor="ctr">
                    <a:lnL>
                      <a:noFill/>
                    </a:lnL>
                    <a:lnR>
                      <a:noFill/>
                    </a:lnR>
                    <a:lnT>
                      <a:noFill/>
                    </a:lnT>
                    <a:lnB w="28575" cap="flat" cmpd="sng" algn="ctr">
                      <a:solidFill>
                        <a:srgbClr val="FFDB2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8160">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2400" kern="1200" dirty="0">
                          <a:ln>
                            <a:noFill/>
                          </a:ln>
                          <a:solidFill>
                            <a:schemeClr val="bg1"/>
                          </a:solidFill>
                          <a:latin typeface="+mn-lt"/>
                          <a:ea typeface="+mn-ea"/>
                          <a:cs typeface="+mn-cs"/>
                        </a:rPr>
                        <a:t>General anesthesia</a:t>
                      </a:r>
                    </a:p>
                  </a:txBody>
                  <a:tcPr marL="91843" marR="91843" anchor="ctr">
                    <a:lnL>
                      <a:noFill/>
                    </a:lnL>
                    <a:lnR>
                      <a:noFill/>
                    </a:lnR>
                    <a:lnT w="28575" cap="flat" cmpd="sng" algn="ctr">
                      <a:solidFill>
                        <a:srgbClr val="FFDB25"/>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i="0" kern="1200" dirty="0">
                          <a:ln>
                            <a:noFill/>
                          </a:ln>
                          <a:solidFill>
                            <a:schemeClr val="bg1"/>
                          </a:solidFill>
                          <a:latin typeface="+mn-lt"/>
                          <a:ea typeface="+mn-ea"/>
                          <a:cs typeface="Arial" pitchFamily="34" charset="0"/>
                        </a:rPr>
                        <a:t>58.3</a:t>
                      </a:r>
                    </a:p>
                  </a:txBody>
                  <a:tcPr marL="91843" marR="91843" anchor="ctr">
                    <a:lnL>
                      <a:noFill/>
                    </a:lnL>
                    <a:lnR>
                      <a:noFill/>
                    </a:lnR>
                    <a:lnT w="28575" cap="flat" cmpd="sng" algn="ctr">
                      <a:solidFill>
                        <a:srgbClr val="FFDB25"/>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8160">
                <a:tc>
                  <a:txBody>
                    <a:bodyPr/>
                    <a:lstStyle/>
                    <a:p>
                      <a:pPr marL="0" marR="0" lvl="0" indent="0" algn="l" defTabSz="457200" rtl="0" eaLnBrk="1" latinLnBrk="0" hangingPunct="1">
                        <a:lnSpc>
                          <a:spcPct val="100000"/>
                        </a:lnSpc>
                        <a:spcBef>
                          <a:spcPts val="200"/>
                        </a:spcBef>
                        <a:spcAft>
                          <a:spcPts val="200"/>
                        </a:spcAft>
                      </a:pPr>
                      <a:r>
                        <a:rPr lang="en-US" sz="2400" kern="1200" dirty="0" err="1">
                          <a:ln>
                            <a:noFill/>
                          </a:ln>
                          <a:solidFill>
                            <a:schemeClr val="bg1"/>
                          </a:solidFill>
                          <a:latin typeface="+mn-lt"/>
                          <a:ea typeface="+mn-ea"/>
                          <a:cs typeface="+mn-cs"/>
                        </a:rPr>
                        <a:t>Iliofemoral</a:t>
                      </a:r>
                      <a:r>
                        <a:rPr lang="en-US" sz="2400" kern="1200" baseline="0" dirty="0">
                          <a:ln>
                            <a:noFill/>
                          </a:ln>
                          <a:solidFill>
                            <a:schemeClr val="bg1"/>
                          </a:solidFill>
                          <a:latin typeface="+mn-lt"/>
                          <a:ea typeface="+mn-ea"/>
                          <a:cs typeface="+mn-cs"/>
                        </a:rPr>
                        <a:t> </a:t>
                      </a:r>
                      <a:r>
                        <a:rPr lang="en-US" sz="2400" kern="1200" dirty="0">
                          <a:ln>
                            <a:noFill/>
                          </a:ln>
                          <a:solidFill>
                            <a:schemeClr val="bg1"/>
                          </a:solidFill>
                          <a:latin typeface="+mn-lt"/>
                          <a:ea typeface="+mn-ea"/>
                          <a:cs typeface="+mn-cs"/>
                        </a:rPr>
                        <a:t>access approach</a:t>
                      </a:r>
                    </a:p>
                  </a:txBody>
                  <a:tcPr marL="91843" marR="91843"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effectLst/>
                          <a:latin typeface="+mn-lt"/>
                          <a:ea typeface="+mn-ea"/>
                          <a:cs typeface="+mn-cs"/>
                        </a:rPr>
                        <a:t>98.3</a:t>
                      </a:r>
                    </a:p>
                  </a:txBody>
                  <a:tcPr marL="91843" marR="91843"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6720">
                <a:tc>
                  <a:txBody>
                    <a:bodyPr/>
                    <a:lstStyle/>
                    <a:p>
                      <a:pPr marL="0" marR="0" algn="l" defTabSz="457200" rtl="0" eaLnBrk="1" latinLnBrk="0" hangingPunct="1">
                        <a:lnSpc>
                          <a:spcPct val="100000"/>
                        </a:lnSpc>
                        <a:spcBef>
                          <a:spcPts val="200"/>
                        </a:spcBef>
                        <a:spcAft>
                          <a:spcPts val="200"/>
                        </a:spcAft>
                      </a:pPr>
                      <a:r>
                        <a:rPr lang="en-US" sz="2400" kern="1200" dirty="0">
                          <a:ln>
                            <a:noFill/>
                          </a:ln>
                          <a:solidFill>
                            <a:schemeClr val="bg1"/>
                          </a:solidFill>
                          <a:latin typeface="+mn-lt"/>
                        </a:rPr>
                        <a:t> Valve Size</a:t>
                      </a:r>
                      <a:r>
                        <a:rPr lang="en-US" sz="2400" kern="1200" baseline="0" dirty="0">
                          <a:ln>
                            <a:noFill/>
                          </a:ln>
                          <a:solidFill>
                            <a:schemeClr val="bg1"/>
                          </a:solidFill>
                          <a:latin typeface="+mn-lt"/>
                        </a:rPr>
                        <a:t> Implanted</a:t>
                      </a:r>
                      <a:endParaRPr lang="en-US" sz="2400" b="0" i="0" kern="1200" dirty="0">
                        <a:ln>
                          <a:noFill/>
                        </a:ln>
                        <a:solidFill>
                          <a:schemeClr val="bg1"/>
                        </a:solidFill>
                        <a:latin typeface="+mn-lt"/>
                        <a:ea typeface="+mn-ea"/>
                        <a:cs typeface="Arial" pitchFamily="34" charset="0"/>
                      </a:endParaRPr>
                    </a:p>
                  </a:txBody>
                  <a:tcPr marL="25512" marR="25512" marT="0" marB="0"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bg1"/>
                        </a:solidFill>
                        <a:effectLst/>
                        <a:latin typeface="+mn-lt"/>
                        <a:ea typeface="+mn-ea"/>
                        <a:cs typeface="+mn-cs"/>
                      </a:endParaRPr>
                    </a:p>
                  </a:txBody>
                  <a:tcPr marL="25512" marR="25512"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6720">
                <a:tc>
                  <a:txBody>
                    <a:bodyPr/>
                    <a:lstStyle/>
                    <a:p>
                      <a:pPr marL="457200" marR="0" lvl="1" algn="l" defTabSz="457200" rtl="0" eaLnBrk="1" latinLnBrk="0" hangingPunct="1">
                        <a:lnSpc>
                          <a:spcPct val="100000"/>
                        </a:lnSpc>
                        <a:spcBef>
                          <a:spcPts val="200"/>
                        </a:spcBef>
                        <a:spcAft>
                          <a:spcPts val="200"/>
                        </a:spcAft>
                      </a:pPr>
                      <a:r>
                        <a:rPr lang="en-US" sz="2400" kern="1200" dirty="0">
                          <a:ln>
                            <a:noFill/>
                          </a:ln>
                          <a:solidFill>
                            <a:schemeClr val="bg1"/>
                          </a:solidFill>
                          <a:latin typeface="+mn-lt"/>
                        </a:rPr>
                        <a:t>26 mm</a:t>
                      </a:r>
                      <a:endParaRPr lang="en-US" sz="2400" b="0" i="0" kern="1200" dirty="0">
                        <a:ln>
                          <a:noFill/>
                        </a:ln>
                        <a:solidFill>
                          <a:schemeClr val="bg1"/>
                        </a:solidFill>
                        <a:latin typeface="+mn-lt"/>
                        <a:ea typeface="+mn-ea"/>
                        <a:cs typeface="Arial" pitchFamily="34" charset="0"/>
                      </a:endParaRPr>
                    </a:p>
                  </a:txBody>
                  <a:tcPr marL="25512" marR="25512"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200"/>
                        </a:spcBef>
                        <a:spcAft>
                          <a:spcPts val="200"/>
                        </a:spcAft>
                      </a:pPr>
                      <a:r>
                        <a:rPr lang="en-US" sz="2400" dirty="0">
                          <a:solidFill>
                            <a:schemeClr val="bg1"/>
                          </a:solidFill>
                          <a:effectLst/>
                          <a:latin typeface="+mn-lt"/>
                          <a:ea typeface="Times New Roman"/>
                        </a:rPr>
                        <a:t>40.0</a:t>
                      </a:r>
                    </a:p>
                  </a:txBody>
                  <a:tcPr marL="25512" marR="25512"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6720">
                <a:tc>
                  <a:txBody>
                    <a:bodyPr/>
                    <a:lstStyle/>
                    <a:p>
                      <a:pPr marL="457200" marR="0" lvl="1" algn="l" defTabSz="457200" rtl="0" eaLnBrk="1" latinLnBrk="0" hangingPunct="1">
                        <a:lnSpc>
                          <a:spcPct val="100000"/>
                        </a:lnSpc>
                        <a:spcBef>
                          <a:spcPts val="200"/>
                        </a:spcBef>
                        <a:spcAft>
                          <a:spcPts val="200"/>
                        </a:spcAft>
                      </a:pPr>
                      <a:r>
                        <a:rPr lang="en-US" sz="2400" kern="1200" dirty="0">
                          <a:ln>
                            <a:noFill/>
                          </a:ln>
                          <a:solidFill>
                            <a:schemeClr val="bg1"/>
                          </a:solidFill>
                          <a:latin typeface="+mn-lt"/>
                        </a:rPr>
                        <a:t>29 mm</a:t>
                      </a:r>
                      <a:endParaRPr lang="en-US" sz="2400" b="0" i="0" kern="1200" dirty="0">
                        <a:ln>
                          <a:noFill/>
                        </a:ln>
                        <a:solidFill>
                          <a:schemeClr val="bg1"/>
                        </a:solidFill>
                        <a:latin typeface="+mn-lt"/>
                        <a:ea typeface="+mn-ea"/>
                        <a:cs typeface="Arial" pitchFamily="34" charset="0"/>
                      </a:endParaRPr>
                    </a:p>
                  </a:txBody>
                  <a:tcPr marL="25512" marR="25512"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200"/>
                        </a:spcBef>
                        <a:spcAft>
                          <a:spcPts val="200"/>
                        </a:spcAft>
                      </a:pPr>
                      <a:r>
                        <a:rPr lang="en-US" sz="2400" dirty="0">
                          <a:solidFill>
                            <a:schemeClr val="bg1"/>
                          </a:solidFill>
                          <a:effectLst/>
                          <a:latin typeface="+mn-lt"/>
                          <a:ea typeface="Times New Roman"/>
                        </a:rPr>
                        <a:t>60.0</a:t>
                      </a:r>
                    </a:p>
                  </a:txBody>
                  <a:tcPr marL="25512" marR="25512"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6720">
                <a:tc>
                  <a:txBody>
                    <a:bodyPr/>
                    <a:lstStyle/>
                    <a:p>
                      <a:pPr marL="0" marR="0" algn="l" defTabSz="457200" rtl="0" eaLnBrk="1" latinLnBrk="0" hangingPunct="1">
                        <a:lnSpc>
                          <a:spcPct val="100000"/>
                        </a:lnSpc>
                        <a:spcBef>
                          <a:spcPts val="200"/>
                        </a:spcBef>
                        <a:spcAft>
                          <a:spcPts val="200"/>
                        </a:spcAft>
                      </a:pPr>
                      <a:r>
                        <a:rPr lang="en-US" sz="2400" kern="1200" dirty="0">
                          <a:ln>
                            <a:noFill/>
                          </a:ln>
                          <a:solidFill>
                            <a:schemeClr val="bg1"/>
                          </a:solidFill>
                          <a:latin typeface="+mn-lt"/>
                        </a:rPr>
                        <a:t> Pre-</a:t>
                      </a:r>
                      <a:r>
                        <a:rPr lang="en-US" sz="2400" kern="1200" baseline="0" dirty="0">
                          <a:ln>
                            <a:noFill/>
                          </a:ln>
                          <a:solidFill>
                            <a:schemeClr val="bg1"/>
                          </a:solidFill>
                          <a:latin typeface="+mn-lt"/>
                        </a:rPr>
                        <a:t>TAVR balloon dilation</a:t>
                      </a:r>
                      <a:endParaRPr lang="en-US" sz="2400" b="0" i="0" kern="1200" dirty="0">
                        <a:ln>
                          <a:noFill/>
                        </a:ln>
                        <a:solidFill>
                          <a:schemeClr val="bg1"/>
                        </a:solidFill>
                        <a:latin typeface="+mn-lt"/>
                        <a:ea typeface="+mn-ea"/>
                        <a:cs typeface="Arial" pitchFamily="34" charset="0"/>
                      </a:endParaRPr>
                    </a:p>
                  </a:txBody>
                  <a:tcPr marL="25512" marR="25512" marT="0" marB="0" anchor="ctr">
                    <a:lnL>
                      <a:noFill/>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bg1"/>
                          </a:solidFill>
                          <a:effectLst/>
                          <a:latin typeface="+mn-lt"/>
                          <a:ea typeface="+mn-ea"/>
                          <a:cs typeface="+mn-cs"/>
                        </a:rPr>
                        <a:t>51.7</a:t>
                      </a:r>
                    </a:p>
                  </a:txBody>
                  <a:tcPr marL="25512" marR="25512"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6720">
                <a:tc>
                  <a:txBody>
                    <a:bodyPr/>
                    <a:lstStyle/>
                    <a:p>
                      <a:pPr marL="0" marR="0" lvl="0" indent="0" algn="l" defTabSz="457200" rtl="0" eaLnBrk="1" fontAlgn="auto" latinLnBrk="0" hangingPunct="1">
                        <a:lnSpc>
                          <a:spcPct val="100000"/>
                        </a:lnSpc>
                        <a:spcBef>
                          <a:spcPts val="200"/>
                        </a:spcBef>
                        <a:spcAft>
                          <a:spcPts val="200"/>
                        </a:spcAft>
                        <a:buClrTx/>
                        <a:buSzTx/>
                        <a:buFontTx/>
                        <a:buNone/>
                        <a:tabLst/>
                        <a:defRPr/>
                      </a:pPr>
                      <a:r>
                        <a:rPr lang="en-US" sz="2400" kern="1200" dirty="0">
                          <a:ln>
                            <a:noFill/>
                          </a:ln>
                          <a:solidFill>
                            <a:schemeClr val="bg1"/>
                          </a:solidFill>
                          <a:latin typeface="+mn-lt"/>
                          <a:ea typeface="+mn-ea"/>
                          <a:cs typeface="+mn-cs"/>
                        </a:rPr>
                        <a:t> Post-implant balloon</a:t>
                      </a:r>
                      <a:r>
                        <a:rPr lang="en-US" sz="2400" kern="1200" baseline="0" dirty="0">
                          <a:ln>
                            <a:noFill/>
                          </a:ln>
                          <a:solidFill>
                            <a:schemeClr val="bg1"/>
                          </a:solidFill>
                          <a:latin typeface="+mn-lt"/>
                          <a:ea typeface="+mn-ea"/>
                          <a:cs typeface="+mn-cs"/>
                        </a:rPr>
                        <a:t> dilation</a:t>
                      </a:r>
                      <a:endParaRPr lang="en-US" sz="2400" kern="1200" dirty="0">
                        <a:ln>
                          <a:noFill/>
                        </a:ln>
                        <a:solidFill>
                          <a:schemeClr val="bg1"/>
                        </a:solidFill>
                        <a:latin typeface="+mn-lt"/>
                        <a:ea typeface="+mn-ea"/>
                        <a:cs typeface="+mn-cs"/>
                      </a:endParaRPr>
                    </a:p>
                  </a:txBody>
                  <a:tcPr marL="25512" marR="25512" marT="0" marB="0" anchor="ctr">
                    <a:lnL>
                      <a:noFill/>
                    </a:lnL>
                    <a:lnR>
                      <a:noFill/>
                    </a:lnR>
                    <a:lnT>
                      <a:noFill/>
                    </a:lnT>
                    <a:lnB>
                      <a:noFill/>
                    </a:lnB>
                    <a:lnTlToBr w="12700" cmpd="sng">
                      <a:noFill/>
                      <a:prstDash val="solid"/>
                    </a:lnTlToBr>
                    <a:lnBlToTr w="12700" cmpd="sng">
                      <a:noFill/>
                      <a:prstDash val="solid"/>
                    </a:lnBlToTr>
                  </a:tcPr>
                </a:tc>
                <a:tc>
                  <a:txBody>
                    <a:bodyPr/>
                    <a:lstStyle/>
                    <a:p>
                      <a:pPr marL="0" marR="0" algn="ctr">
                        <a:spcBef>
                          <a:spcPts val="200"/>
                        </a:spcBef>
                        <a:spcAft>
                          <a:spcPts val="200"/>
                        </a:spcAft>
                      </a:pPr>
                      <a:r>
                        <a:rPr lang="en-US" sz="2400" dirty="0">
                          <a:solidFill>
                            <a:schemeClr val="bg1"/>
                          </a:solidFill>
                          <a:effectLst/>
                          <a:latin typeface="+mn-lt"/>
                          <a:ea typeface="Times New Roman"/>
                        </a:rPr>
                        <a:t>26.7</a:t>
                      </a:r>
                    </a:p>
                  </a:txBody>
                  <a:tcPr marL="25512" marR="25512"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ln>
                            <a:noFill/>
                          </a:ln>
                          <a:solidFill>
                            <a:schemeClr val="bg1"/>
                          </a:solidFill>
                          <a:latin typeface="+mn-lt"/>
                          <a:cs typeface="Arial" pitchFamily="34" charset="0"/>
                        </a:rPr>
                        <a:t>Percentage</a:t>
                      </a:r>
                      <a:r>
                        <a:rPr lang="en-US" sz="2400" b="0" i="0" baseline="0" dirty="0">
                          <a:ln>
                            <a:noFill/>
                          </a:ln>
                          <a:solidFill>
                            <a:schemeClr val="bg1"/>
                          </a:solidFill>
                          <a:latin typeface="+mn-lt"/>
                          <a:cs typeface="Arial" pitchFamily="34" charset="0"/>
                        </a:rPr>
                        <a:t> of patients repositioned</a:t>
                      </a:r>
                      <a:endParaRPr lang="en-US" sz="2400" b="0" i="0" dirty="0">
                        <a:ln>
                          <a:noFill/>
                        </a:ln>
                        <a:solidFill>
                          <a:schemeClr val="bg1"/>
                        </a:solidFill>
                        <a:latin typeface="+mn-lt"/>
                        <a:cs typeface="Arial" pitchFamily="34" charset="0"/>
                      </a:endParaRPr>
                    </a:p>
                  </a:txBody>
                  <a:tcPr marL="91843" marR="91843"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0000"/>
                        </a:lnSpc>
                        <a:spcBef>
                          <a:spcPts val="200"/>
                        </a:spcBef>
                        <a:spcAft>
                          <a:spcPts val="200"/>
                        </a:spcAft>
                      </a:pPr>
                      <a:r>
                        <a:rPr lang="en-US" sz="2400" kern="1200" dirty="0">
                          <a:solidFill>
                            <a:schemeClr val="bg1"/>
                          </a:solidFill>
                          <a:effectLst/>
                          <a:latin typeface="+mn-lt"/>
                          <a:ea typeface="+mn-ea"/>
                          <a:cs typeface="+mn-cs"/>
                        </a:rPr>
                        <a:t>35.0</a:t>
                      </a:r>
                    </a:p>
                  </a:txBody>
                  <a:tcPr marL="25512" marR="25512"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3708928"/>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ln>
                            <a:noFill/>
                          </a:ln>
                          <a:solidFill>
                            <a:schemeClr val="bg1"/>
                          </a:solidFill>
                          <a:latin typeface="+mn-lt"/>
                          <a:ea typeface="+mn-ea"/>
                          <a:cs typeface="+mn-cs"/>
                        </a:rPr>
                        <a:t>Average implant depth, mm</a:t>
                      </a:r>
                      <a:endParaRPr lang="en-US" sz="2400" b="0" i="0" dirty="0">
                        <a:ln>
                          <a:noFill/>
                        </a:ln>
                        <a:solidFill>
                          <a:schemeClr val="bg1"/>
                        </a:solidFill>
                        <a:latin typeface="+mn-lt"/>
                        <a:cs typeface="Arial" pitchFamily="34" charset="0"/>
                      </a:endParaRPr>
                    </a:p>
                  </a:txBody>
                  <a:tcPr marL="91843" marR="91843" anchor="ctr">
                    <a:lnL>
                      <a:noFill/>
                    </a:lnL>
                    <a:lnR>
                      <a:noFill/>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00000"/>
                        </a:lnSpc>
                        <a:spcBef>
                          <a:spcPts val="200"/>
                        </a:spcBef>
                        <a:spcAft>
                          <a:spcPts val="200"/>
                        </a:spcAft>
                      </a:pPr>
                      <a:r>
                        <a:rPr lang="en-US" sz="2400" kern="1200" dirty="0">
                          <a:solidFill>
                            <a:schemeClr val="bg1"/>
                          </a:solidFill>
                          <a:effectLst/>
                          <a:latin typeface="+mn-lt"/>
                          <a:ea typeface="+mn-ea"/>
                          <a:cs typeface="+mn-cs"/>
                        </a:rPr>
                        <a:t>4.3 ± 1.6</a:t>
                      </a:r>
                    </a:p>
                  </a:txBody>
                  <a:tcPr marL="25512" marR="25512" marT="0" marB="0" anchor="ctr">
                    <a:lnL>
                      <a:noFill/>
                    </a:lnL>
                    <a:lnR>
                      <a:noFill/>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10" name="Title 1"/>
          <p:cNvSpPr>
            <a:spLocks noGrp="1"/>
          </p:cNvSpPr>
          <p:nvPr>
            <p:ph type="title"/>
          </p:nvPr>
        </p:nvSpPr>
        <p:spPr>
          <a:xfrm>
            <a:off x="0" y="54433"/>
            <a:ext cx="9144000" cy="788276"/>
          </a:xfrm>
        </p:spPr>
        <p:txBody>
          <a:bodyPr/>
          <a:lstStyle/>
          <a:p>
            <a:pPr algn="ctr"/>
            <a:r>
              <a:rPr lang="en-US" sz="3600" b="0" dirty="0">
                <a:solidFill>
                  <a:srgbClr val="FFDB25"/>
                </a:solidFill>
              </a:rPr>
              <a:t>Evolut PRO Procedural Outcomes</a:t>
            </a:r>
          </a:p>
        </p:txBody>
      </p:sp>
      <p:sp>
        <p:nvSpPr>
          <p:cNvPr id="6" name="TextBox 5"/>
          <p:cNvSpPr txBox="1"/>
          <p:nvPr/>
        </p:nvSpPr>
        <p:spPr>
          <a:xfrm>
            <a:off x="158" y="6542318"/>
            <a:ext cx="1551066" cy="307777"/>
          </a:xfrm>
          <a:prstGeom prst="rect">
            <a:avLst/>
          </a:prstGeom>
          <a:noFill/>
        </p:spPr>
        <p:txBody>
          <a:bodyPr wrap="none" rtlCol="0">
            <a:spAutoFit/>
          </a:bodyPr>
          <a:lstStyle/>
          <a:p>
            <a:r>
              <a:rPr lang="en-US" sz="1400" dirty="0">
                <a:solidFill>
                  <a:schemeClr val="bg1"/>
                </a:solidFill>
              </a:rPr>
              <a:t>Evolut PRO ACC.17</a:t>
            </a:r>
          </a:p>
        </p:txBody>
      </p:sp>
    </p:spTree>
    <p:extLst>
      <p:ext uri="{BB962C8B-B14F-4D97-AF65-F5344CB8AC3E}">
        <p14:creationId xmlns:p14="http://schemas.microsoft.com/office/powerpoint/2010/main" val="2735509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2"/>
          <p:cNvSpPr txBox="1">
            <a:spLocks noChangeArrowheads="1"/>
          </p:cNvSpPr>
          <p:nvPr/>
        </p:nvSpPr>
        <p:spPr bwMode="gray">
          <a:xfrm rot="16200000">
            <a:off x="-981802" y="3084003"/>
            <a:ext cx="39079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ctr" eaLnBrk="1" hangingPunct="1">
              <a:lnSpc>
                <a:spcPct val="90000"/>
              </a:lnSpc>
            </a:pPr>
            <a:r>
              <a:rPr lang="en-US" sz="1800" dirty="0">
                <a:solidFill>
                  <a:schemeClr val="bg1"/>
                </a:solidFill>
                <a:latin typeface="Calibri"/>
                <a:ea typeface="MS PGothic" pitchFamily="34" charset="-128"/>
                <a:cs typeface="Arial" panose="020B0604020202020204" pitchFamily="34" charset="0"/>
              </a:rPr>
              <a:t>Percent of Evaluable Echocardiograms</a:t>
            </a:r>
            <a:endParaRPr lang="en-US" sz="1800" baseline="30000" dirty="0">
              <a:solidFill>
                <a:schemeClr val="bg1"/>
              </a:solidFill>
              <a:latin typeface="Calibri"/>
              <a:ea typeface="MS PGothic" pitchFamily="34" charset="-128"/>
              <a:cs typeface="Arial" panose="020B0604020202020204" pitchFamily="34" charset="0"/>
            </a:endParaRPr>
          </a:p>
        </p:txBody>
      </p:sp>
      <p:sp>
        <p:nvSpPr>
          <p:cNvPr id="7" name="Title 1"/>
          <p:cNvSpPr>
            <a:spLocks noGrp="1"/>
          </p:cNvSpPr>
          <p:nvPr>
            <p:ph type="title"/>
          </p:nvPr>
        </p:nvSpPr>
        <p:spPr>
          <a:xfrm>
            <a:off x="0" y="152400"/>
            <a:ext cx="9144000" cy="685800"/>
          </a:xfrm>
        </p:spPr>
        <p:txBody>
          <a:bodyPr/>
          <a:lstStyle/>
          <a:p>
            <a:pPr algn="ctr"/>
            <a:r>
              <a:rPr lang="en-US" sz="3600" b="0" dirty="0">
                <a:solidFill>
                  <a:srgbClr val="FFDB25"/>
                </a:solidFill>
              </a:rPr>
              <a:t>Evolut PRO Aortic Regurgitation at 30 Days</a:t>
            </a:r>
          </a:p>
        </p:txBody>
      </p:sp>
      <p:sp>
        <p:nvSpPr>
          <p:cNvPr id="6" name="TextBox 5"/>
          <p:cNvSpPr txBox="1"/>
          <p:nvPr/>
        </p:nvSpPr>
        <p:spPr>
          <a:xfrm>
            <a:off x="158" y="6542318"/>
            <a:ext cx="1551066" cy="307777"/>
          </a:xfrm>
          <a:prstGeom prst="rect">
            <a:avLst/>
          </a:prstGeom>
          <a:noFill/>
        </p:spPr>
        <p:txBody>
          <a:bodyPr wrap="none" rtlCol="0">
            <a:spAutoFit/>
          </a:bodyPr>
          <a:lstStyle/>
          <a:p>
            <a:r>
              <a:rPr lang="en-US" sz="1400" dirty="0">
                <a:solidFill>
                  <a:schemeClr val="bg1"/>
                </a:solidFill>
              </a:rPr>
              <a:t>Evolut PRO ACC.17</a:t>
            </a:r>
          </a:p>
        </p:txBody>
      </p:sp>
      <p:pic>
        <p:nvPicPr>
          <p:cNvPr id="2" name="Picture 1"/>
          <p:cNvPicPr>
            <a:picLocks noChangeAspect="1"/>
          </p:cNvPicPr>
          <p:nvPr/>
        </p:nvPicPr>
        <p:blipFill>
          <a:blip r:embed="rId3"/>
          <a:stretch>
            <a:fillRect/>
          </a:stretch>
        </p:blipFill>
        <p:spPr>
          <a:xfrm>
            <a:off x="1048770" y="822734"/>
            <a:ext cx="8187638" cy="5212532"/>
          </a:xfrm>
          <a:prstGeom prst="rect">
            <a:avLst/>
          </a:prstGeom>
        </p:spPr>
      </p:pic>
    </p:spTree>
    <p:extLst>
      <p:ext uri="{BB962C8B-B14F-4D97-AF65-F5344CB8AC3E}">
        <p14:creationId xmlns:p14="http://schemas.microsoft.com/office/powerpoint/2010/main" val="412360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157" y="69687"/>
            <a:ext cx="9143843" cy="788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200" b="1">
                <a:solidFill>
                  <a:srgbClr val="FFD815"/>
                </a:solidFill>
                <a:latin typeface="+mj-lt"/>
                <a:ea typeface="+mj-ea"/>
                <a:cs typeface="ヒラギノ角ゴ Pro W3"/>
              </a:defRPr>
            </a:lvl1pPr>
            <a:lvl2pPr algn="l" rtl="0" eaLnBrk="0" fontAlgn="base" hangingPunct="0">
              <a:spcBef>
                <a:spcPct val="0"/>
              </a:spcBef>
              <a:spcAft>
                <a:spcPct val="0"/>
              </a:spcAft>
              <a:defRPr sz="3200" b="1">
                <a:solidFill>
                  <a:schemeClr val="bg1"/>
                </a:solidFill>
                <a:latin typeface="Calibri" pitchFamily="34" charset="0"/>
                <a:ea typeface="ヒラギノ角ゴ Pro W3" pitchFamily="28" charset="-128"/>
                <a:cs typeface="ヒラギノ角ゴ Pro W3"/>
              </a:defRPr>
            </a:lvl2pPr>
            <a:lvl3pPr algn="l" rtl="0" eaLnBrk="0" fontAlgn="base" hangingPunct="0">
              <a:spcBef>
                <a:spcPct val="0"/>
              </a:spcBef>
              <a:spcAft>
                <a:spcPct val="0"/>
              </a:spcAft>
              <a:defRPr sz="3200" b="1">
                <a:solidFill>
                  <a:schemeClr val="bg1"/>
                </a:solidFill>
                <a:latin typeface="Calibri" pitchFamily="34" charset="0"/>
                <a:ea typeface="ヒラギノ角ゴ Pro W3" pitchFamily="28" charset="-128"/>
                <a:cs typeface="ヒラギノ角ゴ Pro W3"/>
              </a:defRPr>
            </a:lvl3pPr>
            <a:lvl4pPr algn="l" rtl="0" eaLnBrk="0" fontAlgn="base" hangingPunct="0">
              <a:spcBef>
                <a:spcPct val="0"/>
              </a:spcBef>
              <a:spcAft>
                <a:spcPct val="0"/>
              </a:spcAft>
              <a:defRPr sz="3200" b="1">
                <a:solidFill>
                  <a:schemeClr val="bg1"/>
                </a:solidFill>
                <a:latin typeface="Calibri" pitchFamily="34" charset="0"/>
                <a:ea typeface="ヒラギノ角ゴ Pro W3" pitchFamily="28" charset="-128"/>
                <a:cs typeface="ヒラギノ角ゴ Pro W3"/>
              </a:defRPr>
            </a:lvl4pPr>
            <a:lvl5pPr algn="l" rtl="0" eaLnBrk="0" fontAlgn="base" hangingPunct="0">
              <a:spcBef>
                <a:spcPct val="0"/>
              </a:spcBef>
              <a:spcAft>
                <a:spcPct val="0"/>
              </a:spcAft>
              <a:defRPr sz="3200" b="1">
                <a:solidFill>
                  <a:schemeClr val="bg1"/>
                </a:solidFill>
                <a:latin typeface="Calibri" pitchFamily="34" charset="0"/>
                <a:ea typeface="ヒラギノ角ゴ Pro W3" pitchFamily="28" charset="-128"/>
                <a:cs typeface="ヒラギノ角ゴ Pro W3"/>
              </a:defRPr>
            </a:lvl5pPr>
            <a:lvl6pPr marL="457200" algn="l" rtl="0" fontAlgn="base">
              <a:spcBef>
                <a:spcPct val="0"/>
              </a:spcBef>
              <a:spcAft>
                <a:spcPct val="0"/>
              </a:spcAft>
              <a:defRPr sz="3200" b="1">
                <a:solidFill>
                  <a:schemeClr val="bg1"/>
                </a:solidFill>
                <a:latin typeface="Calibri" pitchFamily="34" charset="0"/>
                <a:ea typeface="ヒラギノ角ゴ Pro W3" pitchFamily="28" charset="-128"/>
              </a:defRPr>
            </a:lvl6pPr>
            <a:lvl7pPr marL="914400" algn="l" rtl="0" fontAlgn="base">
              <a:spcBef>
                <a:spcPct val="0"/>
              </a:spcBef>
              <a:spcAft>
                <a:spcPct val="0"/>
              </a:spcAft>
              <a:defRPr sz="3200" b="1">
                <a:solidFill>
                  <a:schemeClr val="bg1"/>
                </a:solidFill>
                <a:latin typeface="Calibri" pitchFamily="34" charset="0"/>
                <a:ea typeface="ヒラギノ角ゴ Pro W3" pitchFamily="28" charset="-128"/>
              </a:defRPr>
            </a:lvl7pPr>
            <a:lvl8pPr marL="1371600" algn="l" rtl="0" fontAlgn="base">
              <a:spcBef>
                <a:spcPct val="0"/>
              </a:spcBef>
              <a:spcAft>
                <a:spcPct val="0"/>
              </a:spcAft>
              <a:defRPr sz="3200" b="1">
                <a:solidFill>
                  <a:schemeClr val="bg1"/>
                </a:solidFill>
                <a:latin typeface="Calibri" pitchFamily="34" charset="0"/>
                <a:ea typeface="ヒラギノ角ゴ Pro W3" pitchFamily="28" charset="-128"/>
              </a:defRPr>
            </a:lvl8pPr>
            <a:lvl9pPr marL="1828800" algn="l" rtl="0" fontAlgn="base">
              <a:spcBef>
                <a:spcPct val="0"/>
              </a:spcBef>
              <a:spcAft>
                <a:spcPct val="0"/>
              </a:spcAft>
              <a:defRPr sz="3200" b="1">
                <a:solidFill>
                  <a:schemeClr val="bg1"/>
                </a:solidFill>
                <a:latin typeface="Calibri" pitchFamily="34" charset="0"/>
                <a:ea typeface="ヒラギノ角ゴ Pro W3" pitchFamily="28" charset="-128"/>
              </a:defRPr>
            </a:lvl9pPr>
          </a:lstStyle>
          <a:p>
            <a:pPr algn="ctr"/>
            <a:r>
              <a:rPr lang="en-US" sz="3600" b="0" kern="0" dirty="0"/>
              <a:t>Evolut PRO Safety Outcomes at 30 Days</a:t>
            </a:r>
            <a:endParaRPr lang="en-US" b="0" kern="0" dirty="0"/>
          </a:p>
        </p:txBody>
      </p:sp>
      <p:sp>
        <p:nvSpPr>
          <p:cNvPr id="5" name="TextBox 4"/>
          <p:cNvSpPr txBox="1"/>
          <p:nvPr/>
        </p:nvSpPr>
        <p:spPr>
          <a:xfrm>
            <a:off x="158" y="6553204"/>
            <a:ext cx="1551066" cy="307777"/>
          </a:xfrm>
          <a:prstGeom prst="rect">
            <a:avLst/>
          </a:prstGeom>
          <a:noFill/>
        </p:spPr>
        <p:txBody>
          <a:bodyPr wrap="none" rtlCol="0">
            <a:spAutoFit/>
          </a:bodyPr>
          <a:lstStyle/>
          <a:p>
            <a:r>
              <a:rPr lang="en-US" sz="1400" dirty="0">
                <a:solidFill>
                  <a:schemeClr val="bg1"/>
                </a:solidFill>
              </a:rPr>
              <a:t>Evolut PRO ACC.17</a:t>
            </a:r>
          </a:p>
        </p:txBody>
      </p:sp>
      <p:pic>
        <p:nvPicPr>
          <p:cNvPr id="4" name="Picture 3"/>
          <p:cNvPicPr>
            <a:picLocks noChangeAspect="1"/>
          </p:cNvPicPr>
          <p:nvPr/>
        </p:nvPicPr>
        <p:blipFill>
          <a:blip r:embed="rId2"/>
          <a:stretch>
            <a:fillRect/>
          </a:stretch>
        </p:blipFill>
        <p:spPr>
          <a:xfrm>
            <a:off x="0" y="1618365"/>
            <a:ext cx="9144000" cy="5547360"/>
          </a:xfrm>
          <a:prstGeom prst="rect">
            <a:avLst/>
          </a:prstGeom>
        </p:spPr>
      </p:pic>
    </p:spTree>
    <p:extLst>
      <p:ext uri="{BB962C8B-B14F-4D97-AF65-F5344CB8AC3E}">
        <p14:creationId xmlns:p14="http://schemas.microsoft.com/office/powerpoint/2010/main" val="12970322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0" y="174176"/>
            <a:ext cx="9144000" cy="685800"/>
          </a:xfrm>
        </p:spPr>
        <p:txBody>
          <a:bodyPr/>
          <a:lstStyle/>
          <a:p>
            <a:pPr algn="ctr"/>
            <a:r>
              <a:rPr lang="en-US" sz="3600" b="0" dirty="0">
                <a:solidFill>
                  <a:srgbClr val="FFDB25"/>
                </a:solidFill>
              </a:rPr>
              <a:t>Evolut PRO Valve Performance</a:t>
            </a:r>
          </a:p>
        </p:txBody>
      </p:sp>
      <p:graphicFrame>
        <p:nvGraphicFramePr>
          <p:cNvPr id="9" name="Table 8"/>
          <p:cNvGraphicFramePr>
            <a:graphicFrameLocks noGrp="1"/>
          </p:cNvGraphicFramePr>
          <p:nvPr>
            <p:extLst>
              <p:ext uri="{D42A27DB-BD31-4B8C-83A1-F6EECF244321}">
                <p14:modId xmlns:p14="http://schemas.microsoft.com/office/powerpoint/2010/main" val="3751356401"/>
              </p:ext>
            </p:extLst>
          </p:nvPr>
        </p:nvGraphicFramePr>
        <p:xfrm>
          <a:off x="228601" y="5849985"/>
          <a:ext cx="7772399" cy="751840"/>
        </p:xfrm>
        <a:graphic>
          <a:graphicData uri="http://schemas.openxmlformats.org/drawingml/2006/table">
            <a:tbl>
              <a:tblPr firstRow="1" bandRow="1">
                <a:tableStyleId>{2D5ABB26-0587-4C30-8999-92F81FD0307C}</a:tableStyleId>
              </a:tblPr>
              <a:tblGrid>
                <a:gridCol w="1142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gridCol w="2302197">
                  <a:extLst>
                    <a:ext uri="{9D8B030D-6E8A-4147-A177-3AD203B41FA5}">
                      <a16:colId xmlns:a16="http://schemas.microsoft.com/office/drawing/2014/main" val="20002"/>
                    </a:ext>
                  </a:extLst>
                </a:gridCol>
                <a:gridCol w="2269802">
                  <a:extLst>
                    <a:ext uri="{9D8B030D-6E8A-4147-A177-3AD203B41FA5}">
                      <a16:colId xmlns:a16="http://schemas.microsoft.com/office/drawing/2014/main" val="20003"/>
                    </a:ext>
                  </a:extLst>
                </a:gridCol>
              </a:tblGrid>
              <a:tr h="375920">
                <a:tc>
                  <a:txBody>
                    <a:bodyPr/>
                    <a:lstStyle/>
                    <a:p>
                      <a:r>
                        <a:rPr lang="en-US" sz="1800" dirty="0">
                          <a:solidFill>
                            <a:srgbClr val="33CCFF"/>
                          </a:solidFill>
                        </a:rPr>
                        <a:t>Gradient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33CCFF"/>
                          </a:solidFill>
                        </a:rPr>
                        <a:t>59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33CCFF"/>
                          </a:solidFill>
                        </a:rPr>
                        <a:t>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33CCFF"/>
                          </a:solidFill>
                        </a:rPr>
                        <a:t>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5920">
                <a:tc>
                  <a:txBody>
                    <a:bodyPr/>
                    <a:lstStyle/>
                    <a:p>
                      <a:r>
                        <a:rPr lang="en-US" sz="1800" dirty="0">
                          <a:solidFill>
                            <a:srgbClr val="FFD815"/>
                          </a:solidFill>
                        </a:rPr>
                        <a:t>EOA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FFD815"/>
                          </a:solidFill>
                        </a:rPr>
                        <a:t>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FFD815"/>
                          </a:solidFill>
                        </a:rPr>
                        <a:t>49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a:solidFill>
                            <a:srgbClr val="FFD815"/>
                          </a:solidFill>
                        </a:rPr>
                        <a:t>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TextBox 9"/>
          <p:cNvSpPr txBox="1"/>
          <p:nvPr/>
        </p:nvSpPr>
        <p:spPr>
          <a:xfrm>
            <a:off x="158" y="6553204"/>
            <a:ext cx="1551066" cy="307777"/>
          </a:xfrm>
          <a:prstGeom prst="rect">
            <a:avLst/>
          </a:prstGeom>
          <a:noFill/>
        </p:spPr>
        <p:txBody>
          <a:bodyPr wrap="none" rtlCol="0">
            <a:spAutoFit/>
          </a:bodyPr>
          <a:lstStyle/>
          <a:p>
            <a:r>
              <a:rPr lang="en-US" sz="1400" dirty="0">
                <a:solidFill>
                  <a:schemeClr val="bg1"/>
                </a:solidFill>
              </a:rPr>
              <a:t>Evolut PRO ACC.17</a:t>
            </a:r>
          </a:p>
        </p:txBody>
      </p:sp>
      <p:sp>
        <p:nvSpPr>
          <p:cNvPr id="11" name="TextBox 8"/>
          <p:cNvSpPr txBox="1"/>
          <p:nvPr/>
        </p:nvSpPr>
        <p:spPr>
          <a:xfrm>
            <a:off x="1551225" y="6582910"/>
            <a:ext cx="711727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dirty="0">
                <a:solidFill>
                  <a:schemeClr val="bg1"/>
                </a:solidFill>
              </a:rPr>
              <a:t>Error bars are standard deviations. </a:t>
            </a:r>
          </a:p>
        </p:txBody>
      </p:sp>
      <p:pic>
        <p:nvPicPr>
          <p:cNvPr id="2" name="Picture 1"/>
          <p:cNvPicPr>
            <a:picLocks noChangeAspect="1"/>
          </p:cNvPicPr>
          <p:nvPr/>
        </p:nvPicPr>
        <p:blipFill>
          <a:blip r:embed="rId3"/>
          <a:stretch>
            <a:fillRect/>
          </a:stretch>
        </p:blipFill>
        <p:spPr>
          <a:xfrm>
            <a:off x="0" y="679705"/>
            <a:ext cx="9144000" cy="6406895"/>
          </a:xfrm>
          <a:prstGeom prst="rect">
            <a:avLst/>
          </a:prstGeom>
        </p:spPr>
      </p:pic>
    </p:spTree>
    <p:extLst>
      <p:ext uri="{BB962C8B-B14F-4D97-AF65-F5344CB8AC3E}">
        <p14:creationId xmlns:p14="http://schemas.microsoft.com/office/powerpoint/2010/main" val="596587472"/>
      </p:ext>
    </p:extLst>
  </p:cSld>
  <p:clrMapOvr>
    <a:masterClrMapping/>
  </p:clrMapOvr>
</p:sld>
</file>

<file path=ppt/theme/theme1.xml><?xml version="1.0" encoding="utf-8"?>
<a:theme xmlns:a="http://schemas.openxmlformats.org/drawingml/2006/main" name="16_Default Design">
  <a:themeElements>
    <a:clrScheme name="">
      <a:dk1>
        <a:srgbClr val="000000"/>
      </a:dk1>
      <a:lt1>
        <a:srgbClr val="FFFFFF"/>
      </a:lt1>
      <a:dk2>
        <a:srgbClr val="FFFFFF"/>
      </a:dk2>
      <a:lt2>
        <a:srgbClr val="000000"/>
      </a:lt2>
      <a:accent1>
        <a:srgbClr val="F2D2A8"/>
      </a:accent1>
      <a:accent2>
        <a:srgbClr val="E37F1C"/>
      </a:accent2>
      <a:accent3>
        <a:srgbClr val="FFFFFF"/>
      </a:accent3>
      <a:accent4>
        <a:srgbClr val="000000"/>
      </a:accent4>
      <a:accent5>
        <a:srgbClr val="F7E5D1"/>
      </a:accent5>
      <a:accent6>
        <a:srgbClr val="CE7218"/>
      </a:accent6>
      <a:hlink>
        <a:srgbClr val="FFCC00"/>
      </a:hlink>
      <a:folHlink>
        <a:srgbClr val="FEFE76"/>
      </a:folHlink>
    </a:clrScheme>
    <a:fontScheme name="14_Default Design">
      <a:majorFont>
        <a:latin typeface="Calibri"/>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4_Default Design 13">
        <a:dk1>
          <a:srgbClr val="000000"/>
        </a:dk1>
        <a:lt1>
          <a:srgbClr val="FFFFFF"/>
        </a:lt1>
        <a:dk2>
          <a:srgbClr val="000000"/>
        </a:dk2>
        <a:lt2>
          <a:srgbClr val="808080"/>
        </a:lt2>
        <a:accent1>
          <a:srgbClr val="FFFF00"/>
        </a:accent1>
        <a:accent2>
          <a:srgbClr val="B5121B"/>
        </a:accent2>
        <a:accent3>
          <a:srgbClr val="FFFFFF"/>
        </a:accent3>
        <a:accent4>
          <a:srgbClr val="000000"/>
        </a:accent4>
        <a:accent5>
          <a:srgbClr val="FFFFAA"/>
        </a:accent5>
        <a:accent6>
          <a:srgbClr val="A40F17"/>
        </a:accent6>
        <a:hlink>
          <a:srgbClr val="439639"/>
        </a:hlink>
        <a:folHlink>
          <a:srgbClr val="3333FF"/>
        </a:folHlink>
      </a:clrScheme>
      <a:clrMap bg1="lt1" tx1="dk1" bg2="lt2" tx2="dk2" accent1="accent1" accent2="accent2" accent3="accent3" accent4="accent4" accent5="accent5" accent6="accent6" hlink="hlink" folHlink="folHlink"/>
    </a:extraClrScheme>
    <a:extraClrScheme>
      <a:clrScheme name="14_Default Design 14">
        <a:dk1>
          <a:srgbClr val="000000"/>
        </a:dk1>
        <a:lt1>
          <a:srgbClr val="FFFFFF"/>
        </a:lt1>
        <a:dk2>
          <a:srgbClr val="FFFFFF"/>
        </a:dk2>
        <a:lt2>
          <a:srgbClr val="000000"/>
        </a:lt2>
        <a:accent1>
          <a:srgbClr val="FFFF00"/>
        </a:accent1>
        <a:accent2>
          <a:srgbClr val="FF9900"/>
        </a:accent2>
        <a:accent3>
          <a:srgbClr val="FFFFFF"/>
        </a:accent3>
        <a:accent4>
          <a:srgbClr val="000000"/>
        </a:accent4>
        <a:accent5>
          <a:srgbClr val="FFFFAA"/>
        </a:accent5>
        <a:accent6>
          <a:srgbClr val="E78A00"/>
        </a:accent6>
        <a:hlink>
          <a:srgbClr val="00FFFF"/>
        </a:hlink>
        <a:folHlink>
          <a:srgbClr val="99CC00"/>
        </a:folHlink>
      </a:clrScheme>
      <a:clrMap bg1="lt1" tx1="dk1" bg2="lt2" tx2="dk2" accent1="accent1" accent2="accent2" accent3="accent3" accent4="accent4" accent5="accent5" accent6="accent6" hlink="hlink" folHlink="folHlink"/>
    </a:extraClrScheme>
    <a:extraClrScheme>
      <a:clrScheme name="14_Default Design 15">
        <a:dk1>
          <a:srgbClr val="000000"/>
        </a:dk1>
        <a:lt1>
          <a:srgbClr val="FFFFFF"/>
        </a:lt1>
        <a:dk2>
          <a:srgbClr val="FFFFFF"/>
        </a:dk2>
        <a:lt2>
          <a:srgbClr val="000000"/>
        </a:lt2>
        <a:accent1>
          <a:srgbClr val="F2D2A8"/>
        </a:accent1>
        <a:accent2>
          <a:srgbClr val="E37F1C"/>
        </a:accent2>
        <a:accent3>
          <a:srgbClr val="FFFFFF"/>
        </a:accent3>
        <a:accent4>
          <a:srgbClr val="000000"/>
        </a:accent4>
        <a:accent5>
          <a:srgbClr val="F7E5D1"/>
        </a:accent5>
        <a:accent6>
          <a:srgbClr val="CE7218"/>
        </a:accent6>
        <a:hlink>
          <a:srgbClr val="99CCFF"/>
        </a:hlink>
        <a:folHlink>
          <a:srgbClr val="FEFE7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5516</TotalTime>
  <Words>560</Words>
  <Application>Microsoft Office PowerPoint</Application>
  <PresentationFormat>On-screen Show (4:3)</PresentationFormat>
  <Paragraphs>93</Paragraphs>
  <Slides>11</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MS PGothic</vt:lpstr>
      <vt:lpstr>Arial</vt:lpstr>
      <vt:lpstr>Calibri</vt:lpstr>
      <vt:lpstr>Effra Light</vt:lpstr>
      <vt:lpstr>Times New Roman</vt:lpstr>
      <vt:lpstr>ヒラギノ角ゴ Pro W3</vt:lpstr>
      <vt:lpstr>16_Default Design</vt:lpstr>
      <vt:lpstr>1_Office Theme</vt:lpstr>
      <vt:lpstr>30-Day Safety and Echocardiographic Outcomes Following Transcatheter Aortic Valve Replacement with the Self-Expanding Repositionable Evolut PRO System</vt:lpstr>
      <vt:lpstr>Background</vt:lpstr>
      <vt:lpstr>PowerPoint Presentation</vt:lpstr>
      <vt:lpstr>Evolut PRO Study Methods</vt:lpstr>
      <vt:lpstr>Evolut PRO Baseline Characteristics</vt:lpstr>
      <vt:lpstr>Evolut PRO Procedural Outcomes</vt:lpstr>
      <vt:lpstr>Evolut PRO Aortic Regurgitation at 30 Days</vt:lpstr>
      <vt:lpstr>PowerPoint Presentation</vt:lpstr>
      <vt:lpstr>Evolut PRO Valve Performance</vt:lpstr>
      <vt:lpstr>Evolut PRO New York Heart Association </vt:lpstr>
      <vt:lpstr>Evolut PRO Clinical Summary</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J. Popma</dc:creator>
  <cp:lastModifiedBy>Moore, Jane, MS</cp:lastModifiedBy>
  <cp:revision>371</cp:revision>
  <dcterms:created xsi:type="dcterms:W3CDTF">2015-02-20T20:20:11Z</dcterms:created>
  <dcterms:modified xsi:type="dcterms:W3CDTF">2017-03-09T19:45:50Z</dcterms:modified>
</cp:coreProperties>
</file>