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95" r:id="rId4"/>
    <p:sldId id="260" r:id="rId5"/>
    <p:sldId id="261" r:id="rId6"/>
    <p:sldId id="269" r:id="rId7"/>
    <p:sldId id="270" r:id="rId8"/>
    <p:sldId id="271" r:id="rId9"/>
    <p:sldId id="272" r:id="rId10"/>
    <p:sldId id="297" r:id="rId11"/>
    <p:sldId id="273" r:id="rId12"/>
    <p:sldId id="275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91" r:id="rId25"/>
    <p:sldId id="296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EC6FD-11EB-4F3B-98B9-0519030BDFD6}" type="datetimeFigureOut">
              <a:rPr lang="en-US" smtClean="0"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F38F-F5E7-4957-8811-A9764D0362E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file:///C:\ppt\0200\20170219_pre_1400_14.55%20Lourdes%20Prieto\cors%20lat58.avi" TargetMode="External"/><Relationship Id="rId7" Type="http://schemas.openxmlformats.org/officeDocument/2006/relationships/image" Target="../media/image16.png"/><Relationship Id="rId2" Type="http://schemas.openxmlformats.org/officeDocument/2006/relationships/video" Target="file:///C:\ppt\0200\20170219_pre_1400_14.55%20Lourdes%20Prieto\cors%20ap57.avi" TargetMode="External"/><Relationship Id="rId1" Type="http://schemas.microsoft.com/office/2007/relationships/media" Target="file:///C:\ppt\0200\20170219_pre_1400_14.55%20Lourdes%20Prieto\cors%20ap57.avi" TargetMode="Externa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video" Target="file:///C:\ppt\0200\20170219_pre_1400_14.55%20Lourdes%20Prieto\cors%20lat58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/C:\ppt\0200\20170219_pre_1400_14.55%20Lourdes%20Prieto\prestent%20lat63.avi" TargetMode="External"/><Relationship Id="rId7" Type="http://schemas.openxmlformats.org/officeDocument/2006/relationships/image" Target="../media/image18.png"/><Relationship Id="rId2" Type="http://schemas.openxmlformats.org/officeDocument/2006/relationships/video" Target="file:///C:\ppt\0200\20170219_pre_1400_14.55%20Lourdes%20Prieto\prestent%20ap62.avi" TargetMode="External"/><Relationship Id="rId1" Type="http://schemas.microsoft.com/office/2007/relationships/media" Target="file:///C:\ppt\0200\20170219_pre_1400_14.55%20Lourdes%20Prieto\prestent%20ap62.avi" TargetMode="Externa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6.xml"/><Relationship Id="rId4" Type="http://schemas.openxmlformats.org/officeDocument/2006/relationships/video" Target="file:///C:\ppt\0200\20170219_pre_1400_14.55%20Lourdes%20Prieto\prestent%20lat63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/C:\ppt\0200\20170219_pre_1400_14.55%20Lourdes%20Prieto\Melody%20deploy%20lat68.avi" TargetMode="External"/><Relationship Id="rId7" Type="http://schemas.openxmlformats.org/officeDocument/2006/relationships/image" Target="../media/image21.png"/><Relationship Id="rId2" Type="http://schemas.openxmlformats.org/officeDocument/2006/relationships/video" Target="file:///C:\ppt\0200\20170219_pre_1400_14.55%20Lourdes%20Prieto\Melody%20deploy%20ap67.avi" TargetMode="External"/><Relationship Id="rId1" Type="http://schemas.microsoft.com/office/2007/relationships/media" Target="file:///C:\ppt\0200\20170219_pre_1400_14.55%20Lourdes%20Prieto\Melody%20deploy%20ap67.avi" TargetMode="Externa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6.xml"/><Relationship Id="rId4" Type="http://schemas.openxmlformats.org/officeDocument/2006/relationships/video" Target="file:///C:\ppt\0200\20170219_pre_1400_14.55%20Lourdes%20Prieto\Melody%20deploy%20lat68.av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mp4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2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9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2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7" Type="http://schemas.openxmlformats.org/officeDocument/2006/relationships/image" Target="../media/image29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3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Case I’m Proud of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VOT angio4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1219200"/>
            <a:ext cx="4724400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192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Much better!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0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" y="1219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Balloon sizing</a:t>
            </a:r>
          </a:p>
        </p:txBody>
      </p:sp>
    </p:spTree>
    <p:extLst>
      <p:ext uri="{BB962C8B-B14F-4D97-AF65-F5344CB8AC3E}">
        <p14:creationId xmlns:p14="http://schemas.microsoft.com/office/powerpoint/2010/main" val="3472971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rs ap5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2192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rs lat5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R/o </a:t>
            </a:r>
            <a:r>
              <a:rPr lang="en-US" dirty="0"/>
              <a:t>C</a:t>
            </a:r>
            <a:r>
              <a:rPr lang="en-US" dirty="0" smtClean="0"/>
              <a:t>oronary </a:t>
            </a:r>
            <a:r>
              <a:rPr lang="en-US" dirty="0"/>
              <a:t>C</a:t>
            </a:r>
            <a:r>
              <a:rPr lang="en-US" dirty="0" smtClean="0"/>
              <a:t>ompression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4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1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tent ap6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" y="1052884"/>
            <a:ext cx="4928815" cy="492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restent lat6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4914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Pre-stenting</a:t>
            </a:r>
          </a:p>
        </p:txBody>
      </p:sp>
    </p:spTree>
    <p:extLst>
      <p:ext uri="{BB962C8B-B14F-4D97-AF65-F5344CB8AC3E}">
        <p14:creationId xmlns:p14="http://schemas.microsoft.com/office/powerpoint/2010/main" val="427641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t stent lat6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838200"/>
            <a:ext cx="5257800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Things look good…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63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lody deploy ap6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" y="1143000"/>
            <a:ext cx="487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elody deploy lat6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464" y="1143000"/>
            <a:ext cx="4865536" cy="486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Melody valve deployment</a:t>
            </a:r>
          </a:p>
        </p:txBody>
      </p:sp>
    </p:spTree>
    <p:extLst>
      <p:ext uri="{BB962C8B-B14F-4D97-AF65-F5344CB8AC3E}">
        <p14:creationId xmlns:p14="http://schemas.microsoft.com/office/powerpoint/2010/main" val="47294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pressure dilation – Atlas </a:t>
            </a:r>
            <a:br>
              <a:rPr lang="en-US" sz="3600" dirty="0" smtClean="0"/>
            </a:br>
            <a:r>
              <a:rPr lang="en-US" sz="3600" dirty="0" smtClean="0"/>
              <a:t>Stopped at 6 </a:t>
            </a:r>
            <a:r>
              <a:rPr lang="en-US" sz="3600" dirty="0" err="1" smtClean="0"/>
              <a:t>atm</a:t>
            </a:r>
            <a:endParaRPr lang="en-US" sz="3600" dirty="0" smtClean="0"/>
          </a:p>
        </p:txBody>
      </p:sp>
      <p:pic>
        <p:nvPicPr>
          <p:cNvPr id="5" name="Atlas ap6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3" y="1219200"/>
            <a:ext cx="4876800" cy="4876800"/>
          </a:xfrm>
          <a:prstGeom prst="rect">
            <a:avLst/>
          </a:prstGeom>
        </p:spPr>
      </p:pic>
      <p:pic>
        <p:nvPicPr>
          <p:cNvPr id="6" name="Atlas post Melody lat 2270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12192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3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 high pressure dilation – MPA </a:t>
            </a:r>
            <a:r>
              <a:rPr lang="en-US" dirty="0" err="1" smtClean="0"/>
              <a:t>angio</a:t>
            </a:r>
            <a:endParaRPr lang="en-US" dirty="0" smtClean="0"/>
          </a:p>
        </p:txBody>
      </p:sp>
      <p:pic>
        <p:nvPicPr>
          <p:cNvPr id="4" name="Angio post melody ap7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66800"/>
            <a:ext cx="4876800" cy="4876800"/>
          </a:xfrm>
          <a:prstGeom prst="rect">
            <a:avLst/>
          </a:prstGeom>
        </p:spPr>
      </p:pic>
      <p:pic>
        <p:nvPicPr>
          <p:cNvPr id="5" name="Angio post melody lat7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10668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8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3"/>
          <p:cNvSpPr>
            <a:spLocks noGrp="1"/>
          </p:cNvSpPr>
          <p:nvPr>
            <p:ph type="title"/>
          </p:nvPr>
        </p:nvSpPr>
        <p:spPr>
          <a:xfrm>
            <a:off x="304800" y="257238"/>
            <a:ext cx="83820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Post high pressure dilation- RVOT </a:t>
            </a:r>
            <a:r>
              <a:rPr lang="en-US" dirty="0" err="1" smtClean="0"/>
              <a:t>angio</a:t>
            </a:r>
            <a:endParaRPr lang="en-US" dirty="0" smtClean="0"/>
          </a:p>
        </p:txBody>
      </p:sp>
      <p:pic>
        <p:nvPicPr>
          <p:cNvPr id="2" name="RVOT final ap10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5238"/>
            <a:ext cx="4800600" cy="4800600"/>
          </a:xfrm>
          <a:prstGeom prst="rect">
            <a:avLst/>
          </a:prstGeom>
        </p:spPr>
      </p:pic>
      <p:pic>
        <p:nvPicPr>
          <p:cNvPr id="3" name="RVOT post lat 37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762" y="990600"/>
            <a:ext cx="4805238" cy="4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3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7826375" cy="1139825"/>
          </a:xfrm>
        </p:spPr>
        <p:txBody>
          <a:bodyPr/>
          <a:lstStyle/>
          <a:p>
            <a:r>
              <a:rPr lang="en-US" dirty="0" smtClean="0"/>
              <a:t>Wait and repeat angiogram…</a:t>
            </a:r>
          </a:p>
        </p:txBody>
      </p:sp>
    </p:spTree>
    <p:extLst>
      <p:ext uri="{BB962C8B-B14F-4D97-AF65-F5344CB8AC3E}">
        <p14:creationId xmlns:p14="http://schemas.microsoft.com/office/powerpoint/2010/main" val="78171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7239000" cy="4191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Lourdes Prieto, M.D. </a:t>
            </a:r>
          </a:p>
          <a:p>
            <a:pPr>
              <a:buNone/>
            </a:pP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Disclosures: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  <a:endParaRPr lang="en-US" sz="4400" dirty="0" smtClean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endParaRPr lang="en-US" sz="2000" dirty="0" smtClean="0">
              <a:solidFill>
                <a:schemeClr val="tx2"/>
              </a:solidFill>
              <a:latin typeface="TradeGothic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0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ft iliac stent10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838200"/>
            <a:ext cx="5257800" cy="5257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5635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Never sit in the </a:t>
            </a:r>
            <a:r>
              <a:rPr lang="en-US" sz="3600" dirty="0" err="1" smtClean="0"/>
              <a:t>Cath</a:t>
            </a:r>
            <a:r>
              <a:rPr lang="en-US" sz="3600" dirty="0" smtClean="0"/>
              <a:t> Lab with nothing to do…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1507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Final RVOT angiogram</a:t>
            </a:r>
          </a:p>
        </p:txBody>
      </p:sp>
      <p:pic>
        <p:nvPicPr>
          <p:cNvPr id="2" name="RVOT final ap10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66800"/>
            <a:ext cx="4800600" cy="4800600"/>
          </a:xfrm>
          <a:prstGeom prst="rect">
            <a:avLst/>
          </a:prstGeom>
        </p:spPr>
      </p:pic>
      <p:pic>
        <p:nvPicPr>
          <p:cNvPr id="5" name="RVOT final lat10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2257" y="10668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19100" y="1222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CT one day post</a:t>
            </a: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43800" y="1447800"/>
            <a:ext cx="1257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CT dose reduction protocol - 263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mGycm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371600" y="1905000"/>
            <a:ext cx="253365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28600" y="1161871"/>
            <a:ext cx="1257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Contained pocket, no change from </a:t>
            </a:r>
            <a:r>
              <a:rPr lang="en-US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angio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2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CT one month post – Resolution </a:t>
            </a:r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" y="11430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430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0" y="6086061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CT dose reduction protocol - 245 </a:t>
            </a:r>
            <a:r>
              <a:rPr 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mGycm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6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 ½ </a:t>
            </a:r>
            <a:r>
              <a:rPr lang="en-US" dirty="0" err="1" smtClean="0"/>
              <a:t>yrs</a:t>
            </a:r>
            <a:r>
              <a:rPr lang="en-US" dirty="0" smtClean="0"/>
              <a:t> later…</a:t>
            </a:r>
            <a:endParaRPr lang="en-US" dirty="0"/>
          </a:p>
        </p:txBody>
      </p:sp>
      <p:pic>
        <p:nvPicPr>
          <p:cNvPr id="5" name="Melody valve w_wo color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4846637" cy="3306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7999"/>
            <a:ext cx="4419599" cy="30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8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38413"/>
            <a:ext cx="6016625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Patient History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1237" y="1219200"/>
            <a:ext cx="8534400" cy="47085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19 </a:t>
            </a:r>
            <a:r>
              <a:rPr lang="en-US" dirty="0" err="1" smtClean="0"/>
              <a:t>yo</a:t>
            </a:r>
            <a:r>
              <a:rPr lang="en-US" dirty="0" smtClean="0"/>
              <a:t> with DORV, large VSD, pulmonary stenosis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3 days old - right BT shunt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2 </a:t>
            </a:r>
            <a:r>
              <a:rPr lang="en-US" dirty="0" err="1" smtClean="0"/>
              <a:t>yrs</a:t>
            </a:r>
            <a:r>
              <a:rPr lang="en-US" dirty="0" smtClean="0"/>
              <a:t> - VSD closure &amp; 16 mm RV to PA homograft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7 </a:t>
            </a:r>
            <a:r>
              <a:rPr lang="en-US" dirty="0" err="1" smtClean="0"/>
              <a:t>yrs</a:t>
            </a:r>
            <a:r>
              <a:rPr lang="en-US" dirty="0" smtClean="0"/>
              <a:t> –large RVOT </a:t>
            </a:r>
            <a:r>
              <a:rPr lang="en-US" dirty="0" err="1" smtClean="0"/>
              <a:t>pseudoaneurysm</a:t>
            </a:r>
            <a:r>
              <a:rPr lang="en-US" dirty="0" smtClean="0"/>
              <a:t> at homograft insertion site – </a:t>
            </a:r>
            <a:r>
              <a:rPr lang="en-US" dirty="0" err="1" smtClean="0"/>
              <a:t>pseudoaneurysm</a:t>
            </a:r>
            <a:r>
              <a:rPr lang="en-US" dirty="0" smtClean="0"/>
              <a:t> resection and homograft replacement (21 mm)  </a:t>
            </a:r>
          </a:p>
        </p:txBody>
      </p:sp>
    </p:spTree>
    <p:extLst>
      <p:ext uri="{BB962C8B-B14F-4D97-AF65-F5344CB8AC3E}">
        <p14:creationId xmlns:p14="http://schemas.microsoft.com/office/powerpoint/2010/main" val="404046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26375" cy="4156075"/>
          </a:xfrm>
        </p:spPr>
        <p:txBody>
          <a:bodyPr/>
          <a:lstStyle/>
          <a:p>
            <a:r>
              <a:rPr lang="en-US" dirty="0" smtClean="0"/>
              <a:t>19 </a:t>
            </a:r>
            <a:r>
              <a:rPr lang="en-US" dirty="0" err="1" smtClean="0"/>
              <a:t>yrs</a:t>
            </a:r>
            <a:r>
              <a:rPr lang="en-US" dirty="0" smtClean="0"/>
              <a:t> - Homograft stenosis, </a:t>
            </a:r>
            <a:r>
              <a:rPr lang="en-US" dirty="0" err="1" smtClean="0"/>
              <a:t>Vmax</a:t>
            </a:r>
            <a:r>
              <a:rPr lang="en-US" dirty="0" smtClean="0"/>
              <a:t> 4 m/sec by echo</a:t>
            </a:r>
          </a:p>
          <a:p>
            <a:r>
              <a:rPr lang="en-US" dirty="0" smtClean="0"/>
              <a:t>MRI – stenosis at proximal homograft/valve, </a:t>
            </a:r>
            <a:r>
              <a:rPr lang="en-US" dirty="0" err="1" smtClean="0"/>
              <a:t>regurgitant</a:t>
            </a:r>
            <a:r>
              <a:rPr lang="en-US" dirty="0" smtClean="0"/>
              <a:t> fraction 12%</a:t>
            </a:r>
          </a:p>
          <a:p>
            <a:r>
              <a:rPr lang="en-US" dirty="0" smtClean="0"/>
              <a:t>RV mildly dilated with low normal function</a:t>
            </a:r>
          </a:p>
          <a:p>
            <a:r>
              <a:rPr lang="en-US" dirty="0" smtClean="0"/>
              <a:t>Decreased stamina</a:t>
            </a:r>
          </a:p>
          <a:p>
            <a:r>
              <a:rPr lang="en-US" dirty="0" smtClean="0"/>
              <a:t>H/o bilateral femoral vein occlusion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Patient History</a:t>
            </a:r>
          </a:p>
        </p:txBody>
      </p:sp>
    </p:spTree>
    <p:extLst>
      <p:ext uri="{BB962C8B-B14F-4D97-AF65-F5344CB8AC3E}">
        <p14:creationId xmlns:p14="http://schemas.microsoft.com/office/powerpoint/2010/main" val="173772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Hemodynamics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RV pressure 80% systemic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33 mm gradient from RV to MPA under general anesthesia</a:t>
            </a:r>
          </a:p>
        </p:txBody>
      </p:sp>
    </p:spTree>
    <p:extLst>
      <p:ext uri="{BB962C8B-B14F-4D97-AF65-F5344CB8AC3E}">
        <p14:creationId xmlns:p14="http://schemas.microsoft.com/office/powerpoint/2010/main" val="2977698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Catheter course a bit challenging…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FV occlusion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914400"/>
            <a:ext cx="5181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 we open a femoral vein?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5908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We will try!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9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FV occlusion 2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6800"/>
            <a:ext cx="487680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Wire goes up!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17" y="10668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9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Progressive iliac vein dilation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468562" cy="246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85" y="2579867"/>
            <a:ext cx="25146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37167"/>
            <a:ext cx="2286000" cy="2286000"/>
          </a:xfrm>
          <a:prstGeom prst="rect">
            <a:avLst/>
          </a:prstGeom>
        </p:spPr>
      </p:pic>
      <p:pic>
        <p:nvPicPr>
          <p:cNvPr id="7" name="iliac angio post dilation-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1925" y="990600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9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</TotalTime>
  <Words>229</Words>
  <Application>Microsoft Office PowerPoint</Application>
  <PresentationFormat>On-screen Show (4:3)</PresentationFormat>
  <Paragraphs>47</Paragraphs>
  <Slides>25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TradeGothic</vt:lpstr>
      <vt:lpstr>Theme1</vt:lpstr>
      <vt:lpstr>Custom Design</vt:lpstr>
      <vt:lpstr>A Case I’m Proud of</vt:lpstr>
      <vt:lpstr>PowerPoint Presentation</vt:lpstr>
      <vt:lpstr>Patient History</vt:lpstr>
      <vt:lpstr>Patient History</vt:lpstr>
      <vt:lpstr>Hemodynamics</vt:lpstr>
      <vt:lpstr>Catheter course a bit challenging…</vt:lpstr>
      <vt:lpstr>Can we open a femoral vein?</vt:lpstr>
      <vt:lpstr>Wire goes up!</vt:lpstr>
      <vt:lpstr>Progressive iliac vein dilation</vt:lpstr>
      <vt:lpstr>Much better!</vt:lpstr>
      <vt:lpstr>Balloon sizing</vt:lpstr>
      <vt:lpstr>R/o Coronary Compression</vt:lpstr>
      <vt:lpstr>Pre-stenting</vt:lpstr>
      <vt:lpstr>Things look good…</vt:lpstr>
      <vt:lpstr>Melody valve deployment</vt:lpstr>
      <vt:lpstr>High pressure dilation – Atlas  Stopped at 6 atm</vt:lpstr>
      <vt:lpstr>Post high pressure dilation – MPA angio</vt:lpstr>
      <vt:lpstr>Post high pressure dilation- RVOT angio</vt:lpstr>
      <vt:lpstr>Wait and repeat angiogram…</vt:lpstr>
      <vt:lpstr>Never sit in the Cath Lab with nothing to do…</vt:lpstr>
      <vt:lpstr>Final RVOT angiogram</vt:lpstr>
      <vt:lpstr>CT one day post</vt:lpstr>
      <vt:lpstr>CT one month post – Resolution </vt:lpstr>
      <vt:lpstr>2 ½ yrs later…</vt:lpstr>
      <vt:lpstr>PowerPoint Presentation</vt:lpstr>
    </vt:vector>
  </TitlesOfParts>
  <Company>MedStar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Checkin 009</cp:lastModifiedBy>
  <cp:revision>44</cp:revision>
  <dcterms:created xsi:type="dcterms:W3CDTF">2015-01-08T17:01:57Z</dcterms:created>
  <dcterms:modified xsi:type="dcterms:W3CDTF">2017-02-18T02:59:07Z</dcterms:modified>
</cp:coreProperties>
</file>