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Relationship Id="rId16" Type="http://schemas.openxmlformats.org/officeDocument/2006/relationships/image" Target="../media/image30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6" Type="http://schemas.openxmlformats.org/officeDocument/2006/relationships/image" Target="../media/image35.png"/><Relationship Id="rId7" Type="http://schemas.openxmlformats.org/officeDocument/2006/relationships/image" Target="../media/image36.png"/><Relationship Id="rId8" Type="http://schemas.openxmlformats.org/officeDocument/2006/relationships/image" Target="../media/image37.png"/><Relationship Id="rId9" Type="http://schemas.openxmlformats.org/officeDocument/2006/relationships/image" Target="../media/image38.png"/><Relationship Id="rId10" Type="http://schemas.openxmlformats.org/officeDocument/2006/relationships/image" Target="../media/image39.png"/><Relationship Id="rId11" Type="http://schemas.openxmlformats.org/officeDocument/2006/relationships/image" Target="../media/image40.png"/><Relationship Id="rId12" Type="http://schemas.openxmlformats.org/officeDocument/2006/relationships/image" Target="../media/image41.png"/><Relationship Id="rId13" Type="http://schemas.openxmlformats.org/officeDocument/2006/relationships/image" Target="../media/image42.png"/><Relationship Id="rId14" Type="http://schemas.openxmlformats.org/officeDocument/2006/relationships/image" Target="../media/image43.png"/><Relationship Id="rId15" Type="http://schemas.openxmlformats.org/officeDocument/2006/relationships/image" Target="../media/image44.png"/><Relationship Id="rId16" Type="http://schemas.openxmlformats.org/officeDocument/2006/relationships/image" Target="../media/image45.png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71261"/>
            <a:ext cx="12192000" cy="1386840"/>
          </a:xfrm>
          <a:custGeom>
            <a:avLst/>
            <a:gdLst/>
            <a:ahLst/>
            <a:cxnLst/>
            <a:rect l="l" t="t" r="r" b="b"/>
            <a:pathLst>
              <a:path w="12192000" h="1386840">
                <a:moveTo>
                  <a:pt x="0" y="1386738"/>
                </a:moveTo>
                <a:lnTo>
                  <a:pt x="12192000" y="1386738"/>
                </a:lnTo>
                <a:lnTo>
                  <a:pt x="12192000" y="0"/>
                </a:lnTo>
                <a:lnTo>
                  <a:pt x="0" y="0"/>
                </a:lnTo>
                <a:lnTo>
                  <a:pt x="0" y="1386738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82791" y="5471261"/>
            <a:ext cx="3009265" cy="1386840"/>
          </a:xfrm>
          <a:custGeom>
            <a:avLst/>
            <a:gdLst/>
            <a:ahLst/>
            <a:cxnLst/>
            <a:rect l="l" t="t" r="r" b="b"/>
            <a:pathLst>
              <a:path w="3009265" h="1386840">
                <a:moveTo>
                  <a:pt x="3009208" y="0"/>
                </a:moveTo>
                <a:lnTo>
                  <a:pt x="519195" y="0"/>
                </a:lnTo>
                <a:lnTo>
                  <a:pt x="511696" y="10943"/>
                </a:lnTo>
                <a:lnTo>
                  <a:pt x="487332" y="47553"/>
                </a:lnTo>
                <a:lnTo>
                  <a:pt x="463480" y="84469"/>
                </a:lnTo>
                <a:lnTo>
                  <a:pt x="440147" y="121688"/>
                </a:lnTo>
                <a:lnTo>
                  <a:pt x="417336" y="159206"/>
                </a:lnTo>
                <a:lnTo>
                  <a:pt x="395052" y="197018"/>
                </a:lnTo>
                <a:lnTo>
                  <a:pt x="373300" y="235121"/>
                </a:lnTo>
                <a:lnTo>
                  <a:pt x="352083" y="273510"/>
                </a:lnTo>
                <a:lnTo>
                  <a:pt x="331407" y="312182"/>
                </a:lnTo>
                <a:lnTo>
                  <a:pt x="311276" y="351132"/>
                </a:lnTo>
                <a:lnTo>
                  <a:pt x="291694" y="390356"/>
                </a:lnTo>
                <a:lnTo>
                  <a:pt x="272665" y="429851"/>
                </a:lnTo>
                <a:lnTo>
                  <a:pt x="254195" y="469612"/>
                </a:lnTo>
                <a:lnTo>
                  <a:pt x="236288" y="509636"/>
                </a:lnTo>
                <a:lnTo>
                  <a:pt x="218947" y="549918"/>
                </a:lnTo>
                <a:lnTo>
                  <a:pt x="202178" y="590454"/>
                </a:lnTo>
                <a:lnTo>
                  <a:pt x="185985" y="631241"/>
                </a:lnTo>
                <a:lnTo>
                  <a:pt x="170372" y="672273"/>
                </a:lnTo>
                <a:lnTo>
                  <a:pt x="155345" y="713548"/>
                </a:lnTo>
                <a:lnTo>
                  <a:pt x="140906" y="755062"/>
                </a:lnTo>
                <a:lnTo>
                  <a:pt x="127062" y="796809"/>
                </a:lnTo>
                <a:lnTo>
                  <a:pt x="113816" y="838787"/>
                </a:lnTo>
                <a:lnTo>
                  <a:pt x="101172" y="880990"/>
                </a:lnTo>
                <a:lnTo>
                  <a:pt x="89136" y="923416"/>
                </a:lnTo>
                <a:lnTo>
                  <a:pt x="77711" y="966061"/>
                </a:lnTo>
                <a:lnTo>
                  <a:pt x="66902" y="1008919"/>
                </a:lnTo>
                <a:lnTo>
                  <a:pt x="56714" y="1051987"/>
                </a:lnTo>
                <a:lnTo>
                  <a:pt x="47151" y="1095261"/>
                </a:lnTo>
                <a:lnTo>
                  <a:pt x="38217" y="1138738"/>
                </a:lnTo>
                <a:lnTo>
                  <a:pt x="29918" y="1182412"/>
                </a:lnTo>
                <a:lnTo>
                  <a:pt x="22256" y="1226281"/>
                </a:lnTo>
                <a:lnTo>
                  <a:pt x="15238" y="1270339"/>
                </a:lnTo>
                <a:lnTo>
                  <a:pt x="8867" y="1314584"/>
                </a:lnTo>
                <a:lnTo>
                  <a:pt x="3147" y="1359010"/>
                </a:lnTo>
                <a:lnTo>
                  <a:pt x="0" y="1386738"/>
                </a:lnTo>
                <a:lnTo>
                  <a:pt x="3009208" y="1386738"/>
                </a:lnTo>
                <a:lnTo>
                  <a:pt x="3009208" y="0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292862" y="5565559"/>
            <a:ext cx="1174115" cy="1174115"/>
          </a:xfrm>
          <a:custGeom>
            <a:avLst/>
            <a:gdLst/>
            <a:ahLst/>
            <a:cxnLst/>
            <a:rect l="l" t="t" r="r" b="b"/>
            <a:pathLst>
              <a:path w="1174115" h="1174115">
                <a:moveTo>
                  <a:pt x="586943" y="0"/>
                </a:moveTo>
                <a:lnTo>
                  <a:pt x="538803" y="1945"/>
                </a:lnTo>
                <a:lnTo>
                  <a:pt x="491736" y="7682"/>
                </a:lnTo>
                <a:lnTo>
                  <a:pt x="445891" y="17058"/>
                </a:lnTo>
                <a:lnTo>
                  <a:pt x="401420" y="29922"/>
                </a:lnTo>
                <a:lnTo>
                  <a:pt x="358475" y="46124"/>
                </a:lnTo>
                <a:lnTo>
                  <a:pt x="317205" y="65513"/>
                </a:lnTo>
                <a:lnTo>
                  <a:pt x="277763" y="87937"/>
                </a:lnTo>
                <a:lnTo>
                  <a:pt x="240298" y="113246"/>
                </a:lnTo>
                <a:lnTo>
                  <a:pt x="204963" y="141288"/>
                </a:lnTo>
                <a:lnTo>
                  <a:pt x="171908" y="171912"/>
                </a:lnTo>
                <a:lnTo>
                  <a:pt x="141285" y="204968"/>
                </a:lnTo>
                <a:lnTo>
                  <a:pt x="113243" y="240304"/>
                </a:lnTo>
                <a:lnTo>
                  <a:pt x="87935" y="277769"/>
                </a:lnTo>
                <a:lnTo>
                  <a:pt x="65512" y="317212"/>
                </a:lnTo>
                <a:lnTo>
                  <a:pt x="46123" y="358483"/>
                </a:lnTo>
                <a:lnTo>
                  <a:pt x="29922" y="401429"/>
                </a:lnTo>
                <a:lnTo>
                  <a:pt x="17057" y="445901"/>
                </a:lnTo>
                <a:lnTo>
                  <a:pt x="7681" y="491746"/>
                </a:lnTo>
                <a:lnTo>
                  <a:pt x="1945" y="538815"/>
                </a:lnTo>
                <a:lnTo>
                  <a:pt x="0" y="586955"/>
                </a:lnTo>
                <a:lnTo>
                  <a:pt x="1945" y="635094"/>
                </a:lnTo>
                <a:lnTo>
                  <a:pt x="7681" y="682160"/>
                </a:lnTo>
                <a:lnTo>
                  <a:pt x="17057" y="728004"/>
                </a:lnTo>
                <a:lnTo>
                  <a:pt x="29922" y="772474"/>
                </a:lnTo>
                <a:lnTo>
                  <a:pt x="46123" y="815419"/>
                </a:lnTo>
                <a:lnTo>
                  <a:pt x="65512" y="856689"/>
                </a:lnTo>
                <a:lnTo>
                  <a:pt x="87935" y="896131"/>
                </a:lnTo>
                <a:lnTo>
                  <a:pt x="113243" y="933595"/>
                </a:lnTo>
                <a:lnTo>
                  <a:pt x="141285" y="968931"/>
                </a:lnTo>
                <a:lnTo>
                  <a:pt x="171908" y="1001986"/>
                </a:lnTo>
                <a:lnTo>
                  <a:pt x="204963" y="1032610"/>
                </a:lnTo>
                <a:lnTo>
                  <a:pt x="240298" y="1060652"/>
                </a:lnTo>
                <a:lnTo>
                  <a:pt x="277763" y="1085960"/>
                </a:lnTo>
                <a:lnTo>
                  <a:pt x="317205" y="1108385"/>
                </a:lnTo>
                <a:lnTo>
                  <a:pt x="358475" y="1127773"/>
                </a:lnTo>
                <a:lnTo>
                  <a:pt x="401420" y="1143976"/>
                </a:lnTo>
                <a:lnTo>
                  <a:pt x="445891" y="1156840"/>
                </a:lnTo>
                <a:lnTo>
                  <a:pt x="491736" y="1166216"/>
                </a:lnTo>
                <a:lnTo>
                  <a:pt x="538803" y="1171953"/>
                </a:lnTo>
                <a:lnTo>
                  <a:pt x="586943" y="1173899"/>
                </a:lnTo>
                <a:lnTo>
                  <a:pt x="635080" y="1171953"/>
                </a:lnTo>
                <a:lnTo>
                  <a:pt x="682147" y="1166216"/>
                </a:lnTo>
                <a:lnTo>
                  <a:pt x="727990" y="1156840"/>
                </a:lnTo>
                <a:lnTo>
                  <a:pt x="772460" y="1143976"/>
                </a:lnTo>
                <a:lnTo>
                  <a:pt x="815405" y="1127773"/>
                </a:lnTo>
                <a:lnTo>
                  <a:pt x="856675" y="1108385"/>
                </a:lnTo>
                <a:lnTo>
                  <a:pt x="896117" y="1085960"/>
                </a:lnTo>
                <a:lnTo>
                  <a:pt x="933582" y="1060652"/>
                </a:lnTo>
                <a:lnTo>
                  <a:pt x="968917" y="1032610"/>
                </a:lnTo>
                <a:lnTo>
                  <a:pt x="1001972" y="1001986"/>
                </a:lnTo>
                <a:lnTo>
                  <a:pt x="1032597" y="968931"/>
                </a:lnTo>
                <a:lnTo>
                  <a:pt x="1060638" y="933595"/>
                </a:lnTo>
                <a:lnTo>
                  <a:pt x="1085947" y="896131"/>
                </a:lnTo>
                <a:lnTo>
                  <a:pt x="1108371" y="856689"/>
                </a:lnTo>
                <a:lnTo>
                  <a:pt x="1127760" y="815419"/>
                </a:lnTo>
                <a:lnTo>
                  <a:pt x="1143963" y="772474"/>
                </a:lnTo>
                <a:lnTo>
                  <a:pt x="1156827" y="728004"/>
                </a:lnTo>
                <a:lnTo>
                  <a:pt x="1166204" y="682160"/>
                </a:lnTo>
                <a:lnTo>
                  <a:pt x="1171940" y="635094"/>
                </a:lnTo>
                <a:lnTo>
                  <a:pt x="1173886" y="586955"/>
                </a:lnTo>
                <a:lnTo>
                  <a:pt x="1171940" y="538815"/>
                </a:lnTo>
                <a:lnTo>
                  <a:pt x="1166204" y="491746"/>
                </a:lnTo>
                <a:lnTo>
                  <a:pt x="1156827" y="445901"/>
                </a:lnTo>
                <a:lnTo>
                  <a:pt x="1143963" y="401429"/>
                </a:lnTo>
                <a:lnTo>
                  <a:pt x="1127760" y="358483"/>
                </a:lnTo>
                <a:lnTo>
                  <a:pt x="1108371" y="317212"/>
                </a:lnTo>
                <a:lnTo>
                  <a:pt x="1085947" y="277769"/>
                </a:lnTo>
                <a:lnTo>
                  <a:pt x="1060638" y="240304"/>
                </a:lnTo>
                <a:lnTo>
                  <a:pt x="1032597" y="204968"/>
                </a:lnTo>
                <a:lnTo>
                  <a:pt x="1001972" y="171912"/>
                </a:lnTo>
                <a:lnTo>
                  <a:pt x="968917" y="141288"/>
                </a:lnTo>
                <a:lnTo>
                  <a:pt x="933582" y="113246"/>
                </a:lnTo>
                <a:lnTo>
                  <a:pt x="896117" y="87937"/>
                </a:lnTo>
                <a:lnTo>
                  <a:pt x="856675" y="65513"/>
                </a:lnTo>
                <a:lnTo>
                  <a:pt x="815405" y="46124"/>
                </a:lnTo>
                <a:lnTo>
                  <a:pt x="772460" y="29922"/>
                </a:lnTo>
                <a:lnTo>
                  <a:pt x="727990" y="17058"/>
                </a:lnTo>
                <a:lnTo>
                  <a:pt x="682147" y="7682"/>
                </a:lnTo>
                <a:lnTo>
                  <a:pt x="635080" y="1945"/>
                </a:lnTo>
                <a:lnTo>
                  <a:pt x="586943" y="0"/>
                </a:lnTo>
                <a:close/>
              </a:path>
            </a:pathLst>
          </a:custGeom>
          <a:solidFill>
            <a:srgbClr val="E277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292862" y="5565559"/>
            <a:ext cx="1174115" cy="755015"/>
          </a:xfrm>
          <a:custGeom>
            <a:avLst/>
            <a:gdLst/>
            <a:ahLst/>
            <a:cxnLst/>
            <a:rect l="l" t="t" r="r" b="b"/>
            <a:pathLst>
              <a:path w="1174115" h="755014">
                <a:moveTo>
                  <a:pt x="586943" y="0"/>
                </a:moveTo>
                <a:lnTo>
                  <a:pt x="538805" y="1945"/>
                </a:lnTo>
                <a:lnTo>
                  <a:pt x="491739" y="7682"/>
                </a:lnTo>
                <a:lnTo>
                  <a:pt x="445895" y="17058"/>
                </a:lnTo>
                <a:lnTo>
                  <a:pt x="401425" y="29923"/>
                </a:lnTo>
                <a:lnTo>
                  <a:pt x="358480" y="46125"/>
                </a:lnTo>
                <a:lnTo>
                  <a:pt x="317211" y="65514"/>
                </a:lnTo>
                <a:lnTo>
                  <a:pt x="277768" y="87938"/>
                </a:lnTo>
                <a:lnTo>
                  <a:pt x="240304" y="113247"/>
                </a:lnTo>
                <a:lnTo>
                  <a:pt x="204968" y="141289"/>
                </a:lnTo>
                <a:lnTo>
                  <a:pt x="171913" y="171913"/>
                </a:lnTo>
                <a:lnTo>
                  <a:pt x="141289" y="204968"/>
                </a:lnTo>
                <a:lnTo>
                  <a:pt x="113247" y="240304"/>
                </a:lnTo>
                <a:lnTo>
                  <a:pt x="87938" y="277768"/>
                </a:lnTo>
                <a:lnTo>
                  <a:pt x="65514" y="317211"/>
                </a:lnTo>
                <a:lnTo>
                  <a:pt x="46125" y="358480"/>
                </a:lnTo>
                <a:lnTo>
                  <a:pt x="29923" y="401425"/>
                </a:lnTo>
                <a:lnTo>
                  <a:pt x="17058" y="445895"/>
                </a:lnTo>
                <a:lnTo>
                  <a:pt x="7682" y="491739"/>
                </a:lnTo>
                <a:lnTo>
                  <a:pt x="1945" y="538806"/>
                </a:lnTo>
                <a:lnTo>
                  <a:pt x="0" y="586944"/>
                </a:lnTo>
                <a:lnTo>
                  <a:pt x="1577" y="630325"/>
                </a:lnTo>
                <a:lnTo>
                  <a:pt x="6235" y="672845"/>
                </a:lnTo>
                <a:lnTo>
                  <a:pt x="13866" y="714394"/>
                </a:lnTo>
                <a:lnTo>
                  <a:pt x="24358" y="754862"/>
                </a:lnTo>
                <a:lnTo>
                  <a:pt x="841607" y="746094"/>
                </a:lnTo>
                <a:lnTo>
                  <a:pt x="1001015" y="741746"/>
                </a:lnTo>
                <a:lnTo>
                  <a:pt x="1046974" y="739836"/>
                </a:lnTo>
                <a:lnTo>
                  <a:pt x="1088441" y="737661"/>
                </a:lnTo>
                <a:lnTo>
                  <a:pt x="1155725" y="732429"/>
                </a:lnTo>
                <a:lnTo>
                  <a:pt x="1169254" y="661073"/>
                </a:lnTo>
                <a:lnTo>
                  <a:pt x="1173886" y="586944"/>
                </a:lnTo>
                <a:lnTo>
                  <a:pt x="1171940" y="538806"/>
                </a:lnTo>
                <a:lnTo>
                  <a:pt x="1166204" y="491739"/>
                </a:lnTo>
                <a:lnTo>
                  <a:pt x="1156827" y="445895"/>
                </a:lnTo>
                <a:lnTo>
                  <a:pt x="1143963" y="401425"/>
                </a:lnTo>
                <a:lnTo>
                  <a:pt x="1127760" y="358480"/>
                </a:lnTo>
                <a:lnTo>
                  <a:pt x="1108371" y="317211"/>
                </a:lnTo>
                <a:lnTo>
                  <a:pt x="1085947" y="277768"/>
                </a:lnTo>
                <a:lnTo>
                  <a:pt x="1060638" y="240304"/>
                </a:lnTo>
                <a:lnTo>
                  <a:pt x="1032597" y="204968"/>
                </a:lnTo>
                <a:lnTo>
                  <a:pt x="1001972" y="171913"/>
                </a:lnTo>
                <a:lnTo>
                  <a:pt x="968917" y="141289"/>
                </a:lnTo>
                <a:lnTo>
                  <a:pt x="933582" y="113247"/>
                </a:lnTo>
                <a:lnTo>
                  <a:pt x="896117" y="87938"/>
                </a:lnTo>
                <a:lnTo>
                  <a:pt x="856675" y="65514"/>
                </a:lnTo>
                <a:lnTo>
                  <a:pt x="815405" y="46125"/>
                </a:lnTo>
                <a:lnTo>
                  <a:pt x="772460" y="29923"/>
                </a:lnTo>
                <a:lnTo>
                  <a:pt x="727990" y="17058"/>
                </a:lnTo>
                <a:lnTo>
                  <a:pt x="682147" y="7682"/>
                </a:lnTo>
                <a:lnTo>
                  <a:pt x="635080" y="1945"/>
                </a:lnTo>
                <a:lnTo>
                  <a:pt x="586943" y="0"/>
                </a:lnTo>
                <a:close/>
              </a:path>
            </a:pathLst>
          </a:custGeom>
          <a:solidFill>
            <a:srgbClr val="FAA3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5889180" y="6276200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62"/>
                </a:moveTo>
                <a:lnTo>
                  <a:pt x="569289" y="39148"/>
                </a:lnTo>
                <a:lnTo>
                  <a:pt x="514652" y="43309"/>
                </a:lnTo>
                <a:lnTo>
                  <a:pt x="456552" y="50384"/>
                </a:lnTo>
                <a:lnTo>
                  <a:pt x="221234" y="106415"/>
                </a:lnTo>
                <a:lnTo>
                  <a:pt x="82515" y="175043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6"/>
                </a:lnTo>
                <a:lnTo>
                  <a:pt x="382841" y="133821"/>
                </a:lnTo>
                <a:lnTo>
                  <a:pt x="421869" y="129319"/>
                </a:lnTo>
                <a:lnTo>
                  <a:pt x="465015" y="126302"/>
                </a:lnTo>
                <a:lnTo>
                  <a:pt x="511738" y="124591"/>
                </a:lnTo>
                <a:lnTo>
                  <a:pt x="561496" y="124005"/>
                </a:lnTo>
                <a:lnTo>
                  <a:pt x="1312397" y="124005"/>
                </a:lnTo>
                <a:lnTo>
                  <a:pt x="1412222" y="106826"/>
                </a:lnTo>
                <a:lnTo>
                  <a:pt x="1438484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6"/>
                </a:lnTo>
                <a:lnTo>
                  <a:pt x="1018829" y="83607"/>
                </a:lnTo>
                <a:lnTo>
                  <a:pt x="975413" y="77174"/>
                </a:lnTo>
                <a:lnTo>
                  <a:pt x="848221" y="56480"/>
                </a:lnTo>
                <a:lnTo>
                  <a:pt x="805425" y="50241"/>
                </a:lnTo>
                <a:lnTo>
                  <a:pt x="761719" y="44892"/>
                </a:lnTo>
                <a:lnTo>
                  <a:pt x="716678" y="40771"/>
                </a:lnTo>
                <a:lnTo>
                  <a:pt x="669876" y="38216"/>
                </a:lnTo>
                <a:lnTo>
                  <a:pt x="620889" y="37562"/>
                </a:lnTo>
                <a:close/>
              </a:path>
              <a:path w="1672590" h="257809">
                <a:moveTo>
                  <a:pt x="1312397" y="124005"/>
                </a:moveTo>
                <a:lnTo>
                  <a:pt x="561496" y="124005"/>
                </a:lnTo>
                <a:lnTo>
                  <a:pt x="613751" y="124363"/>
                </a:lnTo>
                <a:lnTo>
                  <a:pt x="667960" y="125486"/>
                </a:lnTo>
                <a:lnTo>
                  <a:pt x="1056733" y="139596"/>
                </a:lnTo>
                <a:lnTo>
                  <a:pt x="1107113" y="140341"/>
                </a:lnTo>
                <a:lnTo>
                  <a:pt x="1154581" y="140227"/>
                </a:lnTo>
                <a:lnTo>
                  <a:pt x="1198596" y="139074"/>
                </a:lnTo>
                <a:lnTo>
                  <a:pt x="1238618" y="136701"/>
                </a:lnTo>
                <a:lnTo>
                  <a:pt x="1312397" y="124005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3"/>
                </a:lnTo>
                <a:lnTo>
                  <a:pt x="1430481" y="83805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484" y="98025"/>
                </a:lnTo>
                <a:lnTo>
                  <a:pt x="1549622" y="60781"/>
                </a:lnTo>
                <a:lnTo>
                  <a:pt x="1639997" y="18521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5889180" y="6400971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62"/>
                </a:moveTo>
                <a:lnTo>
                  <a:pt x="569289" y="39147"/>
                </a:lnTo>
                <a:lnTo>
                  <a:pt x="514652" y="43309"/>
                </a:lnTo>
                <a:lnTo>
                  <a:pt x="456552" y="50384"/>
                </a:lnTo>
                <a:lnTo>
                  <a:pt x="221234" y="106415"/>
                </a:lnTo>
                <a:lnTo>
                  <a:pt x="82515" y="175043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5"/>
                </a:lnTo>
                <a:lnTo>
                  <a:pt x="382841" y="133819"/>
                </a:lnTo>
                <a:lnTo>
                  <a:pt x="421869" y="129317"/>
                </a:lnTo>
                <a:lnTo>
                  <a:pt x="465015" y="126301"/>
                </a:lnTo>
                <a:lnTo>
                  <a:pt x="511738" y="124590"/>
                </a:lnTo>
                <a:lnTo>
                  <a:pt x="561496" y="124004"/>
                </a:lnTo>
                <a:lnTo>
                  <a:pt x="1312416" y="124004"/>
                </a:lnTo>
                <a:lnTo>
                  <a:pt x="1412222" y="106833"/>
                </a:lnTo>
                <a:lnTo>
                  <a:pt x="1438503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5"/>
                </a:lnTo>
                <a:lnTo>
                  <a:pt x="1018829" y="83607"/>
                </a:lnTo>
                <a:lnTo>
                  <a:pt x="975413" y="77174"/>
                </a:lnTo>
                <a:lnTo>
                  <a:pt x="848221" y="56480"/>
                </a:lnTo>
                <a:lnTo>
                  <a:pt x="805425" y="50240"/>
                </a:lnTo>
                <a:lnTo>
                  <a:pt x="761719" y="44891"/>
                </a:lnTo>
                <a:lnTo>
                  <a:pt x="716678" y="40771"/>
                </a:lnTo>
                <a:lnTo>
                  <a:pt x="669876" y="38215"/>
                </a:lnTo>
                <a:lnTo>
                  <a:pt x="620889" y="37562"/>
                </a:lnTo>
                <a:close/>
              </a:path>
              <a:path w="1672590" h="257809">
                <a:moveTo>
                  <a:pt x="1312416" y="124004"/>
                </a:moveTo>
                <a:lnTo>
                  <a:pt x="561496" y="124004"/>
                </a:lnTo>
                <a:lnTo>
                  <a:pt x="613751" y="124363"/>
                </a:lnTo>
                <a:lnTo>
                  <a:pt x="667960" y="125486"/>
                </a:lnTo>
                <a:lnTo>
                  <a:pt x="1056733" y="139596"/>
                </a:lnTo>
                <a:lnTo>
                  <a:pt x="1107113" y="140341"/>
                </a:lnTo>
                <a:lnTo>
                  <a:pt x="1154581" y="140227"/>
                </a:lnTo>
                <a:lnTo>
                  <a:pt x="1198596" y="139074"/>
                </a:lnTo>
                <a:lnTo>
                  <a:pt x="1238618" y="136701"/>
                </a:lnTo>
                <a:lnTo>
                  <a:pt x="1312416" y="124004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2"/>
                </a:lnTo>
                <a:lnTo>
                  <a:pt x="1430481" y="83804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503" y="98025"/>
                </a:lnTo>
                <a:lnTo>
                  <a:pt x="1549622" y="60787"/>
                </a:lnTo>
                <a:lnTo>
                  <a:pt x="1639997" y="18523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5889180" y="6536877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70"/>
                </a:moveTo>
                <a:lnTo>
                  <a:pt x="569289" y="39158"/>
                </a:lnTo>
                <a:lnTo>
                  <a:pt x="514652" y="43322"/>
                </a:lnTo>
                <a:lnTo>
                  <a:pt x="456552" y="50399"/>
                </a:lnTo>
                <a:lnTo>
                  <a:pt x="221234" y="106421"/>
                </a:lnTo>
                <a:lnTo>
                  <a:pt x="82515" y="175045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5"/>
                </a:lnTo>
                <a:lnTo>
                  <a:pt x="382841" y="133819"/>
                </a:lnTo>
                <a:lnTo>
                  <a:pt x="421869" y="129318"/>
                </a:lnTo>
                <a:lnTo>
                  <a:pt x="465015" y="126302"/>
                </a:lnTo>
                <a:lnTo>
                  <a:pt x="511738" y="124591"/>
                </a:lnTo>
                <a:lnTo>
                  <a:pt x="561496" y="124006"/>
                </a:lnTo>
                <a:lnTo>
                  <a:pt x="1312405" y="124006"/>
                </a:lnTo>
                <a:lnTo>
                  <a:pt x="1412222" y="106833"/>
                </a:lnTo>
                <a:lnTo>
                  <a:pt x="1438503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6"/>
                </a:lnTo>
                <a:lnTo>
                  <a:pt x="1018829" y="83607"/>
                </a:lnTo>
                <a:lnTo>
                  <a:pt x="975413" y="77175"/>
                </a:lnTo>
                <a:lnTo>
                  <a:pt x="848221" y="56482"/>
                </a:lnTo>
                <a:lnTo>
                  <a:pt x="805425" y="50243"/>
                </a:lnTo>
                <a:lnTo>
                  <a:pt x="761719" y="44896"/>
                </a:lnTo>
                <a:lnTo>
                  <a:pt x="716678" y="40776"/>
                </a:lnTo>
                <a:lnTo>
                  <a:pt x="669876" y="38222"/>
                </a:lnTo>
                <a:lnTo>
                  <a:pt x="620889" y="37570"/>
                </a:lnTo>
                <a:close/>
              </a:path>
              <a:path w="1672590" h="257809">
                <a:moveTo>
                  <a:pt x="1312405" y="124006"/>
                </a:moveTo>
                <a:lnTo>
                  <a:pt x="561496" y="124006"/>
                </a:lnTo>
                <a:lnTo>
                  <a:pt x="613751" y="124366"/>
                </a:lnTo>
                <a:lnTo>
                  <a:pt x="667960" y="125489"/>
                </a:lnTo>
                <a:lnTo>
                  <a:pt x="1056733" y="139603"/>
                </a:lnTo>
                <a:lnTo>
                  <a:pt x="1107113" y="140347"/>
                </a:lnTo>
                <a:lnTo>
                  <a:pt x="1154581" y="140231"/>
                </a:lnTo>
                <a:lnTo>
                  <a:pt x="1198596" y="139076"/>
                </a:lnTo>
                <a:lnTo>
                  <a:pt x="1238618" y="136701"/>
                </a:lnTo>
                <a:lnTo>
                  <a:pt x="1312405" y="124006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2"/>
                </a:lnTo>
                <a:lnTo>
                  <a:pt x="1430481" y="83804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503" y="98025"/>
                </a:lnTo>
                <a:lnTo>
                  <a:pt x="1549622" y="60787"/>
                </a:lnTo>
                <a:lnTo>
                  <a:pt x="1639997" y="18523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780633" y="5723776"/>
            <a:ext cx="290195" cy="469265"/>
          </a:xfrm>
          <a:custGeom>
            <a:avLst/>
            <a:gdLst/>
            <a:ahLst/>
            <a:cxnLst/>
            <a:rect l="l" t="t" r="r" b="b"/>
            <a:pathLst>
              <a:path w="290194" h="469264">
                <a:moveTo>
                  <a:pt x="251923" y="15469"/>
                </a:moveTo>
                <a:lnTo>
                  <a:pt x="225800" y="8703"/>
                </a:lnTo>
                <a:lnTo>
                  <a:pt x="202992" y="3869"/>
                </a:lnTo>
                <a:lnTo>
                  <a:pt x="183498" y="967"/>
                </a:lnTo>
                <a:lnTo>
                  <a:pt x="167317" y="0"/>
                </a:lnTo>
                <a:lnTo>
                  <a:pt x="131793" y="2189"/>
                </a:lnTo>
                <a:lnTo>
                  <a:pt x="72048" y="19708"/>
                </a:lnTo>
                <a:lnTo>
                  <a:pt x="28282" y="53940"/>
                </a:lnTo>
                <a:lnTo>
                  <a:pt x="5949" y="100036"/>
                </a:lnTo>
                <a:lnTo>
                  <a:pt x="3158" y="127225"/>
                </a:lnTo>
                <a:lnTo>
                  <a:pt x="3661" y="138749"/>
                </a:lnTo>
                <a:lnTo>
                  <a:pt x="15694" y="181561"/>
                </a:lnTo>
                <a:lnTo>
                  <a:pt x="47591" y="220670"/>
                </a:lnTo>
                <a:lnTo>
                  <a:pt x="85159" y="246556"/>
                </a:lnTo>
                <a:lnTo>
                  <a:pt x="114066" y="262554"/>
                </a:lnTo>
                <a:lnTo>
                  <a:pt x="117117" y="264126"/>
                </a:lnTo>
                <a:lnTo>
                  <a:pt x="119012" y="265189"/>
                </a:lnTo>
                <a:lnTo>
                  <a:pt x="126593" y="269288"/>
                </a:lnTo>
                <a:lnTo>
                  <a:pt x="158080" y="288468"/>
                </a:lnTo>
                <a:lnTo>
                  <a:pt x="180571" y="306857"/>
                </a:lnTo>
                <a:lnTo>
                  <a:pt x="194066" y="324454"/>
                </a:lnTo>
                <a:lnTo>
                  <a:pt x="198564" y="341259"/>
                </a:lnTo>
                <a:lnTo>
                  <a:pt x="197174" y="353347"/>
                </a:lnTo>
                <a:lnTo>
                  <a:pt x="164348" y="390344"/>
                </a:lnTo>
                <a:lnTo>
                  <a:pt x="118380" y="399671"/>
                </a:lnTo>
                <a:lnTo>
                  <a:pt x="107529" y="399178"/>
                </a:lnTo>
                <a:lnTo>
                  <a:pt x="58111" y="387162"/>
                </a:lnTo>
                <a:lnTo>
                  <a:pt x="8212" y="365265"/>
                </a:lnTo>
                <a:lnTo>
                  <a:pt x="0" y="441967"/>
                </a:lnTo>
                <a:lnTo>
                  <a:pt x="46706" y="456022"/>
                </a:lnTo>
                <a:lnTo>
                  <a:pt x="99893" y="467387"/>
                </a:lnTo>
                <a:lnTo>
                  <a:pt x="118380" y="468808"/>
                </a:lnTo>
                <a:lnTo>
                  <a:pt x="155042" y="466341"/>
                </a:lnTo>
                <a:lnTo>
                  <a:pt x="217237" y="446609"/>
                </a:lnTo>
                <a:lnTo>
                  <a:pt x="263488" y="408197"/>
                </a:lnTo>
                <a:lnTo>
                  <a:pt x="287161" y="357363"/>
                </a:lnTo>
                <a:lnTo>
                  <a:pt x="290120" y="327685"/>
                </a:lnTo>
                <a:lnTo>
                  <a:pt x="288591" y="307137"/>
                </a:lnTo>
                <a:lnTo>
                  <a:pt x="276358" y="270601"/>
                </a:lnTo>
                <a:lnTo>
                  <a:pt x="250750" y="239145"/>
                </a:lnTo>
                <a:lnTo>
                  <a:pt x="204895" y="206863"/>
                </a:lnTo>
                <a:lnTo>
                  <a:pt x="167840" y="186993"/>
                </a:lnTo>
                <a:lnTo>
                  <a:pt x="163218" y="184682"/>
                </a:lnTo>
                <a:lnTo>
                  <a:pt x="131722" y="166963"/>
                </a:lnTo>
                <a:lnTo>
                  <a:pt x="109226" y="150113"/>
                </a:lnTo>
                <a:lnTo>
                  <a:pt x="95730" y="134131"/>
                </a:lnTo>
                <a:lnTo>
                  <a:pt x="91231" y="119012"/>
                </a:lnTo>
                <a:lnTo>
                  <a:pt x="92474" y="107838"/>
                </a:lnTo>
                <a:lnTo>
                  <a:pt x="122056" y="76507"/>
                </a:lnTo>
                <a:lnTo>
                  <a:pt x="166685" y="69136"/>
                </a:lnTo>
                <a:lnTo>
                  <a:pt x="178871" y="69491"/>
                </a:lnTo>
                <a:lnTo>
                  <a:pt x="228195" y="78019"/>
                </a:lnTo>
                <a:lnTo>
                  <a:pt x="265821" y="91863"/>
                </a:lnTo>
                <a:lnTo>
                  <a:pt x="273386" y="21463"/>
                </a:lnTo>
                <a:lnTo>
                  <a:pt x="268764" y="20200"/>
                </a:lnTo>
                <a:lnTo>
                  <a:pt x="261599" y="18212"/>
                </a:lnTo>
                <a:lnTo>
                  <a:pt x="251923" y="15469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166552" y="5723782"/>
            <a:ext cx="367030" cy="467995"/>
          </a:xfrm>
          <a:custGeom>
            <a:avLst/>
            <a:gdLst/>
            <a:ahLst/>
            <a:cxnLst/>
            <a:rect l="l" t="t" r="r" b="b"/>
            <a:pathLst>
              <a:path w="367029" h="467995">
                <a:moveTo>
                  <a:pt x="338100" y="17041"/>
                </a:moveTo>
                <a:lnTo>
                  <a:pt x="310256" y="9581"/>
                </a:lnTo>
                <a:lnTo>
                  <a:pt x="285453" y="4256"/>
                </a:lnTo>
                <a:lnTo>
                  <a:pt x="263691" y="1063"/>
                </a:lnTo>
                <a:lnTo>
                  <a:pt x="244974" y="0"/>
                </a:lnTo>
                <a:lnTo>
                  <a:pt x="192298" y="4073"/>
                </a:lnTo>
                <a:lnTo>
                  <a:pt x="145090" y="16296"/>
                </a:lnTo>
                <a:lnTo>
                  <a:pt x="103349" y="36668"/>
                </a:lnTo>
                <a:lnTo>
                  <a:pt x="67071" y="65191"/>
                </a:lnTo>
                <a:lnTo>
                  <a:pt x="37727" y="100356"/>
                </a:lnTo>
                <a:lnTo>
                  <a:pt x="16767" y="140674"/>
                </a:lnTo>
                <a:lnTo>
                  <a:pt x="4191" y="186143"/>
                </a:lnTo>
                <a:lnTo>
                  <a:pt x="0" y="236761"/>
                </a:lnTo>
                <a:lnTo>
                  <a:pt x="4180" y="287192"/>
                </a:lnTo>
                <a:lnTo>
                  <a:pt x="16725" y="332099"/>
                </a:lnTo>
                <a:lnTo>
                  <a:pt x="37636" y="371482"/>
                </a:lnTo>
                <a:lnTo>
                  <a:pt x="66917" y="405342"/>
                </a:lnTo>
                <a:lnTo>
                  <a:pt x="103440" y="432553"/>
                </a:lnTo>
                <a:lnTo>
                  <a:pt x="146078" y="451992"/>
                </a:lnTo>
                <a:lnTo>
                  <a:pt x="194832" y="463656"/>
                </a:lnTo>
                <a:lnTo>
                  <a:pt x="249704" y="467544"/>
                </a:lnTo>
                <a:lnTo>
                  <a:pt x="267324" y="466458"/>
                </a:lnTo>
                <a:lnTo>
                  <a:pt x="288613" y="463201"/>
                </a:lnTo>
                <a:lnTo>
                  <a:pt x="313572" y="457774"/>
                </a:lnTo>
                <a:lnTo>
                  <a:pt x="342199" y="450179"/>
                </a:lnTo>
                <a:lnTo>
                  <a:pt x="352939" y="447221"/>
                </a:lnTo>
                <a:lnTo>
                  <a:pt x="361043" y="445018"/>
                </a:lnTo>
                <a:lnTo>
                  <a:pt x="366513" y="443538"/>
                </a:lnTo>
                <a:lnTo>
                  <a:pt x="358932" y="372507"/>
                </a:lnTo>
                <a:lnTo>
                  <a:pt x="353963" y="373992"/>
                </a:lnTo>
                <a:lnTo>
                  <a:pt x="347887" y="375908"/>
                </a:lnTo>
                <a:lnTo>
                  <a:pt x="340703" y="378258"/>
                </a:lnTo>
                <a:lnTo>
                  <a:pt x="332415" y="381043"/>
                </a:lnTo>
                <a:lnTo>
                  <a:pt x="308895" y="388636"/>
                </a:lnTo>
                <a:lnTo>
                  <a:pt x="288534" y="394057"/>
                </a:lnTo>
                <a:lnTo>
                  <a:pt x="271331" y="397309"/>
                </a:lnTo>
                <a:lnTo>
                  <a:pt x="257285" y="398393"/>
                </a:lnTo>
                <a:lnTo>
                  <a:pt x="221701" y="395593"/>
                </a:lnTo>
                <a:lnTo>
                  <a:pt x="161477" y="373184"/>
                </a:lnTo>
                <a:lnTo>
                  <a:pt x="116881" y="329462"/>
                </a:lnTo>
                <a:lnTo>
                  <a:pt x="94080" y="271053"/>
                </a:lnTo>
                <a:lnTo>
                  <a:pt x="91231" y="236761"/>
                </a:lnTo>
                <a:lnTo>
                  <a:pt x="93993" y="200620"/>
                </a:lnTo>
                <a:lnTo>
                  <a:pt x="116088" y="139692"/>
                </a:lnTo>
                <a:lnTo>
                  <a:pt x="159374" y="94884"/>
                </a:lnTo>
                <a:lnTo>
                  <a:pt x="218413" y="71996"/>
                </a:lnTo>
                <a:lnTo>
                  <a:pt x="253494" y="69136"/>
                </a:lnTo>
                <a:lnTo>
                  <a:pt x="272732" y="70595"/>
                </a:lnTo>
                <a:lnTo>
                  <a:pt x="295405" y="74974"/>
                </a:lnTo>
                <a:lnTo>
                  <a:pt x="321509" y="82273"/>
                </a:lnTo>
                <a:lnTo>
                  <a:pt x="351043" y="92495"/>
                </a:lnTo>
                <a:lnTo>
                  <a:pt x="353771" y="93542"/>
                </a:lnTo>
                <a:lnTo>
                  <a:pt x="355989" y="94390"/>
                </a:lnTo>
                <a:lnTo>
                  <a:pt x="357669" y="95022"/>
                </a:lnTo>
                <a:lnTo>
                  <a:pt x="363354" y="23990"/>
                </a:lnTo>
                <a:lnTo>
                  <a:pt x="358819" y="22724"/>
                </a:lnTo>
                <a:lnTo>
                  <a:pt x="353096" y="21145"/>
                </a:lnTo>
                <a:lnTo>
                  <a:pt x="346189" y="19251"/>
                </a:lnTo>
                <a:lnTo>
                  <a:pt x="338100" y="17041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732399" y="5808388"/>
            <a:ext cx="147955" cy="201930"/>
          </a:xfrm>
          <a:custGeom>
            <a:avLst/>
            <a:gdLst/>
            <a:ahLst/>
            <a:cxnLst/>
            <a:rect l="l" t="t" r="r" b="b"/>
            <a:pathLst>
              <a:path w="147954" h="201929">
                <a:moveTo>
                  <a:pt x="147425" y="201723"/>
                </a:moveTo>
                <a:lnTo>
                  <a:pt x="0" y="201723"/>
                </a:lnTo>
                <a:lnTo>
                  <a:pt x="75130" y="0"/>
                </a:lnTo>
                <a:lnTo>
                  <a:pt x="147425" y="20172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581183" y="5733567"/>
            <a:ext cx="454659" cy="448945"/>
          </a:xfrm>
          <a:custGeom>
            <a:avLst/>
            <a:gdLst/>
            <a:ahLst/>
            <a:cxnLst/>
            <a:rect l="l" t="t" r="r" b="b"/>
            <a:pathLst>
              <a:path w="454660" h="448945">
                <a:moveTo>
                  <a:pt x="0" y="448592"/>
                </a:moveTo>
                <a:lnTo>
                  <a:pt x="87749" y="448592"/>
                </a:lnTo>
                <a:lnTo>
                  <a:pt x="126593" y="342523"/>
                </a:lnTo>
                <a:lnTo>
                  <a:pt x="321999" y="342523"/>
                </a:lnTo>
                <a:lnTo>
                  <a:pt x="359256" y="448592"/>
                </a:lnTo>
                <a:lnTo>
                  <a:pt x="454586" y="448592"/>
                </a:lnTo>
                <a:lnTo>
                  <a:pt x="281275" y="0"/>
                </a:lnTo>
                <a:lnTo>
                  <a:pt x="174574" y="0"/>
                </a:lnTo>
                <a:lnTo>
                  <a:pt x="0" y="44859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06917" y="5733559"/>
            <a:ext cx="88900" cy="448945"/>
          </a:xfrm>
          <a:custGeom>
            <a:avLst/>
            <a:gdLst/>
            <a:ahLst/>
            <a:cxnLst/>
            <a:rect l="l" t="t" r="r" b="b"/>
            <a:pathLst>
              <a:path w="88900" h="448945">
                <a:moveTo>
                  <a:pt x="0" y="448608"/>
                </a:moveTo>
                <a:lnTo>
                  <a:pt x="88396" y="448608"/>
                </a:lnTo>
                <a:lnTo>
                  <a:pt x="88396" y="0"/>
                </a:lnTo>
                <a:lnTo>
                  <a:pt x="0" y="0"/>
                </a:lnTo>
                <a:lnTo>
                  <a:pt x="0" y="44860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539991" y="5724404"/>
            <a:ext cx="298450" cy="457834"/>
          </a:xfrm>
          <a:custGeom>
            <a:avLst/>
            <a:gdLst/>
            <a:ahLst/>
            <a:cxnLst/>
            <a:rect l="l" t="t" r="r" b="b"/>
            <a:pathLst>
              <a:path w="298450" h="457835">
                <a:moveTo>
                  <a:pt x="245775" y="240721"/>
                </a:moveTo>
                <a:lnTo>
                  <a:pt x="263803" y="210603"/>
                </a:lnTo>
                <a:lnTo>
                  <a:pt x="276678" y="181332"/>
                </a:lnTo>
                <a:lnTo>
                  <a:pt x="284402" y="152908"/>
                </a:lnTo>
                <a:lnTo>
                  <a:pt x="286976" y="125329"/>
                </a:lnTo>
                <a:lnTo>
                  <a:pt x="284431" y="99103"/>
                </a:lnTo>
                <a:lnTo>
                  <a:pt x="264069" y="54040"/>
                </a:lnTo>
                <a:lnTo>
                  <a:pt x="224351" y="19806"/>
                </a:lnTo>
                <a:lnTo>
                  <a:pt x="171308" y="2201"/>
                </a:lnTo>
                <a:lnTo>
                  <a:pt x="140167" y="0"/>
                </a:lnTo>
                <a:lnTo>
                  <a:pt x="126133" y="455"/>
                </a:lnTo>
                <a:lnTo>
                  <a:pt x="80353" y="7272"/>
                </a:lnTo>
                <a:lnTo>
                  <a:pt x="30303" y="21883"/>
                </a:lnTo>
                <a:lnTo>
                  <a:pt x="12942" y="28412"/>
                </a:lnTo>
                <a:lnTo>
                  <a:pt x="17996" y="102294"/>
                </a:lnTo>
                <a:lnTo>
                  <a:pt x="31309" y="95014"/>
                </a:lnTo>
                <a:lnTo>
                  <a:pt x="44718" y="88639"/>
                </a:lnTo>
                <a:lnTo>
                  <a:pt x="85295" y="75021"/>
                </a:lnTo>
                <a:lnTo>
                  <a:pt x="123450" y="70399"/>
                </a:lnTo>
                <a:lnTo>
                  <a:pt x="139830" y="71485"/>
                </a:lnTo>
                <a:lnTo>
                  <a:pt x="179165" y="87764"/>
                </a:lnTo>
                <a:lnTo>
                  <a:pt x="200475" y="133234"/>
                </a:lnTo>
                <a:lnTo>
                  <a:pt x="197791" y="154552"/>
                </a:lnTo>
                <a:lnTo>
                  <a:pt x="176320" y="202926"/>
                </a:lnTo>
                <a:lnTo>
                  <a:pt x="131592" y="260993"/>
                </a:lnTo>
                <a:lnTo>
                  <a:pt x="96689" y="297980"/>
                </a:lnTo>
                <a:lnTo>
                  <a:pt x="52825" y="340944"/>
                </a:lnTo>
                <a:lnTo>
                  <a:pt x="0" y="389887"/>
                </a:lnTo>
                <a:lnTo>
                  <a:pt x="0" y="457760"/>
                </a:lnTo>
                <a:lnTo>
                  <a:pt x="298024" y="457760"/>
                </a:lnTo>
                <a:lnTo>
                  <a:pt x="298024" y="391782"/>
                </a:lnTo>
                <a:lnTo>
                  <a:pt x="105453" y="391782"/>
                </a:lnTo>
                <a:lnTo>
                  <a:pt x="151395" y="348600"/>
                </a:lnTo>
                <a:lnTo>
                  <a:pt x="190094" y="309029"/>
                </a:lnTo>
                <a:lnTo>
                  <a:pt x="221553" y="273069"/>
                </a:lnTo>
                <a:lnTo>
                  <a:pt x="245775" y="240721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5033244" y="5785972"/>
            <a:ext cx="151765" cy="342265"/>
          </a:xfrm>
          <a:custGeom>
            <a:avLst/>
            <a:gdLst/>
            <a:ahLst/>
            <a:cxnLst/>
            <a:rect l="l" t="t" r="r" b="b"/>
            <a:pathLst>
              <a:path w="151764" h="342264">
                <a:moveTo>
                  <a:pt x="132124" y="44036"/>
                </a:moveTo>
                <a:lnTo>
                  <a:pt x="140479" y="68708"/>
                </a:lnTo>
                <a:lnTo>
                  <a:pt x="146450" y="98691"/>
                </a:lnTo>
                <a:lnTo>
                  <a:pt x="150035" y="133981"/>
                </a:lnTo>
                <a:lnTo>
                  <a:pt x="151230" y="174574"/>
                </a:lnTo>
                <a:lnTo>
                  <a:pt x="150026" y="212891"/>
                </a:lnTo>
                <a:lnTo>
                  <a:pt x="140394" y="275086"/>
                </a:lnTo>
                <a:lnTo>
                  <a:pt x="121251" y="317742"/>
                </a:lnTo>
                <a:lnTo>
                  <a:pt x="76085" y="341891"/>
                </a:lnTo>
                <a:lnTo>
                  <a:pt x="58574" y="339158"/>
                </a:lnTo>
                <a:lnTo>
                  <a:pt x="19429" y="298163"/>
                </a:lnTo>
                <a:lnTo>
                  <a:pt x="4855" y="244384"/>
                </a:lnTo>
                <a:lnTo>
                  <a:pt x="0" y="170475"/>
                </a:lnTo>
                <a:lnTo>
                  <a:pt x="1193" y="131035"/>
                </a:lnTo>
                <a:lnTo>
                  <a:pt x="10745" y="67419"/>
                </a:lnTo>
                <a:lnTo>
                  <a:pt x="29786" y="24330"/>
                </a:lnTo>
                <a:lnTo>
                  <a:pt x="75453" y="0"/>
                </a:lnTo>
                <a:lnTo>
                  <a:pt x="93086" y="2753"/>
                </a:lnTo>
                <a:lnTo>
                  <a:pt x="108405" y="11011"/>
                </a:lnTo>
                <a:lnTo>
                  <a:pt x="121417" y="24772"/>
                </a:lnTo>
                <a:lnTo>
                  <a:pt x="132124" y="44036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947698" y="5723784"/>
            <a:ext cx="322580" cy="467995"/>
          </a:xfrm>
          <a:custGeom>
            <a:avLst/>
            <a:gdLst/>
            <a:ahLst/>
            <a:cxnLst/>
            <a:rect l="l" t="t" r="r" b="b"/>
            <a:pathLst>
              <a:path w="322579" h="467995">
                <a:moveTo>
                  <a:pt x="41355" y="59968"/>
                </a:moveTo>
                <a:lnTo>
                  <a:pt x="23258" y="93339"/>
                </a:lnTo>
                <a:lnTo>
                  <a:pt x="10335" y="133455"/>
                </a:lnTo>
                <a:lnTo>
                  <a:pt x="2583" y="180317"/>
                </a:lnTo>
                <a:lnTo>
                  <a:pt x="0" y="233926"/>
                </a:lnTo>
                <a:lnTo>
                  <a:pt x="2574" y="287780"/>
                </a:lnTo>
                <a:lnTo>
                  <a:pt x="10298" y="334749"/>
                </a:lnTo>
                <a:lnTo>
                  <a:pt x="23173" y="374831"/>
                </a:lnTo>
                <a:lnTo>
                  <a:pt x="64134" y="434059"/>
                </a:lnTo>
                <a:lnTo>
                  <a:pt x="124034" y="463811"/>
                </a:lnTo>
                <a:lnTo>
                  <a:pt x="160999" y="467529"/>
                </a:lnTo>
                <a:lnTo>
                  <a:pt x="198095" y="463811"/>
                </a:lnTo>
                <a:lnTo>
                  <a:pt x="258077" y="434059"/>
                </a:lnTo>
                <a:lnTo>
                  <a:pt x="298919" y="374831"/>
                </a:lnTo>
                <a:lnTo>
                  <a:pt x="311747" y="334749"/>
                </a:lnTo>
                <a:lnTo>
                  <a:pt x="319447" y="287780"/>
                </a:lnTo>
                <a:lnTo>
                  <a:pt x="322014" y="233926"/>
                </a:lnTo>
                <a:lnTo>
                  <a:pt x="319447" y="180187"/>
                </a:lnTo>
                <a:lnTo>
                  <a:pt x="311747" y="133257"/>
                </a:lnTo>
                <a:lnTo>
                  <a:pt x="298919" y="93134"/>
                </a:lnTo>
                <a:lnTo>
                  <a:pt x="258077" y="33645"/>
                </a:lnTo>
                <a:lnTo>
                  <a:pt x="198095" y="3738"/>
                </a:lnTo>
                <a:lnTo>
                  <a:pt x="160999" y="0"/>
                </a:lnTo>
                <a:lnTo>
                  <a:pt x="124165" y="3747"/>
                </a:lnTo>
                <a:lnTo>
                  <a:pt x="91944" y="14990"/>
                </a:lnTo>
                <a:lnTo>
                  <a:pt x="64340" y="33730"/>
                </a:lnTo>
                <a:lnTo>
                  <a:pt x="41355" y="5996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387898" y="5733566"/>
            <a:ext cx="201930" cy="448945"/>
          </a:xfrm>
          <a:custGeom>
            <a:avLst/>
            <a:gdLst/>
            <a:ahLst/>
            <a:cxnLst/>
            <a:rect l="l" t="t" r="r" b="b"/>
            <a:pathLst>
              <a:path w="201929" h="448945">
                <a:moveTo>
                  <a:pt x="0" y="95022"/>
                </a:moveTo>
                <a:lnTo>
                  <a:pt x="41987" y="151847"/>
                </a:lnTo>
                <a:lnTo>
                  <a:pt x="120276" y="91863"/>
                </a:lnTo>
                <a:lnTo>
                  <a:pt x="120276" y="448592"/>
                </a:lnTo>
                <a:lnTo>
                  <a:pt x="201723" y="448592"/>
                </a:lnTo>
                <a:lnTo>
                  <a:pt x="201723" y="0"/>
                </a:lnTo>
                <a:lnTo>
                  <a:pt x="131323" y="0"/>
                </a:lnTo>
                <a:lnTo>
                  <a:pt x="0" y="9502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5871982" y="5783133"/>
            <a:ext cx="138272" cy="138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860302" y="5976643"/>
            <a:ext cx="157209" cy="152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5777591" y="5724412"/>
            <a:ext cx="325755" cy="467359"/>
          </a:xfrm>
          <a:custGeom>
            <a:avLst/>
            <a:gdLst/>
            <a:ahLst/>
            <a:cxnLst/>
            <a:rect l="l" t="t" r="r" b="b"/>
            <a:pathLst>
              <a:path w="325754" h="467360">
                <a:moveTo>
                  <a:pt x="289796" y="174728"/>
                </a:moveTo>
                <a:lnTo>
                  <a:pt x="299330" y="159728"/>
                </a:lnTo>
                <a:lnTo>
                  <a:pt x="306138" y="143917"/>
                </a:lnTo>
                <a:lnTo>
                  <a:pt x="310222" y="127295"/>
                </a:lnTo>
                <a:lnTo>
                  <a:pt x="311583" y="109860"/>
                </a:lnTo>
                <a:lnTo>
                  <a:pt x="309116" y="86679"/>
                </a:lnTo>
                <a:lnTo>
                  <a:pt x="289385" y="47054"/>
                </a:lnTo>
                <a:lnTo>
                  <a:pt x="250868" y="17225"/>
                </a:lnTo>
                <a:lnTo>
                  <a:pt x="199252" y="1914"/>
                </a:lnTo>
                <a:lnTo>
                  <a:pt x="168888" y="0"/>
                </a:lnTo>
                <a:lnTo>
                  <a:pt x="135878" y="1961"/>
                </a:lnTo>
                <a:lnTo>
                  <a:pt x="80161" y="17661"/>
                </a:lnTo>
                <a:lnTo>
                  <a:pt x="39085" y="48328"/>
                </a:lnTo>
                <a:lnTo>
                  <a:pt x="18093" y="89451"/>
                </a:lnTo>
                <a:lnTo>
                  <a:pt x="15469" y="113650"/>
                </a:lnTo>
                <a:lnTo>
                  <a:pt x="16819" y="131773"/>
                </a:lnTo>
                <a:lnTo>
                  <a:pt x="37087" y="180105"/>
                </a:lnTo>
                <a:lnTo>
                  <a:pt x="79209" y="216351"/>
                </a:lnTo>
                <a:lnTo>
                  <a:pt x="97548" y="225082"/>
                </a:lnTo>
                <a:lnTo>
                  <a:pt x="75901" y="232327"/>
                </a:lnTo>
                <a:lnTo>
                  <a:pt x="40071" y="253323"/>
                </a:lnTo>
                <a:lnTo>
                  <a:pt x="14560" y="282559"/>
                </a:lnTo>
                <a:lnTo>
                  <a:pt x="0" y="336837"/>
                </a:lnTo>
                <a:lnTo>
                  <a:pt x="2750" y="364375"/>
                </a:lnTo>
                <a:lnTo>
                  <a:pt x="24766" y="411339"/>
                </a:lnTo>
                <a:lnTo>
                  <a:pt x="67778" y="446580"/>
                </a:lnTo>
                <a:lnTo>
                  <a:pt x="125628" y="464653"/>
                </a:lnTo>
                <a:lnTo>
                  <a:pt x="159736" y="466913"/>
                </a:lnTo>
                <a:lnTo>
                  <a:pt x="195560" y="464711"/>
                </a:lnTo>
                <a:lnTo>
                  <a:pt x="255780" y="447106"/>
                </a:lnTo>
                <a:lnTo>
                  <a:pt x="299858" y="412695"/>
                </a:lnTo>
                <a:lnTo>
                  <a:pt x="322347" y="366210"/>
                </a:lnTo>
                <a:lnTo>
                  <a:pt x="325158" y="338732"/>
                </a:lnTo>
                <a:lnTo>
                  <a:pt x="323629" y="319333"/>
                </a:lnTo>
                <a:lnTo>
                  <a:pt x="300690" y="268810"/>
                </a:lnTo>
                <a:lnTo>
                  <a:pt x="270347" y="241938"/>
                </a:lnTo>
                <a:lnTo>
                  <a:pt x="228240" y="220983"/>
                </a:lnTo>
                <a:lnTo>
                  <a:pt x="247004" y="211697"/>
                </a:lnTo>
                <a:lnTo>
                  <a:pt x="263519" y="200895"/>
                </a:lnTo>
                <a:lnTo>
                  <a:pt x="277784" y="188573"/>
                </a:lnTo>
                <a:lnTo>
                  <a:pt x="289796" y="17472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2951075" y="6353909"/>
            <a:ext cx="138026" cy="2375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3139237" y="6419132"/>
            <a:ext cx="131277" cy="172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3324106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3324106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3414121" y="6416331"/>
            <a:ext cx="150214" cy="1775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3617272" y="6416327"/>
            <a:ext cx="145776" cy="1734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3811529" y="6368072"/>
            <a:ext cx="107564" cy="22466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3970863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3970863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053464" y="6334794"/>
            <a:ext cx="110489" cy="255270"/>
          </a:xfrm>
          <a:custGeom>
            <a:avLst/>
            <a:gdLst/>
            <a:ahLst/>
            <a:cxnLst/>
            <a:rect l="l" t="t" r="r" b="b"/>
            <a:pathLst>
              <a:path w="110489" h="255270">
                <a:moveTo>
                  <a:pt x="99536" y="662"/>
                </a:moveTo>
                <a:lnTo>
                  <a:pt x="96069" y="231"/>
                </a:lnTo>
                <a:lnTo>
                  <a:pt x="92741" y="0"/>
                </a:lnTo>
                <a:lnTo>
                  <a:pt x="89552" y="0"/>
                </a:lnTo>
                <a:lnTo>
                  <a:pt x="49105" y="14992"/>
                </a:lnTo>
                <a:lnTo>
                  <a:pt x="35407" y="58966"/>
                </a:lnTo>
                <a:lnTo>
                  <a:pt x="35407" y="85653"/>
                </a:lnTo>
                <a:lnTo>
                  <a:pt x="0" y="85653"/>
                </a:lnTo>
                <a:lnTo>
                  <a:pt x="0" y="109536"/>
                </a:lnTo>
                <a:lnTo>
                  <a:pt x="35407" y="109536"/>
                </a:lnTo>
                <a:lnTo>
                  <a:pt x="35407" y="254974"/>
                </a:lnTo>
                <a:lnTo>
                  <a:pt x="66701" y="254974"/>
                </a:lnTo>
                <a:lnTo>
                  <a:pt x="66701" y="109536"/>
                </a:lnTo>
                <a:lnTo>
                  <a:pt x="106069" y="109536"/>
                </a:lnTo>
                <a:lnTo>
                  <a:pt x="106069" y="85653"/>
                </a:lnTo>
                <a:lnTo>
                  <a:pt x="66701" y="85653"/>
                </a:lnTo>
                <a:lnTo>
                  <a:pt x="66701" y="60615"/>
                </a:lnTo>
                <a:lnTo>
                  <a:pt x="83881" y="24545"/>
                </a:lnTo>
                <a:lnTo>
                  <a:pt x="92895" y="24545"/>
                </a:lnTo>
                <a:lnTo>
                  <a:pt x="94975" y="24545"/>
                </a:lnTo>
                <a:lnTo>
                  <a:pt x="109197" y="28012"/>
                </a:lnTo>
                <a:lnTo>
                  <a:pt x="110183" y="2634"/>
                </a:lnTo>
                <a:lnTo>
                  <a:pt x="106547" y="1756"/>
                </a:lnTo>
                <a:lnTo>
                  <a:pt x="103003" y="1109"/>
                </a:lnTo>
                <a:lnTo>
                  <a:pt x="99536" y="66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208010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4208010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4298011" y="6419132"/>
            <a:ext cx="131277" cy="1726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4591166" y="6353909"/>
            <a:ext cx="138026" cy="2375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4779346" y="6416331"/>
            <a:ext cx="150214" cy="1775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4970295" y="6418465"/>
            <a:ext cx="113326" cy="1732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5128816" y="6418465"/>
            <a:ext cx="113326" cy="1732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5297859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5297859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5387874" y="6416331"/>
            <a:ext cx="167686" cy="1775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5615566" y="6416327"/>
            <a:ext cx="145776" cy="17343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5818223" y="6418465"/>
            <a:ext cx="113326" cy="17328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2366365" y="6148583"/>
            <a:ext cx="5549265" cy="189865"/>
          </a:xfrm>
          <a:custGeom>
            <a:avLst/>
            <a:gdLst/>
            <a:ahLst/>
            <a:cxnLst/>
            <a:rect l="l" t="t" r="r" b="b"/>
            <a:pathLst>
              <a:path w="5549265" h="189864">
                <a:moveTo>
                  <a:pt x="3079214" y="78784"/>
                </a:moveTo>
                <a:lnTo>
                  <a:pt x="1322188" y="78784"/>
                </a:lnTo>
                <a:lnTo>
                  <a:pt x="1361975" y="78811"/>
                </a:lnTo>
                <a:lnTo>
                  <a:pt x="1533865" y="80923"/>
                </a:lnTo>
                <a:lnTo>
                  <a:pt x="1875831" y="91165"/>
                </a:lnTo>
                <a:lnTo>
                  <a:pt x="3839511" y="183215"/>
                </a:lnTo>
                <a:lnTo>
                  <a:pt x="4094518" y="189312"/>
                </a:lnTo>
                <a:lnTo>
                  <a:pt x="4671147" y="179643"/>
                </a:lnTo>
                <a:lnTo>
                  <a:pt x="4995049" y="157704"/>
                </a:lnTo>
                <a:lnTo>
                  <a:pt x="4735997" y="157704"/>
                </a:lnTo>
                <a:lnTo>
                  <a:pt x="4247882" y="152227"/>
                </a:lnTo>
                <a:lnTo>
                  <a:pt x="4017465" y="145370"/>
                </a:lnTo>
                <a:lnTo>
                  <a:pt x="3803835" y="135355"/>
                </a:lnTo>
                <a:lnTo>
                  <a:pt x="3555648" y="119372"/>
                </a:lnTo>
                <a:lnTo>
                  <a:pt x="3143242" y="84688"/>
                </a:lnTo>
                <a:lnTo>
                  <a:pt x="3079214" y="78784"/>
                </a:lnTo>
                <a:close/>
              </a:path>
              <a:path w="5549265" h="189864">
                <a:moveTo>
                  <a:pt x="1668657" y="0"/>
                </a:moveTo>
                <a:lnTo>
                  <a:pt x="1543545" y="422"/>
                </a:lnTo>
                <a:lnTo>
                  <a:pt x="758698" y="29875"/>
                </a:lnTo>
                <a:lnTo>
                  <a:pt x="288440" y="84714"/>
                </a:lnTo>
                <a:lnTo>
                  <a:pt x="59956" y="137601"/>
                </a:lnTo>
                <a:lnTo>
                  <a:pt x="0" y="161299"/>
                </a:lnTo>
                <a:lnTo>
                  <a:pt x="181529" y="118159"/>
                </a:lnTo>
                <a:lnTo>
                  <a:pt x="375766" y="95203"/>
                </a:lnTo>
                <a:lnTo>
                  <a:pt x="703064" y="84714"/>
                </a:lnTo>
                <a:lnTo>
                  <a:pt x="3079214" y="78784"/>
                </a:lnTo>
                <a:lnTo>
                  <a:pt x="2608743" y="37537"/>
                </a:lnTo>
                <a:lnTo>
                  <a:pt x="2373247" y="21272"/>
                </a:lnTo>
                <a:lnTo>
                  <a:pt x="2173285" y="10953"/>
                </a:lnTo>
                <a:lnTo>
                  <a:pt x="1959660" y="3721"/>
                </a:lnTo>
                <a:lnTo>
                  <a:pt x="1729248" y="218"/>
                </a:lnTo>
                <a:lnTo>
                  <a:pt x="1668657" y="0"/>
                </a:lnTo>
                <a:close/>
              </a:path>
              <a:path w="5549265" h="189864">
                <a:moveTo>
                  <a:pt x="5548795" y="99852"/>
                </a:moveTo>
                <a:lnTo>
                  <a:pt x="5214735" y="135596"/>
                </a:lnTo>
                <a:lnTo>
                  <a:pt x="4980628" y="153179"/>
                </a:lnTo>
                <a:lnTo>
                  <a:pt x="4735997" y="157704"/>
                </a:lnTo>
                <a:lnTo>
                  <a:pt x="4995049" y="157704"/>
                </a:lnTo>
                <a:lnTo>
                  <a:pt x="5132233" y="148412"/>
                </a:lnTo>
                <a:lnTo>
                  <a:pt x="5438030" y="115266"/>
                </a:lnTo>
                <a:lnTo>
                  <a:pt x="5548795" y="99852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71261"/>
            <a:ext cx="12192000" cy="1386840"/>
          </a:xfrm>
          <a:custGeom>
            <a:avLst/>
            <a:gdLst/>
            <a:ahLst/>
            <a:cxnLst/>
            <a:rect l="l" t="t" r="r" b="b"/>
            <a:pathLst>
              <a:path w="12192000" h="1386840">
                <a:moveTo>
                  <a:pt x="0" y="1386738"/>
                </a:moveTo>
                <a:lnTo>
                  <a:pt x="12192000" y="1386738"/>
                </a:lnTo>
                <a:lnTo>
                  <a:pt x="12192000" y="0"/>
                </a:lnTo>
                <a:lnTo>
                  <a:pt x="0" y="0"/>
                </a:lnTo>
                <a:lnTo>
                  <a:pt x="0" y="1386738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82791" y="5471261"/>
            <a:ext cx="3009265" cy="1386840"/>
          </a:xfrm>
          <a:custGeom>
            <a:avLst/>
            <a:gdLst/>
            <a:ahLst/>
            <a:cxnLst/>
            <a:rect l="l" t="t" r="r" b="b"/>
            <a:pathLst>
              <a:path w="3009265" h="1386840">
                <a:moveTo>
                  <a:pt x="3009208" y="0"/>
                </a:moveTo>
                <a:lnTo>
                  <a:pt x="519195" y="0"/>
                </a:lnTo>
                <a:lnTo>
                  <a:pt x="511696" y="10943"/>
                </a:lnTo>
                <a:lnTo>
                  <a:pt x="487332" y="47553"/>
                </a:lnTo>
                <a:lnTo>
                  <a:pt x="463480" y="84469"/>
                </a:lnTo>
                <a:lnTo>
                  <a:pt x="440147" y="121688"/>
                </a:lnTo>
                <a:lnTo>
                  <a:pt x="417336" y="159206"/>
                </a:lnTo>
                <a:lnTo>
                  <a:pt x="395052" y="197018"/>
                </a:lnTo>
                <a:lnTo>
                  <a:pt x="373300" y="235121"/>
                </a:lnTo>
                <a:lnTo>
                  <a:pt x="352083" y="273510"/>
                </a:lnTo>
                <a:lnTo>
                  <a:pt x="331407" y="312182"/>
                </a:lnTo>
                <a:lnTo>
                  <a:pt x="311276" y="351132"/>
                </a:lnTo>
                <a:lnTo>
                  <a:pt x="291694" y="390356"/>
                </a:lnTo>
                <a:lnTo>
                  <a:pt x="272665" y="429851"/>
                </a:lnTo>
                <a:lnTo>
                  <a:pt x="254195" y="469612"/>
                </a:lnTo>
                <a:lnTo>
                  <a:pt x="236288" y="509636"/>
                </a:lnTo>
                <a:lnTo>
                  <a:pt x="218947" y="549918"/>
                </a:lnTo>
                <a:lnTo>
                  <a:pt x="202178" y="590454"/>
                </a:lnTo>
                <a:lnTo>
                  <a:pt x="185985" y="631241"/>
                </a:lnTo>
                <a:lnTo>
                  <a:pt x="170372" y="672273"/>
                </a:lnTo>
                <a:lnTo>
                  <a:pt x="155345" y="713548"/>
                </a:lnTo>
                <a:lnTo>
                  <a:pt x="140906" y="755062"/>
                </a:lnTo>
                <a:lnTo>
                  <a:pt x="127062" y="796809"/>
                </a:lnTo>
                <a:lnTo>
                  <a:pt x="113816" y="838787"/>
                </a:lnTo>
                <a:lnTo>
                  <a:pt x="101172" y="880990"/>
                </a:lnTo>
                <a:lnTo>
                  <a:pt x="89136" y="923416"/>
                </a:lnTo>
                <a:lnTo>
                  <a:pt x="77711" y="966061"/>
                </a:lnTo>
                <a:lnTo>
                  <a:pt x="66902" y="1008919"/>
                </a:lnTo>
                <a:lnTo>
                  <a:pt x="56714" y="1051987"/>
                </a:lnTo>
                <a:lnTo>
                  <a:pt x="47151" y="1095261"/>
                </a:lnTo>
                <a:lnTo>
                  <a:pt x="38217" y="1138738"/>
                </a:lnTo>
                <a:lnTo>
                  <a:pt x="29918" y="1182412"/>
                </a:lnTo>
                <a:lnTo>
                  <a:pt x="22256" y="1226281"/>
                </a:lnTo>
                <a:lnTo>
                  <a:pt x="15238" y="1270339"/>
                </a:lnTo>
                <a:lnTo>
                  <a:pt x="8867" y="1314584"/>
                </a:lnTo>
                <a:lnTo>
                  <a:pt x="3147" y="1359010"/>
                </a:lnTo>
                <a:lnTo>
                  <a:pt x="0" y="1386738"/>
                </a:lnTo>
                <a:lnTo>
                  <a:pt x="3009208" y="1386738"/>
                </a:lnTo>
                <a:lnTo>
                  <a:pt x="3009208" y="0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292862" y="5565559"/>
            <a:ext cx="1174115" cy="1174115"/>
          </a:xfrm>
          <a:custGeom>
            <a:avLst/>
            <a:gdLst/>
            <a:ahLst/>
            <a:cxnLst/>
            <a:rect l="l" t="t" r="r" b="b"/>
            <a:pathLst>
              <a:path w="1174115" h="1174115">
                <a:moveTo>
                  <a:pt x="586943" y="0"/>
                </a:moveTo>
                <a:lnTo>
                  <a:pt x="538803" y="1945"/>
                </a:lnTo>
                <a:lnTo>
                  <a:pt x="491736" y="7682"/>
                </a:lnTo>
                <a:lnTo>
                  <a:pt x="445891" y="17058"/>
                </a:lnTo>
                <a:lnTo>
                  <a:pt x="401420" y="29922"/>
                </a:lnTo>
                <a:lnTo>
                  <a:pt x="358475" y="46124"/>
                </a:lnTo>
                <a:lnTo>
                  <a:pt x="317205" y="65513"/>
                </a:lnTo>
                <a:lnTo>
                  <a:pt x="277763" y="87937"/>
                </a:lnTo>
                <a:lnTo>
                  <a:pt x="240298" y="113246"/>
                </a:lnTo>
                <a:lnTo>
                  <a:pt x="204963" y="141288"/>
                </a:lnTo>
                <a:lnTo>
                  <a:pt x="171908" y="171912"/>
                </a:lnTo>
                <a:lnTo>
                  <a:pt x="141285" y="204968"/>
                </a:lnTo>
                <a:lnTo>
                  <a:pt x="113243" y="240304"/>
                </a:lnTo>
                <a:lnTo>
                  <a:pt x="87935" y="277769"/>
                </a:lnTo>
                <a:lnTo>
                  <a:pt x="65512" y="317212"/>
                </a:lnTo>
                <a:lnTo>
                  <a:pt x="46123" y="358483"/>
                </a:lnTo>
                <a:lnTo>
                  <a:pt x="29922" y="401429"/>
                </a:lnTo>
                <a:lnTo>
                  <a:pt x="17057" y="445901"/>
                </a:lnTo>
                <a:lnTo>
                  <a:pt x="7681" y="491746"/>
                </a:lnTo>
                <a:lnTo>
                  <a:pt x="1945" y="538815"/>
                </a:lnTo>
                <a:lnTo>
                  <a:pt x="0" y="586955"/>
                </a:lnTo>
                <a:lnTo>
                  <a:pt x="1945" y="635094"/>
                </a:lnTo>
                <a:lnTo>
                  <a:pt x="7681" y="682160"/>
                </a:lnTo>
                <a:lnTo>
                  <a:pt x="17057" y="728004"/>
                </a:lnTo>
                <a:lnTo>
                  <a:pt x="29922" y="772474"/>
                </a:lnTo>
                <a:lnTo>
                  <a:pt x="46123" y="815419"/>
                </a:lnTo>
                <a:lnTo>
                  <a:pt x="65512" y="856689"/>
                </a:lnTo>
                <a:lnTo>
                  <a:pt x="87935" y="896131"/>
                </a:lnTo>
                <a:lnTo>
                  <a:pt x="113243" y="933595"/>
                </a:lnTo>
                <a:lnTo>
                  <a:pt x="141285" y="968931"/>
                </a:lnTo>
                <a:lnTo>
                  <a:pt x="171908" y="1001986"/>
                </a:lnTo>
                <a:lnTo>
                  <a:pt x="204963" y="1032610"/>
                </a:lnTo>
                <a:lnTo>
                  <a:pt x="240298" y="1060652"/>
                </a:lnTo>
                <a:lnTo>
                  <a:pt x="277763" y="1085960"/>
                </a:lnTo>
                <a:lnTo>
                  <a:pt x="317205" y="1108385"/>
                </a:lnTo>
                <a:lnTo>
                  <a:pt x="358475" y="1127773"/>
                </a:lnTo>
                <a:lnTo>
                  <a:pt x="401420" y="1143976"/>
                </a:lnTo>
                <a:lnTo>
                  <a:pt x="445891" y="1156840"/>
                </a:lnTo>
                <a:lnTo>
                  <a:pt x="491736" y="1166216"/>
                </a:lnTo>
                <a:lnTo>
                  <a:pt x="538803" y="1171953"/>
                </a:lnTo>
                <a:lnTo>
                  <a:pt x="586943" y="1173899"/>
                </a:lnTo>
                <a:lnTo>
                  <a:pt x="635080" y="1171953"/>
                </a:lnTo>
                <a:lnTo>
                  <a:pt x="682147" y="1166216"/>
                </a:lnTo>
                <a:lnTo>
                  <a:pt x="727990" y="1156840"/>
                </a:lnTo>
                <a:lnTo>
                  <a:pt x="772460" y="1143976"/>
                </a:lnTo>
                <a:lnTo>
                  <a:pt x="815405" y="1127773"/>
                </a:lnTo>
                <a:lnTo>
                  <a:pt x="856675" y="1108385"/>
                </a:lnTo>
                <a:lnTo>
                  <a:pt x="896117" y="1085960"/>
                </a:lnTo>
                <a:lnTo>
                  <a:pt x="933582" y="1060652"/>
                </a:lnTo>
                <a:lnTo>
                  <a:pt x="968917" y="1032610"/>
                </a:lnTo>
                <a:lnTo>
                  <a:pt x="1001972" y="1001986"/>
                </a:lnTo>
                <a:lnTo>
                  <a:pt x="1032597" y="968931"/>
                </a:lnTo>
                <a:lnTo>
                  <a:pt x="1060638" y="933595"/>
                </a:lnTo>
                <a:lnTo>
                  <a:pt x="1085947" y="896131"/>
                </a:lnTo>
                <a:lnTo>
                  <a:pt x="1108371" y="856689"/>
                </a:lnTo>
                <a:lnTo>
                  <a:pt x="1127760" y="815419"/>
                </a:lnTo>
                <a:lnTo>
                  <a:pt x="1143963" y="772474"/>
                </a:lnTo>
                <a:lnTo>
                  <a:pt x="1156827" y="728004"/>
                </a:lnTo>
                <a:lnTo>
                  <a:pt x="1166204" y="682160"/>
                </a:lnTo>
                <a:lnTo>
                  <a:pt x="1171940" y="635094"/>
                </a:lnTo>
                <a:lnTo>
                  <a:pt x="1173886" y="586955"/>
                </a:lnTo>
                <a:lnTo>
                  <a:pt x="1171940" y="538815"/>
                </a:lnTo>
                <a:lnTo>
                  <a:pt x="1166204" y="491746"/>
                </a:lnTo>
                <a:lnTo>
                  <a:pt x="1156827" y="445901"/>
                </a:lnTo>
                <a:lnTo>
                  <a:pt x="1143963" y="401429"/>
                </a:lnTo>
                <a:lnTo>
                  <a:pt x="1127760" y="358483"/>
                </a:lnTo>
                <a:lnTo>
                  <a:pt x="1108371" y="317212"/>
                </a:lnTo>
                <a:lnTo>
                  <a:pt x="1085947" y="277769"/>
                </a:lnTo>
                <a:lnTo>
                  <a:pt x="1060638" y="240304"/>
                </a:lnTo>
                <a:lnTo>
                  <a:pt x="1032597" y="204968"/>
                </a:lnTo>
                <a:lnTo>
                  <a:pt x="1001972" y="171912"/>
                </a:lnTo>
                <a:lnTo>
                  <a:pt x="968917" y="141288"/>
                </a:lnTo>
                <a:lnTo>
                  <a:pt x="933582" y="113246"/>
                </a:lnTo>
                <a:lnTo>
                  <a:pt x="896117" y="87937"/>
                </a:lnTo>
                <a:lnTo>
                  <a:pt x="856675" y="65513"/>
                </a:lnTo>
                <a:lnTo>
                  <a:pt x="815405" y="46124"/>
                </a:lnTo>
                <a:lnTo>
                  <a:pt x="772460" y="29922"/>
                </a:lnTo>
                <a:lnTo>
                  <a:pt x="727990" y="17058"/>
                </a:lnTo>
                <a:lnTo>
                  <a:pt x="682147" y="7682"/>
                </a:lnTo>
                <a:lnTo>
                  <a:pt x="635080" y="1945"/>
                </a:lnTo>
                <a:lnTo>
                  <a:pt x="586943" y="0"/>
                </a:lnTo>
                <a:close/>
              </a:path>
            </a:pathLst>
          </a:custGeom>
          <a:solidFill>
            <a:srgbClr val="E277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292862" y="5565559"/>
            <a:ext cx="1174115" cy="755015"/>
          </a:xfrm>
          <a:custGeom>
            <a:avLst/>
            <a:gdLst/>
            <a:ahLst/>
            <a:cxnLst/>
            <a:rect l="l" t="t" r="r" b="b"/>
            <a:pathLst>
              <a:path w="1174115" h="755014">
                <a:moveTo>
                  <a:pt x="586943" y="0"/>
                </a:moveTo>
                <a:lnTo>
                  <a:pt x="538805" y="1945"/>
                </a:lnTo>
                <a:lnTo>
                  <a:pt x="491739" y="7682"/>
                </a:lnTo>
                <a:lnTo>
                  <a:pt x="445895" y="17058"/>
                </a:lnTo>
                <a:lnTo>
                  <a:pt x="401425" y="29923"/>
                </a:lnTo>
                <a:lnTo>
                  <a:pt x="358480" y="46125"/>
                </a:lnTo>
                <a:lnTo>
                  <a:pt x="317211" y="65514"/>
                </a:lnTo>
                <a:lnTo>
                  <a:pt x="277768" y="87938"/>
                </a:lnTo>
                <a:lnTo>
                  <a:pt x="240304" y="113247"/>
                </a:lnTo>
                <a:lnTo>
                  <a:pt x="204968" y="141289"/>
                </a:lnTo>
                <a:lnTo>
                  <a:pt x="171913" y="171913"/>
                </a:lnTo>
                <a:lnTo>
                  <a:pt x="141289" y="204968"/>
                </a:lnTo>
                <a:lnTo>
                  <a:pt x="113247" y="240304"/>
                </a:lnTo>
                <a:lnTo>
                  <a:pt x="87938" y="277768"/>
                </a:lnTo>
                <a:lnTo>
                  <a:pt x="65514" y="317211"/>
                </a:lnTo>
                <a:lnTo>
                  <a:pt x="46125" y="358480"/>
                </a:lnTo>
                <a:lnTo>
                  <a:pt x="29923" y="401425"/>
                </a:lnTo>
                <a:lnTo>
                  <a:pt x="17058" y="445895"/>
                </a:lnTo>
                <a:lnTo>
                  <a:pt x="7682" y="491739"/>
                </a:lnTo>
                <a:lnTo>
                  <a:pt x="1945" y="538806"/>
                </a:lnTo>
                <a:lnTo>
                  <a:pt x="0" y="586944"/>
                </a:lnTo>
                <a:lnTo>
                  <a:pt x="1577" y="630325"/>
                </a:lnTo>
                <a:lnTo>
                  <a:pt x="6235" y="672845"/>
                </a:lnTo>
                <a:lnTo>
                  <a:pt x="13866" y="714394"/>
                </a:lnTo>
                <a:lnTo>
                  <a:pt x="24358" y="754862"/>
                </a:lnTo>
                <a:lnTo>
                  <a:pt x="841607" y="746094"/>
                </a:lnTo>
                <a:lnTo>
                  <a:pt x="1001015" y="741746"/>
                </a:lnTo>
                <a:lnTo>
                  <a:pt x="1046974" y="739836"/>
                </a:lnTo>
                <a:lnTo>
                  <a:pt x="1088441" y="737661"/>
                </a:lnTo>
                <a:lnTo>
                  <a:pt x="1155725" y="732429"/>
                </a:lnTo>
                <a:lnTo>
                  <a:pt x="1169254" y="661073"/>
                </a:lnTo>
                <a:lnTo>
                  <a:pt x="1173886" y="586944"/>
                </a:lnTo>
                <a:lnTo>
                  <a:pt x="1171940" y="538806"/>
                </a:lnTo>
                <a:lnTo>
                  <a:pt x="1166204" y="491739"/>
                </a:lnTo>
                <a:lnTo>
                  <a:pt x="1156827" y="445895"/>
                </a:lnTo>
                <a:lnTo>
                  <a:pt x="1143963" y="401425"/>
                </a:lnTo>
                <a:lnTo>
                  <a:pt x="1127760" y="358480"/>
                </a:lnTo>
                <a:lnTo>
                  <a:pt x="1108371" y="317211"/>
                </a:lnTo>
                <a:lnTo>
                  <a:pt x="1085947" y="277768"/>
                </a:lnTo>
                <a:lnTo>
                  <a:pt x="1060638" y="240304"/>
                </a:lnTo>
                <a:lnTo>
                  <a:pt x="1032597" y="204968"/>
                </a:lnTo>
                <a:lnTo>
                  <a:pt x="1001972" y="171913"/>
                </a:lnTo>
                <a:lnTo>
                  <a:pt x="968917" y="141289"/>
                </a:lnTo>
                <a:lnTo>
                  <a:pt x="933582" y="113247"/>
                </a:lnTo>
                <a:lnTo>
                  <a:pt x="896117" y="87938"/>
                </a:lnTo>
                <a:lnTo>
                  <a:pt x="856675" y="65514"/>
                </a:lnTo>
                <a:lnTo>
                  <a:pt x="815405" y="46125"/>
                </a:lnTo>
                <a:lnTo>
                  <a:pt x="772460" y="29923"/>
                </a:lnTo>
                <a:lnTo>
                  <a:pt x="727990" y="17058"/>
                </a:lnTo>
                <a:lnTo>
                  <a:pt x="682147" y="7682"/>
                </a:lnTo>
                <a:lnTo>
                  <a:pt x="635080" y="1945"/>
                </a:lnTo>
                <a:lnTo>
                  <a:pt x="586943" y="0"/>
                </a:lnTo>
                <a:close/>
              </a:path>
            </a:pathLst>
          </a:custGeom>
          <a:solidFill>
            <a:srgbClr val="FAA3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5889180" y="6276200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62"/>
                </a:moveTo>
                <a:lnTo>
                  <a:pt x="569289" y="39148"/>
                </a:lnTo>
                <a:lnTo>
                  <a:pt x="514652" y="43309"/>
                </a:lnTo>
                <a:lnTo>
                  <a:pt x="456552" y="50384"/>
                </a:lnTo>
                <a:lnTo>
                  <a:pt x="221234" y="106415"/>
                </a:lnTo>
                <a:lnTo>
                  <a:pt x="82515" y="175043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6"/>
                </a:lnTo>
                <a:lnTo>
                  <a:pt x="382841" y="133821"/>
                </a:lnTo>
                <a:lnTo>
                  <a:pt x="421869" y="129319"/>
                </a:lnTo>
                <a:lnTo>
                  <a:pt x="465015" y="126302"/>
                </a:lnTo>
                <a:lnTo>
                  <a:pt x="511738" y="124591"/>
                </a:lnTo>
                <a:lnTo>
                  <a:pt x="561496" y="124005"/>
                </a:lnTo>
                <a:lnTo>
                  <a:pt x="1312397" y="124005"/>
                </a:lnTo>
                <a:lnTo>
                  <a:pt x="1412222" y="106826"/>
                </a:lnTo>
                <a:lnTo>
                  <a:pt x="1438484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6"/>
                </a:lnTo>
                <a:lnTo>
                  <a:pt x="1018829" y="83607"/>
                </a:lnTo>
                <a:lnTo>
                  <a:pt x="975413" y="77174"/>
                </a:lnTo>
                <a:lnTo>
                  <a:pt x="848221" y="56480"/>
                </a:lnTo>
                <a:lnTo>
                  <a:pt x="805425" y="50241"/>
                </a:lnTo>
                <a:lnTo>
                  <a:pt x="761719" y="44892"/>
                </a:lnTo>
                <a:lnTo>
                  <a:pt x="716678" y="40771"/>
                </a:lnTo>
                <a:lnTo>
                  <a:pt x="669876" y="38216"/>
                </a:lnTo>
                <a:lnTo>
                  <a:pt x="620889" y="37562"/>
                </a:lnTo>
                <a:close/>
              </a:path>
              <a:path w="1672590" h="257809">
                <a:moveTo>
                  <a:pt x="1312397" y="124005"/>
                </a:moveTo>
                <a:lnTo>
                  <a:pt x="561496" y="124005"/>
                </a:lnTo>
                <a:lnTo>
                  <a:pt x="613751" y="124363"/>
                </a:lnTo>
                <a:lnTo>
                  <a:pt x="667960" y="125486"/>
                </a:lnTo>
                <a:lnTo>
                  <a:pt x="1056733" y="139596"/>
                </a:lnTo>
                <a:lnTo>
                  <a:pt x="1107113" y="140341"/>
                </a:lnTo>
                <a:lnTo>
                  <a:pt x="1154581" y="140227"/>
                </a:lnTo>
                <a:lnTo>
                  <a:pt x="1198596" y="139074"/>
                </a:lnTo>
                <a:lnTo>
                  <a:pt x="1238618" y="136701"/>
                </a:lnTo>
                <a:lnTo>
                  <a:pt x="1312397" y="124005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3"/>
                </a:lnTo>
                <a:lnTo>
                  <a:pt x="1430481" y="83805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484" y="98025"/>
                </a:lnTo>
                <a:lnTo>
                  <a:pt x="1549622" y="60781"/>
                </a:lnTo>
                <a:lnTo>
                  <a:pt x="1639997" y="18521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5889180" y="6400971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62"/>
                </a:moveTo>
                <a:lnTo>
                  <a:pt x="569289" y="39147"/>
                </a:lnTo>
                <a:lnTo>
                  <a:pt x="514652" y="43309"/>
                </a:lnTo>
                <a:lnTo>
                  <a:pt x="456552" y="50384"/>
                </a:lnTo>
                <a:lnTo>
                  <a:pt x="221234" y="106415"/>
                </a:lnTo>
                <a:lnTo>
                  <a:pt x="82515" y="175043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5"/>
                </a:lnTo>
                <a:lnTo>
                  <a:pt x="382841" y="133819"/>
                </a:lnTo>
                <a:lnTo>
                  <a:pt x="421869" y="129317"/>
                </a:lnTo>
                <a:lnTo>
                  <a:pt x="465015" y="126301"/>
                </a:lnTo>
                <a:lnTo>
                  <a:pt x="511738" y="124590"/>
                </a:lnTo>
                <a:lnTo>
                  <a:pt x="561496" y="124004"/>
                </a:lnTo>
                <a:lnTo>
                  <a:pt x="1312416" y="124004"/>
                </a:lnTo>
                <a:lnTo>
                  <a:pt x="1412222" y="106833"/>
                </a:lnTo>
                <a:lnTo>
                  <a:pt x="1438503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5"/>
                </a:lnTo>
                <a:lnTo>
                  <a:pt x="1018829" y="83607"/>
                </a:lnTo>
                <a:lnTo>
                  <a:pt x="975413" y="77174"/>
                </a:lnTo>
                <a:lnTo>
                  <a:pt x="848221" y="56480"/>
                </a:lnTo>
                <a:lnTo>
                  <a:pt x="805425" y="50240"/>
                </a:lnTo>
                <a:lnTo>
                  <a:pt x="761719" y="44891"/>
                </a:lnTo>
                <a:lnTo>
                  <a:pt x="716678" y="40771"/>
                </a:lnTo>
                <a:lnTo>
                  <a:pt x="669876" y="38215"/>
                </a:lnTo>
                <a:lnTo>
                  <a:pt x="620889" y="37562"/>
                </a:lnTo>
                <a:close/>
              </a:path>
              <a:path w="1672590" h="257809">
                <a:moveTo>
                  <a:pt x="1312416" y="124004"/>
                </a:moveTo>
                <a:lnTo>
                  <a:pt x="561496" y="124004"/>
                </a:lnTo>
                <a:lnTo>
                  <a:pt x="613751" y="124363"/>
                </a:lnTo>
                <a:lnTo>
                  <a:pt x="667960" y="125486"/>
                </a:lnTo>
                <a:lnTo>
                  <a:pt x="1056733" y="139596"/>
                </a:lnTo>
                <a:lnTo>
                  <a:pt x="1107113" y="140341"/>
                </a:lnTo>
                <a:lnTo>
                  <a:pt x="1154581" y="140227"/>
                </a:lnTo>
                <a:lnTo>
                  <a:pt x="1198596" y="139074"/>
                </a:lnTo>
                <a:lnTo>
                  <a:pt x="1238618" y="136701"/>
                </a:lnTo>
                <a:lnTo>
                  <a:pt x="1312416" y="124004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2"/>
                </a:lnTo>
                <a:lnTo>
                  <a:pt x="1430481" y="83804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503" y="98025"/>
                </a:lnTo>
                <a:lnTo>
                  <a:pt x="1549622" y="60787"/>
                </a:lnTo>
                <a:lnTo>
                  <a:pt x="1639997" y="18523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5889180" y="6536877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70"/>
                </a:moveTo>
                <a:lnTo>
                  <a:pt x="569289" y="39158"/>
                </a:lnTo>
                <a:lnTo>
                  <a:pt x="514652" y="43322"/>
                </a:lnTo>
                <a:lnTo>
                  <a:pt x="456552" y="50399"/>
                </a:lnTo>
                <a:lnTo>
                  <a:pt x="221234" y="106421"/>
                </a:lnTo>
                <a:lnTo>
                  <a:pt x="82515" y="175045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5"/>
                </a:lnTo>
                <a:lnTo>
                  <a:pt x="382841" y="133819"/>
                </a:lnTo>
                <a:lnTo>
                  <a:pt x="421869" y="129318"/>
                </a:lnTo>
                <a:lnTo>
                  <a:pt x="465015" y="126302"/>
                </a:lnTo>
                <a:lnTo>
                  <a:pt x="511738" y="124591"/>
                </a:lnTo>
                <a:lnTo>
                  <a:pt x="561496" y="124006"/>
                </a:lnTo>
                <a:lnTo>
                  <a:pt x="1312405" y="124006"/>
                </a:lnTo>
                <a:lnTo>
                  <a:pt x="1412222" y="106833"/>
                </a:lnTo>
                <a:lnTo>
                  <a:pt x="1438503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6"/>
                </a:lnTo>
                <a:lnTo>
                  <a:pt x="1018829" y="83607"/>
                </a:lnTo>
                <a:lnTo>
                  <a:pt x="975413" y="77175"/>
                </a:lnTo>
                <a:lnTo>
                  <a:pt x="848221" y="56482"/>
                </a:lnTo>
                <a:lnTo>
                  <a:pt x="805425" y="50243"/>
                </a:lnTo>
                <a:lnTo>
                  <a:pt x="761719" y="44896"/>
                </a:lnTo>
                <a:lnTo>
                  <a:pt x="716678" y="40776"/>
                </a:lnTo>
                <a:lnTo>
                  <a:pt x="669876" y="38222"/>
                </a:lnTo>
                <a:lnTo>
                  <a:pt x="620889" y="37570"/>
                </a:lnTo>
                <a:close/>
              </a:path>
              <a:path w="1672590" h="257809">
                <a:moveTo>
                  <a:pt x="1312405" y="124006"/>
                </a:moveTo>
                <a:lnTo>
                  <a:pt x="561496" y="124006"/>
                </a:lnTo>
                <a:lnTo>
                  <a:pt x="613751" y="124366"/>
                </a:lnTo>
                <a:lnTo>
                  <a:pt x="667960" y="125489"/>
                </a:lnTo>
                <a:lnTo>
                  <a:pt x="1056733" y="139603"/>
                </a:lnTo>
                <a:lnTo>
                  <a:pt x="1107113" y="140347"/>
                </a:lnTo>
                <a:lnTo>
                  <a:pt x="1154581" y="140231"/>
                </a:lnTo>
                <a:lnTo>
                  <a:pt x="1198596" y="139076"/>
                </a:lnTo>
                <a:lnTo>
                  <a:pt x="1238618" y="136701"/>
                </a:lnTo>
                <a:lnTo>
                  <a:pt x="1312405" y="124006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2"/>
                </a:lnTo>
                <a:lnTo>
                  <a:pt x="1430481" y="83804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503" y="98025"/>
                </a:lnTo>
                <a:lnTo>
                  <a:pt x="1549622" y="60787"/>
                </a:lnTo>
                <a:lnTo>
                  <a:pt x="1639997" y="18523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780633" y="5723776"/>
            <a:ext cx="290195" cy="469265"/>
          </a:xfrm>
          <a:custGeom>
            <a:avLst/>
            <a:gdLst/>
            <a:ahLst/>
            <a:cxnLst/>
            <a:rect l="l" t="t" r="r" b="b"/>
            <a:pathLst>
              <a:path w="290194" h="469264">
                <a:moveTo>
                  <a:pt x="251923" y="15469"/>
                </a:moveTo>
                <a:lnTo>
                  <a:pt x="225800" y="8703"/>
                </a:lnTo>
                <a:lnTo>
                  <a:pt x="202992" y="3869"/>
                </a:lnTo>
                <a:lnTo>
                  <a:pt x="183498" y="967"/>
                </a:lnTo>
                <a:lnTo>
                  <a:pt x="167317" y="0"/>
                </a:lnTo>
                <a:lnTo>
                  <a:pt x="131793" y="2189"/>
                </a:lnTo>
                <a:lnTo>
                  <a:pt x="72048" y="19708"/>
                </a:lnTo>
                <a:lnTo>
                  <a:pt x="28282" y="53940"/>
                </a:lnTo>
                <a:lnTo>
                  <a:pt x="5949" y="100036"/>
                </a:lnTo>
                <a:lnTo>
                  <a:pt x="3158" y="127225"/>
                </a:lnTo>
                <a:lnTo>
                  <a:pt x="3661" y="138749"/>
                </a:lnTo>
                <a:lnTo>
                  <a:pt x="15694" y="181561"/>
                </a:lnTo>
                <a:lnTo>
                  <a:pt x="47591" y="220670"/>
                </a:lnTo>
                <a:lnTo>
                  <a:pt x="85159" y="246556"/>
                </a:lnTo>
                <a:lnTo>
                  <a:pt x="114066" y="262554"/>
                </a:lnTo>
                <a:lnTo>
                  <a:pt x="117117" y="264126"/>
                </a:lnTo>
                <a:lnTo>
                  <a:pt x="119012" y="265189"/>
                </a:lnTo>
                <a:lnTo>
                  <a:pt x="126593" y="269288"/>
                </a:lnTo>
                <a:lnTo>
                  <a:pt x="158080" y="288468"/>
                </a:lnTo>
                <a:lnTo>
                  <a:pt x="180571" y="306857"/>
                </a:lnTo>
                <a:lnTo>
                  <a:pt x="194066" y="324454"/>
                </a:lnTo>
                <a:lnTo>
                  <a:pt x="198564" y="341259"/>
                </a:lnTo>
                <a:lnTo>
                  <a:pt x="197174" y="353347"/>
                </a:lnTo>
                <a:lnTo>
                  <a:pt x="164348" y="390344"/>
                </a:lnTo>
                <a:lnTo>
                  <a:pt x="118380" y="399671"/>
                </a:lnTo>
                <a:lnTo>
                  <a:pt x="107529" y="399178"/>
                </a:lnTo>
                <a:lnTo>
                  <a:pt x="58111" y="387162"/>
                </a:lnTo>
                <a:lnTo>
                  <a:pt x="8212" y="365265"/>
                </a:lnTo>
                <a:lnTo>
                  <a:pt x="0" y="441967"/>
                </a:lnTo>
                <a:lnTo>
                  <a:pt x="46706" y="456022"/>
                </a:lnTo>
                <a:lnTo>
                  <a:pt x="99893" y="467387"/>
                </a:lnTo>
                <a:lnTo>
                  <a:pt x="118380" y="468808"/>
                </a:lnTo>
                <a:lnTo>
                  <a:pt x="155042" y="466341"/>
                </a:lnTo>
                <a:lnTo>
                  <a:pt x="217237" y="446609"/>
                </a:lnTo>
                <a:lnTo>
                  <a:pt x="263488" y="408197"/>
                </a:lnTo>
                <a:lnTo>
                  <a:pt x="287161" y="357363"/>
                </a:lnTo>
                <a:lnTo>
                  <a:pt x="290120" y="327685"/>
                </a:lnTo>
                <a:lnTo>
                  <a:pt x="288591" y="307137"/>
                </a:lnTo>
                <a:lnTo>
                  <a:pt x="276358" y="270601"/>
                </a:lnTo>
                <a:lnTo>
                  <a:pt x="250750" y="239145"/>
                </a:lnTo>
                <a:lnTo>
                  <a:pt x="204895" y="206863"/>
                </a:lnTo>
                <a:lnTo>
                  <a:pt x="167840" y="186993"/>
                </a:lnTo>
                <a:lnTo>
                  <a:pt x="163218" y="184682"/>
                </a:lnTo>
                <a:lnTo>
                  <a:pt x="131722" y="166963"/>
                </a:lnTo>
                <a:lnTo>
                  <a:pt x="109226" y="150113"/>
                </a:lnTo>
                <a:lnTo>
                  <a:pt x="95730" y="134131"/>
                </a:lnTo>
                <a:lnTo>
                  <a:pt x="91231" y="119012"/>
                </a:lnTo>
                <a:lnTo>
                  <a:pt x="92474" y="107838"/>
                </a:lnTo>
                <a:lnTo>
                  <a:pt x="122056" y="76507"/>
                </a:lnTo>
                <a:lnTo>
                  <a:pt x="166685" y="69136"/>
                </a:lnTo>
                <a:lnTo>
                  <a:pt x="178871" y="69491"/>
                </a:lnTo>
                <a:lnTo>
                  <a:pt x="228195" y="78019"/>
                </a:lnTo>
                <a:lnTo>
                  <a:pt x="265821" y="91863"/>
                </a:lnTo>
                <a:lnTo>
                  <a:pt x="273386" y="21463"/>
                </a:lnTo>
                <a:lnTo>
                  <a:pt x="268764" y="20200"/>
                </a:lnTo>
                <a:lnTo>
                  <a:pt x="261599" y="18212"/>
                </a:lnTo>
                <a:lnTo>
                  <a:pt x="251923" y="15469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166552" y="5723782"/>
            <a:ext cx="367030" cy="467995"/>
          </a:xfrm>
          <a:custGeom>
            <a:avLst/>
            <a:gdLst/>
            <a:ahLst/>
            <a:cxnLst/>
            <a:rect l="l" t="t" r="r" b="b"/>
            <a:pathLst>
              <a:path w="367029" h="467995">
                <a:moveTo>
                  <a:pt x="338100" y="17041"/>
                </a:moveTo>
                <a:lnTo>
                  <a:pt x="310256" y="9581"/>
                </a:lnTo>
                <a:lnTo>
                  <a:pt x="285453" y="4256"/>
                </a:lnTo>
                <a:lnTo>
                  <a:pt x="263691" y="1063"/>
                </a:lnTo>
                <a:lnTo>
                  <a:pt x="244974" y="0"/>
                </a:lnTo>
                <a:lnTo>
                  <a:pt x="192298" y="4073"/>
                </a:lnTo>
                <a:lnTo>
                  <a:pt x="145090" y="16296"/>
                </a:lnTo>
                <a:lnTo>
                  <a:pt x="103349" y="36668"/>
                </a:lnTo>
                <a:lnTo>
                  <a:pt x="67071" y="65191"/>
                </a:lnTo>
                <a:lnTo>
                  <a:pt x="37727" y="100356"/>
                </a:lnTo>
                <a:lnTo>
                  <a:pt x="16767" y="140674"/>
                </a:lnTo>
                <a:lnTo>
                  <a:pt x="4191" y="186143"/>
                </a:lnTo>
                <a:lnTo>
                  <a:pt x="0" y="236761"/>
                </a:lnTo>
                <a:lnTo>
                  <a:pt x="4180" y="287192"/>
                </a:lnTo>
                <a:lnTo>
                  <a:pt x="16725" y="332099"/>
                </a:lnTo>
                <a:lnTo>
                  <a:pt x="37636" y="371482"/>
                </a:lnTo>
                <a:lnTo>
                  <a:pt x="66917" y="405342"/>
                </a:lnTo>
                <a:lnTo>
                  <a:pt x="103440" y="432553"/>
                </a:lnTo>
                <a:lnTo>
                  <a:pt x="146078" y="451992"/>
                </a:lnTo>
                <a:lnTo>
                  <a:pt x="194832" y="463656"/>
                </a:lnTo>
                <a:lnTo>
                  <a:pt x="249704" y="467544"/>
                </a:lnTo>
                <a:lnTo>
                  <a:pt x="267324" y="466458"/>
                </a:lnTo>
                <a:lnTo>
                  <a:pt x="288613" y="463201"/>
                </a:lnTo>
                <a:lnTo>
                  <a:pt x="313572" y="457774"/>
                </a:lnTo>
                <a:lnTo>
                  <a:pt x="342199" y="450179"/>
                </a:lnTo>
                <a:lnTo>
                  <a:pt x="352939" y="447221"/>
                </a:lnTo>
                <a:lnTo>
                  <a:pt x="361043" y="445018"/>
                </a:lnTo>
                <a:lnTo>
                  <a:pt x="366513" y="443538"/>
                </a:lnTo>
                <a:lnTo>
                  <a:pt x="358932" y="372507"/>
                </a:lnTo>
                <a:lnTo>
                  <a:pt x="353963" y="373992"/>
                </a:lnTo>
                <a:lnTo>
                  <a:pt x="347887" y="375908"/>
                </a:lnTo>
                <a:lnTo>
                  <a:pt x="340703" y="378258"/>
                </a:lnTo>
                <a:lnTo>
                  <a:pt x="332415" y="381043"/>
                </a:lnTo>
                <a:lnTo>
                  <a:pt x="308895" y="388636"/>
                </a:lnTo>
                <a:lnTo>
                  <a:pt x="288534" y="394057"/>
                </a:lnTo>
                <a:lnTo>
                  <a:pt x="271331" y="397309"/>
                </a:lnTo>
                <a:lnTo>
                  <a:pt x="257285" y="398393"/>
                </a:lnTo>
                <a:lnTo>
                  <a:pt x="221701" y="395593"/>
                </a:lnTo>
                <a:lnTo>
                  <a:pt x="161477" y="373184"/>
                </a:lnTo>
                <a:lnTo>
                  <a:pt x="116881" y="329462"/>
                </a:lnTo>
                <a:lnTo>
                  <a:pt x="94080" y="271053"/>
                </a:lnTo>
                <a:lnTo>
                  <a:pt x="91231" y="236761"/>
                </a:lnTo>
                <a:lnTo>
                  <a:pt x="93993" y="200620"/>
                </a:lnTo>
                <a:lnTo>
                  <a:pt x="116088" y="139692"/>
                </a:lnTo>
                <a:lnTo>
                  <a:pt x="159374" y="94884"/>
                </a:lnTo>
                <a:lnTo>
                  <a:pt x="218413" y="71996"/>
                </a:lnTo>
                <a:lnTo>
                  <a:pt x="253494" y="69136"/>
                </a:lnTo>
                <a:lnTo>
                  <a:pt x="272732" y="70595"/>
                </a:lnTo>
                <a:lnTo>
                  <a:pt x="295405" y="74974"/>
                </a:lnTo>
                <a:lnTo>
                  <a:pt x="321509" y="82273"/>
                </a:lnTo>
                <a:lnTo>
                  <a:pt x="351043" y="92495"/>
                </a:lnTo>
                <a:lnTo>
                  <a:pt x="353771" y="93542"/>
                </a:lnTo>
                <a:lnTo>
                  <a:pt x="355989" y="94390"/>
                </a:lnTo>
                <a:lnTo>
                  <a:pt x="357669" y="95022"/>
                </a:lnTo>
                <a:lnTo>
                  <a:pt x="363354" y="23990"/>
                </a:lnTo>
                <a:lnTo>
                  <a:pt x="358819" y="22724"/>
                </a:lnTo>
                <a:lnTo>
                  <a:pt x="353096" y="21145"/>
                </a:lnTo>
                <a:lnTo>
                  <a:pt x="346189" y="19251"/>
                </a:lnTo>
                <a:lnTo>
                  <a:pt x="338100" y="17041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732399" y="5808388"/>
            <a:ext cx="147955" cy="201930"/>
          </a:xfrm>
          <a:custGeom>
            <a:avLst/>
            <a:gdLst/>
            <a:ahLst/>
            <a:cxnLst/>
            <a:rect l="l" t="t" r="r" b="b"/>
            <a:pathLst>
              <a:path w="147954" h="201929">
                <a:moveTo>
                  <a:pt x="147425" y="201723"/>
                </a:moveTo>
                <a:lnTo>
                  <a:pt x="0" y="201723"/>
                </a:lnTo>
                <a:lnTo>
                  <a:pt x="75130" y="0"/>
                </a:lnTo>
                <a:lnTo>
                  <a:pt x="147425" y="20172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581183" y="5733567"/>
            <a:ext cx="454659" cy="448945"/>
          </a:xfrm>
          <a:custGeom>
            <a:avLst/>
            <a:gdLst/>
            <a:ahLst/>
            <a:cxnLst/>
            <a:rect l="l" t="t" r="r" b="b"/>
            <a:pathLst>
              <a:path w="454660" h="448945">
                <a:moveTo>
                  <a:pt x="0" y="448592"/>
                </a:moveTo>
                <a:lnTo>
                  <a:pt x="87749" y="448592"/>
                </a:lnTo>
                <a:lnTo>
                  <a:pt x="126593" y="342523"/>
                </a:lnTo>
                <a:lnTo>
                  <a:pt x="321999" y="342523"/>
                </a:lnTo>
                <a:lnTo>
                  <a:pt x="359256" y="448592"/>
                </a:lnTo>
                <a:lnTo>
                  <a:pt x="454586" y="448592"/>
                </a:lnTo>
                <a:lnTo>
                  <a:pt x="281275" y="0"/>
                </a:lnTo>
                <a:lnTo>
                  <a:pt x="174574" y="0"/>
                </a:lnTo>
                <a:lnTo>
                  <a:pt x="0" y="44859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06917" y="5733559"/>
            <a:ext cx="88900" cy="448945"/>
          </a:xfrm>
          <a:custGeom>
            <a:avLst/>
            <a:gdLst/>
            <a:ahLst/>
            <a:cxnLst/>
            <a:rect l="l" t="t" r="r" b="b"/>
            <a:pathLst>
              <a:path w="88900" h="448945">
                <a:moveTo>
                  <a:pt x="0" y="448608"/>
                </a:moveTo>
                <a:lnTo>
                  <a:pt x="88396" y="448608"/>
                </a:lnTo>
                <a:lnTo>
                  <a:pt x="88396" y="0"/>
                </a:lnTo>
                <a:lnTo>
                  <a:pt x="0" y="0"/>
                </a:lnTo>
                <a:lnTo>
                  <a:pt x="0" y="44860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539991" y="5724404"/>
            <a:ext cx="298450" cy="457834"/>
          </a:xfrm>
          <a:custGeom>
            <a:avLst/>
            <a:gdLst/>
            <a:ahLst/>
            <a:cxnLst/>
            <a:rect l="l" t="t" r="r" b="b"/>
            <a:pathLst>
              <a:path w="298450" h="457835">
                <a:moveTo>
                  <a:pt x="245775" y="240721"/>
                </a:moveTo>
                <a:lnTo>
                  <a:pt x="263803" y="210603"/>
                </a:lnTo>
                <a:lnTo>
                  <a:pt x="276678" y="181332"/>
                </a:lnTo>
                <a:lnTo>
                  <a:pt x="284402" y="152908"/>
                </a:lnTo>
                <a:lnTo>
                  <a:pt x="286976" y="125329"/>
                </a:lnTo>
                <a:lnTo>
                  <a:pt x="284431" y="99103"/>
                </a:lnTo>
                <a:lnTo>
                  <a:pt x="264069" y="54040"/>
                </a:lnTo>
                <a:lnTo>
                  <a:pt x="224351" y="19806"/>
                </a:lnTo>
                <a:lnTo>
                  <a:pt x="171308" y="2201"/>
                </a:lnTo>
                <a:lnTo>
                  <a:pt x="140167" y="0"/>
                </a:lnTo>
                <a:lnTo>
                  <a:pt x="126133" y="455"/>
                </a:lnTo>
                <a:lnTo>
                  <a:pt x="80353" y="7272"/>
                </a:lnTo>
                <a:lnTo>
                  <a:pt x="30303" y="21883"/>
                </a:lnTo>
                <a:lnTo>
                  <a:pt x="12942" y="28412"/>
                </a:lnTo>
                <a:lnTo>
                  <a:pt x="17996" y="102294"/>
                </a:lnTo>
                <a:lnTo>
                  <a:pt x="31309" y="95014"/>
                </a:lnTo>
                <a:lnTo>
                  <a:pt x="44718" y="88639"/>
                </a:lnTo>
                <a:lnTo>
                  <a:pt x="85295" y="75021"/>
                </a:lnTo>
                <a:lnTo>
                  <a:pt x="123450" y="70399"/>
                </a:lnTo>
                <a:lnTo>
                  <a:pt x="139830" y="71485"/>
                </a:lnTo>
                <a:lnTo>
                  <a:pt x="179165" y="87764"/>
                </a:lnTo>
                <a:lnTo>
                  <a:pt x="200475" y="133234"/>
                </a:lnTo>
                <a:lnTo>
                  <a:pt x="197791" y="154552"/>
                </a:lnTo>
                <a:lnTo>
                  <a:pt x="176320" y="202926"/>
                </a:lnTo>
                <a:lnTo>
                  <a:pt x="131592" y="260993"/>
                </a:lnTo>
                <a:lnTo>
                  <a:pt x="96689" y="297980"/>
                </a:lnTo>
                <a:lnTo>
                  <a:pt x="52825" y="340944"/>
                </a:lnTo>
                <a:lnTo>
                  <a:pt x="0" y="389887"/>
                </a:lnTo>
                <a:lnTo>
                  <a:pt x="0" y="457760"/>
                </a:lnTo>
                <a:lnTo>
                  <a:pt x="298024" y="457760"/>
                </a:lnTo>
                <a:lnTo>
                  <a:pt x="298024" y="391782"/>
                </a:lnTo>
                <a:lnTo>
                  <a:pt x="105453" y="391782"/>
                </a:lnTo>
                <a:lnTo>
                  <a:pt x="151395" y="348600"/>
                </a:lnTo>
                <a:lnTo>
                  <a:pt x="190094" y="309029"/>
                </a:lnTo>
                <a:lnTo>
                  <a:pt x="221553" y="273069"/>
                </a:lnTo>
                <a:lnTo>
                  <a:pt x="245775" y="240721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5033244" y="5785972"/>
            <a:ext cx="151765" cy="342265"/>
          </a:xfrm>
          <a:custGeom>
            <a:avLst/>
            <a:gdLst/>
            <a:ahLst/>
            <a:cxnLst/>
            <a:rect l="l" t="t" r="r" b="b"/>
            <a:pathLst>
              <a:path w="151764" h="342264">
                <a:moveTo>
                  <a:pt x="132124" y="44036"/>
                </a:moveTo>
                <a:lnTo>
                  <a:pt x="140479" y="68708"/>
                </a:lnTo>
                <a:lnTo>
                  <a:pt x="146450" y="98691"/>
                </a:lnTo>
                <a:lnTo>
                  <a:pt x="150035" y="133981"/>
                </a:lnTo>
                <a:lnTo>
                  <a:pt x="151230" y="174574"/>
                </a:lnTo>
                <a:lnTo>
                  <a:pt x="150026" y="212891"/>
                </a:lnTo>
                <a:lnTo>
                  <a:pt x="140394" y="275086"/>
                </a:lnTo>
                <a:lnTo>
                  <a:pt x="121251" y="317742"/>
                </a:lnTo>
                <a:lnTo>
                  <a:pt x="76085" y="341891"/>
                </a:lnTo>
                <a:lnTo>
                  <a:pt x="58574" y="339158"/>
                </a:lnTo>
                <a:lnTo>
                  <a:pt x="19429" y="298163"/>
                </a:lnTo>
                <a:lnTo>
                  <a:pt x="4855" y="244384"/>
                </a:lnTo>
                <a:lnTo>
                  <a:pt x="0" y="170475"/>
                </a:lnTo>
                <a:lnTo>
                  <a:pt x="1193" y="131035"/>
                </a:lnTo>
                <a:lnTo>
                  <a:pt x="10745" y="67419"/>
                </a:lnTo>
                <a:lnTo>
                  <a:pt x="29786" y="24330"/>
                </a:lnTo>
                <a:lnTo>
                  <a:pt x="75453" y="0"/>
                </a:lnTo>
                <a:lnTo>
                  <a:pt x="93086" y="2753"/>
                </a:lnTo>
                <a:lnTo>
                  <a:pt x="108405" y="11011"/>
                </a:lnTo>
                <a:lnTo>
                  <a:pt x="121417" y="24772"/>
                </a:lnTo>
                <a:lnTo>
                  <a:pt x="132124" y="44036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947698" y="5723784"/>
            <a:ext cx="322580" cy="467995"/>
          </a:xfrm>
          <a:custGeom>
            <a:avLst/>
            <a:gdLst/>
            <a:ahLst/>
            <a:cxnLst/>
            <a:rect l="l" t="t" r="r" b="b"/>
            <a:pathLst>
              <a:path w="322579" h="467995">
                <a:moveTo>
                  <a:pt x="41355" y="59968"/>
                </a:moveTo>
                <a:lnTo>
                  <a:pt x="23258" y="93339"/>
                </a:lnTo>
                <a:lnTo>
                  <a:pt x="10335" y="133455"/>
                </a:lnTo>
                <a:lnTo>
                  <a:pt x="2583" y="180317"/>
                </a:lnTo>
                <a:lnTo>
                  <a:pt x="0" y="233926"/>
                </a:lnTo>
                <a:lnTo>
                  <a:pt x="2574" y="287780"/>
                </a:lnTo>
                <a:lnTo>
                  <a:pt x="10298" y="334749"/>
                </a:lnTo>
                <a:lnTo>
                  <a:pt x="23173" y="374831"/>
                </a:lnTo>
                <a:lnTo>
                  <a:pt x="64134" y="434059"/>
                </a:lnTo>
                <a:lnTo>
                  <a:pt x="124034" y="463811"/>
                </a:lnTo>
                <a:lnTo>
                  <a:pt x="160999" y="467529"/>
                </a:lnTo>
                <a:lnTo>
                  <a:pt x="198095" y="463811"/>
                </a:lnTo>
                <a:lnTo>
                  <a:pt x="258077" y="434059"/>
                </a:lnTo>
                <a:lnTo>
                  <a:pt x="298919" y="374831"/>
                </a:lnTo>
                <a:lnTo>
                  <a:pt x="311747" y="334749"/>
                </a:lnTo>
                <a:lnTo>
                  <a:pt x="319447" y="287780"/>
                </a:lnTo>
                <a:lnTo>
                  <a:pt x="322014" y="233926"/>
                </a:lnTo>
                <a:lnTo>
                  <a:pt x="319447" y="180187"/>
                </a:lnTo>
                <a:lnTo>
                  <a:pt x="311747" y="133257"/>
                </a:lnTo>
                <a:lnTo>
                  <a:pt x="298919" y="93134"/>
                </a:lnTo>
                <a:lnTo>
                  <a:pt x="258077" y="33645"/>
                </a:lnTo>
                <a:lnTo>
                  <a:pt x="198095" y="3738"/>
                </a:lnTo>
                <a:lnTo>
                  <a:pt x="160999" y="0"/>
                </a:lnTo>
                <a:lnTo>
                  <a:pt x="124165" y="3747"/>
                </a:lnTo>
                <a:lnTo>
                  <a:pt x="91944" y="14990"/>
                </a:lnTo>
                <a:lnTo>
                  <a:pt x="64340" y="33730"/>
                </a:lnTo>
                <a:lnTo>
                  <a:pt x="41355" y="5996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387898" y="5733566"/>
            <a:ext cx="201930" cy="448945"/>
          </a:xfrm>
          <a:custGeom>
            <a:avLst/>
            <a:gdLst/>
            <a:ahLst/>
            <a:cxnLst/>
            <a:rect l="l" t="t" r="r" b="b"/>
            <a:pathLst>
              <a:path w="201929" h="448945">
                <a:moveTo>
                  <a:pt x="0" y="95022"/>
                </a:moveTo>
                <a:lnTo>
                  <a:pt x="41987" y="151847"/>
                </a:lnTo>
                <a:lnTo>
                  <a:pt x="120276" y="91863"/>
                </a:lnTo>
                <a:lnTo>
                  <a:pt x="120276" y="448592"/>
                </a:lnTo>
                <a:lnTo>
                  <a:pt x="201723" y="448592"/>
                </a:lnTo>
                <a:lnTo>
                  <a:pt x="201723" y="0"/>
                </a:lnTo>
                <a:lnTo>
                  <a:pt x="131323" y="0"/>
                </a:lnTo>
                <a:lnTo>
                  <a:pt x="0" y="9502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5871982" y="5783133"/>
            <a:ext cx="138272" cy="1385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860302" y="5976643"/>
            <a:ext cx="157209" cy="152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5777591" y="5724412"/>
            <a:ext cx="325755" cy="467359"/>
          </a:xfrm>
          <a:custGeom>
            <a:avLst/>
            <a:gdLst/>
            <a:ahLst/>
            <a:cxnLst/>
            <a:rect l="l" t="t" r="r" b="b"/>
            <a:pathLst>
              <a:path w="325754" h="467360">
                <a:moveTo>
                  <a:pt x="289796" y="174728"/>
                </a:moveTo>
                <a:lnTo>
                  <a:pt x="299330" y="159728"/>
                </a:lnTo>
                <a:lnTo>
                  <a:pt x="306138" y="143917"/>
                </a:lnTo>
                <a:lnTo>
                  <a:pt x="310222" y="127295"/>
                </a:lnTo>
                <a:lnTo>
                  <a:pt x="311583" y="109860"/>
                </a:lnTo>
                <a:lnTo>
                  <a:pt x="309116" y="86679"/>
                </a:lnTo>
                <a:lnTo>
                  <a:pt x="289385" y="47054"/>
                </a:lnTo>
                <a:lnTo>
                  <a:pt x="250868" y="17225"/>
                </a:lnTo>
                <a:lnTo>
                  <a:pt x="199252" y="1914"/>
                </a:lnTo>
                <a:lnTo>
                  <a:pt x="168888" y="0"/>
                </a:lnTo>
                <a:lnTo>
                  <a:pt x="135878" y="1961"/>
                </a:lnTo>
                <a:lnTo>
                  <a:pt x="80161" y="17661"/>
                </a:lnTo>
                <a:lnTo>
                  <a:pt x="39085" y="48328"/>
                </a:lnTo>
                <a:lnTo>
                  <a:pt x="18093" y="89451"/>
                </a:lnTo>
                <a:lnTo>
                  <a:pt x="15469" y="113650"/>
                </a:lnTo>
                <a:lnTo>
                  <a:pt x="16819" y="131773"/>
                </a:lnTo>
                <a:lnTo>
                  <a:pt x="37087" y="180105"/>
                </a:lnTo>
                <a:lnTo>
                  <a:pt x="79209" y="216351"/>
                </a:lnTo>
                <a:lnTo>
                  <a:pt x="97548" y="225082"/>
                </a:lnTo>
                <a:lnTo>
                  <a:pt x="75901" y="232327"/>
                </a:lnTo>
                <a:lnTo>
                  <a:pt x="40071" y="253323"/>
                </a:lnTo>
                <a:lnTo>
                  <a:pt x="14560" y="282559"/>
                </a:lnTo>
                <a:lnTo>
                  <a:pt x="0" y="336837"/>
                </a:lnTo>
                <a:lnTo>
                  <a:pt x="2750" y="364375"/>
                </a:lnTo>
                <a:lnTo>
                  <a:pt x="24766" y="411339"/>
                </a:lnTo>
                <a:lnTo>
                  <a:pt x="67778" y="446580"/>
                </a:lnTo>
                <a:lnTo>
                  <a:pt x="125628" y="464653"/>
                </a:lnTo>
                <a:lnTo>
                  <a:pt x="159736" y="466913"/>
                </a:lnTo>
                <a:lnTo>
                  <a:pt x="195560" y="464711"/>
                </a:lnTo>
                <a:lnTo>
                  <a:pt x="255780" y="447106"/>
                </a:lnTo>
                <a:lnTo>
                  <a:pt x="299858" y="412695"/>
                </a:lnTo>
                <a:lnTo>
                  <a:pt x="322347" y="366210"/>
                </a:lnTo>
                <a:lnTo>
                  <a:pt x="325158" y="338732"/>
                </a:lnTo>
                <a:lnTo>
                  <a:pt x="323629" y="319333"/>
                </a:lnTo>
                <a:lnTo>
                  <a:pt x="300690" y="268810"/>
                </a:lnTo>
                <a:lnTo>
                  <a:pt x="270347" y="241938"/>
                </a:lnTo>
                <a:lnTo>
                  <a:pt x="228240" y="220983"/>
                </a:lnTo>
                <a:lnTo>
                  <a:pt x="247004" y="211697"/>
                </a:lnTo>
                <a:lnTo>
                  <a:pt x="263519" y="200895"/>
                </a:lnTo>
                <a:lnTo>
                  <a:pt x="277784" y="188573"/>
                </a:lnTo>
                <a:lnTo>
                  <a:pt x="289796" y="17472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2951075" y="6353909"/>
            <a:ext cx="138026" cy="2375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3139237" y="6419132"/>
            <a:ext cx="131277" cy="17261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3324106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3324106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3414121" y="6416331"/>
            <a:ext cx="150214" cy="1775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3617272" y="6416327"/>
            <a:ext cx="145776" cy="17343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3811529" y="6368072"/>
            <a:ext cx="107564" cy="22466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3970863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3970863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053464" y="6334794"/>
            <a:ext cx="110489" cy="255270"/>
          </a:xfrm>
          <a:custGeom>
            <a:avLst/>
            <a:gdLst/>
            <a:ahLst/>
            <a:cxnLst/>
            <a:rect l="l" t="t" r="r" b="b"/>
            <a:pathLst>
              <a:path w="110489" h="255270">
                <a:moveTo>
                  <a:pt x="99536" y="662"/>
                </a:moveTo>
                <a:lnTo>
                  <a:pt x="96069" y="231"/>
                </a:lnTo>
                <a:lnTo>
                  <a:pt x="92741" y="0"/>
                </a:lnTo>
                <a:lnTo>
                  <a:pt x="89552" y="0"/>
                </a:lnTo>
                <a:lnTo>
                  <a:pt x="49105" y="14992"/>
                </a:lnTo>
                <a:lnTo>
                  <a:pt x="35407" y="58966"/>
                </a:lnTo>
                <a:lnTo>
                  <a:pt x="35407" y="85653"/>
                </a:lnTo>
                <a:lnTo>
                  <a:pt x="0" y="85653"/>
                </a:lnTo>
                <a:lnTo>
                  <a:pt x="0" y="109536"/>
                </a:lnTo>
                <a:lnTo>
                  <a:pt x="35407" y="109536"/>
                </a:lnTo>
                <a:lnTo>
                  <a:pt x="35407" y="254974"/>
                </a:lnTo>
                <a:lnTo>
                  <a:pt x="66701" y="254974"/>
                </a:lnTo>
                <a:lnTo>
                  <a:pt x="66701" y="109536"/>
                </a:lnTo>
                <a:lnTo>
                  <a:pt x="106069" y="109536"/>
                </a:lnTo>
                <a:lnTo>
                  <a:pt x="106069" y="85653"/>
                </a:lnTo>
                <a:lnTo>
                  <a:pt x="66701" y="85653"/>
                </a:lnTo>
                <a:lnTo>
                  <a:pt x="66701" y="60615"/>
                </a:lnTo>
                <a:lnTo>
                  <a:pt x="83881" y="24545"/>
                </a:lnTo>
                <a:lnTo>
                  <a:pt x="92895" y="24545"/>
                </a:lnTo>
                <a:lnTo>
                  <a:pt x="94975" y="24545"/>
                </a:lnTo>
                <a:lnTo>
                  <a:pt x="109197" y="28012"/>
                </a:lnTo>
                <a:lnTo>
                  <a:pt x="110183" y="2634"/>
                </a:lnTo>
                <a:lnTo>
                  <a:pt x="106547" y="1756"/>
                </a:lnTo>
                <a:lnTo>
                  <a:pt x="103003" y="1109"/>
                </a:lnTo>
                <a:lnTo>
                  <a:pt x="99536" y="66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208010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4208010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4298011" y="6419132"/>
            <a:ext cx="131277" cy="17261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4591166" y="6353909"/>
            <a:ext cx="138026" cy="2375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4779346" y="6416331"/>
            <a:ext cx="150214" cy="1775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4970295" y="6418465"/>
            <a:ext cx="113326" cy="1732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5128816" y="6418465"/>
            <a:ext cx="113326" cy="1732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5297859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5297859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5387874" y="6416331"/>
            <a:ext cx="167686" cy="17754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5615566" y="6416327"/>
            <a:ext cx="145776" cy="17343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5818223" y="6418465"/>
            <a:ext cx="113326" cy="17328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bk object 57"/>
          <p:cNvSpPr/>
          <p:nvPr/>
        </p:nvSpPr>
        <p:spPr>
          <a:xfrm>
            <a:off x="2366365" y="6148583"/>
            <a:ext cx="5549265" cy="189865"/>
          </a:xfrm>
          <a:custGeom>
            <a:avLst/>
            <a:gdLst/>
            <a:ahLst/>
            <a:cxnLst/>
            <a:rect l="l" t="t" r="r" b="b"/>
            <a:pathLst>
              <a:path w="5549265" h="189864">
                <a:moveTo>
                  <a:pt x="3079214" y="78784"/>
                </a:moveTo>
                <a:lnTo>
                  <a:pt x="1322188" y="78784"/>
                </a:lnTo>
                <a:lnTo>
                  <a:pt x="1361975" y="78811"/>
                </a:lnTo>
                <a:lnTo>
                  <a:pt x="1533865" y="80923"/>
                </a:lnTo>
                <a:lnTo>
                  <a:pt x="1875831" y="91165"/>
                </a:lnTo>
                <a:lnTo>
                  <a:pt x="3839511" y="183215"/>
                </a:lnTo>
                <a:lnTo>
                  <a:pt x="4094518" y="189312"/>
                </a:lnTo>
                <a:lnTo>
                  <a:pt x="4671147" y="179643"/>
                </a:lnTo>
                <a:lnTo>
                  <a:pt x="4995049" y="157704"/>
                </a:lnTo>
                <a:lnTo>
                  <a:pt x="4735997" y="157704"/>
                </a:lnTo>
                <a:lnTo>
                  <a:pt x="4247882" y="152227"/>
                </a:lnTo>
                <a:lnTo>
                  <a:pt x="4017465" y="145370"/>
                </a:lnTo>
                <a:lnTo>
                  <a:pt x="3803835" y="135355"/>
                </a:lnTo>
                <a:lnTo>
                  <a:pt x="3555648" y="119372"/>
                </a:lnTo>
                <a:lnTo>
                  <a:pt x="3143242" y="84688"/>
                </a:lnTo>
                <a:lnTo>
                  <a:pt x="3079214" y="78784"/>
                </a:lnTo>
                <a:close/>
              </a:path>
              <a:path w="5549265" h="189864">
                <a:moveTo>
                  <a:pt x="1668657" y="0"/>
                </a:moveTo>
                <a:lnTo>
                  <a:pt x="1543545" y="422"/>
                </a:lnTo>
                <a:lnTo>
                  <a:pt x="758698" y="29875"/>
                </a:lnTo>
                <a:lnTo>
                  <a:pt x="288440" y="84714"/>
                </a:lnTo>
                <a:lnTo>
                  <a:pt x="59956" y="137601"/>
                </a:lnTo>
                <a:lnTo>
                  <a:pt x="0" y="161299"/>
                </a:lnTo>
                <a:lnTo>
                  <a:pt x="181529" y="118159"/>
                </a:lnTo>
                <a:lnTo>
                  <a:pt x="375766" y="95203"/>
                </a:lnTo>
                <a:lnTo>
                  <a:pt x="703064" y="84714"/>
                </a:lnTo>
                <a:lnTo>
                  <a:pt x="3079214" y="78784"/>
                </a:lnTo>
                <a:lnTo>
                  <a:pt x="2608743" y="37537"/>
                </a:lnTo>
                <a:lnTo>
                  <a:pt x="2373247" y="21272"/>
                </a:lnTo>
                <a:lnTo>
                  <a:pt x="2173285" y="10953"/>
                </a:lnTo>
                <a:lnTo>
                  <a:pt x="1959660" y="3721"/>
                </a:lnTo>
                <a:lnTo>
                  <a:pt x="1729248" y="218"/>
                </a:lnTo>
                <a:lnTo>
                  <a:pt x="1668657" y="0"/>
                </a:lnTo>
                <a:close/>
              </a:path>
              <a:path w="5549265" h="189864">
                <a:moveTo>
                  <a:pt x="5548795" y="99852"/>
                </a:moveTo>
                <a:lnTo>
                  <a:pt x="5214735" y="135596"/>
                </a:lnTo>
                <a:lnTo>
                  <a:pt x="4980628" y="153179"/>
                </a:lnTo>
                <a:lnTo>
                  <a:pt x="4735997" y="157704"/>
                </a:lnTo>
                <a:lnTo>
                  <a:pt x="4995049" y="157704"/>
                </a:lnTo>
                <a:lnTo>
                  <a:pt x="5132233" y="148412"/>
                </a:lnTo>
                <a:lnTo>
                  <a:pt x="5438030" y="115266"/>
                </a:lnTo>
                <a:lnTo>
                  <a:pt x="5548795" y="99852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71261"/>
            <a:ext cx="12192000" cy="1386840"/>
          </a:xfrm>
          <a:custGeom>
            <a:avLst/>
            <a:gdLst/>
            <a:ahLst/>
            <a:cxnLst/>
            <a:rect l="l" t="t" r="r" b="b"/>
            <a:pathLst>
              <a:path w="12192000" h="1386840">
                <a:moveTo>
                  <a:pt x="0" y="1386738"/>
                </a:moveTo>
                <a:lnTo>
                  <a:pt x="12192000" y="1386738"/>
                </a:lnTo>
                <a:lnTo>
                  <a:pt x="12192000" y="0"/>
                </a:lnTo>
                <a:lnTo>
                  <a:pt x="0" y="0"/>
                </a:lnTo>
                <a:lnTo>
                  <a:pt x="0" y="1386738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82791" y="5471261"/>
            <a:ext cx="3009265" cy="1386840"/>
          </a:xfrm>
          <a:custGeom>
            <a:avLst/>
            <a:gdLst/>
            <a:ahLst/>
            <a:cxnLst/>
            <a:rect l="l" t="t" r="r" b="b"/>
            <a:pathLst>
              <a:path w="3009265" h="1386840">
                <a:moveTo>
                  <a:pt x="3009208" y="0"/>
                </a:moveTo>
                <a:lnTo>
                  <a:pt x="519195" y="0"/>
                </a:lnTo>
                <a:lnTo>
                  <a:pt x="511696" y="10943"/>
                </a:lnTo>
                <a:lnTo>
                  <a:pt x="487332" y="47553"/>
                </a:lnTo>
                <a:lnTo>
                  <a:pt x="463480" y="84469"/>
                </a:lnTo>
                <a:lnTo>
                  <a:pt x="440147" y="121688"/>
                </a:lnTo>
                <a:lnTo>
                  <a:pt x="417336" y="159206"/>
                </a:lnTo>
                <a:lnTo>
                  <a:pt x="395052" y="197018"/>
                </a:lnTo>
                <a:lnTo>
                  <a:pt x="373300" y="235121"/>
                </a:lnTo>
                <a:lnTo>
                  <a:pt x="352083" y="273510"/>
                </a:lnTo>
                <a:lnTo>
                  <a:pt x="331407" y="312182"/>
                </a:lnTo>
                <a:lnTo>
                  <a:pt x="311276" y="351132"/>
                </a:lnTo>
                <a:lnTo>
                  <a:pt x="291694" y="390356"/>
                </a:lnTo>
                <a:lnTo>
                  <a:pt x="272665" y="429851"/>
                </a:lnTo>
                <a:lnTo>
                  <a:pt x="254195" y="469612"/>
                </a:lnTo>
                <a:lnTo>
                  <a:pt x="236288" y="509636"/>
                </a:lnTo>
                <a:lnTo>
                  <a:pt x="218947" y="549918"/>
                </a:lnTo>
                <a:lnTo>
                  <a:pt x="202178" y="590454"/>
                </a:lnTo>
                <a:lnTo>
                  <a:pt x="185985" y="631241"/>
                </a:lnTo>
                <a:lnTo>
                  <a:pt x="170372" y="672273"/>
                </a:lnTo>
                <a:lnTo>
                  <a:pt x="155345" y="713548"/>
                </a:lnTo>
                <a:lnTo>
                  <a:pt x="140906" y="755062"/>
                </a:lnTo>
                <a:lnTo>
                  <a:pt x="127062" y="796809"/>
                </a:lnTo>
                <a:lnTo>
                  <a:pt x="113816" y="838787"/>
                </a:lnTo>
                <a:lnTo>
                  <a:pt x="101172" y="880990"/>
                </a:lnTo>
                <a:lnTo>
                  <a:pt x="89136" y="923416"/>
                </a:lnTo>
                <a:lnTo>
                  <a:pt x="77711" y="966061"/>
                </a:lnTo>
                <a:lnTo>
                  <a:pt x="66902" y="1008919"/>
                </a:lnTo>
                <a:lnTo>
                  <a:pt x="56714" y="1051987"/>
                </a:lnTo>
                <a:lnTo>
                  <a:pt x="47151" y="1095261"/>
                </a:lnTo>
                <a:lnTo>
                  <a:pt x="38217" y="1138738"/>
                </a:lnTo>
                <a:lnTo>
                  <a:pt x="29918" y="1182412"/>
                </a:lnTo>
                <a:lnTo>
                  <a:pt x="22256" y="1226281"/>
                </a:lnTo>
                <a:lnTo>
                  <a:pt x="15238" y="1270339"/>
                </a:lnTo>
                <a:lnTo>
                  <a:pt x="8867" y="1314584"/>
                </a:lnTo>
                <a:lnTo>
                  <a:pt x="3147" y="1359010"/>
                </a:lnTo>
                <a:lnTo>
                  <a:pt x="0" y="1386738"/>
                </a:lnTo>
                <a:lnTo>
                  <a:pt x="3009208" y="1386738"/>
                </a:lnTo>
                <a:lnTo>
                  <a:pt x="3009208" y="0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292862" y="5565559"/>
            <a:ext cx="1174115" cy="1174115"/>
          </a:xfrm>
          <a:custGeom>
            <a:avLst/>
            <a:gdLst/>
            <a:ahLst/>
            <a:cxnLst/>
            <a:rect l="l" t="t" r="r" b="b"/>
            <a:pathLst>
              <a:path w="1174115" h="1174115">
                <a:moveTo>
                  <a:pt x="586943" y="0"/>
                </a:moveTo>
                <a:lnTo>
                  <a:pt x="538803" y="1945"/>
                </a:lnTo>
                <a:lnTo>
                  <a:pt x="491736" y="7682"/>
                </a:lnTo>
                <a:lnTo>
                  <a:pt x="445891" y="17058"/>
                </a:lnTo>
                <a:lnTo>
                  <a:pt x="401420" y="29922"/>
                </a:lnTo>
                <a:lnTo>
                  <a:pt x="358475" y="46124"/>
                </a:lnTo>
                <a:lnTo>
                  <a:pt x="317205" y="65513"/>
                </a:lnTo>
                <a:lnTo>
                  <a:pt x="277763" y="87937"/>
                </a:lnTo>
                <a:lnTo>
                  <a:pt x="240298" y="113246"/>
                </a:lnTo>
                <a:lnTo>
                  <a:pt x="204963" y="141288"/>
                </a:lnTo>
                <a:lnTo>
                  <a:pt x="171908" y="171912"/>
                </a:lnTo>
                <a:lnTo>
                  <a:pt x="141285" y="204968"/>
                </a:lnTo>
                <a:lnTo>
                  <a:pt x="113243" y="240304"/>
                </a:lnTo>
                <a:lnTo>
                  <a:pt x="87935" y="277769"/>
                </a:lnTo>
                <a:lnTo>
                  <a:pt x="65512" y="317212"/>
                </a:lnTo>
                <a:lnTo>
                  <a:pt x="46123" y="358483"/>
                </a:lnTo>
                <a:lnTo>
                  <a:pt x="29922" y="401429"/>
                </a:lnTo>
                <a:lnTo>
                  <a:pt x="17057" y="445901"/>
                </a:lnTo>
                <a:lnTo>
                  <a:pt x="7681" y="491746"/>
                </a:lnTo>
                <a:lnTo>
                  <a:pt x="1945" y="538815"/>
                </a:lnTo>
                <a:lnTo>
                  <a:pt x="0" y="586955"/>
                </a:lnTo>
                <a:lnTo>
                  <a:pt x="1945" y="635094"/>
                </a:lnTo>
                <a:lnTo>
                  <a:pt x="7681" y="682160"/>
                </a:lnTo>
                <a:lnTo>
                  <a:pt x="17057" y="728004"/>
                </a:lnTo>
                <a:lnTo>
                  <a:pt x="29922" y="772474"/>
                </a:lnTo>
                <a:lnTo>
                  <a:pt x="46123" y="815419"/>
                </a:lnTo>
                <a:lnTo>
                  <a:pt x="65512" y="856689"/>
                </a:lnTo>
                <a:lnTo>
                  <a:pt x="87935" y="896131"/>
                </a:lnTo>
                <a:lnTo>
                  <a:pt x="113243" y="933595"/>
                </a:lnTo>
                <a:lnTo>
                  <a:pt x="141285" y="968931"/>
                </a:lnTo>
                <a:lnTo>
                  <a:pt x="171908" y="1001986"/>
                </a:lnTo>
                <a:lnTo>
                  <a:pt x="204963" y="1032610"/>
                </a:lnTo>
                <a:lnTo>
                  <a:pt x="240298" y="1060652"/>
                </a:lnTo>
                <a:lnTo>
                  <a:pt x="277763" y="1085960"/>
                </a:lnTo>
                <a:lnTo>
                  <a:pt x="317205" y="1108385"/>
                </a:lnTo>
                <a:lnTo>
                  <a:pt x="358475" y="1127773"/>
                </a:lnTo>
                <a:lnTo>
                  <a:pt x="401420" y="1143976"/>
                </a:lnTo>
                <a:lnTo>
                  <a:pt x="445891" y="1156840"/>
                </a:lnTo>
                <a:lnTo>
                  <a:pt x="491736" y="1166216"/>
                </a:lnTo>
                <a:lnTo>
                  <a:pt x="538803" y="1171953"/>
                </a:lnTo>
                <a:lnTo>
                  <a:pt x="586943" y="1173899"/>
                </a:lnTo>
                <a:lnTo>
                  <a:pt x="635080" y="1171953"/>
                </a:lnTo>
                <a:lnTo>
                  <a:pt x="682147" y="1166216"/>
                </a:lnTo>
                <a:lnTo>
                  <a:pt x="727990" y="1156840"/>
                </a:lnTo>
                <a:lnTo>
                  <a:pt x="772460" y="1143976"/>
                </a:lnTo>
                <a:lnTo>
                  <a:pt x="815405" y="1127773"/>
                </a:lnTo>
                <a:lnTo>
                  <a:pt x="856675" y="1108385"/>
                </a:lnTo>
                <a:lnTo>
                  <a:pt x="896117" y="1085960"/>
                </a:lnTo>
                <a:lnTo>
                  <a:pt x="933582" y="1060652"/>
                </a:lnTo>
                <a:lnTo>
                  <a:pt x="968917" y="1032610"/>
                </a:lnTo>
                <a:lnTo>
                  <a:pt x="1001972" y="1001986"/>
                </a:lnTo>
                <a:lnTo>
                  <a:pt x="1032597" y="968931"/>
                </a:lnTo>
                <a:lnTo>
                  <a:pt x="1060638" y="933595"/>
                </a:lnTo>
                <a:lnTo>
                  <a:pt x="1085947" y="896131"/>
                </a:lnTo>
                <a:lnTo>
                  <a:pt x="1108371" y="856689"/>
                </a:lnTo>
                <a:lnTo>
                  <a:pt x="1127760" y="815419"/>
                </a:lnTo>
                <a:lnTo>
                  <a:pt x="1143963" y="772474"/>
                </a:lnTo>
                <a:lnTo>
                  <a:pt x="1156827" y="728004"/>
                </a:lnTo>
                <a:lnTo>
                  <a:pt x="1166204" y="682160"/>
                </a:lnTo>
                <a:lnTo>
                  <a:pt x="1171940" y="635094"/>
                </a:lnTo>
                <a:lnTo>
                  <a:pt x="1173886" y="586955"/>
                </a:lnTo>
                <a:lnTo>
                  <a:pt x="1171940" y="538815"/>
                </a:lnTo>
                <a:lnTo>
                  <a:pt x="1166204" y="491746"/>
                </a:lnTo>
                <a:lnTo>
                  <a:pt x="1156827" y="445901"/>
                </a:lnTo>
                <a:lnTo>
                  <a:pt x="1143963" y="401429"/>
                </a:lnTo>
                <a:lnTo>
                  <a:pt x="1127760" y="358483"/>
                </a:lnTo>
                <a:lnTo>
                  <a:pt x="1108371" y="317212"/>
                </a:lnTo>
                <a:lnTo>
                  <a:pt x="1085947" y="277769"/>
                </a:lnTo>
                <a:lnTo>
                  <a:pt x="1060638" y="240304"/>
                </a:lnTo>
                <a:lnTo>
                  <a:pt x="1032597" y="204968"/>
                </a:lnTo>
                <a:lnTo>
                  <a:pt x="1001972" y="171912"/>
                </a:lnTo>
                <a:lnTo>
                  <a:pt x="968917" y="141288"/>
                </a:lnTo>
                <a:lnTo>
                  <a:pt x="933582" y="113246"/>
                </a:lnTo>
                <a:lnTo>
                  <a:pt x="896117" y="87937"/>
                </a:lnTo>
                <a:lnTo>
                  <a:pt x="856675" y="65513"/>
                </a:lnTo>
                <a:lnTo>
                  <a:pt x="815405" y="46124"/>
                </a:lnTo>
                <a:lnTo>
                  <a:pt x="772460" y="29922"/>
                </a:lnTo>
                <a:lnTo>
                  <a:pt x="727990" y="17058"/>
                </a:lnTo>
                <a:lnTo>
                  <a:pt x="682147" y="7682"/>
                </a:lnTo>
                <a:lnTo>
                  <a:pt x="635080" y="1945"/>
                </a:lnTo>
                <a:lnTo>
                  <a:pt x="586943" y="0"/>
                </a:lnTo>
                <a:close/>
              </a:path>
            </a:pathLst>
          </a:custGeom>
          <a:solidFill>
            <a:srgbClr val="E277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6292862" y="5565559"/>
            <a:ext cx="1174115" cy="755015"/>
          </a:xfrm>
          <a:custGeom>
            <a:avLst/>
            <a:gdLst/>
            <a:ahLst/>
            <a:cxnLst/>
            <a:rect l="l" t="t" r="r" b="b"/>
            <a:pathLst>
              <a:path w="1174115" h="755014">
                <a:moveTo>
                  <a:pt x="586943" y="0"/>
                </a:moveTo>
                <a:lnTo>
                  <a:pt x="538805" y="1945"/>
                </a:lnTo>
                <a:lnTo>
                  <a:pt x="491739" y="7682"/>
                </a:lnTo>
                <a:lnTo>
                  <a:pt x="445895" y="17058"/>
                </a:lnTo>
                <a:lnTo>
                  <a:pt x="401425" y="29923"/>
                </a:lnTo>
                <a:lnTo>
                  <a:pt x="358480" y="46125"/>
                </a:lnTo>
                <a:lnTo>
                  <a:pt x="317211" y="65514"/>
                </a:lnTo>
                <a:lnTo>
                  <a:pt x="277768" y="87938"/>
                </a:lnTo>
                <a:lnTo>
                  <a:pt x="240304" y="113247"/>
                </a:lnTo>
                <a:lnTo>
                  <a:pt x="204968" y="141289"/>
                </a:lnTo>
                <a:lnTo>
                  <a:pt x="171913" y="171913"/>
                </a:lnTo>
                <a:lnTo>
                  <a:pt x="141289" y="204968"/>
                </a:lnTo>
                <a:lnTo>
                  <a:pt x="113247" y="240304"/>
                </a:lnTo>
                <a:lnTo>
                  <a:pt x="87938" y="277768"/>
                </a:lnTo>
                <a:lnTo>
                  <a:pt x="65514" y="317211"/>
                </a:lnTo>
                <a:lnTo>
                  <a:pt x="46125" y="358480"/>
                </a:lnTo>
                <a:lnTo>
                  <a:pt x="29923" y="401425"/>
                </a:lnTo>
                <a:lnTo>
                  <a:pt x="17058" y="445895"/>
                </a:lnTo>
                <a:lnTo>
                  <a:pt x="7682" y="491739"/>
                </a:lnTo>
                <a:lnTo>
                  <a:pt x="1945" y="538806"/>
                </a:lnTo>
                <a:lnTo>
                  <a:pt x="0" y="586944"/>
                </a:lnTo>
                <a:lnTo>
                  <a:pt x="1577" y="630325"/>
                </a:lnTo>
                <a:lnTo>
                  <a:pt x="6235" y="672845"/>
                </a:lnTo>
                <a:lnTo>
                  <a:pt x="13866" y="714394"/>
                </a:lnTo>
                <a:lnTo>
                  <a:pt x="24358" y="754862"/>
                </a:lnTo>
                <a:lnTo>
                  <a:pt x="841607" y="746094"/>
                </a:lnTo>
                <a:lnTo>
                  <a:pt x="1001015" y="741746"/>
                </a:lnTo>
                <a:lnTo>
                  <a:pt x="1046974" y="739836"/>
                </a:lnTo>
                <a:lnTo>
                  <a:pt x="1088441" y="737661"/>
                </a:lnTo>
                <a:lnTo>
                  <a:pt x="1155725" y="732429"/>
                </a:lnTo>
                <a:lnTo>
                  <a:pt x="1169254" y="661073"/>
                </a:lnTo>
                <a:lnTo>
                  <a:pt x="1173886" y="586944"/>
                </a:lnTo>
                <a:lnTo>
                  <a:pt x="1171940" y="538806"/>
                </a:lnTo>
                <a:lnTo>
                  <a:pt x="1166204" y="491739"/>
                </a:lnTo>
                <a:lnTo>
                  <a:pt x="1156827" y="445895"/>
                </a:lnTo>
                <a:lnTo>
                  <a:pt x="1143963" y="401425"/>
                </a:lnTo>
                <a:lnTo>
                  <a:pt x="1127760" y="358480"/>
                </a:lnTo>
                <a:lnTo>
                  <a:pt x="1108371" y="317211"/>
                </a:lnTo>
                <a:lnTo>
                  <a:pt x="1085947" y="277768"/>
                </a:lnTo>
                <a:lnTo>
                  <a:pt x="1060638" y="240304"/>
                </a:lnTo>
                <a:lnTo>
                  <a:pt x="1032597" y="204968"/>
                </a:lnTo>
                <a:lnTo>
                  <a:pt x="1001972" y="171913"/>
                </a:lnTo>
                <a:lnTo>
                  <a:pt x="968917" y="141289"/>
                </a:lnTo>
                <a:lnTo>
                  <a:pt x="933582" y="113247"/>
                </a:lnTo>
                <a:lnTo>
                  <a:pt x="896117" y="87938"/>
                </a:lnTo>
                <a:lnTo>
                  <a:pt x="856675" y="65514"/>
                </a:lnTo>
                <a:lnTo>
                  <a:pt x="815405" y="46125"/>
                </a:lnTo>
                <a:lnTo>
                  <a:pt x="772460" y="29923"/>
                </a:lnTo>
                <a:lnTo>
                  <a:pt x="727990" y="17058"/>
                </a:lnTo>
                <a:lnTo>
                  <a:pt x="682147" y="7682"/>
                </a:lnTo>
                <a:lnTo>
                  <a:pt x="635080" y="1945"/>
                </a:lnTo>
                <a:lnTo>
                  <a:pt x="586943" y="0"/>
                </a:lnTo>
                <a:close/>
              </a:path>
            </a:pathLst>
          </a:custGeom>
          <a:solidFill>
            <a:srgbClr val="FAA3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5889180" y="6276200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62"/>
                </a:moveTo>
                <a:lnTo>
                  <a:pt x="569289" y="39148"/>
                </a:lnTo>
                <a:lnTo>
                  <a:pt x="514652" y="43309"/>
                </a:lnTo>
                <a:lnTo>
                  <a:pt x="456552" y="50384"/>
                </a:lnTo>
                <a:lnTo>
                  <a:pt x="221234" y="106415"/>
                </a:lnTo>
                <a:lnTo>
                  <a:pt x="82515" y="175043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6"/>
                </a:lnTo>
                <a:lnTo>
                  <a:pt x="382841" y="133821"/>
                </a:lnTo>
                <a:lnTo>
                  <a:pt x="421869" y="129319"/>
                </a:lnTo>
                <a:lnTo>
                  <a:pt x="465015" y="126302"/>
                </a:lnTo>
                <a:lnTo>
                  <a:pt x="511738" y="124591"/>
                </a:lnTo>
                <a:lnTo>
                  <a:pt x="561496" y="124005"/>
                </a:lnTo>
                <a:lnTo>
                  <a:pt x="1312397" y="124005"/>
                </a:lnTo>
                <a:lnTo>
                  <a:pt x="1412222" y="106826"/>
                </a:lnTo>
                <a:lnTo>
                  <a:pt x="1438484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6"/>
                </a:lnTo>
                <a:lnTo>
                  <a:pt x="1018829" y="83607"/>
                </a:lnTo>
                <a:lnTo>
                  <a:pt x="975413" y="77174"/>
                </a:lnTo>
                <a:lnTo>
                  <a:pt x="848221" y="56480"/>
                </a:lnTo>
                <a:lnTo>
                  <a:pt x="805425" y="50241"/>
                </a:lnTo>
                <a:lnTo>
                  <a:pt x="761719" y="44892"/>
                </a:lnTo>
                <a:lnTo>
                  <a:pt x="716678" y="40771"/>
                </a:lnTo>
                <a:lnTo>
                  <a:pt x="669876" y="38216"/>
                </a:lnTo>
                <a:lnTo>
                  <a:pt x="620889" y="37562"/>
                </a:lnTo>
                <a:close/>
              </a:path>
              <a:path w="1672590" h="257809">
                <a:moveTo>
                  <a:pt x="1312397" y="124005"/>
                </a:moveTo>
                <a:lnTo>
                  <a:pt x="561496" y="124005"/>
                </a:lnTo>
                <a:lnTo>
                  <a:pt x="613751" y="124363"/>
                </a:lnTo>
                <a:lnTo>
                  <a:pt x="667960" y="125486"/>
                </a:lnTo>
                <a:lnTo>
                  <a:pt x="1056733" y="139596"/>
                </a:lnTo>
                <a:lnTo>
                  <a:pt x="1107113" y="140341"/>
                </a:lnTo>
                <a:lnTo>
                  <a:pt x="1154581" y="140227"/>
                </a:lnTo>
                <a:lnTo>
                  <a:pt x="1198596" y="139074"/>
                </a:lnTo>
                <a:lnTo>
                  <a:pt x="1238618" y="136701"/>
                </a:lnTo>
                <a:lnTo>
                  <a:pt x="1312397" y="124005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3"/>
                </a:lnTo>
                <a:lnTo>
                  <a:pt x="1430481" y="83805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484" y="98025"/>
                </a:lnTo>
                <a:lnTo>
                  <a:pt x="1549622" y="60781"/>
                </a:lnTo>
                <a:lnTo>
                  <a:pt x="1639997" y="18521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5889180" y="6400971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62"/>
                </a:moveTo>
                <a:lnTo>
                  <a:pt x="569289" y="39147"/>
                </a:lnTo>
                <a:lnTo>
                  <a:pt x="514652" y="43309"/>
                </a:lnTo>
                <a:lnTo>
                  <a:pt x="456552" y="50384"/>
                </a:lnTo>
                <a:lnTo>
                  <a:pt x="221234" y="106415"/>
                </a:lnTo>
                <a:lnTo>
                  <a:pt x="82515" y="175043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5"/>
                </a:lnTo>
                <a:lnTo>
                  <a:pt x="382841" y="133819"/>
                </a:lnTo>
                <a:lnTo>
                  <a:pt x="421869" y="129317"/>
                </a:lnTo>
                <a:lnTo>
                  <a:pt x="465015" y="126301"/>
                </a:lnTo>
                <a:lnTo>
                  <a:pt x="511738" y="124590"/>
                </a:lnTo>
                <a:lnTo>
                  <a:pt x="561496" y="124004"/>
                </a:lnTo>
                <a:lnTo>
                  <a:pt x="1312416" y="124004"/>
                </a:lnTo>
                <a:lnTo>
                  <a:pt x="1412222" y="106833"/>
                </a:lnTo>
                <a:lnTo>
                  <a:pt x="1438503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5"/>
                </a:lnTo>
                <a:lnTo>
                  <a:pt x="1018829" y="83607"/>
                </a:lnTo>
                <a:lnTo>
                  <a:pt x="975413" y="77174"/>
                </a:lnTo>
                <a:lnTo>
                  <a:pt x="848221" y="56480"/>
                </a:lnTo>
                <a:lnTo>
                  <a:pt x="805425" y="50240"/>
                </a:lnTo>
                <a:lnTo>
                  <a:pt x="761719" y="44891"/>
                </a:lnTo>
                <a:lnTo>
                  <a:pt x="716678" y="40771"/>
                </a:lnTo>
                <a:lnTo>
                  <a:pt x="669876" y="38215"/>
                </a:lnTo>
                <a:lnTo>
                  <a:pt x="620889" y="37562"/>
                </a:lnTo>
                <a:close/>
              </a:path>
              <a:path w="1672590" h="257809">
                <a:moveTo>
                  <a:pt x="1312416" y="124004"/>
                </a:moveTo>
                <a:lnTo>
                  <a:pt x="561496" y="124004"/>
                </a:lnTo>
                <a:lnTo>
                  <a:pt x="613751" y="124363"/>
                </a:lnTo>
                <a:lnTo>
                  <a:pt x="667960" y="125486"/>
                </a:lnTo>
                <a:lnTo>
                  <a:pt x="1056733" y="139596"/>
                </a:lnTo>
                <a:lnTo>
                  <a:pt x="1107113" y="140341"/>
                </a:lnTo>
                <a:lnTo>
                  <a:pt x="1154581" y="140227"/>
                </a:lnTo>
                <a:lnTo>
                  <a:pt x="1198596" y="139074"/>
                </a:lnTo>
                <a:lnTo>
                  <a:pt x="1238618" y="136701"/>
                </a:lnTo>
                <a:lnTo>
                  <a:pt x="1312416" y="124004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2"/>
                </a:lnTo>
                <a:lnTo>
                  <a:pt x="1430481" y="83804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503" y="98025"/>
                </a:lnTo>
                <a:lnTo>
                  <a:pt x="1549622" y="60787"/>
                </a:lnTo>
                <a:lnTo>
                  <a:pt x="1639997" y="18523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5889180" y="6536877"/>
            <a:ext cx="1672589" cy="257810"/>
          </a:xfrm>
          <a:custGeom>
            <a:avLst/>
            <a:gdLst/>
            <a:ahLst/>
            <a:cxnLst/>
            <a:rect l="l" t="t" r="r" b="b"/>
            <a:pathLst>
              <a:path w="1672590" h="257809">
                <a:moveTo>
                  <a:pt x="620889" y="37570"/>
                </a:moveTo>
                <a:lnTo>
                  <a:pt x="569289" y="39158"/>
                </a:lnTo>
                <a:lnTo>
                  <a:pt x="514652" y="43322"/>
                </a:lnTo>
                <a:lnTo>
                  <a:pt x="456552" y="50399"/>
                </a:lnTo>
                <a:lnTo>
                  <a:pt x="221234" y="106421"/>
                </a:lnTo>
                <a:lnTo>
                  <a:pt x="82515" y="175045"/>
                </a:lnTo>
                <a:lnTo>
                  <a:pt x="16675" y="233163"/>
                </a:lnTo>
                <a:lnTo>
                  <a:pt x="0" y="257671"/>
                </a:lnTo>
                <a:lnTo>
                  <a:pt x="52223" y="210450"/>
                </a:lnTo>
                <a:lnTo>
                  <a:pt x="109510" y="181809"/>
                </a:lnTo>
                <a:lnTo>
                  <a:pt x="207752" y="160135"/>
                </a:lnTo>
                <a:lnTo>
                  <a:pt x="382841" y="133819"/>
                </a:lnTo>
                <a:lnTo>
                  <a:pt x="421869" y="129318"/>
                </a:lnTo>
                <a:lnTo>
                  <a:pt x="465015" y="126302"/>
                </a:lnTo>
                <a:lnTo>
                  <a:pt x="511738" y="124591"/>
                </a:lnTo>
                <a:lnTo>
                  <a:pt x="561496" y="124006"/>
                </a:lnTo>
                <a:lnTo>
                  <a:pt x="1312405" y="124006"/>
                </a:lnTo>
                <a:lnTo>
                  <a:pt x="1412222" y="106833"/>
                </a:lnTo>
                <a:lnTo>
                  <a:pt x="1438503" y="98025"/>
                </a:lnTo>
                <a:lnTo>
                  <a:pt x="1208940" y="98025"/>
                </a:lnTo>
                <a:lnTo>
                  <a:pt x="1158094" y="96792"/>
                </a:lnTo>
                <a:lnTo>
                  <a:pt x="1109744" y="93753"/>
                </a:lnTo>
                <a:lnTo>
                  <a:pt x="1063464" y="89246"/>
                </a:lnTo>
                <a:lnTo>
                  <a:pt x="1018829" y="83607"/>
                </a:lnTo>
                <a:lnTo>
                  <a:pt x="975413" y="77175"/>
                </a:lnTo>
                <a:lnTo>
                  <a:pt x="848221" y="56482"/>
                </a:lnTo>
                <a:lnTo>
                  <a:pt x="805425" y="50243"/>
                </a:lnTo>
                <a:lnTo>
                  <a:pt x="761719" y="44896"/>
                </a:lnTo>
                <a:lnTo>
                  <a:pt x="716678" y="40776"/>
                </a:lnTo>
                <a:lnTo>
                  <a:pt x="669876" y="38222"/>
                </a:lnTo>
                <a:lnTo>
                  <a:pt x="620889" y="37570"/>
                </a:lnTo>
                <a:close/>
              </a:path>
              <a:path w="1672590" h="257809">
                <a:moveTo>
                  <a:pt x="1312405" y="124006"/>
                </a:moveTo>
                <a:lnTo>
                  <a:pt x="561496" y="124006"/>
                </a:lnTo>
                <a:lnTo>
                  <a:pt x="613751" y="124366"/>
                </a:lnTo>
                <a:lnTo>
                  <a:pt x="667960" y="125489"/>
                </a:lnTo>
                <a:lnTo>
                  <a:pt x="1056733" y="139603"/>
                </a:lnTo>
                <a:lnTo>
                  <a:pt x="1107113" y="140347"/>
                </a:lnTo>
                <a:lnTo>
                  <a:pt x="1154581" y="140231"/>
                </a:lnTo>
                <a:lnTo>
                  <a:pt x="1198596" y="139076"/>
                </a:lnTo>
                <a:lnTo>
                  <a:pt x="1238618" y="136701"/>
                </a:lnTo>
                <a:lnTo>
                  <a:pt x="1312405" y="124006"/>
                </a:lnTo>
                <a:close/>
              </a:path>
              <a:path w="1672590" h="257809">
                <a:moveTo>
                  <a:pt x="1672526" y="0"/>
                </a:moveTo>
                <a:lnTo>
                  <a:pt x="1573768" y="45727"/>
                </a:lnTo>
                <a:lnTo>
                  <a:pt x="1504108" y="70732"/>
                </a:lnTo>
                <a:lnTo>
                  <a:pt x="1430481" y="83804"/>
                </a:lnTo>
                <a:lnTo>
                  <a:pt x="1319822" y="93728"/>
                </a:lnTo>
                <a:lnTo>
                  <a:pt x="1262707" y="97116"/>
                </a:lnTo>
                <a:lnTo>
                  <a:pt x="1208940" y="98025"/>
                </a:lnTo>
                <a:lnTo>
                  <a:pt x="1438503" y="98025"/>
                </a:lnTo>
                <a:lnTo>
                  <a:pt x="1549622" y="60787"/>
                </a:lnTo>
                <a:lnTo>
                  <a:pt x="1639997" y="18523"/>
                </a:lnTo>
                <a:lnTo>
                  <a:pt x="1672526" y="0"/>
                </a:lnTo>
                <a:close/>
              </a:path>
            </a:pathLst>
          </a:custGeom>
          <a:solidFill>
            <a:srgbClr val="00529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2780633" y="5723776"/>
            <a:ext cx="290195" cy="469265"/>
          </a:xfrm>
          <a:custGeom>
            <a:avLst/>
            <a:gdLst/>
            <a:ahLst/>
            <a:cxnLst/>
            <a:rect l="l" t="t" r="r" b="b"/>
            <a:pathLst>
              <a:path w="290194" h="469264">
                <a:moveTo>
                  <a:pt x="251923" y="15469"/>
                </a:moveTo>
                <a:lnTo>
                  <a:pt x="225800" y="8703"/>
                </a:lnTo>
                <a:lnTo>
                  <a:pt x="202992" y="3869"/>
                </a:lnTo>
                <a:lnTo>
                  <a:pt x="183498" y="967"/>
                </a:lnTo>
                <a:lnTo>
                  <a:pt x="167317" y="0"/>
                </a:lnTo>
                <a:lnTo>
                  <a:pt x="131793" y="2189"/>
                </a:lnTo>
                <a:lnTo>
                  <a:pt x="72048" y="19708"/>
                </a:lnTo>
                <a:lnTo>
                  <a:pt x="28282" y="53940"/>
                </a:lnTo>
                <a:lnTo>
                  <a:pt x="5949" y="100036"/>
                </a:lnTo>
                <a:lnTo>
                  <a:pt x="3158" y="127225"/>
                </a:lnTo>
                <a:lnTo>
                  <a:pt x="3661" y="138749"/>
                </a:lnTo>
                <a:lnTo>
                  <a:pt x="15694" y="181561"/>
                </a:lnTo>
                <a:lnTo>
                  <a:pt x="47591" y="220670"/>
                </a:lnTo>
                <a:lnTo>
                  <a:pt x="85159" y="246556"/>
                </a:lnTo>
                <a:lnTo>
                  <a:pt x="114066" y="262554"/>
                </a:lnTo>
                <a:lnTo>
                  <a:pt x="117117" y="264126"/>
                </a:lnTo>
                <a:lnTo>
                  <a:pt x="119012" y="265189"/>
                </a:lnTo>
                <a:lnTo>
                  <a:pt x="126593" y="269288"/>
                </a:lnTo>
                <a:lnTo>
                  <a:pt x="158080" y="288468"/>
                </a:lnTo>
                <a:lnTo>
                  <a:pt x="180571" y="306857"/>
                </a:lnTo>
                <a:lnTo>
                  <a:pt x="194066" y="324454"/>
                </a:lnTo>
                <a:lnTo>
                  <a:pt x="198564" y="341259"/>
                </a:lnTo>
                <a:lnTo>
                  <a:pt x="197174" y="353347"/>
                </a:lnTo>
                <a:lnTo>
                  <a:pt x="164348" y="390344"/>
                </a:lnTo>
                <a:lnTo>
                  <a:pt x="118380" y="399671"/>
                </a:lnTo>
                <a:lnTo>
                  <a:pt x="107529" y="399178"/>
                </a:lnTo>
                <a:lnTo>
                  <a:pt x="58111" y="387162"/>
                </a:lnTo>
                <a:lnTo>
                  <a:pt x="8212" y="365265"/>
                </a:lnTo>
                <a:lnTo>
                  <a:pt x="0" y="441967"/>
                </a:lnTo>
                <a:lnTo>
                  <a:pt x="46706" y="456022"/>
                </a:lnTo>
                <a:lnTo>
                  <a:pt x="99893" y="467387"/>
                </a:lnTo>
                <a:lnTo>
                  <a:pt x="118380" y="468808"/>
                </a:lnTo>
                <a:lnTo>
                  <a:pt x="155042" y="466341"/>
                </a:lnTo>
                <a:lnTo>
                  <a:pt x="217237" y="446609"/>
                </a:lnTo>
                <a:lnTo>
                  <a:pt x="263488" y="408197"/>
                </a:lnTo>
                <a:lnTo>
                  <a:pt x="287161" y="357363"/>
                </a:lnTo>
                <a:lnTo>
                  <a:pt x="290120" y="327685"/>
                </a:lnTo>
                <a:lnTo>
                  <a:pt x="288591" y="307137"/>
                </a:lnTo>
                <a:lnTo>
                  <a:pt x="276358" y="270601"/>
                </a:lnTo>
                <a:lnTo>
                  <a:pt x="250750" y="239145"/>
                </a:lnTo>
                <a:lnTo>
                  <a:pt x="204895" y="206863"/>
                </a:lnTo>
                <a:lnTo>
                  <a:pt x="167840" y="186993"/>
                </a:lnTo>
                <a:lnTo>
                  <a:pt x="163218" y="184682"/>
                </a:lnTo>
                <a:lnTo>
                  <a:pt x="131722" y="166963"/>
                </a:lnTo>
                <a:lnTo>
                  <a:pt x="109226" y="150113"/>
                </a:lnTo>
                <a:lnTo>
                  <a:pt x="95730" y="134131"/>
                </a:lnTo>
                <a:lnTo>
                  <a:pt x="91231" y="119012"/>
                </a:lnTo>
                <a:lnTo>
                  <a:pt x="92474" y="107838"/>
                </a:lnTo>
                <a:lnTo>
                  <a:pt x="122056" y="76507"/>
                </a:lnTo>
                <a:lnTo>
                  <a:pt x="166685" y="69136"/>
                </a:lnTo>
                <a:lnTo>
                  <a:pt x="178871" y="69491"/>
                </a:lnTo>
                <a:lnTo>
                  <a:pt x="228195" y="78019"/>
                </a:lnTo>
                <a:lnTo>
                  <a:pt x="265821" y="91863"/>
                </a:lnTo>
                <a:lnTo>
                  <a:pt x="273386" y="21463"/>
                </a:lnTo>
                <a:lnTo>
                  <a:pt x="268764" y="20200"/>
                </a:lnTo>
                <a:lnTo>
                  <a:pt x="261599" y="18212"/>
                </a:lnTo>
                <a:lnTo>
                  <a:pt x="251923" y="15469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166552" y="5723782"/>
            <a:ext cx="367030" cy="467995"/>
          </a:xfrm>
          <a:custGeom>
            <a:avLst/>
            <a:gdLst/>
            <a:ahLst/>
            <a:cxnLst/>
            <a:rect l="l" t="t" r="r" b="b"/>
            <a:pathLst>
              <a:path w="367029" h="467995">
                <a:moveTo>
                  <a:pt x="338100" y="17041"/>
                </a:moveTo>
                <a:lnTo>
                  <a:pt x="310256" y="9581"/>
                </a:lnTo>
                <a:lnTo>
                  <a:pt x="285453" y="4256"/>
                </a:lnTo>
                <a:lnTo>
                  <a:pt x="263691" y="1063"/>
                </a:lnTo>
                <a:lnTo>
                  <a:pt x="244974" y="0"/>
                </a:lnTo>
                <a:lnTo>
                  <a:pt x="192298" y="4073"/>
                </a:lnTo>
                <a:lnTo>
                  <a:pt x="145090" y="16296"/>
                </a:lnTo>
                <a:lnTo>
                  <a:pt x="103349" y="36668"/>
                </a:lnTo>
                <a:lnTo>
                  <a:pt x="67071" y="65191"/>
                </a:lnTo>
                <a:lnTo>
                  <a:pt x="37727" y="100356"/>
                </a:lnTo>
                <a:lnTo>
                  <a:pt x="16767" y="140674"/>
                </a:lnTo>
                <a:lnTo>
                  <a:pt x="4191" y="186143"/>
                </a:lnTo>
                <a:lnTo>
                  <a:pt x="0" y="236761"/>
                </a:lnTo>
                <a:lnTo>
                  <a:pt x="4180" y="287192"/>
                </a:lnTo>
                <a:lnTo>
                  <a:pt x="16725" y="332099"/>
                </a:lnTo>
                <a:lnTo>
                  <a:pt x="37636" y="371482"/>
                </a:lnTo>
                <a:lnTo>
                  <a:pt x="66917" y="405342"/>
                </a:lnTo>
                <a:lnTo>
                  <a:pt x="103440" y="432553"/>
                </a:lnTo>
                <a:lnTo>
                  <a:pt x="146078" y="451992"/>
                </a:lnTo>
                <a:lnTo>
                  <a:pt x="194832" y="463656"/>
                </a:lnTo>
                <a:lnTo>
                  <a:pt x="249704" y="467544"/>
                </a:lnTo>
                <a:lnTo>
                  <a:pt x="267324" y="466458"/>
                </a:lnTo>
                <a:lnTo>
                  <a:pt x="288613" y="463201"/>
                </a:lnTo>
                <a:lnTo>
                  <a:pt x="313572" y="457774"/>
                </a:lnTo>
                <a:lnTo>
                  <a:pt x="342199" y="450179"/>
                </a:lnTo>
                <a:lnTo>
                  <a:pt x="352939" y="447221"/>
                </a:lnTo>
                <a:lnTo>
                  <a:pt x="361043" y="445018"/>
                </a:lnTo>
                <a:lnTo>
                  <a:pt x="366513" y="443538"/>
                </a:lnTo>
                <a:lnTo>
                  <a:pt x="358932" y="372507"/>
                </a:lnTo>
                <a:lnTo>
                  <a:pt x="353963" y="373992"/>
                </a:lnTo>
                <a:lnTo>
                  <a:pt x="347887" y="375908"/>
                </a:lnTo>
                <a:lnTo>
                  <a:pt x="340703" y="378258"/>
                </a:lnTo>
                <a:lnTo>
                  <a:pt x="332415" y="381043"/>
                </a:lnTo>
                <a:lnTo>
                  <a:pt x="308895" y="388636"/>
                </a:lnTo>
                <a:lnTo>
                  <a:pt x="288534" y="394057"/>
                </a:lnTo>
                <a:lnTo>
                  <a:pt x="271331" y="397309"/>
                </a:lnTo>
                <a:lnTo>
                  <a:pt x="257285" y="398393"/>
                </a:lnTo>
                <a:lnTo>
                  <a:pt x="221701" y="395593"/>
                </a:lnTo>
                <a:lnTo>
                  <a:pt x="161477" y="373184"/>
                </a:lnTo>
                <a:lnTo>
                  <a:pt x="116881" y="329462"/>
                </a:lnTo>
                <a:lnTo>
                  <a:pt x="94080" y="271053"/>
                </a:lnTo>
                <a:lnTo>
                  <a:pt x="91231" y="236761"/>
                </a:lnTo>
                <a:lnTo>
                  <a:pt x="93993" y="200620"/>
                </a:lnTo>
                <a:lnTo>
                  <a:pt x="116088" y="139692"/>
                </a:lnTo>
                <a:lnTo>
                  <a:pt x="159374" y="94884"/>
                </a:lnTo>
                <a:lnTo>
                  <a:pt x="218413" y="71996"/>
                </a:lnTo>
                <a:lnTo>
                  <a:pt x="253494" y="69136"/>
                </a:lnTo>
                <a:lnTo>
                  <a:pt x="272732" y="70595"/>
                </a:lnTo>
                <a:lnTo>
                  <a:pt x="295405" y="74974"/>
                </a:lnTo>
                <a:lnTo>
                  <a:pt x="321509" y="82273"/>
                </a:lnTo>
                <a:lnTo>
                  <a:pt x="351043" y="92495"/>
                </a:lnTo>
                <a:lnTo>
                  <a:pt x="353771" y="93542"/>
                </a:lnTo>
                <a:lnTo>
                  <a:pt x="355989" y="94390"/>
                </a:lnTo>
                <a:lnTo>
                  <a:pt x="357669" y="95022"/>
                </a:lnTo>
                <a:lnTo>
                  <a:pt x="363354" y="23990"/>
                </a:lnTo>
                <a:lnTo>
                  <a:pt x="358819" y="22724"/>
                </a:lnTo>
                <a:lnTo>
                  <a:pt x="353096" y="21145"/>
                </a:lnTo>
                <a:lnTo>
                  <a:pt x="346189" y="19251"/>
                </a:lnTo>
                <a:lnTo>
                  <a:pt x="338100" y="17041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732399" y="5808388"/>
            <a:ext cx="147955" cy="201930"/>
          </a:xfrm>
          <a:custGeom>
            <a:avLst/>
            <a:gdLst/>
            <a:ahLst/>
            <a:cxnLst/>
            <a:rect l="l" t="t" r="r" b="b"/>
            <a:pathLst>
              <a:path w="147954" h="201929">
                <a:moveTo>
                  <a:pt x="147425" y="201723"/>
                </a:moveTo>
                <a:lnTo>
                  <a:pt x="0" y="201723"/>
                </a:lnTo>
                <a:lnTo>
                  <a:pt x="75130" y="0"/>
                </a:lnTo>
                <a:lnTo>
                  <a:pt x="147425" y="20172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581183" y="5733567"/>
            <a:ext cx="454659" cy="448945"/>
          </a:xfrm>
          <a:custGeom>
            <a:avLst/>
            <a:gdLst/>
            <a:ahLst/>
            <a:cxnLst/>
            <a:rect l="l" t="t" r="r" b="b"/>
            <a:pathLst>
              <a:path w="454660" h="448945">
                <a:moveTo>
                  <a:pt x="0" y="448592"/>
                </a:moveTo>
                <a:lnTo>
                  <a:pt x="87749" y="448592"/>
                </a:lnTo>
                <a:lnTo>
                  <a:pt x="126593" y="342523"/>
                </a:lnTo>
                <a:lnTo>
                  <a:pt x="321999" y="342523"/>
                </a:lnTo>
                <a:lnTo>
                  <a:pt x="359256" y="448592"/>
                </a:lnTo>
                <a:lnTo>
                  <a:pt x="454586" y="448592"/>
                </a:lnTo>
                <a:lnTo>
                  <a:pt x="281275" y="0"/>
                </a:lnTo>
                <a:lnTo>
                  <a:pt x="174574" y="0"/>
                </a:lnTo>
                <a:lnTo>
                  <a:pt x="0" y="44859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4106917" y="5733559"/>
            <a:ext cx="88900" cy="448945"/>
          </a:xfrm>
          <a:custGeom>
            <a:avLst/>
            <a:gdLst/>
            <a:ahLst/>
            <a:cxnLst/>
            <a:rect l="l" t="t" r="r" b="b"/>
            <a:pathLst>
              <a:path w="88900" h="448945">
                <a:moveTo>
                  <a:pt x="0" y="448608"/>
                </a:moveTo>
                <a:lnTo>
                  <a:pt x="88396" y="448608"/>
                </a:lnTo>
                <a:lnTo>
                  <a:pt x="88396" y="0"/>
                </a:lnTo>
                <a:lnTo>
                  <a:pt x="0" y="0"/>
                </a:lnTo>
                <a:lnTo>
                  <a:pt x="0" y="44860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4539991" y="5724404"/>
            <a:ext cx="298450" cy="457834"/>
          </a:xfrm>
          <a:custGeom>
            <a:avLst/>
            <a:gdLst/>
            <a:ahLst/>
            <a:cxnLst/>
            <a:rect l="l" t="t" r="r" b="b"/>
            <a:pathLst>
              <a:path w="298450" h="457835">
                <a:moveTo>
                  <a:pt x="245775" y="240721"/>
                </a:moveTo>
                <a:lnTo>
                  <a:pt x="263803" y="210603"/>
                </a:lnTo>
                <a:lnTo>
                  <a:pt x="276678" y="181332"/>
                </a:lnTo>
                <a:lnTo>
                  <a:pt x="284402" y="152908"/>
                </a:lnTo>
                <a:lnTo>
                  <a:pt x="286976" y="125329"/>
                </a:lnTo>
                <a:lnTo>
                  <a:pt x="284431" y="99103"/>
                </a:lnTo>
                <a:lnTo>
                  <a:pt x="264069" y="54040"/>
                </a:lnTo>
                <a:lnTo>
                  <a:pt x="224351" y="19806"/>
                </a:lnTo>
                <a:lnTo>
                  <a:pt x="171308" y="2201"/>
                </a:lnTo>
                <a:lnTo>
                  <a:pt x="140167" y="0"/>
                </a:lnTo>
                <a:lnTo>
                  <a:pt x="126133" y="455"/>
                </a:lnTo>
                <a:lnTo>
                  <a:pt x="80353" y="7272"/>
                </a:lnTo>
                <a:lnTo>
                  <a:pt x="30303" y="21883"/>
                </a:lnTo>
                <a:lnTo>
                  <a:pt x="12942" y="28412"/>
                </a:lnTo>
                <a:lnTo>
                  <a:pt x="17996" y="102294"/>
                </a:lnTo>
                <a:lnTo>
                  <a:pt x="31309" y="95014"/>
                </a:lnTo>
                <a:lnTo>
                  <a:pt x="44718" y="88639"/>
                </a:lnTo>
                <a:lnTo>
                  <a:pt x="85295" y="75021"/>
                </a:lnTo>
                <a:lnTo>
                  <a:pt x="123450" y="70399"/>
                </a:lnTo>
                <a:lnTo>
                  <a:pt x="139830" y="71485"/>
                </a:lnTo>
                <a:lnTo>
                  <a:pt x="179165" y="87764"/>
                </a:lnTo>
                <a:lnTo>
                  <a:pt x="200475" y="133234"/>
                </a:lnTo>
                <a:lnTo>
                  <a:pt x="197791" y="154552"/>
                </a:lnTo>
                <a:lnTo>
                  <a:pt x="176320" y="202926"/>
                </a:lnTo>
                <a:lnTo>
                  <a:pt x="131592" y="260993"/>
                </a:lnTo>
                <a:lnTo>
                  <a:pt x="96689" y="297980"/>
                </a:lnTo>
                <a:lnTo>
                  <a:pt x="52825" y="340944"/>
                </a:lnTo>
                <a:lnTo>
                  <a:pt x="0" y="389887"/>
                </a:lnTo>
                <a:lnTo>
                  <a:pt x="0" y="457760"/>
                </a:lnTo>
                <a:lnTo>
                  <a:pt x="298024" y="457760"/>
                </a:lnTo>
                <a:lnTo>
                  <a:pt x="298024" y="391782"/>
                </a:lnTo>
                <a:lnTo>
                  <a:pt x="105453" y="391782"/>
                </a:lnTo>
                <a:lnTo>
                  <a:pt x="151395" y="348600"/>
                </a:lnTo>
                <a:lnTo>
                  <a:pt x="190094" y="309029"/>
                </a:lnTo>
                <a:lnTo>
                  <a:pt x="221553" y="273069"/>
                </a:lnTo>
                <a:lnTo>
                  <a:pt x="245775" y="240721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5033244" y="5785972"/>
            <a:ext cx="151765" cy="342265"/>
          </a:xfrm>
          <a:custGeom>
            <a:avLst/>
            <a:gdLst/>
            <a:ahLst/>
            <a:cxnLst/>
            <a:rect l="l" t="t" r="r" b="b"/>
            <a:pathLst>
              <a:path w="151764" h="342264">
                <a:moveTo>
                  <a:pt x="132124" y="44036"/>
                </a:moveTo>
                <a:lnTo>
                  <a:pt x="140479" y="68708"/>
                </a:lnTo>
                <a:lnTo>
                  <a:pt x="146450" y="98691"/>
                </a:lnTo>
                <a:lnTo>
                  <a:pt x="150035" y="133981"/>
                </a:lnTo>
                <a:lnTo>
                  <a:pt x="151230" y="174574"/>
                </a:lnTo>
                <a:lnTo>
                  <a:pt x="150026" y="212891"/>
                </a:lnTo>
                <a:lnTo>
                  <a:pt x="140394" y="275086"/>
                </a:lnTo>
                <a:lnTo>
                  <a:pt x="121251" y="317742"/>
                </a:lnTo>
                <a:lnTo>
                  <a:pt x="76085" y="341891"/>
                </a:lnTo>
                <a:lnTo>
                  <a:pt x="58574" y="339158"/>
                </a:lnTo>
                <a:lnTo>
                  <a:pt x="19429" y="298163"/>
                </a:lnTo>
                <a:lnTo>
                  <a:pt x="4855" y="244384"/>
                </a:lnTo>
                <a:lnTo>
                  <a:pt x="0" y="170475"/>
                </a:lnTo>
                <a:lnTo>
                  <a:pt x="1193" y="131035"/>
                </a:lnTo>
                <a:lnTo>
                  <a:pt x="10745" y="67419"/>
                </a:lnTo>
                <a:lnTo>
                  <a:pt x="29786" y="24330"/>
                </a:lnTo>
                <a:lnTo>
                  <a:pt x="75453" y="0"/>
                </a:lnTo>
                <a:lnTo>
                  <a:pt x="93086" y="2753"/>
                </a:lnTo>
                <a:lnTo>
                  <a:pt x="108405" y="11011"/>
                </a:lnTo>
                <a:lnTo>
                  <a:pt x="121417" y="24772"/>
                </a:lnTo>
                <a:lnTo>
                  <a:pt x="132124" y="44036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4947698" y="5723784"/>
            <a:ext cx="322580" cy="467995"/>
          </a:xfrm>
          <a:custGeom>
            <a:avLst/>
            <a:gdLst/>
            <a:ahLst/>
            <a:cxnLst/>
            <a:rect l="l" t="t" r="r" b="b"/>
            <a:pathLst>
              <a:path w="322579" h="467995">
                <a:moveTo>
                  <a:pt x="41355" y="59968"/>
                </a:moveTo>
                <a:lnTo>
                  <a:pt x="23258" y="93339"/>
                </a:lnTo>
                <a:lnTo>
                  <a:pt x="10335" y="133455"/>
                </a:lnTo>
                <a:lnTo>
                  <a:pt x="2583" y="180317"/>
                </a:lnTo>
                <a:lnTo>
                  <a:pt x="0" y="233926"/>
                </a:lnTo>
                <a:lnTo>
                  <a:pt x="2574" y="287780"/>
                </a:lnTo>
                <a:lnTo>
                  <a:pt x="10298" y="334749"/>
                </a:lnTo>
                <a:lnTo>
                  <a:pt x="23173" y="374831"/>
                </a:lnTo>
                <a:lnTo>
                  <a:pt x="64134" y="434059"/>
                </a:lnTo>
                <a:lnTo>
                  <a:pt x="124034" y="463811"/>
                </a:lnTo>
                <a:lnTo>
                  <a:pt x="160999" y="467529"/>
                </a:lnTo>
                <a:lnTo>
                  <a:pt x="198095" y="463811"/>
                </a:lnTo>
                <a:lnTo>
                  <a:pt x="258077" y="434059"/>
                </a:lnTo>
                <a:lnTo>
                  <a:pt x="298919" y="374831"/>
                </a:lnTo>
                <a:lnTo>
                  <a:pt x="311747" y="334749"/>
                </a:lnTo>
                <a:lnTo>
                  <a:pt x="319447" y="287780"/>
                </a:lnTo>
                <a:lnTo>
                  <a:pt x="322014" y="233926"/>
                </a:lnTo>
                <a:lnTo>
                  <a:pt x="319447" y="180187"/>
                </a:lnTo>
                <a:lnTo>
                  <a:pt x="311747" y="133257"/>
                </a:lnTo>
                <a:lnTo>
                  <a:pt x="298919" y="93134"/>
                </a:lnTo>
                <a:lnTo>
                  <a:pt x="258077" y="33645"/>
                </a:lnTo>
                <a:lnTo>
                  <a:pt x="198095" y="3738"/>
                </a:lnTo>
                <a:lnTo>
                  <a:pt x="160999" y="0"/>
                </a:lnTo>
                <a:lnTo>
                  <a:pt x="124165" y="3747"/>
                </a:lnTo>
                <a:lnTo>
                  <a:pt x="91944" y="14990"/>
                </a:lnTo>
                <a:lnTo>
                  <a:pt x="64340" y="33730"/>
                </a:lnTo>
                <a:lnTo>
                  <a:pt x="41355" y="5996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387898" y="5733566"/>
            <a:ext cx="201930" cy="448945"/>
          </a:xfrm>
          <a:custGeom>
            <a:avLst/>
            <a:gdLst/>
            <a:ahLst/>
            <a:cxnLst/>
            <a:rect l="l" t="t" r="r" b="b"/>
            <a:pathLst>
              <a:path w="201929" h="448945">
                <a:moveTo>
                  <a:pt x="0" y="95022"/>
                </a:moveTo>
                <a:lnTo>
                  <a:pt x="41987" y="151847"/>
                </a:lnTo>
                <a:lnTo>
                  <a:pt x="120276" y="91863"/>
                </a:lnTo>
                <a:lnTo>
                  <a:pt x="120276" y="448592"/>
                </a:lnTo>
                <a:lnTo>
                  <a:pt x="201723" y="448592"/>
                </a:lnTo>
                <a:lnTo>
                  <a:pt x="201723" y="0"/>
                </a:lnTo>
                <a:lnTo>
                  <a:pt x="131323" y="0"/>
                </a:lnTo>
                <a:lnTo>
                  <a:pt x="0" y="9502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5871982" y="5783133"/>
            <a:ext cx="138272" cy="1385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5860302" y="5976643"/>
            <a:ext cx="157209" cy="1524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5777591" y="5724412"/>
            <a:ext cx="325755" cy="467359"/>
          </a:xfrm>
          <a:custGeom>
            <a:avLst/>
            <a:gdLst/>
            <a:ahLst/>
            <a:cxnLst/>
            <a:rect l="l" t="t" r="r" b="b"/>
            <a:pathLst>
              <a:path w="325754" h="467360">
                <a:moveTo>
                  <a:pt x="289796" y="174728"/>
                </a:moveTo>
                <a:lnTo>
                  <a:pt x="299330" y="159728"/>
                </a:lnTo>
                <a:lnTo>
                  <a:pt x="306138" y="143917"/>
                </a:lnTo>
                <a:lnTo>
                  <a:pt x="310222" y="127295"/>
                </a:lnTo>
                <a:lnTo>
                  <a:pt x="311583" y="109860"/>
                </a:lnTo>
                <a:lnTo>
                  <a:pt x="309116" y="86679"/>
                </a:lnTo>
                <a:lnTo>
                  <a:pt x="289385" y="47054"/>
                </a:lnTo>
                <a:lnTo>
                  <a:pt x="250868" y="17225"/>
                </a:lnTo>
                <a:lnTo>
                  <a:pt x="199252" y="1914"/>
                </a:lnTo>
                <a:lnTo>
                  <a:pt x="168888" y="0"/>
                </a:lnTo>
                <a:lnTo>
                  <a:pt x="135878" y="1961"/>
                </a:lnTo>
                <a:lnTo>
                  <a:pt x="80161" y="17661"/>
                </a:lnTo>
                <a:lnTo>
                  <a:pt x="39085" y="48328"/>
                </a:lnTo>
                <a:lnTo>
                  <a:pt x="18093" y="89451"/>
                </a:lnTo>
                <a:lnTo>
                  <a:pt x="15469" y="113650"/>
                </a:lnTo>
                <a:lnTo>
                  <a:pt x="16819" y="131773"/>
                </a:lnTo>
                <a:lnTo>
                  <a:pt x="37087" y="180105"/>
                </a:lnTo>
                <a:lnTo>
                  <a:pt x="79209" y="216351"/>
                </a:lnTo>
                <a:lnTo>
                  <a:pt x="97548" y="225082"/>
                </a:lnTo>
                <a:lnTo>
                  <a:pt x="75901" y="232327"/>
                </a:lnTo>
                <a:lnTo>
                  <a:pt x="40071" y="253323"/>
                </a:lnTo>
                <a:lnTo>
                  <a:pt x="14560" y="282559"/>
                </a:lnTo>
                <a:lnTo>
                  <a:pt x="0" y="336837"/>
                </a:lnTo>
                <a:lnTo>
                  <a:pt x="2750" y="364375"/>
                </a:lnTo>
                <a:lnTo>
                  <a:pt x="24766" y="411339"/>
                </a:lnTo>
                <a:lnTo>
                  <a:pt x="67778" y="446580"/>
                </a:lnTo>
                <a:lnTo>
                  <a:pt x="125628" y="464653"/>
                </a:lnTo>
                <a:lnTo>
                  <a:pt x="159736" y="466913"/>
                </a:lnTo>
                <a:lnTo>
                  <a:pt x="195560" y="464711"/>
                </a:lnTo>
                <a:lnTo>
                  <a:pt x="255780" y="447106"/>
                </a:lnTo>
                <a:lnTo>
                  <a:pt x="299858" y="412695"/>
                </a:lnTo>
                <a:lnTo>
                  <a:pt x="322347" y="366210"/>
                </a:lnTo>
                <a:lnTo>
                  <a:pt x="325158" y="338732"/>
                </a:lnTo>
                <a:lnTo>
                  <a:pt x="323629" y="319333"/>
                </a:lnTo>
                <a:lnTo>
                  <a:pt x="300690" y="268810"/>
                </a:lnTo>
                <a:lnTo>
                  <a:pt x="270347" y="241938"/>
                </a:lnTo>
                <a:lnTo>
                  <a:pt x="228240" y="220983"/>
                </a:lnTo>
                <a:lnTo>
                  <a:pt x="247004" y="211697"/>
                </a:lnTo>
                <a:lnTo>
                  <a:pt x="263519" y="200895"/>
                </a:lnTo>
                <a:lnTo>
                  <a:pt x="277784" y="188573"/>
                </a:lnTo>
                <a:lnTo>
                  <a:pt x="289796" y="174728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2951075" y="6353909"/>
            <a:ext cx="138026" cy="23750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3139237" y="6419132"/>
            <a:ext cx="131277" cy="17261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3324106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3324106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3414121" y="6416331"/>
            <a:ext cx="150214" cy="17754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3617272" y="6416327"/>
            <a:ext cx="145776" cy="17343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3811529" y="6368072"/>
            <a:ext cx="107564" cy="22466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3970863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3970863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053464" y="6334794"/>
            <a:ext cx="110489" cy="255270"/>
          </a:xfrm>
          <a:custGeom>
            <a:avLst/>
            <a:gdLst/>
            <a:ahLst/>
            <a:cxnLst/>
            <a:rect l="l" t="t" r="r" b="b"/>
            <a:pathLst>
              <a:path w="110489" h="255270">
                <a:moveTo>
                  <a:pt x="99536" y="662"/>
                </a:moveTo>
                <a:lnTo>
                  <a:pt x="96069" y="231"/>
                </a:lnTo>
                <a:lnTo>
                  <a:pt x="92741" y="0"/>
                </a:lnTo>
                <a:lnTo>
                  <a:pt x="89552" y="0"/>
                </a:lnTo>
                <a:lnTo>
                  <a:pt x="49105" y="14992"/>
                </a:lnTo>
                <a:lnTo>
                  <a:pt x="35407" y="58966"/>
                </a:lnTo>
                <a:lnTo>
                  <a:pt x="35407" y="85653"/>
                </a:lnTo>
                <a:lnTo>
                  <a:pt x="0" y="85653"/>
                </a:lnTo>
                <a:lnTo>
                  <a:pt x="0" y="109536"/>
                </a:lnTo>
                <a:lnTo>
                  <a:pt x="35407" y="109536"/>
                </a:lnTo>
                <a:lnTo>
                  <a:pt x="35407" y="254974"/>
                </a:lnTo>
                <a:lnTo>
                  <a:pt x="66701" y="254974"/>
                </a:lnTo>
                <a:lnTo>
                  <a:pt x="66701" y="109536"/>
                </a:lnTo>
                <a:lnTo>
                  <a:pt x="106069" y="109536"/>
                </a:lnTo>
                <a:lnTo>
                  <a:pt x="106069" y="85653"/>
                </a:lnTo>
                <a:lnTo>
                  <a:pt x="66701" y="85653"/>
                </a:lnTo>
                <a:lnTo>
                  <a:pt x="66701" y="60615"/>
                </a:lnTo>
                <a:lnTo>
                  <a:pt x="83881" y="24545"/>
                </a:lnTo>
                <a:lnTo>
                  <a:pt x="92895" y="24545"/>
                </a:lnTo>
                <a:lnTo>
                  <a:pt x="94975" y="24545"/>
                </a:lnTo>
                <a:lnTo>
                  <a:pt x="109197" y="28012"/>
                </a:lnTo>
                <a:lnTo>
                  <a:pt x="110183" y="2634"/>
                </a:lnTo>
                <a:lnTo>
                  <a:pt x="106547" y="1756"/>
                </a:lnTo>
                <a:lnTo>
                  <a:pt x="103003" y="1109"/>
                </a:lnTo>
                <a:lnTo>
                  <a:pt x="99536" y="662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208010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4208010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4298011" y="6419132"/>
            <a:ext cx="131277" cy="17261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bk object 48"/>
          <p:cNvSpPr/>
          <p:nvPr/>
        </p:nvSpPr>
        <p:spPr>
          <a:xfrm>
            <a:off x="4591166" y="6353909"/>
            <a:ext cx="138026" cy="23750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bk object 49"/>
          <p:cNvSpPr/>
          <p:nvPr/>
        </p:nvSpPr>
        <p:spPr>
          <a:xfrm>
            <a:off x="4779346" y="6416331"/>
            <a:ext cx="150214" cy="17754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bk object 50"/>
          <p:cNvSpPr/>
          <p:nvPr/>
        </p:nvSpPr>
        <p:spPr>
          <a:xfrm>
            <a:off x="4970295" y="6418465"/>
            <a:ext cx="113326" cy="17328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bk object 51"/>
          <p:cNvSpPr/>
          <p:nvPr/>
        </p:nvSpPr>
        <p:spPr>
          <a:xfrm>
            <a:off x="5128816" y="6418465"/>
            <a:ext cx="113326" cy="17328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bk object 52"/>
          <p:cNvSpPr/>
          <p:nvPr/>
        </p:nvSpPr>
        <p:spPr>
          <a:xfrm>
            <a:off x="5297859" y="6420455"/>
            <a:ext cx="31750" cy="169545"/>
          </a:xfrm>
          <a:custGeom>
            <a:avLst/>
            <a:gdLst/>
            <a:ahLst/>
            <a:cxnLst/>
            <a:rect l="l" t="t" r="r" b="b"/>
            <a:pathLst>
              <a:path w="31750" h="169545">
                <a:moveTo>
                  <a:pt x="0" y="169320"/>
                </a:moveTo>
                <a:lnTo>
                  <a:pt x="31293" y="169320"/>
                </a:lnTo>
                <a:lnTo>
                  <a:pt x="31293" y="0"/>
                </a:lnTo>
                <a:lnTo>
                  <a:pt x="0" y="0"/>
                </a:lnTo>
                <a:lnTo>
                  <a:pt x="0" y="169320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bk object 53"/>
          <p:cNvSpPr/>
          <p:nvPr/>
        </p:nvSpPr>
        <p:spPr>
          <a:xfrm>
            <a:off x="5297859" y="6342874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0" y="31293"/>
                </a:moveTo>
                <a:lnTo>
                  <a:pt x="31293" y="31293"/>
                </a:lnTo>
                <a:lnTo>
                  <a:pt x="31293" y="0"/>
                </a:lnTo>
                <a:lnTo>
                  <a:pt x="0" y="0"/>
                </a:lnTo>
                <a:lnTo>
                  <a:pt x="0" y="31293"/>
                </a:lnTo>
                <a:close/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bk object 54"/>
          <p:cNvSpPr/>
          <p:nvPr/>
        </p:nvSpPr>
        <p:spPr>
          <a:xfrm>
            <a:off x="5387874" y="6416331"/>
            <a:ext cx="167686" cy="17754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bk object 55"/>
          <p:cNvSpPr/>
          <p:nvPr/>
        </p:nvSpPr>
        <p:spPr>
          <a:xfrm>
            <a:off x="5615566" y="6416327"/>
            <a:ext cx="145776" cy="17343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bk object 56"/>
          <p:cNvSpPr/>
          <p:nvPr/>
        </p:nvSpPr>
        <p:spPr>
          <a:xfrm>
            <a:off x="5818223" y="6418465"/>
            <a:ext cx="113326" cy="17328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51565" y="612139"/>
            <a:ext cx="2488869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38489" y="3391915"/>
            <a:ext cx="7915020" cy="1391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729733" y="5535869"/>
            <a:ext cx="3447415" cy="1146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arci205@umn.edu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9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0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garci205@umn.edu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png"/><Relationship Id="rId3" Type="http://schemas.openxmlformats.org/officeDocument/2006/relationships/image" Target="../media/image4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6188" y="173228"/>
            <a:ext cx="11001375" cy="2830830"/>
          </a:xfrm>
          <a:prstGeom prst="rect"/>
        </p:spPr>
        <p:txBody>
          <a:bodyPr wrap="square" lIns="0" tIns="82550" rIns="0" bIns="0" rtlCol="0" vert="horz">
            <a:spAutoFit/>
          </a:bodyPr>
          <a:lstStyle/>
          <a:p>
            <a:pPr algn="ctr" marL="12700" marR="5080" indent="7620">
              <a:lnSpc>
                <a:spcPts val="4320"/>
              </a:lnSpc>
              <a:spcBef>
                <a:spcPts val="650"/>
              </a:spcBef>
            </a:pPr>
            <a:r>
              <a:rPr dirty="0" sz="4000" spc="-215"/>
              <a:t>Strategies </a:t>
            </a:r>
            <a:r>
              <a:rPr dirty="0" sz="4000" spc="-190"/>
              <a:t>to </a:t>
            </a:r>
            <a:r>
              <a:rPr dirty="0" sz="4000" spc="-210"/>
              <a:t>Reduce </a:t>
            </a:r>
            <a:r>
              <a:rPr dirty="0" sz="4000" spc="-204"/>
              <a:t>Acute </a:t>
            </a:r>
            <a:r>
              <a:rPr dirty="0" sz="4000" spc="-210"/>
              <a:t>Kidney </a:t>
            </a:r>
            <a:r>
              <a:rPr dirty="0" sz="4000" spc="-215"/>
              <a:t>Injury </a:t>
            </a:r>
            <a:r>
              <a:rPr dirty="0" sz="4000" spc="-160"/>
              <a:t>and</a:t>
            </a:r>
            <a:r>
              <a:rPr dirty="0" sz="4000" spc="-940"/>
              <a:t> </a:t>
            </a:r>
            <a:r>
              <a:rPr dirty="0" sz="4000" spc="-180"/>
              <a:t>Improve  </a:t>
            </a:r>
            <a:r>
              <a:rPr dirty="0" sz="4000" spc="-254"/>
              <a:t>Clinical </a:t>
            </a:r>
            <a:r>
              <a:rPr dirty="0" sz="4000" spc="-170"/>
              <a:t>Outcomes </a:t>
            </a:r>
            <a:r>
              <a:rPr dirty="0" sz="4000" spc="-220"/>
              <a:t>After </a:t>
            </a:r>
            <a:r>
              <a:rPr dirty="0" sz="4000" spc="-190"/>
              <a:t>Percutaneous </a:t>
            </a:r>
            <a:r>
              <a:rPr dirty="0" sz="4000" spc="-170"/>
              <a:t>Coronary  </a:t>
            </a:r>
            <a:r>
              <a:rPr dirty="0" sz="4000" spc="-210"/>
              <a:t>Intervention:</a:t>
            </a:r>
            <a:r>
              <a:rPr dirty="0" sz="4000" spc="-315"/>
              <a:t> </a:t>
            </a:r>
            <a:r>
              <a:rPr dirty="0" sz="4000" spc="-105"/>
              <a:t>A</a:t>
            </a:r>
            <a:r>
              <a:rPr dirty="0" sz="4000" spc="-315"/>
              <a:t> </a:t>
            </a:r>
            <a:r>
              <a:rPr dirty="0" sz="4000" spc="-140"/>
              <a:t>Subgroup</a:t>
            </a:r>
            <a:r>
              <a:rPr dirty="0" sz="4000" spc="-315"/>
              <a:t> </a:t>
            </a:r>
            <a:r>
              <a:rPr dirty="0" sz="4000" spc="-190"/>
              <a:t>analysis</a:t>
            </a:r>
            <a:r>
              <a:rPr dirty="0" sz="4000" spc="-315"/>
              <a:t> </a:t>
            </a:r>
            <a:r>
              <a:rPr dirty="0" sz="4000" spc="-175"/>
              <a:t>of</a:t>
            </a:r>
            <a:r>
              <a:rPr dirty="0" sz="4000" spc="-310"/>
              <a:t> </a:t>
            </a:r>
            <a:r>
              <a:rPr dirty="0" sz="4000" spc="-200"/>
              <a:t>the</a:t>
            </a:r>
            <a:r>
              <a:rPr dirty="0" sz="4000" spc="-315"/>
              <a:t> </a:t>
            </a:r>
            <a:r>
              <a:rPr dirty="0" sz="4000" spc="-200"/>
              <a:t>Prevention</a:t>
            </a:r>
            <a:r>
              <a:rPr dirty="0" sz="4000" spc="-320"/>
              <a:t> </a:t>
            </a:r>
            <a:r>
              <a:rPr dirty="0" sz="4000" spc="-175"/>
              <a:t>of  </a:t>
            </a:r>
            <a:r>
              <a:rPr dirty="0" sz="4000" spc="-145"/>
              <a:t>Serious </a:t>
            </a:r>
            <a:r>
              <a:rPr dirty="0" sz="4000" spc="-180"/>
              <a:t>Adverse </a:t>
            </a:r>
            <a:r>
              <a:rPr dirty="0" sz="4000" spc="-204"/>
              <a:t>Events </a:t>
            </a:r>
            <a:r>
              <a:rPr dirty="0" sz="4000" spc="-195"/>
              <a:t>Following </a:t>
            </a:r>
            <a:r>
              <a:rPr dirty="0" sz="4000" spc="-170"/>
              <a:t>Angiography  </a:t>
            </a:r>
            <a:r>
              <a:rPr dirty="0" sz="4000" spc="-210"/>
              <a:t>(PRESERVE)</a:t>
            </a:r>
            <a:r>
              <a:rPr dirty="0" sz="4000" spc="-310"/>
              <a:t> </a:t>
            </a:r>
            <a:r>
              <a:rPr dirty="0" sz="4000" spc="-325"/>
              <a:t>Trial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8225" y="3526028"/>
            <a:ext cx="7884795" cy="1391285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ctr" marL="12700" marR="5080" indent="635">
              <a:lnSpc>
                <a:spcPct val="124600"/>
              </a:lnSpc>
              <a:spcBef>
                <a:spcPts val="85"/>
              </a:spcBef>
            </a:pPr>
            <a:r>
              <a:rPr dirty="0" sz="2400" spc="-100">
                <a:latin typeface="Trebuchet MS"/>
                <a:cs typeface="Trebuchet MS"/>
              </a:rPr>
              <a:t>Santiago </a:t>
            </a:r>
            <a:r>
              <a:rPr dirty="0" sz="2400" spc="-155">
                <a:latin typeface="Trebuchet MS"/>
                <a:cs typeface="Trebuchet MS"/>
              </a:rPr>
              <a:t>Garcia, </a:t>
            </a:r>
            <a:r>
              <a:rPr dirty="0" sz="2400" spc="170">
                <a:latin typeface="Trebuchet MS"/>
                <a:cs typeface="Trebuchet MS"/>
              </a:rPr>
              <a:t>MD </a:t>
            </a:r>
            <a:r>
              <a:rPr dirty="0" sz="2400" spc="-40">
                <a:latin typeface="Trebuchet MS"/>
                <a:cs typeface="Trebuchet MS"/>
              </a:rPr>
              <a:t>on </a:t>
            </a:r>
            <a:r>
              <a:rPr dirty="0" sz="2400" spc="-114">
                <a:latin typeface="Trebuchet MS"/>
                <a:cs typeface="Trebuchet MS"/>
              </a:rPr>
              <a:t>behalf </a:t>
            </a:r>
            <a:r>
              <a:rPr dirty="0" sz="2400" spc="-95">
                <a:latin typeface="Trebuchet MS"/>
                <a:cs typeface="Trebuchet MS"/>
              </a:rPr>
              <a:t>of </a:t>
            </a:r>
            <a:r>
              <a:rPr dirty="0" sz="2400" spc="-105">
                <a:latin typeface="Trebuchet MS"/>
                <a:cs typeface="Trebuchet MS"/>
              </a:rPr>
              <a:t>PRESERVE </a:t>
            </a:r>
            <a:r>
              <a:rPr dirty="0" sz="2400" spc="-114">
                <a:latin typeface="Trebuchet MS"/>
                <a:cs typeface="Trebuchet MS"/>
              </a:rPr>
              <a:t>investigators  </a:t>
            </a:r>
            <a:r>
              <a:rPr dirty="0" sz="2400" spc="-100">
                <a:latin typeface="Trebuchet MS"/>
                <a:cs typeface="Trebuchet MS"/>
              </a:rPr>
              <a:t>University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of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45">
                <a:latin typeface="Trebuchet MS"/>
                <a:cs typeface="Trebuchet MS"/>
              </a:rPr>
              <a:t>Minnesota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and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50">
                <a:latin typeface="Trebuchet MS"/>
                <a:cs typeface="Trebuchet MS"/>
              </a:rPr>
              <a:t>Minneapolis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VA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Healthcare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System  </a:t>
            </a:r>
            <a:r>
              <a:rPr dirty="0" sz="2400" spc="-80">
                <a:latin typeface="Trebuchet MS"/>
                <a:cs typeface="Trebuchet MS"/>
                <a:hlinkClick r:id="rId2"/>
              </a:rPr>
              <a:t>garci205@umn.edu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00548" y="14731"/>
            <a:ext cx="1991360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250"/>
              <a:t>Statistics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750519"/>
            <a:ext cx="10288905" cy="4631055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0">
                <a:latin typeface="Trebuchet MS"/>
                <a:cs typeface="Trebuchet MS"/>
              </a:rPr>
              <a:t>Analyses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80">
                <a:latin typeface="Trebuchet MS"/>
                <a:cs typeface="Trebuchet MS"/>
              </a:rPr>
              <a:t>among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PRESERVE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35">
                <a:latin typeface="Trebuchet MS"/>
                <a:cs typeface="Trebuchet MS"/>
              </a:rPr>
              <a:t>participants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55">
                <a:latin typeface="Trebuchet MS"/>
                <a:cs typeface="Trebuchet MS"/>
              </a:rPr>
              <a:t>who</a:t>
            </a:r>
            <a:r>
              <a:rPr dirty="0" sz="2800" spc="-225">
                <a:latin typeface="Trebuchet MS"/>
                <a:cs typeface="Trebuchet MS"/>
              </a:rPr>
              <a:t> </a:t>
            </a:r>
            <a:r>
              <a:rPr dirty="0" sz="2800" spc="-165" b="1">
                <a:latin typeface="Trebuchet MS"/>
                <a:cs typeface="Trebuchet MS"/>
              </a:rPr>
              <a:t>underwent</a:t>
            </a:r>
            <a:r>
              <a:rPr dirty="0" sz="2800" spc="-204" b="1">
                <a:latin typeface="Trebuchet MS"/>
                <a:cs typeface="Trebuchet MS"/>
              </a:rPr>
              <a:t> </a:t>
            </a:r>
            <a:r>
              <a:rPr dirty="0" sz="2800" spc="-140" b="1">
                <a:latin typeface="Trebuchet MS"/>
                <a:cs typeface="Trebuchet MS"/>
              </a:rPr>
              <a:t>PCI</a:t>
            </a:r>
            <a:endParaRPr sz="2800">
              <a:latin typeface="Trebuchet MS"/>
              <a:cs typeface="Trebuchet MS"/>
            </a:endParaRPr>
          </a:p>
          <a:p>
            <a:pPr marL="241300" marR="153670" indent="-228600">
              <a:lnSpc>
                <a:spcPts val="2690"/>
              </a:lnSpc>
              <a:spcBef>
                <a:spcPts val="9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70">
                <a:latin typeface="Trebuchet MS"/>
                <a:cs typeface="Trebuchet MS"/>
              </a:rPr>
              <a:t>To </a:t>
            </a:r>
            <a:r>
              <a:rPr dirty="0" sz="2800" spc="-125">
                <a:latin typeface="Trebuchet MS"/>
                <a:cs typeface="Trebuchet MS"/>
              </a:rPr>
              <a:t>compare </a:t>
            </a:r>
            <a:r>
              <a:rPr dirty="0" sz="2800" spc="-135">
                <a:latin typeface="Trebuchet MS"/>
                <a:cs typeface="Trebuchet MS"/>
              </a:rPr>
              <a:t>demographic, </a:t>
            </a:r>
            <a:r>
              <a:rPr dirty="0" sz="2800" spc="-185">
                <a:latin typeface="Trebuchet MS"/>
                <a:cs typeface="Trebuchet MS"/>
              </a:rPr>
              <a:t>clinical, </a:t>
            </a:r>
            <a:r>
              <a:rPr dirty="0" sz="2800" spc="-95">
                <a:latin typeface="Trebuchet MS"/>
                <a:cs typeface="Trebuchet MS"/>
              </a:rPr>
              <a:t>and </a:t>
            </a:r>
            <a:r>
              <a:rPr dirty="0" sz="2800" spc="-130">
                <a:latin typeface="Trebuchet MS"/>
                <a:cs typeface="Trebuchet MS"/>
              </a:rPr>
              <a:t>procedural variables</a:t>
            </a:r>
            <a:r>
              <a:rPr dirty="0" sz="2800" spc="-465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between  </a:t>
            </a:r>
            <a:r>
              <a:rPr dirty="0" sz="2800" spc="-80">
                <a:latin typeface="Trebuchet MS"/>
                <a:cs typeface="Trebuchet MS"/>
              </a:rPr>
              <a:t>groups </a:t>
            </a:r>
            <a:r>
              <a:rPr dirty="0" sz="2800" spc="-125">
                <a:latin typeface="Trebuchet MS"/>
                <a:cs typeface="Trebuchet MS"/>
              </a:rPr>
              <a:t>we </a:t>
            </a:r>
            <a:r>
              <a:rPr dirty="0" sz="2800" spc="-80">
                <a:latin typeface="Trebuchet MS"/>
                <a:cs typeface="Trebuchet MS"/>
              </a:rPr>
              <a:t>used </a:t>
            </a:r>
            <a:r>
              <a:rPr dirty="0" sz="2800" spc="-120">
                <a:latin typeface="Trebuchet MS"/>
                <a:cs typeface="Trebuchet MS"/>
              </a:rPr>
              <a:t>the </a:t>
            </a:r>
            <a:r>
              <a:rPr dirty="0" sz="2800" spc="-175">
                <a:latin typeface="Trebuchet MS"/>
                <a:cs typeface="Trebuchet MS"/>
              </a:rPr>
              <a:t>t-test </a:t>
            </a:r>
            <a:r>
              <a:rPr dirty="0" sz="2800" spc="-130">
                <a:latin typeface="Trebuchet MS"/>
                <a:cs typeface="Trebuchet MS"/>
              </a:rPr>
              <a:t>for </a:t>
            </a:r>
            <a:r>
              <a:rPr dirty="0" sz="2800" spc="-120">
                <a:latin typeface="Trebuchet MS"/>
                <a:cs typeface="Trebuchet MS"/>
              </a:rPr>
              <a:t>normally </a:t>
            </a:r>
            <a:r>
              <a:rPr dirty="0" sz="2800" spc="-125">
                <a:latin typeface="Trebuchet MS"/>
                <a:cs typeface="Trebuchet MS"/>
              </a:rPr>
              <a:t>distributed </a:t>
            </a:r>
            <a:r>
              <a:rPr dirty="0" sz="2800" spc="-95">
                <a:latin typeface="Trebuchet MS"/>
                <a:cs typeface="Trebuchet MS"/>
              </a:rPr>
              <a:t>continuous </a:t>
            </a:r>
            <a:r>
              <a:rPr dirty="0" sz="2800" spc="-185">
                <a:latin typeface="Trebuchet MS"/>
                <a:cs typeface="Trebuchet MS"/>
              </a:rPr>
              <a:t>data,  </a:t>
            </a:r>
            <a:r>
              <a:rPr dirty="0" sz="2800" spc="-125">
                <a:latin typeface="Trebuchet MS"/>
                <a:cs typeface="Trebuchet MS"/>
              </a:rPr>
              <a:t>the </a:t>
            </a:r>
            <a:r>
              <a:rPr dirty="0" sz="2800" spc="-120">
                <a:latin typeface="Trebuchet MS"/>
                <a:cs typeface="Trebuchet MS"/>
              </a:rPr>
              <a:t>Wilcoxon rank-sum </a:t>
            </a:r>
            <a:r>
              <a:rPr dirty="0" sz="2800" spc="-150">
                <a:latin typeface="Trebuchet MS"/>
                <a:cs typeface="Trebuchet MS"/>
              </a:rPr>
              <a:t>test </a:t>
            </a:r>
            <a:r>
              <a:rPr dirty="0" sz="2800" spc="-130">
                <a:latin typeface="Trebuchet MS"/>
                <a:cs typeface="Trebuchet MS"/>
              </a:rPr>
              <a:t>for </a:t>
            </a:r>
            <a:r>
              <a:rPr dirty="0" sz="2800" spc="-105">
                <a:latin typeface="Trebuchet MS"/>
                <a:cs typeface="Trebuchet MS"/>
              </a:rPr>
              <a:t>non-normally </a:t>
            </a:r>
            <a:r>
              <a:rPr dirty="0" sz="2800" spc="-125">
                <a:latin typeface="Trebuchet MS"/>
                <a:cs typeface="Trebuchet MS"/>
              </a:rPr>
              <a:t>distributed </a:t>
            </a:r>
            <a:r>
              <a:rPr dirty="0" sz="2800" spc="-95">
                <a:latin typeface="Trebuchet MS"/>
                <a:cs typeface="Trebuchet MS"/>
              </a:rPr>
              <a:t>continuous  </a:t>
            </a:r>
            <a:r>
              <a:rPr dirty="0" sz="2800" spc="-185">
                <a:latin typeface="Trebuchet MS"/>
                <a:cs typeface="Trebuchet MS"/>
              </a:rPr>
              <a:t>data, </a:t>
            </a:r>
            <a:r>
              <a:rPr dirty="0" sz="2800" spc="-95">
                <a:latin typeface="Trebuchet MS"/>
                <a:cs typeface="Trebuchet MS"/>
              </a:rPr>
              <a:t>and</a:t>
            </a:r>
            <a:r>
              <a:rPr dirty="0" sz="2800" spc="-645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 </a:t>
            </a:r>
            <a:r>
              <a:rPr dirty="0" sz="2800" spc="-120">
                <a:latin typeface="Trebuchet MS"/>
                <a:cs typeface="Trebuchet MS"/>
              </a:rPr>
              <a:t>chi-square </a:t>
            </a:r>
            <a:r>
              <a:rPr dirty="0" sz="2800" spc="-150">
                <a:latin typeface="Trebuchet MS"/>
                <a:cs typeface="Trebuchet MS"/>
              </a:rPr>
              <a:t>test </a:t>
            </a:r>
            <a:r>
              <a:rPr dirty="0" sz="2800" spc="-130">
                <a:latin typeface="Trebuchet MS"/>
                <a:cs typeface="Trebuchet MS"/>
              </a:rPr>
              <a:t>for </a:t>
            </a:r>
            <a:r>
              <a:rPr dirty="0" sz="2800" spc="-155">
                <a:latin typeface="Trebuchet MS"/>
                <a:cs typeface="Trebuchet MS"/>
              </a:rPr>
              <a:t>categorical </a:t>
            </a:r>
            <a:r>
              <a:rPr dirty="0" sz="2800" spc="-150">
                <a:latin typeface="Trebuchet MS"/>
                <a:cs typeface="Trebuchet MS"/>
              </a:rPr>
              <a:t>variables.</a:t>
            </a:r>
            <a:endParaRPr sz="2800">
              <a:latin typeface="Trebuchet MS"/>
              <a:cs typeface="Trebuchet MS"/>
            </a:endParaRPr>
          </a:p>
          <a:p>
            <a:pPr marL="241300" marR="5080" indent="-228600">
              <a:lnSpc>
                <a:spcPct val="80000"/>
              </a:lnSpc>
              <a:spcBef>
                <a:spcPts val="100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70">
                <a:latin typeface="Trebuchet MS"/>
                <a:cs typeface="Trebuchet MS"/>
              </a:rPr>
              <a:t>To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70">
                <a:latin typeface="Trebuchet MS"/>
                <a:cs typeface="Trebuchet MS"/>
              </a:rPr>
              <a:t>assess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95">
                <a:latin typeface="Trebuchet MS"/>
                <a:cs typeface="Trebuchet MS"/>
              </a:rPr>
              <a:t>effect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45">
                <a:latin typeface="Trebuchet MS"/>
                <a:cs typeface="Trebuchet MS"/>
              </a:rPr>
              <a:t>treatment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80">
                <a:latin typeface="Trebuchet MS"/>
                <a:cs typeface="Trebuchet MS"/>
              </a:rPr>
              <a:t>groups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45">
                <a:latin typeface="Trebuchet MS"/>
                <a:cs typeface="Trebuchet MS"/>
              </a:rPr>
              <a:t>on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primary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end-point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we  </a:t>
            </a:r>
            <a:r>
              <a:rPr dirty="0" sz="2800" spc="-140">
                <a:latin typeface="Trebuchet MS"/>
                <a:cs typeface="Trebuchet MS"/>
              </a:rPr>
              <a:t>extended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40">
                <a:latin typeface="Trebuchet MS"/>
                <a:cs typeface="Trebuchet MS"/>
              </a:rPr>
              <a:t>multivariable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40">
                <a:latin typeface="Trebuchet MS"/>
                <a:cs typeface="Trebuchet MS"/>
              </a:rPr>
              <a:t>logistic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regression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model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80">
                <a:latin typeface="Trebuchet MS"/>
                <a:cs typeface="Trebuchet MS"/>
              </a:rPr>
              <a:t>used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in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main  </a:t>
            </a:r>
            <a:r>
              <a:rPr dirty="0" sz="2800" spc="-160">
                <a:latin typeface="Trebuchet MS"/>
                <a:cs typeface="Trebuchet MS"/>
              </a:rPr>
              <a:t>trial </a:t>
            </a:r>
            <a:r>
              <a:rPr dirty="0" sz="2800" spc="-114">
                <a:latin typeface="Trebuchet MS"/>
                <a:cs typeface="Trebuchet MS"/>
              </a:rPr>
              <a:t>to </a:t>
            </a:r>
            <a:r>
              <a:rPr dirty="0" sz="2800" spc="-150">
                <a:latin typeface="Trebuchet MS"/>
                <a:cs typeface="Trebuchet MS"/>
              </a:rPr>
              <a:t>test </a:t>
            </a:r>
            <a:r>
              <a:rPr dirty="0" sz="2800" spc="-130">
                <a:latin typeface="Trebuchet MS"/>
                <a:cs typeface="Trebuchet MS"/>
              </a:rPr>
              <a:t>for </a:t>
            </a:r>
            <a:r>
              <a:rPr dirty="0" sz="2800" spc="-125">
                <a:latin typeface="Trebuchet MS"/>
                <a:cs typeface="Trebuchet MS"/>
              </a:rPr>
              <a:t>the </a:t>
            </a:r>
            <a:r>
              <a:rPr dirty="0" sz="2800" spc="-140">
                <a:latin typeface="Trebuchet MS"/>
                <a:cs typeface="Trebuchet MS"/>
              </a:rPr>
              <a:t>interaction </a:t>
            </a:r>
            <a:r>
              <a:rPr dirty="0" sz="2800" spc="-125">
                <a:latin typeface="Trebuchet MS"/>
                <a:cs typeface="Trebuchet MS"/>
              </a:rPr>
              <a:t>between PCI </a:t>
            </a:r>
            <a:r>
              <a:rPr dirty="0" sz="2800" spc="-95">
                <a:latin typeface="Trebuchet MS"/>
                <a:cs typeface="Trebuchet MS"/>
              </a:rPr>
              <a:t>and </a:t>
            </a:r>
            <a:r>
              <a:rPr dirty="0" sz="2800" spc="-145">
                <a:latin typeface="Trebuchet MS"/>
                <a:cs typeface="Trebuchet MS"/>
              </a:rPr>
              <a:t>treatment  </a:t>
            </a:r>
            <a:r>
              <a:rPr dirty="0" sz="2800" spc="-125">
                <a:latin typeface="Trebuchet MS"/>
                <a:cs typeface="Trebuchet MS"/>
              </a:rPr>
              <a:t>assignment.</a:t>
            </a:r>
            <a:endParaRPr sz="2800">
              <a:latin typeface="Trebuchet MS"/>
              <a:cs typeface="Trebuchet MS"/>
            </a:endParaRPr>
          </a:p>
          <a:p>
            <a:pPr marL="241300" marR="563245" indent="-228600">
              <a:lnSpc>
                <a:spcPts val="269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30">
                <a:latin typeface="Trebuchet MS"/>
                <a:cs typeface="Trebuchet MS"/>
              </a:rPr>
              <a:t>Exploratory </a:t>
            </a:r>
            <a:r>
              <a:rPr dirty="0" sz="2800" spc="-114">
                <a:latin typeface="Trebuchet MS"/>
                <a:cs typeface="Trebuchet MS"/>
              </a:rPr>
              <a:t>analysis </a:t>
            </a:r>
            <a:r>
              <a:rPr dirty="0" sz="2800" spc="-85">
                <a:latin typeface="Trebuchet MS"/>
                <a:cs typeface="Trebuchet MS"/>
              </a:rPr>
              <a:t>among </a:t>
            </a:r>
            <a:r>
              <a:rPr dirty="0" sz="2800" spc="-170" b="1">
                <a:latin typeface="Trebuchet MS"/>
                <a:cs typeface="Trebuchet MS"/>
              </a:rPr>
              <a:t>pre-specified </a:t>
            </a:r>
            <a:r>
              <a:rPr dirty="0" sz="2800" spc="-135" b="1">
                <a:latin typeface="Trebuchet MS"/>
                <a:cs typeface="Trebuchet MS"/>
              </a:rPr>
              <a:t>subgroups </a:t>
            </a:r>
            <a:r>
              <a:rPr dirty="0" sz="2800" spc="-120" b="1">
                <a:latin typeface="Trebuchet MS"/>
                <a:cs typeface="Trebuchet MS"/>
              </a:rPr>
              <a:t>of </a:t>
            </a:r>
            <a:r>
              <a:rPr dirty="0" sz="2800" spc="-185" b="1">
                <a:latin typeface="Trebuchet MS"/>
                <a:cs typeface="Trebuchet MS"/>
              </a:rPr>
              <a:t>interest;  </a:t>
            </a:r>
            <a:r>
              <a:rPr dirty="0" sz="2800" spc="-130">
                <a:latin typeface="Trebuchet MS"/>
                <a:cs typeface="Trebuchet MS"/>
              </a:rPr>
              <a:t>according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to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45">
                <a:latin typeface="Trebuchet MS"/>
                <a:cs typeface="Trebuchet MS"/>
              </a:rPr>
              <a:t>eGFR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stratum,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presence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50">
                <a:latin typeface="Trebuchet MS"/>
                <a:cs typeface="Trebuchet MS"/>
              </a:rPr>
              <a:t>diabetes,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albuminuria  </a:t>
            </a:r>
            <a:r>
              <a:rPr dirty="0" sz="2800" spc="-155">
                <a:latin typeface="Trebuchet MS"/>
                <a:cs typeface="Trebuchet MS"/>
              </a:rPr>
              <a:t>stratum, </a:t>
            </a:r>
            <a:r>
              <a:rPr dirty="0" sz="2800" spc="-135">
                <a:latin typeface="Trebuchet MS"/>
                <a:cs typeface="Trebuchet MS"/>
              </a:rPr>
              <a:t>contrast </a:t>
            </a:r>
            <a:r>
              <a:rPr dirty="0" sz="2800" spc="-140">
                <a:latin typeface="Trebuchet MS"/>
                <a:cs typeface="Trebuchet MS"/>
              </a:rPr>
              <a:t>volume, </a:t>
            </a:r>
            <a:r>
              <a:rPr dirty="0" sz="2800" spc="-95">
                <a:latin typeface="Trebuchet MS"/>
                <a:cs typeface="Trebuchet MS"/>
              </a:rPr>
              <a:t>and</a:t>
            </a:r>
            <a:r>
              <a:rPr dirty="0" sz="2800" spc="-400">
                <a:latin typeface="Trebuchet MS"/>
                <a:cs typeface="Trebuchet MS"/>
              </a:rPr>
              <a:t> </a:t>
            </a:r>
            <a:r>
              <a:rPr dirty="0" sz="2800" spc="-165">
                <a:latin typeface="Trebuchet MS"/>
                <a:cs typeface="Trebuchet MS"/>
              </a:rPr>
              <a:t>country.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37521" y="1697227"/>
            <a:ext cx="8181340" cy="13696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06825">
              <a:lnSpc>
                <a:spcPct val="100000"/>
              </a:lnSpc>
              <a:spcBef>
                <a:spcPts val="90"/>
              </a:spcBef>
            </a:pPr>
            <a:r>
              <a:rPr dirty="0" sz="2000" spc="-40">
                <a:latin typeface="Trebuchet MS"/>
                <a:cs typeface="Trebuchet MS"/>
              </a:rPr>
              <a:t>471 </a:t>
            </a:r>
            <a:r>
              <a:rPr dirty="0" sz="2000" spc="-80">
                <a:latin typeface="Trebuchet MS"/>
                <a:cs typeface="Trebuchet MS"/>
              </a:rPr>
              <a:t>underwent </a:t>
            </a:r>
            <a:r>
              <a:rPr dirty="0" sz="2000" spc="-75">
                <a:latin typeface="Trebuchet MS"/>
                <a:cs typeface="Trebuchet MS"/>
              </a:rPr>
              <a:t>non-coronary</a:t>
            </a:r>
            <a:r>
              <a:rPr dirty="0" sz="2000" spc="-340">
                <a:latin typeface="Trebuchet MS"/>
                <a:cs typeface="Trebuchet MS"/>
              </a:rPr>
              <a:t> </a:t>
            </a:r>
            <a:r>
              <a:rPr dirty="0" sz="2000" spc="-80">
                <a:latin typeface="Trebuchet MS"/>
                <a:cs typeface="Trebuchet MS"/>
              </a:rPr>
              <a:t>angiography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95">
                <a:latin typeface="Trebuchet MS"/>
                <a:cs typeface="Trebuchet MS"/>
              </a:rPr>
              <a:t>4,466 </a:t>
            </a:r>
            <a:r>
              <a:rPr dirty="0" sz="2400" spc="-90">
                <a:latin typeface="Trebuchet MS"/>
                <a:cs typeface="Trebuchet MS"/>
              </a:rPr>
              <a:t>underwent </a:t>
            </a:r>
            <a:r>
              <a:rPr dirty="0" sz="2400" spc="-95">
                <a:latin typeface="Trebuchet MS"/>
                <a:cs typeface="Trebuchet MS"/>
              </a:rPr>
              <a:t>coronary</a:t>
            </a:r>
            <a:r>
              <a:rPr dirty="0" sz="2400" spc="-3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angiography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65" y="4818265"/>
            <a:ext cx="3058795" cy="6464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marL="90805" marR="112395" indent="277495">
              <a:lnSpc>
                <a:spcPct val="100000"/>
              </a:lnSpc>
              <a:spcBef>
                <a:spcPts val="244"/>
              </a:spcBef>
            </a:pPr>
            <a:r>
              <a:rPr dirty="0" sz="1800" spc="-35">
                <a:latin typeface="Trebuchet MS"/>
                <a:cs typeface="Trebuchet MS"/>
              </a:rPr>
              <a:t>568 </a:t>
            </a:r>
            <a:r>
              <a:rPr dirty="0" sz="1800" spc="-90">
                <a:latin typeface="Trebuchet MS"/>
                <a:cs typeface="Trebuchet MS"/>
              </a:rPr>
              <a:t>were </a:t>
            </a:r>
            <a:r>
              <a:rPr dirty="0" sz="1800" spc="-80">
                <a:latin typeface="Trebuchet MS"/>
                <a:cs typeface="Trebuchet MS"/>
              </a:rPr>
              <a:t>randomized </a:t>
            </a:r>
            <a:r>
              <a:rPr dirty="0" sz="1800" spc="-75">
                <a:latin typeface="Trebuchet MS"/>
                <a:cs typeface="Trebuchet MS"/>
              </a:rPr>
              <a:t>to  </a:t>
            </a:r>
            <a:r>
              <a:rPr dirty="0" sz="1800" spc="-100">
                <a:latin typeface="Trebuchet MS"/>
                <a:cs typeface="Trebuchet MS"/>
              </a:rPr>
              <a:t>receive </a:t>
            </a:r>
            <a:r>
              <a:rPr dirty="0" sz="1800" spc="-45">
                <a:latin typeface="Trebuchet MS"/>
                <a:cs typeface="Trebuchet MS"/>
              </a:rPr>
              <a:t>IV </a:t>
            </a:r>
            <a:r>
              <a:rPr dirty="0" sz="1800" spc="-85" b="1">
                <a:latin typeface="Trebuchet MS"/>
                <a:cs typeface="Trebuchet MS"/>
              </a:rPr>
              <a:t>sodium</a:t>
            </a:r>
            <a:r>
              <a:rPr dirty="0" sz="1800" spc="-315" b="1">
                <a:latin typeface="Trebuchet MS"/>
                <a:cs typeface="Trebuchet MS"/>
              </a:rPr>
              <a:t> </a:t>
            </a:r>
            <a:r>
              <a:rPr dirty="0" sz="1800" spc="-105" b="1">
                <a:latin typeface="Trebuchet MS"/>
                <a:cs typeface="Trebuchet MS"/>
              </a:rPr>
              <a:t>bicarbonate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3074" y="4818265"/>
            <a:ext cx="2665730" cy="6464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marL="91440" marR="85090" indent="80645">
              <a:lnSpc>
                <a:spcPct val="100000"/>
              </a:lnSpc>
              <a:spcBef>
                <a:spcPts val="244"/>
              </a:spcBef>
            </a:pPr>
            <a:r>
              <a:rPr dirty="0" sz="1800" spc="-35">
                <a:latin typeface="Trebuchet MS"/>
                <a:cs typeface="Trebuchet MS"/>
              </a:rPr>
              <a:t>593 </a:t>
            </a:r>
            <a:r>
              <a:rPr dirty="0" sz="1800" spc="-90">
                <a:latin typeface="Trebuchet MS"/>
                <a:cs typeface="Trebuchet MS"/>
              </a:rPr>
              <a:t>were </a:t>
            </a:r>
            <a:r>
              <a:rPr dirty="0" sz="1800" spc="-80">
                <a:latin typeface="Trebuchet MS"/>
                <a:cs typeface="Trebuchet MS"/>
              </a:rPr>
              <a:t>randomized </a:t>
            </a:r>
            <a:r>
              <a:rPr dirty="0" sz="1800" spc="-75">
                <a:latin typeface="Trebuchet MS"/>
                <a:cs typeface="Trebuchet MS"/>
              </a:rPr>
              <a:t>to  </a:t>
            </a:r>
            <a:r>
              <a:rPr dirty="0" sz="1800" spc="-100">
                <a:latin typeface="Trebuchet MS"/>
                <a:cs typeface="Trebuchet MS"/>
              </a:rPr>
              <a:t>receive </a:t>
            </a:r>
            <a:r>
              <a:rPr dirty="0" sz="1800" spc="-45">
                <a:latin typeface="Trebuchet MS"/>
                <a:cs typeface="Trebuchet MS"/>
              </a:rPr>
              <a:t>IV </a:t>
            </a:r>
            <a:r>
              <a:rPr dirty="0" sz="1800" spc="-85" b="1">
                <a:latin typeface="Trebuchet MS"/>
                <a:cs typeface="Trebuchet MS"/>
              </a:rPr>
              <a:t>sodium</a:t>
            </a:r>
            <a:r>
              <a:rPr dirty="0" sz="1800" spc="-310" b="1">
                <a:latin typeface="Trebuchet MS"/>
                <a:cs typeface="Trebuchet MS"/>
              </a:rPr>
              <a:t> </a:t>
            </a:r>
            <a:r>
              <a:rPr dirty="0" sz="1800" spc="-110" b="1">
                <a:latin typeface="Trebuchet MS"/>
                <a:cs typeface="Trebuchet MS"/>
              </a:rPr>
              <a:t>chloride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1328" y="4787950"/>
            <a:ext cx="2527300" cy="6464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0480" rIns="0" bIns="0" rtlCol="0" vert="horz">
            <a:spAutoFit/>
          </a:bodyPr>
          <a:lstStyle/>
          <a:p>
            <a:pPr marL="234315" marR="147955" indent="-130810">
              <a:lnSpc>
                <a:spcPct val="100000"/>
              </a:lnSpc>
              <a:spcBef>
                <a:spcPts val="240"/>
              </a:spcBef>
            </a:pPr>
            <a:r>
              <a:rPr dirty="0" sz="1800" spc="-35">
                <a:latin typeface="Trebuchet MS"/>
                <a:cs typeface="Trebuchet MS"/>
              </a:rPr>
              <a:t>598 </a:t>
            </a:r>
            <a:r>
              <a:rPr dirty="0" sz="1800" spc="-90">
                <a:latin typeface="Trebuchet MS"/>
                <a:cs typeface="Trebuchet MS"/>
              </a:rPr>
              <a:t>were </a:t>
            </a:r>
            <a:r>
              <a:rPr dirty="0" sz="1800" spc="-80">
                <a:latin typeface="Trebuchet MS"/>
                <a:cs typeface="Trebuchet MS"/>
              </a:rPr>
              <a:t>randomized</a:t>
            </a:r>
            <a:r>
              <a:rPr dirty="0" sz="1800" spc="-3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to  </a:t>
            </a:r>
            <a:r>
              <a:rPr dirty="0" sz="1800" spc="-100">
                <a:latin typeface="Trebuchet MS"/>
                <a:cs typeface="Trebuchet MS"/>
              </a:rPr>
              <a:t>receive</a:t>
            </a:r>
            <a:r>
              <a:rPr dirty="0" sz="1800" spc="-155">
                <a:latin typeface="Trebuchet MS"/>
                <a:cs typeface="Trebuchet MS"/>
              </a:rPr>
              <a:t> </a:t>
            </a:r>
            <a:r>
              <a:rPr dirty="0" sz="1800" spc="-120" b="1">
                <a:latin typeface="Trebuchet MS"/>
                <a:cs typeface="Trebuchet MS"/>
              </a:rPr>
              <a:t>acetylcysteine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09569" y="4784166"/>
            <a:ext cx="2527300" cy="6464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1750" rIns="0" bIns="0" rtlCol="0" vert="horz">
            <a:spAutoFit/>
          </a:bodyPr>
          <a:lstStyle/>
          <a:p>
            <a:pPr marL="530225" marR="147955" indent="-426720">
              <a:lnSpc>
                <a:spcPct val="100000"/>
              </a:lnSpc>
              <a:spcBef>
                <a:spcPts val="250"/>
              </a:spcBef>
            </a:pPr>
            <a:r>
              <a:rPr dirty="0" sz="1800" spc="-35">
                <a:latin typeface="Trebuchet MS"/>
                <a:cs typeface="Trebuchet MS"/>
              </a:rPr>
              <a:t>563 </a:t>
            </a:r>
            <a:r>
              <a:rPr dirty="0" sz="1800" spc="-90">
                <a:latin typeface="Trebuchet MS"/>
                <a:cs typeface="Trebuchet MS"/>
              </a:rPr>
              <a:t>were </a:t>
            </a:r>
            <a:r>
              <a:rPr dirty="0" sz="1800" spc="-80">
                <a:latin typeface="Trebuchet MS"/>
                <a:cs typeface="Trebuchet MS"/>
              </a:rPr>
              <a:t>randomized</a:t>
            </a:r>
            <a:r>
              <a:rPr dirty="0" sz="1800" spc="-330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to  </a:t>
            </a:r>
            <a:r>
              <a:rPr dirty="0" sz="1800" spc="-100">
                <a:latin typeface="Trebuchet MS"/>
                <a:cs typeface="Trebuchet MS"/>
              </a:rPr>
              <a:t>receive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105" b="1">
                <a:latin typeface="Trebuchet MS"/>
                <a:cs typeface="Trebuchet MS"/>
              </a:rPr>
              <a:t>placebo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810402" y="1350899"/>
            <a:ext cx="76200" cy="1337945"/>
          </a:xfrm>
          <a:custGeom>
            <a:avLst/>
            <a:gdLst/>
            <a:ahLst/>
            <a:cxnLst/>
            <a:rect l="l" t="t" r="r" b="b"/>
            <a:pathLst>
              <a:path w="76200" h="1337945">
                <a:moveTo>
                  <a:pt x="26987" y="1261630"/>
                </a:moveTo>
                <a:lnTo>
                  <a:pt x="0" y="1261630"/>
                </a:lnTo>
                <a:lnTo>
                  <a:pt x="38100" y="1337830"/>
                </a:lnTo>
                <a:lnTo>
                  <a:pt x="69856" y="1274317"/>
                </a:lnTo>
                <a:lnTo>
                  <a:pt x="26987" y="1274317"/>
                </a:lnTo>
                <a:lnTo>
                  <a:pt x="26987" y="1261630"/>
                </a:lnTo>
                <a:close/>
              </a:path>
              <a:path w="76200" h="1337945">
                <a:moveTo>
                  <a:pt x="49212" y="0"/>
                </a:moveTo>
                <a:lnTo>
                  <a:pt x="26987" y="0"/>
                </a:lnTo>
                <a:lnTo>
                  <a:pt x="26987" y="1274317"/>
                </a:lnTo>
                <a:lnTo>
                  <a:pt x="49212" y="1274317"/>
                </a:lnTo>
                <a:lnTo>
                  <a:pt x="49212" y="0"/>
                </a:lnTo>
                <a:close/>
              </a:path>
              <a:path w="76200" h="1337945">
                <a:moveTo>
                  <a:pt x="76200" y="1261630"/>
                </a:moveTo>
                <a:lnTo>
                  <a:pt x="49212" y="1261630"/>
                </a:lnTo>
                <a:lnTo>
                  <a:pt x="49212" y="1274317"/>
                </a:lnTo>
                <a:lnTo>
                  <a:pt x="69856" y="1274317"/>
                </a:lnTo>
                <a:lnTo>
                  <a:pt x="76200" y="12616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848502" y="1840763"/>
            <a:ext cx="1235075" cy="76200"/>
          </a:xfrm>
          <a:custGeom>
            <a:avLst/>
            <a:gdLst/>
            <a:ahLst/>
            <a:cxnLst/>
            <a:rect l="l" t="t" r="r" b="b"/>
            <a:pathLst>
              <a:path w="1235075" h="76200">
                <a:moveTo>
                  <a:pt x="1158405" y="0"/>
                </a:moveTo>
                <a:lnTo>
                  <a:pt x="1158405" y="76200"/>
                </a:lnTo>
                <a:lnTo>
                  <a:pt x="1228255" y="41275"/>
                </a:lnTo>
                <a:lnTo>
                  <a:pt x="1171105" y="41275"/>
                </a:lnTo>
                <a:lnTo>
                  <a:pt x="1171105" y="34925"/>
                </a:lnTo>
                <a:lnTo>
                  <a:pt x="1228255" y="34925"/>
                </a:lnTo>
                <a:lnTo>
                  <a:pt x="1158405" y="0"/>
                </a:lnTo>
                <a:close/>
              </a:path>
              <a:path w="1235075" h="76200">
                <a:moveTo>
                  <a:pt x="1158405" y="34925"/>
                </a:moveTo>
                <a:lnTo>
                  <a:pt x="0" y="34925"/>
                </a:lnTo>
                <a:lnTo>
                  <a:pt x="0" y="41275"/>
                </a:lnTo>
                <a:lnTo>
                  <a:pt x="1158405" y="41275"/>
                </a:lnTo>
                <a:lnTo>
                  <a:pt x="1158405" y="34925"/>
                </a:lnTo>
                <a:close/>
              </a:path>
              <a:path w="1235075" h="76200">
                <a:moveTo>
                  <a:pt x="1228255" y="34925"/>
                </a:moveTo>
                <a:lnTo>
                  <a:pt x="1171105" y="34925"/>
                </a:lnTo>
                <a:lnTo>
                  <a:pt x="1171105" y="41275"/>
                </a:lnTo>
                <a:lnTo>
                  <a:pt x="1228255" y="41275"/>
                </a:lnTo>
                <a:lnTo>
                  <a:pt x="1234605" y="38100"/>
                </a:lnTo>
                <a:lnTo>
                  <a:pt x="1228255" y="34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7219" y="4098201"/>
            <a:ext cx="10803890" cy="0"/>
          </a:xfrm>
          <a:custGeom>
            <a:avLst/>
            <a:gdLst/>
            <a:ahLst/>
            <a:cxnLst/>
            <a:rect l="l" t="t" r="r" b="b"/>
            <a:pathLst>
              <a:path w="10803890" h="0">
                <a:moveTo>
                  <a:pt x="0" y="0"/>
                </a:moveTo>
                <a:lnTo>
                  <a:pt x="10803506" y="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29121" y="4098201"/>
            <a:ext cx="76200" cy="653415"/>
          </a:xfrm>
          <a:custGeom>
            <a:avLst/>
            <a:gdLst/>
            <a:ahLst/>
            <a:cxnLst/>
            <a:rect l="l" t="t" r="r" b="b"/>
            <a:pathLst>
              <a:path w="76200" h="653414">
                <a:moveTo>
                  <a:pt x="34924" y="576694"/>
                </a:moveTo>
                <a:lnTo>
                  <a:pt x="0" y="576694"/>
                </a:lnTo>
                <a:lnTo>
                  <a:pt x="38100" y="652894"/>
                </a:lnTo>
                <a:lnTo>
                  <a:pt x="69850" y="589394"/>
                </a:lnTo>
                <a:lnTo>
                  <a:pt x="34925" y="589394"/>
                </a:lnTo>
                <a:lnTo>
                  <a:pt x="34924" y="576694"/>
                </a:lnTo>
                <a:close/>
              </a:path>
              <a:path w="76200" h="653414">
                <a:moveTo>
                  <a:pt x="41273" y="0"/>
                </a:moveTo>
                <a:lnTo>
                  <a:pt x="34923" y="0"/>
                </a:lnTo>
                <a:lnTo>
                  <a:pt x="34925" y="589394"/>
                </a:lnTo>
                <a:lnTo>
                  <a:pt x="41275" y="589394"/>
                </a:lnTo>
                <a:lnTo>
                  <a:pt x="41273" y="0"/>
                </a:lnTo>
                <a:close/>
              </a:path>
              <a:path w="76200" h="653414">
                <a:moveTo>
                  <a:pt x="76200" y="576694"/>
                </a:moveTo>
                <a:lnTo>
                  <a:pt x="41274" y="576694"/>
                </a:lnTo>
                <a:lnTo>
                  <a:pt x="41275" y="589394"/>
                </a:lnTo>
                <a:lnTo>
                  <a:pt x="69850" y="589394"/>
                </a:lnTo>
                <a:lnTo>
                  <a:pt x="76200" y="5766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80483" y="4098125"/>
            <a:ext cx="76200" cy="653415"/>
          </a:xfrm>
          <a:custGeom>
            <a:avLst/>
            <a:gdLst/>
            <a:ahLst/>
            <a:cxnLst/>
            <a:rect l="l" t="t" r="r" b="b"/>
            <a:pathLst>
              <a:path w="76200" h="653414">
                <a:moveTo>
                  <a:pt x="0" y="575944"/>
                </a:moveTo>
                <a:lnTo>
                  <a:pt x="36410" y="652970"/>
                </a:lnTo>
                <a:lnTo>
                  <a:pt x="69891" y="589546"/>
                </a:lnTo>
                <a:lnTo>
                  <a:pt x="40982" y="589546"/>
                </a:lnTo>
                <a:lnTo>
                  <a:pt x="34632" y="589407"/>
                </a:lnTo>
                <a:lnTo>
                  <a:pt x="34913" y="576713"/>
                </a:lnTo>
                <a:lnTo>
                  <a:pt x="0" y="575944"/>
                </a:lnTo>
                <a:close/>
              </a:path>
              <a:path w="76200" h="653414">
                <a:moveTo>
                  <a:pt x="34913" y="576713"/>
                </a:moveTo>
                <a:lnTo>
                  <a:pt x="34632" y="589407"/>
                </a:lnTo>
                <a:lnTo>
                  <a:pt x="40982" y="589546"/>
                </a:lnTo>
                <a:lnTo>
                  <a:pt x="41263" y="576852"/>
                </a:lnTo>
                <a:lnTo>
                  <a:pt x="34913" y="576713"/>
                </a:lnTo>
                <a:close/>
              </a:path>
              <a:path w="76200" h="653414">
                <a:moveTo>
                  <a:pt x="41263" y="576852"/>
                </a:moveTo>
                <a:lnTo>
                  <a:pt x="40982" y="589546"/>
                </a:lnTo>
                <a:lnTo>
                  <a:pt x="69891" y="589546"/>
                </a:lnTo>
                <a:lnTo>
                  <a:pt x="76187" y="577621"/>
                </a:lnTo>
                <a:lnTo>
                  <a:pt x="41263" y="576852"/>
                </a:lnTo>
                <a:close/>
              </a:path>
              <a:path w="76200" h="653414">
                <a:moveTo>
                  <a:pt x="47650" y="0"/>
                </a:moveTo>
                <a:lnTo>
                  <a:pt x="34913" y="576713"/>
                </a:lnTo>
                <a:lnTo>
                  <a:pt x="41263" y="576852"/>
                </a:lnTo>
                <a:lnTo>
                  <a:pt x="54000" y="139"/>
                </a:lnTo>
                <a:lnTo>
                  <a:pt x="476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631582" y="4098201"/>
            <a:ext cx="76200" cy="653415"/>
          </a:xfrm>
          <a:custGeom>
            <a:avLst/>
            <a:gdLst/>
            <a:ahLst/>
            <a:cxnLst/>
            <a:rect l="l" t="t" r="r" b="b"/>
            <a:pathLst>
              <a:path w="76200" h="653414">
                <a:moveTo>
                  <a:pt x="34925" y="576694"/>
                </a:moveTo>
                <a:lnTo>
                  <a:pt x="0" y="576694"/>
                </a:lnTo>
                <a:lnTo>
                  <a:pt x="38100" y="652894"/>
                </a:lnTo>
                <a:lnTo>
                  <a:pt x="69850" y="589394"/>
                </a:lnTo>
                <a:lnTo>
                  <a:pt x="34925" y="589394"/>
                </a:lnTo>
                <a:lnTo>
                  <a:pt x="34925" y="576694"/>
                </a:lnTo>
                <a:close/>
              </a:path>
              <a:path w="76200" h="653414">
                <a:moveTo>
                  <a:pt x="41275" y="0"/>
                </a:moveTo>
                <a:lnTo>
                  <a:pt x="34925" y="0"/>
                </a:lnTo>
                <a:lnTo>
                  <a:pt x="34925" y="589394"/>
                </a:lnTo>
                <a:lnTo>
                  <a:pt x="41275" y="589394"/>
                </a:lnTo>
                <a:lnTo>
                  <a:pt x="41275" y="0"/>
                </a:lnTo>
                <a:close/>
              </a:path>
              <a:path w="76200" h="653414">
                <a:moveTo>
                  <a:pt x="76200" y="576694"/>
                </a:moveTo>
                <a:lnTo>
                  <a:pt x="41275" y="576694"/>
                </a:lnTo>
                <a:lnTo>
                  <a:pt x="41275" y="589394"/>
                </a:lnTo>
                <a:lnTo>
                  <a:pt x="69850" y="589394"/>
                </a:lnTo>
                <a:lnTo>
                  <a:pt x="76200" y="5766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432590" y="4098201"/>
            <a:ext cx="76200" cy="653415"/>
          </a:xfrm>
          <a:custGeom>
            <a:avLst/>
            <a:gdLst/>
            <a:ahLst/>
            <a:cxnLst/>
            <a:rect l="l" t="t" r="r" b="b"/>
            <a:pathLst>
              <a:path w="76200" h="653414">
                <a:moveTo>
                  <a:pt x="34925" y="576694"/>
                </a:moveTo>
                <a:lnTo>
                  <a:pt x="0" y="576694"/>
                </a:lnTo>
                <a:lnTo>
                  <a:pt x="38100" y="652894"/>
                </a:lnTo>
                <a:lnTo>
                  <a:pt x="69850" y="589394"/>
                </a:lnTo>
                <a:lnTo>
                  <a:pt x="34925" y="589394"/>
                </a:lnTo>
                <a:lnTo>
                  <a:pt x="34925" y="576694"/>
                </a:lnTo>
                <a:close/>
              </a:path>
              <a:path w="76200" h="653414">
                <a:moveTo>
                  <a:pt x="41275" y="0"/>
                </a:moveTo>
                <a:lnTo>
                  <a:pt x="34925" y="0"/>
                </a:lnTo>
                <a:lnTo>
                  <a:pt x="34925" y="589394"/>
                </a:lnTo>
                <a:lnTo>
                  <a:pt x="41275" y="589394"/>
                </a:lnTo>
                <a:lnTo>
                  <a:pt x="41275" y="0"/>
                </a:lnTo>
                <a:close/>
              </a:path>
              <a:path w="76200" h="653414">
                <a:moveTo>
                  <a:pt x="76200" y="576694"/>
                </a:moveTo>
                <a:lnTo>
                  <a:pt x="41275" y="576694"/>
                </a:lnTo>
                <a:lnTo>
                  <a:pt x="41275" y="589394"/>
                </a:lnTo>
                <a:lnTo>
                  <a:pt x="69850" y="589394"/>
                </a:lnTo>
                <a:lnTo>
                  <a:pt x="76200" y="5766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749622" y="3563149"/>
            <a:ext cx="2538095" cy="4622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2730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15"/>
              </a:spcBef>
            </a:pPr>
            <a:r>
              <a:rPr dirty="0" sz="1800" spc="-155" b="1">
                <a:latin typeface="Trebuchet MS"/>
                <a:cs typeface="Trebuchet MS"/>
              </a:rPr>
              <a:t>1,161 </a:t>
            </a:r>
            <a:r>
              <a:rPr dirty="0" sz="2400" spc="-145" b="1">
                <a:latin typeface="Trebuchet MS"/>
                <a:cs typeface="Trebuchet MS"/>
              </a:rPr>
              <a:t>underwent</a:t>
            </a:r>
            <a:r>
              <a:rPr dirty="0" sz="2400" spc="-409" b="1">
                <a:latin typeface="Trebuchet MS"/>
                <a:cs typeface="Trebuchet MS"/>
              </a:rPr>
              <a:t> </a:t>
            </a:r>
            <a:r>
              <a:rPr dirty="0" sz="1800" spc="-95" b="1">
                <a:latin typeface="Trebuchet MS"/>
                <a:cs typeface="Trebuchet MS"/>
              </a:rPr>
              <a:t>PCI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92470" y="3122142"/>
            <a:ext cx="76200" cy="411480"/>
          </a:xfrm>
          <a:custGeom>
            <a:avLst/>
            <a:gdLst/>
            <a:ahLst/>
            <a:cxnLst/>
            <a:rect l="l" t="t" r="r" b="b"/>
            <a:pathLst>
              <a:path w="76200" h="411479">
                <a:moveTo>
                  <a:pt x="31750" y="334975"/>
                </a:moveTo>
                <a:lnTo>
                  <a:pt x="0" y="334975"/>
                </a:lnTo>
                <a:lnTo>
                  <a:pt x="38100" y="411175"/>
                </a:lnTo>
                <a:lnTo>
                  <a:pt x="69850" y="347675"/>
                </a:lnTo>
                <a:lnTo>
                  <a:pt x="31750" y="347675"/>
                </a:lnTo>
                <a:lnTo>
                  <a:pt x="31750" y="334975"/>
                </a:lnTo>
                <a:close/>
              </a:path>
              <a:path w="76200" h="411479">
                <a:moveTo>
                  <a:pt x="44450" y="0"/>
                </a:moveTo>
                <a:lnTo>
                  <a:pt x="31750" y="0"/>
                </a:lnTo>
                <a:lnTo>
                  <a:pt x="31750" y="347675"/>
                </a:lnTo>
                <a:lnTo>
                  <a:pt x="44450" y="347675"/>
                </a:lnTo>
                <a:lnTo>
                  <a:pt x="44450" y="0"/>
                </a:lnTo>
                <a:close/>
              </a:path>
              <a:path w="76200" h="411479">
                <a:moveTo>
                  <a:pt x="76200" y="334975"/>
                </a:moveTo>
                <a:lnTo>
                  <a:pt x="44450" y="334975"/>
                </a:lnTo>
                <a:lnTo>
                  <a:pt x="44450" y="347675"/>
                </a:lnTo>
                <a:lnTo>
                  <a:pt x="69850" y="347675"/>
                </a:lnTo>
                <a:lnTo>
                  <a:pt x="76200" y="3349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601580" y="0"/>
            <a:ext cx="4817745" cy="1323340"/>
          </a:xfrm>
          <a:prstGeom prst="rect"/>
        </p:spPr>
        <p:txBody>
          <a:bodyPr wrap="square" lIns="0" tIns="180975" rIns="0" bIns="0" rtlCol="0" vert="horz">
            <a:spAutoFit/>
          </a:bodyPr>
          <a:lstStyle/>
          <a:p>
            <a:pPr algn="ctr" marL="35560">
              <a:lnSpc>
                <a:spcPct val="100000"/>
              </a:lnSpc>
              <a:spcBef>
                <a:spcPts val="1425"/>
              </a:spcBef>
            </a:pPr>
            <a:r>
              <a:rPr dirty="0" spc="-210"/>
              <a:t>Results: </a:t>
            </a:r>
            <a:r>
              <a:rPr dirty="0" spc="-160"/>
              <a:t>Study</a:t>
            </a:r>
            <a:r>
              <a:rPr dirty="0" spc="-470"/>
              <a:t> </a:t>
            </a:r>
            <a:r>
              <a:rPr dirty="0" spc="-195"/>
              <a:t>Flow</a:t>
            </a:r>
          </a:p>
          <a:p>
            <a:pPr algn="ctr">
              <a:lnSpc>
                <a:spcPct val="100000"/>
              </a:lnSpc>
              <a:spcBef>
                <a:spcPts val="730"/>
              </a:spcBef>
            </a:pPr>
            <a:r>
              <a:rPr dirty="0" sz="2400" spc="-95"/>
              <a:t>4,937 </a:t>
            </a:r>
            <a:r>
              <a:rPr dirty="0" sz="2400" spc="-110"/>
              <a:t>patients </a:t>
            </a:r>
            <a:r>
              <a:rPr dirty="0" sz="2400" spc="-90"/>
              <a:t>underwent</a:t>
            </a:r>
            <a:r>
              <a:rPr dirty="0" sz="2400" spc="-409"/>
              <a:t> </a:t>
            </a:r>
            <a:r>
              <a:rPr dirty="0" sz="2400" spc="-95"/>
              <a:t>angiography</a:t>
            </a:r>
            <a:endParaRPr sz="2400"/>
          </a:p>
        </p:txBody>
      </p:sp>
      <p:sp>
        <p:nvSpPr>
          <p:cNvPr id="17" name="object 1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522" y="2539"/>
            <a:ext cx="11447780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0" spc="-190"/>
              <a:t>Baseline </a:t>
            </a:r>
            <a:r>
              <a:rPr dirty="0" sz="4000" spc="-225"/>
              <a:t>characteristics </a:t>
            </a:r>
            <a:r>
              <a:rPr dirty="0" sz="4000" spc="-200"/>
              <a:t>according </a:t>
            </a:r>
            <a:r>
              <a:rPr dirty="0" sz="4000" spc="-190"/>
              <a:t>to </a:t>
            </a:r>
            <a:r>
              <a:rPr dirty="0" sz="4000" spc="-195"/>
              <a:t>performance </a:t>
            </a:r>
            <a:r>
              <a:rPr dirty="0" sz="4000" spc="-175"/>
              <a:t>of</a:t>
            </a:r>
            <a:r>
              <a:rPr dirty="0" sz="4000" spc="-840"/>
              <a:t> </a:t>
            </a:r>
            <a:r>
              <a:rPr dirty="0" sz="4000" spc="-200"/>
              <a:t>PCI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767" y="588264"/>
          <a:ext cx="12146915" cy="4874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02150"/>
                <a:gridCol w="2607309"/>
                <a:gridCol w="2649854"/>
                <a:gridCol w="2375535"/>
              </a:tblGrid>
              <a:tr h="626110">
                <a:tc>
                  <a:txBody>
                    <a:bodyPr/>
                    <a:lstStyle/>
                    <a:p>
                      <a:pPr marL="1442085" marR="820419" indent="-608965">
                        <a:lnSpc>
                          <a:spcPts val="2350"/>
                        </a:lnSpc>
                        <a:spcBef>
                          <a:spcPts val="55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Demographic and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clinical  </a:t>
                      </a:r>
                      <a:r>
                        <a:rPr dirty="0" sz="20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characteristics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6985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2290"/>
                        </a:lnSpc>
                      </a:pPr>
                      <a:r>
                        <a:rPr dirty="0" sz="20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PCI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2000" spc="-2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(N=1161)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2290"/>
                        </a:lnSpc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dirty="0" sz="20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PCI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 marL="8890">
                        <a:lnSpc>
                          <a:spcPct val="100000"/>
                        </a:lnSpc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(N=3304)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20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37795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solidFill>
                      <a:srgbClr val="4472C4"/>
                    </a:solidFill>
                  </a:tcPr>
                </a:tc>
              </a:tr>
              <a:tr h="303530">
                <a:tc>
                  <a:txBody>
                    <a:bodyPr/>
                    <a:lstStyle/>
                    <a:p>
                      <a:pPr algn="ctr" marL="4445">
                        <a:lnSpc>
                          <a:spcPts val="209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Age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mean (std)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209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69.3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(8.4)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209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69.8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(8.2)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0.07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975"/>
                        </a:spcBef>
                        <a:tabLst>
                          <a:tab pos="741680" algn="l"/>
                        </a:tabLst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eGFR	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median (IQR)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ml/min/1.73m</a:t>
                      </a:r>
                      <a:r>
                        <a:rPr dirty="0" baseline="25462" sz="1800" spc="-7">
                          <a:latin typeface="Arial"/>
                          <a:cs typeface="Arial"/>
                        </a:rPr>
                        <a:t>2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</a:txBody>
                  <a:tcPr marL="0" marR="0" marB="0" marT="123825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208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50.7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213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(41.7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60.1)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208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50.2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8255">
                        <a:lnSpc>
                          <a:spcPts val="213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(41.2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59.3)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0.17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Diabetes mellitus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952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(82.0)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2692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(81.5)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0.69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0795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 marL="4445">
                        <a:lnSpc>
                          <a:spcPts val="206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Contrast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type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Iodixanol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8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762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646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(55.6)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825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1569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(47.5)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0.07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Contrast volume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–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median (IQR)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ml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160 </a:t>
                      </a:r>
                      <a:r>
                        <a:rPr dirty="0" sz="1800" spc="-30" b="1">
                          <a:latin typeface="Arial"/>
                          <a:cs typeface="Arial"/>
                        </a:rPr>
                        <a:t>(115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 220)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75 (50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00" spc="-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105)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0.01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1143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 marL="3810">
                        <a:lnSpc>
                          <a:spcPts val="206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Femoral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38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Radial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(%)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86765">
                        <a:lnSpc>
                          <a:spcPts val="206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769</a:t>
                      </a:r>
                      <a:r>
                        <a:rPr dirty="0" sz="18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(66.2)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8676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382</a:t>
                      </a:r>
                      <a:r>
                        <a:rPr dirty="0" sz="18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(32.9)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744855">
                        <a:lnSpc>
                          <a:spcPts val="206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2077</a:t>
                      </a:r>
                      <a:r>
                        <a:rPr dirty="0" sz="180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(62.9)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753110">
                        <a:lnSpc>
                          <a:spcPct val="100000"/>
                        </a:lnSpc>
                      </a:pPr>
                      <a:r>
                        <a:rPr dirty="0" sz="1800" spc="-40">
                          <a:latin typeface="Arial"/>
                          <a:cs typeface="Arial"/>
                        </a:rPr>
                        <a:t>1197</a:t>
                      </a:r>
                      <a:r>
                        <a:rPr dirty="0" sz="18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(36.3)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0.12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 marL="4445">
                        <a:lnSpc>
                          <a:spcPts val="207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IV fluids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Pre-angiography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4445">
                        <a:lnSpc>
                          <a:spcPts val="2125"/>
                        </a:lnSpc>
                      </a:pPr>
                      <a:r>
                        <a:rPr dirty="0" sz="1800" spc="-75">
                          <a:latin typeface="Trebuchet MS"/>
                          <a:cs typeface="Trebuchet MS"/>
                        </a:rPr>
                        <a:t>median (IQR) </a:t>
                      </a:r>
                      <a:r>
                        <a:rPr dirty="0" sz="1800" spc="235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1800" spc="-2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800" spc="-95">
                          <a:latin typeface="Trebuchet MS"/>
                          <a:cs typeface="Trebuchet MS"/>
                        </a:rPr>
                        <a:t>ml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350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213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(281-452)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342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71755">
                        <a:lnSpc>
                          <a:spcPts val="213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(275-437.5)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0.04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 marL="4445">
                        <a:lnSpc>
                          <a:spcPts val="207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IV fluids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Intra-angiography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4445">
                        <a:lnSpc>
                          <a:spcPts val="2125"/>
                        </a:lnSpc>
                      </a:pPr>
                      <a:r>
                        <a:rPr dirty="0" sz="1800" spc="-75">
                          <a:latin typeface="Trebuchet MS"/>
                          <a:cs typeface="Trebuchet MS"/>
                        </a:rPr>
                        <a:t>median (IQR) </a:t>
                      </a:r>
                      <a:r>
                        <a:rPr dirty="0" sz="1800" spc="235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1800" spc="-2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800" spc="-95">
                          <a:latin typeface="Trebuchet MS"/>
                          <a:cs typeface="Trebuchet MS"/>
                        </a:rPr>
                        <a:t>ml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160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2135"/>
                        </a:lnSpc>
                      </a:pPr>
                      <a:r>
                        <a:rPr dirty="0" sz="1800" spc="-20">
                          <a:latin typeface="Arial"/>
                          <a:cs typeface="Arial"/>
                        </a:rPr>
                        <a:t>(110-220)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98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71755">
                        <a:lnSpc>
                          <a:spcPts val="213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(63-141)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0.01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546735">
                <a:tc>
                  <a:txBody>
                    <a:bodyPr/>
                    <a:lstStyle/>
                    <a:p>
                      <a:pPr algn="ctr" marL="4445">
                        <a:lnSpc>
                          <a:spcPts val="207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IV fluids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Post-angiography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4445">
                        <a:lnSpc>
                          <a:spcPts val="2125"/>
                        </a:lnSpc>
                      </a:pPr>
                      <a:r>
                        <a:rPr dirty="0" sz="1800" spc="-75">
                          <a:latin typeface="Trebuchet MS"/>
                          <a:cs typeface="Trebuchet MS"/>
                        </a:rPr>
                        <a:t>median (IQR) </a:t>
                      </a:r>
                      <a:r>
                        <a:rPr dirty="0" sz="1800" spc="235"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1800" spc="-2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800" spc="-95">
                          <a:latin typeface="Trebuchet MS"/>
                          <a:cs typeface="Trebuchet MS"/>
                        </a:rPr>
                        <a:t>ml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B="0" marT="0">
                    <a:lnL w="952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590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7620">
                        <a:lnSpc>
                          <a:spcPts val="212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(490-687)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2085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567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algn="ctr" marL="71755">
                        <a:lnSpc>
                          <a:spcPts val="212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(464-666)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ts val="2145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&lt;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0.01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CF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4526" y="0"/>
            <a:ext cx="108172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70"/>
              <a:t>Baseline </a:t>
            </a:r>
            <a:r>
              <a:rPr dirty="0" sz="3600" spc="-204"/>
              <a:t>characteristics </a:t>
            </a:r>
            <a:r>
              <a:rPr dirty="0" sz="3600" spc="-180"/>
              <a:t>according </a:t>
            </a:r>
            <a:r>
              <a:rPr dirty="0" sz="3600" spc="-170"/>
              <a:t>to </a:t>
            </a:r>
            <a:r>
              <a:rPr dirty="0" sz="3600" spc="-204"/>
              <a:t>treatment</a:t>
            </a:r>
            <a:r>
              <a:rPr dirty="0" sz="3600" spc="-665"/>
              <a:t> </a:t>
            </a:r>
            <a:r>
              <a:rPr dirty="0" sz="3600" spc="-150"/>
              <a:t>assignment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0" y="447497"/>
            <a:ext cx="2935605" cy="548640"/>
          </a:xfrm>
          <a:custGeom>
            <a:avLst/>
            <a:gdLst/>
            <a:ahLst/>
            <a:cxnLst/>
            <a:rect l="l" t="t" r="r" b="b"/>
            <a:pathLst>
              <a:path w="2935605" h="548640">
                <a:moveTo>
                  <a:pt x="0" y="548195"/>
                </a:moveTo>
                <a:lnTo>
                  <a:pt x="2935262" y="548195"/>
                </a:lnTo>
                <a:lnTo>
                  <a:pt x="2935262" y="0"/>
                </a:lnTo>
                <a:lnTo>
                  <a:pt x="0" y="0"/>
                </a:lnTo>
                <a:lnTo>
                  <a:pt x="0" y="54819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5262" y="447497"/>
            <a:ext cx="1896110" cy="548640"/>
          </a:xfrm>
          <a:custGeom>
            <a:avLst/>
            <a:gdLst/>
            <a:ahLst/>
            <a:cxnLst/>
            <a:rect l="l" t="t" r="r" b="b"/>
            <a:pathLst>
              <a:path w="1896110" h="548640">
                <a:moveTo>
                  <a:pt x="0" y="548195"/>
                </a:moveTo>
                <a:lnTo>
                  <a:pt x="1895817" y="548195"/>
                </a:lnTo>
                <a:lnTo>
                  <a:pt x="1895817" y="0"/>
                </a:lnTo>
                <a:lnTo>
                  <a:pt x="0" y="0"/>
                </a:lnTo>
                <a:lnTo>
                  <a:pt x="0" y="54819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831079" y="447497"/>
            <a:ext cx="1767839" cy="548640"/>
          </a:xfrm>
          <a:custGeom>
            <a:avLst/>
            <a:gdLst/>
            <a:ahLst/>
            <a:cxnLst/>
            <a:rect l="l" t="t" r="r" b="b"/>
            <a:pathLst>
              <a:path w="1767840" h="548640">
                <a:moveTo>
                  <a:pt x="0" y="548195"/>
                </a:moveTo>
                <a:lnTo>
                  <a:pt x="1767839" y="548195"/>
                </a:lnTo>
                <a:lnTo>
                  <a:pt x="1767839" y="0"/>
                </a:lnTo>
                <a:lnTo>
                  <a:pt x="0" y="0"/>
                </a:lnTo>
                <a:lnTo>
                  <a:pt x="0" y="54819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98919" y="447497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40">
                <a:moveTo>
                  <a:pt x="0" y="548195"/>
                </a:moveTo>
                <a:lnTo>
                  <a:pt x="914400" y="548195"/>
                </a:lnTo>
                <a:lnTo>
                  <a:pt x="914400" y="0"/>
                </a:lnTo>
                <a:lnTo>
                  <a:pt x="0" y="0"/>
                </a:lnTo>
                <a:lnTo>
                  <a:pt x="0" y="54819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13319" y="447497"/>
            <a:ext cx="1804670" cy="548640"/>
          </a:xfrm>
          <a:custGeom>
            <a:avLst/>
            <a:gdLst/>
            <a:ahLst/>
            <a:cxnLst/>
            <a:rect l="l" t="t" r="r" b="b"/>
            <a:pathLst>
              <a:path w="1804670" h="548640">
                <a:moveTo>
                  <a:pt x="0" y="548195"/>
                </a:moveTo>
                <a:lnTo>
                  <a:pt x="1804530" y="548195"/>
                </a:lnTo>
                <a:lnTo>
                  <a:pt x="1804530" y="0"/>
                </a:lnTo>
                <a:lnTo>
                  <a:pt x="0" y="0"/>
                </a:lnTo>
                <a:lnTo>
                  <a:pt x="0" y="54819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317850" y="447497"/>
            <a:ext cx="1943100" cy="548640"/>
          </a:xfrm>
          <a:custGeom>
            <a:avLst/>
            <a:gdLst/>
            <a:ahLst/>
            <a:cxnLst/>
            <a:rect l="l" t="t" r="r" b="b"/>
            <a:pathLst>
              <a:path w="1943100" h="548640">
                <a:moveTo>
                  <a:pt x="0" y="548195"/>
                </a:moveTo>
                <a:lnTo>
                  <a:pt x="1942528" y="548195"/>
                </a:lnTo>
                <a:lnTo>
                  <a:pt x="1942528" y="0"/>
                </a:lnTo>
                <a:lnTo>
                  <a:pt x="0" y="0"/>
                </a:lnTo>
                <a:lnTo>
                  <a:pt x="0" y="54819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260378" y="447497"/>
            <a:ext cx="932180" cy="548640"/>
          </a:xfrm>
          <a:custGeom>
            <a:avLst/>
            <a:gdLst/>
            <a:ahLst/>
            <a:cxnLst/>
            <a:rect l="l" t="t" r="r" b="b"/>
            <a:pathLst>
              <a:path w="932179" h="548640">
                <a:moveTo>
                  <a:pt x="0" y="548195"/>
                </a:moveTo>
                <a:lnTo>
                  <a:pt x="931619" y="548195"/>
                </a:lnTo>
                <a:lnTo>
                  <a:pt x="931619" y="0"/>
                </a:lnTo>
                <a:lnTo>
                  <a:pt x="0" y="0"/>
                </a:lnTo>
                <a:lnTo>
                  <a:pt x="0" y="548195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1033792"/>
            <a:ext cx="2935605" cy="697230"/>
          </a:xfrm>
          <a:custGeom>
            <a:avLst/>
            <a:gdLst/>
            <a:ahLst/>
            <a:cxnLst/>
            <a:rect l="l" t="t" r="r" b="b"/>
            <a:pathLst>
              <a:path w="2935605" h="697230">
                <a:moveTo>
                  <a:pt x="0" y="696620"/>
                </a:moveTo>
                <a:lnTo>
                  <a:pt x="2935262" y="696620"/>
                </a:lnTo>
                <a:lnTo>
                  <a:pt x="2935262" y="0"/>
                </a:lnTo>
                <a:lnTo>
                  <a:pt x="0" y="0"/>
                </a:lnTo>
                <a:lnTo>
                  <a:pt x="0" y="69662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35262" y="1033792"/>
            <a:ext cx="1896110" cy="697230"/>
          </a:xfrm>
          <a:custGeom>
            <a:avLst/>
            <a:gdLst/>
            <a:ahLst/>
            <a:cxnLst/>
            <a:rect l="l" t="t" r="r" b="b"/>
            <a:pathLst>
              <a:path w="1896110" h="697230">
                <a:moveTo>
                  <a:pt x="0" y="696620"/>
                </a:moveTo>
                <a:lnTo>
                  <a:pt x="1895817" y="696620"/>
                </a:lnTo>
                <a:lnTo>
                  <a:pt x="1895817" y="0"/>
                </a:lnTo>
                <a:lnTo>
                  <a:pt x="0" y="0"/>
                </a:lnTo>
                <a:lnTo>
                  <a:pt x="0" y="69662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31079" y="1033792"/>
            <a:ext cx="1767839" cy="697230"/>
          </a:xfrm>
          <a:custGeom>
            <a:avLst/>
            <a:gdLst/>
            <a:ahLst/>
            <a:cxnLst/>
            <a:rect l="l" t="t" r="r" b="b"/>
            <a:pathLst>
              <a:path w="1767840" h="697230">
                <a:moveTo>
                  <a:pt x="0" y="696620"/>
                </a:moveTo>
                <a:lnTo>
                  <a:pt x="1767839" y="696620"/>
                </a:lnTo>
                <a:lnTo>
                  <a:pt x="1767839" y="0"/>
                </a:lnTo>
                <a:lnTo>
                  <a:pt x="0" y="0"/>
                </a:lnTo>
                <a:lnTo>
                  <a:pt x="0" y="69662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598919" y="1033792"/>
            <a:ext cx="914400" cy="697230"/>
          </a:xfrm>
          <a:custGeom>
            <a:avLst/>
            <a:gdLst/>
            <a:ahLst/>
            <a:cxnLst/>
            <a:rect l="l" t="t" r="r" b="b"/>
            <a:pathLst>
              <a:path w="914400" h="697230">
                <a:moveTo>
                  <a:pt x="0" y="696620"/>
                </a:moveTo>
                <a:lnTo>
                  <a:pt x="914400" y="696620"/>
                </a:lnTo>
                <a:lnTo>
                  <a:pt x="914400" y="0"/>
                </a:lnTo>
                <a:lnTo>
                  <a:pt x="0" y="0"/>
                </a:lnTo>
                <a:lnTo>
                  <a:pt x="0" y="69662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13319" y="1033792"/>
            <a:ext cx="1804670" cy="697230"/>
          </a:xfrm>
          <a:custGeom>
            <a:avLst/>
            <a:gdLst/>
            <a:ahLst/>
            <a:cxnLst/>
            <a:rect l="l" t="t" r="r" b="b"/>
            <a:pathLst>
              <a:path w="1804670" h="697230">
                <a:moveTo>
                  <a:pt x="0" y="696620"/>
                </a:moveTo>
                <a:lnTo>
                  <a:pt x="1804530" y="696620"/>
                </a:lnTo>
                <a:lnTo>
                  <a:pt x="1804530" y="0"/>
                </a:lnTo>
                <a:lnTo>
                  <a:pt x="0" y="0"/>
                </a:lnTo>
                <a:lnTo>
                  <a:pt x="0" y="69662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317850" y="1033792"/>
            <a:ext cx="1943100" cy="697230"/>
          </a:xfrm>
          <a:custGeom>
            <a:avLst/>
            <a:gdLst/>
            <a:ahLst/>
            <a:cxnLst/>
            <a:rect l="l" t="t" r="r" b="b"/>
            <a:pathLst>
              <a:path w="1943100" h="697230">
                <a:moveTo>
                  <a:pt x="0" y="696620"/>
                </a:moveTo>
                <a:lnTo>
                  <a:pt x="1942528" y="696620"/>
                </a:lnTo>
                <a:lnTo>
                  <a:pt x="1942528" y="0"/>
                </a:lnTo>
                <a:lnTo>
                  <a:pt x="0" y="0"/>
                </a:lnTo>
                <a:lnTo>
                  <a:pt x="0" y="69662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260378" y="1033792"/>
            <a:ext cx="932180" cy="697230"/>
          </a:xfrm>
          <a:custGeom>
            <a:avLst/>
            <a:gdLst/>
            <a:ahLst/>
            <a:cxnLst/>
            <a:rect l="l" t="t" r="r" b="b"/>
            <a:pathLst>
              <a:path w="932179" h="697230">
                <a:moveTo>
                  <a:pt x="0" y="696620"/>
                </a:moveTo>
                <a:lnTo>
                  <a:pt x="931619" y="696620"/>
                </a:lnTo>
                <a:lnTo>
                  <a:pt x="931619" y="0"/>
                </a:lnTo>
                <a:lnTo>
                  <a:pt x="0" y="0"/>
                </a:lnTo>
                <a:lnTo>
                  <a:pt x="0" y="696620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0" y="1730413"/>
            <a:ext cx="2935605" cy="548640"/>
          </a:xfrm>
          <a:custGeom>
            <a:avLst/>
            <a:gdLst/>
            <a:ahLst/>
            <a:cxnLst/>
            <a:rect l="l" t="t" r="r" b="b"/>
            <a:pathLst>
              <a:path w="2935605" h="548639">
                <a:moveTo>
                  <a:pt x="0" y="548639"/>
                </a:moveTo>
                <a:lnTo>
                  <a:pt x="2935262" y="548639"/>
                </a:lnTo>
                <a:lnTo>
                  <a:pt x="2935262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935262" y="1730413"/>
            <a:ext cx="1896110" cy="548640"/>
          </a:xfrm>
          <a:custGeom>
            <a:avLst/>
            <a:gdLst/>
            <a:ahLst/>
            <a:cxnLst/>
            <a:rect l="l" t="t" r="r" b="b"/>
            <a:pathLst>
              <a:path w="1896110" h="548639">
                <a:moveTo>
                  <a:pt x="0" y="548639"/>
                </a:moveTo>
                <a:lnTo>
                  <a:pt x="1895817" y="548639"/>
                </a:lnTo>
                <a:lnTo>
                  <a:pt x="1895817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31079" y="1730413"/>
            <a:ext cx="1767839" cy="548640"/>
          </a:xfrm>
          <a:custGeom>
            <a:avLst/>
            <a:gdLst/>
            <a:ahLst/>
            <a:cxnLst/>
            <a:rect l="l" t="t" r="r" b="b"/>
            <a:pathLst>
              <a:path w="1767840" h="548639">
                <a:moveTo>
                  <a:pt x="0" y="548639"/>
                </a:moveTo>
                <a:lnTo>
                  <a:pt x="1767839" y="548639"/>
                </a:lnTo>
                <a:lnTo>
                  <a:pt x="176783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598919" y="1730413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39">
                <a:moveTo>
                  <a:pt x="0" y="548639"/>
                </a:moveTo>
                <a:lnTo>
                  <a:pt x="914400" y="548639"/>
                </a:lnTo>
                <a:lnTo>
                  <a:pt x="914400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13319" y="1730413"/>
            <a:ext cx="1804670" cy="548640"/>
          </a:xfrm>
          <a:custGeom>
            <a:avLst/>
            <a:gdLst/>
            <a:ahLst/>
            <a:cxnLst/>
            <a:rect l="l" t="t" r="r" b="b"/>
            <a:pathLst>
              <a:path w="1804670" h="548639">
                <a:moveTo>
                  <a:pt x="0" y="548639"/>
                </a:moveTo>
                <a:lnTo>
                  <a:pt x="1804530" y="548639"/>
                </a:lnTo>
                <a:lnTo>
                  <a:pt x="1804530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317850" y="1730413"/>
            <a:ext cx="1943100" cy="548640"/>
          </a:xfrm>
          <a:custGeom>
            <a:avLst/>
            <a:gdLst/>
            <a:ahLst/>
            <a:cxnLst/>
            <a:rect l="l" t="t" r="r" b="b"/>
            <a:pathLst>
              <a:path w="1943100" h="548639">
                <a:moveTo>
                  <a:pt x="0" y="548639"/>
                </a:moveTo>
                <a:lnTo>
                  <a:pt x="1942528" y="548639"/>
                </a:lnTo>
                <a:lnTo>
                  <a:pt x="1942528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260378" y="1730413"/>
            <a:ext cx="932180" cy="548640"/>
          </a:xfrm>
          <a:custGeom>
            <a:avLst/>
            <a:gdLst/>
            <a:ahLst/>
            <a:cxnLst/>
            <a:rect l="l" t="t" r="r" b="b"/>
            <a:pathLst>
              <a:path w="932179" h="548639">
                <a:moveTo>
                  <a:pt x="0" y="548639"/>
                </a:moveTo>
                <a:lnTo>
                  <a:pt x="931619" y="548639"/>
                </a:lnTo>
                <a:lnTo>
                  <a:pt x="93161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0" y="2279062"/>
            <a:ext cx="2935605" cy="540385"/>
          </a:xfrm>
          <a:custGeom>
            <a:avLst/>
            <a:gdLst/>
            <a:ahLst/>
            <a:cxnLst/>
            <a:rect l="l" t="t" r="r" b="b"/>
            <a:pathLst>
              <a:path w="2935605" h="540385">
                <a:moveTo>
                  <a:pt x="0" y="540071"/>
                </a:moveTo>
                <a:lnTo>
                  <a:pt x="2935262" y="540071"/>
                </a:lnTo>
                <a:lnTo>
                  <a:pt x="2935262" y="0"/>
                </a:lnTo>
                <a:lnTo>
                  <a:pt x="0" y="0"/>
                </a:lnTo>
                <a:lnTo>
                  <a:pt x="0" y="540071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35262" y="2279062"/>
            <a:ext cx="1896110" cy="540385"/>
          </a:xfrm>
          <a:custGeom>
            <a:avLst/>
            <a:gdLst/>
            <a:ahLst/>
            <a:cxnLst/>
            <a:rect l="l" t="t" r="r" b="b"/>
            <a:pathLst>
              <a:path w="1896110" h="540385">
                <a:moveTo>
                  <a:pt x="0" y="540071"/>
                </a:moveTo>
                <a:lnTo>
                  <a:pt x="1895817" y="540071"/>
                </a:lnTo>
                <a:lnTo>
                  <a:pt x="1895817" y="0"/>
                </a:lnTo>
                <a:lnTo>
                  <a:pt x="0" y="0"/>
                </a:lnTo>
                <a:lnTo>
                  <a:pt x="0" y="540071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831079" y="2279062"/>
            <a:ext cx="1767839" cy="540385"/>
          </a:xfrm>
          <a:custGeom>
            <a:avLst/>
            <a:gdLst/>
            <a:ahLst/>
            <a:cxnLst/>
            <a:rect l="l" t="t" r="r" b="b"/>
            <a:pathLst>
              <a:path w="1767840" h="540385">
                <a:moveTo>
                  <a:pt x="0" y="540071"/>
                </a:moveTo>
                <a:lnTo>
                  <a:pt x="1767839" y="540071"/>
                </a:lnTo>
                <a:lnTo>
                  <a:pt x="1767839" y="0"/>
                </a:lnTo>
                <a:lnTo>
                  <a:pt x="0" y="0"/>
                </a:lnTo>
                <a:lnTo>
                  <a:pt x="0" y="540071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598919" y="2279062"/>
            <a:ext cx="914400" cy="540385"/>
          </a:xfrm>
          <a:custGeom>
            <a:avLst/>
            <a:gdLst/>
            <a:ahLst/>
            <a:cxnLst/>
            <a:rect l="l" t="t" r="r" b="b"/>
            <a:pathLst>
              <a:path w="914400" h="540385">
                <a:moveTo>
                  <a:pt x="0" y="540071"/>
                </a:moveTo>
                <a:lnTo>
                  <a:pt x="914400" y="540071"/>
                </a:lnTo>
                <a:lnTo>
                  <a:pt x="914400" y="0"/>
                </a:lnTo>
                <a:lnTo>
                  <a:pt x="0" y="0"/>
                </a:lnTo>
                <a:lnTo>
                  <a:pt x="0" y="540071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513319" y="2279062"/>
            <a:ext cx="1804670" cy="540385"/>
          </a:xfrm>
          <a:custGeom>
            <a:avLst/>
            <a:gdLst/>
            <a:ahLst/>
            <a:cxnLst/>
            <a:rect l="l" t="t" r="r" b="b"/>
            <a:pathLst>
              <a:path w="1804670" h="540385">
                <a:moveTo>
                  <a:pt x="0" y="540071"/>
                </a:moveTo>
                <a:lnTo>
                  <a:pt x="1804530" y="540071"/>
                </a:lnTo>
                <a:lnTo>
                  <a:pt x="1804530" y="0"/>
                </a:lnTo>
                <a:lnTo>
                  <a:pt x="0" y="0"/>
                </a:lnTo>
                <a:lnTo>
                  <a:pt x="0" y="540071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317850" y="2279062"/>
            <a:ext cx="1943100" cy="540385"/>
          </a:xfrm>
          <a:custGeom>
            <a:avLst/>
            <a:gdLst/>
            <a:ahLst/>
            <a:cxnLst/>
            <a:rect l="l" t="t" r="r" b="b"/>
            <a:pathLst>
              <a:path w="1943100" h="540385">
                <a:moveTo>
                  <a:pt x="0" y="540071"/>
                </a:moveTo>
                <a:lnTo>
                  <a:pt x="1942528" y="540071"/>
                </a:lnTo>
                <a:lnTo>
                  <a:pt x="1942528" y="0"/>
                </a:lnTo>
                <a:lnTo>
                  <a:pt x="0" y="0"/>
                </a:lnTo>
                <a:lnTo>
                  <a:pt x="0" y="540071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1260378" y="2279062"/>
            <a:ext cx="932180" cy="540385"/>
          </a:xfrm>
          <a:custGeom>
            <a:avLst/>
            <a:gdLst/>
            <a:ahLst/>
            <a:cxnLst/>
            <a:rect l="l" t="t" r="r" b="b"/>
            <a:pathLst>
              <a:path w="932179" h="540385">
                <a:moveTo>
                  <a:pt x="0" y="540071"/>
                </a:moveTo>
                <a:lnTo>
                  <a:pt x="931619" y="540071"/>
                </a:lnTo>
                <a:lnTo>
                  <a:pt x="931619" y="0"/>
                </a:lnTo>
                <a:lnTo>
                  <a:pt x="0" y="0"/>
                </a:lnTo>
                <a:lnTo>
                  <a:pt x="0" y="540071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0" y="2819133"/>
            <a:ext cx="2935605" cy="567690"/>
          </a:xfrm>
          <a:custGeom>
            <a:avLst/>
            <a:gdLst/>
            <a:ahLst/>
            <a:cxnLst/>
            <a:rect l="l" t="t" r="r" b="b"/>
            <a:pathLst>
              <a:path w="2935605" h="567689">
                <a:moveTo>
                  <a:pt x="0" y="567245"/>
                </a:moveTo>
                <a:lnTo>
                  <a:pt x="2935262" y="567245"/>
                </a:lnTo>
                <a:lnTo>
                  <a:pt x="2935262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935262" y="2819133"/>
            <a:ext cx="1896110" cy="567690"/>
          </a:xfrm>
          <a:custGeom>
            <a:avLst/>
            <a:gdLst/>
            <a:ahLst/>
            <a:cxnLst/>
            <a:rect l="l" t="t" r="r" b="b"/>
            <a:pathLst>
              <a:path w="1896110" h="567689">
                <a:moveTo>
                  <a:pt x="0" y="567245"/>
                </a:moveTo>
                <a:lnTo>
                  <a:pt x="1895817" y="567245"/>
                </a:lnTo>
                <a:lnTo>
                  <a:pt x="1895817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831079" y="2819133"/>
            <a:ext cx="1767839" cy="567690"/>
          </a:xfrm>
          <a:custGeom>
            <a:avLst/>
            <a:gdLst/>
            <a:ahLst/>
            <a:cxnLst/>
            <a:rect l="l" t="t" r="r" b="b"/>
            <a:pathLst>
              <a:path w="1767840" h="567689">
                <a:moveTo>
                  <a:pt x="0" y="567245"/>
                </a:moveTo>
                <a:lnTo>
                  <a:pt x="1767839" y="567245"/>
                </a:lnTo>
                <a:lnTo>
                  <a:pt x="1767839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598919" y="2819133"/>
            <a:ext cx="914400" cy="567690"/>
          </a:xfrm>
          <a:custGeom>
            <a:avLst/>
            <a:gdLst/>
            <a:ahLst/>
            <a:cxnLst/>
            <a:rect l="l" t="t" r="r" b="b"/>
            <a:pathLst>
              <a:path w="914400" h="567689">
                <a:moveTo>
                  <a:pt x="0" y="567245"/>
                </a:moveTo>
                <a:lnTo>
                  <a:pt x="914400" y="567245"/>
                </a:lnTo>
                <a:lnTo>
                  <a:pt x="914400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7513319" y="2819133"/>
            <a:ext cx="1804670" cy="567690"/>
          </a:xfrm>
          <a:custGeom>
            <a:avLst/>
            <a:gdLst/>
            <a:ahLst/>
            <a:cxnLst/>
            <a:rect l="l" t="t" r="r" b="b"/>
            <a:pathLst>
              <a:path w="1804670" h="567689">
                <a:moveTo>
                  <a:pt x="0" y="567245"/>
                </a:moveTo>
                <a:lnTo>
                  <a:pt x="1804530" y="567245"/>
                </a:lnTo>
                <a:lnTo>
                  <a:pt x="1804530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9317850" y="2819133"/>
            <a:ext cx="1943100" cy="567690"/>
          </a:xfrm>
          <a:custGeom>
            <a:avLst/>
            <a:gdLst/>
            <a:ahLst/>
            <a:cxnLst/>
            <a:rect l="l" t="t" r="r" b="b"/>
            <a:pathLst>
              <a:path w="1943100" h="567689">
                <a:moveTo>
                  <a:pt x="0" y="567245"/>
                </a:moveTo>
                <a:lnTo>
                  <a:pt x="1942528" y="567245"/>
                </a:lnTo>
                <a:lnTo>
                  <a:pt x="1942528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260378" y="2819133"/>
            <a:ext cx="932180" cy="567690"/>
          </a:xfrm>
          <a:custGeom>
            <a:avLst/>
            <a:gdLst/>
            <a:ahLst/>
            <a:cxnLst/>
            <a:rect l="l" t="t" r="r" b="b"/>
            <a:pathLst>
              <a:path w="932179" h="567689">
                <a:moveTo>
                  <a:pt x="0" y="567245"/>
                </a:moveTo>
                <a:lnTo>
                  <a:pt x="931619" y="567245"/>
                </a:lnTo>
                <a:lnTo>
                  <a:pt x="931619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0" y="3386378"/>
            <a:ext cx="2935605" cy="567690"/>
          </a:xfrm>
          <a:custGeom>
            <a:avLst/>
            <a:gdLst/>
            <a:ahLst/>
            <a:cxnLst/>
            <a:rect l="l" t="t" r="r" b="b"/>
            <a:pathLst>
              <a:path w="2935605" h="567689">
                <a:moveTo>
                  <a:pt x="0" y="567245"/>
                </a:moveTo>
                <a:lnTo>
                  <a:pt x="2935262" y="567245"/>
                </a:lnTo>
                <a:lnTo>
                  <a:pt x="2935262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35262" y="3386378"/>
            <a:ext cx="1896110" cy="567690"/>
          </a:xfrm>
          <a:custGeom>
            <a:avLst/>
            <a:gdLst/>
            <a:ahLst/>
            <a:cxnLst/>
            <a:rect l="l" t="t" r="r" b="b"/>
            <a:pathLst>
              <a:path w="1896110" h="567689">
                <a:moveTo>
                  <a:pt x="0" y="567245"/>
                </a:moveTo>
                <a:lnTo>
                  <a:pt x="1895817" y="567245"/>
                </a:lnTo>
                <a:lnTo>
                  <a:pt x="1895817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831079" y="3386378"/>
            <a:ext cx="1767839" cy="567690"/>
          </a:xfrm>
          <a:custGeom>
            <a:avLst/>
            <a:gdLst/>
            <a:ahLst/>
            <a:cxnLst/>
            <a:rect l="l" t="t" r="r" b="b"/>
            <a:pathLst>
              <a:path w="1767840" h="567689">
                <a:moveTo>
                  <a:pt x="0" y="567245"/>
                </a:moveTo>
                <a:lnTo>
                  <a:pt x="1767839" y="567245"/>
                </a:lnTo>
                <a:lnTo>
                  <a:pt x="1767839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598919" y="3386378"/>
            <a:ext cx="914400" cy="567690"/>
          </a:xfrm>
          <a:custGeom>
            <a:avLst/>
            <a:gdLst/>
            <a:ahLst/>
            <a:cxnLst/>
            <a:rect l="l" t="t" r="r" b="b"/>
            <a:pathLst>
              <a:path w="914400" h="567689">
                <a:moveTo>
                  <a:pt x="0" y="567245"/>
                </a:moveTo>
                <a:lnTo>
                  <a:pt x="914400" y="567245"/>
                </a:lnTo>
                <a:lnTo>
                  <a:pt x="914400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7513319" y="3386378"/>
            <a:ext cx="1804670" cy="567690"/>
          </a:xfrm>
          <a:custGeom>
            <a:avLst/>
            <a:gdLst/>
            <a:ahLst/>
            <a:cxnLst/>
            <a:rect l="l" t="t" r="r" b="b"/>
            <a:pathLst>
              <a:path w="1804670" h="567689">
                <a:moveTo>
                  <a:pt x="0" y="567245"/>
                </a:moveTo>
                <a:lnTo>
                  <a:pt x="1804530" y="567245"/>
                </a:lnTo>
                <a:lnTo>
                  <a:pt x="1804530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317850" y="3386378"/>
            <a:ext cx="1943100" cy="567690"/>
          </a:xfrm>
          <a:custGeom>
            <a:avLst/>
            <a:gdLst/>
            <a:ahLst/>
            <a:cxnLst/>
            <a:rect l="l" t="t" r="r" b="b"/>
            <a:pathLst>
              <a:path w="1943100" h="567689">
                <a:moveTo>
                  <a:pt x="0" y="567245"/>
                </a:moveTo>
                <a:lnTo>
                  <a:pt x="1942528" y="567245"/>
                </a:lnTo>
                <a:lnTo>
                  <a:pt x="1942528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1260378" y="3386378"/>
            <a:ext cx="932180" cy="567690"/>
          </a:xfrm>
          <a:custGeom>
            <a:avLst/>
            <a:gdLst/>
            <a:ahLst/>
            <a:cxnLst/>
            <a:rect l="l" t="t" r="r" b="b"/>
            <a:pathLst>
              <a:path w="932179" h="567689">
                <a:moveTo>
                  <a:pt x="0" y="567245"/>
                </a:moveTo>
                <a:lnTo>
                  <a:pt x="931619" y="567245"/>
                </a:lnTo>
                <a:lnTo>
                  <a:pt x="931619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0" y="3953611"/>
            <a:ext cx="2935605" cy="567690"/>
          </a:xfrm>
          <a:custGeom>
            <a:avLst/>
            <a:gdLst/>
            <a:ahLst/>
            <a:cxnLst/>
            <a:rect l="l" t="t" r="r" b="b"/>
            <a:pathLst>
              <a:path w="2935605" h="567689">
                <a:moveTo>
                  <a:pt x="0" y="567245"/>
                </a:moveTo>
                <a:lnTo>
                  <a:pt x="2935262" y="567245"/>
                </a:lnTo>
                <a:lnTo>
                  <a:pt x="2935262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935262" y="3953611"/>
            <a:ext cx="1896110" cy="567690"/>
          </a:xfrm>
          <a:custGeom>
            <a:avLst/>
            <a:gdLst/>
            <a:ahLst/>
            <a:cxnLst/>
            <a:rect l="l" t="t" r="r" b="b"/>
            <a:pathLst>
              <a:path w="1896110" h="567689">
                <a:moveTo>
                  <a:pt x="0" y="567245"/>
                </a:moveTo>
                <a:lnTo>
                  <a:pt x="1895817" y="567245"/>
                </a:lnTo>
                <a:lnTo>
                  <a:pt x="1895817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831079" y="3953611"/>
            <a:ext cx="1767839" cy="567690"/>
          </a:xfrm>
          <a:custGeom>
            <a:avLst/>
            <a:gdLst/>
            <a:ahLst/>
            <a:cxnLst/>
            <a:rect l="l" t="t" r="r" b="b"/>
            <a:pathLst>
              <a:path w="1767840" h="567689">
                <a:moveTo>
                  <a:pt x="0" y="567245"/>
                </a:moveTo>
                <a:lnTo>
                  <a:pt x="1767839" y="567245"/>
                </a:lnTo>
                <a:lnTo>
                  <a:pt x="1767839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6598919" y="3953611"/>
            <a:ext cx="914400" cy="567690"/>
          </a:xfrm>
          <a:custGeom>
            <a:avLst/>
            <a:gdLst/>
            <a:ahLst/>
            <a:cxnLst/>
            <a:rect l="l" t="t" r="r" b="b"/>
            <a:pathLst>
              <a:path w="914400" h="567689">
                <a:moveTo>
                  <a:pt x="0" y="567245"/>
                </a:moveTo>
                <a:lnTo>
                  <a:pt x="914400" y="567245"/>
                </a:lnTo>
                <a:lnTo>
                  <a:pt x="914400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7513319" y="3953611"/>
            <a:ext cx="1804670" cy="567690"/>
          </a:xfrm>
          <a:custGeom>
            <a:avLst/>
            <a:gdLst/>
            <a:ahLst/>
            <a:cxnLst/>
            <a:rect l="l" t="t" r="r" b="b"/>
            <a:pathLst>
              <a:path w="1804670" h="567689">
                <a:moveTo>
                  <a:pt x="0" y="567245"/>
                </a:moveTo>
                <a:lnTo>
                  <a:pt x="1804530" y="567245"/>
                </a:lnTo>
                <a:lnTo>
                  <a:pt x="1804530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317850" y="3953611"/>
            <a:ext cx="1943100" cy="567690"/>
          </a:xfrm>
          <a:custGeom>
            <a:avLst/>
            <a:gdLst/>
            <a:ahLst/>
            <a:cxnLst/>
            <a:rect l="l" t="t" r="r" b="b"/>
            <a:pathLst>
              <a:path w="1943100" h="567689">
                <a:moveTo>
                  <a:pt x="0" y="567245"/>
                </a:moveTo>
                <a:lnTo>
                  <a:pt x="1942528" y="567245"/>
                </a:lnTo>
                <a:lnTo>
                  <a:pt x="1942528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1260378" y="3953611"/>
            <a:ext cx="932180" cy="567690"/>
          </a:xfrm>
          <a:custGeom>
            <a:avLst/>
            <a:gdLst/>
            <a:ahLst/>
            <a:cxnLst/>
            <a:rect l="l" t="t" r="r" b="b"/>
            <a:pathLst>
              <a:path w="932179" h="567689">
                <a:moveTo>
                  <a:pt x="0" y="567245"/>
                </a:moveTo>
                <a:lnTo>
                  <a:pt x="931619" y="567245"/>
                </a:lnTo>
                <a:lnTo>
                  <a:pt x="931619" y="0"/>
                </a:lnTo>
                <a:lnTo>
                  <a:pt x="0" y="0"/>
                </a:lnTo>
                <a:lnTo>
                  <a:pt x="0" y="567245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0" y="4520856"/>
            <a:ext cx="2935605" cy="548640"/>
          </a:xfrm>
          <a:custGeom>
            <a:avLst/>
            <a:gdLst/>
            <a:ahLst/>
            <a:cxnLst/>
            <a:rect l="l" t="t" r="r" b="b"/>
            <a:pathLst>
              <a:path w="2935605" h="548639">
                <a:moveTo>
                  <a:pt x="0" y="548639"/>
                </a:moveTo>
                <a:lnTo>
                  <a:pt x="2935262" y="548639"/>
                </a:lnTo>
                <a:lnTo>
                  <a:pt x="2935262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935262" y="4520856"/>
            <a:ext cx="1896110" cy="548640"/>
          </a:xfrm>
          <a:custGeom>
            <a:avLst/>
            <a:gdLst/>
            <a:ahLst/>
            <a:cxnLst/>
            <a:rect l="l" t="t" r="r" b="b"/>
            <a:pathLst>
              <a:path w="1896110" h="548639">
                <a:moveTo>
                  <a:pt x="0" y="548639"/>
                </a:moveTo>
                <a:lnTo>
                  <a:pt x="1895817" y="548639"/>
                </a:lnTo>
                <a:lnTo>
                  <a:pt x="1895817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831079" y="4520856"/>
            <a:ext cx="1767839" cy="548640"/>
          </a:xfrm>
          <a:custGeom>
            <a:avLst/>
            <a:gdLst/>
            <a:ahLst/>
            <a:cxnLst/>
            <a:rect l="l" t="t" r="r" b="b"/>
            <a:pathLst>
              <a:path w="1767840" h="548639">
                <a:moveTo>
                  <a:pt x="0" y="548639"/>
                </a:moveTo>
                <a:lnTo>
                  <a:pt x="1767839" y="548639"/>
                </a:lnTo>
                <a:lnTo>
                  <a:pt x="176783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598919" y="4520856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39">
                <a:moveTo>
                  <a:pt x="0" y="548639"/>
                </a:moveTo>
                <a:lnTo>
                  <a:pt x="914400" y="548639"/>
                </a:lnTo>
                <a:lnTo>
                  <a:pt x="914400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7513319" y="4520856"/>
            <a:ext cx="1804670" cy="548640"/>
          </a:xfrm>
          <a:custGeom>
            <a:avLst/>
            <a:gdLst/>
            <a:ahLst/>
            <a:cxnLst/>
            <a:rect l="l" t="t" r="r" b="b"/>
            <a:pathLst>
              <a:path w="1804670" h="548639">
                <a:moveTo>
                  <a:pt x="0" y="548639"/>
                </a:moveTo>
                <a:lnTo>
                  <a:pt x="1804530" y="548639"/>
                </a:lnTo>
                <a:lnTo>
                  <a:pt x="1804530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9317850" y="4520856"/>
            <a:ext cx="1943100" cy="548640"/>
          </a:xfrm>
          <a:custGeom>
            <a:avLst/>
            <a:gdLst/>
            <a:ahLst/>
            <a:cxnLst/>
            <a:rect l="l" t="t" r="r" b="b"/>
            <a:pathLst>
              <a:path w="1943100" h="548639">
                <a:moveTo>
                  <a:pt x="0" y="548639"/>
                </a:moveTo>
                <a:lnTo>
                  <a:pt x="1942528" y="548639"/>
                </a:lnTo>
                <a:lnTo>
                  <a:pt x="1942528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1260378" y="4520856"/>
            <a:ext cx="932180" cy="548640"/>
          </a:xfrm>
          <a:custGeom>
            <a:avLst/>
            <a:gdLst/>
            <a:ahLst/>
            <a:cxnLst/>
            <a:rect l="l" t="t" r="r" b="b"/>
            <a:pathLst>
              <a:path w="932179" h="548639">
                <a:moveTo>
                  <a:pt x="0" y="548639"/>
                </a:moveTo>
                <a:lnTo>
                  <a:pt x="931619" y="548639"/>
                </a:lnTo>
                <a:lnTo>
                  <a:pt x="931619" y="0"/>
                </a:lnTo>
                <a:lnTo>
                  <a:pt x="0" y="0"/>
                </a:lnTo>
                <a:lnTo>
                  <a:pt x="0" y="548639"/>
                </a:lnTo>
                <a:close/>
              </a:path>
            </a:pathLst>
          </a:custGeom>
          <a:solidFill>
            <a:srgbClr val="CFD5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0" y="5069503"/>
            <a:ext cx="2935605" cy="548640"/>
          </a:xfrm>
          <a:custGeom>
            <a:avLst/>
            <a:gdLst/>
            <a:ahLst/>
            <a:cxnLst/>
            <a:rect l="l" t="t" r="r" b="b"/>
            <a:pathLst>
              <a:path w="2935605" h="548639">
                <a:moveTo>
                  <a:pt x="0" y="548640"/>
                </a:moveTo>
                <a:lnTo>
                  <a:pt x="2935262" y="548640"/>
                </a:lnTo>
                <a:lnTo>
                  <a:pt x="2935262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935262" y="5069503"/>
            <a:ext cx="1896110" cy="548640"/>
          </a:xfrm>
          <a:custGeom>
            <a:avLst/>
            <a:gdLst/>
            <a:ahLst/>
            <a:cxnLst/>
            <a:rect l="l" t="t" r="r" b="b"/>
            <a:pathLst>
              <a:path w="1896110" h="548639">
                <a:moveTo>
                  <a:pt x="0" y="548640"/>
                </a:moveTo>
                <a:lnTo>
                  <a:pt x="1895817" y="548640"/>
                </a:lnTo>
                <a:lnTo>
                  <a:pt x="1895817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831079" y="5069503"/>
            <a:ext cx="1767839" cy="548640"/>
          </a:xfrm>
          <a:custGeom>
            <a:avLst/>
            <a:gdLst/>
            <a:ahLst/>
            <a:cxnLst/>
            <a:rect l="l" t="t" r="r" b="b"/>
            <a:pathLst>
              <a:path w="1767840" h="548639">
                <a:moveTo>
                  <a:pt x="0" y="548640"/>
                </a:moveTo>
                <a:lnTo>
                  <a:pt x="1767839" y="548640"/>
                </a:lnTo>
                <a:lnTo>
                  <a:pt x="176783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598919" y="5069503"/>
            <a:ext cx="914400" cy="548640"/>
          </a:xfrm>
          <a:custGeom>
            <a:avLst/>
            <a:gdLst/>
            <a:ahLst/>
            <a:cxnLst/>
            <a:rect l="l" t="t" r="r" b="b"/>
            <a:pathLst>
              <a:path w="914400" h="548639">
                <a:moveTo>
                  <a:pt x="0" y="548640"/>
                </a:moveTo>
                <a:lnTo>
                  <a:pt x="914400" y="548640"/>
                </a:lnTo>
                <a:lnTo>
                  <a:pt x="914400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513319" y="5069503"/>
            <a:ext cx="1804670" cy="548640"/>
          </a:xfrm>
          <a:custGeom>
            <a:avLst/>
            <a:gdLst/>
            <a:ahLst/>
            <a:cxnLst/>
            <a:rect l="l" t="t" r="r" b="b"/>
            <a:pathLst>
              <a:path w="1804670" h="548639">
                <a:moveTo>
                  <a:pt x="0" y="548640"/>
                </a:moveTo>
                <a:lnTo>
                  <a:pt x="1804530" y="548640"/>
                </a:lnTo>
                <a:lnTo>
                  <a:pt x="1804530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9317850" y="5069503"/>
            <a:ext cx="1943100" cy="548640"/>
          </a:xfrm>
          <a:custGeom>
            <a:avLst/>
            <a:gdLst/>
            <a:ahLst/>
            <a:cxnLst/>
            <a:rect l="l" t="t" r="r" b="b"/>
            <a:pathLst>
              <a:path w="1943100" h="548639">
                <a:moveTo>
                  <a:pt x="0" y="548640"/>
                </a:moveTo>
                <a:lnTo>
                  <a:pt x="1942528" y="548640"/>
                </a:lnTo>
                <a:lnTo>
                  <a:pt x="1942528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1260378" y="5069503"/>
            <a:ext cx="932180" cy="548640"/>
          </a:xfrm>
          <a:custGeom>
            <a:avLst/>
            <a:gdLst/>
            <a:ahLst/>
            <a:cxnLst/>
            <a:rect l="l" t="t" r="r" b="b"/>
            <a:pathLst>
              <a:path w="932179" h="548639">
                <a:moveTo>
                  <a:pt x="0" y="548640"/>
                </a:moveTo>
                <a:lnTo>
                  <a:pt x="931619" y="548640"/>
                </a:lnTo>
                <a:lnTo>
                  <a:pt x="931619" y="0"/>
                </a:lnTo>
                <a:lnTo>
                  <a:pt x="0" y="0"/>
                </a:lnTo>
                <a:lnTo>
                  <a:pt x="0" y="548640"/>
                </a:lnTo>
                <a:close/>
              </a:path>
            </a:pathLst>
          </a:custGeom>
          <a:solidFill>
            <a:srgbClr val="E9EB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935261" y="445008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0"/>
                </a:moveTo>
                <a:lnTo>
                  <a:pt x="0" y="5506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935261" y="1033792"/>
            <a:ext cx="0" cy="4587240"/>
          </a:xfrm>
          <a:custGeom>
            <a:avLst/>
            <a:gdLst/>
            <a:ahLst/>
            <a:cxnLst/>
            <a:rect l="l" t="t" r="r" b="b"/>
            <a:pathLst>
              <a:path w="0" h="4587240">
                <a:moveTo>
                  <a:pt x="0" y="0"/>
                </a:moveTo>
                <a:lnTo>
                  <a:pt x="0" y="4586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831083" y="445008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0"/>
                </a:moveTo>
                <a:lnTo>
                  <a:pt x="0" y="5506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31083" y="1033792"/>
            <a:ext cx="0" cy="4587240"/>
          </a:xfrm>
          <a:custGeom>
            <a:avLst/>
            <a:gdLst/>
            <a:ahLst/>
            <a:cxnLst/>
            <a:rect l="l" t="t" r="r" b="b"/>
            <a:pathLst>
              <a:path w="0" h="4587240">
                <a:moveTo>
                  <a:pt x="0" y="0"/>
                </a:moveTo>
                <a:lnTo>
                  <a:pt x="0" y="4586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6598924" y="445008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0"/>
                </a:moveTo>
                <a:lnTo>
                  <a:pt x="0" y="5506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598924" y="1033792"/>
            <a:ext cx="0" cy="4587240"/>
          </a:xfrm>
          <a:custGeom>
            <a:avLst/>
            <a:gdLst/>
            <a:ahLst/>
            <a:cxnLst/>
            <a:rect l="l" t="t" r="r" b="b"/>
            <a:pathLst>
              <a:path w="0" h="4587240">
                <a:moveTo>
                  <a:pt x="0" y="0"/>
                </a:moveTo>
                <a:lnTo>
                  <a:pt x="0" y="4586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513324" y="445008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0"/>
                </a:moveTo>
                <a:lnTo>
                  <a:pt x="0" y="5506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513324" y="1033792"/>
            <a:ext cx="0" cy="4587240"/>
          </a:xfrm>
          <a:custGeom>
            <a:avLst/>
            <a:gdLst/>
            <a:ahLst/>
            <a:cxnLst/>
            <a:rect l="l" t="t" r="r" b="b"/>
            <a:pathLst>
              <a:path w="0" h="4587240">
                <a:moveTo>
                  <a:pt x="0" y="0"/>
                </a:moveTo>
                <a:lnTo>
                  <a:pt x="0" y="4586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9317855" y="445008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0"/>
                </a:moveTo>
                <a:lnTo>
                  <a:pt x="0" y="5506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9317855" y="1033792"/>
            <a:ext cx="0" cy="4587240"/>
          </a:xfrm>
          <a:custGeom>
            <a:avLst/>
            <a:gdLst/>
            <a:ahLst/>
            <a:cxnLst/>
            <a:rect l="l" t="t" r="r" b="b"/>
            <a:pathLst>
              <a:path w="0" h="4587240">
                <a:moveTo>
                  <a:pt x="0" y="0"/>
                </a:moveTo>
                <a:lnTo>
                  <a:pt x="0" y="4586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1260406" y="445008"/>
            <a:ext cx="0" cy="551180"/>
          </a:xfrm>
          <a:custGeom>
            <a:avLst/>
            <a:gdLst/>
            <a:ahLst/>
            <a:cxnLst/>
            <a:rect l="l" t="t" r="r" b="b"/>
            <a:pathLst>
              <a:path w="0" h="551180">
                <a:moveTo>
                  <a:pt x="0" y="0"/>
                </a:moveTo>
                <a:lnTo>
                  <a:pt x="0" y="55068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1260406" y="1033792"/>
            <a:ext cx="0" cy="4587240"/>
          </a:xfrm>
          <a:custGeom>
            <a:avLst/>
            <a:gdLst/>
            <a:ahLst/>
            <a:cxnLst/>
            <a:rect l="l" t="t" r="r" b="b"/>
            <a:pathLst>
              <a:path w="0" h="4587240">
                <a:moveTo>
                  <a:pt x="0" y="0"/>
                </a:moveTo>
                <a:lnTo>
                  <a:pt x="0" y="458671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0" y="1730418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0" y="2279058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0" y="2819128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0" y="3386378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0" y="395361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0" y="452086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0" y="5069509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175" y="445008"/>
            <a:ext cx="0" cy="5175885"/>
          </a:xfrm>
          <a:custGeom>
            <a:avLst/>
            <a:gdLst/>
            <a:ahLst/>
            <a:cxnLst/>
            <a:rect l="l" t="t" r="r" b="b"/>
            <a:pathLst>
              <a:path w="0" h="5175885">
                <a:moveTo>
                  <a:pt x="0" y="0"/>
                </a:moveTo>
                <a:lnTo>
                  <a:pt x="0" y="5175503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0" y="449427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883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0" y="5616156"/>
            <a:ext cx="12192000" cy="0"/>
          </a:xfrm>
          <a:custGeom>
            <a:avLst/>
            <a:gdLst/>
            <a:ahLst/>
            <a:cxnLst/>
            <a:rect l="l" t="t" r="r" b="b"/>
            <a:pathLst>
              <a:path w="12192000" h="0">
                <a:moveTo>
                  <a:pt x="0" y="0"/>
                </a:moveTo>
                <a:lnTo>
                  <a:pt x="12191999" y="0"/>
                </a:lnTo>
              </a:path>
            </a:pathLst>
          </a:custGeom>
          <a:ln w="87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3362083" y="459739"/>
            <a:ext cx="104394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78105">
              <a:lnSpc>
                <a:spcPct val="100000"/>
              </a:lnSpc>
              <a:spcBef>
                <a:spcPts val="105"/>
              </a:spcBef>
            </a:pPr>
            <a:r>
              <a:rPr dirty="0" sz="1600" spc="-35" b="1">
                <a:solidFill>
                  <a:srgbClr val="FFFFFF"/>
                </a:solidFill>
                <a:latin typeface="Trebuchet MS"/>
                <a:cs typeface="Trebuchet MS"/>
              </a:rPr>
              <a:t>IV </a:t>
            </a:r>
            <a:r>
              <a:rPr dirty="0" sz="1600" spc="-75" b="1">
                <a:solidFill>
                  <a:srgbClr val="FFFFFF"/>
                </a:solidFill>
                <a:latin typeface="Trebuchet MS"/>
                <a:cs typeface="Trebuchet MS"/>
              </a:rPr>
              <a:t>Sodium  </a:t>
            </a:r>
            <a:r>
              <a:rPr dirty="0" sz="1600" spc="-95" b="1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1600" spc="-55" b="1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dirty="0" sz="1600" spc="-160" b="1">
                <a:solidFill>
                  <a:srgbClr val="FFFFFF"/>
                </a:solidFill>
                <a:latin typeface="Trebuchet MS"/>
                <a:cs typeface="Trebuchet MS"/>
              </a:rPr>
              <a:t>c</a:t>
            </a:r>
            <a:r>
              <a:rPr dirty="0" sz="1600" spc="-70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600" spc="-114" b="1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dirty="0" sz="1600" spc="-70" b="1">
                <a:solidFill>
                  <a:srgbClr val="FFFFFF"/>
                </a:solidFill>
                <a:latin typeface="Trebuchet MS"/>
                <a:cs typeface="Trebuchet MS"/>
              </a:rPr>
              <a:t>b</a:t>
            </a:r>
            <a:r>
              <a:rPr dirty="0" sz="1600" spc="-65" b="1">
                <a:solidFill>
                  <a:srgbClr val="FFFFFF"/>
                </a:solidFill>
                <a:latin typeface="Trebuchet MS"/>
                <a:cs typeface="Trebuchet MS"/>
              </a:rPr>
              <a:t>o</a:t>
            </a:r>
            <a:r>
              <a:rPr dirty="0" sz="1600" spc="-65" b="1">
                <a:solidFill>
                  <a:srgbClr val="FFFFFF"/>
                </a:solidFill>
                <a:latin typeface="Trebuchet MS"/>
                <a:cs typeface="Trebuchet MS"/>
              </a:rPr>
              <a:t>n</a:t>
            </a:r>
            <a:r>
              <a:rPr dirty="0" sz="1600" spc="-85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600" spc="-110" b="1">
                <a:solidFill>
                  <a:srgbClr val="FFFFFF"/>
                </a:solidFill>
                <a:latin typeface="Trebuchet MS"/>
                <a:cs typeface="Trebuchet MS"/>
              </a:rPr>
              <a:t>t</a:t>
            </a:r>
            <a:r>
              <a:rPr dirty="0" sz="1600" spc="-110" b="1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145" name="object 14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272087" y="459739"/>
            <a:ext cx="887730" cy="5143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9060" marR="5080" indent="-86995">
              <a:lnSpc>
                <a:spcPct val="100000"/>
              </a:lnSpc>
              <a:spcBef>
                <a:spcPts val="105"/>
              </a:spcBef>
            </a:pPr>
            <a:r>
              <a:rPr dirty="0" sz="1600" spc="-35" b="1">
                <a:solidFill>
                  <a:srgbClr val="FFFFFF"/>
                </a:solidFill>
                <a:latin typeface="Trebuchet MS"/>
                <a:cs typeface="Trebuchet MS"/>
              </a:rPr>
              <a:t>IV</a:t>
            </a:r>
            <a:r>
              <a:rPr dirty="0" sz="1600" spc="-185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1600" spc="-75" b="1">
                <a:solidFill>
                  <a:srgbClr val="FFFFFF"/>
                </a:solidFill>
                <a:latin typeface="Trebuchet MS"/>
                <a:cs typeface="Trebuchet MS"/>
              </a:rPr>
              <a:t>Sodium  </a:t>
            </a:r>
            <a:r>
              <a:rPr dirty="0" sz="1600" spc="-95" b="1">
                <a:solidFill>
                  <a:srgbClr val="FFFFFF"/>
                </a:solidFill>
                <a:latin typeface="Trebuchet MS"/>
                <a:cs typeface="Trebuchet MS"/>
              </a:rPr>
              <a:t>chloride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401387" y="581660"/>
            <a:ext cx="650875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spc="-75" b="1">
                <a:solidFill>
                  <a:srgbClr val="FFFFFF"/>
                </a:solidFill>
                <a:latin typeface="Trebuchet MS"/>
                <a:cs typeface="Trebuchet MS"/>
              </a:rPr>
              <a:t>p</a:t>
            </a:r>
            <a:r>
              <a:rPr dirty="0" sz="1600" spc="-120" b="1">
                <a:solidFill>
                  <a:srgbClr val="FFFFFF"/>
                </a:solidFill>
                <a:latin typeface="Trebuchet MS"/>
                <a:cs typeface="Trebuchet MS"/>
              </a:rPr>
              <a:t>-</a:t>
            </a:r>
            <a:r>
              <a:rPr dirty="0" sz="1600" spc="-100" b="1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dirty="0" sz="1600" spc="-85" b="1">
                <a:solidFill>
                  <a:srgbClr val="FFFFFF"/>
                </a:solidFill>
                <a:latin typeface="Trebuchet MS"/>
                <a:cs typeface="Trebuchet MS"/>
              </a:rPr>
              <a:t>a</a:t>
            </a:r>
            <a:r>
              <a:rPr dirty="0" sz="1600" spc="-90" b="1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dirty="0" sz="1600" spc="-85" b="1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dirty="0" sz="1600" spc="-110" b="1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15614" y="1206500"/>
            <a:ext cx="23050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65">
                <a:latin typeface="Trebuchet MS"/>
                <a:cs typeface="Trebuchet MS"/>
              </a:rPr>
              <a:t>Age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-70">
                <a:latin typeface="Trebuchet MS"/>
                <a:cs typeface="Trebuchet MS"/>
              </a:rPr>
              <a:t>mean</a:t>
            </a:r>
            <a:r>
              <a:rPr dirty="0" sz="1800" spc="-13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(std)</a:t>
            </a:r>
            <a:r>
              <a:rPr dirty="0" sz="1800" spc="-145">
                <a:latin typeface="Trebuchet MS"/>
                <a:cs typeface="Trebuchet MS"/>
              </a:rPr>
              <a:t>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140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years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414064" y="1206500"/>
            <a:ext cx="938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69.1 </a:t>
            </a:r>
            <a:r>
              <a:rPr dirty="0" sz="1800" spc="-50">
                <a:latin typeface="Trebuchet MS"/>
                <a:cs typeface="Trebuchet MS"/>
              </a:rPr>
              <a:t>±</a:t>
            </a:r>
            <a:r>
              <a:rPr dirty="0" sz="1800" spc="-25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8.4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245887" y="1206500"/>
            <a:ext cx="938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69.5 </a:t>
            </a:r>
            <a:r>
              <a:rPr dirty="0" sz="1800" spc="-50">
                <a:latin typeface="Trebuchet MS"/>
                <a:cs typeface="Trebuchet MS"/>
              </a:rPr>
              <a:t>±</a:t>
            </a:r>
            <a:r>
              <a:rPr dirty="0" sz="1800" spc="-25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8.4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731317" y="581660"/>
            <a:ext cx="4027170" cy="92456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502410" algn="l"/>
                <a:tab pos="3225800" algn="l"/>
              </a:tabLst>
            </a:pPr>
            <a:r>
              <a:rPr dirty="0" sz="1600" spc="-95" b="1">
                <a:solidFill>
                  <a:srgbClr val="FFFFFF"/>
                </a:solidFill>
                <a:latin typeface="Trebuchet MS"/>
                <a:cs typeface="Trebuchet MS"/>
              </a:rPr>
              <a:t>p-value	</a:t>
            </a:r>
            <a:r>
              <a:rPr dirty="0" sz="1600" spc="-70" b="1">
                <a:solidFill>
                  <a:srgbClr val="FFFFFF"/>
                </a:solidFill>
                <a:latin typeface="Trebuchet MS"/>
                <a:cs typeface="Trebuchet MS"/>
              </a:rPr>
              <a:t>NAC	</a:t>
            </a:r>
            <a:r>
              <a:rPr dirty="0" sz="1600" spc="-90" b="1">
                <a:solidFill>
                  <a:srgbClr val="FFFFFF"/>
                </a:solidFill>
                <a:latin typeface="Trebuchet MS"/>
                <a:cs typeface="Trebuchet MS"/>
              </a:rPr>
              <a:t>Placebo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>
              <a:latin typeface="Times New Roman"/>
              <a:cs typeface="Times New Roman"/>
            </a:endParaRPr>
          </a:p>
          <a:p>
            <a:pPr marL="121920">
              <a:lnSpc>
                <a:spcPct val="100000"/>
              </a:lnSpc>
              <a:tabLst>
                <a:tab pos="1227455" algn="l"/>
                <a:tab pos="3100705" algn="l"/>
              </a:tabLst>
            </a:pPr>
            <a:r>
              <a:rPr dirty="0" sz="1800" spc="-80">
                <a:latin typeface="Trebuchet MS"/>
                <a:cs typeface="Trebuchet MS"/>
              </a:rPr>
              <a:t>0.92	69.5</a:t>
            </a:r>
            <a:r>
              <a:rPr dirty="0" sz="1800" spc="-13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±</a:t>
            </a:r>
            <a:r>
              <a:rPr dirty="0" sz="1800" spc="-12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8.4	</a:t>
            </a:r>
            <a:r>
              <a:rPr dirty="0" sz="1800" spc="-80">
                <a:latin typeface="Trebuchet MS"/>
                <a:cs typeface="Trebuchet MS"/>
              </a:rPr>
              <a:t>69.1 </a:t>
            </a:r>
            <a:r>
              <a:rPr dirty="0" sz="1800" spc="-50">
                <a:latin typeface="Trebuchet MS"/>
                <a:cs typeface="Trebuchet MS"/>
              </a:rPr>
              <a:t>±</a:t>
            </a:r>
            <a:r>
              <a:rPr dirty="0" sz="1800" spc="-25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8.3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1511089" y="1206500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80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92271" y="1703323"/>
            <a:ext cx="213360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49885" marR="5080" indent="-337820">
              <a:lnSpc>
                <a:spcPct val="100000"/>
              </a:lnSpc>
              <a:spcBef>
                <a:spcPts val="100"/>
              </a:spcBef>
            </a:pPr>
            <a:r>
              <a:rPr dirty="0" sz="1800" spc="-95">
                <a:latin typeface="Trebuchet MS"/>
                <a:cs typeface="Trebuchet MS"/>
              </a:rPr>
              <a:t>eGFR </a:t>
            </a:r>
            <a:r>
              <a:rPr dirty="0" sz="1800" spc="-110">
                <a:latin typeface="Trebuchet MS"/>
                <a:cs typeface="Trebuchet MS"/>
              </a:rPr>
              <a:t>- </a:t>
            </a:r>
            <a:r>
              <a:rPr dirty="0" sz="1800" spc="-75">
                <a:latin typeface="Trebuchet MS"/>
                <a:cs typeface="Trebuchet MS"/>
              </a:rPr>
              <a:t>median (IQR) </a:t>
            </a:r>
            <a:r>
              <a:rPr dirty="0" sz="1800" spc="235">
                <a:latin typeface="Trebuchet MS"/>
                <a:cs typeface="Trebuchet MS"/>
              </a:rPr>
              <a:t>–  </a:t>
            </a:r>
            <a:r>
              <a:rPr dirty="0" sz="1800" spc="-100">
                <a:latin typeface="Trebuchet MS"/>
                <a:cs typeface="Trebuchet MS"/>
              </a:rPr>
              <a:t>ml/min/1.73m</a:t>
            </a:r>
            <a:r>
              <a:rPr dirty="0" baseline="25462" sz="1800" spc="-150">
                <a:latin typeface="Trebuchet MS"/>
                <a:cs typeface="Trebuchet MS"/>
              </a:rPr>
              <a:t>2</a:t>
            </a:r>
            <a:endParaRPr baseline="25462" sz="1800">
              <a:latin typeface="Trebuchet MS"/>
              <a:cs typeface="Trebuchet MS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308489" y="1703323"/>
            <a:ext cx="11493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50.3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90">
                <a:latin typeface="Trebuchet MS"/>
                <a:cs typeface="Trebuchet MS"/>
              </a:rPr>
              <a:t>(40.9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5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60.3)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140325" y="1703323"/>
            <a:ext cx="11493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51.3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90">
                <a:latin typeface="Trebuchet MS"/>
                <a:cs typeface="Trebuchet MS"/>
              </a:rPr>
              <a:t>(42.7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5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59.9)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6898957" y="1840484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4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840903" y="1703323"/>
            <a:ext cx="11493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50.9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90">
                <a:latin typeface="Trebuchet MS"/>
                <a:cs typeface="Trebuchet MS"/>
              </a:rPr>
              <a:t>(42.5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5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60.1)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9714445" y="1703323"/>
            <a:ext cx="11493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50.5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90">
                <a:latin typeface="Trebuchet MS"/>
                <a:cs typeface="Trebuchet MS"/>
              </a:rPr>
              <a:t>(41.1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50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60.1)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1569027" y="1840484"/>
            <a:ext cx="314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15347" y="2383028"/>
            <a:ext cx="25038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75">
                <a:latin typeface="Trebuchet MS"/>
                <a:cs typeface="Trebuchet MS"/>
              </a:rPr>
              <a:t>Diabetes </a:t>
            </a:r>
            <a:r>
              <a:rPr dirty="0" sz="1800" spc="-85">
                <a:latin typeface="Trebuchet MS"/>
                <a:cs typeface="Trebuchet MS"/>
              </a:rPr>
              <a:t>mellitus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350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no. </a:t>
            </a:r>
            <a:r>
              <a:rPr dirty="0" sz="1800" spc="-10">
                <a:latin typeface="Trebuchet MS"/>
                <a:cs typeface="Trebuchet MS"/>
              </a:rPr>
              <a:t>(%)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316427" y="2383028"/>
            <a:ext cx="1133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464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(81.7%)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148262" y="2383028"/>
            <a:ext cx="1133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488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(82.3%)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6841007" y="2383028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79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848854" y="2383028"/>
            <a:ext cx="1133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486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(81.3%)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9722370" y="2383028"/>
            <a:ext cx="1133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466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(82.8%)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1511089" y="2383028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51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94188" y="2800603"/>
            <a:ext cx="17462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110" b="1">
                <a:latin typeface="Trebuchet MS"/>
                <a:cs typeface="Trebuchet MS"/>
              </a:rPr>
              <a:t>Contrast</a:t>
            </a:r>
            <a:r>
              <a:rPr dirty="0" sz="1800" spc="-150" b="1">
                <a:latin typeface="Trebuchet MS"/>
                <a:cs typeface="Trebuchet MS"/>
              </a:rPr>
              <a:t> </a:t>
            </a:r>
            <a:r>
              <a:rPr dirty="0" sz="1800" spc="-105" b="1">
                <a:latin typeface="Trebuchet MS"/>
                <a:cs typeface="Trebuchet MS"/>
              </a:rPr>
              <a:t>type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75">
                <a:latin typeface="Trebuchet MS"/>
                <a:cs typeface="Trebuchet MS"/>
              </a:rPr>
              <a:t>Iodixanol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295">
                <a:latin typeface="Trebuchet MS"/>
                <a:cs typeface="Trebuchet MS"/>
              </a:rPr>
              <a:t> </a:t>
            </a:r>
            <a:r>
              <a:rPr dirty="0" sz="1800" spc="-90">
                <a:latin typeface="Trebuchet MS"/>
                <a:cs typeface="Trebuchet MS"/>
              </a:rPr>
              <a:t>no. </a:t>
            </a:r>
            <a:r>
              <a:rPr dirty="0" sz="1800" spc="-10">
                <a:latin typeface="Trebuchet MS"/>
                <a:cs typeface="Trebuchet MS"/>
              </a:rPr>
              <a:t>(%)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02952" y="2937764"/>
            <a:ext cx="960119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324</a:t>
            </a:r>
            <a:r>
              <a:rPr dirty="0" sz="1800" spc="-195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(57%)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148262" y="2937764"/>
            <a:ext cx="1133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322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(54.3%)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841007" y="2937764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35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848854" y="2937764"/>
            <a:ext cx="1133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330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(55.2%)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9722370" y="2937764"/>
            <a:ext cx="11334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316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50">
                <a:latin typeface="Trebuchet MS"/>
                <a:cs typeface="Trebuchet MS"/>
              </a:rPr>
              <a:t>(56.1%)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1511089" y="2937764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75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16998" y="3367532"/>
            <a:ext cx="250126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86130" marR="5080" indent="-774065">
              <a:lnSpc>
                <a:spcPct val="100000"/>
              </a:lnSpc>
              <a:spcBef>
                <a:spcPts val="100"/>
              </a:spcBef>
            </a:pPr>
            <a:r>
              <a:rPr dirty="0" sz="1800" spc="-110" b="1">
                <a:latin typeface="Trebuchet MS"/>
                <a:cs typeface="Trebuchet MS"/>
              </a:rPr>
              <a:t>Contrast </a:t>
            </a:r>
            <a:r>
              <a:rPr dirty="0" sz="1800" spc="-100" b="1">
                <a:latin typeface="Trebuchet MS"/>
                <a:cs typeface="Trebuchet MS"/>
              </a:rPr>
              <a:t>volume </a:t>
            </a:r>
            <a:r>
              <a:rPr dirty="0" sz="1800" spc="235" b="1">
                <a:latin typeface="Trebuchet MS"/>
                <a:cs typeface="Trebuchet MS"/>
              </a:rPr>
              <a:t>–</a:t>
            </a:r>
            <a:r>
              <a:rPr dirty="0" sz="1800" spc="-215" b="1">
                <a:latin typeface="Trebuchet MS"/>
                <a:cs typeface="Trebuchet MS"/>
              </a:rPr>
              <a:t> </a:t>
            </a:r>
            <a:r>
              <a:rPr dirty="0" sz="1800" spc="-75">
                <a:latin typeface="Trebuchet MS"/>
                <a:cs typeface="Trebuchet MS"/>
              </a:rPr>
              <a:t>median  (IQR)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190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ml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279127" y="3367532"/>
            <a:ext cx="12077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155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80">
                <a:latin typeface="Trebuchet MS"/>
                <a:cs typeface="Trebuchet MS"/>
              </a:rPr>
              <a:t>(112.5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6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220)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197475" y="3367532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160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(120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220)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841007" y="3504692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52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7898053" y="3367532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170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(118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225)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9797783" y="3367532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381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150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(112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220)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1511089" y="3504692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06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82606" y="3934459"/>
            <a:ext cx="235331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35280" marR="5080" indent="-323215">
              <a:lnSpc>
                <a:spcPct val="100000"/>
              </a:lnSpc>
              <a:spcBef>
                <a:spcPts val="100"/>
              </a:spcBef>
            </a:pPr>
            <a:r>
              <a:rPr dirty="0" sz="1800" spc="-45">
                <a:latin typeface="Trebuchet MS"/>
                <a:cs typeface="Trebuchet MS"/>
              </a:rPr>
              <a:t>IV </a:t>
            </a:r>
            <a:r>
              <a:rPr dirty="0" sz="1800" spc="-80">
                <a:latin typeface="Trebuchet MS"/>
                <a:cs typeface="Trebuchet MS"/>
              </a:rPr>
              <a:t>fluids</a:t>
            </a:r>
            <a:r>
              <a:rPr dirty="0" sz="1800" spc="-229">
                <a:latin typeface="Trebuchet MS"/>
                <a:cs typeface="Trebuchet MS"/>
              </a:rPr>
              <a:t> </a:t>
            </a:r>
            <a:r>
              <a:rPr dirty="0" sz="1800" spc="-80">
                <a:latin typeface="Trebuchet MS"/>
                <a:cs typeface="Trebuchet MS"/>
              </a:rPr>
              <a:t>Pre-angiograph</a:t>
            </a:r>
            <a:r>
              <a:rPr dirty="0" sz="1800" spc="-80" b="1">
                <a:latin typeface="Trebuchet MS"/>
                <a:cs typeface="Trebuchet MS"/>
              </a:rPr>
              <a:t>y  </a:t>
            </a:r>
            <a:r>
              <a:rPr dirty="0" sz="1800" spc="-75">
                <a:latin typeface="Trebuchet MS"/>
                <a:cs typeface="Trebuchet MS"/>
              </a:rPr>
              <a:t>median (IQR)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254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ml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365639" y="3934459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354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(278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464)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197475" y="3934459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348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(282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444)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841007" y="4071620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35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898053" y="3934459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350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(282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450)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771595" y="3934459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348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(280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454)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1511089" y="4071620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97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05789" y="4492244"/>
            <a:ext cx="17068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5240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Intra-angiography  </a:t>
            </a:r>
            <a:r>
              <a:rPr dirty="0" sz="1800" spc="-75">
                <a:latin typeface="Trebuchet MS"/>
                <a:cs typeface="Trebuchet MS"/>
              </a:rPr>
              <a:t>median (IQR)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29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ml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365639" y="4492244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152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(106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215)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197475" y="4492244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167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(113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222)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841007" y="4629404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05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898053" y="4492244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160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(111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221)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9771595" y="4492244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160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(108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220)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1511089" y="4629404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89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05789" y="5040883"/>
            <a:ext cx="170688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9370">
              <a:lnSpc>
                <a:spcPct val="100000"/>
              </a:lnSpc>
              <a:spcBef>
                <a:spcPts val="100"/>
              </a:spcBef>
            </a:pPr>
            <a:r>
              <a:rPr dirty="0" sz="1800" spc="-80">
                <a:latin typeface="Trebuchet MS"/>
                <a:cs typeface="Trebuchet MS"/>
              </a:rPr>
              <a:t>Post-angiography  </a:t>
            </a:r>
            <a:r>
              <a:rPr dirty="0" sz="1800" spc="-75">
                <a:latin typeface="Trebuchet MS"/>
                <a:cs typeface="Trebuchet MS"/>
              </a:rPr>
              <a:t>median (IQR) </a:t>
            </a:r>
            <a:r>
              <a:rPr dirty="0" sz="1800" spc="235">
                <a:latin typeface="Trebuchet MS"/>
                <a:cs typeface="Trebuchet MS"/>
              </a:rPr>
              <a:t>–</a:t>
            </a:r>
            <a:r>
              <a:rPr dirty="0" sz="1800" spc="-295">
                <a:latin typeface="Trebuchet MS"/>
                <a:cs typeface="Trebuchet MS"/>
              </a:rPr>
              <a:t> </a:t>
            </a:r>
            <a:r>
              <a:rPr dirty="0" sz="1800" spc="-95">
                <a:latin typeface="Trebuchet MS"/>
                <a:cs typeface="Trebuchet MS"/>
              </a:rPr>
              <a:t>ml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365639" y="5040883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588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(498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678)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5197475" y="5040883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590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(485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692)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6841007" y="5178044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64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7898053" y="5040883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588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(491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683)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9797783" y="5040883"/>
            <a:ext cx="103505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43815"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latin typeface="Trebuchet MS"/>
                <a:cs typeface="Trebuchet MS"/>
              </a:rPr>
              <a:t>590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dirty="0" sz="1800" spc="-55">
                <a:latin typeface="Trebuchet MS"/>
                <a:cs typeface="Trebuchet MS"/>
              </a:rPr>
              <a:t>(488 </a:t>
            </a:r>
            <a:r>
              <a:rPr dirty="0" sz="1800" spc="-110">
                <a:latin typeface="Trebuchet MS"/>
                <a:cs typeface="Trebuchet MS"/>
              </a:rPr>
              <a:t>-</a:t>
            </a:r>
            <a:r>
              <a:rPr dirty="0" sz="1800" spc="-29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690)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1511089" y="5178044"/>
            <a:ext cx="4305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45">
                <a:latin typeface="Trebuchet MS"/>
                <a:cs typeface="Trebuchet MS"/>
              </a:rPr>
              <a:t>0</a:t>
            </a:r>
            <a:r>
              <a:rPr dirty="0" sz="1800" spc="-105">
                <a:latin typeface="Trebuchet MS"/>
                <a:cs typeface="Trebuchet MS"/>
              </a:rPr>
              <a:t>.</a:t>
            </a:r>
            <a:r>
              <a:rPr dirty="0" sz="1800" spc="-35">
                <a:latin typeface="Trebuchet MS"/>
                <a:cs typeface="Trebuchet MS"/>
              </a:rPr>
              <a:t>92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76012" y="0"/>
            <a:ext cx="1763395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355"/>
              <a:t>R</a:t>
            </a:r>
            <a:r>
              <a:rPr dirty="0" sz="4800" spc="-235"/>
              <a:t>e</a:t>
            </a:r>
            <a:r>
              <a:rPr dirty="0" sz="4800" spc="-90"/>
              <a:t>s</a:t>
            </a:r>
            <a:r>
              <a:rPr dirty="0" sz="4800" spc="-125"/>
              <a:t>u</a:t>
            </a:r>
            <a:r>
              <a:rPr dirty="0" sz="4800" spc="-360"/>
              <a:t>l</a:t>
            </a:r>
            <a:r>
              <a:rPr dirty="0" sz="4800" spc="-335"/>
              <a:t>t</a:t>
            </a:r>
            <a:r>
              <a:rPr dirty="0" sz="4800" spc="-90"/>
              <a:t>s</a:t>
            </a:r>
            <a:endParaRPr sz="4800"/>
          </a:p>
        </p:txBody>
      </p:sp>
      <p:sp>
        <p:nvSpPr>
          <p:cNvPr id="3" name="object 3"/>
          <p:cNvSpPr/>
          <p:nvPr/>
        </p:nvSpPr>
        <p:spPr>
          <a:xfrm>
            <a:off x="11201400" y="3663706"/>
            <a:ext cx="851535" cy="0"/>
          </a:xfrm>
          <a:custGeom>
            <a:avLst/>
            <a:gdLst/>
            <a:ahLst/>
            <a:cxnLst/>
            <a:rect l="l" t="t" r="r" b="b"/>
            <a:pathLst>
              <a:path w="851534" h="0">
                <a:moveTo>
                  <a:pt x="0" y="0"/>
                </a:moveTo>
                <a:lnTo>
                  <a:pt x="8509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213847" y="36637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223247" y="36637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235695" y="36637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54623" y="3663706"/>
            <a:ext cx="1704339" cy="0"/>
          </a:xfrm>
          <a:custGeom>
            <a:avLst/>
            <a:gdLst/>
            <a:ahLst/>
            <a:cxnLst/>
            <a:rect l="l" t="t" r="r" b="b"/>
            <a:pathLst>
              <a:path w="1704340" h="0">
                <a:moveTo>
                  <a:pt x="0" y="0"/>
                </a:moveTo>
                <a:lnTo>
                  <a:pt x="170383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67071" y="36637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79520" y="36637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91967" y="366370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62105" y="3663706"/>
            <a:ext cx="852805" cy="0"/>
          </a:xfrm>
          <a:custGeom>
            <a:avLst/>
            <a:gdLst/>
            <a:ahLst/>
            <a:cxnLst/>
            <a:rect l="l" t="t" r="r" b="b"/>
            <a:pathLst>
              <a:path w="852805" h="0">
                <a:moveTo>
                  <a:pt x="0" y="0"/>
                </a:moveTo>
                <a:lnTo>
                  <a:pt x="85262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201400" y="3337566"/>
            <a:ext cx="851535" cy="0"/>
          </a:xfrm>
          <a:custGeom>
            <a:avLst/>
            <a:gdLst/>
            <a:ahLst/>
            <a:cxnLst/>
            <a:rect l="l" t="t" r="r" b="b"/>
            <a:pathLst>
              <a:path w="851534" h="0">
                <a:moveTo>
                  <a:pt x="0" y="0"/>
                </a:moveTo>
                <a:lnTo>
                  <a:pt x="8509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213847" y="33375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223247" y="33375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235695" y="33375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79520" y="3337566"/>
            <a:ext cx="3679190" cy="0"/>
          </a:xfrm>
          <a:custGeom>
            <a:avLst/>
            <a:gdLst/>
            <a:ahLst/>
            <a:cxnLst/>
            <a:rect l="l" t="t" r="r" b="b"/>
            <a:pathLst>
              <a:path w="3679190" h="0">
                <a:moveTo>
                  <a:pt x="0" y="0"/>
                </a:moveTo>
                <a:lnTo>
                  <a:pt x="367893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62105" y="3337566"/>
            <a:ext cx="1840230" cy="0"/>
          </a:xfrm>
          <a:custGeom>
            <a:avLst/>
            <a:gdLst/>
            <a:ahLst/>
            <a:cxnLst/>
            <a:rect l="l" t="t" r="r" b="b"/>
            <a:pathLst>
              <a:path w="1840230" h="0">
                <a:moveTo>
                  <a:pt x="0" y="0"/>
                </a:moveTo>
                <a:lnTo>
                  <a:pt x="1840174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201400" y="3008385"/>
            <a:ext cx="851535" cy="0"/>
          </a:xfrm>
          <a:custGeom>
            <a:avLst/>
            <a:gdLst/>
            <a:ahLst/>
            <a:cxnLst/>
            <a:rect l="l" t="t" r="r" b="b"/>
            <a:pathLst>
              <a:path w="851534" h="0">
                <a:moveTo>
                  <a:pt x="0" y="0"/>
                </a:moveTo>
                <a:lnTo>
                  <a:pt x="8509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213847" y="300838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223247" y="300838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235695" y="3008385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62105" y="3008385"/>
            <a:ext cx="6296660" cy="0"/>
          </a:xfrm>
          <a:custGeom>
            <a:avLst/>
            <a:gdLst/>
            <a:ahLst/>
            <a:cxnLst/>
            <a:rect l="l" t="t" r="r" b="b"/>
            <a:pathLst>
              <a:path w="6296659" h="0">
                <a:moveTo>
                  <a:pt x="0" y="0"/>
                </a:moveTo>
                <a:lnTo>
                  <a:pt x="62963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1201400" y="2682246"/>
            <a:ext cx="851535" cy="0"/>
          </a:xfrm>
          <a:custGeom>
            <a:avLst/>
            <a:gdLst/>
            <a:ahLst/>
            <a:cxnLst/>
            <a:rect l="l" t="t" r="r" b="b"/>
            <a:pathLst>
              <a:path w="851534" h="0">
                <a:moveTo>
                  <a:pt x="0" y="0"/>
                </a:moveTo>
                <a:lnTo>
                  <a:pt x="8509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213847" y="268224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223247" y="268224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235695" y="268224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62105" y="2682246"/>
            <a:ext cx="6296660" cy="0"/>
          </a:xfrm>
          <a:custGeom>
            <a:avLst/>
            <a:gdLst/>
            <a:ahLst/>
            <a:cxnLst/>
            <a:rect l="l" t="t" r="r" b="b"/>
            <a:pathLst>
              <a:path w="6296659" h="0">
                <a:moveTo>
                  <a:pt x="0" y="0"/>
                </a:moveTo>
                <a:lnTo>
                  <a:pt x="62963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1201400" y="2353062"/>
            <a:ext cx="851535" cy="0"/>
          </a:xfrm>
          <a:custGeom>
            <a:avLst/>
            <a:gdLst/>
            <a:ahLst/>
            <a:cxnLst/>
            <a:rect l="l" t="t" r="r" b="b"/>
            <a:pathLst>
              <a:path w="851534" h="0">
                <a:moveTo>
                  <a:pt x="0" y="0"/>
                </a:moveTo>
                <a:lnTo>
                  <a:pt x="850912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0213847" y="235306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223247" y="235306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235695" y="235306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162105" y="2353062"/>
            <a:ext cx="6296660" cy="0"/>
          </a:xfrm>
          <a:custGeom>
            <a:avLst/>
            <a:gdLst/>
            <a:ahLst/>
            <a:cxnLst/>
            <a:rect l="l" t="t" r="r" b="b"/>
            <a:pathLst>
              <a:path w="6296659" h="0">
                <a:moveTo>
                  <a:pt x="0" y="0"/>
                </a:moveTo>
                <a:lnTo>
                  <a:pt x="6296350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162105" y="2026926"/>
            <a:ext cx="10890250" cy="0"/>
          </a:xfrm>
          <a:custGeom>
            <a:avLst/>
            <a:gdLst/>
            <a:ahLst/>
            <a:cxnLst/>
            <a:rect l="l" t="t" r="r" b="b"/>
            <a:pathLst>
              <a:path w="10890250" h="0">
                <a:moveTo>
                  <a:pt x="0" y="0"/>
                </a:moveTo>
                <a:lnTo>
                  <a:pt x="108902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162105" y="1698155"/>
            <a:ext cx="10890250" cy="0"/>
          </a:xfrm>
          <a:custGeom>
            <a:avLst/>
            <a:gdLst/>
            <a:ahLst/>
            <a:cxnLst/>
            <a:rect l="l" t="t" r="r" b="b"/>
            <a:pathLst>
              <a:path w="10890250" h="0">
                <a:moveTo>
                  <a:pt x="0" y="0"/>
                </a:moveTo>
                <a:lnTo>
                  <a:pt x="1089020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014727" y="3560064"/>
            <a:ext cx="777240" cy="431800"/>
          </a:xfrm>
          <a:custGeom>
            <a:avLst/>
            <a:gdLst/>
            <a:ahLst/>
            <a:cxnLst/>
            <a:rect l="l" t="t" r="r" b="b"/>
            <a:pathLst>
              <a:path w="777239" h="431800">
                <a:moveTo>
                  <a:pt x="777240" y="0"/>
                </a:moveTo>
                <a:lnTo>
                  <a:pt x="0" y="0"/>
                </a:lnTo>
                <a:lnTo>
                  <a:pt x="0" y="431228"/>
                </a:lnTo>
                <a:lnTo>
                  <a:pt x="777240" y="431228"/>
                </a:lnTo>
                <a:lnTo>
                  <a:pt x="77724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7458456" y="2145792"/>
            <a:ext cx="777240" cy="1845945"/>
          </a:xfrm>
          <a:custGeom>
            <a:avLst/>
            <a:gdLst/>
            <a:ahLst/>
            <a:cxnLst/>
            <a:rect l="l" t="t" r="r" b="b"/>
            <a:pathLst>
              <a:path w="777240" h="1845945">
                <a:moveTo>
                  <a:pt x="777240" y="0"/>
                </a:moveTo>
                <a:lnTo>
                  <a:pt x="0" y="0"/>
                </a:lnTo>
                <a:lnTo>
                  <a:pt x="0" y="1845500"/>
                </a:lnTo>
                <a:lnTo>
                  <a:pt x="777240" y="1845500"/>
                </a:lnTo>
                <a:lnTo>
                  <a:pt x="777240" y="0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002279" y="3328415"/>
            <a:ext cx="777240" cy="662940"/>
          </a:xfrm>
          <a:custGeom>
            <a:avLst/>
            <a:gdLst/>
            <a:ahLst/>
            <a:cxnLst/>
            <a:rect l="l" t="t" r="r" b="b"/>
            <a:pathLst>
              <a:path w="777239" h="662939">
                <a:moveTo>
                  <a:pt x="777240" y="0"/>
                </a:moveTo>
                <a:lnTo>
                  <a:pt x="0" y="0"/>
                </a:lnTo>
                <a:lnTo>
                  <a:pt x="0" y="662876"/>
                </a:lnTo>
                <a:lnTo>
                  <a:pt x="777240" y="662876"/>
                </a:lnTo>
                <a:lnTo>
                  <a:pt x="777240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8446007" y="2029967"/>
            <a:ext cx="777240" cy="1961514"/>
          </a:xfrm>
          <a:custGeom>
            <a:avLst/>
            <a:gdLst/>
            <a:ahLst/>
            <a:cxnLst/>
            <a:rect l="l" t="t" r="r" b="b"/>
            <a:pathLst>
              <a:path w="777240" h="1961514">
                <a:moveTo>
                  <a:pt x="777240" y="0"/>
                </a:moveTo>
                <a:lnTo>
                  <a:pt x="0" y="0"/>
                </a:lnTo>
                <a:lnTo>
                  <a:pt x="0" y="1961324"/>
                </a:lnTo>
                <a:lnTo>
                  <a:pt x="777240" y="1961324"/>
                </a:lnTo>
                <a:lnTo>
                  <a:pt x="777240" y="0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989832" y="3361944"/>
            <a:ext cx="777240" cy="629920"/>
          </a:xfrm>
          <a:custGeom>
            <a:avLst/>
            <a:gdLst/>
            <a:ahLst/>
            <a:cxnLst/>
            <a:rect l="l" t="t" r="r" b="b"/>
            <a:pathLst>
              <a:path w="777239" h="629920">
                <a:moveTo>
                  <a:pt x="777239" y="0"/>
                </a:moveTo>
                <a:lnTo>
                  <a:pt x="0" y="0"/>
                </a:lnTo>
                <a:lnTo>
                  <a:pt x="0" y="629348"/>
                </a:lnTo>
                <a:lnTo>
                  <a:pt x="777239" y="629348"/>
                </a:lnTo>
                <a:lnTo>
                  <a:pt x="777239" y="0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433559" y="2103120"/>
            <a:ext cx="780415" cy="1888489"/>
          </a:xfrm>
          <a:custGeom>
            <a:avLst/>
            <a:gdLst/>
            <a:ahLst/>
            <a:cxnLst/>
            <a:rect l="l" t="t" r="r" b="b"/>
            <a:pathLst>
              <a:path w="780415" h="1888489">
                <a:moveTo>
                  <a:pt x="780288" y="0"/>
                </a:moveTo>
                <a:lnTo>
                  <a:pt x="0" y="0"/>
                </a:lnTo>
                <a:lnTo>
                  <a:pt x="0" y="1888172"/>
                </a:lnTo>
                <a:lnTo>
                  <a:pt x="780288" y="1888172"/>
                </a:lnTo>
                <a:lnTo>
                  <a:pt x="780288" y="0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977384" y="3526535"/>
            <a:ext cx="777240" cy="464820"/>
          </a:xfrm>
          <a:custGeom>
            <a:avLst/>
            <a:gdLst/>
            <a:ahLst/>
            <a:cxnLst/>
            <a:rect l="l" t="t" r="r" b="b"/>
            <a:pathLst>
              <a:path w="777239" h="464820">
                <a:moveTo>
                  <a:pt x="777239" y="0"/>
                </a:moveTo>
                <a:lnTo>
                  <a:pt x="0" y="0"/>
                </a:lnTo>
                <a:lnTo>
                  <a:pt x="0" y="464756"/>
                </a:lnTo>
                <a:lnTo>
                  <a:pt x="777239" y="464756"/>
                </a:lnTo>
                <a:lnTo>
                  <a:pt x="777239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424159" y="2075688"/>
            <a:ext cx="777240" cy="1915795"/>
          </a:xfrm>
          <a:custGeom>
            <a:avLst/>
            <a:gdLst/>
            <a:ahLst/>
            <a:cxnLst/>
            <a:rect l="l" t="t" r="r" b="b"/>
            <a:pathLst>
              <a:path w="777240" h="1915795">
                <a:moveTo>
                  <a:pt x="777240" y="0"/>
                </a:moveTo>
                <a:lnTo>
                  <a:pt x="0" y="0"/>
                </a:lnTo>
                <a:lnTo>
                  <a:pt x="0" y="1915604"/>
                </a:lnTo>
                <a:lnTo>
                  <a:pt x="777240" y="1915604"/>
                </a:lnTo>
                <a:lnTo>
                  <a:pt x="7772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162105" y="3991292"/>
            <a:ext cx="10890250" cy="0"/>
          </a:xfrm>
          <a:custGeom>
            <a:avLst/>
            <a:gdLst/>
            <a:ahLst/>
            <a:cxnLst/>
            <a:rect l="l" t="t" r="r" b="b"/>
            <a:pathLst>
              <a:path w="10890250" h="0">
                <a:moveTo>
                  <a:pt x="0" y="0"/>
                </a:moveTo>
                <a:lnTo>
                  <a:pt x="10890206" y="1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52729" y="1459483"/>
            <a:ext cx="710565" cy="264985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1800" spc="-30">
                <a:solidFill>
                  <a:srgbClr val="595959"/>
                </a:solidFill>
                <a:latin typeface="Trebuchet MS"/>
                <a:cs typeface="Trebuchet MS"/>
              </a:rPr>
              <a:t>14.00%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sz="1800" spc="-30">
                <a:solidFill>
                  <a:srgbClr val="595959"/>
                </a:solidFill>
                <a:latin typeface="Trebuchet MS"/>
                <a:cs typeface="Trebuchet MS"/>
              </a:rPr>
              <a:t>12.00%</a:t>
            </a:r>
            <a:endParaRPr sz="18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dirty="0" sz="1800" spc="-30">
                <a:solidFill>
                  <a:srgbClr val="595959"/>
                </a:solidFill>
                <a:latin typeface="Trebuchet MS"/>
                <a:cs typeface="Trebuchet MS"/>
              </a:rPr>
              <a:t>10.00%</a:t>
            </a:r>
            <a:endParaRPr sz="1800">
              <a:latin typeface="Trebuchet MS"/>
              <a:cs typeface="Trebuchet MS"/>
            </a:endParaRPr>
          </a:p>
          <a:p>
            <a:pPr algn="ctr" marL="115570">
              <a:lnSpc>
                <a:spcPct val="100000"/>
              </a:lnSpc>
              <a:spcBef>
                <a:spcPts val="434"/>
              </a:spcBef>
            </a:pPr>
            <a:r>
              <a:rPr dirty="0" sz="1800" spc="-150">
                <a:solidFill>
                  <a:srgbClr val="595959"/>
                </a:solidFill>
                <a:latin typeface="Trebuchet MS"/>
                <a:cs typeface="Trebuchet MS"/>
              </a:rPr>
              <a:t>8</a:t>
            </a:r>
            <a:r>
              <a:rPr dirty="0" sz="1800" spc="-100">
                <a:solidFill>
                  <a:srgbClr val="595959"/>
                </a:solidFill>
                <a:latin typeface="Trebuchet MS"/>
                <a:cs typeface="Trebuchet MS"/>
              </a:rPr>
              <a:t>.</a:t>
            </a:r>
            <a:r>
              <a:rPr dirty="0" sz="1800" spc="-4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dirty="0" sz="1800" spc="200">
                <a:solidFill>
                  <a:srgbClr val="595959"/>
                </a:solidFill>
                <a:latin typeface="Trebuchet MS"/>
                <a:cs typeface="Trebuchet MS"/>
              </a:rPr>
              <a:t>%</a:t>
            </a:r>
            <a:endParaRPr sz="1800">
              <a:latin typeface="Trebuchet MS"/>
              <a:cs typeface="Trebuchet MS"/>
            </a:endParaRPr>
          </a:p>
          <a:p>
            <a:pPr algn="ctr" marL="115570">
              <a:lnSpc>
                <a:spcPct val="100000"/>
              </a:lnSpc>
              <a:spcBef>
                <a:spcPts val="405"/>
              </a:spcBef>
            </a:pPr>
            <a:r>
              <a:rPr dirty="0" sz="1800" spc="-150">
                <a:solidFill>
                  <a:srgbClr val="595959"/>
                </a:solidFill>
                <a:latin typeface="Trebuchet MS"/>
                <a:cs typeface="Trebuchet MS"/>
              </a:rPr>
              <a:t>6</a:t>
            </a:r>
            <a:r>
              <a:rPr dirty="0" sz="1800" spc="-100">
                <a:solidFill>
                  <a:srgbClr val="595959"/>
                </a:solidFill>
                <a:latin typeface="Trebuchet MS"/>
                <a:cs typeface="Trebuchet MS"/>
              </a:rPr>
              <a:t>.</a:t>
            </a:r>
            <a:r>
              <a:rPr dirty="0" sz="1800" spc="-4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dirty="0" sz="1800" spc="200">
                <a:solidFill>
                  <a:srgbClr val="595959"/>
                </a:solidFill>
                <a:latin typeface="Trebuchet MS"/>
                <a:cs typeface="Trebuchet MS"/>
              </a:rPr>
              <a:t>%</a:t>
            </a:r>
            <a:endParaRPr sz="1800">
              <a:latin typeface="Trebuchet MS"/>
              <a:cs typeface="Trebuchet MS"/>
            </a:endParaRPr>
          </a:p>
          <a:p>
            <a:pPr algn="ctr" marL="115570">
              <a:lnSpc>
                <a:spcPct val="100000"/>
              </a:lnSpc>
              <a:spcBef>
                <a:spcPts val="434"/>
              </a:spcBef>
            </a:pPr>
            <a:r>
              <a:rPr dirty="0" sz="1800" spc="-150">
                <a:solidFill>
                  <a:srgbClr val="595959"/>
                </a:solidFill>
                <a:latin typeface="Trebuchet MS"/>
                <a:cs typeface="Trebuchet MS"/>
              </a:rPr>
              <a:t>4</a:t>
            </a:r>
            <a:r>
              <a:rPr dirty="0" sz="1800" spc="-100">
                <a:solidFill>
                  <a:srgbClr val="595959"/>
                </a:solidFill>
                <a:latin typeface="Trebuchet MS"/>
                <a:cs typeface="Trebuchet MS"/>
              </a:rPr>
              <a:t>.</a:t>
            </a:r>
            <a:r>
              <a:rPr dirty="0" sz="1800" spc="-4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dirty="0" sz="1800" spc="200">
                <a:solidFill>
                  <a:srgbClr val="595959"/>
                </a:solidFill>
                <a:latin typeface="Trebuchet MS"/>
                <a:cs typeface="Trebuchet MS"/>
              </a:rPr>
              <a:t>%</a:t>
            </a:r>
            <a:endParaRPr sz="1800">
              <a:latin typeface="Trebuchet MS"/>
              <a:cs typeface="Trebuchet MS"/>
            </a:endParaRPr>
          </a:p>
          <a:p>
            <a:pPr algn="ctr" marL="115570">
              <a:lnSpc>
                <a:spcPct val="100000"/>
              </a:lnSpc>
              <a:spcBef>
                <a:spcPts val="405"/>
              </a:spcBef>
            </a:pPr>
            <a:r>
              <a:rPr dirty="0" sz="1800" spc="-150">
                <a:solidFill>
                  <a:srgbClr val="595959"/>
                </a:solidFill>
                <a:latin typeface="Trebuchet MS"/>
                <a:cs typeface="Trebuchet MS"/>
              </a:rPr>
              <a:t>2</a:t>
            </a:r>
            <a:r>
              <a:rPr dirty="0" sz="1800" spc="-100">
                <a:solidFill>
                  <a:srgbClr val="595959"/>
                </a:solidFill>
                <a:latin typeface="Trebuchet MS"/>
                <a:cs typeface="Trebuchet MS"/>
              </a:rPr>
              <a:t>.</a:t>
            </a:r>
            <a:r>
              <a:rPr dirty="0" sz="1800" spc="-4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dirty="0" sz="1800" spc="200">
                <a:solidFill>
                  <a:srgbClr val="595959"/>
                </a:solidFill>
                <a:latin typeface="Trebuchet MS"/>
                <a:cs typeface="Trebuchet MS"/>
              </a:rPr>
              <a:t>%</a:t>
            </a:r>
            <a:endParaRPr sz="1800">
              <a:latin typeface="Trebuchet MS"/>
              <a:cs typeface="Trebuchet MS"/>
            </a:endParaRPr>
          </a:p>
          <a:p>
            <a:pPr algn="ctr" marL="115570">
              <a:lnSpc>
                <a:spcPct val="100000"/>
              </a:lnSpc>
              <a:spcBef>
                <a:spcPts val="434"/>
              </a:spcBef>
            </a:pPr>
            <a:r>
              <a:rPr dirty="0" sz="1800" spc="-150">
                <a:solidFill>
                  <a:srgbClr val="595959"/>
                </a:solidFill>
                <a:latin typeface="Trebuchet MS"/>
                <a:cs typeface="Trebuchet MS"/>
              </a:rPr>
              <a:t>0</a:t>
            </a:r>
            <a:r>
              <a:rPr dirty="0" sz="1800" spc="-100">
                <a:solidFill>
                  <a:srgbClr val="595959"/>
                </a:solidFill>
                <a:latin typeface="Trebuchet MS"/>
                <a:cs typeface="Trebuchet MS"/>
              </a:rPr>
              <a:t>.</a:t>
            </a:r>
            <a:r>
              <a:rPr dirty="0" sz="1800" spc="-40">
                <a:solidFill>
                  <a:srgbClr val="595959"/>
                </a:solidFill>
                <a:latin typeface="Trebuchet MS"/>
                <a:cs typeface="Trebuchet MS"/>
              </a:rPr>
              <a:t>00</a:t>
            </a:r>
            <a:r>
              <a:rPr dirty="0" sz="1800" spc="200">
                <a:solidFill>
                  <a:srgbClr val="595959"/>
                </a:solidFill>
                <a:latin typeface="Trebuchet MS"/>
                <a:cs typeface="Trebuchet MS"/>
              </a:rPr>
              <a:t>%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941892" y="4156964"/>
            <a:ext cx="77597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70">
                <a:solidFill>
                  <a:srgbClr val="595959"/>
                </a:solidFill>
                <a:latin typeface="Trebuchet MS"/>
                <a:cs typeface="Trebuchet MS"/>
              </a:rPr>
              <a:t>C</a:t>
            </a:r>
            <a:r>
              <a:rPr dirty="0" sz="2400" spc="-30">
                <a:solidFill>
                  <a:srgbClr val="595959"/>
                </a:solidFill>
                <a:latin typeface="Trebuchet MS"/>
                <a:cs typeface="Trebuchet MS"/>
              </a:rPr>
              <a:t>AA</a:t>
            </a:r>
            <a:r>
              <a:rPr dirty="0" sz="2400" spc="-100">
                <a:solidFill>
                  <a:srgbClr val="595959"/>
                </a:solidFill>
                <a:latin typeface="Trebuchet MS"/>
                <a:cs typeface="Trebuchet MS"/>
              </a:rPr>
              <a:t>KI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432974" y="514994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39" h="167639">
                <a:moveTo>
                  <a:pt x="0" y="167421"/>
                </a:moveTo>
                <a:lnTo>
                  <a:pt x="167421" y="167421"/>
                </a:lnTo>
                <a:lnTo>
                  <a:pt x="167421" y="0"/>
                </a:lnTo>
                <a:lnTo>
                  <a:pt x="0" y="0"/>
                </a:lnTo>
                <a:lnTo>
                  <a:pt x="0" y="167421"/>
                </a:lnTo>
                <a:close/>
              </a:path>
            </a:pathLst>
          </a:custGeom>
          <a:solidFill>
            <a:srgbClr val="4472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468873" y="514994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39" h="167639">
                <a:moveTo>
                  <a:pt x="0" y="167421"/>
                </a:moveTo>
                <a:lnTo>
                  <a:pt x="167421" y="167421"/>
                </a:lnTo>
                <a:lnTo>
                  <a:pt x="167421" y="0"/>
                </a:lnTo>
                <a:lnTo>
                  <a:pt x="0" y="0"/>
                </a:lnTo>
                <a:lnTo>
                  <a:pt x="0" y="167421"/>
                </a:lnTo>
                <a:close/>
              </a:path>
            </a:pathLst>
          </a:custGeom>
          <a:solidFill>
            <a:srgbClr val="ED7D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578686" y="4156964"/>
            <a:ext cx="4886325" cy="1229360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 marR="280670" indent="170815">
              <a:lnSpc>
                <a:spcPct val="101699"/>
              </a:lnSpc>
              <a:spcBef>
                <a:spcPts val="50"/>
              </a:spcBef>
            </a:pPr>
            <a:r>
              <a:rPr dirty="0" sz="2400" spc="-105">
                <a:solidFill>
                  <a:srgbClr val="595959"/>
                </a:solidFill>
                <a:latin typeface="Trebuchet MS"/>
                <a:cs typeface="Trebuchet MS"/>
              </a:rPr>
              <a:t>Primary </a:t>
            </a:r>
            <a:r>
              <a:rPr dirty="0" sz="2400" spc="-100">
                <a:solidFill>
                  <a:srgbClr val="595959"/>
                </a:solidFill>
                <a:latin typeface="Trebuchet MS"/>
                <a:cs typeface="Trebuchet MS"/>
              </a:rPr>
              <a:t>End-Point </a:t>
            </a:r>
            <a:r>
              <a:rPr dirty="0" sz="2400" spc="-140">
                <a:solidFill>
                  <a:srgbClr val="595959"/>
                </a:solidFill>
                <a:latin typeface="Trebuchet MS"/>
                <a:cs typeface="Trebuchet MS"/>
              </a:rPr>
              <a:t>(death, </a:t>
            </a:r>
            <a:r>
              <a:rPr dirty="0" sz="2400" spc="-125">
                <a:solidFill>
                  <a:srgbClr val="595959"/>
                </a:solidFill>
                <a:latin typeface="Trebuchet MS"/>
                <a:cs typeface="Trebuchet MS"/>
              </a:rPr>
              <a:t>dialysis,  </a:t>
            </a:r>
            <a:r>
              <a:rPr dirty="0" sz="2400" spc="-100">
                <a:solidFill>
                  <a:srgbClr val="595959"/>
                </a:solidFill>
                <a:latin typeface="Trebuchet MS"/>
                <a:cs typeface="Trebuchet MS"/>
              </a:rPr>
              <a:t>persistent </a:t>
            </a:r>
            <a:r>
              <a:rPr dirty="0" sz="2400" spc="-120">
                <a:solidFill>
                  <a:srgbClr val="595959"/>
                </a:solidFill>
                <a:latin typeface="Trebuchet MS"/>
                <a:cs typeface="Trebuchet MS"/>
              </a:rPr>
              <a:t>decline </a:t>
            </a:r>
            <a:r>
              <a:rPr dirty="0" sz="2400" spc="-95">
                <a:solidFill>
                  <a:srgbClr val="595959"/>
                </a:solidFill>
                <a:latin typeface="Trebuchet MS"/>
                <a:cs typeface="Trebuchet MS"/>
              </a:rPr>
              <a:t>in </a:t>
            </a:r>
            <a:r>
              <a:rPr dirty="0" sz="2400" spc="-105">
                <a:solidFill>
                  <a:srgbClr val="595959"/>
                </a:solidFill>
                <a:latin typeface="Trebuchet MS"/>
                <a:cs typeface="Trebuchet MS"/>
              </a:rPr>
              <a:t>kidney</a:t>
            </a:r>
            <a:r>
              <a:rPr dirty="0" sz="2400" spc="-425">
                <a:solidFill>
                  <a:srgbClr val="595959"/>
                </a:solidFill>
                <a:latin typeface="Trebuchet MS"/>
                <a:cs typeface="Trebuchet MS"/>
              </a:rPr>
              <a:t> </a:t>
            </a:r>
            <a:r>
              <a:rPr dirty="0" sz="2400" spc="-110">
                <a:solidFill>
                  <a:srgbClr val="595959"/>
                </a:solidFill>
                <a:latin typeface="Trebuchet MS"/>
                <a:cs typeface="Trebuchet MS"/>
              </a:rPr>
              <a:t>function)</a:t>
            </a:r>
            <a:endParaRPr sz="2400">
              <a:latin typeface="Trebuchet MS"/>
              <a:cs typeface="Trebuchet MS"/>
            </a:endParaRPr>
          </a:p>
          <a:p>
            <a:pPr marL="2100580">
              <a:lnSpc>
                <a:spcPct val="100000"/>
              </a:lnSpc>
              <a:spcBef>
                <a:spcPts val="790"/>
              </a:spcBef>
              <a:tabLst>
                <a:tab pos="4136390" algn="l"/>
              </a:tabLst>
            </a:pPr>
            <a:r>
              <a:rPr dirty="0" sz="2400" spc="-100">
                <a:solidFill>
                  <a:srgbClr val="595959"/>
                </a:solidFill>
                <a:latin typeface="Trebuchet MS"/>
                <a:cs typeface="Trebuchet MS"/>
              </a:rPr>
              <a:t>Bicarbonate	</a:t>
            </a:r>
            <a:r>
              <a:rPr dirty="0" sz="2400" spc="-110">
                <a:solidFill>
                  <a:srgbClr val="595959"/>
                </a:solidFill>
                <a:latin typeface="Trebuchet MS"/>
                <a:cs typeface="Trebuchet MS"/>
              </a:rPr>
              <a:t>Saline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744868" y="514994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39">
                <a:moveTo>
                  <a:pt x="0" y="167421"/>
                </a:moveTo>
                <a:lnTo>
                  <a:pt x="167421" y="167421"/>
                </a:lnTo>
                <a:lnTo>
                  <a:pt x="167421" y="0"/>
                </a:lnTo>
                <a:lnTo>
                  <a:pt x="0" y="0"/>
                </a:lnTo>
                <a:lnTo>
                  <a:pt x="0" y="167421"/>
                </a:lnTo>
                <a:close/>
              </a:path>
            </a:pathLst>
          </a:custGeom>
          <a:solidFill>
            <a:srgbClr val="A5A5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7818678" y="5149941"/>
            <a:ext cx="167640" cy="167640"/>
          </a:xfrm>
          <a:custGeom>
            <a:avLst/>
            <a:gdLst/>
            <a:ahLst/>
            <a:cxnLst/>
            <a:rect l="l" t="t" r="r" b="b"/>
            <a:pathLst>
              <a:path w="167640" h="167639">
                <a:moveTo>
                  <a:pt x="0" y="167421"/>
                </a:moveTo>
                <a:lnTo>
                  <a:pt x="167421" y="167421"/>
                </a:lnTo>
                <a:lnTo>
                  <a:pt x="167421" y="0"/>
                </a:lnTo>
                <a:lnTo>
                  <a:pt x="0" y="0"/>
                </a:lnTo>
                <a:lnTo>
                  <a:pt x="0" y="167421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6978536" y="4995164"/>
            <a:ext cx="20745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5850" algn="l"/>
              </a:tabLst>
            </a:pPr>
            <a:r>
              <a:rPr dirty="0" sz="2400" spc="5">
                <a:solidFill>
                  <a:srgbClr val="595959"/>
                </a:solidFill>
                <a:latin typeface="Trebuchet MS"/>
                <a:cs typeface="Trebuchet MS"/>
              </a:rPr>
              <a:t>N</a:t>
            </a:r>
            <a:r>
              <a:rPr dirty="0" sz="2400" spc="-30">
                <a:solidFill>
                  <a:srgbClr val="595959"/>
                </a:solidFill>
                <a:latin typeface="Trebuchet MS"/>
                <a:cs typeface="Trebuchet MS"/>
              </a:rPr>
              <a:t>A</a:t>
            </a:r>
            <a:r>
              <a:rPr dirty="0" sz="2400" spc="-160">
                <a:solidFill>
                  <a:srgbClr val="595959"/>
                </a:solidFill>
                <a:latin typeface="Trebuchet MS"/>
                <a:cs typeface="Trebuchet MS"/>
              </a:rPr>
              <a:t>C</a:t>
            </a:r>
            <a:r>
              <a:rPr dirty="0" sz="2400">
                <a:solidFill>
                  <a:srgbClr val="595959"/>
                </a:solidFill>
                <a:latin typeface="Trebuchet MS"/>
                <a:cs typeface="Trebuchet MS"/>
              </a:rPr>
              <a:t>	</a:t>
            </a:r>
            <a:r>
              <a:rPr dirty="0" sz="2400" spc="-165">
                <a:solidFill>
                  <a:srgbClr val="595959"/>
                </a:solidFill>
                <a:latin typeface="Trebuchet MS"/>
                <a:cs typeface="Trebuchet MS"/>
              </a:rPr>
              <a:t>P</a:t>
            </a:r>
            <a:r>
              <a:rPr dirty="0" sz="2400" spc="-90">
                <a:solidFill>
                  <a:srgbClr val="595959"/>
                </a:solidFill>
                <a:latin typeface="Trebuchet MS"/>
                <a:cs typeface="Trebuchet MS"/>
              </a:rPr>
              <a:t>l</a:t>
            </a:r>
            <a:r>
              <a:rPr dirty="0" sz="2400" spc="-114">
                <a:solidFill>
                  <a:srgbClr val="595959"/>
                </a:solidFill>
                <a:latin typeface="Trebuchet MS"/>
                <a:cs typeface="Trebuchet MS"/>
              </a:rPr>
              <a:t>a</a:t>
            </a:r>
            <a:r>
              <a:rPr dirty="0" sz="2400" spc="-185">
                <a:solidFill>
                  <a:srgbClr val="595959"/>
                </a:solidFill>
                <a:latin typeface="Trebuchet MS"/>
                <a:cs typeface="Trebuchet MS"/>
              </a:rPr>
              <a:t>c</a:t>
            </a:r>
            <a:r>
              <a:rPr dirty="0" sz="2400" spc="-110">
                <a:solidFill>
                  <a:srgbClr val="595959"/>
                </a:solidFill>
                <a:latin typeface="Trebuchet MS"/>
                <a:cs typeface="Trebuchet MS"/>
              </a:rPr>
              <a:t>e</a:t>
            </a:r>
            <a:r>
              <a:rPr dirty="0" sz="2400" spc="-95">
                <a:solidFill>
                  <a:srgbClr val="595959"/>
                </a:solidFill>
                <a:latin typeface="Trebuchet MS"/>
                <a:cs typeface="Trebuchet MS"/>
              </a:rPr>
              <a:t>b</a:t>
            </a:r>
            <a:r>
              <a:rPr dirty="0" sz="2400" spc="-25">
                <a:solidFill>
                  <a:srgbClr val="595959"/>
                </a:solidFill>
                <a:latin typeface="Trebuchet MS"/>
                <a:cs typeface="Trebuchet MS"/>
              </a:rPr>
              <a:t>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992629" y="590803"/>
            <a:ext cx="20288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5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PRIMARY</a:t>
            </a:r>
            <a:r>
              <a:rPr dirty="0" u="heavy" sz="1800" spc="-18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spc="-8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OUTCOME: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7822" y="865123"/>
            <a:ext cx="57988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4690" marR="5080" indent="-682625">
              <a:lnSpc>
                <a:spcPct val="100000"/>
              </a:lnSpc>
              <a:spcBef>
                <a:spcPts val="100"/>
              </a:spcBef>
            </a:pPr>
            <a:r>
              <a:rPr dirty="0" sz="1800" spc="-85" b="1">
                <a:latin typeface="Trebuchet MS"/>
                <a:cs typeface="Trebuchet MS"/>
              </a:rPr>
              <a:t>Sodium </a:t>
            </a:r>
            <a:r>
              <a:rPr dirty="0" sz="1800" spc="-105" b="1">
                <a:latin typeface="Trebuchet MS"/>
                <a:cs typeface="Trebuchet MS"/>
              </a:rPr>
              <a:t>Bicarbonate </a:t>
            </a:r>
            <a:r>
              <a:rPr dirty="0" sz="1800" spc="-120" b="1">
                <a:latin typeface="Trebuchet MS"/>
                <a:cs typeface="Trebuchet MS"/>
              </a:rPr>
              <a:t>vs. </a:t>
            </a:r>
            <a:r>
              <a:rPr dirty="0" sz="1800" spc="-85" b="1">
                <a:latin typeface="Trebuchet MS"/>
                <a:cs typeface="Trebuchet MS"/>
              </a:rPr>
              <a:t>Sodium </a:t>
            </a:r>
            <a:r>
              <a:rPr dirty="0" sz="1800" spc="-120" b="1">
                <a:latin typeface="Trebuchet MS"/>
                <a:cs typeface="Trebuchet MS"/>
              </a:rPr>
              <a:t>Chloride: </a:t>
            </a:r>
            <a:r>
              <a:rPr dirty="0" sz="1800" spc="-75" b="1">
                <a:latin typeface="Trebuchet MS"/>
                <a:cs typeface="Trebuchet MS"/>
              </a:rPr>
              <a:t>OR </a:t>
            </a:r>
            <a:r>
              <a:rPr dirty="0" sz="1800" spc="-155" b="1">
                <a:latin typeface="Trebuchet MS"/>
                <a:cs typeface="Trebuchet MS"/>
              </a:rPr>
              <a:t>0.64</a:t>
            </a:r>
            <a:r>
              <a:rPr dirty="0" sz="1800" spc="-340" b="1">
                <a:latin typeface="Trebuchet MS"/>
                <a:cs typeface="Trebuchet MS"/>
              </a:rPr>
              <a:t> </a:t>
            </a:r>
            <a:r>
              <a:rPr dirty="0" sz="1800" spc="-145" b="1">
                <a:latin typeface="Trebuchet MS"/>
                <a:cs typeface="Trebuchet MS"/>
              </a:rPr>
              <a:t>(0.33-1.24)  </a:t>
            </a:r>
            <a:r>
              <a:rPr dirty="0" sz="1800" spc="-120" b="1">
                <a:latin typeface="Trebuchet MS"/>
                <a:cs typeface="Trebuchet MS"/>
              </a:rPr>
              <a:t>Acetylcysteine vs. </a:t>
            </a:r>
            <a:r>
              <a:rPr dirty="0" sz="1800" spc="-110" b="1">
                <a:latin typeface="Trebuchet MS"/>
                <a:cs typeface="Trebuchet MS"/>
              </a:rPr>
              <a:t>Placebo: </a:t>
            </a:r>
            <a:r>
              <a:rPr dirty="0" sz="1800" spc="-75" b="1">
                <a:latin typeface="Trebuchet MS"/>
                <a:cs typeface="Trebuchet MS"/>
              </a:rPr>
              <a:t>OR </a:t>
            </a:r>
            <a:r>
              <a:rPr dirty="0" sz="1800" spc="-155" b="1">
                <a:latin typeface="Trebuchet MS"/>
                <a:cs typeface="Trebuchet MS"/>
              </a:rPr>
              <a:t>1.37</a:t>
            </a:r>
            <a:r>
              <a:rPr dirty="0" sz="1800" spc="-245" b="1">
                <a:latin typeface="Trebuchet MS"/>
                <a:cs typeface="Trebuchet MS"/>
              </a:rPr>
              <a:t> </a:t>
            </a:r>
            <a:r>
              <a:rPr dirty="0" sz="1800" spc="-145" b="1">
                <a:latin typeface="Trebuchet MS"/>
                <a:cs typeface="Trebuchet MS"/>
              </a:rPr>
              <a:t>(0.71-2.62)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873110" y="590803"/>
            <a:ext cx="22961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800" spc="-100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SECONDARY</a:t>
            </a:r>
            <a:r>
              <a:rPr dirty="0" u="heavy" sz="1800" spc="-19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dirty="0" u="heavy" sz="1800" spc="-8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OUTCOME: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122034" y="865123"/>
            <a:ext cx="57988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94690" marR="5080" indent="-682625">
              <a:lnSpc>
                <a:spcPct val="100000"/>
              </a:lnSpc>
              <a:spcBef>
                <a:spcPts val="100"/>
              </a:spcBef>
            </a:pPr>
            <a:r>
              <a:rPr dirty="0" sz="1800" spc="-85" b="1">
                <a:latin typeface="Trebuchet MS"/>
                <a:cs typeface="Trebuchet MS"/>
              </a:rPr>
              <a:t>Sodium </a:t>
            </a:r>
            <a:r>
              <a:rPr dirty="0" sz="1800" spc="-105" b="1">
                <a:latin typeface="Trebuchet MS"/>
                <a:cs typeface="Trebuchet MS"/>
              </a:rPr>
              <a:t>Bicarbonate </a:t>
            </a:r>
            <a:r>
              <a:rPr dirty="0" sz="1800" spc="-120" b="1">
                <a:latin typeface="Trebuchet MS"/>
                <a:cs typeface="Trebuchet MS"/>
              </a:rPr>
              <a:t>vs. </a:t>
            </a:r>
            <a:r>
              <a:rPr dirty="0" sz="1800" spc="-85" b="1">
                <a:latin typeface="Trebuchet MS"/>
                <a:cs typeface="Trebuchet MS"/>
              </a:rPr>
              <a:t>Sodium </a:t>
            </a:r>
            <a:r>
              <a:rPr dirty="0" sz="1800" spc="-120" b="1">
                <a:latin typeface="Trebuchet MS"/>
                <a:cs typeface="Trebuchet MS"/>
              </a:rPr>
              <a:t>Chloride: </a:t>
            </a:r>
            <a:r>
              <a:rPr dirty="0" sz="1800" spc="-75" b="1">
                <a:latin typeface="Trebuchet MS"/>
                <a:cs typeface="Trebuchet MS"/>
              </a:rPr>
              <a:t>OR </a:t>
            </a:r>
            <a:r>
              <a:rPr dirty="0" sz="1800" spc="-155" b="1">
                <a:latin typeface="Trebuchet MS"/>
                <a:cs typeface="Trebuchet MS"/>
              </a:rPr>
              <a:t>0.93</a:t>
            </a:r>
            <a:r>
              <a:rPr dirty="0" sz="1800" spc="-340" b="1">
                <a:latin typeface="Trebuchet MS"/>
                <a:cs typeface="Trebuchet MS"/>
              </a:rPr>
              <a:t> </a:t>
            </a:r>
            <a:r>
              <a:rPr dirty="0" sz="1800" spc="-145" b="1">
                <a:latin typeface="Trebuchet MS"/>
                <a:cs typeface="Trebuchet MS"/>
              </a:rPr>
              <a:t>(0.65-1.34)  </a:t>
            </a:r>
            <a:r>
              <a:rPr dirty="0" sz="1800" spc="-120" b="1">
                <a:latin typeface="Trebuchet MS"/>
                <a:cs typeface="Trebuchet MS"/>
              </a:rPr>
              <a:t>Acetylcysteine vs. </a:t>
            </a:r>
            <a:r>
              <a:rPr dirty="0" sz="1800" spc="-110" b="1">
                <a:latin typeface="Trebuchet MS"/>
                <a:cs typeface="Trebuchet MS"/>
              </a:rPr>
              <a:t>Placebo: </a:t>
            </a:r>
            <a:r>
              <a:rPr dirty="0" sz="1800" spc="-75" b="1">
                <a:latin typeface="Trebuchet MS"/>
                <a:cs typeface="Trebuchet MS"/>
              </a:rPr>
              <a:t>OR </a:t>
            </a:r>
            <a:r>
              <a:rPr dirty="0" sz="1800" spc="-155" b="1">
                <a:latin typeface="Trebuchet MS"/>
                <a:cs typeface="Trebuchet MS"/>
              </a:rPr>
              <a:t>0.98</a:t>
            </a:r>
            <a:r>
              <a:rPr dirty="0" sz="1800" spc="-245" b="1">
                <a:latin typeface="Trebuchet MS"/>
                <a:cs typeface="Trebuchet MS"/>
              </a:rPr>
              <a:t> </a:t>
            </a:r>
            <a:r>
              <a:rPr dirty="0" sz="1800" spc="-145" b="1">
                <a:latin typeface="Trebuchet MS"/>
                <a:cs typeface="Trebuchet MS"/>
              </a:rPr>
              <a:t>(0.69-1.41)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2433" y="5548569"/>
            <a:ext cx="3422015" cy="1120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780"/>
              </a:lnSpc>
            </a:pPr>
            <a:r>
              <a:rPr dirty="0" sz="5100" spc="360" b="1">
                <a:solidFill>
                  <a:srgbClr val="FFFFFF"/>
                </a:solidFill>
                <a:latin typeface="Trebuchet MS"/>
                <a:cs typeface="Trebuchet MS"/>
              </a:rPr>
              <a:t>SCAI</a:t>
            </a:r>
            <a:r>
              <a:rPr dirty="0" sz="5100" spc="40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5100" spc="280" b="1">
                <a:solidFill>
                  <a:srgbClr val="FFFFFF"/>
                </a:solidFill>
                <a:latin typeface="Trebuchet MS"/>
                <a:cs typeface="Trebuchet MS"/>
              </a:rPr>
              <a:t>2018</a:t>
            </a:r>
            <a:endParaRPr sz="5100">
              <a:latin typeface="Trebuchet MS"/>
              <a:cs typeface="Trebuchet MS"/>
            </a:endParaRPr>
          </a:p>
          <a:p>
            <a:pPr algn="ctr" marR="6985">
              <a:lnSpc>
                <a:spcPts val="2950"/>
              </a:lnSpc>
            </a:pPr>
            <a:r>
              <a:rPr dirty="0" sz="2650" spc="75">
                <a:solidFill>
                  <a:srgbClr val="FFFFFF"/>
                </a:solidFill>
                <a:latin typeface="Trebuchet MS"/>
                <a:cs typeface="Trebuchet MS"/>
              </a:rPr>
              <a:t>Scientific</a:t>
            </a:r>
            <a:r>
              <a:rPr dirty="0" sz="2650" spc="1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650" spc="170">
                <a:solidFill>
                  <a:srgbClr val="FFFFFF"/>
                </a:solidFill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6365" y="6148583"/>
            <a:ext cx="5549265" cy="189865"/>
          </a:xfrm>
          <a:custGeom>
            <a:avLst/>
            <a:gdLst/>
            <a:ahLst/>
            <a:cxnLst/>
            <a:rect l="l" t="t" r="r" b="b"/>
            <a:pathLst>
              <a:path w="5549265" h="189864">
                <a:moveTo>
                  <a:pt x="3079214" y="78784"/>
                </a:moveTo>
                <a:lnTo>
                  <a:pt x="1322188" y="78784"/>
                </a:lnTo>
                <a:lnTo>
                  <a:pt x="1361975" y="78811"/>
                </a:lnTo>
                <a:lnTo>
                  <a:pt x="1533865" y="80923"/>
                </a:lnTo>
                <a:lnTo>
                  <a:pt x="1875831" y="91165"/>
                </a:lnTo>
                <a:lnTo>
                  <a:pt x="3839511" y="183215"/>
                </a:lnTo>
                <a:lnTo>
                  <a:pt x="4094518" y="189312"/>
                </a:lnTo>
                <a:lnTo>
                  <a:pt x="4671147" y="179643"/>
                </a:lnTo>
                <a:lnTo>
                  <a:pt x="4995049" y="157704"/>
                </a:lnTo>
                <a:lnTo>
                  <a:pt x="4735997" y="157704"/>
                </a:lnTo>
                <a:lnTo>
                  <a:pt x="4247882" y="152227"/>
                </a:lnTo>
                <a:lnTo>
                  <a:pt x="4017465" y="145370"/>
                </a:lnTo>
                <a:lnTo>
                  <a:pt x="3803835" y="135355"/>
                </a:lnTo>
                <a:lnTo>
                  <a:pt x="3555648" y="119372"/>
                </a:lnTo>
                <a:lnTo>
                  <a:pt x="3143242" y="84688"/>
                </a:lnTo>
                <a:lnTo>
                  <a:pt x="3079214" y="78784"/>
                </a:lnTo>
                <a:close/>
              </a:path>
              <a:path w="5549265" h="189864">
                <a:moveTo>
                  <a:pt x="1668657" y="0"/>
                </a:moveTo>
                <a:lnTo>
                  <a:pt x="1543545" y="422"/>
                </a:lnTo>
                <a:lnTo>
                  <a:pt x="758698" y="29875"/>
                </a:lnTo>
                <a:lnTo>
                  <a:pt x="288440" y="84714"/>
                </a:lnTo>
                <a:lnTo>
                  <a:pt x="59956" y="137601"/>
                </a:lnTo>
                <a:lnTo>
                  <a:pt x="0" y="161299"/>
                </a:lnTo>
                <a:lnTo>
                  <a:pt x="181529" y="118159"/>
                </a:lnTo>
                <a:lnTo>
                  <a:pt x="375766" y="95203"/>
                </a:lnTo>
                <a:lnTo>
                  <a:pt x="703064" y="84714"/>
                </a:lnTo>
                <a:lnTo>
                  <a:pt x="3079214" y="78784"/>
                </a:lnTo>
                <a:lnTo>
                  <a:pt x="2608743" y="37537"/>
                </a:lnTo>
                <a:lnTo>
                  <a:pt x="2373247" y="21272"/>
                </a:lnTo>
                <a:lnTo>
                  <a:pt x="2173285" y="10953"/>
                </a:lnTo>
                <a:lnTo>
                  <a:pt x="1959660" y="3721"/>
                </a:lnTo>
                <a:lnTo>
                  <a:pt x="1729248" y="218"/>
                </a:lnTo>
                <a:lnTo>
                  <a:pt x="1668657" y="0"/>
                </a:lnTo>
                <a:close/>
              </a:path>
              <a:path w="5549265" h="189864">
                <a:moveTo>
                  <a:pt x="5548795" y="99852"/>
                </a:moveTo>
                <a:lnTo>
                  <a:pt x="5214735" y="135596"/>
                </a:lnTo>
                <a:lnTo>
                  <a:pt x="4980628" y="153179"/>
                </a:lnTo>
                <a:lnTo>
                  <a:pt x="4735997" y="157704"/>
                </a:lnTo>
                <a:lnTo>
                  <a:pt x="4995049" y="157704"/>
                </a:lnTo>
                <a:lnTo>
                  <a:pt x="5132233" y="148412"/>
                </a:lnTo>
                <a:lnTo>
                  <a:pt x="5438030" y="115266"/>
                </a:lnTo>
                <a:lnTo>
                  <a:pt x="5548795" y="99852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7783" y="279908"/>
            <a:ext cx="115951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20"/>
              <a:t>Subgroups</a:t>
            </a:r>
            <a:r>
              <a:rPr dirty="0" sz="3600" spc="-280"/>
              <a:t> </a:t>
            </a:r>
            <a:r>
              <a:rPr dirty="0" sz="3600" spc="-160"/>
              <a:t>of</a:t>
            </a:r>
            <a:r>
              <a:rPr dirty="0" sz="3600" spc="-275"/>
              <a:t> </a:t>
            </a:r>
            <a:r>
              <a:rPr dirty="0" sz="3600" spc="-210"/>
              <a:t>Interest:</a:t>
            </a:r>
            <a:r>
              <a:rPr dirty="0" sz="3600" spc="-270"/>
              <a:t> </a:t>
            </a:r>
            <a:r>
              <a:rPr dirty="0" sz="3600" spc="-130"/>
              <a:t>Sodium</a:t>
            </a:r>
            <a:r>
              <a:rPr dirty="0" sz="3600" spc="-275"/>
              <a:t> </a:t>
            </a:r>
            <a:r>
              <a:rPr dirty="0" sz="3600" spc="-180"/>
              <a:t>Bicarbonate</a:t>
            </a:r>
            <a:r>
              <a:rPr dirty="0" sz="3600" spc="-280"/>
              <a:t> </a:t>
            </a:r>
            <a:r>
              <a:rPr dirty="0" sz="3600" spc="-240"/>
              <a:t>vs.</a:t>
            </a:r>
            <a:r>
              <a:rPr dirty="0" sz="3600" spc="-280"/>
              <a:t> </a:t>
            </a:r>
            <a:r>
              <a:rPr dirty="0" sz="3600" spc="-130"/>
              <a:t>Sodium</a:t>
            </a:r>
            <a:r>
              <a:rPr dirty="0" sz="3600" spc="-275"/>
              <a:t> </a:t>
            </a:r>
            <a:r>
              <a:rPr dirty="0" sz="3600" spc="-170"/>
              <a:t>Chloride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1" y="1191412"/>
            <a:ext cx="12191998" cy="5666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42433" y="5548569"/>
            <a:ext cx="3422015" cy="1120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780"/>
              </a:lnSpc>
            </a:pPr>
            <a:r>
              <a:rPr dirty="0" sz="5100" spc="360" b="1">
                <a:solidFill>
                  <a:srgbClr val="FFFFFF"/>
                </a:solidFill>
                <a:latin typeface="Trebuchet MS"/>
                <a:cs typeface="Trebuchet MS"/>
              </a:rPr>
              <a:t>SCAI</a:t>
            </a:r>
            <a:r>
              <a:rPr dirty="0" sz="5100" spc="40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5100" spc="280" b="1">
                <a:solidFill>
                  <a:srgbClr val="FFFFFF"/>
                </a:solidFill>
                <a:latin typeface="Trebuchet MS"/>
                <a:cs typeface="Trebuchet MS"/>
              </a:rPr>
              <a:t>2018</a:t>
            </a:r>
            <a:endParaRPr sz="5100">
              <a:latin typeface="Trebuchet MS"/>
              <a:cs typeface="Trebuchet MS"/>
            </a:endParaRPr>
          </a:p>
          <a:p>
            <a:pPr algn="ctr" marR="6985">
              <a:lnSpc>
                <a:spcPts val="2950"/>
              </a:lnSpc>
            </a:pPr>
            <a:r>
              <a:rPr dirty="0" sz="2650" spc="75">
                <a:solidFill>
                  <a:srgbClr val="FFFFFF"/>
                </a:solidFill>
                <a:latin typeface="Trebuchet MS"/>
                <a:cs typeface="Trebuchet MS"/>
              </a:rPr>
              <a:t>Scientific</a:t>
            </a:r>
            <a:r>
              <a:rPr dirty="0" sz="2650" spc="195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650" spc="170">
                <a:solidFill>
                  <a:srgbClr val="FFFFFF"/>
                </a:solidFill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6365" y="6148583"/>
            <a:ext cx="5549265" cy="189865"/>
          </a:xfrm>
          <a:custGeom>
            <a:avLst/>
            <a:gdLst/>
            <a:ahLst/>
            <a:cxnLst/>
            <a:rect l="l" t="t" r="r" b="b"/>
            <a:pathLst>
              <a:path w="5549265" h="189864">
                <a:moveTo>
                  <a:pt x="3079214" y="78784"/>
                </a:moveTo>
                <a:lnTo>
                  <a:pt x="1322188" y="78784"/>
                </a:lnTo>
                <a:lnTo>
                  <a:pt x="1361975" y="78811"/>
                </a:lnTo>
                <a:lnTo>
                  <a:pt x="1533865" y="80923"/>
                </a:lnTo>
                <a:lnTo>
                  <a:pt x="1875831" y="91165"/>
                </a:lnTo>
                <a:lnTo>
                  <a:pt x="3839511" y="183215"/>
                </a:lnTo>
                <a:lnTo>
                  <a:pt x="4094518" y="189312"/>
                </a:lnTo>
                <a:lnTo>
                  <a:pt x="4671147" y="179643"/>
                </a:lnTo>
                <a:lnTo>
                  <a:pt x="4995049" y="157704"/>
                </a:lnTo>
                <a:lnTo>
                  <a:pt x="4735997" y="157704"/>
                </a:lnTo>
                <a:lnTo>
                  <a:pt x="4247882" y="152227"/>
                </a:lnTo>
                <a:lnTo>
                  <a:pt x="4017465" y="145370"/>
                </a:lnTo>
                <a:lnTo>
                  <a:pt x="3803835" y="135355"/>
                </a:lnTo>
                <a:lnTo>
                  <a:pt x="3555648" y="119372"/>
                </a:lnTo>
                <a:lnTo>
                  <a:pt x="3143242" y="84688"/>
                </a:lnTo>
                <a:lnTo>
                  <a:pt x="3079214" y="78784"/>
                </a:lnTo>
                <a:close/>
              </a:path>
              <a:path w="5549265" h="189864">
                <a:moveTo>
                  <a:pt x="1668657" y="0"/>
                </a:moveTo>
                <a:lnTo>
                  <a:pt x="1543545" y="422"/>
                </a:lnTo>
                <a:lnTo>
                  <a:pt x="758698" y="29875"/>
                </a:lnTo>
                <a:lnTo>
                  <a:pt x="288440" y="84714"/>
                </a:lnTo>
                <a:lnTo>
                  <a:pt x="59956" y="137601"/>
                </a:lnTo>
                <a:lnTo>
                  <a:pt x="0" y="161299"/>
                </a:lnTo>
                <a:lnTo>
                  <a:pt x="181529" y="118159"/>
                </a:lnTo>
                <a:lnTo>
                  <a:pt x="375766" y="95203"/>
                </a:lnTo>
                <a:lnTo>
                  <a:pt x="703064" y="84714"/>
                </a:lnTo>
                <a:lnTo>
                  <a:pt x="3079214" y="78784"/>
                </a:lnTo>
                <a:lnTo>
                  <a:pt x="2608743" y="37537"/>
                </a:lnTo>
                <a:lnTo>
                  <a:pt x="2373247" y="21272"/>
                </a:lnTo>
                <a:lnTo>
                  <a:pt x="2173285" y="10953"/>
                </a:lnTo>
                <a:lnTo>
                  <a:pt x="1959660" y="3721"/>
                </a:lnTo>
                <a:lnTo>
                  <a:pt x="1729248" y="218"/>
                </a:lnTo>
                <a:lnTo>
                  <a:pt x="1668657" y="0"/>
                </a:lnTo>
                <a:close/>
              </a:path>
              <a:path w="5549265" h="189864">
                <a:moveTo>
                  <a:pt x="5548795" y="99852"/>
                </a:moveTo>
                <a:lnTo>
                  <a:pt x="5214735" y="135596"/>
                </a:lnTo>
                <a:lnTo>
                  <a:pt x="4980628" y="153179"/>
                </a:lnTo>
                <a:lnTo>
                  <a:pt x="4735997" y="157704"/>
                </a:lnTo>
                <a:lnTo>
                  <a:pt x="4995049" y="157704"/>
                </a:lnTo>
                <a:lnTo>
                  <a:pt x="5132233" y="148412"/>
                </a:lnTo>
                <a:lnTo>
                  <a:pt x="5438030" y="115266"/>
                </a:lnTo>
                <a:lnTo>
                  <a:pt x="5548795" y="99852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1093787"/>
            <a:ext cx="12192000" cy="5764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56551" y="136651"/>
            <a:ext cx="9930130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000" spc="-135"/>
              <a:t>Subgroups </a:t>
            </a:r>
            <a:r>
              <a:rPr dirty="0" sz="4000" spc="-175"/>
              <a:t>of </a:t>
            </a:r>
            <a:r>
              <a:rPr dirty="0" sz="4000" spc="-235"/>
              <a:t>Interest: </a:t>
            </a:r>
            <a:r>
              <a:rPr dirty="0" sz="4000" spc="-229"/>
              <a:t>Acetylcysteine </a:t>
            </a:r>
            <a:r>
              <a:rPr dirty="0" sz="4000" spc="-260"/>
              <a:t>vs.</a:t>
            </a:r>
            <a:r>
              <a:rPr dirty="0" sz="4000" spc="-745"/>
              <a:t> </a:t>
            </a:r>
            <a:r>
              <a:rPr dirty="0" sz="4000" spc="-204"/>
              <a:t>Placebo</a:t>
            </a:r>
            <a:endParaRPr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240"/>
              <a:t>Limitations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1716"/>
            <a:ext cx="9999980" cy="263017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45">
                <a:latin typeface="Trebuchet MS"/>
                <a:cs typeface="Trebuchet MS"/>
              </a:rPr>
              <a:t>Very </a:t>
            </a:r>
            <a:r>
              <a:rPr dirty="0" sz="2800" spc="-110">
                <a:latin typeface="Trebuchet MS"/>
                <a:cs typeface="Trebuchet MS"/>
              </a:rPr>
              <a:t>high-risk </a:t>
            </a:r>
            <a:r>
              <a:rPr dirty="0" sz="2800" spc="-130">
                <a:latin typeface="Trebuchet MS"/>
                <a:cs typeface="Trebuchet MS"/>
              </a:rPr>
              <a:t>patients </a:t>
            </a:r>
            <a:r>
              <a:rPr dirty="0" sz="2800" spc="-225">
                <a:latin typeface="Trebuchet MS"/>
                <a:cs typeface="Trebuchet MS"/>
              </a:rPr>
              <a:t>(i.e. </a:t>
            </a:r>
            <a:r>
              <a:rPr dirty="0" sz="2800" spc="-30">
                <a:latin typeface="Trebuchet MS"/>
                <a:cs typeface="Trebuchet MS"/>
              </a:rPr>
              <a:t>STEMI </a:t>
            </a:r>
            <a:r>
              <a:rPr dirty="0" sz="2800" spc="-145">
                <a:latin typeface="Trebuchet MS"/>
                <a:cs typeface="Trebuchet MS"/>
              </a:rPr>
              <a:t>and/or </a:t>
            </a:r>
            <a:r>
              <a:rPr dirty="0" sz="2800" spc="-135">
                <a:latin typeface="Trebuchet MS"/>
                <a:cs typeface="Trebuchet MS"/>
              </a:rPr>
              <a:t>cardiogenic </a:t>
            </a:r>
            <a:r>
              <a:rPr dirty="0" sz="2800" spc="-110">
                <a:latin typeface="Trebuchet MS"/>
                <a:cs typeface="Trebuchet MS"/>
              </a:rPr>
              <a:t>shock) </a:t>
            </a:r>
            <a:r>
              <a:rPr dirty="0" sz="2800" spc="-135">
                <a:latin typeface="Trebuchet MS"/>
                <a:cs typeface="Trebuchet MS"/>
              </a:rPr>
              <a:t>were  </a:t>
            </a:r>
            <a:r>
              <a:rPr dirty="0" sz="2800" spc="-175">
                <a:latin typeface="Trebuchet MS"/>
                <a:cs typeface="Trebuchet MS"/>
              </a:rPr>
              <a:t>excluded,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70">
                <a:latin typeface="Trebuchet MS"/>
                <a:cs typeface="Trebuchet MS"/>
              </a:rPr>
              <a:t>our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findings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may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90">
                <a:latin typeface="Trebuchet MS"/>
                <a:cs typeface="Trebuchet MS"/>
              </a:rPr>
              <a:t>not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be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generalizable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to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these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individuals</a:t>
            </a:r>
            <a:endParaRPr sz="2800">
              <a:latin typeface="Trebuchet MS"/>
              <a:cs typeface="Trebuchet MS"/>
            </a:endParaRPr>
          </a:p>
          <a:p>
            <a:pPr marL="241300" marR="95250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5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power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5">
                <a:latin typeface="Trebuchet MS"/>
                <a:cs typeface="Trebuchet MS"/>
              </a:rPr>
              <a:t>current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analysis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was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50">
                <a:latin typeface="Trebuchet MS"/>
                <a:cs typeface="Trebuchet MS"/>
              </a:rPr>
              <a:t>limited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based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45">
                <a:latin typeface="Trebuchet MS"/>
                <a:cs typeface="Trebuchet MS"/>
              </a:rPr>
              <a:t>on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smaller  </a:t>
            </a:r>
            <a:r>
              <a:rPr dirty="0" sz="2800" spc="-95">
                <a:latin typeface="Trebuchet MS"/>
                <a:cs typeface="Trebuchet MS"/>
              </a:rPr>
              <a:t>number </a:t>
            </a:r>
            <a:r>
              <a:rPr dirty="0" sz="2800" spc="-105">
                <a:latin typeface="Trebuchet MS"/>
                <a:cs typeface="Trebuchet MS"/>
              </a:rPr>
              <a:t>of </a:t>
            </a:r>
            <a:r>
              <a:rPr dirty="0" sz="2800" spc="-130">
                <a:latin typeface="Trebuchet MS"/>
                <a:cs typeface="Trebuchet MS"/>
              </a:rPr>
              <a:t>patients </a:t>
            </a:r>
            <a:r>
              <a:rPr dirty="0" sz="2800" spc="-120">
                <a:latin typeface="Trebuchet MS"/>
                <a:cs typeface="Trebuchet MS"/>
              </a:rPr>
              <a:t>compared with </a:t>
            </a:r>
            <a:r>
              <a:rPr dirty="0" sz="2800" spc="-125">
                <a:latin typeface="Trebuchet MS"/>
                <a:cs typeface="Trebuchet MS"/>
              </a:rPr>
              <a:t>the </a:t>
            </a:r>
            <a:r>
              <a:rPr dirty="0" sz="2800" spc="-145">
                <a:latin typeface="Trebuchet MS"/>
                <a:cs typeface="Trebuchet MS"/>
              </a:rPr>
              <a:t>overall </a:t>
            </a:r>
            <a:r>
              <a:rPr dirty="0" sz="2800" spc="-120">
                <a:latin typeface="Trebuchet MS"/>
                <a:cs typeface="Trebuchet MS"/>
              </a:rPr>
              <a:t>PRESERVE </a:t>
            </a:r>
            <a:r>
              <a:rPr dirty="0" sz="2800" spc="-155">
                <a:latin typeface="Trebuchet MS"/>
                <a:cs typeface="Trebuchet MS"/>
              </a:rPr>
              <a:t>trial  </a:t>
            </a:r>
            <a:r>
              <a:rPr dirty="0" sz="2800" spc="-170">
                <a:latin typeface="Trebuchet MS"/>
                <a:cs typeface="Trebuchet MS"/>
              </a:rPr>
              <a:t>However, </a:t>
            </a:r>
            <a:r>
              <a:rPr dirty="0" sz="2800" spc="-145">
                <a:latin typeface="Trebuchet MS"/>
                <a:cs typeface="Trebuchet MS"/>
              </a:rPr>
              <a:t>overall </a:t>
            </a:r>
            <a:r>
              <a:rPr dirty="0" sz="2800" spc="-114">
                <a:latin typeface="Trebuchet MS"/>
                <a:cs typeface="Trebuchet MS"/>
              </a:rPr>
              <a:t>results </a:t>
            </a:r>
            <a:r>
              <a:rPr dirty="0" sz="2800" spc="-120">
                <a:latin typeface="Trebuchet MS"/>
                <a:cs typeface="Trebuchet MS"/>
              </a:rPr>
              <a:t>consistent with </a:t>
            </a:r>
            <a:r>
              <a:rPr dirty="0" sz="2800" spc="-130">
                <a:latin typeface="Trebuchet MS"/>
                <a:cs typeface="Trebuchet MS"/>
              </a:rPr>
              <a:t>parent</a:t>
            </a:r>
            <a:r>
              <a:rPr dirty="0" sz="2800" spc="-605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trial</a:t>
            </a:r>
            <a:endParaRPr sz="28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64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00">
                <a:latin typeface="Trebuchet MS"/>
                <a:cs typeface="Trebuchet MS"/>
              </a:rPr>
              <a:t>Cohort was </a:t>
            </a:r>
            <a:r>
              <a:rPr dirty="0" sz="2800" spc="-120">
                <a:latin typeface="Trebuchet MS"/>
                <a:cs typeface="Trebuchet MS"/>
              </a:rPr>
              <a:t>predominantly</a:t>
            </a:r>
            <a:r>
              <a:rPr dirty="0" sz="2800" spc="-445">
                <a:latin typeface="Trebuchet MS"/>
                <a:cs typeface="Trebuchet MS"/>
              </a:rPr>
              <a:t> </a:t>
            </a:r>
            <a:r>
              <a:rPr dirty="0" sz="2800" spc="-140">
                <a:latin typeface="Trebuchet MS"/>
                <a:cs typeface="Trebuchet MS"/>
              </a:rPr>
              <a:t>male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16932" y="51307"/>
            <a:ext cx="2698750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70"/>
              <a:t>Conclusions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419" y="862075"/>
            <a:ext cx="10241280" cy="4120515"/>
          </a:xfrm>
          <a:prstGeom prst="rect">
            <a:avLst/>
          </a:prstGeom>
        </p:spPr>
        <p:txBody>
          <a:bodyPr wrap="square" lIns="0" tIns="95885" rIns="0" bIns="0" rtlCol="0" vert="horz">
            <a:spAutoFit/>
          </a:bodyPr>
          <a:lstStyle/>
          <a:p>
            <a:pPr marL="241300" marR="127000" indent="-228600">
              <a:lnSpc>
                <a:spcPts val="2690"/>
              </a:lnSpc>
              <a:spcBef>
                <a:spcPts val="75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5">
                <a:latin typeface="Trebuchet MS"/>
                <a:cs typeface="Trebuchet MS"/>
              </a:rPr>
              <a:t>The </a:t>
            </a:r>
            <a:r>
              <a:rPr dirty="0" sz="2800" spc="-120">
                <a:latin typeface="Trebuchet MS"/>
                <a:cs typeface="Trebuchet MS"/>
              </a:rPr>
              <a:t>present </a:t>
            </a:r>
            <a:r>
              <a:rPr dirty="0" sz="2800" spc="-90">
                <a:latin typeface="Trebuchet MS"/>
                <a:cs typeface="Trebuchet MS"/>
              </a:rPr>
              <a:t>sub-group </a:t>
            </a:r>
            <a:r>
              <a:rPr dirty="0" sz="2800" spc="-114">
                <a:latin typeface="Trebuchet MS"/>
                <a:cs typeface="Trebuchet MS"/>
              </a:rPr>
              <a:t>analysis </a:t>
            </a:r>
            <a:r>
              <a:rPr dirty="0" sz="2800" spc="-105">
                <a:latin typeface="Trebuchet MS"/>
                <a:cs typeface="Trebuchet MS"/>
              </a:rPr>
              <a:t>of more than 1,150 </a:t>
            </a:r>
            <a:r>
              <a:rPr dirty="0" sz="2800" spc="-150">
                <a:latin typeface="Trebuchet MS"/>
                <a:cs typeface="Trebuchet MS"/>
              </a:rPr>
              <a:t>patients, </a:t>
            </a:r>
            <a:r>
              <a:rPr dirty="0" sz="2800" spc="-120">
                <a:latin typeface="Trebuchet MS"/>
                <a:cs typeface="Trebuchet MS"/>
              </a:rPr>
              <a:t>with  </a:t>
            </a:r>
            <a:r>
              <a:rPr dirty="0" sz="2800" spc="-110">
                <a:latin typeface="Trebuchet MS"/>
                <a:cs typeface="Trebuchet MS"/>
              </a:rPr>
              <a:t>over </a:t>
            </a:r>
            <a:r>
              <a:rPr dirty="0" sz="2800" spc="-50">
                <a:latin typeface="Trebuchet MS"/>
                <a:cs typeface="Trebuchet MS"/>
              </a:rPr>
              <a:t>500 </a:t>
            </a:r>
            <a:r>
              <a:rPr dirty="0" sz="2800" spc="-110">
                <a:latin typeface="Trebuchet MS"/>
                <a:cs typeface="Trebuchet MS"/>
              </a:rPr>
              <a:t>in </a:t>
            </a:r>
            <a:r>
              <a:rPr dirty="0" sz="2800" spc="-135">
                <a:latin typeface="Trebuchet MS"/>
                <a:cs typeface="Trebuchet MS"/>
              </a:rPr>
              <a:t>each </a:t>
            </a:r>
            <a:r>
              <a:rPr dirty="0" sz="2800" spc="-145">
                <a:latin typeface="Trebuchet MS"/>
                <a:cs typeface="Trebuchet MS"/>
              </a:rPr>
              <a:t>treatment </a:t>
            </a:r>
            <a:r>
              <a:rPr dirty="0" sz="2800" spc="-170">
                <a:latin typeface="Trebuchet MS"/>
                <a:cs typeface="Trebuchet MS"/>
              </a:rPr>
              <a:t>arm, </a:t>
            </a:r>
            <a:r>
              <a:rPr dirty="0" sz="2800" spc="-120">
                <a:latin typeface="Trebuchet MS"/>
                <a:cs typeface="Trebuchet MS"/>
              </a:rPr>
              <a:t>represents the </a:t>
            </a:r>
            <a:r>
              <a:rPr dirty="0" u="heavy" sz="2800" spc="-15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largest </a:t>
            </a:r>
            <a:r>
              <a:rPr dirty="0" u="heavy" sz="2800" spc="-145" b="1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study</a:t>
            </a:r>
            <a:r>
              <a:rPr dirty="0" sz="2800" spc="-145" b="1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 </a:t>
            </a:r>
            <a:r>
              <a:rPr dirty="0" sz="2800" spc="-70">
                <a:latin typeface="Trebuchet MS"/>
                <a:cs typeface="Trebuchet MS"/>
              </a:rPr>
              <a:t>IV  </a:t>
            </a:r>
            <a:r>
              <a:rPr dirty="0" sz="2800" spc="-75">
                <a:latin typeface="Trebuchet MS"/>
                <a:cs typeface="Trebuchet MS"/>
              </a:rPr>
              <a:t>sodium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bicarbonate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and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50">
                <a:latin typeface="Trebuchet MS"/>
                <a:cs typeface="Trebuchet MS"/>
              </a:rPr>
              <a:t>acetylcysteine</a:t>
            </a:r>
            <a:r>
              <a:rPr dirty="0" sz="2800" spc="-225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in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patients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undergoing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PCI  </a:t>
            </a:r>
            <a:r>
              <a:rPr dirty="0" sz="2800" spc="-120">
                <a:latin typeface="Trebuchet MS"/>
                <a:cs typeface="Trebuchet MS"/>
              </a:rPr>
              <a:t>reported </a:t>
            </a:r>
            <a:r>
              <a:rPr dirty="0" sz="2800" spc="-114">
                <a:latin typeface="Trebuchet MS"/>
                <a:cs typeface="Trebuchet MS"/>
              </a:rPr>
              <a:t>to</a:t>
            </a:r>
            <a:r>
              <a:rPr dirty="0" sz="2800" spc="-310">
                <a:latin typeface="Trebuchet MS"/>
                <a:cs typeface="Trebuchet MS"/>
              </a:rPr>
              <a:t> </a:t>
            </a:r>
            <a:r>
              <a:rPr dirty="0" sz="2800" spc="-150">
                <a:latin typeface="Trebuchet MS"/>
                <a:cs typeface="Trebuchet MS"/>
              </a:rPr>
              <a:t>date</a:t>
            </a:r>
            <a:endParaRPr sz="2800">
              <a:latin typeface="Trebuchet MS"/>
              <a:cs typeface="Trebuchet MS"/>
            </a:endParaRPr>
          </a:p>
          <a:p>
            <a:pPr marL="241300" marR="252095" indent="-228600">
              <a:lnSpc>
                <a:spcPct val="80000"/>
              </a:lnSpc>
              <a:spcBef>
                <a:spcPts val="102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60">
                <a:latin typeface="Trebuchet MS"/>
                <a:cs typeface="Trebuchet MS"/>
              </a:rPr>
              <a:t>Among </a:t>
            </a:r>
            <a:r>
              <a:rPr dirty="0" sz="2800" spc="-110">
                <a:latin typeface="Trebuchet MS"/>
                <a:cs typeface="Trebuchet MS"/>
              </a:rPr>
              <a:t>high-risk </a:t>
            </a:r>
            <a:r>
              <a:rPr dirty="0" sz="2800" spc="-130">
                <a:latin typeface="Trebuchet MS"/>
                <a:cs typeface="Trebuchet MS"/>
              </a:rPr>
              <a:t>patients for </a:t>
            </a:r>
            <a:r>
              <a:rPr dirty="0" sz="2800" spc="-100">
                <a:latin typeface="Trebuchet MS"/>
                <a:cs typeface="Trebuchet MS"/>
              </a:rPr>
              <a:t>CAAKI undergoing </a:t>
            </a:r>
            <a:r>
              <a:rPr dirty="0" sz="2800" spc="-125">
                <a:latin typeface="Trebuchet MS"/>
                <a:cs typeface="Trebuchet MS"/>
              </a:rPr>
              <a:t>PCI </a:t>
            </a:r>
            <a:r>
              <a:rPr dirty="0" sz="2800" spc="-165" b="1">
                <a:latin typeface="Trebuchet MS"/>
                <a:cs typeface="Trebuchet MS"/>
              </a:rPr>
              <a:t>we </a:t>
            </a:r>
            <a:r>
              <a:rPr dirty="0" sz="2800" spc="-145" b="1">
                <a:latin typeface="Trebuchet MS"/>
                <a:cs typeface="Trebuchet MS"/>
              </a:rPr>
              <a:t>found that  </a:t>
            </a:r>
            <a:r>
              <a:rPr dirty="0" sz="2800" spc="-175" b="1">
                <a:latin typeface="Trebuchet MS"/>
                <a:cs typeface="Trebuchet MS"/>
              </a:rPr>
              <a:t>neither</a:t>
            </a:r>
            <a:r>
              <a:rPr dirty="0" sz="2800" spc="-204" b="1">
                <a:latin typeface="Trebuchet MS"/>
                <a:cs typeface="Trebuchet MS"/>
              </a:rPr>
              <a:t> </a:t>
            </a:r>
            <a:r>
              <a:rPr dirty="0" sz="2800" spc="-60" b="1">
                <a:latin typeface="Trebuchet MS"/>
                <a:cs typeface="Trebuchet MS"/>
              </a:rPr>
              <a:t>IV</a:t>
            </a:r>
            <a:r>
              <a:rPr dirty="0" sz="2800" spc="-215" b="1">
                <a:latin typeface="Trebuchet MS"/>
                <a:cs typeface="Trebuchet MS"/>
              </a:rPr>
              <a:t> </a:t>
            </a:r>
            <a:r>
              <a:rPr dirty="0" sz="2800" spc="-125" b="1">
                <a:latin typeface="Trebuchet MS"/>
                <a:cs typeface="Trebuchet MS"/>
              </a:rPr>
              <a:t>sodium</a:t>
            </a:r>
            <a:r>
              <a:rPr dirty="0" sz="2800" spc="-220" b="1">
                <a:latin typeface="Trebuchet MS"/>
                <a:cs typeface="Trebuchet MS"/>
              </a:rPr>
              <a:t> </a:t>
            </a:r>
            <a:r>
              <a:rPr dirty="0" sz="2800" spc="-160" b="1">
                <a:latin typeface="Trebuchet MS"/>
                <a:cs typeface="Trebuchet MS"/>
              </a:rPr>
              <a:t>bicarbonate</a:t>
            </a:r>
            <a:r>
              <a:rPr dirty="0" sz="2800" spc="-200" b="1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(compared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with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70">
                <a:latin typeface="Trebuchet MS"/>
                <a:cs typeface="Trebuchet MS"/>
              </a:rPr>
              <a:t>IV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75">
                <a:latin typeface="Trebuchet MS"/>
                <a:cs typeface="Trebuchet MS"/>
              </a:rPr>
              <a:t>sodium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chloride)  </a:t>
            </a:r>
            <a:r>
              <a:rPr dirty="0" sz="2800" spc="-150" b="1">
                <a:latin typeface="Trebuchet MS"/>
                <a:cs typeface="Trebuchet MS"/>
              </a:rPr>
              <a:t>nor oral </a:t>
            </a:r>
            <a:r>
              <a:rPr dirty="0" sz="2800" spc="-180" b="1">
                <a:latin typeface="Trebuchet MS"/>
                <a:cs typeface="Trebuchet MS"/>
              </a:rPr>
              <a:t>acetylcysteine </a:t>
            </a:r>
            <a:r>
              <a:rPr dirty="0" sz="2800" spc="-130">
                <a:latin typeface="Trebuchet MS"/>
                <a:cs typeface="Trebuchet MS"/>
              </a:rPr>
              <a:t>(compared </a:t>
            </a:r>
            <a:r>
              <a:rPr dirty="0" sz="2800" spc="-114">
                <a:latin typeface="Trebuchet MS"/>
                <a:cs typeface="Trebuchet MS"/>
              </a:rPr>
              <a:t>to </a:t>
            </a:r>
            <a:r>
              <a:rPr dirty="0" sz="2800" spc="-135">
                <a:latin typeface="Trebuchet MS"/>
                <a:cs typeface="Trebuchet MS"/>
              </a:rPr>
              <a:t>placebo) </a:t>
            </a:r>
            <a:r>
              <a:rPr dirty="0" sz="2800" spc="-190" b="1">
                <a:latin typeface="Trebuchet MS"/>
                <a:cs typeface="Trebuchet MS"/>
              </a:rPr>
              <a:t>were </a:t>
            </a:r>
            <a:r>
              <a:rPr dirty="0" sz="2800" spc="-155" b="1">
                <a:latin typeface="Trebuchet MS"/>
                <a:cs typeface="Trebuchet MS"/>
              </a:rPr>
              <a:t>superior </a:t>
            </a:r>
            <a:r>
              <a:rPr dirty="0" sz="2800" spc="-150" b="1">
                <a:latin typeface="Trebuchet MS"/>
                <a:cs typeface="Trebuchet MS"/>
              </a:rPr>
              <a:t>in  </a:t>
            </a:r>
            <a:r>
              <a:rPr dirty="0" sz="2800" spc="-170" b="1">
                <a:latin typeface="Trebuchet MS"/>
                <a:cs typeface="Trebuchet MS"/>
              </a:rPr>
              <a:t>reducing </a:t>
            </a:r>
            <a:r>
              <a:rPr dirty="0" sz="2800" spc="-140" b="1">
                <a:latin typeface="Trebuchet MS"/>
                <a:cs typeface="Trebuchet MS"/>
              </a:rPr>
              <a:t>serious </a:t>
            </a:r>
            <a:r>
              <a:rPr dirty="0" sz="2800" spc="-165" b="1">
                <a:latin typeface="Trebuchet MS"/>
                <a:cs typeface="Trebuchet MS"/>
              </a:rPr>
              <a:t>adverse </a:t>
            </a:r>
            <a:r>
              <a:rPr dirty="0" sz="2800" spc="-175" b="1">
                <a:latin typeface="Trebuchet MS"/>
                <a:cs typeface="Trebuchet MS"/>
              </a:rPr>
              <a:t>90-day </a:t>
            </a:r>
            <a:r>
              <a:rPr dirty="0" sz="2800" spc="-170" b="1">
                <a:latin typeface="Trebuchet MS"/>
                <a:cs typeface="Trebuchet MS"/>
              </a:rPr>
              <a:t>events </a:t>
            </a:r>
            <a:r>
              <a:rPr dirty="0" sz="2800" spc="-145" b="1">
                <a:latin typeface="Trebuchet MS"/>
                <a:cs typeface="Trebuchet MS"/>
              </a:rPr>
              <a:t>or</a:t>
            </a:r>
            <a:r>
              <a:rPr dirty="0" sz="2800" spc="-459" b="1">
                <a:latin typeface="Trebuchet MS"/>
                <a:cs typeface="Trebuchet MS"/>
              </a:rPr>
              <a:t> </a:t>
            </a:r>
            <a:r>
              <a:rPr dirty="0" sz="2800" spc="-125" b="1">
                <a:latin typeface="Trebuchet MS"/>
                <a:cs typeface="Trebuchet MS"/>
              </a:rPr>
              <a:t>CAAKI</a:t>
            </a:r>
            <a:endParaRPr sz="2800">
              <a:latin typeface="Trebuchet MS"/>
              <a:cs typeface="Trebuchet MS"/>
            </a:endParaRPr>
          </a:p>
          <a:p>
            <a:pPr marL="241300" marR="5080" indent="-228600">
              <a:lnSpc>
                <a:spcPct val="8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35">
                <a:latin typeface="Trebuchet MS"/>
                <a:cs typeface="Trebuchet MS"/>
              </a:rPr>
              <a:t>Intravascular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volume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expansion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with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isotonic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5" b="1">
                <a:latin typeface="Trebuchet MS"/>
                <a:cs typeface="Trebuchet MS"/>
              </a:rPr>
              <a:t>sodium</a:t>
            </a:r>
            <a:r>
              <a:rPr dirty="0" sz="2800" spc="-215" b="1">
                <a:latin typeface="Trebuchet MS"/>
                <a:cs typeface="Trebuchet MS"/>
              </a:rPr>
              <a:t> </a:t>
            </a:r>
            <a:r>
              <a:rPr dirty="0" sz="2800" spc="-170" b="1">
                <a:latin typeface="Trebuchet MS"/>
                <a:cs typeface="Trebuchet MS"/>
              </a:rPr>
              <a:t>chloride</a:t>
            </a:r>
            <a:r>
              <a:rPr dirty="0" sz="2800" spc="-200" b="1">
                <a:latin typeface="Trebuchet MS"/>
                <a:cs typeface="Trebuchet MS"/>
              </a:rPr>
              <a:t> </a:t>
            </a:r>
            <a:r>
              <a:rPr dirty="0" sz="2800" spc="-75">
                <a:latin typeface="Trebuchet MS"/>
                <a:cs typeface="Trebuchet MS"/>
              </a:rPr>
              <a:t>should  </a:t>
            </a:r>
            <a:r>
              <a:rPr dirty="0" sz="2800" spc="-110">
                <a:latin typeface="Trebuchet MS"/>
                <a:cs typeface="Trebuchet MS"/>
              </a:rPr>
              <a:t>be </a:t>
            </a:r>
            <a:r>
              <a:rPr dirty="0" sz="2800" spc="-114">
                <a:latin typeface="Trebuchet MS"/>
                <a:cs typeface="Trebuchet MS"/>
              </a:rPr>
              <a:t>considered </a:t>
            </a:r>
            <a:r>
              <a:rPr dirty="0" sz="2800" spc="-125">
                <a:latin typeface="Trebuchet MS"/>
                <a:cs typeface="Trebuchet MS"/>
              </a:rPr>
              <a:t>the </a:t>
            </a:r>
            <a:r>
              <a:rPr dirty="0" sz="2800" spc="-145" b="1">
                <a:latin typeface="Trebuchet MS"/>
                <a:cs typeface="Trebuchet MS"/>
              </a:rPr>
              <a:t>standard </a:t>
            </a:r>
            <a:r>
              <a:rPr dirty="0" sz="2800" spc="-120" b="1">
                <a:latin typeface="Trebuchet MS"/>
                <a:cs typeface="Trebuchet MS"/>
              </a:rPr>
              <a:t>of </a:t>
            </a:r>
            <a:r>
              <a:rPr dirty="0" sz="2800" spc="-204" b="1">
                <a:latin typeface="Trebuchet MS"/>
                <a:cs typeface="Trebuchet MS"/>
              </a:rPr>
              <a:t>care </a:t>
            </a:r>
            <a:r>
              <a:rPr dirty="0" sz="2800" spc="-130">
                <a:latin typeface="Trebuchet MS"/>
                <a:cs typeface="Trebuchet MS"/>
              </a:rPr>
              <a:t>for </a:t>
            </a:r>
            <a:r>
              <a:rPr dirty="0" sz="2800" spc="-120">
                <a:latin typeface="Trebuchet MS"/>
                <a:cs typeface="Trebuchet MS"/>
              </a:rPr>
              <a:t>the prevention </a:t>
            </a:r>
            <a:r>
              <a:rPr dirty="0" sz="2800" spc="-105">
                <a:latin typeface="Trebuchet MS"/>
                <a:cs typeface="Trebuchet MS"/>
              </a:rPr>
              <a:t>of </a:t>
            </a:r>
            <a:r>
              <a:rPr dirty="0" sz="2800" spc="-120">
                <a:latin typeface="Trebuchet MS"/>
                <a:cs typeface="Trebuchet MS"/>
              </a:rPr>
              <a:t>adverse  </a:t>
            </a:r>
            <a:r>
              <a:rPr dirty="0" sz="2800" spc="-135">
                <a:latin typeface="Trebuchet MS"/>
                <a:cs typeface="Trebuchet MS"/>
              </a:rPr>
              <a:t>renal </a:t>
            </a:r>
            <a:r>
              <a:rPr dirty="0" sz="2800" spc="-105">
                <a:latin typeface="Trebuchet MS"/>
                <a:cs typeface="Trebuchet MS"/>
              </a:rPr>
              <a:t>outcomes </a:t>
            </a:r>
            <a:r>
              <a:rPr dirty="0" sz="2800" spc="-110">
                <a:latin typeface="Trebuchet MS"/>
                <a:cs typeface="Trebuchet MS"/>
              </a:rPr>
              <a:t>in </a:t>
            </a:r>
            <a:r>
              <a:rPr dirty="0" sz="2800" spc="-130">
                <a:latin typeface="Trebuchet MS"/>
                <a:cs typeface="Trebuchet MS"/>
              </a:rPr>
              <a:t>patients </a:t>
            </a:r>
            <a:r>
              <a:rPr dirty="0" sz="2800" spc="-100">
                <a:latin typeface="Trebuchet MS"/>
                <a:cs typeface="Trebuchet MS"/>
              </a:rPr>
              <a:t>undergoing</a:t>
            </a:r>
            <a:r>
              <a:rPr dirty="0" sz="2800" spc="-58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PCI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6188" y="392684"/>
            <a:ext cx="11001375" cy="2830830"/>
          </a:xfrm>
          <a:prstGeom prst="rect"/>
        </p:spPr>
        <p:txBody>
          <a:bodyPr wrap="square" lIns="0" tIns="82550" rIns="0" bIns="0" rtlCol="0" vert="horz">
            <a:spAutoFit/>
          </a:bodyPr>
          <a:lstStyle/>
          <a:p>
            <a:pPr algn="ctr" marL="12700" marR="5080" indent="7620">
              <a:lnSpc>
                <a:spcPts val="4320"/>
              </a:lnSpc>
              <a:spcBef>
                <a:spcPts val="650"/>
              </a:spcBef>
            </a:pPr>
            <a:r>
              <a:rPr dirty="0" sz="4000" spc="-215"/>
              <a:t>Strategies </a:t>
            </a:r>
            <a:r>
              <a:rPr dirty="0" sz="4000" spc="-190"/>
              <a:t>to </a:t>
            </a:r>
            <a:r>
              <a:rPr dirty="0" sz="4000" spc="-210"/>
              <a:t>Reduce </a:t>
            </a:r>
            <a:r>
              <a:rPr dirty="0" sz="4000" spc="-204"/>
              <a:t>Acute </a:t>
            </a:r>
            <a:r>
              <a:rPr dirty="0" sz="4000" spc="-210"/>
              <a:t>Kidney </a:t>
            </a:r>
            <a:r>
              <a:rPr dirty="0" sz="4000" spc="-215"/>
              <a:t>Injury </a:t>
            </a:r>
            <a:r>
              <a:rPr dirty="0" sz="4000" spc="-160"/>
              <a:t>and</a:t>
            </a:r>
            <a:r>
              <a:rPr dirty="0" sz="4000" spc="-940"/>
              <a:t> </a:t>
            </a:r>
            <a:r>
              <a:rPr dirty="0" sz="4000" spc="-180"/>
              <a:t>Improve  </a:t>
            </a:r>
            <a:r>
              <a:rPr dirty="0" sz="4000" spc="-254"/>
              <a:t>Clinical </a:t>
            </a:r>
            <a:r>
              <a:rPr dirty="0" sz="4000" spc="-170"/>
              <a:t>Outcomes </a:t>
            </a:r>
            <a:r>
              <a:rPr dirty="0" sz="4000" spc="-220"/>
              <a:t>After </a:t>
            </a:r>
            <a:r>
              <a:rPr dirty="0" sz="4000" spc="-190"/>
              <a:t>Percutaneous </a:t>
            </a:r>
            <a:r>
              <a:rPr dirty="0" sz="4000" spc="-170"/>
              <a:t>Coronary  </a:t>
            </a:r>
            <a:r>
              <a:rPr dirty="0" sz="4000" spc="-210"/>
              <a:t>Intervention:</a:t>
            </a:r>
            <a:r>
              <a:rPr dirty="0" sz="4000" spc="-315"/>
              <a:t> </a:t>
            </a:r>
            <a:r>
              <a:rPr dirty="0" sz="4000" spc="-105"/>
              <a:t>A</a:t>
            </a:r>
            <a:r>
              <a:rPr dirty="0" sz="4000" spc="-315"/>
              <a:t> </a:t>
            </a:r>
            <a:r>
              <a:rPr dirty="0" sz="4000" spc="-140"/>
              <a:t>Subgroup</a:t>
            </a:r>
            <a:r>
              <a:rPr dirty="0" sz="4000" spc="-315"/>
              <a:t> </a:t>
            </a:r>
            <a:r>
              <a:rPr dirty="0" sz="4000" spc="-190"/>
              <a:t>analysis</a:t>
            </a:r>
            <a:r>
              <a:rPr dirty="0" sz="4000" spc="-315"/>
              <a:t> </a:t>
            </a:r>
            <a:r>
              <a:rPr dirty="0" sz="4000" spc="-175"/>
              <a:t>of</a:t>
            </a:r>
            <a:r>
              <a:rPr dirty="0" sz="4000" spc="-310"/>
              <a:t> </a:t>
            </a:r>
            <a:r>
              <a:rPr dirty="0" sz="4000" spc="-200"/>
              <a:t>the</a:t>
            </a:r>
            <a:r>
              <a:rPr dirty="0" sz="4000" spc="-315"/>
              <a:t> </a:t>
            </a:r>
            <a:r>
              <a:rPr dirty="0" sz="4000" spc="-200"/>
              <a:t>Prevention</a:t>
            </a:r>
            <a:r>
              <a:rPr dirty="0" sz="4000" spc="-320"/>
              <a:t> </a:t>
            </a:r>
            <a:r>
              <a:rPr dirty="0" sz="4000" spc="-175"/>
              <a:t>of  </a:t>
            </a:r>
            <a:r>
              <a:rPr dirty="0" sz="4000" spc="-145"/>
              <a:t>Serious </a:t>
            </a:r>
            <a:r>
              <a:rPr dirty="0" sz="4000" spc="-180"/>
              <a:t>Adverse </a:t>
            </a:r>
            <a:r>
              <a:rPr dirty="0" sz="4000" spc="-204"/>
              <a:t>Events </a:t>
            </a:r>
            <a:r>
              <a:rPr dirty="0" sz="4000" spc="-195"/>
              <a:t>Following </a:t>
            </a:r>
            <a:r>
              <a:rPr dirty="0" sz="4000" spc="-170"/>
              <a:t>Angiography  </a:t>
            </a:r>
            <a:r>
              <a:rPr dirty="0" sz="4000" spc="-210"/>
              <a:t>(PRESERVE)</a:t>
            </a:r>
            <a:r>
              <a:rPr dirty="0" sz="4000" spc="-310"/>
              <a:t> </a:t>
            </a:r>
            <a:r>
              <a:rPr dirty="0" sz="4000" spc="-325"/>
              <a:t>Trial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795" rIns="0" bIns="0" rtlCol="0" vert="horz">
            <a:spAutoFit/>
          </a:bodyPr>
          <a:lstStyle/>
          <a:p>
            <a:pPr algn="ctr" marL="42545" marR="5080" indent="635">
              <a:lnSpc>
                <a:spcPct val="124600"/>
              </a:lnSpc>
              <a:spcBef>
                <a:spcPts val="85"/>
              </a:spcBef>
            </a:pPr>
            <a:r>
              <a:rPr dirty="0" spc="-100"/>
              <a:t>Santiago </a:t>
            </a:r>
            <a:r>
              <a:rPr dirty="0" spc="-155"/>
              <a:t>Garcia, </a:t>
            </a:r>
            <a:r>
              <a:rPr dirty="0" spc="170"/>
              <a:t>MD </a:t>
            </a:r>
            <a:r>
              <a:rPr dirty="0" spc="-40"/>
              <a:t>on </a:t>
            </a:r>
            <a:r>
              <a:rPr dirty="0" spc="-114"/>
              <a:t>behalf </a:t>
            </a:r>
            <a:r>
              <a:rPr dirty="0" spc="-95"/>
              <a:t>of </a:t>
            </a:r>
            <a:r>
              <a:rPr dirty="0" spc="-105"/>
              <a:t>PRESERVE </a:t>
            </a:r>
            <a:r>
              <a:rPr dirty="0" spc="-114"/>
              <a:t>investigators  </a:t>
            </a:r>
            <a:r>
              <a:rPr dirty="0" spc="-100"/>
              <a:t>University</a:t>
            </a:r>
            <a:r>
              <a:rPr dirty="0" spc="-185"/>
              <a:t> </a:t>
            </a:r>
            <a:r>
              <a:rPr dirty="0" spc="-95"/>
              <a:t>of</a:t>
            </a:r>
            <a:r>
              <a:rPr dirty="0" spc="-185"/>
              <a:t> </a:t>
            </a:r>
            <a:r>
              <a:rPr dirty="0" spc="-45"/>
              <a:t>Minnesota</a:t>
            </a:r>
            <a:r>
              <a:rPr dirty="0" spc="-180"/>
              <a:t> </a:t>
            </a:r>
            <a:r>
              <a:rPr dirty="0" spc="-80"/>
              <a:t>and</a:t>
            </a:r>
            <a:r>
              <a:rPr dirty="0" spc="-190"/>
              <a:t> </a:t>
            </a:r>
            <a:r>
              <a:rPr dirty="0" spc="-50"/>
              <a:t>Minneapolis</a:t>
            </a:r>
            <a:r>
              <a:rPr dirty="0" spc="-190"/>
              <a:t> </a:t>
            </a:r>
            <a:r>
              <a:rPr dirty="0" spc="-95"/>
              <a:t>VA</a:t>
            </a:r>
            <a:r>
              <a:rPr dirty="0" spc="-185"/>
              <a:t> </a:t>
            </a:r>
            <a:r>
              <a:rPr dirty="0" spc="-125"/>
              <a:t>Healthcare</a:t>
            </a:r>
            <a:r>
              <a:rPr dirty="0" spc="-185"/>
              <a:t> </a:t>
            </a:r>
            <a:r>
              <a:rPr dirty="0" spc="-110"/>
              <a:t>System  </a:t>
            </a:r>
            <a:r>
              <a:rPr dirty="0" spc="-80">
                <a:hlinkClick r:id="rId2"/>
              </a:rPr>
              <a:t>garci205@umn.edu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25326" y="612139"/>
            <a:ext cx="2541905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55"/>
              <a:t>Di</a:t>
            </a:r>
            <a:r>
              <a:rPr dirty="0" spc="-85"/>
              <a:t>s</a:t>
            </a:r>
            <a:r>
              <a:rPr dirty="0" spc="-400"/>
              <a:t>c</a:t>
            </a:r>
            <a:r>
              <a:rPr dirty="0" spc="-240"/>
              <a:t>l</a:t>
            </a:r>
            <a:r>
              <a:rPr dirty="0" spc="-65"/>
              <a:t>o</a:t>
            </a:r>
            <a:r>
              <a:rPr dirty="0" spc="-85"/>
              <a:t>s</a:t>
            </a:r>
            <a:r>
              <a:rPr dirty="0" spc="-120"/>
              <a:t>u</a:t>
            </a:r>
            <a:r>
              <a:rPr dirty="0" spc="-265"/>
              <a:t>r</a:t>
            </a:r>
            <a:r>
              <a:rPr dirty="0" spc="-229"/>
              <a:t>e</a:t>
            </a:r>
            <a:r>
              <a:rPr dirty="0" spc="-85"/>
              <a:t>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407668"/>
            <a:ext cx="10292715" cy="3224530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marL="241300" marR="343535" indent="-228600">
              <a:lnSpc>
                <a:spcPct val="80000"/>
              </a:lnSpc>
              <a:spcBef>
                <a:spcPts val="78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54" b="1">
                <a:latin typeface="Trebuchet MS"/>
                <a:cs typeface="Trebuchet MS"/>
              </a:rPr>
              <a:t>Dr. </a:t>
            </a:r>
            <a:r>
              <a:rPr dirty="0" sz="2800" spc="-175" b="1">
                <a:latin typeface="Trebuchet MS"/>
                <a:cs typeface="Trebuchet MS"/>
              </a:rPr>
              <a:t>Garcia: </a:t>
            </a:r>
            <a:r>
              <a:rPr dirty="0" sz="2800" spc="-140">
                <a:latin typeface="Trebuchet MS"/>
                <a:cs typeface="Trebuchet MS"/>
              </a:rPr>
              <a:t>Grant </a:t>
            </a:r>
            <a:r>
              <a:rPr dirty="0" sz="2800" spc="-85">
                <a:latin typeface="Trebuchet MS"/>
                <a:cs typeface="Trebuchet MS"/>
              </a:rPr>
              <a:t>support </a:t>
            </a:r>
            <a:r>
              <a:rPr dirty="0" sz="2800" spc="-120">
                <a:latin typeface="Trebuchet MS"/>
                <a:cs typeface="Trebuchet MS"/>
              </a:rPr>
              <a:t>from </a:t>
            </a:r>
            <a:r>
              <a:rPr dirty="0" sz="2800" spc="-114">
                <a:latin typeface="Trebuchet MS"/>
                <a:cs typeface="Trebuchet MS"/>
              </a:rPr>
              <a:t>Edwards </a:t>
            </a:r>
            <a:r>
              <a:rPr dirty="0" sz="2800" spc="-150">
                <a:latin typeface="Trebuchet MS"/>
                <a:cs typeface="Trebuchet MS"/>
              </a:rPr>
              <a:t>Lifesciences </a:t>
            </a:r>
            <a:r>
              <a:rPr dirty="0" sz="2800" spc="-95">
                <a:latin typeface="Trebuchet MS"/>
                <a:cs typeface="Trebuchet MS"/>
              </a:rPr>
              <a:t>and</a:t>
            </a:r>
            <a:r>
              <a:rPr dirty="0" sz="2800" spc="-63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consulting  </a:t>
            </a:r>
            <a:r>
              <a:rPr dirty="0" sz="2800" spc="-145">
                <a:latin typeface="Trebuchet MS"/>
                <a:cs typeface="Trebuchet MS"/>
              </a:rPr>
              <a:t>fees </a:t>
            </a:r>
            <a:r>
              <a:rPr dirty="0" sz="2800" spc="-120">
                <a:latin typeface="Trebuchet MS"/>
                <a:cs typeface="Trebuchet MS"/>
              </a:rPr>
              <a:t>from </a:t>
            </a:r>
            <a:r>
              <a:rPr dirty="0" sz="2800" spc="-95">
                <a:latin typeface="Trebuchet MS"/>
                <a:cs typeface="Trebuchet MS"/>
              </a:rPr>
              <a:t>Medtronic, </a:t>
            </a:r>
            <a:r>
              <a:rPr dirty="0" sz="2800" spc="-75">
                <a:latin typeface="Trebuchet MS"/>
                <a:cs typeface="Trebuchet MS"/>
              </a:rPr>
              <a:t>Boston </a:t>
            </a:r>
            <a:r>
              <a:rPr dirty="0" sz="2800" spc="-175">
                <a:latin typeface="Trebuchet MS"/>
                <a:cs typeface="Trebuchet MS"/>
              </a:rPr>
              <a:t>Scientific, </a:t>
            </a:r>
            <a:r>
              <a:rPr dirty="0" sz="2800" spc="-100">
                <a:latin typeface="Trebuchet MS"/>
                <a:cs typeface="Trebuchet MS"/>
              </a:rPr>
              <a:t>Osprey </a:t>
            </a:r>
            <a:r>
              <a:rPr dirty="0" sz="2800" spc="-110">
                <a:latin typeface="Trebuchet MS"/>
                <a:cs typeface="Trebuchet MS"/>
              </a:rPr>
              <a:t>Medical, </a:t>
            </a:r>
            <a:r>
              <a:rPr dirty="0" sz="2800" spc="-100">
                <a:latin typeface="Trebuchet MS"/>
                <a:cs typeface="Trebuchet MS"/>
              </a:rPr>
              <a:t>and  </a:t>
            </a:r>
            <a:r>
              <a:rPr dirty="0" sz="2800" spc="-95">
                <a:latin typeface="Trebuchet MS"/>
                <a:cs typeface="Trebuchet MS"/>
              </a:rPr>
              <a:t>Surmodics</a:t>
            </a:r>
            <a:endParaRPr sz="2800">
              <a:latin typeface="Trebuchet MS"/>
              <a:cs typeface="Trebuchet MS"/>
            </a:endParaRPr>
          </a:p>
          <a:p>
            <a:pPr marL="241300" marR="5080" indent="-228600">
              <a:lnSpc>
                <a:spcPct val="8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80" b="1">
                <a:latin typeface="Trebuchet MS"/>
                <a:cs typeface="Trebuchet MS"/>
              </a:rPr>
              <a:t>Funding:</a:t>
            </a:r>
            <a:r>
              <a:rPr dirty="0" sz="2800" spc="-215" b="1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trial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was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funded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by</a:t>
            </a:r>
            <a:r>
              <a:rPr dirty="0" sz="2800" spc="-225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VA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Cooperative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Studies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Program  </a:t>
            </a:r>
            <a:r>
              <a:rPr dirty="0" sz="2800" spc="-95">
                <a:latin typeface="Trebuchet MS"/>
                <a:cs typeface="Trebuchet MS"/>
              </a:rPr>
              <a:t>and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National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Health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95">
                <a:latin typeface="Trebuchet MS"/>
                <a:cs typeface="Trebuchet MS"/>
              </a:rPr>
              <a:t>and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80">
                <a:latin typeface="Trebuchet MS"/>
                <a:cs typeface="Trebuchet MS"/>
              </a:rPr>
              <a:t>Medical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Research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Council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35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Australia</a:t>
            </a:r>
            <a:endParaRPr sz="2800">
              <a:latin typeface="Trebuchet MS"/>
              <a:cs typeface="Trebuchet MS"/>
            </a:endParaRPr>
          </a:p>
          <a:p>
            <a:pPr marL="241300" marR="898525" indent="-228600">
              <a:lnSpc>
                <a:spcPct val="8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60" b="1">
                <a:latin typeface="Trebuchet MS"/>
                <a:cs typeface="Trebuchet MS"/>
              </a:rPr>
              <a:t>Disclaimer:</a:t>
            </a:r>
            <a:r>
              <a:rPr dirty="0" sz="2800" spc="-210" b="1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contents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60">
                <a:latin typeface="Trebuchet MS"/>
                <a:cs typeface="Trebuchet MS"/>
              </a:rPr>
              <a:t>do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90">
                <a:latin typeface="Trebuchet MS"/>
                <a:cs typeface="Trebuchet MS"/>
              </a:rPr>
              <a:t>not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represent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views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95">
                <a:latin typeface="Trebuchet MS"/>
                <a:cs typeface="Trebuchet MS"/>
              </a:rPr>
              <a:t>U.S.  </a:t>
            </a:r>
            <a:r>
              <a:rPr dirty="0" sz="2800" spc="-114">
                <a:latin typeface="Trebuchet MS"/>
                <a:cs typeface="Trebuchet MS"/>
              </a:rPr>
              <a:t>Department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40">
                <a:latin typeface="Trebuchet MS"/>
                <a:cs typeface="Trebuchet MS"/>
              </a:rPr>
              <a:t>Veterans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45">
                <a:latin typeface="Trebuchet MS"/>
                <a:cs typeface="Trebuchet MS"/>
              </a:rPr>
              <a:t>Affairs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75">
                <a:latin typeface="Trebuchet MS"/>
                <a:cs typeface="Trebuchet MS"/>
              </a:rPr>
              <a:t>or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United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45">
                <a:latin typeface="Trebuchet MS"/>
                <a:cs typeface="Trebuchet MS"/>
              </a:rPr>
              <a:t>Stated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Government</a:t>
            </a:r>
            <a:endParaRPr sz="28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5">
                <a:latin typeface="Trebuchet MS"/>
                <a:cs typeface="Trebuchet MS"/>
              </a:rPr>
              <a:t>The trial </a:t>
            </a:r>
            <a:r>
              <a:rPr dirty="0" sz="2800" spc="-100">
                <a:latin typeface="Trebuchet MS"/>
                <a:cs typeface="Trebuchet MS"/>
              </a:rPr>
              <a:t>is </a:t>
            </a:r>
            <a:r>
              <a:rPr dirty="0" sz="2800" spc="-135">
                <a:latin typeface="Trebuchet MS"/>
                <a:cs typeface="Trebuchet MS"/>
              </a:rPr>
              <a:t>registered </a:t>
            </a:r>
            <a:r>
              <a:rPr dirty="0" sz="2800" spc="-110">
                <a:latin typeface="Trebuchet MS"/>
                <a:cs typeface="Trebuchet MS"/>
              </a:rPr>
              <a:t>in </a:t>
            </a:r>
            <a:r>
              <a:rPr dirty="0" sz="2800" spc="-165">
                <a:latin typeface="Trebuchet MS"/>
                <a:cs typeface="Trebuchet MS"/>
              </a:rPr>
              <a:t>ClinicalTrials.gov</a:t>
            </a:r>
            <a:r>
              <a:rPr dirty="0" sz="2800" spc="-615">
                <a:latin typeface="Trebuchet MS"/>
                <a:cs typeface="Trebuchet MS"/>
              </a:rPr>
              <a:t> </a:t>
            </a:r>
            <a:r>
              <a:rPr dirty="0" sz="2800" spc="-75">
                <a:latin typeface="Trebuchet MS"/>
                <a:cs typeface="Trebuchet MS"/>
              </a:rPr>
              <a:t>NCT01467466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3916" y="60451"/>
            <a:ext cx="2678430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90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1002283"/>
            <a:ext cx="6637655" cy="4288790"/>
          </a:xfrm>
          <a:prstGeom prst="rect">
            <a:avLst/>
          </a:prstGeom>
        </p:spPr>
        <p:txBody>
          <a:bodyPr wrap="square" lIns="0" tIns="90805" rIns="0" bIns="0" rtlCol="0" vert="horz">
            <a:spAutoFit/>
          </a:bodyPr>
          <a:lstStyle/>
          <a:p>
            <a:pPr marL="241300" marR="52705" indent="-228600">
              <a:lnSpc>
                <a:spcPct val="80000"/>
              </a:lnSpc>
              <a:spcBef>
                <a:spcPts val="7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125">
                <a:latin typeface="Trebuchet MS"/>
                <a:cs typeface="Trebuchet MS"/>
              </a:rPr>
              <a:t>Contrast-associated </a:t>
            </a:r>
            <a:r>
              <a:rPr dirty="0" sz="2600" spc="-140">
                <a:latin typeface="Trebuchet MS"/>
                <a:cs typeface="Trebuchet MS"/>
              </a:rPr>
              <a:t>acute </a:t>
            </a:r>
            <a:r>
              <a:rPr dirty="0" sz="2600" spc="-114">
                <a:latin typeface="Trebuchet MS"/>
                <a:cs typeface="Trebuchet MS"/>
              </a:rPr>
              <a:t>kidney </a:t>
            </a:r>
            <a:r>
              <a:rPr dirty="0" sz="2600" spc="-135">
                <a:latin typeface="Trebuchet MS"/>
                <a:cs typeface="Trebuchet MS"/>
              </a:rPr>
              <a:t>injury</a:t>
            </a:r>
            <a:r>
              <a:rPr dirty="0" sz="2600" spc="-370">
                <a:latin typeface="Trebuchet MS"/>
                <a:cs typeface="Trebuchet MS"/>
              </a:rPr>
              <a:t> </a:t>
            </a:r>
            <a:r>
              <a:rPr dirty="0" sz="2600" spc="-120">
                <a:latin typeface="Trebuchet MS"/>
                <a:cs typeface="Trebuchet MS"/>
              </a:rPr>
              <a:t>(CAAKI)  </a:t>
            </a:r>
            <a:r>
              <a:rPr dirty="0" sz="2600" spc="-160">
                <a:latin typeface="Trebuchet MS"/>
                <a:cs typeface="Trebuchet MS"/>
              </a:rPr>
              <a:t>affects </a:t>
            </a:r>
            <a:r>
              <a:rPr dirty="0" sz="2600" spc="114">
                <a:latin typeface="Trebuchet MS"/>
                <a:cs typeface="Trebuchet MS"/>
              </a:rPr>
              <a:t>7%</a:t>
            </a:r>
            <a:r>
              <a:rPr dirty="0" sz="2600" spc="-525">
                <a:latin typeface="Trebuchet MS"/>
                <a:cs typeface="Trebuchet MS"/>
              </a:rPr>
              <a:t> </a:t>
            </a:r>
            <a:r>
              <a:rPr dirty="0" sz="2600" spc="-100">
                <a:latin typeface="Trebuchet MS"/>
                <a:cs typeface="Trebuchet MS"/>
              </a:rPr>
              <a:t>of </a:t>
            </a:r>
            <a:r>
              <a:rPr dirty="0" sz="2600" spc="-120">
                <a:latin typeface="Trebuchet MS"/>
                <a:cs typeface="Trebuchet MS"/>
              </a:rPr>
              <a:t>patients </a:t>
            </a:r>
            <a:r>
              <a:rPr dirty="0" sz="2600" spc="-90">
                <a:latin typeface="Trebuchet MS"/>
                <a:cs typeface="Trebuchet MS"/>
              </a:rPr>
              <a:t>undergoing </a:t>
            </a:r>
            <a:r>
              <a:rPr dirty="0" sz="2600" spc="-120">
                <a:latin typeface="Trebuchet MS"/>
                <a:cs typeface="Trebuchet MS"/>
              </a:rPr>
              <a:t>PCI</a:t>
            </a:r>
            <a:endParaRPr sz="26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110">
                <a:latin typeface="Trebuchet MS"/>
                <a:cs typeface="Trebuchet MS"/>
              </a:rPr>
              <a:t>CA-AKI </a:t>
            </a:r>
            <a:r>
              <a:rPr dirty="0" sz="2600" spc="-114">
                <a:latin typeface="Trebuchet MS"/>
                <a:cs typeface="Trebuchet MS"/>
              </a:rPr>
              <a:t>increases </a:t>
            </a:r>
            <a:r>
              <a:rPr dirty="0" sz="2600" spc="-105">
                <a:latin typeface="Trebuchet MS"/>
                <a:cs typeface="Trebuchet MS"/>
              </a:rPr>
              <a:t>morbidity </a:t>
            </a:r>
            <a:r>
              <a:rPr dirty="0" sz="2600" spc="-90">
                <a:latin typeface="Trebuchet MS"/>
                <a:cs typeface="Trebuchet MS"/>
              </a:rPr>
              <a:t>and</a:t>
            </a:r>
            <a:r>
              <a:rPr dirty="0" sz="2600" spc="-459">
                <a:latin typeface="Trebuchet MS"/>
                <a:cs typeface="Trebuchet MS"/>
              </a:rPr>
              <a:t> </a:t>
            </a:r>
            <a:r>
              <a:rPr dirty="0" sz="2600" spc="-125">
                <a:latin typeface="Trebuchet MS"/>
                <a:cs typeface="Trebuchet MS"/>
              </a:rPr>
              <a:t>mortality</a:t>
            </a:r>
            <a:endParaRPr sz="2600">
              <a:latin typeface="Trebuchet MS"/>
              <a:cs typeface="Trebuchet MS"/>
            </a:endParaRPr>
          </a:p>
          <a:p>
            <a:pPr marL="241300" marR="23495" indent="-228600">
              <a:lnSpc>
                <a:spcPct val="8000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165">
                <a:latin typeface="Trebuchet MS"/>
                <a:cs typeface="Trebuchet MS"/>
              </a:rPr>
              <a:t>Two </a:t>
            </a:r>
            <a:r>
              <a:rPr dirty="0" sz="2600" spc="-120">
                <a:latin typeface="Trebuchet MS"/>
                <a:cs typeface="Trebuchet MS"/>
              </a:rPr>
              <a:t>widely </a:t>
            </a:r>
            <a:r>
              <a:rPr dirty="0" sz="2600" spc="-85">
                <a:latin typeface="Trebuchet MS"/>
                <a:cs typeface="Trebuchet MS"/>
              </a:rPr>
              <a:t>used</a:t>
            </a:r>
            <a:r>
              <a:rPr dirty="0" sz="2600" spc="-605">
                <a:latin typeface="Trebuchet MS"/>
                <a:cs typeface="Trebuchet MS"/>
              </a:rPr>
              <a:t> </a:t>
            </a:r>
            <a:r>
              <a:rPr dirty="0" sz="2600" spc="-125">
                <a:latin typeface="Trebuchet MS"/>
                <a:cs typeface="Trebuchet MS"/>
              </a:rPr>
              <a:t>strategies </a:t>
            </a:r>
            <a:r>
              <a:rPr dirty="0" sz="2600" spc="-110">
                <a:latin typeface="Trebuchet MS"/>
                <a:cs typeface="Trebuchet MS"/>
              </a:rPr>
              <a:t>to </a:t>
            </a:r>
            <a:r>
              <a:rPr dirty="0" sz="2600" spc="-125">
                <a:latin typeface="Trebuchet MS"/>
                <a:cs typeface="Trebuchet MS"/>
              </a:rPr>
              <a:t>prevent </a:t>
            </a:r>
            <a:r>
              <a:rPr dirty="0" sz="2600" spc="-114">
                <a:latin typeface="Trebuchet MS"/>
                <a:cs typeface="Trebuchet MS"/>
              </a:rPr>
              <a:t>CA-AKI </a:t>
            </a:r>
            <a:r>
              <a:rPr dirty="0" sz="2600" spc="-105">
                <a:latin typeface="Trebuchet MS"/>
                <a:cs typeface="Trebuchet MS"/>
              </a:rPr>
              <a:t>in  </a:t>
            </a:r>
            <a:r>
              <a:rPr dirty="0" sz="2600" spc="-155">
                <a:latin typeface="Trebuchet MS"/>
                <a:cs typeface="Trebuchet MS"/>
              </a:rPr>
              <a:t>clinical </a:t>
            </a:r>
            <a:r>
              <a:rPr dirty="0" sz="2600" spc="-150">
                <a:latin typeface="Trebuchet MS"/>
                <a:cs typeface="Trebuchet MS"/>
              </a:rPr>
              <a:t>practice </a:t>
            </a:r>
            <a:r>
              <a:rPr dirty="0" sz="2600" spc="-120">
                <a:latin typeface="Trebuchet MS"/>
                <a:cs typeface="Trebuchet MS"/>
              </a:rPr>
              <a:t>include </a:t>
            </a:r>
            <a:r>
              <a:rPr dirty="0" sz="2600" spc="-114">
                <a:latin typeface="Trebuchet MS"/>
                <a:cs typeface="Trebuchet MS"/>
              </a:rPr>
              <a:t>the </a:t>
            </a:r>
            <a:r>
              <a:rPr dirty="0" sz="2600" spc="-80">
                <a:latin typeface="Trebuchet MS"/>
                <a:cs typeface="Trebuchet MS"/>
              </a:rPr>
              <a:t>use </a:t>
            </a:r>
            <a:r>
              <a:rPr dirty="0" sz="2600" spc="-100">
                <a:latin typeface="Trebuchet MS"/>
                <a:cs typeface="Trebuchet MS"/>
              </a:rPr>
              <a:t>of</a:t>
            </a:r>
            <a:r>
              <a:rPr dirty="0" sz="2600" spc="-600">
                <a:latin typeface="Trebuchet MS"/>
                <a:cs typeface="Trebuchet MS"/>
              </a:rPr>
              <a:t> </a:t>
            </a:r>
            <a:r>
              <a:rPr dirty="0" sz="2600" spc="-105">
                <a:latin typeface="Trebuchet MS"/>
                <a:cs typeface="Trebuchet MS"/>
              </a:rPr>
              <a:t>intravenous</a:t>
            </a:r>
            <a:endParaRPr sz="2600">
              <a:latin typeface="Trebuchet MS"/>
              <a:cs typeface="Trebuchet MS"/>
            </a:endParaRPr>
          </a:p>
          <a:p>
            <a:pPr marL="241300" marR="5080">
              <a:lnSpc>
                <a:spcPct val="80000"/>
              </a:lnSpc>
            </a:pPr>
            <a:r>
              <a:rPr dirty="0" sz="2600" spc="-120">
                <a:latin typeface="Trebuchet MS"/>
                <a:cs typeface="Trebuchet MS"/>
              </a:rPr>
              <a:t>(IV) </a:t>
            </a:r>
            <a:r>
              <a:rPr dirty="0" sz="2600" spc="-114" b="1">
                <a:latin typeface="Trebuchet MS"/>
                <a:cs typeface="Trebuchet MS"/>
              </a:rPr>
              <a:t>sodium </a:t>
            </a:r>
            <a:r>
              <a:rPr dirty="0" sz="2600" spc="-150" b="1">
                <a:latin typeface="Trebuchet MS"/>
                <a:cs typeface="Trebuchet MS"/>
              </a:rPr>
              <a:t>bicarbonate </a:t>
            </a:r>
            <a:r>
              <a:rPr dirty="0" sz="2600" spc="-110">
                <a:latin typeface="Trebuchet MS"/>
                <a:cs typeface="Trebuchet MS"/>
              </a:rPr>
              <a:t>to </a:t>
            </a:r>
            <a:r>
              <a:rPr dirty="0" sz="2600" spc="-114">
                <a:latin typeface="Trebuchet MS"/>
                <a:cs typeface="Trebuchet MS"/>
              </a:rPr>
              <a:t>induce </a:t>
            </a:r>
            <a:r>
              <a:rPr dirty="0" sz="2600" spc="-100">
                <a:latin typeface="Trebuchet MS"/>
                <a:cs typeface="Trebuchet MS"/>
              </a:rPr>
              <a:t>urine  </a:t>
            </a:r>
            <a:r>
              <a:rPr dirty="0" sz="2600" spc="-135">
                <a:latin typeface="Trebuchet MS"/>
                <a:cs typeface="Trebuchet MS"/>
              </a:rPr>
              <a:t>alkalinization </a:t>
            </a:r>
            <a:r>
              <a:rPr dirty="0" sz="2600" spc="-90">
                <a:latin typeface="Trebuchet MS"/>
                <a:cs typeface="Trebuchet MS"/>
              </a:rPr>
              <a:t>and </a:t>
            </a:r>
            <a:r>
              <a:rPr dirty="0" sz="2600" spc="-114">
                <a:latin typeface="Trebuchet MS"/>
                <a:cs typeface="Trebuchet MS"/>
              </a:rPr>
              <a:t>scavenging </a:t>
            </a:r>
            <a:r>
              <a:rPr dirty="0" sz="2600" spc="-100">
                <a:latin typeface="Trebuchet MS"/>
                <a:cs typeface="Trebuchet MS"/>
              </a:rPr>
              <a:t>of </a:t>
            </a:r>
            <a:r>
              <a:rPr dirty="0" sz="2600" spc="-145">
                <a:latin typeface="Trebuchet MS"/>
                <a:cs typeface="Trebuchet MS"/>
              </a:rPr>
              <a:t>reactive</a:t>
            </a:r>
            <a:r>
              <a:rPr dirty="0" sz="2600" spc="-570">
                <a:latin typeface="Trebuchet MS"/>
                <a:cs typeface="Trebuchet MS"/>
              </a:rPr>
              <a:t> </a:t>
            </a:r>
            <a:r>
              <a:rPr dirty="0" sz="2600" spc="-120">
                <a:latin typeface="Trebuchet MS"/>
                <a:cs typeface="Trebuchet MS"/>
              </a:rPr>
              <a:t>oxygen  </a:t>
            </a:r>
            <a:r>
              <a:rPr dirty="0" sz="2600" spc="-110">
                <a:latin typeface="Trebuchet MS"/>
                <a:cs typeface="Trebuchet MS"/>
              </a:rPr>
              <a:t>species </a:t>
            </a:r>
            <a:r>
              <a:rPr dirty="0" sz="2600" spc="-85">
                <a:latin typeface="Trebuchet MS"/>
                <a:cs typeface="Trebuchet MS"/>
              </a:rPr>
              <a:t>through </a:t>
            </a:r>
            <a:r>
              <a:rPr dirty="0" sz="2600" spc="-120">
                <a:latin typeface="Trebuchet MS"/>
                <a:cs typeface="Trebuchet MS"/>
              </a:rPr>
              <a:t>peri-procedural oral  </a:t>
            </a:r>
            <a:r>
              <a:rPr dirty="0" sz="2600" spc="-114">
                <a:latin typeface="Trebuchet MS"/>
                <a:cs typeface="Trebuchet MS"/>
              </a:rPr>
              <a:t>administration </a:t>
            </a:r>
            <a:r>
              <a:rPr dirty="0" sz="2600" spc="-100">
                <a:latin typeface="Trebuchet MS"/>
                <a:cs typeface="Trebuchet MS"/>
              </a:rPr>
              <a:t>of</a:t>
            </a:r>
            <a:r>
              <a:rPr dirty="0" sz="2600" spc="-285">
                <a:latin typeface="Trebuchet MS"/>
                <a:cs typeface="Trebuchet MS"/>
              </a:rPr>
              <a:t> </a:t>
            </a:r>
            <a:r>
              <a:rPr dirty="0" sz="2600" spc="-165" b="1">
                <a:latin typeface="Trebuchet MS"/>
                <a:cs typeface="Trebuchet MS"/>
              </a:rPr>
              <a:t>acetylcysteine</a:t>
            </a:r>
            <a:endParaRPr sz="2600">
              <a:latin typeface="Trebuchet MS"/>
              <a:cs typeface="Trebuchet MS"/>
            </a:endParaRPr>
          </a:p>
          <a:p>
            <a:pPr algn="just" marL="241300" marR="344805" indent="-228600">
              <a:lnSpc>
                <a:spcPct val="80000"/>
              </a:lnSpc>
              <a:spcBef>
                <a:spcPts val="100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600" spc="-110">
                <a:latin typeface="Trebuchet MS"/>
                <a:cs typeface="Trebuchet MS"/>
              </a:rPr>
              <a:t>Results </a:t>
            </a:r>
            <a:r>
              <a:rPr dirty="0" sz="2600" spc="-100">
                <a:latin typeface="Trebuchet MS"/>
                <a:cs typeface="Trebuchet MS"/>
              </a:rPr>
              <a:t>of </a:t>
            </a:r>
            <a:r>
              <a:rPr dirty="0" sz="2600" spc="-155">
                <a:latin typeface="Trebuchet MS"/>
                <a:cs typeface="Trebuchet MS"/>
              </a:rPr>
              <a:t>clinical </a:t>
            </a:r>
            <a:r>
              <a:rPr dirty="0" sz="2600" spc="-125">
                <a:latin typeface="Trebuchet MS"/>
                <a:cs typeface="Trebuchet MS"/>
              </a:rPr>
              <a:t>trials </a:t>
            </a:r>
            <a:r>
              <a:rPr dirty="0" sz="2600" spc="-90">
                <a:latin typeface="Trebuchet MS"/>
                <a:cs typeface="Trebuchet MS"/>
              </a:rPr>
              <a:t>and </a:t>
            </a:r>
            <a:r>
              <a:rPr dirty="0" sz="2600" spc="-120">
                <a:latin typeface="Trebuchet MS"/>
                <a:cs typeface="Trebuchet MS"/>
              </a:rPr>
              <a:t>meta-analyses </a:t>
            </a:r>
            <a:r>
              <a:rPr dirty="0" sz="2600" spc="-95">
                <a:latin typeface="Trebuchet MS"/>
                <a:cs typeface="Trebuchet MS"/>
              </a:rPr>
              <a:t>of  </a:t>
            </a:r>
            <a:r>
              <a:rPr dirty="0" sz="2600" spc="-105">
                <a:latin typeface="Trebuchet MS"/>
                <a:cs typeface="Trebuchet MS"/>
              </a:rPr>
              <a:t>these </a:t>
            </a:r>
            <a:r>
              <a:rPr dirty="0" sz="2600" spc="-110">
                <a:latin typeface="Trebuchet MS"/>
                <a:cs typeface="Trebuchet MS"/>
              </a:rPr>
              <a:t>interventions </a:t>
            </a:r>
            <a:r>
              <a:rPr dirty="0" sz="2600" spc="-120">
                <a:latin typeface="Trebuchet MS"/>
                <a:cs typeface="Trebuchet MS"/>
              </a:rPr>
              <a:t>have </a:t>
            </a:r>
            <a:r>
              <a:rPr dirty="0" sz="2600" spc="-125">
                <a:latin typeface="Trebuchet MS"/>
                <a:cs typeface="Trebuchet MS"/>
              </a:rPr>
              <a:t>yielded</a:t>
            </a:r>
            <a:r>
              <a:rPr dirty="0" sz="2600" spc="-500">
                <a:latin typeface="Trebuchet MS"/>
                <a:cs typeface="Trebuchet MS"/>
              </a:rPr>
              <a:t> </a:t>
            </a:r>
            <a:r>
              <a:rPr dirty="0" sz="2600" spc="-110">
                <a:latin typeface="Trebuchet MS"/>
                <a:cs typeface="Trebuchet MS"/>
              </a:rPr>
              <a:t>inconsistent  results</a:t>
            </a:r>
            <a:endParaRPr sz="26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32904" y="70103"/>
            <a:ext cx="4742688" cy="2807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32904" y="2904744"/>
            <a:ext cx="4742688" cy="2596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5498" y="6426470"/>
            <a:ext cx="4196080" cy="304800"/>
          </a:xfrm>
          <a:prstGeom prst="rect">
            <a:avLst/>
          </a:prstGeom>
        </p:spPr>
        <p:txBody>
          <a:bodyPr wrap="square" lIns="0" tIns="12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800" spc="-135">
                <a:solidFill>
                  <a:srgbClr val="FFFF00"/>
                </a:solidFill>
                <a:latin typeface="Trebuchet MS"/>
                <a:cs typeface="Trebuchet MS"/>
              </a:rPr>
              <a:t>Tsai </a:t>
            </a:r>
            <a:r>
              <a:rPr dirty="0" sz="1800" spc="-105">
                <a:solidFill>
                  <a:srgbClr val="FFFF00"/>
                </a:solidFill>
                <a:latin typeface="Trebuchet MS"/>
                <a:cs typeface="Trebuchet MS"/>
              </a:rPr>
              <a:t>et </a:t>
            </a:r>
            <a:r>
              <a:rPr dirty="0" sz="1800" spc="-140">
                <a:solidFill>
                  <a:srgbClr val="FFFF00"/>
                </a:solidFill>
                <a:latin typeface="Trebuchet MS"/>
                <a:cs typeface="Trebuchet MS"/>
              </a:rPr>
              <a:t>al. </a:t>
            </a:r>
            <a:r>
              <a:rPr dirty="0" sz="1800" spc="-150">
                <a:solidFill>
                  <a:srgbClr val="FFFF00"/>
                </a:solidFill>
                <a:latin typeface="Trebuchet MS"/>
                <a:cs typeface="Trebuchet MS"/>
              </a:rPr>
              <a:t>JACC </a:t>
            </a:r>
            <a:r>
              <a:rPr dirty="0" sz="1800" spc="-85">
                <a:solidFill>
                  <a:srgbClr val="FFFF00"/>
                </a:solidFill>
                <a:latin typeface="Trebuchet MS"/>
                <a:cs typeface="Trebuchet MS"/>
              </a:rPr>
              <a:t>Cardiovasc </a:t>
            </a:r>
            <a:r>
              <a:rPr dirty="0" sz="1800" spc="-80">
                <a:solidFill>
                  <a:srgbClr val="FFFF00"/>
                </a:solidFill>
                <a:latin typeface="Trebuchet MS"/>
                <a:cs typeface="Trebuchet MS"/>
              </a:rPr>
              <a:t>Interv </a:t>
            </a:r>
            <a:r>
              <a:rPr dirty="0" sz="1800" spc="-65">
                <a:solidFill>
                  <a:srgbClr val="FFFF00"/>
                </a:solidFill>
                <a:latin typeface="Trebuchet MS"/>
                <a:cs typeface="Trebuchet MS"/>
              </a:rPr>
              <a:t>2014;</a:t>
            </a:r>
            <a:r>
              <a:rPr dirty="0" sz="1800" spc="-235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FFFF00"/>
                </a:solidFill>
                <a:latin typeface="Trebuchet MS"/>
                <a:cs typeface="Trebuchet MS"/>
              </a:rPr>
              <a:t>7:1-9.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9733" y="5522926"/>
            <a:ext cx="3447415" cy="11474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5890"/>
              </a:lnSpc>
              <a:spcBef>
                <a:spcPts val="90"/>
              </a:spcBef>
            </a:pPr>
            <a:r>
              <a:rPr dirty="0" sz="5100" spc="360" b="1">
                <a:solidFill>
                  <a:srgbClr val="FFFFFF"/>
                </a:solidFill>
                <a:latin typeface="Trebuchet MS"/>
                <a:cs typeface="Trebuchet MS"/>
              </a:rPr>
              <a:t>SCAI</a:t>
            </a:r>
            <a:r>
              <a:rPr dirty="0" sz="5100" spc="400" b="1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5100" spc="280" b="1">
                <a:solidFill>
                  <a:srgbClr val="FFFFFF"/>
                </a:solidFill>
                <a:latin typeface="Trebuchet MS"/>
                <a:cs typeface="Trebuchet MS"/>
              </a:rPr>
              <a:t>2018</a:t>
            </a:r>
            <a:endParaRPr sz="5100">
              <a:latin typeface="Trebuchet MS"/>
              <a:cs typeface="Trebuchet MS"/>
            </a:endParaRPr>
          </a:p>
          <a:p>
            <a:pPr algn="ctr" marR="6985">
              <a:lnSpc>
                <a:spcPts val="2950"/>
              </a:lnSpc>
            </a:pPr>
            <a:r>
              <a:rPr dirty="0" sz="2650" spc="75">
                <a:solidFill>
                  <a:srgbClr val="FFFFFF"/>
                </a:solidFill>
                <a:latin typeface="Trebuchet MS"/>
                <a:cs typeface="Trebuchet MS"/>
              </a:rPr>
              <a:t>Scientific</a:t>
            </a:r>
            <a:r>
              <a:rPr dirty="0" sz="2650" spc="20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2650" spc="170">
                <a:solidFill>
                  <a:srgbClr val="FFFFFF"/>
                </a:solidFill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6365" y="6148583"/>
            <a:ext cx="5549265" cy="189865"/>
          </a:xfrm>
          <a:custGeom>
            <a:avLst/>
            <a:gdLst/>
            <a:ahLst/>
            <a:cxnLst/>
            <a:rect l="l" t="t" r="r" b="b"/>
            <a:pathLst>
              <a:path w="5549265" h="189864">
                <a:moveTo>
                  <a:pt x="3079214" y="78784"/>
                </a:moveTo>
                <a:lnTo>
                  <a:pt x="1322188" y="78784"/>
                </a:lnTo>
                <a:lnTo>
                  <a:pt x="1361975" y="78811"/>
                </a:lnTo>
                <a:lnTo>
                  <a:pt x="1533865" y="80923"/>
                </a:lnTo>
                <a:lnTo>
                  <a:pt x="1875831" y="91165"/>
                </a:lnTo>
                <a:lnTo>
                  <a:pt x="3839511" y="183215"/>
                </a:lnTo>
                <a:lnTo>
                  <a:pt x="4094518" y="189312"/>
                </a:lnTo>
                <a:lnTo>
                  <a:pt x="4671147" y="179643"/>
                </a:lnTo>
                <a:lnTo>
                  <a:pt x="4995049" y="157704"/>
                </a:lnTo>
                <a:lnTo>
                  <a:pt x="4735997" y="157704"/>
                </a:lnTo>
                <a:lnTo>
                  <a:pt x="4247882" y="152227"/>
                </a:lnTo>
                <a:lnTo>
                  <a:pt x="4017465" y="145370"/>
                </a:lnTo>
                <a:lnTo>
                  <a:pt x="3803835" y="135355"/>
                </a:lnTo>
                <a:lnTo>
                  <a:pt x="3555648" y="119372"/>
                </a:lnTo>
                <a:lnTo>
                  <a:pt x="3143242" y="84688"/>
                </a:lnTo>
                <a:lnTo>
                  <a:pt x="3079214" y="78784"/>
                </a:lnTo>
                <a:close/>
              </a:path>
              <a:path w="5549265" h="189864">
                <a:moveTo>
                  <a:pt x="1668657" y="0"/>
                </a:moveTo>
                <a:lnTo>
                  <a:pt x="1543545" y="422"/>
                </a:lnTo>
                <a:lnTo>
                  <a:pt x="758698" y="29875"/>
                </a:lnTo>
                <a:lnTo>
                  <a:pt x="288440" y="84714"/>
                </a:lnTo>
                <a:lnTo>
                  <a:pt x="59956" y="137601"/>
                </a:lnTo>
                <a:lnTo>
                  <a:pt x="0" y="161299"/>
                </a:lnTo>
                <a:lnTo>
                  <a:pt x="181529" y="118159"/>
                </a:lnTo>
                <a:lnTo>
                  <a:pt x="375766" y="95203"/>
                </a:lnTo>
                <a:lnTo>
                  <a:pt x="703064" y="84714"/>
                </a:lnTo>
                <a:lnTo>
                  <a:pt x="3079214" y="78784"/>
                </a:lnTo>
                <a:lnTo>
                  <a:pt x="2608743" y="37537"/>
                </a:lnTo>
                <a:lnTo>
                  <a:pt x="2373247" y="21272"/>
                </a:lnTo>
                <a:lnTo>
                  <a:pt x="2173285" y="10953"/>
                </a:lnTo>
                <a:lnTo>
                  <a:pt x="1959660" y="3721"/>
                </a:lnTo>
                <a:lnTo>
                  <a:pt x="1729248" y="218"/>
                </a:lnTo>
                <a:lnTo>
                  <a:pt x="1668657" y="0"/>
                </a:lnTo>
                <a:close/>
              </a:path>
              <a:path w="5549265" h="189864">
                <a:moveTo>
                  <a:pt x="5548795" y="99852"/>
                </a:moveTo>
                <a:lnTo>
                  <a:pt x="5214735" y="135596"/>
                </a:lnTo>
                <a:lnTo>
                  <a:pt x="4980628" y="153179"/>
                </a:lnTo>
                <a:lnTo>
                  <a:pt x="4735997" y="157704"/>
                </a:lnTo>
                <a:lnTo>
                  <a:pt x="4995049" y="157704"/>
                </a:lnTo>
                <a:lnTo>
                  <a:pt x="5132233" y="148412"/>
                </a:lnTo>
                <a:lnTo>
                  <a:pt x="5438030" y="115266"/>
                </a:lnTo>
                <a:lnTo>
                  <a:pt x="5548795" y="99852"/>
                </a:lnTo>
                <a:close/>
              </a:path>
            </a:pathLst>
          </a:custGeom>
          <a:solidFill>
            <a:srgbClr val="00AA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98876" y="132255"/>
            <a:ext cx="6128727" cy="2653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16939" y="3269996"/>
            <a:ext cx="10262235" cy="211772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50" b="1">
                <a:latin typeface="Trebuchet MS"/>
                <a:cs typeface="Trebuchet MS"/>
              </a:rPr>
              <a:t>No </a:t>
            </a:r>
            <a:r>
              <a:rPr dirty="0" sz="2800" spc="-165" b="1">
                <a:latin typeface="Trebuchet MS"/>
                <a:cs typeface="Trebuchet MS"/>
              </a:rPr>
              <a:t>benefit </a:t>
            </a:r>
            <a:r>
              <a:rPr dirty="0" sz="2800" spc="-105">
                <a:latin typeface="Trebuchet MS"/>
                <a:cs typeface="Trebuchet MS"/>
              </a:rPr>
              <a:t>of </a:t>
            </a:r>
            <a:r>
              <a:rPr dirty="0" sz="2800" spc="-70">
                <a:latin typeface="Trebuchet MS"/>
                <a:cs typeface="Trebuchet MS"/>
              </a:rPr>
              <a:t>IV </a:t>
            </a:r>
            <a:r>
              <a:rPr dirty="0" sz="2800" spc="-80">
                <a:latin typeface="Trebuchet MS"/>
                <a:cs typeface="Trebuchet MS"/>
              </a:rPr>
              <a:t>sodium </a:t>
            </a:r>
            <a:r>
              <a:rPr dirty="0" sz="2800" spc="-130">
                <a:latin typeface="Trebuchet MS"/>
                <a:cs typeface="Trebuchet MS"/>
              </a:rPr>
              <a:t>bicarbonate </a:t>
            </a:r>
            <a:r>
              <a:rPr dirty="0" sz="2800" spc="-110">
                <a:latin typeface="Trebuchet MS"/>
                <a:cs typeface="Trebuchet MS"/>
              </a:rPr>
              <a:t>over </a:t>
            </a:r>
            <a:r>
              <a:rPr dirty="0" sz="2800" spc="-70">
                <a:latin typeface="Trebuchet MS"/>
                <a:cs typeface="Trebuchet MS"/>
              </a:rPr>
              <a:t>IV </a:t>
            </a:r>
            <a:r>
              <a:rPr dirty="0" sz="2800" spc="-80">
                <a:latin typeface="Trebuchet MS"/>
                <a:cs typeface="Trebuchet MS"/>
              </a:rPr>
              <a:t>sodium </a:t>
            </a:r>
            <a:r>
              <a:rPr dirty="0" sz="2800" spc="-125">
                <a:latin typeface="Trebuchet MS"/>
                <a:cs typeface="Trebuchet MS"/>
              </a:rPr>
              <a:t>chloride </a:t>
            </a:r>
            <a:r>
              <a:rPr dirty="0" sz="2800" spc="-75">
                <a:latin typeface="Trebuchet MS"/>
                <a:cs typeface="Trebuchet MS"/>
              </a:rPr>
              <a:t>or </a:t>
            </a:r>
            <a:r>
              <a:rPr dirty="0" sz="2800" spc="-110">
                <a:latin typeface="Trebuchet MS"/>
                <a:cs typeface="Trebuchet MS"/>
              </a:rPr>
              <a:t>of  </a:t>
            </a:r>
            <a:r>
              <a:rPr dirty="0" sz="2800" spc="-135">
                <a:latin typeface="Trebuchet MS"/>
                <a:cs typeface="Trebuchet MS"/>
              </a:rPr>
              <a:t>oral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50">
                <a:latin typeface="Trebuchet MS"/>
                <a:cs typeface="Trebuchet MS"/>
              </a:rPr>
              <a:t>acetylcysteine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over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placebo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for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prevention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60">
                <a:latin typeface="Trebuchet MS"/>
                <a:cs typeface="Trebuchet MS"/>
              </a:rPr>
              <a:t>death,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need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5">
                <a:latin typeface="Trebuchet MS"/>
                <a:cs typeface="Trebuchet MS"/>
              </a:rPr>
              <a:t>for  </a:t>
            </a:r>
            <a:r>
              <a:rPr dirty="0" sz="2800" spc="-120">
                <a:latin typeface="Trebuchet MS"/>
                <a:cs typeface="Trebuchet MS"/>
              </a:rPr>
              <a:t>dialysis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75">
                <a:latin typeface="Trebuchet MS"/>
                <a:cs typeface="Trebuchet MS"/>
              </a:rPr>
              <a:t>or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persistent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40">
                <a:latin typeface="Trebuchet MS"/>
                <a:cs typeface="Trebuchet MS"/>
              </a:rPr>
              <a:t>decline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in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kidney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function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70">
                <a:latin typeface="Trebuchet MS"/>
                <a:cs typeface="Trebuchet MS"/>
              </a:rPr>
              <a:t>at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50">
                <a:latin typeface="Trebuchet MS"/>
                <a:cs typeface="Trebuchet MS"/>
              </a:rPr>
              <a:t>90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days</a:t>
            </a:r>
            <a:endParaRPr sz="2800">
              <a:latin typeface="Trebuchet MS"/>
              <a:cs typeface="Trebuchet MS"/>
            </a:endParaRPr>
          </a:p>
          <a:p>
            <a:pPr marL="241300" marR="278765" indent="-228600">
              <a:lnSpc>
                <a:spcPts val="3020"/>
              </a:lnSpc>
              <a:spcBef>
                <a:spcPts val="101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5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generalizability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PRESRVE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55">
                <a:latin typeface="Trebuchet MS"/>
                <a:cs typeface="Trebuchet MS"/>
              </a:rPr>
              <a:t>trial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results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to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high-risk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patients  </a:t>
            </a:r>
            <a:r>
              <a:rPr dirty="0" sz="2800" spc="-140">
                <a:latin typeface="Trebuchet MS"/>
                <a:cs typeface="Trebuchet MS"/>
              </a:rPr>
              <a:t>receiving </a:t>
            </a:r>
            <a:r>
              <a:rPr dirty="0" sz="2800" spc="-170" b="1">
                <a:latin typeface="Trebuchet MS"/>
                <a:cs typeface="Trebuchet MS"/>
              </a:rPr>
              <a:t>larger </a:t>
            </a:r>
            <a:r>
              <a:rPr dirty="0" sz="2800" spc="-165" b="1">
                <a:latin typeface="Trebuchet MS"/>
                <a:cs typeface="Trebuchet MS"/>
              </a:rPr>
              <a:t>contrast </a:t>
            </a:r>
            <a:r>
              <a:rPr dirty="0" sz="2800" spc="-150" b="1">
                <a:latin typeface="Trebuchet MS"/>
                <a:cs typeface="Trebuchet MS"/>
              </a:rPr>
              <a:t>volume </a:t>
            </a:r>
            <a:r>
              <a:rPr dirty="0" sz="2800" spc="-80">
                <a:latin typeface="Trebuchet MS"/>
                <a:cs typeface="Trebuchet MS"/>
              </a:rPr>
              <a:t>has </a:t>
            </a:r>
            <a:r>
              <a:rPr dirty="0" sz="2800" spc="-110">
                <a:latin typeface="Trebuchet MS"/>
                <a:cs typeface="Trebuchet MS"/>
              </a:rPr>
              <a:t>been</a:t>
            </a:r>
            <a:r>
              <a:rPr dirty="0" sz="2800" spc="-545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questioned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25090" y="6025388"/>
            <a:ext cx="323278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0">
                <a:solidFill>
                  <a:srgbClr val="FFFF00"/>
                </a:solidFill>
                <a:latin typeface="Trebuchet MS"/>
                <a:cs typeface="Trebuchet MS"/>
              </a:rPr>
              <a:t>N </a:t>
            </a:r>
            <a:r>
              <a:rPr dirty="0" sz="1800" spc="-75">
                <a:solidFill>
                  <a:srgbClr val="FFFF00"/>
                </a:solidFill>
                <a:latin typeface="Trebuchet MS"/>
                <a:cs typeface="Trebuchet MS"/>
              </a:rPr>
              <a:t>Engl </a:t>
            </a:r>
            <a:r>
              <a:rPr dirty="0" sz="1800" spc="-285">
                <a:solidFill>
                  <a:srgbClr val="FFFF00"/>
                </a:solidFill>
                <a:latin typeface="Trebuchet MS"/>
                <a:cs typeface="Trebuchet MS"/>
              </a:rPr>
              <a:t>J </a:t>
            </a:r>
            <a:r>
              <a:rPr dirty="0" sz="1800" spc="-25">
                <a:solidFill>
                  <a:srgbClr val="FFFF00"/>
                </a:solidFill>
                <a:latin typeface="Trebuchet MS"/>
                <a:cs typeface="Trebuchet MS"/>
              </a:rPr>
              <a:t>Med.</a:t>
            </a:r>
            <a:r>
              <a:rPr dirty="0" sz="1800" spc="-195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dirty="0" sz="1800" spc="-75">
                <a:solidFill>
                  <a:srgbClr val="FFFF00"/>
                </a:solidFill>
                <a:latin typeface="Trebuchet MS"/>
                <a:cs typeface="Trebuchet MS"/>
              </a:rPr>
              <a:t>2018;378(7):603-14.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-70">
                <a:solidFill>
                  <a:srgbClr val="FFFF00"/>
                </a:solidFill>
                <a:latin typeface="Trebuchet MS"/>
                <a:cs typeface="Trebuchet MS"/>
              </a:rPr>
              <a:t>Nat </a:t>
            </a:r>
            <a:r>
              <a:rPr dirty="0" sz="1800" spc="-90">
                <a:solidFill>
                  <a:srgbClr val="FFFF00"/>
                </a:solidFill>
                <a:latin typeface="Trebuchet MS"/>
                <a:cs typeface="Trebuchet MS"/>
              </a:rPr>
              <a:t>Rev </a:t>
            </a:r>
            <a:r>
              <a:rPr dirty="0" sz="1800" spc="-80">
                <a:solidFill>
                  <a:srgbClr val="FFFF00"/>
                </a:solidFill>
                <a:latin typeface="Trebuchet MS"/>
                <a:cs typeface="Trebuchet MS"/>
              </a:rPr>
              <a:t>Nephrol.</a:t>
            </a:r>
            <a:r>
              <a:rPr dirty="0" sz="1800" spc="-250">
                <a:solidFill>
                  <a:srgbClr val="FFFF00"/>
                </a:solidFill>
                <a:latin typeface="Trebuchet MS"/>
                <a:cs typeface="Trebuchet MS"/>
              </a:rPr>
              <a:t> </a:t>
            </a:r>
            <a:r>
              <a:rPr dirty="0" sz="1800" spc="-70">
                <a:solidFill>
                  <a:srgbClr val="FFFF00"/>
                </a:solidFill>
                <a:latin typeface="Trebuchet MS"/>
                <a:cs typeface="Trebuchet MS"/>
              </a:rPr>
              <a:t>2018.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26293" y="612139"/>
            <a:ext cx="3539490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195"/>
              <a:t>Study</a:t>
            </a:r>
            <a:r>
              <a:rPr dirty="0" spc="-385"/>
              <a:t> </a:t>
            </a:r>
            <a:r>
              <a:rPr dirty="0" spc="-275"/>
              <a:t>Objective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1716"/>
            <a:ext cx="10346690" cy="1605915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270">
                <a:latin typeface="Trebuchet MS"/>
                <a:cs typeface="Trebuchet MS"/>
              </a:rPr>
              <a:t>To </a:t>
            </a:r>
            <a:r>
              <a:rPr dirty="0" sz="2800" spc="-120">
                <a:latin typeface="Trebuchet MS"/>
                <a:cs typeface="Trebuchet MS"/>
              </a:rPr>
              <a:t>conduct </a:t>
            </a:r>
            <a:r>
              <a:rPr dirty="0" sz="2800" spc="-130">
                <a:latin typeface="Trebuchet MS"/>
                <a:cs typeface="Trebuchet MS"/>
              </a:rPr>
              <a:t>a </a:t>
            </a:r>
            <a:r>
              <a:rPr dirty="0" sz="2800" spc="-135" b="1">
                <a:latin typeface="Trebuchet MS"/>
                <a:cs typeface="Trebuchet MS"/>
              </a:rPr>
              <a:t>subgroup </a:t>
            </a:r>
            <a:r>
              <a:rPr dirty="0" sz="2800" spc="-130" b="1">
                <a:latin typeface="Trebuchet MS"/>
                <a:cs typeface="Trebuchet MS"/>
              </a:rPr>
              <a:t>analysis </a:t>
            </a:r>
            <a:r>
              <a:rPr dirty="0" sz="2800" spc="-120" b="1">
                <a:latin typeface="Trebuchet MS"/>
                <a:cs typeface="Trebuchet MS"/>
              </a:rPr>
              <a:t>of </a:t>
            </a:r>
            <a:r>
              <a:rPr dirty="0" sz="2800" spc="-175" b="1">
                <a:latin typeface="Trebuchet MS"/>
                <a:cs typeface="Trebuchet MS"/>
              </a:rPr>
              <a:t>PRESERVE </a:t>
            </a:r>
            <a:r>
              <a:rPr dirty="0" sz="2800" spc="-130">
                <a:latin typeface="Trebuchet MS"/>
                <a:cs typeface="Trebuchet MS"/>
              </a:rPr>
              <a:t>participants </a:t>
            </a:r>
            <a:r>
              <a:rPr dirty="0" sz="2800" spc="-60">
                <a:latin typeface="Trebuchet MS"/>
                <a:cs typeface="Trebuchet MS"/>
              </a:rPr>
              <a:t>who  </a:t>
            </a:r>
            <a:r>
              <a:rPr dirty="0" sz="2800" spc="-165" b="1">
                <a:latin typeface="Trebuchet MS"/>
                <a:cs typeface="Trebuchet MS"/>
              </a:rPr>
              <a:t>underwent</a:t>
            </a:r>
            <a:r>
              <a:rPr dirty="0" sz="2800" spc="-210" b="1">
                <a:latin typeface="Trebuchet MS"/>
                <a:cs typeface="Trebuchet MS"/>
              </a:rPr>
              <a:t> </a:t>
            </a:r>
            <a:r>
              <a:rPr dirty="0" sz="2800" spc="-140" b="1">
                <a:latin typeface="Trebuchet MS"/>
                <a:cs typeface="Trebuchet MS"/>
              </a:rPr>
              <a:t>PCI</a:t>
            </a:r>
            <a:r>
              <a:rPr dirty="0" sz="2800" spc="-204" b="1">
                <a:latin typeface="Trebuchet MS"/>
                <a:cs typeface="Trebuchet MS"/>
              </a:rPr>
              <a:t> </a:t>
            </a:r>
            <a:r>
              <a:rPr dirty="0" sz="2800" spc="-114">
                <a:latin typeface="Trebuchet MS"/>
                <a:cs typeface="Trebuchet MS"/>
              </a:rPr>
              <a:t>to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compare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25">
                <a:latin typeface="Trebuchet MS"/>
                <a:cs typeface="Trebuchet MS"/>
              </a:rPr>
              <a:t>the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75">
                <a:latin typeface="Trebuchet MS"/>
                <a:cs typeface="Trebuchet MS"/>
              </a:rPr>
              <a:t>efficacy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70">
                <a:latin typeface="Trebuchet MS"/>
                <a:cs typeface="Trebuchet MS"/>
              </a:rPr>
              <a:t>IV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80">
                <a:latin typeface="Trebuchet MS"/>
                <a:cs typeface="Trebuchet MS"/>
              </a:rPr>
              <a:t>sodium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bicarbonate</a:t>
            </a:r>
            <a:r>
              <a:rPr dirty="0" sz="2800" spc="-220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with  </a:t>
            </a:r>
            <a:r>
              <a:rPr dirty="0" sz="2800" spc="-70">
                <a:latin typeface="Trebuchet MS"/>
                <a:cs typeface="Trebuchet MS"/>
              </a:rPr>
              <a:t>IV </a:t>
            </a:r>
            <a:r>
              <a:rPr dirty="0" sz="2800" spc="-80">
                <a:latin typeface="Trebuchet MS"/>
                <a:cs typeface="Trebuchet MS"/>
              </a:rPr>
              <a:t>sodium </a:t>
            </a:r>
            <a:r>
              <a:rPr dirty="0" sz="2800" spc="-125">
                <a:latin typeface="Trebuchet MS"/>
                <a:cs typeface="Trebuchet MS"/>
              </a:rPr>
              <a:t>chloride </a:t>
            </a:r>
            <a:r>
              <a:rPr dirty="0" sz="2800" spc="-95">
                <a:latin typeface="Trebuchet MS"/>
                <a:cs typeface="Trebuchet MS"/>
              </a:rPr>
              <a:t>and </a:t>
            </a:r>
            <a:r>
              <a:rPr dirty="0" sz="2800" spc="-105">
                <a:latin typeface="Trebuchet MS"/>
                <a:cs typeface="Trebuchet MS"/>
              </a:rPr>
              <a:t>of </a:t>
            </a:r>
            <a:r>
              <a:rPr dirty="0" sz="2800" spc="-135">
                <a:latin typeface="Trebuchet MS"/>
                <a:cs typeface="Trebuchet MS"/>
              </a:rPr>
              <a:t>oral </a:t>
            </a:r>
            <a:r>
              <a:rPr dirty="0" sz="2800" spc="-150">
                <a:latin typeface="Trebuchet MS"/>
                <a:cs typeface="Trebuchet MS"/>
              </a:rPr>
              <a:t>acetylcysteine </a:t>
            </a:r>
            <a:r>
              <a:rPr dirty="0" sz="2800" spc="-120">
                <a:latin typeface="Trebuchet MS"/>
                <a:cs typeface="Trebuchet MS"/>
              </a:rPr>
              <a:t>compared with </a:t>
            </a:r>
            <a:r>
              <a:rPr dirty="0" sz="2800" spc="-125">
                <a:latin typeface="Trebuchet MS"/>
                <a:cs typeface="Trebuchet MS"/>
              </a:rPr>
              <a:t>placebo  </a:t>
            </a:r>
            <a:r>
              <a:rPr dirty="0" sz="2800" spc="-110">
                <a:latin typeface="Trebuchet MS"/>
                <a:cs typeface="Trebuchet MS"/>
              </a:rPr>
              <a:t>in this </a:t>
            </a:r>
            <a:r>
              <a:rPr dirty="0" sz="2800" spc="-155" b="1">
                <a:latin typeface="Trebuchet MS"/>
                <a:cs typeface="Trebuchet MS"/>
              </a:rPr>
              <a:t>high-risk patient</a:t>
            </a:r>
            <a:r>
              <a:rPr dirty="0" sz="2800" spc="-455" b="1">
                <a:latin typeface="Trebuchet MS"/>
                <a:cs typeface="Trebuchet MS"/>
              </a:rPr>
              <a:t> </a:t>
            </a:r>
            <a:r>
              <a:rPr dirty="0" sz="2800" spc="-140" b="1">
                <a:latin typeface="Trebuchet MS"/>
                <a:cs typeface="Trebuchet MS"/>
              </a:rPr>
              <a:t>group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32020" y="246380"/>
            <a:ext cx="2271395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215"/>
              <a:t>PRESERVE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255267"/>
            <a:ext cx="10330180" cy="340614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41300" marR="631190" indent="-228600">
              <a:lnSpc>
                <a:spcPts val="23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20">
                <a:latin typeface="Trebuchet MS"/>
                <a:cs typeface="Trebuchet MS"/>
              </a:rPr>
              <a:t>International, </a:t>
            </a:r>
            <a:r>
              <a:rPr dirty="0" sz="2400" spc="-114">
                <a:latin typeface="Trebuchet MS"/>
                <a:cs typeface="Trebuchet MS"/>
              </a:rPr>
              <a:t>double-blind, </a:t>
            </a:r>
            <a:r>
              <a:rPr dirty="0" sz="2400" spc="-110">
                <a:latin typeface="Trebuchet MS"/>
                <a:cs typeface="Trebuchet MS"/>
              </a:rPr>
              <a:t>placebo </a:t>
            </a:r>
            <a:r>
              <a:rPr dirty="0" sz="2400" spc="-80">
                <a:latin typeface="Trebuchet MS"/>
                <a:cs typeface="Trebuchet MS"/>
              </a:rPr>
              <a:t>and </a:t>
            </a:r>
            <a:r>
              <a:rPr dirty="0" sz="2400" spc="-125">
                <a:latin typeface="Trebuchet MS"/>
                <a:cs typeface="Trebuchet MS"/>
              </a:rPr>
              <a:t>comparator-controlled,</a:t>
            </a:r>
            <a:r>
              <a:rPr dirty="0" sz="2400" spc="-40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randomized  </a:t>
            </a:r>
            <a:r>
              <a:rPr dirty="0" sz="2400" spc="-145">
                <a:latin typeface="Trebuchet MS"/>
                <a:cs typeface="Trebuchet MS"/>
              </a:rPr>
              <a:t>clinical </a:t>
            </a:r>
            <a:r>
              <a:rPr dirty="0" sz="2400" spc="-135">
                <a:latin typeface="Trebuchet MS"/>
                <a:cs typeface="Trebuchet MS"/>
              </a:rPr>
              <a:t>trial </a:t>
            </a:r>
            <a:r>
              <a:rPr dirty="0" sz="2400" spc="-105">
                <a:latin typeface="Trebuchet MS"/>
                <a:cs typeface="Trebuchet MS"/>
              </a:rPr>
              <a:t>with </a:t>
            </a:r>
            <a:r>
              <a:rPr dirty="0" sz="2400" spc="-114">
                <a:latin typeface="Trebuchet MS"/>
                <a:cs typeface="Trebuchet MS"/>
              </a:rPr>
              <a:t>a </a:t>
            </a:r>
            <a:r>
              <a:rPr dirty="0" sz="2400" spc="-190" b="1">
                <a:latin typeface="Trebuchet MS"/>
                <a:cs typeface="Trebuchet MS"/>
              </a:rPr>
              <a:t>2 </a:t>
            </a:r>
            <a:r>
              <a:rPr dirty="0" sz="2400" spc="-225" b="1">
                <a:latin typeface="Trebuchet MS"/>
                <a:cs typeface="Trebuchet MS"/>
              </a:rPr>
              <a:t>x </a:t>
            </a:r>
            <a:r>
              <a:rPr dirty="0" sz="2400" spc="-190" b="1">
                <a:latin typeface="Trebuchet MS"/>
                <a:cs typeface="Trebuchet MS"/>
              </a:rPr>
              <a:t>2 </a:t>
            </a:r>
            <a:r>
              <a:rPr dirty="0" sz="2400" spc="-140" b="1">
                <a:latin typeface="Trebuchet MS"/>
                <a:cs typeface="Trebuchet MS"/>
              </a:rPr>
              <a:t>factorial</a:t>
            </a:r>
            <a:r>
              <a:rPr dirty="0" sz="2400" spc="-415" b="1">
                <a:latin typeface="Trebuchet MS"/>
                <a:cs typeface="Trebuchet MS"/>
              </a:rPr>
              <a:t> </a:t>
            </a:r>
            <a:r>
              <a:rPr dirty="0" sz="2400" spc="-114" b="1">
                <a:latin typeface="Trebuchet MS"/>
                <a:cs typeface="Trebuchet MS"/>
              </a:rPr>
              <a:t>design</a:t>
            </a:r>
            <a:endParaRPr sz="2400">
              <a:latin typeface="Trebuchet MS"/>
              <a:cs typeface="Trebuchet MS"/>
            </a:endParaRPr>
          </a:p>
          <a:p>
            <a:pPr marL="241300" marR="371475" indent="-228600">
              <a:lnSpc>
                <a:spcPts val="2300"/>
              </a:lnSpc>
              <a:spcBef>
                <a:spcPts val="1015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20">
                <a:latin typeface="Trebuchet MS"/>
                <a:cs typeface="Trebuchet MS"/>
              </a:rPr>
              <a:t>Patients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were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enrolled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45">
                <a:latin typeface="Trebuchet MS"/>
                <a:cs typeface="Trebuchet MS"/>
              </a:rPr>
              <a:t>at</a:t>
            </a:r>
            <a:r>
              <a:rPr dirty="0" sz="2400" spc="-200">
                <a:latin typeface="Trebuchet MS"/>
                <a:cs typeface="Trebuchet MS"/>
              </a:rPr>
              <a:t> </a:t>
            </a:r>
            <a:r>
              <a:rPr dirty="0" sz="2400" spc="-195" b="1">
                <a:latin typeface="Trebuchet MS"/>
                <a:cs typeface="Trebuchet MS"/>
              </a:rPr>
              <a:t>53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medical</a:t>
            </a:r>
            <a:r>
              <a:rPr dirty="0" sz="2400" spc="-185" b="1">
                <a:latin typeface="Trebuchet MS"/>
                <a:cs typeface="Trebuchet MS"/>
              </a:rPr>
              <a:t> </a:t>
            </a:r>
            <a:r>
              <a:rPr dirty="0" sz="2400" spc="-170" b="1">
                <a:latin typeface="Trebuchet MS"/>
                <a:cs typeface="Trebuchet MS"/>
              </a:rPr>
              <a:t>centers </a:t>
            </a:r>
            <a:r>
              <a:rPr dirty="0" sz="2400" spc="-135" b="1">
                <a:latin typeface="Trebuchet MS"/>
                <a:cs typeface="Trebuchet MS"/>
              </a:rPr>
              <a:t>in</a:t>
            </a:r>
            <a:r>
              <a:rPr dirty="0" sz="2400" spc="-185" b="1">
                <a:latin typeface="Trebuchet MS"/>
                <a:cs typeface="Trebuchet MS"/>
              </a:rPr>
              <a:t> </a:t>
            </a:r>
            <a:r>
              <a:rPr dirty="0" sz="2400" spc="-145" b="1">
                <a:latin typeface="Trebuchet MS"/>
                <a:cs typeface="Trebuchet MS"/>
              </a:rPr>
              <a:t>the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30" b="1">
                <a:latin typeface="Trebuchet MS"/>
                <a:cs typeface="Trebuchet MS"/>
              </a:rPr>
              <a:t>United</a:t>
            </a:r>
            <a:r>
              <a:rPr dirty="0" sz="2400" spc="-180" b="1">
                <a:latin typeface="Trebuchet MS"/>
                <a:cs typeface="Trebuchet MS"/>
              </a:rPr>
              <a:t> </a:t>
            </a:r>
            <a:r>
              <a:rPr dirty="0" sz="2400" spc="-125" b="1">
                <a:latin typeface="Trebuchet MS"/>
                <a:cs typeface="Trebuchet MS"/>
              </a:rPr>
              <a:t>States</a:t>
            </a:r>
            <a:r>
              <a:rPr dirty="0" sz="2400" spc="-185" b="1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(35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Veterans  Affairs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sites),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Australia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(13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sites),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Malaysia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(3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35">
                <a:latin typeface="Trebuchet MS"/>
                <a:cs typeface="Trebuchet MS"/>
              </a:rPr>
              <a:t>sites),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and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60">
                <a:latin typeface="Trebuchet MS"/>
                <a:cs typeface="Trebuchet MS"/>
              </a:rPr>
              <a:t>New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Zealand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(2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sites)</a:t>
            </a:r>
            <a:endParaRPr sz="2400">
              <a:latin typeface="Trebuchet MS"/>
              <a:cs typeface="Trebuchet MS"/>
            </a:endParaRPr>
          </a:p>
          <a:p>
            <a:pPr marL="241300" marR="5080" indent="-228600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90">
                <a:latin typeface="Trebuchet MS"/>
                <a:cs typeface="Trebuchet MS"/>
              </a:rPr>
              <a:t>Study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participants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were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randomized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to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receive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60">
                <a:latin typeface="Trebuchet MS"/>
                <a:cs typeface="Trebuchet MS"/>
              </a:rPr>
              <a:t>IV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35">
                <a:latin typeface="Trebuchet MS"/>
                <a:cs typeface="Trebuchet MS"/>
              </a:rPr>
              <a:t>1.26%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70">
                <a:latin typeface="Trebuchet MS"/>
                <a:cs typeface="Trebuchet MS"/>
              </a:rPr>
              <a:t>sodium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bicarbonate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or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60">
                <a:latin typeface="Trebuchet MS"/>
                <a:cs typeface="Trebuchet MS"/>
              </a:rPr>
              <a:t>IV  </a:t>
            </a:r>
            <a:r>
              <a:rPr dirty="0" sz="2400" spc="-30">
                <a:latin typeface="Trebuchet MS"/>
                <a:cs typeface="Trebuchet MS"/>
              </a:rPr>
              <a:t>0.9% </a:t>
            </a:r>
            <a:r>
              <a:rPr dirty="0" sz="2400" spc="-70">
                <a:latin typeface="Trebuchet MS"/>
                <a:cs typeface="Trebuchet MS"/>
              </a:rPr>
              <a:t>sodium </a:t>
            </a:r>
            <a:r>
              <a:rPr dirty="0" sz="2400" spc="-105">
                <a:latin typeface="Trebuchet MS"/>
                <a:cs typeface="Trebuchet MS"/>
              </a:rPr>
              <a:t>chloride </a:t>
            </a:r>
            <a:r>
              <a:rPr dirty="0" sz="2400" spc="-80">
                <a:latin typeface="Trebuchet MS"/>
                <a:cs typeface="Trebuchet MS"/>
              </a:rPr>
              <a:t>and </a:t>
            </a:r>
            <a:r>
              <a:rPr dirty="0" sz="2400" spc="-114">
                <a:latin typeface="Trebuchet MS"/>
                <a:cs typeface="Trebuchet MS"/>
              </a:rPr>
              <a:t>oral </a:t>
            </a:r>
            <a:r>
              <a:rPr dirty="0" sz="2400" spc="-120">
                <a:latin typeface="Trebuchet MS"/>
                <a:cs typeface="Trebuchet MS"/>
              </a:rPr>
              <a:t>N-acetylcysteine </a:t>
            </a:r>
            <a:r>
              <a:rPr dirty="0" sz="2400" spc="-65">
                <a:latin typeface="Trebuchet MS"/>
                <a:cs typeface="Trebuchet MS"/>
              </a:rPr>
              <a:t>or </a:t>
            </a:r>
            <a:r>
              <a:rPr dirty="0" sz="2400" spc="-114">
                <a:latin typeface="Trebuchet MS"/>
                <a:cs typeface="Trebuchet MS"/>
              </a:rPr>
              <a:t>oral </a:t>
            </a:r>
            <a:r>
              <a:rPr dirty="0" sz="2400" spc="-110">
                <a:latin typeface="Trebuchet MS"/>
                <a:cs typeface="Trebuchet MS"/>
              </a:rPr>
              <a:t>placebo </a:t>
            </a:r>
            <a:r>
              <a:rPr dirty="0" sz="2400" spc="-75">
                <a:latin typeface="Trebuchet MS"/>
                <a:cs typeface="Trebuchet MS"/>
              </a:rPr>
              <a:t>using </a:t>
            </a:r>
            <a:r>
              <a:rPr dirty="0" sz="2400" spc="-114">
                <a:latin typeface="Trebuchet MS"/>
                <a:cs typeface="Trebuchet MS"/>
              </a:rPr>
              <a:t>a  </a:t>
            </a:r>
            <a:r>
              <a:rPr dirty="0" sz="2400" spc="-150">
                <a:latin typeface="Trebuchet MS"/>
                <a:cs typeface="Trebuchet MS"/>
              </a:rPr>
              <a:t>centralized, </a:t>
            </a:r>
            <a:r>
              <a:rPr dirty="0" sz="2400" spc="-114">
                <a:latin typeface="Trebuchet MS"/>
                <a:cs typeface="Trebuchet MS"/>
              </a:rPr>
              <a:t>computer-generated </a:t>
            </a:r>
            <a:r>
              <a:rPr dirty="0" sz="2400" spc="-110">
                <a:latin typeface="Trebuchet MS"/>
                <a:cs typeface="Trebuchet MS"/>
              </a:rPr>
              <a:t>permuted-block </a:t>
            </a:r>
            <a:r>
              <a:rPr dirty="0" sz="2400" spc="-105">
                <a:latin typeface="Trebuchet MS"/>
                <a:cs typeface="Trebuchet MS"/>
              </a:rPr>
              <a:t>plan </a:t>
            </a:r>
            <a:r>
              <a:rPr dirty="0" sz="2400" spc="-130">
                <a:latin typeface="Trebuchet MS"/>
                <a:cs typeface="Trebuchet MS"/>
              </a:rPr>
              <a:t>stratified </a:t>
            </a:r>
            <a:r>
              <a:rPr dirty="0" sz="2400" spc="-95">
                <a:latin typeface="Trebuchet MS"/>
                <a:cs typeface="Trebuchet MS"/>
              </a:rPr>
              <a:t>by</a:t>
            </a:r>
            <a:r>
              <a:rPr dirty="0" sz="2400" spc="-50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site</a:t>
            </a:r>
            <a:endParaRPr sz="2400">
              <a:latin typeface="Trebuchet MS"/>
              <a:cs typeface="Trebuchet MS"/>
            </a:endParaRPr>
          </a:p>
          <a:p>
            <a:pPr marL="241300" marR="233045" indent="-228600">
              <a:lnSpc>
                <a:spcPts val="2300"/>
              </a:lnSpc>
              <a:spcBef>
                <a:spcPts val="9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400" spc="-130">
                <a:latin typeface="Trebuchet MS"/>
                <a:cs typeface="Trebuchet MS"/>
              </a:rPr>
              <a:t>The </a:t>
            </a:r>
            <a:r>
              <a:rPr dirty="0" sz="2400" spc="-125" b="1">
                <a:latin typeface="Trebuchet MS"/>
                <a:cs typeface="Trebuchet MS"/>
              </a:rPr>
              <a:t>administration </a:t>
            </a:r>
            <a:r>
              <a:rPr dirty="0" sz="2400" spc="-105" b="1">
                <a:latin typeface="Trebuchet MS"/>
                <a:cs typeface="Trebuchet MS"/>
              </a:rPr>
              <a:t>of </a:t>
            </a:r>
            <a:r>
              <a:rPr dirty="0" sz="2400" spc="-55" b="1">
                <a:latin typeface="Trebuchet MS"/>
                <a:cs typeface="Trebuchet MS"/>
              </a:rPr>
              <a:t>IV </a:t>
            </a:r>
            <a:r>
              <a:rPr dirty="0" sz="2400" spc="-120" b="1">
                <a:latin typeface="Trebuchet MS"/>
                <a:cs typeface="Trebuchet MS"/>
              </a:rPr>
              <a:t>fluids </a:t>
            </a:r>
            <a:r>
              <a:rPr dirty="0" sz="2400" spc="-100" b="1">
                <a:latin typeface="Trebuchet MS"/>
                <a:cs typeface="Trebuchet MS"/>
              </a:rPr>
              <a:t>was </a:t>
            </a:r>
            <a:r>
              <a:rPr dirty="0" sz="2400" spc="-155" b="1">
                <a:latin typeface="Trebuchet MS"/>
                <a:cs typeface="Trebuchet MS"/>
              </a:rPr>
              <a:t>protocolized </a:t>
            </a:r>
            <a:r>
              <a:rPr dirty="0" sz="2400" spc="-105">
                <a:latin typeface="Trebuchet MS"/>
                <a:cs typeface="Trebuchet MS"/>
              </a:rPr>
              <a:t>with </a:t>
            </a:r>
            <a:r>
              <a:rPr dirty="0" sz="2400" spc="-130">
                <a:latin typeface="Trebuchet MS"/>
                <a:cs typeface="Trebuchet MS"/>
              </a:rPr>
              <a:t>dose/timing/rate </a:t>
            </a:r>
            <a:r>
              <a:rPr dirty="0" sz="2400" spc="-95">
                <a:latin typeface="Trebuchet MS"/>
                <a:cs typeface="Trebuchet MS"/>
              </a:rPr>
              <a:t>ranges  </a:t>
            </a:r>
            <a:r>
              <a:rPr dirty="0" sz="2400" spc="-90">
                <a:latin typeface="Trebuchet MS"/>
                <a:cs typeface="Trebuchet MS"/>
              </a:rPr>
              <a:t>(3-12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60">
                <a:latin typeface="Trebuchet MS"/>
                <a:cs typeface="Trebuchet MS"/>
              </a:rPr>
              <a:t>ml/kg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prior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to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angiography,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1-1.5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30">
                <a:latin typeface="Trebuchet MS"/>
                <a:cs typeface="Trebuchet MS"/>
              </a:rPr>
              <a:t>ml/kg/hour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during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angiography/PCI,</a:t>
            </a:r>
            <a:r>
              <a:rPr dirty="0" sz="2400" spc="-170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and  1-3 </a:t>
            </a:r>
            <a:r>
              <a:rPr dirty="0" sz="2400" spc="-130">
                <a:latin typeface="Trebuchet MS"/>
                <a:cs typeface="Trebuchet MS"/>
              </a:rPr>
              <a:t>ml/kg/hour </a:t>
            </a:r>
            <a:r>
              <a:rPr dirty="0" sz="2400" spc="-135">
                <a:latin typeface="Trebuchet MS"/>
                <a:cs typeface="Trebuchet MS"/>
              </a:rPr>
              <a:t>after</a:t>
            </a:r>
            <a:r>
              <a:rPr dirty="0" sz="2400" spc="-35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angiography)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1346" y="267716"/>
            <a:ext cx="7094220" cy="62166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900" spc="-140"/>
              <a:t>Study </a:t>
            </a:r>
            <a:r>
              <a:rPr dirty="0" sz="3900" spc="-175"/>
              <a:t>Population: </a:t>
            </a:r>
            <a:r>
              <a:rPr dirty="0" sz="3900" spc="-135"/>
              <a:t>Inclusion</a:t>
            </a:r>
            <a:r>
              <a:rPr dirty="0" sz="3900" spc="-605"/>
              <a:t> </a:t>
            </a:r>
            <a:r>
              <a:rPr dirty="0" sz="3900" spc="-210"/>
              <a:t>Criteria</a:t>
            </a:r>
            <a:endParaRPr sz="39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2579" y="1175770"/>
            <a:ext cx="10890885" cy="2199005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51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800" spc="-135">
                <a:latin typeface="Trebuchet MS"/>
                <a:cs typeface="Trebuchet MS"/>
              </a:rPr>
              <a:t>Pt </a:t>
            </a:r>
            <a:r>
              <a:rPr dirty="0" sz="2800" spc="-100">
                <a:latin typeface="Trebuchet MS"/>
                <a:cs typeface="Trebuchet MS"/>
              </a:rPr>
              <a:t>undergoing </a:t>
            </a:r>
            <a:r>
              <a:rPr dirty="0" sz="2800" spc="-185" b="1">
                <a:latin typeface="Trebuchet MS"/>
                <a:cs typeface="Trebuchet MS"/>
              </a:rPr>
              <a:t>elective </a:t>
            </a:r>
            <a:r>
              <a:rPr dirty="0" sz="2800" spc="-145" b="1">
                <a:latin typeface="Trebuchet MS"/>
                <a:cs typeface="Trebuchet MS"/>
              </a:rPr>
              <a:t>or </a:t>
            </a:r>
            <a:r>
              <a:rPr dirty="0" sz="2800" spc="-175" b="1">
                <a:latin typeface="Trebuchet MS"/>
                <a:cs typeface="Trebuchet MS"/>
              </a:rPr>
              <a:t>urgent </a:t>
            </a:r>
            <a:r>
              <a:rPr dirty="0" sz="2800" spc="-165" b="1">
                <a:latin typeface="Trebuchet MS"/>
                <a:cs typeface="Trebuchet MS"/>
              </a:rPr>
              <a:t>coronary </a:t>
            </a:r>
            <a:r>
              <a:rPr dirty="0" u="heavy" sz="2800" spc="-75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or</a:t>
            </a:r>
            <a:r>
              <a:rPr dirty="0" sz="2800" spc="-75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non-coronary</a:t>
            </a:r>
            <a:r>
              <a:rPr dirty="0" sz="2800" spc="-605">
                <a:latin typeface="Trebuchet MS"/>
                <a:cs typeface="Trebuchet MS"/>
              </a:rPr>
              <a:t> </a:t>
            </a:r>
            <a:r>
              <a:rPr dirty="0" sz="2800" spc="-145" b="1">
                <a:latin typeface="Trebuchet MS"/>
                <a:cs typeface="Trebuchet MS"/>
              </a:rPr>
              <a:t>angiography</a:t>
            </a:r>
            <a:endParaRPr sz="28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355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65">
                <a:latin typeface="Trebuchet MS"/>
                <a:cs typeface="Trebuchet MS"/>
              </a:rPr>
              <a:t>≥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45">
                <a:latin typeface="Trebuchet MS"/>
                <a:cs typeface="Trebuchet MS"/>
              </a:rPr>
              <a:t>3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65">
                <a:latin typeface="Trebuchet MS"/>
                <a:cs typeface="Trebuchet MS"/>
              </a:rPr>
              <a:t>hours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05">
                <a:latin typeface="Trebuchet MS"/>
                <a:cs typeface="Trebuchet MS"/>
              </a:rPr>
              <a:t>between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identification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of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0">
                <a:latin typeface="Trebuchet MS"/>
                <a:cs typeface="Trebuchet MS"/>
              </a:rPr>
              <a:t>patient</a:t>
            </a:r>
            <a:r>
              <a:rPr dirty="0" sz="2400" spc="-190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for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study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80">
                <a:latin typeface="Trebuchet MS"/>
                <a:cs typeface="Trebuchet MS"/>
              </a:rPr>
              <a:t>and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00">
                <a:latin typeface="Trebuchet MS"/>
                <a:cs typeface="Trebuchet MS"/>
              </a:rPr>
              <a:t>procedure</a:t>
            </a:r>
            <a:endParaRPr sz="24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2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800" spc="-120">
                <a:latin typeface="Trebuchet MS"/>
                <a:cs typeface="Trebuchet MS"/>
              </a:rPr>
              <a:t>Pre-angiography </a:t>
            </a:r>
            <a:r>
              <a:rPr dirty="0" sz="2800" spc="-195" b="1">
                <a:latin typeface="Trebuchet MS"/>
                <a:cs typeface="Trebuchet MS"/>
              </a:rPr>
              <a:t>eGFR </a:t>
            </a:r>
            <a:r>
              <a:rPr dirty="0" sz="2800" spc="-229" b="1">
                <a:latin typeface="Trebuchet MS"/>
                <a:cs typeface="Trebuchet MS"/>
              </a:rPr>
              <a:t>&lt;60 </a:t>
            </a:r>
            <a:r>
              <a:rPr dirty="0" sz="2800" spc="-135" b="1">
                <a:latin typeface="Trebuchet MS"/>
                <a:cs typeface="Trebuchet MS"/>
              </a:rPr>
              <a:t>ml/min/1.73m</a:t>
            </a:r>
            <a:r>
              <a:rPr dirty="0" baseline="25525" sz="2775" spc="-202" b="1">
                <a:latin typeface="Trebuchet MS"/>
                <a:cs typeface="Trebuchet MS"/>
              </a:rPr>
              <a:t>2 </a:t>
            </a:r>
            <a:r>
              <a:rPr dirty="0" sz="2800" spc="-140" b="1">
                <a:latin typeface="Trebuchet MS"/>
                <a:cs typeface="Trebuchet MS"/>
              </a:rPr>
              <a:t>with</a:t>
            </a:r>
            <a:r>
              <a:rPr dirty="0" sz="2800" spc="-450" b="1">
                <a:latin typeface="Trebuchet MS"/>
                <a:cs typeface="Trebuchet MS"/>
              </a:rPr>
              <a:t> </a:t>
            </a:r>
            <a:r>
              <a:rPr dirty="0" sz="2800" spc="-150" b="1">
                <a:latin typeface="Trebuchet MS"/>
                <a:cs typeface="Trebuchet MS"/>
              </a:rPr>
              <a:t>diabetes</a:t>
            </a:r>
            <a:endParaRPr sz="28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-120">
                <a:latin typeface="Trebuchet MS"/>
                <a:cs typeface="Trebuchet MS"/>
              </a:rPr>
              <a:t>eGFR </a:t>
            </a:r>
            <a:r>
              <a:rPr dirty="0" sz="2400" spc="-110">
                <a:latin typeface="Trebuchet MS"/>
                <a:cs typeface="Trebuchet MS"/>
              </a:rPr>
              <a:t>defined </a:t>
            </a:r>
            <a:r>
              <a:rPr dirty="0" sz="2400" spc="-95">
                <a:latin typeface="Trebuchet MS"/>
                <a:cs typeface="Trebuchet MS"/>
              </a:rPr>
              <a:t>by </a:t>
            </a:r>
            <a:r>
              <a:rPr dirty="0" sz="2400" spc="-114">
                <a:latin typeface="Trebuchet MS"/>
                <a:cs typeface="Trebuchet MS"/>
              </a:rPr>
              <a:t>4-variable </a:t>
            </a:r>
            <a:r>
              <a:rPr dirty="0" sz="2400" spc="60">
                <a:latin typeface="Trebuchet MS"/>
                <a:cs typeface="Trebuchet MS"/>
              </a:rPr>
              <a:t>MDRD</a:t>
            </a:r>
            <a:r>
              <a:rPr dirty="0" sz="2400" spc="-49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equation</a:t>
            </a:r>
            <a:endParaRPr sz="24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698500" algn="l"/>
              </a:tabLst>
            </a:pPr>
            <a:r>
              <a:rPr dirty="0" sz="2400" spc="170">
                <a:latin typeface="Trebuchet MS"/>
                <a:cs typeface="Trebuchet MS"/>
              </a:rPr>
              <a:t>DM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0">
                <a:latin typeface="Trebuchet MS"/>
                <a:cs typeface="Trebuchet MS"/>
              </a:rPr>
              <a:t>defined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75">
                <a:latin typeface="Trebuchet MS"/>
                <a:cs typeface="Trebuchet MS"/>
              </a:rPr>
              <a:t>as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70">
                <a:latin typeface="Trebuchet MS"/>
                <a:cs typeface="Trebuchet MS"/>
              </a:rPr>
              <a:t>use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of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90">
                <a:latin typeface="Trebuchet MS"/>
                <a:cs typeface="Trebuchet MS"/>
              </a:rPr>
              <a:t>insulin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and/or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oral</a:t>
            </a:r>
            <a:r>
              <a:rPr dirty="0" sz="2400" spc="-185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hypoglycemic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14">
                <a:latin typeface="Trebuchet MS"/>
                <a:cs typeface="Trebuchet MS"/>
              </a:rPr>
              <a:t>medication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145">
                <a:latin typeface="Trebuchet MS"/>
                <a:cs typeface="Trebuchet MS"/>
              </a:rPr>
              <a:t>at</a:t>
            </a:r>
            <a:r>
              <a:rPr dirty="0" sz="2400" spc="-180">
                <a:latin typeface="Trebuchet MS"/>
                <a:cs typeface="Trebuchet MS"/>
              </a:rPr>
              <a:t> </a:t>
            </a:r>
            <a:r>
              <a:rPr dirty="0" sz="2400" spc="-125">
                <a:latin typeface="Trebuchet MS"/>
                <a:cs typeface="Trebuchet MS"/>
              </a:rPr>
              <a:t>time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95">
                <a:latin typeface="Trebuchet MS"/>
                <a:cs typeface="Trebuchet MS"/>
              </a:rPr>
              <a:t>of</a:t>
            </a:r>
            <a:r>
              <a:rPr dirty="0" sz="2400" spc="-175">
                <a:latin typeface="Trebuchet MS"/>
                <a:cs typeface="Trebuchet MS"/>
              </a:rPr>
              <a:t> </a:t>
            </a:r>
            <a:r>
              <a:rPr dirty="0" sz="2400" spc="-85">
                <a:latin typeface="Trebuchet MS"/>
                <a:cs typeface="Trebuchet MS"/>
              </a:rPr>
              <a:t>angio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27036" y="3391916"/>
            <a:ext cx="3686810" cy="4533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-140" b="1">
                <a:latin typeface="Trebuchet MS"/>
                <a:cs typeface="Trebuchet MS"/>
              </a:rPr>
              <a:t>with </a:t>
            </a:r>
            <a:r>
              <a:rPr dirty="0" sz="2800" spc="-145" b="1">
                <a:latin typeface="Trebuchet MS"/>
                <a:cs typeface="Trebuchet MS"/>
              </a:rPr>
              <a:t>or </a:t>
            </a:r>
            <a:r>
              <a:rPr dirty="0" sz="2800" spc="-135" b="1">
                <a:latin typeface="Trebuchet MS"/>
                <a:cs typeface="Trebuchet MS"/>
              </a:rPr>
              <a:t>without</a:t>
            </a:r>
            <a:r>
              <a:rPr dirty="0" sz="2800" spc="-405" b="1">
                <a:latin typeface="Trebuchet MS"/>
                <a:cs typeface="Trebuchet MS"/>
              </a:rPr>
              <a:t> </a:t>
            </a:r>
            <a:r>
              <a:rPr dirty="0" sz="2800" spc="-150" b="1">
                <a:latin typeface="Trebuchet MS"/>
                <a:cs typeface="Trebuchet MS"/>
              </a:rPr>
              <a:t>diabetes</a:t>
            </a:r>
            <a:endParaRPr sz="2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579" y="3391916"/>
            <a:ext cx="6541134" cy="17824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17500" indent="-304800">
              <a:lnSpc>
                <a:spcPts val="3190"/>
              </a:lnSpc>
              <a:spcBef>
                <a:spcPts val="10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800" spc="-120">
                <a:latin typeface="Trebuchet MS"/>
                <a:cs typeface="Trebuchet MS"/>
              </a:rPr>
              <a:t>Pre-angiography </a:t>
            </a:r>
            <a:r>
              <a:rPr dirty="0" sz="2800" spc="-195" b="1">
                <a:latin typeface="Trebuchet MS"/>
                <a:cs typeface="Trebuchet MS"/>
              </a:rPr>
              <a:t>eGFR </a:t>
            </a:r>
            <a:r>
              <a:rPr dirty="0" sz="2800" spc="-229" b="1">
                <a:latin typeface="Trebuchet MS"/>
                <a:cs typeface="Trebuchet MS"/>
              </a:rPr>
              <a:t>&lt;45</a:t>
            </a:r>
            <a:r>
              <a:rPr dirty="0" sz="2800" spc="-335" b="1">
                <a:latin typeface="Trebuchet MS"/>
                <a:cs typeface="Trebuchet MS"/>
              </a:rPr>
              <a:t> </a:t>
            </a:r>
            <a:r>
              <a:rPr dirty="0" sz="2800" spc="-135" b="1">
                <a:latin typeface="Trebuchet MS"/>
                <a:cs typeface="Trebuchet MS"/>
              </a:rPr>
              <a:t>ml/min/1.73m</a:t>
            </a:r>
            <a:r>
              <a:rPr dirty="0" baseline="25525" sz="2775" spc="-202" b="1">
                <a:latin typeface="Trebuchet MS"/>
                <a:cs typeface="Trebuchet MS"/>
              </a:rPr>
              <a:t>2</a:t>
            </a:r>
            <a:endParaRPr baseline="25525" sz="2775">
              <a:latin typeface="Trebuchet MS"/>
              <a:cs typeface="Trebuchet MS"/>
            </a:endParaRPr>
          </a:p>
          <a:p>
            <a:pPr marL="317500">
              <a:lnSpc>
                <a:spcPts val="3190"/>
              </a:lnSpc>
            </a:pPr>
            <a:r>
              <a:rPr dirty="0" sz="2800" spc="-135">
                <a:latin typeface="Trebuchet MS"/>
                <a:cs typeface="Trebuchet MS"/>
              </a:rPr>
              <a:t>mellitus</a:t>
            </a:r>
            <a:endParaRPr sz="28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800" spc="-135">
                <a:latin typeface="Trebuchet MS"/>
                <a:cs typeface="Trebuchet MS"/>
              </a:rPr>
              <a:t>Ability </a:t>
            </a:r>
            <a:r>
              <a:rPr dirty="0" sz="2800" spc="-114">
                <a:latin typeface="Trebuchet MS"/>
                <a:cs typeface="Trebuchet MS"/>
              </a:rPr>
              <a:t>to provide </a:t>
            </a:r>
            <a:r>
              <a:rPr dirty="0" sz="2800" spc="-120">
                <a:latin typeface="Trebuchet MS"/>
                <a:cs typeface="Trebuchet MS"/>
              </a:rPr>
              <a:t>informed</a:t>
            </a:r>
            <a:r>
              <a:rPr dirty="0" sz="2800" spc="-505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consent</a:t>
            </a:r>
            <a:endParaRPr sz="28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800" spc="-140" b="1">
                <a:latin typeface="Trebuchet MS"/>
                <a:cs typeface="Trebuchet MS"/>
              </a:rPr>
              <a:t>Undergoing</a:t>
            </a:r>
            <a:r>
              <a:rPr dirty="0" sz="2800" spc="-220" b="1">
                <a:latin typeface="Trebuchet MS"/>
                <a:cs typeface="Trebuchet MS"/>
              </a:rPr>
              <a:t> </a:t>
            </a:r>
            <a:r>
              <a:rPr dirty="0" sz="2800" spc="-140" b="1">
                <a:latin typeface="Trebuchet MS"/>
                <a:cs typeface="Trebuchet MS"/>
              </a:rPr>
              <a:t>PCI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3927" y="200660"/>
            <a:ext cx="7152640" cy="62166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900" spc="-140"/>
              <a:t>Study </a:t>
            </a:r>
            <a:r>
              <a:rPr dirty="0" sz="3900" spc="-175"/>
              <a:t>Population: Exclusion</a:t>
            </a:r>
            <a:r>
              <a:rPr dirty="0" sz="3900" spc="-610"/>
              <a:t> </a:t>
            </a:r>
            <a:r>
              <a:rPr dirty="0" sz="3900" spc="-210"/>
              <a:t>Criteria</a:t>
            </a:r>
            <a:endParaRPr sz="3900"/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883" y="788924"/>
            <a:ext cx="4095115" cy="4613910"/>
          </a:xfrm>
          <a:prstGeom prst="rect">
            <a:avLst/>
          </a:prstGeom>
        </p:spPr>
        <p:txBody>
          <a:bodyPr wrap="square" lIns="0" tIns="50800" rIns="0" bIns="0" rtlCol="0" vert="horz">
            <a:spAutoFit/>
          </a:bodyPr>
          <a:lstStyle/>
          <a:p>
            <a:pPr marL="317500" marR="261620" indent="-304800">
              <a:lnSpc>
                <a:spcPts val="2380"/>
              </a:lnSpc>
              <a:spcBef>
                <a:spcPts val="40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110">
                <a:latin typeface="Trebuchet MS"/>
                <a:cs typeface="Trebuchet MS"/>
              </a:rPr>
              <a:t>Currently receiving </a:t>
            </a:r>
            <a:r>
              <a:rPr dirty="0" sz="2200" spc="-100">
                <a:latin typeface="Trebuchet MS"/>
                <a:cs typeface="Trebuchet MS"/>
              </a:rPr>
              <a:t>any </a:t>
            </a:r>
            <a:r>
              <a:rPr dirty="0" sz="2200" spc="-95">
                <a:latin typeface="Trebuchet MS"/>
                <a:cs typeface="Trebuchet MS"/>
              </a:rPr>
              <a:t>form</a:t>
            </a:r>
            <a:r>
              <a:rPr dirty="0" sz="2200" spc="-365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of  </a:t>
            </a:r>
            <a:r>
              <a:rPr dirty="0" sz="2200" spc="-100">
                <a:latin typeface="Trebuchet MS"/>
                <a:cs typeface="Trebuchet MS"/>
              </a:rPr>
              <a:t>dialysis</a:t>
            </a:r>
            <a:endParaRPr sz="22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110">
                <a:latin typeface="Trebuchet MS"/>
                <a:cs typeface="Trebuchet MS"/>
              </a:rPr>
              <a:t>eGFR </a:t>
            </a:r>
            <a:r>
              <a:rPr dirty="0" sz="2200" spc="-45">
                <a:latin typeface="Trebuchet MS"/>
                <a:cs typeface="Trebuchet MS"/>
              </a:rPr>
              <a:t>&lt;15</a:t>
            </a:r>
            <a:r>
              <a:rPr dirty="0" sz="2200" spc="-229">
                <a:latin typeface="Trebuchet MS"/>
                <a:cs typeface="Trebuchet MS"/>
              </a:rPr>
              <a:t> </a:t>
            </a:r>
            <a:r>
              <a:rPr dirty="0" sz="2200" spc="-125">
                <a:latin typeface="Trebuchet MS"/>
                <a:cs typeface="Trebuchet MS"/>
              </a:rPr>
              <a:t>ml/min/1.73m</a:t>
            </a:r>
            <a:r>
              <a:rPr dirty="0" baseline="24904" sz="2175" spc="-187">
                <a:latin typeface="Trebuchet MS"/>
                <a:cs typeface="Trebuchet MS"/>
              </a:rPr>
              <a:t>2</a:t>
            </a:r>
            <a:endParaRPr baseline="24904" sz="2175">
              <a:latin typeface="Trebuchet MS"/>
              <a:cs typeface="Trebuchet MS"/>
            </a:endParaRPr>
          </a:p>
          <a:p>
            <a:pPr marL="317500" marR="5080" indent="-304800">
              <a:lnSpc>
                <a:spcPts val="2380"/>
              </a:lnSpc>
              <a:spcBef>
                <a:spcPts val="63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95">
                <a:latin typeface="Trebuchet MS"/>
                <a:cs typeface="Trebuchet MS"/>
              </a:rPr>
              <a:t>Unstable </a:t>
            </a:r>
            <a:r>
              <a:rPr dirty="0" sz="2200" spc="-100">
                <a:latin typeface="Trebuchet MS"/>
                <a:cs typeface="Trebuchet MS"/>
              </a:rPr>
              <a:t>baseline </a:t>
            </a:r>
            <a:r>
              <a:rPr dirty="0" sz="2200" spc="-95">
                <a:latin typeface="Trebuchet MS"/>
                <a:cs typeface="Trebuchet MS"/>
              </a:rPr>
              <a:t>SCr </a:t>
            </a:r>
            <a:r>
              <a:rPr dirty="0" sz="2200" spc="-80">
                <a:latin typeface="Trebuchet MS"/>
                <a:cs typeface="Trebuchet MS"/>
              </a:rPr>
              <a:t>based </a:t>
            </a:r>
            <a:r>
              <a:rPr dirty="0" sz="2200" spc="-35">
                <a:latin typeface="Trebuchet MS"/>
                <a:cs typeface="Trebuchet MS"/>
              </a:rPr>
              <a:t>on</a:t>
            </a:r>
            <a:r>
              <a:rPr dirty="0" sz="2200" spc="-495">
                <a:latin typeface="Trebuchet MS"/>
                <a:cs typeface="Trebuchet MS"/>
              </a:rPr>
              <a:t> </a:t>
            </a:r>
            <a:r>
              <a:rPr dirty="0" sz="2200" spc="-45">
                <a:latin typeface="Trebuchet MS"/>
                <a:cs typeface="Trebuchet MS"/>
              </a:rPr>
              <a:t>Δ  </a:t>
            </a:r>
            <a:r>
              <a:rPr dirty="0" sz="2200" spc="-85">
                <a:latin typeface="Trebuchet MS"/>
                <a:cs typeface="Trebuchet MS"/>
              </a:rPr>
              <a:t>of </a:t>
            </a:r>
            <a:r>
              <a:rPr dirty="0" sz="2200" spc="25">
                <a:latin typeface="Trebuchet MS"/>
                <a:cs typeface="Trebuchet MS"/>
              </a:rPr>
              <a:t>≥25% </a:t>
            </a:r>
            <a:r>
              <a:rPr dirty="0" sz="2200" spc="-85">
                <a:latin typeface="Trebuchet MS"/>
                <a:cs typeface="Trebuchet MS"/>
              </a:rPr>
              <a:t>over </a:t>
            </a:r>
            <a:r>
              <a:rPr dirty="0" sz="2200" spc="-35">
                <a:latin typeface="Trebuchet MS"/>
                <a:cs typeface="Trebuchet MS"/>
              </a:rPr>
              <a:t>3 </a:t>
            </a:r>
            <a:r>
              <a:rPr dirty="0" sz="2200" spc="-95">
                <a:latin typeface="Trebuchet MS"/>
                <a:cs typeface="Trebuchet MS"/>
              </a:rPr>
              <a:t>days </a:t>
            </a:r>
            <a:r>
              <a:rPr dirty="0" sz="2200" spc="-85">
                <a:latin typeface="Trebuchet MS"/>
                <a:cs typeface="Trebuchet MS"/>
              </a:rPr>
              <a:t>prior </a:t>
            </a:r>
            <a:r>
              <a:rPr dirty="0" sz="2200" spc="-90">
                <a:latin typeface="Trebuchet MS"/>
                <a:cs typeface="Trebuchet MS"/>
              </a:rPr>
              <a:t>to  angiogram</a:t>
            </a:r>
            <a:endParaRPr sz="2200">
              <a:latin typeface="Trebuchet MS"/>
              <a:cs typeface="Trebuchet MS"/>
            </a:endParaRPr>
          </a:p>
          <a:p>
            <a:pPr marL="317500" marR="467995" indent="-304800">
              <a:lnSpc>
                <a:spcPts val="2380"/>
              </a:lnSpc>
              <a:spcBef>
                <a:spcPts val="59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85">
                <a:latin typeface="Trebuchet MS"/>
                <a:cs typeface="Trebuchet MS"/>
              </a:rPr>
              <a:t>Decompensated </a:t>
            </a:r>
            <a:r>
              <a:rPr dirty="0" sz="2200" spc="-100">
                <a:latin typeface="Trebuchet MS"/>
                <a:cs typeface="Trebuchet MS"/>
              </a:rPr>
              <a:t>heart</a:t>
            </a:r>
            <a:r>
              <a:rPr dirty="0" sz="2200" spc="-330">
                <a:latin typeface="Trebuchet MS"/>
                <a:cs typeface="Trebuchet MS"/>
              </a:rPr>
              <a:t> </a:t>
            </a:r>
            <a:r>
              <a:rPr dirty="0" sz="2200" spc="-125">
                <a:latin typeface="Trebuchet MS"/>
                <a:cs typeface="Trebuchet MS"/>
              </a:rPr>
              <a:t>failure  </a:t>
            </a:r>
            <a:r>
              <a:rPr dirty="0" sz="2200" spc="-80">
                <a:latin typeface="Trebuchet MS"/>
                <a:cs typeface="Trebuchet MS"/>
              </a:rPr>
              <a:t>based </a:t>
            </a:r>
            <a:r>
              <a:rPr dirty="0" sz="2200" spc="-35">
                <a:latin typeface="Trebuchet MS"/>
                <a:cs typeface="Trebuchet MS"/>
              </a:rPr>
              <a:t>on </a:t>
            </a:r>
            <a:r>
              <a:rPr dirty="0" sz="2200" spc="-65">
                <a:latin typeface="Trebuchet MS"/>
                <a:cs typeface="Trebuchet MS"/>
              </a:rPr>
              <a:t>use</a:t>
            </a:r>
            <a:r>
              <a:rPr dirty="0" sz="2200" spc="-409">
                <a:latin typeface="Trebuchet MS"/>
                <a:cs typeface="Trebuchet MS"/>
              </a:rPr>
              <a:t> </a:t>
            </a:r>
            <a:r>
              <a:rPr dirty="0" sz="2200" spc="-130">
                <a:latin typeface="Trebuchet MS"/>
                <a:cs typeface="Trebuchet MS"/>
              </a:rPr>
              <a:t>of:</a:t>
            </a:r>
            <a:endParaRPr sz="22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26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45">
                <a:latin typeface="Trebuchet MS"/>
                <a:cs typeface="Trebuchet MS"/>
              </a:rPr>
              <a:t>IV </a:t>
            </a:r>
            <a:r>
              <a:rPr dirty="0" sz="1800" spc="-65">
                <a:latin typeface="Trebuchet MS"/>
                <a:cs typeface="Trebuchet MS"/>
              </a:rPr>
              <a:t>inotropes </a:t>
            </a:r>
            <a:r>
              <a:rPr dirty="0" sz="1800" spc="-45">
                <a:latin typeface="Trebuchet MS"/>
                <a:cs typeface="Trebuchet MS"/>
              </a:rPr>
              <a:t>or</a:t>
            </a:r>
            <a:r>
              <a:rPr dirty="0" sz="1800" spc="-295">
                <a:latin typeface="Trebuchet MS"/>
                <a:cs typeface="Trebuchet MS"/>
              </a:rPr>
              <a:t> </a:t>
            </a:r>
            <a:r>
              <a:rPr dirty="0" sz="1800" spc="-85">
                <a:latin typeface="Trebuchet MS"/>
                <a:cs typeface="Trebuchet MS"/>
              </a:rPr>
              <a:t>nesiritide</a:t>
            </a:r>
            <a:endParaRPr sz="18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80">
                <a:latin typeface="Trebuchet MS"/>
                <a:cs typeface="Trebuchet MS"/>
              </a:rPr>
              <a:t>Isolated </a:t>
            </a:r>
            <a:r>
              <a:rPr dirty="0" sz="1800" spc="-100">
                <a:latin typeface="Trebuchet MS"/>
                <a:cs typeface="Trebuchet MS"/>
              </a:rPr>
              <a:t>ultrafiltration</a:t>
            </a:r>
            <a:r>
              <a:rPr dirty="0" sz="1800" spc="-175">
                <a:latin typeface="Trebuchet MS"/>
                <a:cs typeface="Trebuchet MS"/>
              </a:rPr>
              <a:t> </a:t>
            </a:r>
            <a:r>
              <a:rPr dirty="0" sz="1800" spc="-125">
                <a:latin typeface="Trebuchet MS"/>
                <a:cs typeface="Trebuchet MS"/>
              </a:rPr>
              <a:t>tx</a:t>
            </a:r>
            <a:endParaRPr sz="1800">
              <a:latin typeface="Trebuchet MS"/>
              <a:cs typeface="Trebuchet MS"/>
            </a:endParaRPr>
          </a:p>
          <a:p>
            <a:pPr lvl="1" marL="698500" indent="-2286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 spc="-90">
                <a:latin typeface="Trebuchet MS"/>
                <a:cs typeface="Trebuchet MS"/>
              </a:rPr>
              <a:t>Intra-aortic </a:t>
            </a:r>
            <a:r>
              <a:rPr dirty="0" sz="1800" spc="-65">
                <a:latin typeface="Trebuchet MS"/>
                <a:cs typeface="Trebuchet MS"/>
              </a:rPr>
              <a:t>balloon</a:t>
            </a:r>
            <a:r>
              <a:rPr dirty="0" sz="1800" spc="-180">
                <a:latin typeface="Trebuchet MS"/>
                <a:cs typeface="Trebuchet MS"/>
              </a:rPr>
              <a:t> </a:t>
            </a:r>
            <a:r>
              <a:rPr dirty="0" sz="1800" spc="-55">
                <a:latin typeface="Trebuchet MS"/>
                <a:cs typeface="Trebuchet MS"/>
              </a:rPr>
              <a:t>pump</a:t>
            </a:r>
            <a:endParaRPr sz="1800">
              <a:latin typeface="Trebuchet MS"/>
              <a:cs typeface="Trebuchet MS"/>
            </a:endParaRPr>
          </a:p>
          <a:p>
            <a:pPr marL="317500" indent="-304800">
              <a:lnSpc>
                <a:spcPts val="2510"/>
              </a:lnSpc>
              <a:spcBef>
                <a:spcPts val="29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100">
                <a:latin typeface="Trebuchet MS"/>
                <a:cs typeface="Trebuchet MS"/>
              </a:rPr>
              <a:t>Emergent </a:t>
            </a:r>
            <a:r>
              <a:rPr dirty="0" sz="2200" spc="-85">
                <a:latin typeface="Trebuchet MS"/>
                <a:cs typeface="Trebuchet MS"/>
              </a:rPr>
              <a:t>angiogram </a:t>
            </a:r>
            <a:r>
              <a:rPr dirty="0" sz="2200" spc="-100">
                <a:latin typeface="Trebuchet MS"/>
                <a:cs typeface="Trebuchet MS"/>
              </a:rPr>
              <a:t>defined</a:t>
            </a:r>
            <a:r>
              <a:rPr dirty="0" sz="2200" spc="-360">
                <a:latin typeface="Trebuchet MS"/>
                <a:cs typeface="Trebuchet MS"/>
              </a:rPr>
              <a:t> </a:t>
            </a:r>
            <a:r>
              <a:rPr dirty="0" sz="2200" spc="-70">
                <a:latin typeface="Trebuchet MS"/>
                <a:cs typeface="Trebuchet MS"/>
              </a:rPr>
              <a:t>as</a:t>
            </a:r>
            <a:endParaRPr sz="2200">
              <a:latin typeface="Trebuchet MS"/>
              <a:cs typeface="Trebuchet MS"/>
            </a:endParaRPr>
          </a:p>
          <a:p>
            <a:pPr marL="317500" marR="151130">
              <a:lnSpc>
                <a:spcPts val="2380"/>
              </a:lnSpc>
              <a:spcBef>
                <a:spcPts val="165"/>
              </a:spcBef>
            </a:pPr>
            <a:r>
              <a:rPr dirty="0" sz="2200" spc="-45">
                <a:latin typeface="Trebuchet MS"/>
                <a:cs typeface="Trebuchet MS"/>
              </a:rPr>
              <a:t>&lt;3 </a:t>
            </a:r>
            <a:r>
              <a:rPr dirty="0" sz="2200" spc="-75">
                <a:latin typeface="Trebuchet MS"/>
                <a:cs typeface="Trebuchet MS"/>
              </a:rPr>
              <a:t>hrs </a:t>
            </a:r>
            <a:r>
              <a:rPr dirty="0" sz="2200" spc="-95">
                <a:latin typeface="Trebuchet MS"/>
                <a:cs typeface="Trebuchet MS"/>
              </a:rPr>
              <a:t>between </a:t>
            </a:r>
            <a:r>
              <a:rPr dirty="0" sz="2200" spc="-110">
                <a:latin typeface="Trebuchet MS"/>
                <a:cs typeface="Trebuchet MS"/>
              </a:rPr>
              <a:t>pt</a:t>
            </a:r>
            <a:r>
              <a:rPr dirty="0" sz="2200" spc="-509">
                <a:latin typeface="Trebuchet MS"/>
                <a:cs typeface="Trebuchet MS"/>
              </a:rPr>
              <a:t> </a:t>
            </a:r>
            <a:r>
              <a:rPr dirty="0" sz="2200" spc="-114">
                <a:latin typeface="Trebuchet MS"/>
                <a:cs typeface="Trebuchet MS"/>
              </a:rPr>
              <a:t>identification  </a:t>
            </a:r>
            <a:r>
              <a:rPr dirty="0" sz="2200" spc="-80">
                <a:latin typeface="Trebuchet MS"/>
                <a:cs typeface="Trebuchet MS"/>
              </a:rPr>
              <a:t>and</a:t>
            </a:r>
            <a:r>
              <a:rPr dirty="0" sz="2200" spc="-180">
                <a:latin typeface="Trebuchet MS"/>
                <a:cs typeface="Trebuchet MS"/>
              </a:rPr>
              <a:t> </a:t>
            </a:r>
            <a:r>
              <a:rPr dirty="0" sz="2200" spc="-90">
                <a:latin typeface="Trebuchet MS"/>
                <a:cs typeface="Trebuchet MS"/>
              </a:rPr>
              <a:t>angiogram</a:t>
            </a:r>
            <a:endParaRPr sz="2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7984" y="832815"/>
            <a:ext cx="5103495" cy="4030979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55">
                <a:latin typeface="Trebuchet MS"/>
                <a:cs typeface="Trebuchet MS"/>
              </a:rPr>
              <a:t>IV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100">
                <a:latin typeface="Trebuchet MS"/>
                <a:cs typeface="Trebuchet MS"/>
              </a:rPr>
              <a:t>iodinated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110">
                <a:latin typeface="Trebuchet MS"/>
                <a:cs typeface="Trebuchet MS"/>
              </a:rPr>
              <a:t>contrast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within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prior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35">
                <a:latin typeface="Trebuchet MS"/>
                <a:cs typeface="Trebuchet MS"/>
              </a:rPr>
              <a:t>7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days</a:t>
            </a:r>
            <a:endParaRPr sz="22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105">
                <a:latin typeface="Trebuchet MS"/>
                <a:cs typeface="Trebuchet MS"/>
              </a:rPr>
              <a:t>Oral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55">
                <a:latin typeface="Trebuchet MS"/>
                <a:cs typeface="Trebuchet MS"/>
              </a:rPr>
              <a:t>or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55">
                <a:latin typeface="Trebuchet MS"/>
                <a:cs typeface="Trebuchet MS"/>
              </a:rPr>
              <a:t>IV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55">
                <a:latin typeface="Trebuchet MS"/>
                <a:cs typeface="Trebuchet MS"/>
              </a:rPr>
              <a:t>NAC</a:t>
            </a:r>
            <a:r>
              <a:rPr dirty="0" sz="2200" spc="-170">
                <a:latin typeface="Trebuchet MS"/>
                <a:cs typeface="Trebuchet MS"/>
              </a:rPr>
              <a:t> </a:t>
            </a:r>
            <a:r>
              <a:rPr dirty="0" sz="2200" spc="-95">
                <a:latin typeface="Trebuchet MS"/>
                <a:cs typeface="Trebuchet MS"/>
              </a:rPr>
              <a:t>within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prior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40">
                <a:latin typeface="Trebuchet MS"/>
                <a:cs typeface="Trebuchet MS"/>
              </a:rPr>
              <a:t>48</a:t>
            </a:r>
            <a:r>
              <a:rPr dirty="0" sz="2200" spc="-175">
                <a:latin typeface="Trebuchet MS"/>
                <a:cs typeface="Trebuchet MS"/>
              </a:rPr>
              <a:t> </a:t>
            </a:r>
            <a:r>
              <a:rPr dirty="0" sz="2200" spc="-60">
                <a:latin typeface="Trebuchet MS"/>
                <a:cs typeface="Trebuchet MS"/>
              </a:rPr>
              <a:t>hours</a:t>
            </a:r>
            <a:endParaRPr sz="22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75">
                <a:latin typeface="Trebuchet MS"/>
                <a:cs typeface="Trebuchet MS"/>
              </a:rPr>
              <a:t>Known </a:t>
            </a:r>
            <a:r>
              <a:rPr dirty="0" sz="2200" spc="-114">
                <a:latin typeface="Trebuchet MS"/>
                <a:cs typeface="Trebuchet MS"/>
              </a:rPr>
              <a:t>allergy </a:t>
            </a:r>
            <a:r>
              <a:rPr dirty="0" sz="2200" spc="-90">
                <a:latin typeface="Trebuchet MS"/>
                <a:cs typeface="Trebuchet MS"/>
              </a:rPr>
              <a:t>to</a:t>
            </a:r>
            <a:r>
              <a:rPr dirty="0" sz="2200" spc="-320">
                <a:latin typeface="Trebuchet MS"/>
                <a:cs typeface="Trebuchet MS"/>
              </a:rPr>
              <a:t> </a:t>
            </a:r>
            <a:r>
              <a:rPr dirty="0" sz="2200" spc="-55">
                <a:latin typeface="Trebuchet MS"/>
                <a:cs typeface="Trebuchet MS"/>
              </a:rPr>
              <a:t>NAC</a:t>
            </a:r>
            <a:endParaRPr sz="22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75">
                <a:latin typeface="Trebuchet MS"/>
                <a:cs typeface="Trebuchet MS"/>
              </a:rPr>
              <a:t>Known </a:t>
            </a:r>
            <a:r>
              <a:rPr dirty="0" sz="2200" spc="-114">
                <a:latin typeface="Trebuchet MS"/>
                <a:cs typeface="Trebuchet MS"/>
              </a:rPr>
              <a:t>allergy </a:t>
            </a:r>
            <a:r>
              <a:rPr dirty="0" sz="2200" spc="-90">
                <a:latin typeface="Trebuchet MS"/>
                <a:cs typeface="Trebuchet MS"/>
              </a:rPr>
              <a:t>to </a:t>
            </a:r>
            <a:r>
              <a:rPr dirty="0" sz="2200" spc="-100">
                <a:latin typeface="Trebuchet MS"/>
                <a:cs typeface="Trebuchet MS"/>
              </a:rPr>
              <a:t>iodinated</a:t>
            </a:r>
            <a:r>
              <a:rPr dirty="0" sz="2200" spc="-405">
                <a:latin typeface="Trebuchet MS"/>
                <a:cs typeface="Trebuchet MS"/>
              </a:rPr>
              <a:t> </a:t>
            </a:r>
            <a:r>
              <a:rPr dirty="0" sz="2200" spc="-110">
                <a:latin typeface="Trebuchet MS"/>
                <a:cs typeface="Trebuchet MS"/>
              </a:rPr>
              <a:t>contrast</a:t>
            </a:r>
            <a:endParaRPr sz="22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75">
                <a:latin typeface="Trebuchet MS"/>
                <a:cs typeface="Trebuchet MS"/>
              </a:rPr>
              <a:t>Age </a:t>
            </a:r>
            <a:r>
              <a:rPr dirty="0" sz="2200" spc="-45">
                <a:latin typeface="Trebuchet MS"/>
                <a:cs typeface="Trebuchet MS"/>
              </a:rPr>
              <a:t>&lt;18</a:t>
            </a:r>
            <a:r>
              <a:rPr dirty="0" sz="2200" spc="-270">
                <a:latin typeface="Trebuchet MS"/>
                <a:cs typeface="Trebuchet MS"/>
              </a:rPr>
              <a:t> </a:t>
            </a:r>
            <a:r>
              <a:rPr dirty="0" sz="2200" spc="-100">
                <a:latin typeface="Trebuchet MS"/>
                <a:cs typeface="Trebuchet MS"/>
              </a:rPr>
              <a:t>years</a:t>
            </a:r>
            <a:endParaRPr sz="22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4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80">
                <a:latin typeface="Trebuchet MS"/>
                <a:cs typeface="Trebuchet MS"/>
              </a:rPr>
              <a:t>Prisoner</a:t>
            </a:r>
            <a:endParaRPr sz="2200">
              <a:latin typeface="Trebuchet MS"/>
              <a:cs typeface="Trebuchet MS"/>
            </a:endParaRPr>
          </a:p>
          <a:p>
            <a:pPr marL="317500" marR="261620" indent="-304800">
              <a:lnSpc>
                <a:spcPts val="2380"/>
              </a:lnSpc>
              <a:spcBef>
                <a:spcPts val="63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65">
                <a:latin typeface="Trebuchet MS"/>
                <a:cs typeface="Trebuchet MS"/>
              </a:rPr>
              <a:t>Ongoing </a:t>
            </a:r>
            <a:r>
              <a:rPr dirty="0" sz="2200" spc="-110">
                <a:latin typeface="Trebuchet MS"/>
                <a:cs typeface="Trebuchet MS"/>
              </a:rPr>
              <a:t>participation </a:t>
            </a:r>
            <a:r>
              <a:rPr dirty="0" sz="2200" spc="-90">
                <a:latin typeface="Trebuchet MS"/>
                <a:cs typeface="Trebuchet MS"/>
              </a:rPr>
              <a:t>in </a:t>
            </a:r>
            <a:r>
              <a:rPr dirty="0" sz="2200" spc="-85">
                <a:latin typeface="Trebuchet MS"/>
                <a:cs typeface="Trebuchet MS"/>
              </a:rPr>
              <a:t>another  </a:t>
            </a:r>
            <a:r>
              <a:rPr dirty="0" sz="2200" spc="-105">
                <a:latin typeface="Trebuchet MS"/>
                <a:cs typeface="Trebuchet MS"/>
              </a:rPr>
              <a:t>interventional </a:t>
            </a:r>
            <a:r>
              <a:rPr dirty="0" sz="2200" spc="-125">
                <a:latin typeface="Trebuchet MS"/>
                <a:cs typeface="Trebuchet MS"/>
              </a:rPr>
              <a:t>trial </a:t>
            </a:r>
            <a:r>
              <a:rPr dirty="0" sz="2200" spc="-95">
                <a:latin typeface="Trebuchet MS"/>
                <a:cs typeface="Trebuchet MS"/>
              </a:rPr>
              <a:t>(other </a:t>
            </a:r>
            <a:r>
              <a:rPr dirty="0" sz="2200" spc="-90">
                <a:latin typeface="Trebuchet MS"/>
                <a:cs typeface="Trebuchet MS"/>
              </a:rPr>
              <a:t>than </a:t>
            </a:r>
            <a:r>
              <a:rPr dirty="0" sz="2200" spc="-95">
                <a:latin typeface="Trebuchet MS"/>
                <a:cs typeface="Trebuchet MS"/>
              </a:rPr>
              <a:t>CSP</a:t>
            </a:r>
            <a:r>
              <a:rPr dirty="0" sz="2200" spc="-459">
                <a:latin typeface="Trebuchet MS"/>
                <a:cs typeface="Trebuchet MS"/>
              </a:rPr>
              <a:t> </a:t>
            </a:r>
            <a:r>
              <a:rPr dirty="0" sz="2200" spc="-70">
                <a:latin typeface="Trebuchet MS"/>
                <a:cs typeface="Trebuchet MS"/>
              </a:rPr>
              <a:t>588)</a:t>
            </a:r>
            <a:endParaRPr sz="2200">
              <a:latin typeface="Trebuchet MS"/>
              <a:cs typeface="Trebuchet MS"/>
            </a:endParaRPr>
          </a:p>
          <a:p>
            <a:pPr marL="317500" marR="5080" indent="-304800">
              <a:lnSpc>
                <a:spcPts val="2380"/>
              </a:lnSpc>
              <a:spcBef>
                <a:spcPts val="59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85">
                <a:latin typeface="Trebuchet MS"/>
                <a:cs typeface="Trebuchet MS"/>
              </a:rPr>
              <a:t>Unwillingness </a:t>
            </a:r>
            <a:r>
              <a:rPr dirty="0" sz="2200" spc="-90">
                <a:latin typeface="Trebuchet MS"/>
                <a:cs typeface="Trebuchet MS"/>
              </a:rPr>
              <a:t>to </a:t>
            </a:r>
            <a:r>
              <a:rPr dirty="0" sz="2200" spc="-100">
                <a:latin typeface="Trebuchet MS"/>
                <a:cs typeface="Trebuchet MS"/>
              </a:rPr>
              <a:t>comply </a:t>
            </a:r>
            <a:r>
              <a:rPr dirty="0" sz="2200" spc="-95">
                <a:latin typeface="Trebuchet MS"/>
                <a:cs typeface="Trebuchet MS"/>
              </a:rPr>
              <a:t>with </a:t>
            </a:r>
            <a:r>
              <a:rPr dirty="0" sz="2200" spc="-65">
                <a:latin typeface="Trebuchet MS"/>
                <a:cs typeface="Trebuchet MS"/>
              </a:rPr>
              <a:t>96-hour</a:t>
            </a:r>
            <a:r>
              <a:rPr dirty="0" sz="2200" spc="-490">
                <a:latin typeface="Trebuchet MS"/>
                <a:cs typeface="Trebuchet MS"/>
              </a:rPr>
              <a:t> </a:t>
            </a:r>
            <a:r>
              <a:rPr dirty="0" sz="2200" spc="-85">
                <a:latin typeface="Trebuchet MS"/>
                <a:cs typeface="Trebuchet MS"/>
              </a:rPr>
              <a:t>and  </a:t>
            </a:r>
            <a:r>
              <a:rPr dirty="0" sz="2200" spc="-95">
                <a:latin typeface="Trebuchet MS"/>
                <a:cs typeface="Trebuchet MS"/>
              </a:rPr>
              <a:t>90-day SCr</a:t>
            </a:r>
            <a:r>
              <a:rPr dirty="0" sz="2200" spc="-250">
                <a:latin typeface="Trebuchet MS"/>
                <a:cs typeface="Trebuchet MS"/>
              </a:rPr>
              <a:t> </a:t>
            </a:r>
            <a:r>
              <a:rPr dirty="0" sz="2200" spc="-70">
                <a:latin typeface="Trebuchet MS"/>
                <a:cs typeface="Trebuchet MS"/>
              </a:rPr>
              <a:t>assessments</a:t>
            </a:r>
            <a:endParaRPr sz="2200">
              <a:latin typeface="Trebuchet MS"/>
              <a:cs typeface="Trebuchet MS"/>
            </a:endParaRPr>
          </a:p>
          <a:p>
            <a:pPr marL="317500" indent="-3048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16865" algn="l"/>
                <a:tab pos="317500" algn="l"/>
              </a:tabLst>
            </a:pPr>
            <a:r>
              <a:rPr dirty="0" sz="2200" spc="-95">
                <a:latin typeface="Trebuchet MS"/>
                <a:cs typeface="Trebuchet MS"/>
              </a:rPr>
              <a:t>Pregnant</a:t>
            </a:r>
            <a:endParaRPr sz="2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3115" y="612139"/>
            <a:ext cx="3486785" cy="69532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360"/>
              <a:t>Trial </a:t>
            </a:r>
            <a:r>
              <a:rPr dirty="0" spc="-200"/>
              <a:t>End-Points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5880"/>
              </a:lnSpc>
            </a:pPr>
            <a:r>
              <a:rPr dirty="0" spc="360"/>
              <a:t>SCAI</a:t>
            </a:r>
            <a:r>
              <a:rPr dirty="0" spc="400"/>
              <a:t> </a:t>
            </a:r>
            <a:r>
              <a:rPr dirty="0" spc="280"/>
              <a:t>2018</a:t>
            </a:r>
          </a:p>
          <a:p>
            <a:pPr algn="ctr" marR="6985">
              <a:lnSpc>
                <a:spcPts val="2950"/>
              </a:lnSpc>
            </a:pPr>
            <a:r>
              <a:rPr dirty="0" sz="2650" spc="75" b="0">
                <a:latin typeface="Trebuchet MS"/>
                <a:cs typeface="Trebuchet MS"/>
              </a:rPr>
              <a:t>Scientific</a:t>
            </a:r>
            <a:r>
              <a:rPr dirty="0" sz="2650" spc="200" b="0">
                <a:latin typeface="Trebuchet MS"/>
                <a:cs typeface="Trebuchet MS"/>
              </a:rPr>
              <a:t> </a:t>
            </a:r>
            <a:r>
              <a:rPr dirty="0" sz="2650" spc="170" b="0">
                <a:latin typeface="Trebuchet MS"/>
                <a:cs typeface="Trebuchet MS"/>
              </a:rPr>
              <a:t>Sessions</a:t>
            </a:r>
            <a:endParaRPr sz="265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939" y="1791716"/>
            <a:ext cx="10347960" cy="2501900"/>
          </a:xfrm>
          <a:prstGeom prst="rect">
            <a:avLst/>
          </a:prstGeom>
        </p:spPr>
        <p:txBody>
          <a:bodyPr wrap="square" lIns="0" tIns="62230" rIns="0" bIns="0" rtlCol="0" vert="horz">
            <a:spAutoFit/>
          </a:bodyPr>
          <a:lstStyle/>
          <a:p>
            <a:pPr marL="241300" marR="5080" indent="-228600">
              <a:lnSpc>
                <a:spcPts val="3020"/>
              </a:lnSpc>
              <a:spcBef>
                <a:spcPts val="490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60" b="1">
                <a:latin typeface="Trebuchet MS"/>
                <a:cs typeface="Trebuchet MS"/>
              </a:rPr>
              <a:t>Primary end-point: </a:t>
            </a:r>
            <a:r>
              <a:rPr dirty="0" sz="2800" spc="-30">
                <a:latin typeface="Trebuchet MS"/>
                <a:cs typeface="Trebuchet MS"/>
              </a:rPr>
              <a:t>A </a:t>
            </a:r>
            <a:r>
              <a:rPr dirty="0" sz="2800" spc="-110">
                <a:latin typeface="Trebuchet MS"/>
                <a:cs typeface="Trebuchet MS"/>
              </a:rPr>
              <a:t>composite </a:t>
            </a:r>
            <a:r>
              <a:rPr dirty="0" sz="2800" spc="-105">
                <a:latin typeface="Trebuchet MS"/>
                <a:cs typeface="Trebuchet MS"/>
              </a:rPr>
              <a:t>of </a:t>
            </a:r>
            <a:r>
              <a:rPr dirty="0" sz="2800" spc="-160">
                <a:latin typeface="Trebuchet MS"/>
                <a:cs typeface="Trebuchet MS"/>
              </a:rPr>
              <a:t>death, </a:t>
            </a:r>
            <a:r>
              <a:rPr dirty="0" sz="2800" spc="-110">
                <a:latin typeface="Trebuchet MS"/>
                <a:cs typeface="Trebuchet MS"/>
              </a:rPr>
              <a:t>need </a:t>
            </a:r>
            <a:r>
              <a:rPr dirty="0" sz="2800" spc="-130">
                <a:latin typeface="Trebuchet MS"/>
                <a:cs typeface="Trebuchet MS"/>
              </a:rPr>
              <a:t>for </a:t>
            </a:r>
            <a:r>
              <a:rPr dirty="0" sz="2800" spc="-145">
                <a:latin typeface="Trebuchet MS"/>
                <a:cs typeface="Trebuchet MS"/>
              </a:rPr>
              <a:t>dialysis, </a:t>
            </a:r>
            <a:r>
              <a:rPr dirty="0" sz="2800" spc="-70">
                <a:latin typeface="Trebuchet MS"/>
                <a:cs typeface="Trebuchet MS"/>
              </a:rPr>
              <a:t>or </a:t>
            </a:r>
            <a:r>
              <a:rPr dirty="0" sz="2800" spc="-130">
                <a:latin typeface="Trebuchet MS"/>
                <a:cs typeface="Trebuchet MS"/>
              </a:rPr>
              <a:t>a  persistent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increase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05">
                <a:latin typeface="Trebuchet MS"/>
                <a:cs typeface="Trebuchet MS"/>
              </a:rPr>
              <a:t>of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70">
                <a:latin typeface="Trebuchet MS"/>
                <a:cs typeface="Trebuchet MS"/>
              </a:rPr>
              <a:t>at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45">
                <a:latin typeface="Trebuchet MS"/>
                <a:cs typeface="Trebuchet MS"/>
              </a:rPr>
              <a:t>least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75">
                <a:latin typeface="Trebuchet MS"/>
                <a:cs typeface="Trebuchet MS"/>
              </a:rPr>
              <a:t>50%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in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90">
                <a:latin typeface="Trebuchet MS"/>
                <a:cs typeface="Trebuchet MS"/>
              </a:rPr>
              <a:t>serum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45">
                <a:latin typeface="Trebuchet MS"/>
                <a:cs typeface="Trebuchet MS"/>
              </a:rPr>
              <a:t>creatinine</a:t>
            </a:r>
            <a:r>
              <a:rPr dirty="0" sz="2800" spc="-215">
                <a:latin typeface="Trebuchet MS"/>
                <a:cs typeface="Trebuchet MS"/>
              </a:rPr>
              <a:t> </a:t>
            </a:r>
            <a:r>
              <a:rPr dirty="0" sz="2800" spc="-170">
                <a:latin typeface="Trebuchet MS"/>
                <a:cs typeface="Trebuchet MS"/>
              </a:rPr>
              <a:t>at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50">
                <a:latin typeface="Trebuchet MS"/>
                <a:cs typeface="Trebuchet MS"/>
              </a:rPr>
              <a:t>90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20">
                <a:latin typeface="Trebuchet MS"/>
                <a:cs typeface="Trebuchet MS"/>
              </a:rPr>
              <a:t>days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60">
                <a:latin typeface="Trebuchet MS"/>
                <a:cs typeface="Trebuchet MS"/>
              </a:rPr>
              <a:t>after  </a:t>
            </a:r>
            <a:r>
              <a:rPr dirty="0" sz="2800" spc="-145">
                <a:latin typeface="Trebuchet MS"/>
                <a:cs typeface="Trebuchet MS"/>
              </a:rPr>
              <a:t>angiography.</a:t>
            </a:r>
            <a:endParaRPr sz="2800">
              <a:latin typeface="Trebuchet MS"/>
              <a:cs typeface="Trebuchet MS"/>
            </a:endParaRPr>
          </a:p>
          <a:p>
            <a:pPr marL="241300" marR="1254760" indent="-228600">
              <a:lnSpc>
                <a:spcPts val="3020"/>
              </a:lnSpc>
              <a:spcBef>
                <a:spcPts val="1019"/>
              </a:spcBef>
              <a:buFont typeface="Arial"/>
              <a:buChar char="•"/>
              <a:tabLst>
                <a:tab pos="241300" algn="l"/>
              </a:tabLst>
            </a:pPr>
            <a:r>
              <a:rPr dirty="0" sz="2800" spc="-160" b="1">
                <a:latin typeface="Trebuchet MS"/>
                <a:cs typeface="Trebuchet MS"/>
              </a:rPr>
              <a:t>Secondary</a:t>
            </a:r>
            <a:r>
              <a:rPr dirty="0" sz="2800" spc="-210" b="1">
                <a:latin typeface="Trebuchet MS"/>
                <a:cs typeface="Trebuchet MS"/>
              </a:rPr>
              <a:t> </a:t>
            </a:r>
            <a:r>
              <a:rPr dirty="0" sz="2800" spc="-165" b="1">
                <a:latin typeface="Trebuchet MS"/>
                <a:cs typeface="Trebuchet MS"/>
              </a:rPr>
              <a:t>end-point</a:t>
            </a:r>
            <a:r>
              <a:rPr dirty="0" sz="2800" spc="-165">
                <a:latin typeface="Trebuchet MS"/>
                <a:cs typeface="Trebuchet MS"/>
              </a:rPr>
              <a:t>: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140">
                <a:latin typeface="Trebuchet MS"/>
                <a:cs typeface="Trebuchet MS"/>
              </a:rPr>
              <a:t>CAAKI,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defined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90">
                <a:latin typeface="Trebuchet MS"/>
                <a:cs typeface="Trebuchet MS"/>
              </a:rPr>
              <a:t>as</a:t>
            </a:r>
            <a:r>
              <a:rPr dirty="0" sz="2800" spc="-195">
                <a:latin typeface="Trebuchet MS"/>
                <a:cs typeface="Trebuchet MS"/>
              </a:rPr>
              <a:t> </a:t>
            </a:r>
            <a:r>
              <a:rPr dirty="0" sz="2800" spc="-100">
                <a:latin typeface="Trebuchet MS"/>
                <a:cs typeface="Trebuchet MS"/>
              </a:rPr>
              <a:t>an</a:t>
            </a:r>
            <a:r>
              <a:rPr dirty="0" sz="2800" spc="-204">
                <a:latin typeface="Trebuchet MS"/>
                <a:cs typeface="Trebuchet MS"/>
              </a:rPr>
              <a:t> </a:t>
            </a:r>
            <a:r>
              <a:rPr dirty="0" sz="2800" spc="-130">
                <a:latin typeface="Trebuchet MS"/>
                <a:cs typeface="Trebuchet MS"/>
              </a:rPr>
              <a:t>increase</a:t>
            </a:r>
            <a:r>
              <a:rPr dirty="0" sz="2800" spc="-210">
                <a:latin typeface="Trebuchet MS"/>
                <a:cs typeface="Trebuchet MS"/>
              </a:rPr>
              <a:t> </a:t>
            </a:r>
            <a:r>
              <a:rPr dirty="0" sz="2800" spc="-110">
                <a:latin typeface="Trebuchet MS"/>
                <a:cs typeface="Trebuchet MS"/>
              </a:rPr>
              <a:t>in</a:t>
            </a:r>
            <a:r>
              <a:rPr dirty="0" sz="2800" spc="-200">
                <a:latin typeface="Trebuchet MS"/>
                <a:cs typeface="Trebuchet MS"/>
              </a:rPr>
              <a:t> </a:t>
            </a:r>
            <a:r>
              <a:rPr dirty="0" sz="2800" spc="-90">
                <a:latin typeface="Trebuchet MS"/>
                <a:cs typeface="Trebuchet MS"/>
              </a:rPr>
              <a:t>serum  </a:t>
            </a:r>
            <a:r>
              <a:rPr dirty="0" sz="2800" spc="-145">
                <a:latin typeface="Trebuchet MS"/>
                <a:cs typeface="Trebuchet MS"/>
              </a:rPr>
              <a:t>creatinine </a:t>
            </a:r>
            <a:r>
              <a:rPr dirty="0" sz="2800" spc="-105">
                <a:latin typeface="Trebuchet MS"/>
                <a:cs typeface="Trebuchet MS"/>
              </a:rPr>
              <a:t>of </a:t>
            </a:r>
            <a:r>
              <a:rPr dirty="0" sz="2800" spc="-170">
                <a:latin typeface="Trebuchet MS"/>
                <a:cs typeface="Trebuchet MS"/>
              </a:rPr>
              <a:t>at </a:t>
            </a:r>
            <a:r>
              <a:rPr dirty="0" sz="2800" spc="-145">
                <a:latin typeface="Trebuchet MS"/>
                <a:cs typeface="Trebuchet MS"/>
              </a:rPr>
              <a:t>least </a:t>
            </a:r>
            <a:r>
              <a:rPr dirty="0" sz="2800" spc="75">
                <a:latin typeface="Trebuchet MS"/>
                <a:cs typeface="Trebuchet MS"/>
              </a:rPr>
              <a:t>25% </a:t>
            </a:r>
            <a:r>
              <a:rPr dirty="0" sz="2800" spc="-75">
                <a:latin typeface="Trebuchet MS"/>
                <a:cs typeface="Trebuchet MS"/>
              </a:rPr>
              <a:t>or </a:t>
            </a:r>
            <a:r>
              <a:rPr dirty="0" sz="2800" spc="-140">
                <a:latin typeface="Trebuchet MS"/>
                <a:cs typeface="Trebuchet MS"/>
              </a:rPr>
              <a:t>0.5 </a:t>
            </a:r>
            <a:r>
              <a:rPr dirty="0" sz="2800" spc="-150">
                <a:latin typeface="Trebuchet MS"/>
                <a:cs typeface="Trebuchet MS"/>
              </a:rPr>
              <a:t>mg/dl </a:t>
            </a:r>
            <a:r>
              <a:rPr dirty="0" sz="2800" spc="-170">
                <a:latin typeface="Trebuchet MS"/>
                <a:cs typeface="Trebuchet MS"/>
              </a:rPr>
              <a:t>at </a:t>
            </a:r>
            <a:r>
              <a:rPr dirty="0" sz="2800" spc="-50">
                <a:latin typeface="Trebuchet MS"/>
                <a:cs typeface="Trebuchet MS"/>
              </a:rPr>
              <a:t>4 </a:t>
            </a:r>
            <a:r>
              <a:rPr dirty="0" sz="2800" spc="-120">
                <a:latin typeface="Trebuchet MS"/>
                <a:cs typeface="Trebuchet MS"/>
              </a:rPr>
              <a:t>days </a:t>
            </a:r>
            <a:r>
              <a:rPr dirty="0" sz="2800" spc="-125">
                <a:latin typeface="Trebuchet MS"/>
                <a:cs typeface="Trebuchet MS"/>
              </a:rPr>
              <a:t>following  </a:t>
            </a:r>
            <a:r>
              <a:rPr dirty="0" sz="2800" spc="-145">
                <a:latin typeface="Trebuchet MS"/>
                <a:cs typeface="Trebuchet MS"/>
              </a:rPr>
              <a:t>angiography.</a:t>
            </a:r>
            <a:endParaRPr sz="2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2018-05-01T13:55:00Z</dcterms:created>
  <dcterms:modified xsi:type="dcterms:W3CDTF">2018-05-01T13:55:00Z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2018-05-01T00:00:00Z</vt:filetime>
  </property>
</Properties>
</file>