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0" r:id="rId2"/>
    <p:sldMasterId id="2147483714" r:id="rId3"/>
    <p:sldMasterId id="2147483738" r:id="rId4"/>
    <p:sldMasterId id="2147483750" r:id="rId5"/>
    <p:sldMasterId id="2147483774" r:id="rId6"/>
    <p:sldMasterId id="2147483798" r:id="rId7"/>
  </p:sldMasterIdLst>
  <p:notesMasterIdLst>
    <p:notesMasterId r:id="rId30"/>
  </p:notesMasterIdLst>
  <p:sldIdLst>
    <p:sldId id="5993" r:id="rId8"/>
    <p:sldId id="6098" r:id="rId9"/>
    <p:sldId id="6007" r:id="rId10"/>
    <p:sldId id="256" r:id="rId11"/>
    <p:sldId id="6090" r:id="rId12"/>
    <p:sldId id="6091" r:id="rId13"/>
    <p:sldId id="5973" r:id="rId14"/>
    <p:sldId id="6021" r:id="rId15"/>
    <p:sldId id="6010" r:id="rId16"/>
    <p:sldId id="6030" r:id="rId17"/>
    <p:sldId id="5971" r:id="rId18"/>
    <p:sldId id="6012" r:id="rId19"/>
    <p:sldId id="257" r:id="rId20"/>
    <p:sldId id="6092" r:id="rId21"/>
    <p:sldId id="5980" r:id="rId22"/>
    <p:sldId id="6014" r:id="rId23"/>
    <p:sldId id="6097" r:id="rId24"/>
    <p:sldId id="5999" r:id="rId25"/>
    <p:sldId id="6084" r:id="rId26"/>
    <p:sldId id="6029" r:id="rId27"/>
    <p:sldId id="6089" r:id="rId28"/>
    <p:sldId id="5986" r:id="rId29"/>
  </p:sldIdLst>
  <p:sldSz cx="9144000" cy="5143500" type="screen16x9"/>
  <p:notesSz cx="6858000" cy="9144000"/>
  <p:defaultTextStyle>
    <a:defPPr>
      <a:defRPr lang="en-US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'Connor, Roisin, Springer" initials="ROC" lastIdx="16" clrIdx="0"/>
  <p:cmAuthor id="1" name="john mcmurray" initials="jm" lastIdx="2" clrIdx="1"/>
  <p:cmAuthor id="2" name="Langkilde, Anna Maria" initials="LAM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E6E6E6"/>
    <a:srgbClr val="00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82130" autoAdjust="0"/>
  </p:normalViewPr>
  <p:slideViewPr>
    <p:cSldViewPr snapToGrid="0">
      <p:cViewPr varScale="1">
        <p:scale>
          <a:sx n="107" d="100"/>
          <a:sy n="107" d="100"/>
        </p:scale>
        <p:origin x="216" y="126"/>
      </p:cViewPr>
      <p:guideLst>
        <p:guide orient="horz" pos="248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8128105498714"/>
          <c:y val="8.0854003034443442E-2"/>
          <c:w val="0.79956122441917599"/>
          <c:h val="0.8638416724645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31.3</c:v>
                </c:pt>
                <c:pt idx="1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1-4E14-90D6-8A1F0D355B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1-4E14-90D6-8A1F0D355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51136"/>
        <c:axId val="138652672"/>
      </c:barChart>
      <c:catAx>
        <c:axId val="13865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652672"/>
        <c:crosses val="autoZero"/>
        <c:auto val="1"/>
        <c:lblAlgn val="ctr"/>
        <c:lblOffset val="100"/>
        <c:noMultiLvlLbl val="0"/>
      </c:catAx>
      <c:valAx>
        <c:axId val="1386526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460866138095"/>
          <c:y val="8.2657996382596716E-2"/>
          <c:w val="0.76200937582412698"/>
          <c:h val="0.83468400723480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40-4E25-B079-A6704A5EF6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40-4E25-B079-A6704A5EF67B}"/>
              </c:ext>
            </c:extLst>
          </c:dPt>
          <c:cat>
            <c:strRef>
              <c:f>Sheet1!$A$4:$A$5</c:f>
              <c:strCache>
                <c:ptCount val="2"/>
                <c:pt idx="0">
                  <c:v>Category 3</c:v>
                </c:pt>
                <c:pt idx="1">
                  <c:v>Category 4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34.799999999999997</c:v>
                </c:pt>
                <c:pt idx="1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C-4281-8323-8C767FA4C1C7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cat>
            <c:strRef>
              <c:f>Sheet1!$A$4:$A$5</c:f>
              <c:strCache>
                <c:ptCount val="2"/>
                <c:pt idx="0">
                  <c:v>Category 3</c:v>
                </c:pt>
                <c:pt idx="1">
                  <c:v>Category 4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24.5</c:v>
                </c:pt>
                <c:pt idx="1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C-4281-8323-8C767FA4C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69536"/>
        <c:axId val="138771072"/>
      </c:barChart>
      <c:catAx>
        <c:axId val="138769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771072"/>
        <c:crosses val="autoZero"/>
        <c:auto val="1"/>
        <c:lblAlgn val="ctr"/>
        <c:lblOffset val="100"/>
        <c:noMultiLvlLbl val="0"/>
      </c:catAx>
      <c:valAx>
        <c:axId val="1387710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6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FEDF3-8840-40A7-852B-84811780F7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B82A7-C50C-417B-BD8B-FDFAE3581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0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9144000" cy="2940844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defTabSz="9142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7811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6750" y="2243297"/>
            <a:ext cx="7810500" cy="457049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11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0588" y="3090864"/>
            <a:ext cx="7848600" cy="1027510"/>
          </a:xfrm>
        </p:spPr>
        <p:txBody>
          <a:bodyPr/>
          <a:lstStyle>
            <a:lvl1pPr marL="0" indent="0">
              <a:spcBef>
                <a:spcPct val="40000"/>
              </a:spcBef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0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7" y="445294"/>
            <a:ext cx="747897" cy="4338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990" y="445294"/>
            <a:ext cx="6230937" cy="4338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9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6" y="441638"/>
            <a:ext cx="8480425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7" y="1239441"/>
            <a:ext cx="8461375" cy="354449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495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6397"/>
            <a:ext cx="7772400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39" indent="0" algn="ctr">
              <a:buNone/>
              <a:defRPr/>
            </a:lvl2pPr>
            <a:lvl3pPr marL="685681" indent="0" algn="ctr">
              <a:buNone/>
              <a:defRPr/>
            </a:lvl3pPr>
            <a:lvl4pPr marL="1028522" indent="0" algn="ctr">
              <a:buNone/>
              <a:defRPr/>
            </a:lvl4pPr>
            <a:lvl5pPr marL="1371362" indent="0" algn="ctr">
              <a:buNone/>
              <a:defRPr/>
            </a:lvl5pPr>
            <a:lvl6pPr marL="1714205" indent="0" algn="ctr">
              <a:buNone/>
              <a:defRPr/>
            </a:lvl6pPr>
            <a:lvl7pPr marL="2057042" indent="0" algn="ctr">
              <a:buNone/>
              <a:defRPr/>
            </a:lvl7pPr>
            <a:lvl8pPr marL="2399880" indent="0" algn="ctr">
              <a:buNone/>
              <a:defRPr/>
            </a:lvl8pPr>
            <a:lvl9pPr marL="27427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40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9144000" cy="2940844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eaLnBrk="0" hangingPunct="0"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27811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6750" y="2243297"/>
            <a:ext cx="7810500" cy="457049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11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0588" y="3090864"/>
            <a:ext cx="7848600" cy="1027510"/>
          </a:xfrm>
        </p:spPr>
        <p:txBody>
          <a:bodyPr/>
          <a:lstStyle>
            <a:lvl1pPr marL="0" indent="0">
              <a:spcBef>
                <a:spcPct val="40000"/>
              </a:spcBef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85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47E"/>
              </a:buClr>
              <a:defRPr/>
            </a:lvl1pPr>
            <a:lvl2pPr>
              <a:buClr>
                <a:srgbClr val="00547E"/>
              </a:buClr>
              <a:defRPr/>
            </a:lvl2pPr>
            <a:lvl3pPr>
              <a:buClr>
                <a:srgbClr val="00547E"/>
              </a:buClr>
              <a:defRPr/>
            </a:lvl3pPr>
            <a:lvl4pPr>
              <a:buClr>
                <a:srgbClr val="00547E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3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41549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9" indent="0">
              <a:buNone/>
              <a:defRPr sz="1400"/>
            </a:lvl2pPr>
            <a:lvl3pPr marL="685681" indent="0">
              <a:buNone/>
              <a:defRPr sz="1200"/>
            </a:lvl3pPr>
            <a:lvl4pPr marL="1028522" indent="0">
              <a:buNone/>
              <a:defRPr sz="1100"/>
            </a:lvl4pPr>
            <a:lvl5pPr marL="1371362" indent="0">
              <a:buNone/>
              <a:defRPr sz="1100"/>
            </a:lvl5pPr>
            <a:lvl6pPr marL="1714205" indent="0">
              <a:buNone/>
              <a:defRPr sz="1100"/>
            </a:lvl6pPr>
            <a:lvl7pPr marL="2057042" indent="0">
              <a:buNone/>
              <a:defRPr sz="1100"/>
            </a:lvl7pPr>
            <a:lvl8pPr marL="2399880" indent="0">
              <a:buNone/>
              <a:defRPr sz="1100"/>
            </a:lvl8pPr>
            <a:lvl9pPr marL="274271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06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441"/>
            <a:ext cx="4154488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239441"/>
            <a:ext cx="4154487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499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287"/>
            <a:ext cx="8229600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56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26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53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919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68583"/>
            <a:ext cx="3008313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06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7762"/>
            <a:ext cx="5486400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992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815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7" y="445294"/>
            <a:ext cx="747897" cy="4338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990" y="445294"/>
            <a:ext cx="6230937" cy="4338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6" y="441638"/>
            <a:ext cx="8480425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7" y="1239441"/>
            <a:ext cx="8461375" cy="354449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2504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6397"/>
            <a:ext cx="7772400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39" indent="0" algn="ctr">
              <a:buNone/>
              <a:defRPr/>
            </a:lvl2pPr>
            <a:lvl3pPr marL="685681" indent="0" algn="ctr">
              <a:buNone/>
              <a:defRPr/>
            </a:lvl3pPr>
            <a:lvl4pPr marL="1028522" indent="0" algn="ctr">
              <a:buNone/>
              <a:defRPr/>
            </a:lvl4pPr>
            <a:lvl5pPr marL="1371362" indent="0" algn="ctr">
              <a:buNone/>
              <a:defRPr/>
            </a:lvl5pPr>
            <a:lvl6pPr marL="1714205" indent="0" algn="ctr">
              <a:buNone/>
              <a:defRPr/>
            </a:lvl6pPr>
            <a:lvl7pPr marL="2057042" indent="0" algn="ctr">
              <a:buNone/>
              <a:defRPr/>
            </a:lvl7pPr>
            <a:lvl8pPr marL="2399880" indent="0" algn="ctr">
              <a:buNone/>
              <a:defRPr/>
            </a:lvl8pPr>
            <a:lvl9pPr marL="27427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58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4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60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9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41549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9" indent="0">
              <a:buNone/>
              <a:defRPr sz="1400"/>
            </a:lvl2pPr>
            <a:lvl3pPr marL="685681" indent="0">
              <a:buNone/>
              <a:defRPr sz="1200"/>
            </a:lvl3pPr>
            <a:lvl4pPr marL="1028522" indent="0">
              <a:buNone/>
              <a:defRPr sz="1100"/>
            </a:lvl4pPr>
            <a:lvl5pPr marL="1371362" indent="0">
              <a:buNone/>
              <a:defRPr sz="1100"/>
            </a:lvl5pPr>
            <a:lvl6pPr marL="1714205" indent="0">
              <a:buNone/>
              <a:defRPr sz="1100"/>
            </a:lvl6pPr>
            <a:lvl7pPr marL="2057042" indent="0">
              <a:buNone/>
              <a:defRPr sz="1100"/>
            </a:lvl7pPr>
            <a:lvl8pPr marL="2399880" indent="0">
              <a:buNone/>
              <a:defRPr sz="1100"/>
            </a:lvl8pPr>
            <a:lvl9pPr marL="274271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08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9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18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7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71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26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70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07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441"/>
            <a:ext cx="4154488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239441"/>
            <a:ext cx="4154487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02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8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1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5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34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63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68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52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35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73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C62E-0C8C-A048-811C-5E53E41B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B25C9-B528-F640-AA7A-26E3C1EBE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0D6E-B085-A943-8B4C-5278277A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C6843-A0A6-EF4D-874E-DCC89B6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5C59-5F81-D940-88D0-A52A82C5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3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287"/>
            <a:ext cx="8229600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845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B477-8710-C44D-A278-6940EC42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91BF-2404-744C-8558-09D7568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3758-94C1-E441-B8BA-02573ABF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44BF-25B4-0F47-A061-5FA4597B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F5344-1A70-C241-B9A6-CE9A8BDE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48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F591-39B7-BA4C-A9C6-EEF8E2CD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8D988-95A4-3844-A00B-7D83833B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DDA3B-6134-3E4D-BBF9-3305336E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0A56-1363-C741-85FB-A4A4542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EDD1-42BF-D340-A76D-B2E71D5A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00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CB23-349A-4644-9B04-AF5C33A7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3E52-109C-2347-B48D-45BA4BF24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5AEEF-870E-A044-BCEF-328641942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14950-99C8-FD4D-B7E7-6A70A14A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B60DC-16C8-EE45-A115-C9053F19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93ED8-F088-7E43-BD03-821CB828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41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AAFA-6A3A-5C49-9869-A2AEA946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A42C-2E56-A14C-88DE-807D1305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616A6-C7F1-2746-ACE8-207F26CE6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5D300-5D89-ED4C-A178-1BC961932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1289C-2CA5-AB4A-AA5B-E5B662BCE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C6654-81BD-2341-BFE0-DCFB833A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E8BB5-6D09-E142-AAB9-95BA7EFE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01A5A-29D1-5043-843C-51BB85DA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94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3D97-28EE-614D-91F9-421EAD83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C92D7-122D-304C-ACA8-7D8B95D0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8A871-237E-0448-8328-BF75BA50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AC474-F4D5-6B44-AA6F-AA29E0DB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9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C2661-B4B1-3947-8E11-B1C3469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8675B-982A-2A45-8188-823DDAF0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99689-A6FA-DE41-831C-ECD8D3F4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3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B3C9-745E-6547-B084-F1348E51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5FB2-0531-064F-97FB-840BA9B3E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0090B-CD28-5540-AFDC-95FDCCAE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40D5B-9B02-F34A-83D6-4B3236F7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90E96-621F-F446-ACA7-00246B71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5235-F92E-3047-A148-ACF1C5AD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40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B32C-5315-AF4F-B59B-C97CCDCC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91224-E9B7-C140-905B-E18F5A10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C0B22-CF1D-0A46-8CD9-034D98FD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67A2A-0CD7-0D49-B577-E1597F0F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D2E62-5C94-E249-AD28-3AA57990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F9773-2610-D94D-B97D-5E21A1D8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0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AC2C-EE54-BE40-9C60-D172CEFB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FB9D8-7316-8E4E-BB65-50965916B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556B-07F2-E34B-9F55-2252087D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E757-98EC-BE43-9C28-17362A50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5315-7C1E-4146-B1ED-85CD2847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77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76DF1-FF1A-9642-B03D-DDFC29318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66740-BAAA-A241-B7C4-DB49073FA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44869-2822-2C4D-8D62-5B8EB1CE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AE28-35CB-B945-86EF-B7FC50A0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74302-75DF-BB4C-98AA-910650CB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7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190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CF6E-92B3-4E48-8DF8-402C8FDA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1B72C-5453-7249-8446-25BE2598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0E6C-0656-3247-9A2D-3C1F0645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9722A-0308-2A42-8812-770EAE0E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A40E-0D7F-FE4E-B1EA-7E6E6B32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4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F7EB-B374-E84D-8E8F-6DF1D1E2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36F2-C20E-5741-9F0A-5960A510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4E32-16F8-5F49-A11F-D43035E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1557D-9466-6344-9AB4-D4446653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A163-7894-434F-A0DE-CA0FEF1D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B2F1-A085-FF48-A3ED-DA0B5EF9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0AAF-3174-1B43-9B28-E6CCE1551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26A9-C27C-DE45-B664-9A049FEB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72-E4AB-8E4F-B6D0-367D3199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84446-64FC-A64F-9445-75399158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86C8-D108-794A-94C6-F1E8B0F9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25DA-DDCC-2C42-8BDA-E7E93D31C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D6717-E9D7-CE4A-A619-30880B1C0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5365-8A30-D94D-A388-1D73C364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63911-B56C-0A49-A2E2-74B65BB9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FA2BE-F65F-564D-8AA7-0738B84D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9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D9A-37A1-7C44-ACE5-DBED7981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14E12-A23E-A748-B19B-63875516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FFE4D-A688-3F40-ACED-AD5366434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55B8-DC8E-BF40-A988-4F11CB742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118CB-6C27-0D4C-A0D7-DA6C94A9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AF58E-CEC3-3641-94E1-A27B57A4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9BFA3-99BF-BA49-9166-05C0D36D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DF50D-48CC-E146-8E21-E150765C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4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F68A-4B03-7B4E-AA6C-E2BDFA8F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2E6A3-243C-C54F-9FCD-D4441E41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EE212-0B5E-5945-98D2-D788B226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F1861-1051-AB41-8DE9-F36E5C02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1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B7568-D6A3-DA4A-A639-6E2BE3E4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F6A97-73B7-9A44-A9F1-AD45B6EE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B8234-23C5-514A-8905-C8DBCC0A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6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52F4-9920-9A4C-ACDB-FAF30D9D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78EA-1C1B-194B-9DA8-F6DBDC3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49C74-ADD2-7146-8784-85DB12547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52F9F-F36D-9142-A3D4-09CEA8F7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282D0-EFC5-C54C-9E1B-255023B2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AFF5E-495F-8A46-9A88-D046531D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4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D10A-E7D9-4E48-9AF0-B37DE60B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97FDB-42AC-574D-B0FE-C9258EFAE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A5F66-91CE-6E43-9CF7-D9E1A273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6AE17-C82B-6B42-A6BE-921C493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635DC-00B0-0340-93F5-72CDA238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2B43-57FA-7640-81A9-81231E3F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7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B8D1-A3A1-234A-9749-BDDF6F6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76DB1-CEA9-4443-8A2D-DB858E37C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6EF4-4D1B-014F-BDFC-91D92A93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ED3F-11AC-D749-B491-A1292C4F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38995-E74A-034A-9484-E86DD512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12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9AE59-C8C9-1B4C-9CF0-2857CCF36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8CAF8-C729-E54C-AC92-A106F7D93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4B31-54D6-1242-8F44-0E9D5504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E058-FD23-B848-8823-87E4745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C7AF-92FF-D245-8E9F-B938D866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9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B304E-D576-4B1C-A7F1-0A7339F3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205F804-41B1-411D-B6DA-8D9CE3061E6B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AA418-E085-4AD9-B308-D00D816E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29C3-4CF8-4335-8632-CFB48E30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BAA21A6C-74B4-449E-B747-53BEAA6F0A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449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74B1-F321-4E20-9644-5514AD9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AD1A315-6F71-4303-AA65-110DBE0F871B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CBA6-A4CE-402F-B81F-06C09B69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434E3-763E-4F01-AD45-FE55175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8A6947B-210C-4F3C-84B5-707BBC2737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817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5C0F-B232-45B5-ADE0-A1CAA70B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53A2943-31DD-4C97-A4B4-6863D869C842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40DE-CB40-4265-BF39-7EC06B0F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CD45-352E-4E25-B886-C72DF8AB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C105FC1-B107-4F02-B5EA-92FC132341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579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9EFB9-48C2-4E39-83FC-7721DC8A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2AFF1D44-6F24-4828-9C45-E1D02C6C3A34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04277-C0D0-4C15-B636-23FF1DF0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B7173-2CB2-43A8-8553-E2F3F8AE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7D759C56-29A3-4599-B570-1E27EB6A98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1634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FEC6E-A918-4662-8DBD-8EA1B594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080C3E0-DD7E-4F0A-B575-F96DD3CA7D68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77E60-BCC7-465F-B02A-6D8247C8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01ADB-A7D6-4CC3-895E-480D09E9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29EF9C64-328A-4A18-B1B7-AB93E0E99C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474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1D0D-9321-462E-937F-66D462FB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D386CC4-66DE-47B7-BA31-9EBBA23D27B1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83301-CA13-430D-878F-1365A39F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A1B06-B510-4A84-AD87-9663F76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B6F0B79C-3223-40BB-AF4B-7DB55D84F9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008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3DF4D-9768-4749-BDF0-8BFC5080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3D4A724-9409-4C07-B025-F4A0CD5DE49F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9D78C-6C94-4DC4-9815-DC66FD89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001DD-D0B8-4821-BE67-858D3FD9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FA23C9F-36E8-4E16-A409-DA5358858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354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B7BD0-838B-403E-99E7-21B78E2F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B2492792-4422-4E55-B3AF-1156DB14D8C3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1EE57-B031-4715-9B63-DF89B8ED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F93D-4480-438B-9613-2917E1C5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A9B04B05-2A36-41FC-A498-30EE2947FD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708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50F84-6CCC-4865-B080-92CB3EA1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D87AB566-EFED-42C5-9164-DF11474FD68A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0D6F1-E9E2-44E6-BD71-40D3E977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0E3D0-A283-418B-A6D2-C08AAB85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15B1A3FD-2357-4841-9548-EEC0692C06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57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68583"/>
            <a:ext cx="3008313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213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E127-B3E9-4595-91C3-4A5A0ED7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A9C954EE-BF80-4F97-A2A1-9E90AC69C050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37094-1C96-4A4B-AD6F-D3E04CD1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91A6-44F2-473E-ABC1-80E026FC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7E95B893-1448-4DD2-AC88-6F986EC825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142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A2B43-3DFB-4263-9430-EEB215C6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8855DC75-3BB4-4E43-870F-2DBA1DC56F4D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CEE2-3B0A-435F-8BB3-1725446B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4236-46F9-41E1-B8CA-2AAEE5D2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9ED173ED-2198-49D8-9227-5DC515E872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5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7762"/>
            <a:ext cx="5486400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2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defTabSz="9142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7996" y="441638"/>
            <a:ext cx="8480425" cy="3739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7" y="1239441"/>
            <a:ext cx="8461375" cy="354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76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5pPr>
      <a:lvl6pPr marL="342839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6pPr>
      <a:lvl7pPr marL="685681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7pPr>
      <a:lvl8pPr marL="102852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8pPr>
      <a:lvl9pPr marL="137136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199990" indent="-199990" algn="l" rtl="0" eaLnBrk="0" fontAlgn="base" hangingPunct="0">
        <a:spcBef>
          <a:spcPct val="8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74967" indent="-245227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013047" indent="-16189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1500">
          <a:solidFill>
            <a:schemeClr val="tx1"/>
          </a:solidFill>
          <a:latin typeface="+mn-lt"/>
          <a:cs typeface="+mn-cs"/>
        </a:defRPr>
      </a:lvl3pPr>
      <a:lvl4pPr marL="1371362" indent="-1821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○"/>
        <a:defRPr sz="1500">
          <a:solidFill>
            <a:schemeClr val="tx1"/>
          </a:solidFill>
          <a:latin typeface="+mn-lt"/>
          <a:cs typeface="+mn-cs"/>
        </a:defRPr>
      </a:lvl4pPr>
      <a:lvl5pPr marL="1751105" indent="-171422" algn="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5pPr>
      <a:lvl6pPr marL="2093946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6pPr>
      <a:lvl7pPr marL="2436783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7pPr>
      <a:lvl8pPr marL="2779627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8pPr>
      <a:lvl9pPr marL="3122464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eaLnBrk="0" hangingPunct="0"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7996" y="441638"/>
            <a:ext cx="8480425" cy="3739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7" y="1239441"/>
            <a:ext cx="8461375" cy="354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1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5pPr>
      <a:lvl6pPr marL="342839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6pPr>
      <a:lvl7pPr marL="685681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7pPr>
      <a:lvl8pPr marL="102852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8pPr>
      <a:lvl9pPr marL="137136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199990" indent="-199990" algn="l" rtl="0" eaLnBrk="0" fontAlgn="base" hangingPunct="0">
        <a:spcBef>
          <a:spcPct val="80000"/>
        </a:spcBef>
        <a:spcAft>
          <a:spcPct val="0"/>
        </a:spcAft>
        <a:buClr>
          <a:srgbClr val="00547E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74967" indent="-245227" algn="l" rtl="0" eaLnBrk="0" fontAlgn="base" hangingPunct="0">
        <a:spcBef>
          <a:spcPct val="40000"/>
        </a:spcBef>
        <a:spcAft>
          <a:spcPct val="0"/>
        </a:spcAft>
        <a:buClr>
          <a:srgbClr val="00547E"/>
        </a:buClr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013047" indent="-161897" algn="l" rtl="0" eaLnBrk="0" fontAlgn="base" hangingPunct="0">
        <a:spcBef>
          <a:spcPct val="20000"/>
        </a:spcBef>
        <a:spcAft>
          <a:spcPct val="0"/>
        </a:spcAft>
        <a:buClr>
          <a:srgbClr val="00547E"/>
        </a:buClr>
        <a:buSzPct val="60000"/>
        <a:buFont typeface="Wingdings" pitchFamily="2" charset="2"/>
        <a:buChar char="u"/>
        <a:defRPr sz="1500">
          <a:solidFill>
            <a:schemeClr val="tx1"/>
          </a:solidFill>
          <a:latin typeface="+mn-lt"/>
          <a:cs typeface="+mn-cs"/>
        </a:defRPr>
      </a:lvl3pPr>
      <a:lvl4pPr marL="1371362" indent="-1821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○"/>
        <a:defRPr sz="1500">
          <a:solidFill>
            <a:schemeClr val="tx1"/>
          </a:solidFill>
          <a:latin typeface="+mn-lt"/>
          <a:cs typeface="+mn-cs"/>
        </a:defRPr>
      </a:lvl4pPr>
      <a:lvl5pPr marL="1751105" indent="-171422" algn="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5pPr>
      <a:lvl6pPr marL="2093946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6pPr>
      <a:lvl7pPr marL="2436783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7pPr>
      <a:lvl8pPr marL="2779627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8pPr>
      <a:lvl9pPr marL="3122464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3120-FFAE-4622-B92B-F8791E231E9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1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202AB-5784-3F43-9C96-8AFC42F3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841C-A03C-B143-BA41-58B2309E6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5166-392C-DC44-AAAF-6075C590B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17A6-D9BD-CA4F-A52E-703B01DFF104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D8883-94FA-A441-A55C-20FAC6290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8319-C2F0-F842-9CD4-BFA32E82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A7FD9-3827-AC4C-945F-F85EB5D9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00C0F-B12C-5B4A-AC2E-97B1EA26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67AFA-E6F7-D940-BB5E-A7BDF4BC1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7D4B-079C-3642-9320-5F8A8E3C048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97AFD-6217-C147-B337-AED40178F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63C9-3362-AE4E-AD4A-23794D42B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E5DD82-4732-402C-AB57-418BF8FAAD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C46766-B444-487D-AD8F-B6E7404CDF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85E7A-F39D-4A6B-A07C-B5BD8F8B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F7565FC-B1A3-4928-AD02-56E537283FE2}" type="datetimeFigureOut">
              <a:rPr lang="en-GB"/>
              <a:pPr>
                <a:defRPr/>
              </a:pPr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1FE4-C5D0-488C-995F-009A2977A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AAF2-0EC0-4986-B59C-955184247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321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6F2205C-EE0B-4B26-85EB-E8BCD1E4BE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3210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2pPr>
      <a:lvl3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3pPr>
      <a:lvl4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4pPr>
      <a:lvl5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5pPr>
      <a:lvl6pPr marL="3429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6pPr>
      <a:lvl7pPr marL="6858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7pPr>
      <a:lvl8pPr marL="10287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8pPr>
      <a:lvl9pPr marL="13716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9pPr>
    </p:titleStyle>
    <p:bodyStyle>
      <a:lvl1pPr marL="341710" indent="-3417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0" indent="-28456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79EAE-9126-4725-83FD-8019A2C11073}"/>
              </a:ext>
            </a:extLst>
          </p:cNvPr>
          <p:cNvSpPr txBox="1">
            <a:spLocks/>
          </p:cNvSpPr>
          <p:nvPr/>
        </p:nvSpPr>
        <p:spPr>
          <a:xfrm>
            <a:off x="0" y="407532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lvl="0">
              <a:defRPr/>
            </a:pPr>
            <a:r>
              <a:rPr lang="en-GB" sz="32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Dapagliflozin and Prevention of Adverse-Outcomes in Heart Failure Trial (DAPA-HF)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1537E1-257D-488A-A715-877948D2192D}"/>
              </a:ext>
            </a:extLst>
          </p:cNvPr>
          <p:cNvSpPr txBox="1">
            <a:spLocks/>
          </p:cNvSpPr>
          <p:nvPr/>
        </p:nvSpPr>
        <p:spPr>
          <a:xfrm>
            <a:off x="0" y="25717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McMurray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BHF Cardiovascular Research Centre, University of Glasgow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Queen Elizabeth University Hospital, Glasgow, UK.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the DAPA-HF Committees and Investigators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DapaHF-01.png">
            <a:extLst>
              <a:ext uri="{FF2B5EF4-FFF2-40B4-BE49-F238E27FC236}">
                <a16:creationId xmlns:a16="http://schemas.microsoft.com/office/drawing/2014/main" id="{3EA60648-B0AA-4781-AB7D-F39F99A9B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92" y="4467233"/>
            <a:ext cx="1891780" cy="571296"/>
          </a:xfrm>
          <a:prstGeom prst="rect">
            <a:avLst/>
          </a:prstGeom>
        </p:spPr>
      </p:pic>
      <p:pic>
        <p:nvPicPr>
          <p:cNvPr id="7" name="Picture 4" descr="The University of Glasgow">
            <a:extLst>
              <a:ext uri="{FF2B5EF4-FFF2-40B4-BE49-F238E27FC236}">
                <a16:creationId xmlns:a16="http://schemas.microsoft.com/office/drawing/2014/main" id="{D7649471-64E5-4081-8AF7-F3BC9E46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11" y="4467233"/>
            <a:ext cx="1470422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223482-D3A4-42B0-8BD3-11D58ACC82CF}"/>
              </a:ext>
            </a:extLst>
          </p:cNvPr>
          <p:cNvSpPr/>
          <p:nvPr/>
        </p:nvSpPr>
        <p:spPr>
          <a:xfrm>
            <a:off x="0" y="16236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Nondiabetic Patients</a:t>
            </a:r>
            <a:endParaRPr lang="en-US" sz="3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91280-16D8-4C44-92BB-9CCB51F1E6D1}"/>
              </a:ext>
            </a:extLst>
          </p:cNvPr>
          <p:cNvSpPr/>
          <p:nvPr/>
        </p:nvSpPr>
        <p:spPr>
          <a:xfrm>
            <a:off x="4933093" y="104971"/>
            <a:ext cx="386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ub Dub Medium" panose="020B0603030403020204" pitchFamily="34" charset="0"/>
              </a:rPr>
              <a:t>Embargoed for 10:45 a.m. ET, 11-16-19</a:t>
            </a:r>
          </a:p>
        </p:txBody>
      </p:sp>
    </p:spTree>
    <p:extLst>
      <p:ext uri="{BB962C8B-B14F-4D97-AF65-F5344CB8AC3E}">
        <p14:creationId xmlns:p14="http://schemas.microsoft.com/office/powerpoint/2010/main" val="100000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4B575-71C1-D34C-98CB-1DE9A25A6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886" r="1363" b="2480"/>
          <a:stretch/>
        </p:blipFill>
        <p:spPr>
          <a:xfrm>
            <a:off x="23767" y="1681193"/>
            <a:ext cx="4583845" cy="3291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2B68F-4B91-9748-9C11-A1766F5C4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886" r="723" b="2480"/>
          <a:stretch/>
        </p:blipFill>
        <p:spPr>
          <a:xfrm>
            <a:off x="4553888" y="1662241"/>
            <a:ext cx="4583845" cy="329189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ED1F4A9-62DF-4C03-9361-08453C2D15C0}"/>
              </a:ext>
            </a:extLst>
          </p:cNvPr>
          <p:cNvSpPr txBox="1">
            <a:spLocks/>
          </p:cNvSpPr>
          <p:nvPr/>
        </p:nvSpPr>
        <p:spPr>
          <a:xfrm>
            <a:off x="2555384" y="668544"/>
            <a:ext cx="4104456" cy="535349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Worsening HF event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D0600C3-6C5D-45DC-870D-073EBB97F0AD}"/>
              </a:ext>
            </a:extLst>
          </p:cNvPr>
          <p:cNvSpPr txBox="1">
            <a:spLocks/>
          </p:cNvSpPr>
          <p:nvPr/>
        </p:nvSpPr>
        <p:spPr>
          <a:xfrm>
            <a:off x="-38111" y="37425"/>
            <a:ext cx="9175844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Components of primary outcome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AA4B2-E895-438C-B663-C8CDE46365D0}"/>
              </a:ext>
            </a:extLst>
          </p:cNvPr>
          <p:cNvSpPr/>
          <p:nvPr/>
        </p:nvSpPr>
        <p:spPr>
          <a:xfrm>
            <a:off x="3386869" y="2723716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70770-AC19-411D-BAFB-36915E0B084E}"/>
              </a:ext>
            </a:extLst>
          </p:cNvPr>
          <p:cNvSpPr/>
          <p:nvPr/>
        </p:nvSpPr>
        <p:spPr>
          <a:xfrm>
            <a:off x="8102238" y="2172551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FC2D21-1BD4-4481-8EF3-B28D0EDB1973}"/>
              </a:ext>
            </a:extLst>
          </p:cNvPr>
          <p:cNvSpPr/>
          <p:nvPr/>
        </p:nvSpPr>
        <p:spPr>
          <a:xfrm>
            <a:off x="7705173" y="3384351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542103-CC19-49DB-83F5-676ED0E921CB}"/>
              </a:ext>
            </a:extLst>
          </p:cNvPr>
          <p:cNvSpPr/>
          <p:nvPr/>
        </p:nvSpPr>
        <p:spPr>
          <a:xfrm>
            <a:off x="3649370" y="1492964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74758-9B53-804D-BD26-C73BAB144990}"/>
              </a:ext>
            </a:extLst>
          </p:cNvPr>
          <p:cNvSpPr/>
          <p:nvPr/>
        </p:nvSpPr>
        <p:spPr>
          <a:xfrm>
            <a:off x="1821048" y="112154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A374B6-9600-D449-93D7-C5DB0F557322}"/>
              </a:ext>
            </a:extLst>
          </p:cNvPr>
          <p:cNvSpPr/>
          <p:nvPr/>
        </p:nvSpPr>
        <p:spPr>
          <a:xfrm>
            <a:off x="6349069" y="1121549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1E1D3B-FD2D-234D-A9CE-73A5A4985213}"/>
              </a:ext>
            </a:extLst>
          </p:cNvPr>
          <p:cNvSpPr/>
          <p:nvPr/>
        </p:nvSpPr>
        <p:spPr>
          <a:xfrm>
            <a:off x="872876" y="1726609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0.77 (0.61,0.95)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06542-D97F-704D-8506-FE6A9C4E1639}"/>
              </a:ext>
            </a:extLst>
          </p:cNvPr>
          <p:cNvSpPr/>
          <p:nvPr/>
        </p:nvSpPr>
        <p:spPr>
          <a:xfrm>
            <a:off x="5402997" y="172369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0.62 (0.48,0.80)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4D3DA-FFB4-484C-BB77-AB5C4B7340E1}"/>
              </a:ext>
            </a:extLst>
          </p:cNvPr>
          <p:cNvSpPr txBox="1"/>
          <p:nvPr/>
        </p:nvSpPr>
        <p:spPr>
          <a:xfrm>
            <a:off x="3956514" y="4861699"/>
            <a:ext cx="18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0.23</a:t>
            </a:r>
          </a:p>
        </p:txBody>
      </p:sp>
    </p:spTree>
    <p:extLst>
      <p:ext uri="{BB962C8B-B14F-4D97-AF65-F5344CB8AC3E}">
        <p14:creationId xmlns:p14="http://schemas.microsoft.com/office/powerpoint/2010/main" val="22465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02BE9-CD64-4004-95D3-D7DA6E9D71EB}"/>
              </a:ext>
            </a:extLst>
          </p:cNvPr>
          <p:cNvSpPr txBox="1"/>
          <p:nvPr/>
        </p:nvSpPr>
        <p:spPr>
          <a:xfrm>
            <a:off x="17748" y="1797289"/>
            <a:ext cx="910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Secondary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5EF5A-CE0B-474B-A0F0-2D7AB837E6E2}"/>
              </a:ext>
            </a:extLst>
          </p:cNvPr>
          <p:cNvSpPr txBox="1"/>
          <p:nvPr/>
        </p:nvSpPr>
        <p:spPr>
          <a:xfrm>
            <a:off x="1866276" y="2525846"/>
            <a:ext cx="558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of hierarchical testing</a:t>
            </a:r>
          </a:p>
        </p:txBody>
      </p:sp>
    </p:spTree>
    <p:extLst>
      <p:ext uri="{BB962C8B-B14F-4D97-AF65-F5344CB8AC3E}">
        <p14:creationId xmlns:p14="http://schemas.microsoft.com/office/powerpoint/2010/main" val="138475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28577-8951-5941-B165-50DA04A51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669" r="1213" b="1739"/>
          <a:stretch/>
        </p:blipFill>
        <p:spPr>
          <a:xfrm>
            <a:off x="16952" y="1564623"/>
            <a:ext cx="4584998" cy="3305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9E9E66-85D3-EA48-BF12-347404EA4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669" r="1272" b="1739"/>
          <a:stretch/>
        </p:blipFill>
        <p:spPr>
          <a:xfrm>
            <a:off x="4555373" y="1564623"/>
            <a:ext cx="4584997" cy="3305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726988-38B2-436A-8A35-8C0143E66346}"/>
              </a:ext>
            </a:extLst>
          </p:cNvPr>
          <p:cNvSpPr/>
          <p:nvPr/>
        </p:nvSpPr>
        <p:spPr>
          <a:xfrm>
            <a:off x="31072" y="49005"/>
            <a:ext cx="911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 or HF hospitalization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E354A-7140-344E-8ADB-F711F0687285}"/>
              </a:ext>
            </a:extLst>
          </p:cNvPr>
          <p:cNvSpPr/>
          <p:nvPr/>
        </p:nvSpPr>
        <p:spPr>
          <a:xfrm>
            <a:off x="3363659" y="2878720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A5189-CCA4-C744-B516-0A7A23EEF8FE}"/>
              </a:ext>
            </a:extLst>
          </p:cNvPr>
          <p:cNvSpPr/>
          <p:nvPr/>
        </p:nvSpPr>
        <p:spPr>
          <a:xfrm>
            <a:off x="8098073" y="2311353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BBBC5-DAB6-D942-876B-41A681EBDA27}"/>
              </a:ext>
            </a:extLst>
          </p:cNvPr>
          <p:cNvSpPr/>
          <p:nvPr/>
        </p:nvSpPr>
        <p:spPr>
          <a:xfrm>
            <a:off x="7640671" y="3349917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AFFF9-315C-7A4C-9259-8A4D00E088D5}"/>
              </a:ext>
            </a:extLst>
          </p:cNvPr>
          <p:cNvSpPr/>
          <p:nvPr/>
        </p:nvSpPr>
        <p:spPr>
          <a:xfrm>
            <a:off x="3626160" y="1725917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B3903-0177-CB40-8DCE-842545AC1612}"/>
              </a:ext>
            </a:extLst>
          </p:cNvPr>
          <p:cNvSpPr/>
          <p:nvPr/>
        </p:nvSpPr>
        <p:spPr>
          <a:xfrm>
            <a:off x="2157488" y="929924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EC8C34-B377-B54F-831E-6E3332874A27}"/>
              </a:ext>
            </a:extLst>
          </p:cNvPr>
          <p:cNvSpPr/>
          <p:nvPr/>
        </p:nvSpPr>
        <p:spPr>
          <a:xfrm>
            <a:off x="6339954" y="929924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48471A-AEBF-2941-8085-B121A9FD7AB6}"/>
              </a:ext>
            </a:extLst>
          </p:cNvPr>
          <p:cNvSpPr/>
          <p:nvPr/>
        </p:nvSpPr>
        <p:spPr>
          <a:xfrm>
            <a:off x="802896" y="156644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0.75 (0.63,0.90)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EABAF3-C8B9-2347-B675-9B9481C52076}"/>
              </a:ext>
            </a:extLst>
          </p:cNvPr>
          <p:cNvSpPr/>
          <p:nvPr/>
        </p:nvSpPr>
        <p:spPr>
          <a:xfrm>
            <a:off x="5362210" y="15646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0.73 (0.60,0.89)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774B6D-0C12-4690-B9C4-075CE0C575B3}"/>
              </a:ext>
            </a:extLst>
          </p:cNvPr>
          <p:cNvSpPr txBox="1"/>
          <p:nvPr/>
        </p:nvSpPr>
        <p:spPr>
          <a:xfrm>
            <a:off x="3718248" y="4835723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0.83</a:t>
            </a:r>
          </a:p>
        </p:txBody>
      </p:sp>
    </p:spTree>
    <p:extLst>
      <p:ext uri="{BB962C8B-B14F-4D97-AF65-F5344CB8AC3E}">
        <p14:creationId xmlns:p14="http://schemas.microsoft.com/office/powerpoint/2010/main" val="110305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3D613-EA20-9845-B374-51DE8219C8C3}"/>
              </a:ext>
            </a:extLst>
          </p:cNvPr>
          <p:cNvSpPr/>
          <p:nvPr/>
        </p:nvSpPr>
        <p:spPr>
          <a:xfrm>
            <a:off x="0" y="-104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13">
              <a:defRPr/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HF hospitalizations and CV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1D0CE-77D2-AC4D-B7A6-16ACE2638F98}"/>
              </a:ext>
            </a:extLst>
          </p:cNvPr>
          <p:cNvSpPr txBox="1"/>
          <p:nvPr/>
        </p:nvSpPr>
        <p:spPr>
          <a:xfrm>
            <a:off x="0" y="5600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49"/>
            <a:r>
              <a:rPr lang="en-GB" sz="28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first and repeat hospitalizations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4C4336-C104-4AC5-AF92-29DD3C1FF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90"/>
          <a:stretch/>
        </p:blipFill>
        <p:spPr>
          <a:xfrm>
            <a:off x="4750030" y="1606888"/>
            <a:ext cx="3208474" cy="3513101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DA08DB-47F2-4A47-B989-A180A882B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90"/>
          <a:stretch/>
        </p:blipFill>
        <p:spPr>
          <a:xfrm>
            <a:off x="657409" y="1597345"/>
            <a:ext cx="3208474" cy="35131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36CA39-AE0D-4210-A915-E4CDB6434875}"/>
              </a:ext>
            </a:extLst>
          </p:cNvPr>
          <p:cNvSpPr/>
          <p:nvPr/>
        </p:nvSpPr>
        <p:spPr>
          <a:xfrm>
            <a:off x="2438689" y="2056138"/>
            <a:ext cx="1325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0740B3-8011-4D42-835B-F52B46B78CA0}"/>
              </a:ext>
            </a:extLst>
          </p:cNvPr>
          <p:cNvSpPr/>
          <p:nvPr/>
        </p:nvSpPr>
        <p:spPr>
          <a:xfrm>
            <a:off x="3475052" y="2885420"/>
            <a:ext cx="1944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C4BDC0-7B97-4064-BB1B-22E131B30509}"/>
              </a:ext>
            </a:extLst>
          </p:cNvPr>
          <p:cNvSpPr txBox="1"/>
          <p:nvPr/>
        </p:nvSpPr>
        <p:spPr>
          <a:xfrm>
            <a:off x="1548181" y="1603073"/>
            <a:ext cx="31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Ratio 0.77 (0.63, 0.94)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E1488-C57B-422A-83B3-FDC32DA9E53D}"/>
              </a:ext>
            </a:extLst>
          </p:cNvPr>
          <p:cNvSpPr/>
          <p:nvPr/>
        </p:nvSpPr>
        <p:spPr>
          <a:xfrm>
            <a:off x="7069302" y="2642177"/>
            <a:ext cx="1325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5CEBC7-0683-4A39-B489-201F842C2CBA}"/>
              </a:ext>
            </a:extLst>
          </p:cNvPr>
          <p:cNvSpPr/>
          <p:nvPr/>
        </p:nvSpPr>
        <p:spPr>
          <a:xfrm>
            <a:off x="7554156" y="3642851"/>
            <a:ext cx="1567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9203A-2EEA-4AEC-9735-F69523B3CF26}"/>
              </a:ext>
            </a:extLst>
          </p:cNvPr>
          <p:cNvSpPr/>
          <p:nvPr/>
        </p:nvSpPr>
        <p:spPr>
          <a:xfrm>
            <a:off x="5648076" y="1597345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Ratio 0.73 (0.59, 0.91)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372D5B-74B4-4379-B872-6D3B60D65F5F}"/>
              </a:ext>
            </a:extLst>
          </p:cNvPr>
          <p:cNvSpPr/>
          <p:nvPr/>
        </p:nvSpPr>
        <p:spPr>
          <a:xfrm>
            <a:off x="2367331" y="113568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F4A6D-B82F-4D1D-B080-D991D9F7F48A}"/>
              </a:ext>
            </a:extLst>
          </p:cNvPr>
          <p:cNvSpPr/>
          <p:nvPr/>
        </p:nvSpPr>
        <p:spPr>
          <a:xfrm>
            <a:off x="6207523" y="11750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04054-F9DB-4810-A494-1A17E6C3DD3A}"/>
              </a:ext>
            </a:extLst>
          </p:cNvPr>
          <p:cNvSpPr txBox="1"/>
          <p:nvPr/>
        </p:nvSpPr>
        <p:spPr>
          <a:xfrm>
            <a:off x="3675991" y="4844535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0.74</a:t>
            </a:r>
          </a:p>
        </p:txBody>
      </p:sp>
    </p:spTree>
    <p:extLst>
      <p:ext uri="{BB962C8B-B14F-4D97-AF65-F5344CB8AC3E}">
        <p14:creationId xmlns:p14="http://schemas.microsoft.com/office/powerpoint/2010/main" val="208988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3E12F1A-1361-41AE-98F8-392E40EA7E82}"/>
              </a:ext>
            </a:extLst>
          </p:cNvPr>
          <p:cNvSpPr txBox="1">
            <a:spLocks/>
          </p:cNvSpPr>
          <p:nvPr/>
        </p:nvSpPr>
        <p:spPr bwMode="auto">
          <a:xfrm>
            <a:off x="51318" y="23832"/>
            <a:ext cx="9092682" cy="997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914378">
              <a:defRPr/>
            </a:pPr>
            <a:r>
              <a:rPr lang="en-GB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meaningful change </a:t>
            </a:r>
          </a:p>
          <a:p>
            <a:pPr defTabSz="914378">
              <a:defRPr/>
            </a:pPr>
            <a:r>
              <a:rPr lang="en-GB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(≥5 points) in KCCQ-TSS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33B069-CC9C-4CEB-8CDB-FBCC290EEBC7}"/>
              </a:ext>
            </a:extLst>
          </p:cNvPr>
          <p:cNvGrpSpPr/>
          <p:nvPr/>
        </p:nvGrpSpPr>
        <p:grpSpPr>
          <a:xfrm>
            <a:off x="3274746" y="1119343"/>
            <a:ext cx="2963373" cy="376074"/>
            <a:chOff x="4469966" y="1636315"/>
            <a:chExt cx="3951164" cy="5014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A8F6EB-1FC2-4BCC-8453-CC7363CA08BC}"/>
                </a:ext>
              </a:extLst>
            </p:cNvPr>
            <p:cNvGrpSpPr/>
            <p:nvPr/>
          </p:nvGrpSpPr>
          <p:grpSpPr>
            <a:xfrm>
              <a:off x="4469966" y="1645305"/>
              <a:ext cx="2422590" cy="492441"/>
              <a:chOff x="3998830" y="1525815"/>
              <a:chExt cx="2366216" cy="50222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1193FED-D7D9-4E02-95F7-2FE55346D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98830" y="1625742"/>
                <a:ext cx="300167" cy="280156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9AC08D-3AAB-468C-BDB8-770D2D9D0DF9}"/>
                  </a:ext>
                </a:extLst>
              </p:cNvPr>
              <p:cNvSpPr txBox="1"/>
              <p:nvPr/>
            </p:nvSpPr>
            <p:spPr>
              <a:xfrm>
                <a:off x="4298997" y="1525815"/>
                <a:ext cx="2066049" cy="50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GB" b="1" dirty="0">
                    <a:solidFill>
                      <a:srgbClr val="C00000"/>
                    </a:solidFill>
                    <a:latin typeface="Calibri"/>
                  </a:rPr>
                  <a:t>Placebo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AFD09A-4964-4575-BF11-274BC6AE4E58}"/>
                </a:ext>
              </a:extLst>
            </p:cNvPr>
            <p:cNvGrpSpPr/>
            <p:nvPr/>
          </p:nvGrpSpPr>
          <p:grpSpPr>
            <a:xfrm>
              <a:off x="6096000" y="1636315"/>
              <a:ext cx="2325130" cy="492441"/>
              <a:chOff x="6476164" y="1502035"/>
              <a:chExt cx="2271024" cy="50222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0987656-629A-436E-B8DD-31C48936F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164" y="1594260"/>
                <a:ext cx="281757" cy="28638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D2A800-6182-48DE-8BF7-C0ACB048B4A6}"/>
                  </a:ext>
                </a:extLst>
              </p:cNvPr>
              <p:cNvSpPr txBox="1"/>
              <p:nvPr/>
            </p:nvSpPr>
            <p:spPr>
              <a:xfrm>
                <a:off x="6617042" y="1502035"/>
                <a:ext cx="2130146" cy="50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b="1" dirty="0">
                    <a:solidFill>
                      <a:srgbClr val="006699"/>
                    </a:solidFill>
                    <a:latin typeface="Calibri"/>
                  </a:rPr>
                  <a:t>Dapagliflozin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7FD4CA-9E6E-4259-8564-A0FC0EC9D02E}"/>
              </a:ext>
            </a:extLst>
          </p:cNvPr>
          <p:cNvGrpSpPr/>
          <p:nvPr/>
        </p:nvGrpSpPr>
        <p:grpSpPr>
          <a:xfrm>
            <a:off x="5004408" y="1387613"/>
            <a:ext cx="3861329" cy="3732055"/>
            <a:chOff x="646673" y="1387613"/>
            <a:chExt cx="3861329" cy="373205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8EC956F-3689-480D-952F-60EF0B4068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406490"/>
                </p:ext>
              </p:extLst>
            </p:nvPr>
          </p:nvGraphicFramePr>
          <p:xfrm>
            <a:off x="1044308" y="1907141"/>
            <a:ext cx="3252172" cy="2960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FCE5A4-4ACA-4B5E-BAAF-102BD02D7858}"/>
                </a:ext>
              </a:extLst>
            </p:cNvPr>
            <p:cNvSpPr txBox="1"/>
            <p:nvPr/>
          </p:nvSpPr>
          <p:spPr>
            <a:xfrm>
              <a:off x="646673" y="3017894"/>
              <a:ext cx="271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dirty="0">
                  <a:solidFill>
                    <a:prstClr val="black"/>
                  </a:solidFill>
                  <a:latin typeface="Calibri"/>
                </a:rPr>
                <a:t>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FDDE80-94F7-4953-A16F-2DC68D321527}"/>
                </a:ext>
              </a:extLst>
            </p:cNvPr>
            <p:cNvSpPr txBox="1"/>
            <p:nvPr/>
          </p:nvSpPr>
          <p:spPr>
            <a:xfrm>
              <a:off x="2958465" y="4738582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Improvement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6E4620-4B06-40ED-8E33-68AF3F71C8EA}"/>
                </a:ext>
              </a:extLst>
            </p:cNvPr>
            <p:cNvSpPr txBox="1"/>
            <p:nvPr/>
          </p:nvSpPr>
          <p:spPr>
            <a:xfrm>
              <a:off x="1505331" y="4750336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Deterioration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493A75-EF67-4A35-AC3A-DB98BCAAE698}"/>
                </a:ext>
              </a:extLst>
            </p:cNvPr>
            <p:cNvSpPr txBox="1"/>
            <p:nvPr/>
          </p:nvSpPr>
          <p:spPr>
            <a:xfrm>
              <a:off x="1351742" y="1387613"/>
              <a:ext cx="302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No diabetes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AB1975-78F9-40C2-B1EE-60593F7D5C6B}"/>
                </a:ext>
              </a:extLst>
            </p:cNvPr>
            <p:cNvSpPr/>
            <p:nvPr/>
          </p:nvSpPr>
          <p:spPr>
            <a:xfrm>
              <a:off x="2866597" y="1849278"/>
              <a:ext cx="1545616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GB" sz="16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1.12 (1.03, 1.22)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46F738-46DC-4511-B992-A45D6A699EAD}"/>
                </a:ext>
              </a:extLst>
            </p:cNvPr>
            <p:cNvSpPr/>
            <p:nvPr/>
          </p:nvSpPr>
          <p:spPr>
            <a:xfrm>
              <a:off x="1412849" y="1836410"/>
              <a:ext cx="1545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0.88 (0.81, 0.97)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8AE410-AAB1-4FCA-B572-1069C062F6D6}"/>
              </a:ext>
            </a:extLst>
          </p:cNvPr>
          <p:cNvGrpSpPr/>
          <p:nvPr/>
        </p:nvGrpSpPr>
        <p:grpSpPr>
          <a:xfrm>
            <a:off x="250388" y="1395793"/>
            <a:ext cx="3816319" cy="3729273"/>
            <a:chOff x="4950236" y="1402308"/>
            <a:chExt cx="3816319" cy="372927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7D8A739-4BA5-4B50-99CA-633F1F8CF1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6603653"/>
                </p:ext>
              </p:extLst>
            </p:nvPr>
          </p:nvGraphicFramePr>
          <p:xfrm>
            <a:off x="5094076" y="1930503"/>
            <a:ext cx="3394049" cy="3034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FD7C4-37D4-4F05-A29F-969CF5198422}"/>
                </a:ext>
              </a:extLst>
            </p:cNvPr>
            <p:cNvSpPr txBox="1"/>
            <p:nvPr/>
          </p:nvSpPr>
          <p:spPr>
            <a:xfrm>
              <a:off x="4950236" y="3017894"/>
              <a:ext cx="255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dirty="0">
                  <a:solidFill>
                    <a:prstClr val="black"/>
                  </a:solidFill>
                  <a:latin typeface="Calibri"/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3E0D75-0D7C-41DA-92E3-EF021E6D78B8}"/>
                </a:ext>
              </a:extLst>
            </p:cNvPr>
            <p:cNvSpPr txBox="1"/>
            <p:nvPr/>
          </p:nvSpPr>
          <p:spPr>
            <a:xfrm>
              <a:off x="6952043" y="4757872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Improvement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BB2DC-B4BC-4BC4-B149-11EF16CC2F9A}"/>
                </a:ext>
              </a:extLst>
            </p:cNvPr>
            <p:cNvSpPr txBox="1"/>
            <p:nvPr/>
          </p:nvSpPr>
          <p:spPr>
            <a:xfrm>
              <a:off x="5531590" y="4762249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Deterioration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17467F-CC69-4201-856C-67B2FEF54D7E}"/>
                </a:ext>
              </a:extLst>
            </p:cNvPr>
            <p:cNvSpPr txBox="1"/>
            <p:nvPr/>
          </p:nvSpPr>
          <p:spPr>
            <a:xfrm>
              <a:off x="5303430" y="1402308"/>
              <a:ext cx="3038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Diabetes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E93AEB-3DBA-4D05-8DE8-72FEE01289AF}"/>
                </a:ext>
              </a:extLst>
            </p:cNvPr>
            <p:cNvSpPr/>
            <p:nvPr/>
          </p:nvSpPr>
          <p:spPr>
            <a:xfrm>
              <a:off x="6824465" y="1876697"/>
              <a:ext cx="194209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GB" sz="16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1.20 (1.09, 1.31)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D77782-F205-4E21-940A-A9B89F4E9EAD}"/>
                </a:ext>
              </a:extLst>
            </p:cNvPr>
            <p:cNvSpPr/>
            <p:nvPr/>
          </p:nvSpPr>
          <p:spPr>
            <a:xfrm>
              <a:off x="5535511" y="1842925"/>
              <a:ext cx="1545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0.78 (0.71, 0.87)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2721C9-93BF-4C45-829D-059831EF74EE}"/>
              </a:ext>
            </a:extLst>
          </p:cNvPr>
          <p:cNvSpPr txBox="1"/>
          <p:nvPr/>
        </p:nvSpPr>
        <p:spPr>
          <a:xfrm>
            <a:off x="3888912" y="1824656"/>
            <a:ext cx="1425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Odds ratio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B9EC44-6C1B-4371-893C-FC4F830CB511}"/>
              </a:ext>
            </a:extLst>
          </p:cNvPr>
          <p:cNvSpPr txBox="1"/>
          <p:nvPr/>
        </p:nvSpPr>
        <p:spPr>
          <a:xfrm>
            <a:off x="3914774" y="4804326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0.74</a:t>
            </a:r>
          </a:p>
        </p:txBody>
      </p:sp>
    </p:spTree>
    <p:extLst>
      <p:ext uri="{BB962C8B-B14F-4D97-AF65-F5344CB8AC3E}">
        <p14:creationId xmlns:p14="http://schemas.microsoft.com/office/powerpoint/2010/main" val="252647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7CA4CB7-2E53-4248-B047-885FB0BA24D6}"/>
              </a:ext>
            </a:extLst>
          </p:cNvPr>
          <p:cNvSpPr txBox="1">
            <a:spLocks/>
          </p:cNvSpPr>
          <p:nvPr/>
        </p:nvSpPr>
        <p:spPr bwMode="auto">
          <a:xfrm>
            <a:off x="17748" y="112293"/>
            <a:ext cx="9108504" cy="4985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6699"/>
                </a:solidFill>
                <a:latin typeface="Arial"/>
                <a:cs typeface="Arial"/>
              </a:rPr>
              <a:t>Worsening r</a:t>
            </a: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enal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function endpoint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470DC-CC2A-4E78-84CF-A42BA7C19281}"/>
              </a:ext>
            </a:extLst>
          </p:cNvPr>
          <p:cNvSpPr/>
          <p:nvPr/>
        </p:nvSpPr>
        <p:spPr>
          <a:xfrm>
            <a:off x="251520" y="78486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kern="0" dirty="0">
                <a:solidFill>
                  <a:prstClr val="black"/>
                </a:solidFill>
                <a:latin typeface="Arial"/>
                <a:cs typeface="Arial"/>
              </a:rPr>
              <a:t>Composite of: Sustained* ≥50% reduction in eGFR, end-stage renal disease (ESRD) or death from renal causes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8A1DC5-94BD-4062-B51D-96725BE27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38678"/>
              </p:ext>
            </p:extLst>
          </p:nvPr>
        </p:nvGraphicFramePr>
        <p:xfrm>
          <a:off x="87245" y="2037721"/>
          <a:ext cx="8969510" cy="201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864">
                  <a:extLst>
                    <a:ext uri="{9D8B030D-6E8A-4147-A177-3AD203B41FA5}">
                      <a16:colId xmlns:a16="http://schemas.microsoft.com/office/drawing/2014/main" val="619755798"/>
                    </a:ext>
                  </a:extLst>
                </a:gridCol>
                <a:gridCol w="1896448">
                  <a:extLst>
                    <a:ext uri="{9D8B030D-6E8A-4147-A177-3AD203B41FA5}">
                      <a16:colId xmlns:a16="http://schemas.microsoft.com/office/drawing/2014/main" val="3268278868"/>
                    </a:ext>
                  </a:extLst>
                </a:gridCol>
                <a:gridCol w="1896448">
                  <a:extLst>
                    <a:ext uri="{9D8B030D-6E8A-4147-A177-3AD203B41FA5}">
                      <a16:colId xmlns:a16="http://schemas.microsoft.com/office/drawing/2014/main" val="594295152"/>
                    </a:ext>
                  </a:extLst>
                </a:gridCol>
                <a:gridCol w="2212750">
                  <a:extLst>
                    <a:ext uri="{9D8B030D-6E8A-4147-A177-3AD203B41FA5}">
                      <a16:colId xmlns:a16="http://schemas.microsoft.com/office/drawing/2014/main" val="3438837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Dapagliflozin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No.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Hazard ratio</a:t>
                      </a:r>
                    </a:p>
                    <a:p>
                      <a:pPr algn="ctr"/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(95%CI)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32309"/>
                  </a:ext>
                </a:extLst>
              </a:tr>
              <a:tr h="59510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Diabetes (n=2139)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(2.3)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 (1.7)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0.73 (0.39, 1.34)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92240"/>
                  </a:ext>
                </a:extLst>
              </a:tr>
              <a:tr h="59510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No diabetes (n=2605)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15 (1.2)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10 (0.8)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  <a:cs typeface="Arial" panose="020B0604020202020204" pitchFamily="34" charset="0"/>
                        </a:rPr>
                        <a:t>0.67 (0.30, 1.49)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4619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CF553FD-11B0-431D-9F99-6FD5A5AD7B03}"/>
              </a:ext>
            </a:extLst>
          </p:cNvPr>
          <p:cNvSpPr/>
          <p:nvPr/>
        </p:nvSpPr>
        <p:spPr>
          <a:xfrm>
            <a:off x="793304" y="4497169"/>
            <a:ext cx="767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ESRD consisted of sustained eGFR below 15 ml/min/1.73m</a:t>
            </a:r>
            <a:r>
              <a:rPr lang="en-US" baseline="30000" dirty="0"/>
              <a:t>2</a:t>
            </a:r>
            <a:r>
              <a:rPr lang="en-US" dirty="0"/>
              <a:t>, sustained dialysis or kidney transplantation </a:t>
            </a:r>
            <a:r>
              <a:rPr lang="en-US" dirty="0">
                <a:solidFill>
                  <a:prstClr val="black"/>
                </a:solidFill>
              </a:rPr>
              <a:t>*Sustained = 28 days or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95148-ABDE-45DE-BB73-DE8185639318}"/>
              </a:ext>
            </a:extLst>
          </p:cNvPr>
          <p:cNvSpPr txBox="1"/>
          <p:nvPr/>
        </p:nvSpPr>
        <p:spPr>
          <a:xfrm>
            <a:off x="7028455" y="4050856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0.86</a:t>
            </a:r>
          </a:p>
        </p:txBody>
      </p:sp>
    </p:spTree>
    <p:extLst>
      <p:ext uri="{BB962C8B-B14F-4D97-AF65-F5344CB8AC3E}">
        <p14:creationId xmlns:p14="http://schemas.microsoft.com/office/powerpoint/2010/main" val="199275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35198-5EE9-C14E-A46D-9EF763DCD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723" r="1443" b="1685"/>
          <a:stretch/>
        </p:blipFill>
        <p:spPr>
          <a:xfrm>
            <a:off x="31072" y="1433317"/>
            <a:ext cx="4570204" cy="3292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3D8B2D-DDCE-4346-838E-0668C777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697" r="1167" b="1711"/>
          <a:stretch/>
        </p:blipFill>
        <p:spPr>
          <a:xfrm>
            <a:off x="4549811" y="1433318"/>
            <a:ext cx="4570204" cy="329263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E90273D0-A005-4306-8E22-138B55D08AEC}"/>
              </a:ext>
            </a:extLst>
          </p:cNvPr>
          <p:cNvSpPr txBox="1">
            <a:spLocks/>
          </p:cNvSpPr>
          <p:nvPr/>
        </p:nvSpPr>
        <p:spPr>
          <a:xfrm>
            <a:off x="31072" y="5198"/>
            <a:ext cx="9110850" cy="782475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7"/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death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3ED8CC-6714-4348-A262-B6F5720B43EE}"/>
              </a:ext>
            </a:extLst>
          </p:cNvPr>
          <p:cNvSpPr/>
          <p:nvPr/>
        </p:nvSpPr>
        <p:spPr>
          <a:xfrm>
            <a:off x="3246624" y="2856966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887371-E796-A54B-ABA3-80A1F9191A23}"/>
              </a:ext>
            </a:extLst>
          </p:cNvPr>
          <p:cNvSpPr/>
          <p:nvPr/>
        </p:nvSpPr>
        <p:spPr>
          <a:xfrm>
            <a:off x="8098073" y="2192767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FC3B9-6218-9D47-8A2A-45BB10838521}"/>
              </a:ext>
            </a:extLst>
          </p:cNvPr>
          <p:cNvSpPr/>
          <p:nvPr/>
        </p:nvSpPr>
        <p:spPr>
          <a:xfrm>
            <a:off x="7660731" y="3195520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C1EE5-87B2-BF49-967F-9014D76CF2E4}"/>
              </a:ext>
            </a:extLst>
          </p:cNvPr>
          <p:cNvSpPr/>
          <p:nvPr/>
        </p:nvSpPr>
        <p:spPr>
          <a:xfrm>
            <a:off x="3610624" y="1578564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593B2B-4EB3-C44A-830C-BF123874F8D2}"/>
              </a:ext>
            </a:extLst>
          </p:cNvPr>
          <p:cNvSpPr/>
          <p:nvPr/>
        </p:nvSpPr>
        <p:spPr>
          <a:xfrm>
            <a:off x="2141952" y="91044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6B333-888D-E242-B9A7-A0159A5AF3DF}"/>
              </a:ext>
            </a:extLst>
          </p:cNvPr>
          <p:cNvSpPr/>
          <p:nvPr/>
        </p:nvSpPr>
        <p:spPr>
          <a:xfrm>
            <a:off x="6367840" y="910440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04861A-92C9-D34B-A874-428CE76F725B}"/>
              </a:ext>
            </a:extLst>
          </p:cNvPr>
          <p:cNvSpPr/>
          <p:nvPr/>
        </p:nvSpPr>
        <p:spPr>
          <a:xfrm>
            <a:off x="857256" y="144309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0.78 (0.63,0.97)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297100-A227-4944-B293-E21BD25982B7}"/>
              </a:ext>
            </a:extLst>
          </p:cNvPr>
          <p:cNvSpPr/>
          <p:nvPr/>
        </p:nvSpPr>
        <p:spPr>
          <a:xfrm>
            <a:off x="5353801" y="144309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0.88 (0.70,1.12)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ACB511-A0C8-43A3-82DE-C051A5E29B58}"/>
              </a:ext>
            </a:extLst>
          </p:cNvPr>
          <p:cNvSpPr txBox="1"/>
          <p:nvPr/>
        </p:nvSpPr>
        <p:spPr>
          <a:xfrm>
            <a:off x="3836992" y="4830525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0.45</a:t>
            </a:r>
          </a:p>
        </p:txBody>
      </p:sp>
    </p:spTree>
    <p:extLst>
      <p:ext uri="{BB962C8B-B14F-4D97-AF65-F5344CB8AC3E}">
        <p14:creationId xmlns:p14="http://schemas.microsoft.com/office/powerpoint/2010/main" val="217549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C9D6-08BB-47C5-8C6D-C7AB2EC094A0}"/>
              </a:ext>
            </a:extLst>
          </p:cNvPr>
          <p:cNvSpPr txBox="1"/>
          <p:nvPr/>
        </p:nvSpPr>
        <p:spPr>
          <a:xfrm>
            <a:off x="18660" y="1848475"/>
            <a:ext cx="9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effect according to baseline HbA1c</a:t>
            </a:r>
          </a:p>
        </p:txBody>
      </p:sp>
    </p:spTree>
    <p:extLst>
      <p:ext uri="{BB962C8B-B14F-4D97-AF65-F5344CB8AC3E}">
        <p14:creationId xmlns:p14="http://schemas.microsoft.com/office/powerpoint/2010/main" val="416209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230125-7E9A-4B2B-AFFB-3E394E5C3D83}"/>
              </a:ext>
            </a:extLst>
          </p:cNvPr>
          <p:cNvSpPr txBox="1">
            <a:spLocks/>
          </p:cNvSpPr>
          <p:nvPr/>
        </p:nvSpPr>
        <p:spPr bwMode="auto">
          <a:xfrm>
            <a:off x="-2631" y="146956"/>
            <a:ext cx="9101443" cy="4431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 effect by diabetes status and HbA1c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78CF923-A161-4723-AA13-608B48C1F7F2}"/>
              </a:ext>
            </a:extLst>
          </p:cNvPr>
          <p:cNvGraphicFramePr>
            <a:graphicFrameLocks noGrp="1"/>
          </p:cNvGraphicFramePr>
          <p:nvPr/>
        </p:nvGraphicFramePr>
        <p:xfrm>
          <a:off x="249688" y="1161040"/>
          <a:ext cx="5160356" cy="3191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5720">
                  <a:extLst>
                    <a:ext uri="{9D8B030D-6E8A-4147-A177-3AD203B41FA5}">
                      <a16:colId xmlns:a16="http://schemas.microsoft.com/office/drawing/2014/main" val="1708894760"/>
                    </a:ext>
                  </a:extLst>
                </a:gridCol>
                <a:gridCol w="1297101">
                  <a:extLst>
                    <a:ext uri="{9D8B030D-6E8A-4147-A177-3AD203B41FA5}">
                      <a16:colId xmlns:a16="http://schemas.microsoft.com/office/drawing/2014/main" val="669009328"/>
                    </a:ext>
                  </a:extLst>
                </a:gridCol>
                <a:gridCol w="1247535">
                  <a:extLst>
                    <a:ext uri="{9D8B030D-6E8A-4147-A177-3AD203B41FA5}">
                      <a16:colId xmlns:a16="http://schemas.microsoft.com/office/drawing/2014/main" val="852424690"/>
                    </a:ext>
                  </a:extLst>
                </a:gridCol>
              </a:tblGrid>
              <a:tr h="57996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Dapagliflozin (n=2373)</a:t>
                      </a:r>
                    </a:p>
                  </a:txBody>
                  <a:tcPr marL="23001" marR="23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(n=2371)</a:t>
                      </a:r>
                    </a:p>
                  </a:txBody>
                  <a:tcPr marL="23001" marR="23001" marT="0" marB="0" anchor="b"/>
                </a:tc>
                <a:extLst>
                  <a:ext uri="{0D108BD9-81ED-4DB2-BD59-A6C34878D82A}">
                    <a16:rowId xmlns:a16="http://schemas.microsoft.com/office/drawing/2014/main" val="3297164875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386/2373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502/2371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928748251"/>
                  </a:ext>
                </a:extLst>
              </a:tr>
              <a:tr h="360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Type 2 diabetes at baseline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326524344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Yes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215/1075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271/1064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672582839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No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171/1298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231/1307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4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HbA1c </a:t>
                      </a:r>
                      <a:r>
                        <a:rPr lang="en-GB" sz="1600" b="1" baseline="0" dirty="0" err="1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tertiles</a:t>
                      </a: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 in patients without T2D at baseline</a:t>
                      </a:r>
                    </a:p>
                  </a:txBody>
                  <a:tcPr marL="23001" marR="230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4037975545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≤5.6%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65/521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77/485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366236992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5.7-5.9%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44/365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66/388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2128567151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≥6.0%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62/408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87/432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523357916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78CF923-A161-4723-AA13-608B48C1F7F2}"/>
              </a:ext>
            </a:extLst>
          </p:cNvPr>
          <p:cNvGraphicFramePr>
            <a:graphicFrameLocks noGrp="1"/>
          </p:cNvGraphicFramePr>
          <p:nvPr/>
        </p:nvGraphicFramePr>
        <p:xfrm>
          <a:off x="7143104" y="1208049"/>
          <a:ext cx="1719035" cy="3144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035">
                  <a:extLst>
                    <a:ext uri="{9D8B030D-6E8A-4147-A177-3AD203B41FA5}">
                      <a16:colId xmlns:a16="http://schemas.microsoft.com/office/drawing/2014/main" val="852424690"/>
                    </a:ext>
                  </a:extLst>
                </a:gridCol>
              </a:tblGrid>
              <a:tr h="57996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23001" marR="23001" marT="0" marB="0" anchor="b"/>
                </a:tc>
                <a:extLst>
                  <a:ext uri="{0D108BD9-81ED-4DB2-BD59-A6C34878D82A}">
                    <a16:rowId xmlns:a16="http://schemas.microsoft.com/office/drawing/2014/main" val="3297164875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0.74 (0.65, 0.85)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928748251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326524344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0.75 (0.63, 0.90)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672582839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0.73 (0.60, 0.88)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47826506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0.74 (0.53,1.04)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607319523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0.71 (0.48,1.04)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4293405425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0.72 (0.52,1.00)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3880055197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EA9BCE-E485-4122-8B0F-5A1EFD791488}"/>
              </a:ext>
            </a:extLst>
          </p:cNvPr>
          <p:cNvCxnSpPr>
            <a:cxnSpLocks/>
          </p:cNvCxnSpPr>
          <p:nvPr/>
        </p:nvCxnSpPr>
        <p:spPr>
          <a:xfrm>
            <a:off x="6549573" y="1800944"/>
            <a:ext cx="4681" cy="2576297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4C868-8A0D-41CB-BFE7-4923E018AF8B}"/>
              </a:ext>
            </a:extLst>
          </p:cNvPr>
          <p:cNvCxnSpPr>
            <a:cxnSpLocks/>
          </p:cNvCxnSpPr>
          <p:nvPr/>
        </p:nvCxnSpPr>
        <p:spPr>
          <a:xfrm flipV="1">
            <a:off x="5242362" y="4389497"/>
            <a:ext cx="1753217" cy="374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C249E0-D1EB-4781-B56B-652FE5EC94A8}"/>
              </a:ext>
            </a:extLst>
          </p:cNvPr>
          <p:cNvCxnSpPr/>
          <p:nvPr/>
        </p:nvCxnSpPr>
        <p:spPr>
          <a:xfrm>
            <a:off x="7003217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0CBC7-F3AF-44D8-AA14-3F8A19FD3787}"/>
              </a:ext>
            </a:extLst>
          </p:cNvPr>
          <p:cNvCxnSpPr/>
          <p:nvPr/>
        </p:nvCxnSpPr>
        <p:spPr>
          <a:xfrm>
            <a:off x="6557777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10738F-FC2B-49A9-B009-1E52BB8F8FCA}"/>
              </a:ext>
            </a:extLst>
          </p:cNvPr>
          <p:cNvCxnSpPr/>
          <p:nvPr/>
        </p:nvCxnSpPr>
        <p:spPr>
          <a:xfrm>
            <a:off x="6140826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6CA52F-211B-4506-AEF4-8AC680E62C69}"/>
              </a:ext>
            </a:extLst>
          </p:cNvPr>
          <p:cNvCxnSpPr/>
          <p:nvPr/>
        </p:nvCxnSpPr>
        <p:spPr>
          <a:xfrm>
            <a:off x="5242361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2C3EB2-58FC-4D48-B04F-C0D84ADB37EB}"/>
              </a:ext>
            </a:extLst>
          </p:cNvPr>
          <p:cNvSpPr txBox="1"/>
          <p:nvPr/>
        </p:nvSpPr>
        <p:spPr>
          <a:xfrm>
            <a:off x="6711340" y="4438396"/>
            <a:ext cx="583754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38B12D-0A9D-4EFA-80AC-435600B02E8E}"/>
              </a:ext>
            </a:extLst>
          </p:cNvPr>
          <p:cNvSpPr txBox="1"/>
          <p:nvPr/>
        </p:nvSpPr>
        <p:spPr>
          <a:xfrm>
            <a:off x="6322813" y="4439190"/>
            <a:ext cx="469940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609765-A33E-424C-A31C-42AD29A9E753}"/>
              </a:ext>
            </a:extLst>
          </p:cNvPr>
          <p:cNvSpPr txBox="1"/>
          <p:nvPr/>
        </p:nvSpPr>
        <p:spPr>
          <a:xfrm>
            <a:off x="5905877" y="4439190"/>
            <a:ext cx="469940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0.8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D92634-0B3B-43DF-8DD9-68E415FBE27E}"/>
              </a:ext>
            </a:extLst>
          </p:cNvPr>
          <p:cNvSpPr txBox="1"/>
          <p:nvPr/>
        </p:nvSpPr>
        <p:spPr>
          <a:xfrm>
            <a:off x="5008917" y="4439190"/>
            <a:ext cx="469940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B00E7B08-AC2F-48E1-86DF-A76DF925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399" y="4724328"/>
            <a:ext cx="1611117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Placebo Better</a:t>
            </a:r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DAFC5AE6-A9E0-4159-A31B-15D5C6E0B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2795" y="5026455"/>
            <a:ext cx="127937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5" rIns="91410" bIns="45705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E6BB3F-DE9E-42C2-9941-0EAE720C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091" y="4731673"/>
            <a:ext cx="195273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Dapagliflozin Better</a:t>
            </a:r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D52F22BB-2E78-40BD-839A-DD65AB939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7120" y="5021791"/>
            <a:ext cx="1226612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5" rIns="91410" bIns="45705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reeform 82">
            <a:extLst>
              <a:ext uri="{FF2B5EF4-FFF2-40B4-BE49-F238E27FC236}">
                <a16:creationId xmlns:a16="http://schemas.microsoft.com/office/drawing/2014/main" id="{5F3716E0-D8F7-4D41-B4F7-A5F241A34933}"/>
              </a:ext>
            </a:extLst>
          </p:cNvPr>
          <p:cNvSpPr>
            <a:spLocks/>
          </p:cNvSpPr>
          <p:nvPr/>
        </p:nvSpPr>
        <p:spPr bwMode="auto">
          <a:xfrm>
            <a:off x="5908970" y="2893008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0AA305-85F6-474B-8392-47CD30DB32AA}"/>
              </a:ext>
            </a:extLst>
          </p:cNvPr>
          <p:cNvCxnSpPr>
            <a:cxnSpLocks/>
          </p:cNvCxnSpPr>
          <p:nvPr/>
        </p:nvCxnSpPr>
        <p:spPr>
          <a:xfrm>
            <a:off x="5594610" y="2946685"/>
            <a:ext cx="724667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0AA305-85F6-474B-8392-47CD30DB32AA}"/>
              </a:ext>
            </a:extLst>
          </p:cNvPr>
          <p:cNvCxnSpPr>
            <a:cxnSpLocks/>
          </p:cNvCxnSpPr>
          <p:nvPr/>
        </p:nvCxnSpPr>
        <p:spPr>
          <a:xfrm>
            <a:off x="5694452" y="2603937"/>
            <a:ext cx="667719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0AA305-85F6-474B-8392-47CD30DB32AA}"/>
              </a:ext>
            </a:extLst>
          </p:cNvPr>
          <p:cNvCxnSpPr>
            <a:cxnSpLocks/>
          </p:cNvCxnSpPr>
          <p:nvPr/>
        </p:nvCxnSpPr>
        <p:spPr>
          <a:xfrm>
            <a:off x="5740353" y="1918807"/>
            <a:ext cx="527284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82">
            <a:extLst>
              <a:ext uri="{FF2B5EF4-FFF2-40B4-BE49-F238E27FC236}">
                <a16:creationId xmlns:a16="http://schemas.microsoft.com/office/drawing/2014/main" id="{5F3716E0-D8F7-4D41-B4F7-A5F241A34933}"/>
              </a:ext>
            </a:extLst>
          </p:cNvPr>
          <p:cNvSpPr>
            <a:spLocks/>
          </p:cNvSpPr>
          <p:nvPr/>
        </p:nvSpPr>
        <p:spPr bwMode="auto">
          <a:xfrm>
            <a:off x="5967073" y="2544583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Freeform 82">
            <a:extLst>
              <a:ext uri="{FF2B5EF4-FFF2-40B4-BE49-F238E27FC236}">
                <a16:creationId xmlns:a16="http://schemas.microsoft.com/office/drawing/2014/main" id="{5F3716E0-D8F7-4D41-B4F7-A5F241A34933}"/>
              </a:ext>
            </a:extLst>
          </p:cNvPr>
          <p:cNvSpPr>
            <a:spLocks/>
          </p:cNvSpPr>
          <p:nvPr/>
        </p:nvSpPr>
        <p:spPr bwMode="auto">
          <a:xfrm>
            <a:off x="5940947" y="1861799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Freeform 82">
            <a:extLst>
              <a:ext uri="{FF2B5EF4-FFF2-40B4-BE49-F238E27FC236}">
                <a16:creationId xmlns:a16="http://schemas.microsoft.com/office/drawing/2014/main" id="{371D5042-2DCB-CB47-BFF8-9648859BADA0}"/>
              </a:ext>
            </a:extLst>
          </p:cNvPr>
          <p:cNvSpPr>
            <a:spLocks/>
          </p:cNvSpPr>
          <p:nvPr/>
        </p:nvSpPr>
        <p:spPr bwMode="auto">
          <a:xfrm>
            <a:off x="5936748" y="3505790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9264E4-84DB-CD47-A832-ACCE326DD3EC}"/>
              </a:ext>
            </a:extLst>
          </p:cNvPr>
          <p:cNvCxnSpPr>
            <a:cxnSpLocks/>
          </p:cNvCxnSpPr>
          <p:nvPr/>
        </p:nvCxnSpPr>
        <p:spPr>
          <a:xfrm>
            <a:off x="5346960" y="3559467"/>
            <a:ext cx="1298575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82">
            <a:extLst>
              <a:ext uri="{FF2B5EF4-FFF2-40B4-BE49-F238E27FC236}">
                <a16:creationId xmlns:a16="http://schemas.microsoft.com/office/drawing/2014/main" id="{1825335D-40A6-5341-B0E2-449C206296B8}"/>
              </a:ext>
            </a:extLst>
          </p:cNvPr>
          <p:cNvSpPr>
            <a:spLocks/>
          </p:cNvSpPr>
          <p:nvPr/>
        </p:nvSpPr>
        <p:spPr bwMode="auto">
          <a:xfrm>
            <a:off x="5858198" y="3805672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1B01A5-0B21-9249-B997-3BE3878E0EF2}"/>
              </a:ext>
            </a:extLst>
          </p:cNvPr>
          <p:cNvCxnSpPr>
            <a:cxnSpLocks/>
          </p:cNvCxnSpPr>
          <p:nvPr/>
        </p:nvCxnSpPr>
        <p:spPr>
          <a:xfrm>
            <a:off x="5242361" y="3859349"/>
            <a:ext cx="1403174" cy="0"/>
          </a:xfrm>
          <a:prstGeom prst="line">
            <a:avLst/>
          </a:prstGeom>
          <a:ln w="28575">
            <a:solidFill>
              <a:srgbClr val="00669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82">
            <a:extLst>
              <a:ext uri="{FF2B5EF4-FFF2-40B4-BE49-F238E27FC236}">
                <a16:creationId xmlns:a16="http://schemas.microsoft.com/office/drawing/2014/main" id="{D3CF67F0-43B7-FF44-ADEC-82E750D9522D}"/>
              </a:ext>
            </a:extLst>
          </p:cNvPr>
          <p:cNvSpPr>
            <a:spLocks/>
          </p:cNvSpPr>
          <p:nvPr/>
        </p:nvSpPr>
        <p:spPr bwMode="auto">
          <a:xfrm>
            <a:off x="5884507" y="4123754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FA4321-AD32-5947-B7EC-121AE039C34E}"/>
              </a:ext>
            </a:extLst>
          </p:cNvPr>
          <p:cNvCxnSpPr>
            <a:cxnSpLocks/>
          </p:cNvCxnSpPr>
          <p:nvPr/>
        </p:nvCxnSpPr>
        <p:spPr>
          <a:xfrm>
            <a:off x="5305685" y="4177431"/>
            <a:ext cx="1243888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3">
            <a:extLst>
              <a:ext uri="{FF2B5EF4-FFF2-40B4-BE49-F238E27FC236}">
                <a16:creationId xmlns:a16="http://schemas.microsoft.com/office/drawing/2014/main" id="{73682F93-695F-4C32-B0F3-933148F96E5B}"/>
              </a:ext>
            </a:extLst>
          </p:cNvPr>
          <p:cNvSpPr txBox="1">
            <a:spLocks/>
          </p:cNvSpPr>
          <p:nvPr/>
        </p:nvSpPr>
        <p:spPr>
          <a:xfrm>
            <a:off x="2688297" y="589394"/>
            <a:ext cx="4104456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endpoint</a:t>
            </a:r>
          </a:p>
        </p:txBody>
      </p:sp>
    </p:spTree>
    <p:extLst>
      <p:ext uri="{BB962C8B-B14F-4D97-AF65-F5344CB8AC3E}">
        <p14:creationId xmlns:p14="http://schemas.microsoft.com/office/powerpoint/2010/main" val="176748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BCEF5B7B-A89D-4E97-AD06-65E33F9BDE3E}"/>
              </a:ext>
            </a:extLst>
          </p:cNvPr>
          <p:cNvSpPr txBox="1">
            <a:spLocks/>
          </p:cNvSpPr>
          <p:nvPr/>
        </p:nvSpPr>
        <p:spPr bwMode="auto">
          <a:xfrm>
            <a:off x="0" y="36267"/>
            <a:ext cx="9144000" cy="997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 effect according to </a:t>
            </a:r>
          </a:p>
          <a:p>
            <a:pPr marL="0" marR="0" lvl="0" indent="0" algn="ctr" defTabSz="91437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baseline HbA1c (All patients)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525525-6AA5-42C7-B181-E7B0E06FA23B}"/>
              </a:ext>
            </a:extLst>
          </p:cNvPr>
          <p:cNvSpPr txBox="1">
            <a:spLocks/>
          </p:cNvSpPr>
          <p:nvPr/>
        </p:nvSpPr>
        <p:spPr>
          <a:xfrm>
            <a:off x="4856560" y="1204912"/>
            <a:ext cx="4105275" cy="642938"/>
          </a:xfrm>
          <a:prstGeom prst="rect">
            <a:avLst/>
          </a:prstGeom>
          <a:solidFill>
            <a:schemeClr val="bg1"/>
          </a:solidFill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Cardiovascular death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8F7881-FCE7-4832-B743-6068CB7E152B}"/>
              </a:ext>
            </a:extLst>
          </p:cNvPr>
          <p:cNvSpPr txBox="1">
            <a:spLocks/>
          </p:cNvSpPr>
          <p:nvPr/>
        </p:nvSpPr>
        <p:spPr>
          <a:xfrm>
            <a:off x="460772" y="1204912"/>
            <a:ext cx="4105275" cy="642938"/>
          </a:xfrm>
          <a:prstGeom prst="rect">
            <a:avLst/>
          </a:prstGeom>
          <a:solidFill>
            <a:schemeClr val="bg1"/>
          </a:solidFill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endpoint</a:t>
            </a:r>
          </a:p>
        </p:txBody>
      </p:sp>
      <p:pic>
        <p:nvPicPr>
          <p:cNvPr id="14341" name="Picture 6" descr="C:\Users\kd67u\Dropbox\Screenshot 2019-11-08 at 16.44.40.png">
            <a:extLst>
              <a:ext uri="{FF2B5EF4-FFF2-40B4-BE49-F238E27FC236}">
                <a16:creationId xmlns:a16="http://schemas.microsoft.com/office/drawing/2014/main" id="{349A6579-C83C-41B4-8B45-DA36443D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r="1846"/>
          <a:stretch>
            <a:fillRect/>
          </a:stretch>
        </p:blipFill>
        <p:spPr bwMode="auto">
          <a:xfrm>
            <a:off x="0" y="1681163"/>
            <a:ext cx="9101138" cy="33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502F3B-5323-4D75-8FE5-939F4CFD1B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0140" y="2863880"/>
            <a:ext cx="385482" cy="487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D9D9E-9631-4299-8E5A-7339778CD7A4}"/>
              </a:ext>
            </a:extLst>
          </p:cNvPr>
          <p:cNvSpPr txBox="1"/>
          <p:nvPr/>
        </p:nvSpPr>
        <p:spPr>
          <a:xfrm>
            <a:off x="1833381" y="3267918"/>
            <a:ext cx="163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HR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DE18A-1281-43DD-A3AD-EC02F72A8515}"/>
              </a:ext>
            </a:extLst>
          </p:cNvPr>
          <p:cNvCxnSpPr>
            <a:cxnSpLocks/>
          </p:cNvCxnSpPr>
          <p:nvPr/>
        </p:nvCxnSpPr>
        <p:spPr bwMode="auto">
          <a:xfrm>
            <a:off x="3447974" y="2121222"/>
            <a:ext cx="0" cy="336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146-502D-4A62-9C7A-EF21486FE405}"/>
              </a:ext>
            </a:extLst>
          </p:cNvPr>
          <p:cNvSpPr txBox="1"/>
          <p:nvPr/>
        </p:nvSpPr>
        <p:spPr>
          <a:xfrm>
            <a:off x="2750404" y="3661631"/>
            <a:ext cx="181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95%CI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60BE34-1C38-427A-A746-AB38D465946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5718" y="3499360"/>
            <a:ext cx="399313" cy="2142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565800-9AF4-4C88-A5F5-D71029C9CB41}"/>
              </a:ext>
            </a:extLst>
          </p:cNvPr>
          <p:cNvSpPr txBox="1"/>
          <p:nvPr/>
        </p:nvSpPr>
        <p:spPr>
          <a:xfrm>
            <a:off x="2732432" y="1785886"/>
            <a:ext cx="146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HR=1 (unity)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1365" y="1636817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Placebo </a:t>
            </a: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1365" y="2827153"/>
            <a:ext cx="65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19120" y="2121222"/>
            <a:ext cx="0" cy="3372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19120" y="2536592"/>
            <a:ext cx="0" cy="35049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5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394A108-BB5E-4DF5-A5EC-65A12B186305}"/>
              </a:ext>
            </a:extLst>
          </p:cNvPr>
          <p:cNvSpPr txBox="1">
            <a:spLocks/>
          </p:cNvSpPr>
          <p:nvPr/>
        </p:nvSpPr>
        <p:spPr>
          <a:xfrm>
            <a:off x="0" y="24672"/>
            <a:ext cx="91440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F6A1654-425E-4A0C-88BD-71FC64D61570}"/>
              </a:ext>
            </a:extLst>
          </p:cNvPr>
          <p:cNvSpPr txBox="1">
            <a:spLocks/>
          </p:cNvSpPr>
          <p:nvPr/>
        </p:nvSpPr>
        <p:spPr>
          <a:xfrm>
            <a:off x="657808" y="1382520"/>
            <a:ext cx="7926355" cy="2527749"/>
          </a:xfrm>
          <a:prstGeom prst="rect">
            <a:avLst/>
          </a:prstGeom>
        </p:spPr>
        <p:txBody>
          <a:bodyPr>
            <a:normAutofit/>
          </a:bodyPr>
          <a:lstStyle>
            <a:lvl1pPr marL="342830" indent="-342830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5" indent="-285694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3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1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6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6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4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6699"/>
              </a:buClr>
              <a:buSzPct val="11000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DAPA-HF was funded by AstraZeneca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6699"/>
              </a:buClr>
              <a:buSzPct val="11000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institution has been paid by AstraZeneca for my time spent as principal investigator for DAPA-HF and for advisory boards related to dapagliflozin, diabetes and heart failure.</a:t>
            </a:r>
          </a:p>
        </p:txBody>
      </p:sp>
    </p:spTree>
    <p:extLst>
      <p:ext uri="{BB962C8B-B14F-4D97-AF65-F5344CB8AC3E}">
        <p14:creationId xmlns:p14="http://schemas.microsoft.com/office/powerpoint/2010/main" val="360463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02BE9-CD64-4004-95D3-D7DA6E9D71EB}"/>
              </a:ext>
            </a:extLst>
          </p:cNvPr>
          <p:cNvSpPr txBox="1"/>
          <p:nvPr/>
        </p:nvSpPr>
        <p:spPr>
          <a:xfrm>
            <a:off x="0" y="18513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tolerability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9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9CAE-274F-4B95-AF1C-465BA5B6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2928" cy="771550"/>
          </a:xfrm>
        </p:spPr>
        <p:txBody>
          <a:bodyPr>
            <a:normAutofit/>
          </a:bodyPr>
          <a:lstStyle/>
          <a:p>
            <a:pPr lvl="0" defTabSz="685784">
              <a:spcBef>
                <a:spcPts val="0"/>
              </a:spcBef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Safety/adverse events (AEs)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A4C3F-D601-4D6A-8BFB-3722DF1A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86120"/>
              </p:ext>
            </p:extLst>
          </p:nvPr>
        </p:nvGraphicFramePr>
        <p:xfrm>
          <a:off x="40023" y="751111"/>
          <a:ext cx="9054245" cy="39565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27093">
                  <a:extLst>
                    <a:ext uri="{9D8B030D-6E8A-4147-A177-3AD203B41FA5}">
                      <a16:colId xmlns:a16="http://schemas.microsoft.com/office/drawing/2014/main" val="2730222834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69295406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2327885209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2747420412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2821643451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1395647470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870428464"/>
                    </a:ext>
                  </a:extLst>
                </a:gridCol>
              </a:tblGrid>
              <a:tr h="577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/>
                        <a:t>Patients exposed to at least  one dose of study drug*</a:t>
                      </a:r>
                      <a:endParaRPr lang="en-GB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0" lang="en-GB" sz="1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dirty="0" err="1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</a:t>
                      </a:r>
                      <a:endParaRPr lang="en-GB" sz="1600" b="1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endParaRPr kumimoji="0" lang="en-GB" sz="1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748443964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of interest (%)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1600" b="1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89647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Volume depletion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20064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Renal AE</a:t>
                      </a:r>
                      <a:endParaRPr lang="en-GB" sz="16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37606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Fracture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04710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Amputation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49120"/>
                  </a:ext>
                </a:extLst>
              </a:tr>
              <a:tr h="35371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Major hypoglycaemia</a:t>
                      </a:r>
                      <a:r>
                        <a:rPr kumimoji="0" lang="en-GB" sz="16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6564773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Diabetic ketoacidosis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38343"/>
                  </a:ext>
                </a:extLst>
              </a:tr>
              <a:tr h="577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kumimoji="0" lang="en-GB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leading to treatment discontinuation (%)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045768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serious AE (incl. death) (%)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41.7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541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D5D9EB3-73BA-4889-A854-146BD49A1E09}"/>
              </a:ext>
            </a:extLst>
          </p:cNvPr>
          <p:cNvSpPr/>
          <p:nvPr/>
        </p:nvSpPr>
        <p:spPr>
          <a:xfrm>
            <a:off x="38215" y="4707166"/>
            <a:ext cx="9059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</a:rPr>
              <a:t>*The safety population included patients receiving ≥1 dose of trial medication: dapagliflozin n= 2368 and placebo n=2368. </a:t>
            </a:r>
            <a:r>
              <a:rPr lang="en-GB" sz="11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100" dirty="0">
                <a:solidFill>
                  <a:prstClr val="black"/>
                </a:solidFill>
              </a:rPr>
              <a:t>Major hypoglycemia defined as hypoglycemia requiring the assistance of another person to actively administer carbohydrates, glucagon, or take other corrective action.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788B2-6A24-4C0E-AF4A-F069F1D91673}"/>
              </a:ext>
            </a:extLst>
          </p:cNvPr>
          <p:cNvSpPr txBox="1"/>
          <p:nvPr/>
        </p:nvSpPr>
        <p:spPr>
          <a:xfrm>
            <a:off x="3281198" y="727101"/>
            <a:ext cx="189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iabetes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18657-07C6-4FF5-8BB2-615A39447188}"/>
              </a:ext>
            </a:extLst>
          </p:cNvPr>
          <p:cNvSpPr txBox="1"/>
          <p:nvPr/>
        </p:nvSpPr>
        <p:spPr>
          <a:xfrm>
            <a:off x="6247954" y="727101"/>
            <a:ext cx="189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iabetes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9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57551-E15C-47AF-A7CB-8D1351AC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99"/>
            <a:ext cx="9144000" cy="67044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AC8DA-EF9E-4981-A278-A014CF0D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46207"/>
            <a:ext cx="8913180" cy="424847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added to standard therapy, 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apagliflozin reduced the risk of worsening heart failure events and cardiovascular death, and improved symptoms, in patients with HFrEF, both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relative and absolute risk reductions in death and hospitalization were substantial, clinically important, and consistent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Dapagliflozin was well tolerated and the rate of treatment discontinuation was low in patients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 offers a new approach to the treatment of HFrEF in patients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  <a:endParaRPr lang="en-GB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57551-E15C-47AF-A7CB-8D1351AC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72"/>
            <a:ext cx="9144000" cy="85725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AC8DA-EF9E-4981-A278-A014CF0D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" y="1041210"/>
            <a:ext cx="8993080" cy="37260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Sodium-glucose co-transporter 2 (SGLT2) inhibitors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development of heart failure in patients with type 2 diabetes (T2D). Can they be used to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established heart failure?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benefits of SGLT2 inhibitors may be glucose-independent.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SGLT2 inhibitors be used to treat patients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T2D?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tested the SGLT2 inhibitor dapagliflozin,10 mg once daily, added to standard therapy, in patients with heart failure and reduced ejection fraction (HFrEF) both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 and without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T2D</a:t>
            </a:r>
          </a:p>
        </p:txBody>
      </p:sp>
    </p:spTree>
    <p:extLst>
      <p:ext uri="{BB962C8B-B14F-4D97-AF65-F5344CB8AC3E}">
        <p14:creationId xmlns:p14="http://schemas.microsoft.com/office/powerpoint/2010/main" val="24144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9FA2-2074-4561-B1A2-9CAFF1AA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" y="15054"/>
            <a:ext cx="9138362" cy="536565"/>
          </a:xfrm>
        </p:spPr>
        <p:txBody>
          <a:bodyPr>
            <a:noAutofit/>
          </a:bodyPr>
          <a:lstStyle/>
          <a:p>
            <a:r>
              <a:rPr lang="sv-SE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DAPA-HF Design</a:t>
            </a:r>
            <a:endParaRPr lang="sv-SE" sz="3600" b="1" dirty="0">
              <a:solidFill>
                <a:srgbClr val="006699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405906" y="2577671"/>
            <a:ext cx="9118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317724" y="1844247"/>
            <a:ext cx="447675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17724" y="2577671"/>
            <a:ext cx="447675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273217" y="1332236"/>
            <a:ext cx="22021" cy="23389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762152" y="1818700"/>
            <a:ext cx="4450904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765398" y="3162213"/>
            <a:ext cx="4457700" cy="134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Connector 52"/>
          <p:cNvCxnSpPr>
            <a:cxnSpLocks/>
          </p:cNvCxnSpPr>
          <p:nvPr/>
        </p:nvCxnSpPr>
        <p:spPr>
          <a:xfrm flipH="1">
            <a:off x="2416902" y="1362747"/>
            <a:ext cx="5143" cy="121492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 flipH="1">
            <a:off x="4224445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3898" y="1626219"/>
            <a:ext cx="2497087" cy="19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spAutoFit/>
          </a:bodyPr>
          <a:lstStyle/>
          <a:p>
            <a:pPr marR="0" lvl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Inclusion:</a:t>
            </a: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NYHA class </a:t>
            </a: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II-IV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LVEF ≤40%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NT-proBNP ≥600 </a:t>
            </a:r>
            <a:r>
              <a:rPr lang="en-GB" sz="1400" b="1" dirty="0" err="1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pg</a:t>
            </a: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/ml*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R="0" lvl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Exclusion: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eGFR &lt;30 ml/min/1.73 m</a:t>
            </a:r>
            <a:r>
              <a:rPr lang="en-GB" sz="1400" b="1" baseline="30000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SBP &lt;95 mmHg</a:t>
            </a: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type 1 diabetes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676427" y="1902643"/>
            <a:ext cx="9882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N=2371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3676427" y="2786382"/>
            <a:ext cx="92014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N=2373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5605504" y="1902643"/>
            <a:ext cx="974266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Placebo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4710286" y="2584014"/>
            <a:ext cx="276470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Dapagliflozin</a:t>
            </a:r>
          </a:p>
          <a:p>
            <a:pPr marL="0" marR="0" lvl="0" indent="0" algn="ctr" defTabSz="9142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10 mg once daily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999037" y="1879286"/>
            <a:ext cx="2181681" cy="12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≥844 Primary endpoints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Composite of: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CV death</a:t>
            </a: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HF hospitalization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Urgent HF visit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1485817" y="4484694"/>
            <a:ext cx="1208117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 −14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6878384" y="3904325"/>
            <a:ext cx="1714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6  etc.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1836684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6012212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4891197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3747884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857378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6012211" y="4482408"/>
            <a:ext cx="9605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120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4891197" y="448240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60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2857378" y="448240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780900" y="448240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14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6804306" y="4482408"/>
            <a:ext cx="21816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Every 120 days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1485817" y="982040"/>
            <a:ext cx="128437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Enrolment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2724309" y="982040"/>
            <a:ext cx="170432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Randomization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5341574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6438350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H="1">
            <a:off x="7518470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87" name="Rectangle 86"/>
          <p:cNvSpPr/>
          <p:nvPr/>
        </p:nvSpPr>
        <p:spPr>
          <a:xfrm rot="2069819" flipH="1">
            <a:off x="4802007" y="3484234"/>
            <a:ext cx="17585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9701" y="3119333"/>
            <a:ext cx="85733" cy="119047"/>
            <a:chOff x="4367202" y="3857625"/>
            <a:chExt cx="85733" cy="119047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906038" y="3119333"/>
            <a:ext cx="85733" cy="119047"/>
            <a:chOff x="4367202" y="3857625"/>
            <a:chExt cx="85733" cy="119047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977601" y="3119333"/>
            <a:ext cx="85733" cy="119047"/>
            <a:chOff x="4367202" y="3857625"/>
            <a:chExt cx="85733" cy="119047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02360DD-9CF3-4EE8-B750-07D62BB4FC3A}"/>
              </a:ext>
            </a:extLst>
          </p:cNvPr>
          <p:cNvSpPr/>
          <p:nvPr/>
        </p:nvSpPr>
        <p:spPr>
          <a:xfrm>
            <a:off x="97504" y="4851015"/>
            <a:ext cx="8662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*≥400 </a:t>
            </a:r>
            <a:r>
              <a:rPr lang="en-GB" sz="1400" dirty="0" err="1"/>
              <a:t>pg</a:t>
            </a:r>
            <a:r>
              <a:rPr lang="en-GB" sz="1400" dirty="0"/>
              <a:t>/ml if HF hospitalization within ≤12 months; ≥900 </a:t>
            </a:r>
            <a:r>
              <a:rPr lang="en-GB" sz="1400" dirty="0" err="1"/>
              <a:t>pg</a:t>
            </a:r>
            <a:r>
              <a:rPr lang="en-GB" sz="1400" dirty="0"/>
              <a:t>/ml if atrial fibrillation/flutter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0453AE-7A9A-41BD-89A8-8BF8E0321A25}"/>
              </a:ext>
            </a:extLst>
          </p:cNvPr>
          <p:cNvSpPr/>
          <p:nvPr/>
        </p:nvSpPr>
        <p:spPr>
          <a:xfrm>
            <a:off x="2965352" y="539638"/>
            <a:ext cx="32624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006699"/>
                </a:solidFill>
                <a:latin typeface="Arial"/>
                <a:cs typeface="Arial"/>
              </a:rPr>
              <a:t>4,744 patients   20 countries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5D270E-5E69-44D6-8BE7-F9D72D7A36C6}"/>
              </a:ext>
            </a:extLst>
          </p:cNvPr>
          <p:cNvSpPr/>
          <p:nvPr/>
        </p:nvSpPr>
        <p:spPr>
          <a:xfrm>
            <a:off x="7181649" y="1463924"/>
            <a:ext cx="142699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kern="0" dirty="0">
                <a:solidFill>
                  <a:srgbClr val="006699"/>
                </a:solidFill>
                <a:latin typeface="Arial"/>
                <a:cs typeface="Arial"/>
              </a:rPr>
              <a:t>Event-driven</a:t>
            </a:r>
          </a:p>
        </p:txBody>
      </p:sp>
    </p:spTree>
    <p:extLst>
      <p:ext uri="{BB962C8B-B14F-4D97-AF65-F5344CB8AC3E}">
        <p14:creationId xmlns:p14="http://schemas.microsoft.com/office/powerpoint/2010/main" val="92534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9CAE-274F-4B95-AF1C-465BA5B6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pPr lvl="0" defTabSz="685784">
              <a:spcBef>
                <a:spcPts val="0"/>
              </a:spcBef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baseline characteristics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A4C3F-D601-4D6A-8BFB-3722DF1A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11776"/>
              </p:ext>
            </p:extLst>
          </p:nvPr>
        </p:nvGraphicFramePr>
        <p:xfrm>
          <a:off x="156882" y="857364"/>
          <a:ext cx="8757793" cy="381593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95165">
                  <a:extLst>
                    <a:ext uri="{9D8B030D-6E8A-4147-A177-3AD203B41FA5}">
                      <a16:colId xmlns:a16="http://schemas.microsoft.com/office/drawing/2014/main" val="2730222834"/>
                    </a:ext>
                  </a:extLst>
                </a:gridCol>
                <a:gridCol w="2431314">
                  <a:extLst>
                    <a:ext uri="{9D8B030D-6E8A-4147-A177-3AD203B41FA5}">
                      <a16:colId xmlns:a16="http://schemas.microsoft.com/office/drawing/2014/main" val="69295406"/>
                    </a:ext>
                  </a:extLst>
                </a:gridCol>
                <a:gridCol w="2431314">
                  <a:extLst>
                    <a:ext uri="{9D8B030D-6E8A-4147-A177-3AD203B41FA5}">
                      <a16:colId xmlns:a16="http://schemas.microsoft.com/office/drawing/2014/main" val="2821643451"/>
                    </a:ext>
                  </a:extLst>
                </a:gridCol>
              </a:tblGrid>
              <a:tr h="386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/>
                        <a:t>Characteristic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(n=2139)*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/>
                        <a:t>No diabetes (n=2605)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84439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 (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989647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200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 II/III/IV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64/35/1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71/29/1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537606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LVEF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04710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NT-proBNP (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9449120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systolic BP (mmHg)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656477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Ischaemic aetiology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53834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(ml/min/1.73m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1848827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&lt;60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ml/min/1.73m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0457682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heart failure hospitalization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9541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7B5B15C-63E1-4E4F-90BC-E9F24703ADE3}"/>
              </a:ext>
            </a:extLst>
          </p:cNvPr>
          <p:cNvSpPr/>
          <p:nvPr/>
        </p:nvSpPr>
        <p:spPr>
          <a:xfrm>
            <a:off x="0" y="4731990"/>
            <a:ext cx="9144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*includes 156 patients with previously undiagnosed diabetes i.e. two HbA1c ≥6.5% (≥48 mmol/mol)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9CAE-274F-4B95-AF1C-465BA5B6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52"/>
            <a:ext cx="8229600" cy="857250"/>
          </a:xfrm>
        </p:spPr>
        <p:txBody>
          <a:bodyPr>
            <a:normAutofit/>
          </a:bodyPr>
          <a:lstStyle/>
          <a:p>
            <a:pPr lvl="0" defTabSz="685784">
              <a:spcBef>
                <a:spcPts val="0"/>
              </a:spcBef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 treatment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A4C3F-D601-4D6A-8BFB-3722DF1A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50142"/>
              </p:ext>
            </p:extLst>
          </p:nvPr>
        </p:nvGraphicFramePr>
        <p:xfrm>
          <a:off x="750404" y="847802"/>
          <a:ext cx="7643193" cy="3703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18167">
                  <a:extLst>
                    <a:ext uri="{9D8B030D-6E8A-4147-A177-3AD203B41FA5}">
                      <a16:colId xmlns:a16="http://schemas.microsoft.com/office/drawing/2014/main" val="2730222834"/>
                    </a:ext>
                  </a:extLst>
                </a:gridCol>
                <a:gridCol w="2312513">
                  <a:extLst>
                    <a:ext uri="{9D8B030D-6E8A-4147-A177-3AD203B41FA5}">
                      <a16:colId xmlns:a16="http://schemas.microsoft.com/office/drawing/2014/main" val="69295406"/>
                    </a:ext>
                  </a:extLst>
                </a:gridCol>
                <a:gridCol w="2312513">
                  <a:extLst>
                    <a:ext uri="{9D8B030D-6E8A-4147-A177-3AD203B41FA5}">
                      <a16:colId xmlns:a16="http://schemas.microsoft.com/office/drawing/2014/main" val="2821643451"/>
                    </a:ext>
                  </a:extLst>
                </a:gridCol>
              </a:tblGrid>
              <a:tr h="386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/>
                        <a:t>Treatment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</a:p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(n=2139)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/>
                        <a:t>No diabetes (n=2605)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84439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Diuretic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989647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ACE-inhibitor/ARB/ARNI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1184371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ACE inhibitor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200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ARB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537606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Sacubitril/valsartan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04710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Beta-blocker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9449120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656477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ICD*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53834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CRT**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18488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1F547F-35FB-444F-A814-45A902101279}"/>
              </a:ext>
            </a:extLst>
          </p:cNvPr>
          <p:cNvSpPr txBox="1"/>
          <p:nvPr/>
        </p:nvSpPr>
        <p:spPr>
          <a:xfrm>
            <a:off x="585927" y="4624358"/>
            <a:ext cx="580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ARNI = angiotensin receptor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neprilysin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</a:t>
            </a:r>
          </a:p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*ICD or CRT-D     **CRT-P or CRT-D</a:t>
            </a:r>
          </a:p>
        </p:txBody>
      </p:sp>
    </p:spTree>
    <p:extLst>
      <p:ext uri="{BB962C8B-B14F-4D97-AF65-F5344CB8AC3E}">
        <p14:creationId xmlns:p14="http://schemas.microsoft.com/office/powerpoint/2010/main" val="179471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C9D6-08BB-47C5-8C6D-C7AB2EC094A0}"/>
              </a:ext>
            </a:extLst>
          </p:cNvPr>
          <p:cNvSpPr txBox="1"/>
          <p:nvPr/>
        </p:nvSpPr>
        <p:spPr>
          <a:xfrm>
            <a:off x="17748" y="2187029"/>
            <a:ext cx="910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</a:p>
        </p:txBody>
      </p:sp>
    </p:spTree>
    <p:extLst>
      <p:ext uri="{BB962C8B-B14F-4D97-AF65-F5344CB8AC3E}">
        <p14:creationId xmlns:p14="http://schemas.microsoft.com/office/powerpoint/2010/main" val="24777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58FFA6-1B0A-AB41-8D70-108E3F57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1973" r="1557" b="1329"/>
          <a:stretch/>
        </p:blipFill>
        <p:spPr>
          <a:xfrm>
            <a:off x="38813" y="1660127"/>
            <a:ext cx="4506924" cy="326303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3015BB1-93C6-4522-80E7-697E69926A2D}"/>
              </a:ext>
            </a:extLst>
          </p:cNvPr>
          <p:cNvSpPr/>
          <p:nvPr/>
        </p:nvSpPr>
        <p:spPr>
          <a:xfrm>
            <a:off x="6701292" y="1590562"/>
            <a:ext cx="1026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9B57530-1B76-48D3-82A3-82B6D939BA7F}"/>
              </a:ext>
            </a:extLst>
          </p:cNvPr>
          <p:cNvSpPr txBox="1">
            <a:spLocks/>
          </p:cNvSpPr>
          <p:nvPr/>
        </p:nvSpPr>
        <p:spPr>
          <a:xfrm>
            <a:off x="0" y="-116"/>
            <a:ext cx="9144000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composite outcome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1C9FB-CFF0-47C3-9DB9-88FCBF59D25F}"/>
              </a:ext>
            </a:extLst>
          </p:cNvPr>
          <p:cNvSpPr/>
          <p:nvPr/>
        </p:nvSpPr>
        <p:spPr>
          <a:xfrm>
            <a:off x="865222" y="169331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0.75 (0.63,0.90)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6B730-4B42-4A72-9360-B192A1C2FA68}"/>
              </a:ext>
            </a:extLst>
          </p:cNvPr>
          <p:cNvSpPr/>
          <p:nvPr/>
        </p:nvSpPr>
        <p:spPr>
          <a:xfrm>
            <a:off x="956453" y="585593"/>
            <a:ext cx="7178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CV Death/HF hospitalization/Urgent HF visit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015BB1-93C6-4522-80E7-697E69926A2D}"/>
              </a:ext>
            </a:extLst>
          </p:cNvPr>
          <p:cNvSpPr/>
          <p:nvPr/>
        </p:nvSpPr>
        <p:spPr>
          <a:xfrm>
            <a:off x="6427822" y="2646785"/>
            <a:ext cx="1610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B276D-F20A-F845-8D9A-1EA8CC251E9E}"/>
              </a:ext>
            </a:extLst>
          </p:cNvPr>
          <p:cNvSpPr/>
          <p:nvPr/>
        </p:nvSpPr>
        <p:spPr>
          <a:xfrm>
            <a:off x="2141953" y="119846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83DA16-7915-0D4A-B064-EAC5979F2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1135" r="1403" b="2166"/>
          <a:stretch/>
        </p:blipFill>
        <p:spPr>
          <a:xfrm>
            <a:off x="4598265" y="1660127"/>
            <a:ext cx="4506923" cy="32630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9FC0D2-92E8-864F-B2F5-6BE09DACED89}"/>
              </a:ext>
            </a:extLst>
          </p:cNvPr>
          <p:cNvSpPr/>
          <p:nvPr/>
        </p:nvSpPr>
        <p:spPr>
          <a:xfrm>
            <a:off x="3176547" y="3015971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9F1E6B-D146-7141-B2E4-A663CEA29083}"/>
              </a:ext>
            </a:extLst>
          </p:cNvPr>
          <p:cNvSpPr/>
          <p:nvPr/>
        </p:nvSpPr>
        <p:spPr>
          <a:xfrm>
            <a:off x="3610625" y="1766676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3C6AA4-65E3-2E4A-8486-2F45A19FC203}"/>
              </a:ext>
            </a:extLst>
          </p:cNvPr>
          <p:cNvSpPr/>
          <p:nvPr/>
        </p:nvSpPr>
        <p:spPr>
          <a:xfrm>
            <a:off x="7728011" y="3474270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53EC06-43E5-0E42-9F00-3C4599BF6FC4}"/>
              </a:ext>
            </a:extLst>
          </p:cNvPr>
          <p:cNvSpPr/>
          <p:nvPr/>
        </p:nvSpPr>
        <p:spPr>
          <a:xfrm>
            <a:off x="8065036" y="2393541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A749DA-3D5B-3247-82BB-D06EF33806E9}"/>
              </a:ext>
            </a:extLst>
          </p:cNvPr>
          <p:cNvSpPr/>
          <p:nvPr/>
        </p:nvSpPr>
        <p:spPr>
          <a:xfrm>
            <a:off x="5417686" y="173257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0.73 (0.60,0.88)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434174-5847-4CEE-BCEE-39220B8ED01E}"/>
              </a:ext>
            </a:extLst>
          </p:cNvPr>
          <p:cNvSpPr/>
          <p:nvPr/>
        </p:nvSpPr>
        <p:spPr>
          <a:xfrm>
            <a:off x="6081480" y="1222201"/>
            <a:ext cx="226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91418-B249-4642-B039-D5B89B00A3B0}"/>
              </a:ext>
            </a:extLst>
          </p:cNvPr>
          <p:cNvSpPr txBox="1"/>
          <p:nvPr/>
        </p:nvSpPr>
        <p:spPr>
          <a:xfrm>
            <a:off x="3683605" y="4838839"/>
            <a:ext cx="18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0.80</a:t>
            </a:r>
          </a:p>
        </p:txBody>
      </p:sp>
    </p:spTree>
    <p:extLst>
      <p:ext uri="{BB962C8B-B14F-4D97-AF65-F5344CB8AC3E}">
        <p14:creationId xmlns:p14="http://schemas.microsoft.com/office/powerpoint/2010/main" val="91330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37DD3-B074-5641-89F7-F6CA4FAB3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674" r="1198" b="2479"/>
          <a:stretch/>
        </p:blipFill>
        <p:spPr>
          <a:xfrm>
            <a:off x="30409" y="1678276"/>
            <a:ext cx="4520057" cy="3230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0107A-3D53-804B-8ECD-A67DA7142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674" r="1281" b="2479"/>
          <a:stretch/>
        </p:blipFill>
        <p:spPr>
          <a:xfrm>
            <a:off x="4593534" y="1676663"/>
            <a:ext cx="4520057" cy="323090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04AC420-B396-4B43-91F5-F0BF49815180}"/>
              </a:ext>
            </a:extLst>
          </p:cNvPr>
          <p:cNvSpPr txBox="1">
            <a:spLocks/>
          </p:cNvSpPr>
          <p:nvPr/>
        </p:nvSpPr>
        <p:spPr>
          <a:xfrm>
            <a:off x="2519772" y="691303"/>
            <a:ext cx="4104456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Cardiovascular death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D0600C3-6C5D-45DC-870D-073EBB97F0AD}"/>
              </a:ext>
            </a:extLst>
          </p:cNvPr>
          <p:cNvSpPr txBox="1">
            <a:spLocks/>
          </p:cNvSpPr>
          <p:nvPr/>
        </p:nvSpPr>
        <p:spPr>
          <a:xfrm>
            <a:off x="-1" y="28095"/>
            <a:ext cx="9137733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Components of primary outcome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AA4B2-E895-438C-B663-C8CDE46365D0}"/>
              </a:ext>
            </a:extLst>
          </p:cNvPr>
          <p:cNvSpPr/>
          <p:nvPr/>
        </p:nvSpPr>
        <p:spPr>
          <a:xfrm>
            <a:off x="3496682" y="2920227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70770-AC19-411D-BAFB-36915E0B084E}"/>
              </a:ext>
            </a:extLst>
          </p:cNvPr>
          <p:cNvSpPr/>
          <p:nvPr/>
        </p:nvSpPr>
        <p:spPr>
          <a:xfrm>
            <a:off x="8082242" y="2374620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FC2D21-1BD4-4481-8EF3-B28D0EDB1973}"/>
              </a:ext>
            </a:extLst>
          </p:cNvPr>
          <p:cNvSpPr/>
          <p:nvPr/>
        </p:nvSpPr>
        <p:spPr>
          <a:xfrm>
            <a:off x="7670282" y="3397751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542103-CC19-49DB-83F5-676ED0E921CB}"/>
              </a:ext>
            </a:extLst>
          </p:cNvPr>
          <p:cNvSpPr/>
          <p:nvPr/>
        </p:nvSpPr>
        <p:spPr>
          <a:xfrm>
            <a:off x="3496682" y="1731390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526AC-1862-B94D-9646-FDEDD86D35C3}"/>
              </a:ext>
            </a:extLst>
          </p:cNvPr>
          <p:cNvSpPr/>
          <p:nvPr/>
        </p:nvSpPr>
        <p:spPr>
          <a:xfrm>
            <a:off x="2028010" y="123745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F4E6E0-93ED-CC4C-8F2B-457217D5BADF}"/>
              </a:ext>
            </a:extLst>
          </p:cNvPr>
          <p:cNvSpPr/>
          <p:nvPr/>
        </p:nvSpPr>
        <p:spPr>
          <a:xfrm>
            <a:off x="6480466" y="1237459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83CEB5-6AD8-9742-B2AA-47968FB3F830}"/>
              </a:ext>
            </a:extLst>
          </p:cNvPr>
          <p:cNvSpPr/>
          <p:nvPr/>
        </p:nvSpPr>
        <p:spPr>
          <a:xfrm>
            <a:off x="832697" y="167765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0.79 (0.63,1.01)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290CA4-F1A0-3148-A4DB-E23E58B7E9F8}"/>
              </a:ext>
            </a:extLst>
          </p:cNvPr>
          <p:cNvSpPr/>
          <p:nvPr/>
        </p:nvSpPr>
        <p:spPr>
          <a:xfrm>
            <a:off x="5374808" y="167666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0.85 (0.66,1.10)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9E29C-3E58-48E4-BDA1-224B0CD458B6}"/>
              </a:ext>
            </a:extLst>
          </p:cNvPr>
          <p:cNvSpPr txBox="1"/>
          <p:nvPr/>
        </p:nvSpPr>
        <p:spPr>
          <a:xfrm>
            <a:off x="3718248" y="4835723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0.70</a:t>
            </a:r>
          </a:p>
        </p:txBody>
      </p:sp>
    </p:spTree>
    <p:extLst>
      <p:ext uri="{BB962C8B-B14F-4D97-AF65-F5344CB8AC3E}">
        <p14:creationId xmlns:p14="http://schemas.microsoft.com/office/powerpoint/2010/main" val="3303503467"/>
      </p:ext>
    </p:extLst>
  </p:cSld>
  <p:clrMapOvr>
    <a:masterClrMapping/>
  </p:clrMapOvr>
</p:sld>
</file>

<file path=ppt/theme/theme1.xml><?xml version="1.0" encoding="utf-8"?>
<a:theme xmlns:a="http://schemas.openxmlformats.org/drawingml/2006/main" name="11_mod2-ed1-2">
  <a:themeElements>
    <a:clrScheme name="">
      <a:dk1>
        <a:srgbClr val="000000"/>
      </a:dk1>
      <a:lt1>
        <a:srgbClr val="FFFFFF"/>
      </a:lt1>
      <a:dk2>
        <a:srgbClr val="D10373"/>
      </a:dk2>
      <a:lt2>
        <a:srgbClr val="C2C3D4"/>
      </a:lt2>
      <a:accent1>
        <a:srgbClr val="789F43"/>
      </a:accent1>
      <a:accent2>
        <a:srgbClr val="00ADB5"/>
      </a:accent2>
      <a:accent3>
        <a:srgbClr val="FFFFFF"/>
      </a:accent3>
      <a:accent4>
        <a:srgbClr val="000000"/>
      </a:accent4>
      <a:accent5>
        <a:srgbClr val="BECDB0"/>
      </a:accent5>
      <a:accent6>
        <a:srgbClr val="009CA4"/>
      </a:accent6>
      <a:hlink>
        <a:srgbClr val="652292"/>
      </a:hlink>
      <a:folHlink>
        <a:srgbClr val="889090"/>
      </a:folHlink>
    </a:clrScheme>
    <a:fontScheme name="11_mod2-ed1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mod2-ed1-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8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00FF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AAFF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9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99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CA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0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1">
        <a:dk1>
          <a:srgbClr val="001760"/>
        </a:dk1>
        <a:lt1>
          <a:srgbClr val="FFFFFF"/>
        </a:lt1>
        <a:dk2>
          <a:srgbClr val="151C53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2">
        <a:dk1>
          <a:srgbClr val="001760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3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4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5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6">
        <a:dk1>
          <a:srgbClr val="09072F"/>
        </a:dk1>
        <a:lt1>
          <a:srgbClr val="FFFFFF"/>
        </a:lt1>
        <a:dk2>
          <a:srgbClr val="151C53"/>
        </a:dk2>
        <a:lt2>
          <a:srgbClr val="FFE265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mod2-ed1-2">
  <a:themeElements>
    <a:clrScheme name="">
      <a:dk1>
        <a:srgbClr val="000000"/>
      </a:dk1>
      <a:lt1>
        <a:srgbClr val="FFFFFF"/>
      </a:lt1>
      <a:dk2>
        <a:srgbClr val="D10373"/>
      </a:dk2>
      <a:lt2>
        <a:srgbClr val="C2C3D4"/>
      </a:lt2>
      <a:accent1>
        <a:srgbClr val="789F43"/>
      </a:accent1>
      <a:accent2>
        <a:srgbClr val="00ADB5"/>
      </a:accent2>
      <a:accent3>
        <a:srgbClr val="FFFFFF"/>
      </a:accent3>
      <a:accent4>
        <a:srgbClr val="000000"/>
      </a:accent4>
      <a:accent5>
        <a:srgbClr val="BECDB0"/>
      </a:accent5>
      <a:accent6>
        <a:srgbClr val="009CA4"/>
      </a:accent6>
      <a:hlink>
        <a:srgbClr val="652292"/>
      </a:hlink>
      <a:folHlink>
        <a:srgbClr val="889090"/>
      </a:folHlink>
    </a:clrScheme>
    <a:fontScheme name="11_mod2-ed1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mod2-ed1-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8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00FF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AAFF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9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99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CA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0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1">
        <a:dk1>
          <a:srgbClr val="001760"/>
        </a:dk1>
        <a:lt1>
          <a:srgbClr val="FFFFFF"/>
        </a:lt1>
        <a:dk2>
          <a:srgbClr val="151C53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2">
        <a:dk1>
          <a:srgbClr val="001760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3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4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5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6">
        <a:dk1>
          <a:srgbClr val="09072F"/>
        </a:dk1>
        <a:lt1>
          <a:srgbClr val="FFFFFF"/>
        </a:lt1>
        <a:dk2>
          <a:srgbClr val="151C53"/>
        </a:dk2>
        <a:lt2>
          <a:srgbClr val="FFE265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1195</Words>
  <Application>Microsoft Office PowerPoint</Application>
  <PresentationFormat>On-screen Show (16:9)</PresentationFormat>
  <Paragraphs>354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Lub Dub Medium</vt:lpstr>
      <vt:lpstr>Symbol</vt:lpstr>
      <vt:lpstr>Wingdings</vt:lpstr>
      <vt:lpstr>11_mod2-ed1-2</vt:lpstr>
      <vt:lpstr>13_mod2-ed1-2</vt:lpstr>
      <vt:lpstr>Office Theme</vt:lpstr>
      <vt:lpstr>2_Office Theme</vt:lpstr>
      <vt:lpstr>3_Office Theme</vt:lpstr>
      <vt:lpstr>4_Office Theme</vt:lpstr>
      <vt:lpstr>1_Office Theme</vt:lpstr>
      <vt:lpstr>PowerPoint Presentation</vt:lpstr>
      <vt:lpstr>PowerPoint Presentation</vt:lpstr>
      <vt:lpstr>Background</vt:lpstr>
      <vt:lpstr>DAPA-HF Design</vt:lpstr>
      <vt:lpstr>Key baseline characteristics</vt:lpstr>
      <vt:lpstr>Baseline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Safety/adverse events (AEs)</vt:lpstr>
      <vt:lpstr>Summary and conclusions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McMurray</dc:creator>
  <cp:lastModifiedBy>Cathy Lewis</cp:lastModifiedBy>
  <cp:revision>320</cp:revision>
  <dcterms:created xsi:type="dcterms:W3CDTF">2018-12-19T14:29:57Z</dcterms:created>
  <dcterms:modified xsi:type="dcterms:W3CDTF">2019-11-16T11:38:22Z</dcterms:modified>
</cp:coreProperties>
</file>