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8053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063" y="226567"/>
            <a:ext cx="8627872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1822" y="1170558"/>
            <a:ext cx="7820355" cy="3029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0885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4981" y="1898396"/>
            <a:ext cx="7249159" cy="8191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06095" marR="5080" indent="-494030">
              <a:lnSpc>
                <a:spcPct val="100000"/>
              </a:lnSpc>
              <a:spcBef>
                <a:spcPts val="100"/>
              </a:spcBef>
            </a:pPr>
            <a:r>
              <a:rPr dirty="0" sz="2600" spc="-5"/>
              <a:t>Late </a:t>
            </a:r>
            <a:r>
              <a:rPr dirty="0" sz="2600"/>
              <a:t>Breaking </a:t>
            </a:r>
            <a:r>
              <a:rPr dirty="0" sz="2600" spc="-5"/>
              <a:t>Clinical Trials: The Consistent </a:t>
            </a:r>
            <a:r>
              <a:rPr dirty="0" sz="2600"/>
              <a:t>CTO </a:t>
            </a:r>
            <a:r>
              <a:rPr dirty="0" sz="2600" spc="-5"/>
              <a:t>study  </a:t>
            </a:r>
            <a:r>
              <a:rPr dirty="0" sz="2600"/>
              <a:t>1-year OCT </a:t>
            </a:r>
            <a:r>
              <a:rPr dirty="0" sz="2600" spc="-5"/>
              <a:t>findings </a:t>
            </a:r>
            <a:r>
              <a:rPr dirty="0" sz="2600"/>
              <a:t>&amp; 2-year clinical</a:t>
            </a:r>
            <a:r>
              <a:rPr dirty="0" sz="2600" spc="-100"/>
              <a:t> </a:t>
            </a:r>
            <a:r>
              <a:rPr dirty="0" sz="2600" spc="-5"/>
              <a:t>outcomes</a:t>
            </a:r>
            <a:endParaRPr sz="2600"/>
          </a:p>
        </p:txBody>
      </p:sp>
      <p:sp>
        <p:nvSpPr>
          <p:cNvPr id="4" name="object 4"/>
          <p:cNvSpPr txBox="1"/>
          <p:nvPr/>
        </p:nvSpPr>
        <p:spPr>
          <a:xfrm>
            <a:off x="1054709" y="2944113"/>
            <a:ext cx="7029450" cy="14065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CONventional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antegrade vs Sub-Intimal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Synergy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sTENTing in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Chronic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  <a:r>
              <a:rPr dirty="0" sz="16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Occlusions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00">
              <a:latin typeface="Times New Roman"/>
              <a:cs typeface="Times New Roman"/>
            </a:endParaRPr>
          </a:p>
          <a:p>
            <a:pPr algn="ctr" marL="4445">
              <a:lnSpc>
                <a:spcPts val="2345"/>
              </a:lnSpc>
            </a:pPr>
            <a:r>
              <a:rPr dirty="0" sz="2050" spc="10">
                <a:solidFill>
                  <a:srgbClr val="FFFFFF"/>
                </a:solidFill>
                <a:latin typeface="Calibri"/>
                <a:cs typeface="Calibri"/>
              </a:rPr>
              <a:t>Dr </a:t>
            </a:r>
            <a:r>
              <a:rPr dirty="0" sz="2050" spc="5">
                <a:solidFill>
                  <a:srgbClr val="FFFFFF"/>
                </a:solidFill>
                <a:latin typeface="Calibri"/>
                <a:cs typeface="Calibri"/>
              </a:rPr>
              <a:t>Simon </a:t>
            </a:r>
            <a:r>
              <a:rPr dirty="0" sz="2050" spc="10">
                <a:solidFill>
                  <a:srgbClr val="FFFFFF"/>
                </a:solidFill>
                <a:latin typeface="Calibri"/>
                <a:cs typeface="Calibri"/>
              </a:rPr>
              <a:t>Walsh </a:t>
            </a:r>
            <a:r>
              <a:rPr dirty="0" sz="2050" spc="15">
                <a:solidFill>
                  <a:srgbClr val="FFFFFF"/>
                </a:solidFill>
                <a:latin typeface="Calibri"/>
                <a:cs typeface="Calibri"/>
              </a:rPr>
              <a:t>MD</a:t>
            </a:r>
            <a:r>
              <a:rPr dirty="0" sz="205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50" spc="5">
                <a:solidFill>
                  <a:srgbClr val="FFFFFF"/>
                </a:solidFill>
                <a:latin typeface="Calibri"/>
                <a:cs typeface="Calibri"/>
              </a:rPr>
              <a:t>FRCP</a:t>
            </a:r>
            <a:endParaRPr sz="2050">
              <a:latin typeface="Calibri"/>
              <a:cs typeface="Calibri"/>
            </a:endParaRPr>
          </a:p>
          <a:p>
            <a:pPr algn="ctr" marL="5080">
              <a:lnSpc>
                <a:spcPts val="2345"/>
              </a:lnSpc>
            </a:pPr>
            <a:r>
              <a:rPr dirty="0" sz="2050" spc="1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dirty="0" sz="2050" spc="5">
                <a:solidFill>
                  <a:srgbClr val="FFFFFF"/>
                </a:solidFill>
                <a:latin typeface="Calibri"/>
                <a:cs typeface="Calibri"/>
              </a:rPr>
              <a:t>behalf of </a:t>
            </a:r>
            <a:r>
              <a:rPr dirty="0" sz="2050" spc="1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050" spc="5">
                <a:solidFill>
                  <a:srgbClr val="FFFFFF"/>
                </a:solidFill>
                <a:latin typeface="Calibri"/>
                <a:cs typeface="Calibri"/>
              </a:rPr>
              <a:t>CONSISTENT </a:t>
            </a:r>
            <a:r>
              <a:rPr dirty="0" sz="2050" spc="10">
                <a:solidFill>
                  <a:srgbClr val="FFFFFF"/>
                </a:solidFill>
                <a:latin typeface="Calibri"/>
                <a:cs typeface="Calibri"/>
              </a:rPr>
              <a:t>CTO</a:t>
            </a:r>
            <a:r>
              <a:rPr dirty="0" sz="2050" spc="-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50" spc="5">
                <a:solidFill>
                  <a:srgbClr val="FFFFFF"/>
                </a:solidFill>
                <a:latin typeface="Calibri"/>
                <a:cs typeface="Calibri"/>
              </a:rPr>
              <a:t>Investigators</a:t>
            </a:r>
            <a:endParaRPr sz="2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49061" y="226567"/>
            <a:ext cx="343662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12- </a:t>
            </a:r>
            <a:r>
              <a:rPr dirty="0" spc="-5"/>
              <a:t>month </a:t>
            </a:r>
            <a:r>
              <a:rPr dirty="0" spc="-10"/>
              <a:t>OCT</a:t>
            </a:r>
            <a:r>
              <a:rPr dirty="0" spc="25"/>
              <a:t> </a:t>
            </a:r>
            <a:r>
              <a:rPr dirty="0" spc="-10"/>
              <a:t>findings</a:t>
            </a:r>
          </a:p>
        </p:txBody>
      </p:sp>
      <p:sp>
        <p:nvSpPr>
          <p:cNvPr id="3" name="object 3"/>
          <p:cNvSpPr/>
          <p:nvPr/>
        </p:nvSpPr>
        <p:spPr>
          <a:xfrm>
            <a:off x="1708404" y="807719"/>
            <a:ext cx="5727192" cy="4294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25492" y="226567"/>
            <a:ext cx="455993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12-month </a:t>
            </a:r>
            <a:r>
              <a:rPr dirty="0" spc="-10"/>
              <a:t>OCT findings</a:t>
            </a:r>
            <a:r>
              <a:rPr dirty="0" spc="65"/>
              <a:t> </a:t>
            </a:r>
            <a:r>
              <a:rPr dirty="0" spc="-10"/>
              <a:t>(n=167)</a:t>
            </a:r>
          </a:p>
        </p:txBody>
      </p:sp>
      <p:sp>
        <p:nvSpPr>
          <p:cNvPr id="3" name="object 3"/>
          <p:cNvSpPr/>
          <p:nvPr/>
        </p:nvSpPr>
        <p:spPr>
          <a:xfrm>
            <a:off x="391668" y="769619"/>
            <a:ext cx="4381500" cy="43738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117338" y="991765"/>
            <a:ext cx="3302635" cy="2880360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230504" indent="-217804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31140" algn="l"/>
              </a:tabLst>
            </a:pPr>
            <a:r>
              <a:rPr dirty="0" sz="2150" spc="10">
                <a:solidFill>
                  <a:srgbClr val="3B3B3A"/>
                </a:solidFill>
                <a:latin typeface="Calibri"/>
                <a:cs typeface="Calibri"/>
              </a:rPr>
              <a:t>High </a:t>
            </a:r>
            <a:r>
              <a:rPr dirty="0" sz="2150" spc="5">
                <a:solidFill>
                  <a:srgbClr val="3B3B3A"/>
                </a:solidFill>
                <a:latin typeface="Calibri"/>
                <a:cs typeface="Calibri"/>
              </a:rPr>
              <a:t>strut </a:t>
            </a:r>
            <a:r>
              <a:rPr dirty="0" sz="2150" spc="15">
                <a:solidFill>
                  <a:srgbClr val="3B3B3A"/>
                </a:solidFill>
                <a:latin typeface="Calibri"/>
                <a:cs typeface="Calibri"/>
              </a:rPr>
              <a:t>coverage</a:t>
            </a:r>
            <a:r>
              <a:rPr dirty="0" sz="2150" spc="-10">
                <a:solidFill>
                  <a:srgbClr val="3B3B3A"/>
                </a:solidFill>
                <a:latin typeface="Calibri"/>
                <a:cs typeface="Calibri"/>
              </a:rPr>
              <a:t> </a:t>
            </a:r>
            <a:r>
              <a:rPr dirty="0" sz="2150" spc="10">
                <a:solidFill>
                  <a:srgbClr val="3B3B3A"/>
                </a:solidFill>
                <a:latin typeface="Calibri"/>
                <a:cs typeface="Calibri"/>
              </a:rPr>
              <a:t>(&gt;90%)</a:t>
            </a:r>
            <a:endParaRPr sz="2150">
              <a:latin typeface="Calibri"/>
              <a:cs typeface="Calibri"/>
            </a:endParaRPr>
          </a:p>
          <a:p>
            <a:pPr marL="230504" marR="5080" indent="-217804">
              <a:lnSpc>
                <a:spcPts val="2360"/>
              </a:lnSpc>
              <a:spcBef>
                <a:spcPts val="935"/>
              </a:spcBef>
              <a:buFont typeface="Arial"/>
              <a:buChar char="•"/>
              <a:tabLst>
                <a:tab pos="231140" algn="l"/>
              </a:tabLst>
            </a:pPr>
            <a:r>
              <a:rPr dirty="0" sz="2150" spc="15">
                <a:solidFill>
                  <a:srgbClr val="3B3B3A"/>
                </a:solidFill>
                <a:latin typeface="Calibri"/>
                <a:cs typeface="Calibri"/>
              </a:rPr>
              <a:t>Low </a:t>
            </a:r>
            <a:r>
              <a:rPr dirty="0" sz="2150" spc="10">
                <a:solidFill>
                  <a:srgbClr val="3B3B3A"/>
                </a:solidFill>
                <a:latin typeface="Calibri"/>
                <a:cs typeface="Calibri"/>
              </a:rPr>
              <a:t>rates of malapposition  (4.7%)</a:t>
            </a:r>
            <a:endParaRPr sz="2150">
              <a:latin typeface="Calibri"/>
              <a:cs typeface="Calibri"/>
            </a:endParaRPr>
          </a:p>
          <a:p>
            <a:pPr algn="just" marL="230504" marR="133985" indent="-217804">
              <a:lnSpc>
                <a:spcPct val="91400"/>
              </a:lnSpc>
              <a:spcBef>
                <a:spcPts val="869"/>
              </a:spcBef>
              <a:buFont typeface="Arial"/>
              <a:buChar char="•"/>
              <a:tabLst>
                <a:tab pos="231140" algn="l"/>
              </a:tabLst>
            </a:pPr>
            <a:r>
              <a:rPr dirty="0" sz="2150" spc="15">
                <a:solidFill>
                  <a:srgbClr val="3B3B3A"/>
                </a:solidFill>
                <a:latin typeface="Calibri"/>
                <a:cs typeface="Calibri"/>
              </a:rPr>
              <a:t>Low </a:t>
            </a:r>
            <a:r>
              <a:rPr dirty="0" sz="2150" spc="10">
                <a:solidFill>
                  <a:srgbClr val="3B3B3A"/>
                </a:solidFill>
                <a:latin typeface="Calibri"/>
                <a:cs typeface="Calibri"/>
              </a:rPr>
              <a:t>persistent dissection  (3.6%) despite using blunt  </a:t>
            </a:r>
            <a:r>
              <a:rPr dirty="0" sz="2150" spc="5">
                <a:solidFill>
                  <a:srgbClr val="3B3B3A"/>
                </a:solidFill>
                <a:latin typeface="Calibri"/>
                <a:cs typeface="Calibri"/>
              </a:rPr>
              <a:t>dissection </a:t>
            </a:r>
            <a:r>
              <a:rPr dirty="0" sz="2150" spc="10">
                <a:solidFill>
                  <a:srgbClr val="3B3B3A"/>
                </a:solidFill>
                <a:latin typeface="Calibri"/>
                <a:cs typeface="Calibri"/>
              </a:rPr>
              <a:t>in </a:t>
            </a:r>
            <a:r>
              <a:rPr dirty="0" sz="2150" spc="15">
                <a:solidFill>
                  <a:srgbClr val="3B3B3A"/>
                </a:solidFill>
                <a:latin typeface="Calibri"/>
                <a:cs typeface="Calibri"/>
              </a:rPr>
              <a:t>48% </a:t>
            </a:r>
            <a:r>
              <a:rPr dirty="0" sz="2150" spc="10">
                <a:solidFill>
                  <a:srgbClr val="3B3B3A"/>
                </a:solidFill>
                <a:latin typeface="Calibri"/>
                <a:cs typeface="Calibri"/>
              </a:rPr>
              <a:t>of cases</a:t>
            </a:r>
            <a:endParaRPr sz="2150">
              <a:latin typeface="Calibri"/>
              <a:cs typeface="Calibri"/>
            </a:endParaRPr>
          </a:p>
          <a:p>
            <a:pPr marL="230504" marR="6985" indent="-217804">
              <a:lnSpc>
                <a:spcPts val="2350"/>
              </a:lnSpc>
              <a:spcBef>
                <a:spcPts val="960"/>
              </a:spcBef>
              <a:buFont typeface="Arial"/>
              <a:buChar char="•"/>
              <a:tabLst>
                <a:tab pos="231140" algn="l"/>
              </a:tabLst>
            </a:pPr>
            <a:r>
              <a:rPr dirty="0" sz="2150" spc="15">
                <a:solidFill>
                  <a:srgbClr val="3B3B3A"/>
                </a:solidFill>
                <a:latin typeface="Calibri"/>
                <a:cs typeface="Calibri"/>
              </a:rPr>
              <a:t>Low </a:t>
            </a:r>
            <a:r>
              <a:rPr dirty="0" sz="2150" spc="10">
                <a:solidFill>
                  <a:srgbClr val="3B3B3A"/>
                </a:solidFill>
                <a:latin typeface="Calibri"/>
                <a:cs typeface="Calibri"/>
              </a:rPr>
              <a:t>rates of late aneurysm  formation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28447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12-month </a:t>
            </a:r>
            <a:r>
              <a:rPr dirty="0" spc="-10"/>
              <a:t>OCT</a:t>
            </a:r>
            <a:r>
              <a:rPr dirty="0"/>
              <a:t> </a:t>
            </a:r>
            <a:r>
              <a:rPr dirty="0" spc="-10"/>
              <a:t>findings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1822" y="1294333"/>
            <a:ext cx="7059930" cy="30022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04470" indent="-19177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05104" algn="l"/>
              </a:tabLst>
            </a:pPr>
            <a:r>
              <a:rPr dirty="0" sz="2350" spc="-5">
                <a:solidFill>
                  <a:srgbClr val="3B3B3A"/>
                </a:solidFill>
                <a:latin typeface="Calibri"/>
                <a:cs typeface="Calibri"/>
              </a:rPr>
              <a:t>Healing </a:t>
            </a:r>
            <a:r>
              <a:rPr dirty="0" sz="2350">
                <a:solidFill>
                  <a:srgbClr val="3B3B3A"/>
                </a:solidFill>
                <a:latin typeface="Calibri"/>
                <a:cs typeface="Calibri"/>
              </a:rPr>
              <a:t>comparable to </a:t>
            </a:r>
            <a:r>
              <a:rPr dirty="0" sz="2350" spc="-5">
                <a:solidFill>
                  <a:srgbClr val="3B3B3A"/>
                </a:solidFill>
                <a:latin typeface="Calibri"/>
                <a:cs typeface="Calibri"/>
              </a:rPr>
              <a:t>non-occlusive</a:t>
            </a:r>
            <a:r>
              <a:rPr dirty="0" sz="2350" spc="20">
                <a:solidFill>
                  <a:srgbClr val="3B3B3A"/>
                </a:solidFill>
                <a:latin typeface="Calibri"/>
                <a:cs typeface="Calibri"/>
              </a:rPr>
              <a:t> </a:t>
            </a:r>
            <a:r>
              <a:rPr dirty="0" sz="2350" spc="-5">
                <a:solidFill>
                  <a:srgbClr val="3B3B3A"/>
                </a:solidFill>
                <a:latin typeface="Calibri"/>
                <a:cs typeface="Calibri"/>
              </a:rPr>
              <a:t>disease</a:t>
            </a:r>
            <a:endParaRPr sz="23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3B3B3A"/>
              </a:buClr>
              <a:buFont typeface="Arial"/>
              <a:buChar char="•"/>
            </a:pPr>
            <a:endParaRPr sz="2850">
              <a:latin typeface="Times New Roman"/>
              <a:cs typeface="Times New Roman"/>
            </a:endParaRPr>
          </a:p>
          <a:p>
            <a:pPr marL="204470" indent="-19177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05104" algn="l"/>
              </a:tabLst>
            </a:pPr>
            <a:r>
              <a:rPr dirty="0" sz="2350">
                <a:solidFill>
                  <a:srgbClr val="3B3B3A"/>
                </a:solidFill>
                <a:latin typeface="Calibri"/>
                <a:cs typeface="Calibri"/>
              </a:rPr>
              <a:t>Neo-intimal layer </a:t>
            </a:r>
            <a:r>
              <a:rPr dirty="0" sz="2350" spc="-5">
                <a:solidFill>
                  <a:srgbClr val="3B3B3A"/>
                </a:solidFill>
                <a:latin typeface="Calibri"/>
                <a:cs typeface="Calibri"/>
              </a:rPr>
              <a:t>forms </a:t>
            </a:r>
            <a:r>
              <a:rPr dirty="0" sz="2350">
                <a:solidFill>
                  <a:srgbClr val="3B3B3A"/>
                </a:solidFill>
                <a:latin typeface="Calibri"/>
                <a:cs typeface="Calibri"/>
              </a:rPr>
              <a:t>in sub-intimal </a:t>
            </a:r>
            <a:r>
              <a:rPr dirty="0" sz="2350" spc="-5">
                <a:solidFill>
                  <a:srgbClr val="3B3B3A"/>
                </a:solidFill>
                <a:latin typeface="Calibri"/>
                <a:cs typeface="Calibri"/>
              </a:rPr>
              <a:t>stented</a:t>
            </a:r>
            <a:r>
              <a:rPr dirty="0" sz="2350" spc="-15">
                <a:solidFill>
                  <a:srgbClr val="3B3B3A"/>
                </a:solidFill>
                <a:latin typeface="Calibri"/>
                <a:cs typeface="Calibri"/>
              </a:rPr>
              <a:t> </a:t>
            </a:r>
            <a:r>
              <a:rPr dirty="0" sz="2350" spc="-5">
                <a:solidFill>
                  <a:srgbClr val="3B3B3A"/>
                </a:solidFill>
                <a:latin typeface="Calibri"/>
                <a:cs typeface="Calibri"/>
              </a:rPr>
              <a:t>segments</a:t>
            </a:r>
            <a:endParaRPr sz="23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B3B3A"/>
              </a:buClr>
              <a:buFont typeface="Arial"/>
              <a:buChar char="•"/>
            </a:pPr>
            <a:endParaRPr sz="2850">
              <a:latin typeface="Times New Roman"/>
              <a:cs typeface="Times New Roman"/>
            </a:endParaRPr>
          </a:p>
          <a:p>
            <a:pPr marL="204470" indent="-191770">
              <a:lnSpc>
                <a:spcPct val="100000"/>
              </a:lnSpc>
              <a:buFont typeface="Arial"/>
              <a:buChar char="•"/>
              <a:tabLst>
                <a:tab pos="205104" algn="l"/>
              </a:tabLst>
            </a:pPr>
            <a:r>
              <a:rPr dirty="0" sz="2350" spc="-5">
                <a:solidFill>
                  <a:srgbClr val="3B3B3A"/>
                </a:solidFill>
                <a:latin typeface="Calibri"/>
                <a:cs typeface="Calibri"/>
              </a:rPr>
              <a:t>Healing </a:t>
            </a:r>
            <a:r>
              <a:rPr dirty="0" sz="2350">
                <a:solidFill>
                  <a:srgbClr val="3B3B3A"/>
                </a:solidFill>
                <a:latin typeface="Calibri"/>
                <a:cs typeface="Calibri"/>
              </a:rPr>
              <a:t>correlates with </a:t>
            </a:r>
            <a:r>
              <a:rPr dirty="0" sz="2350" spc="-5">
                <a:solidFill>
                  <a:srgbClr val="3B3B3A"/>
                </a:solidFill>
                <a:latin typeface="Calibri"/>
                <a:cs typeface="Calibri"/>
              </a:rPr>
              <a:t>good </a:t>
            </a:r>
            <a:r>
              <a:rPr dirty="0" sz="2350">
                <a:solidFill>
                  <a:srgbClr val="3B3B3A"/>
                </a:solidFill>
                <a:latin typeface="Calibri"/>
                <a:cs typeface="Calibri"/>
              </a:rPr>
              <a:t>clinical</a:t>
            </a:r>
            <a:r>
              <a:rPr dirty="0" sz="2350" spc="25">
                <a:solidFill>
                  <a:srgbClr val="3B3B3A"/>
                </a:solidFill>
                <a:latin typeface="Calibri"/>
                <a:cs typeface="Calibri"/>
              </a:rPr>
              <a:t> </a:t>
            </a:r>
            <a:r>
              <a:rPr dirty="0" sz="2350" spc="-5">
                <a:solidFill>
                  <a:srgbClr val="3B3B3A"/>
                </a:solidFill>
                <a:latin typeface="Calibri"/>
                <a:cs typeface="Calibri"/>
              </a:rPr>
              <a:t>outcomes</a:t>
            </a:r>
            <a:endParaRPr sz="23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3B3B3A"/>
              </a:buClr>
              <a:buFont typeface="Arial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204470" marR="558800" indent="-191770">
              <a:lnSpc>
                <a:spcPct val="80000"/>
              </a:lnSpc>
              <a:buFont typeface="Arial"/>
              <a:buChar char="•"/>
              <a:tabLst>
                <a:tab pos="205104" algn="l"/>
              </a:tabLst>
            </a:pPr>
            <a:r>
              <a:rPr dirty="0" sz="2350" spc="-5">
                <a:solidFill>
                  <a:srgbClr val="3B3B3A"/>
                </a:solidFill>
                <a:latin typeface="Calibri"/>
                <a:cs typeface="Calibri"/>
              </a:rPr>
              <a:t>Side-by-side </a:t>
            </a:r>
            <a:r>
              <a:rPr dirty="0" sz="2350">
                <a:solidFill>
                  <a:srgbClr val="3B3B3A"/>
                </a:solidFill>
                <a:latin typeface="Calibri"/>
                <a:cs typeface="Calibri"/>
              </a:rPr>
              <a:t>analysis </a:t>
            </a:r>
            <a:r>
              <a:rPr dirty="0" sz="2350" spc="-5">
                <a:solidFill>
                  <a:srgbClr val="3B3B3A"/>
                </a:solidFill>
                <a:latin typeface="Calibri"/>
                <a:cs typeface="Calibri"/>
              </a:rPr>
              <a:t>ongoing </a:t>
            </a:r>
            <a:r>
              <a:rPr dirty="0" sz="2350">
                <a:solidFill>
                  <a:srgbClr val="3B3B3A"/>
                </a:solidFill>
                <a:latin typeface="Calibri"/>
                <a:cs typeface="Calibri"/>
              </a:rPr>
              <a:t>with </a:t>
            </a:r>
            <a:r>
              <a:rPr dirty="0" sz="2350" spc="-5">
                <a:solidFill>
                  <a:srgbClr val="3B3B3A"/>
                </a:solidFill>
                <a:latin typeface="Calibri"/>
                <a:cs typeface="Calibri"/>
              </a:rPr>
              <a:t>IVUS </a:t>
            </a:r>
            <a:r>
              <a:rPr dirty="0" sz="2350">
                <a:solidFill>
                  <a:srgbClr val="3B3B3A"/>
                </a:solidFill>
                <a:latin typeface="Calibri"/>
                <a:cs typeface="Calibri"/>
              </a:rPr>
              <a:t>to </a:t>
            </a:r>
            <a:r>
              <a:rPr dirty="0" sz="2350" spc="-5">
                <a:solidFill>
                  <a:srgbClr val="3B3B3A"/>
                </a:solidFill>
                <a:latin typeface="Calibri"/>
                <a:cs typeface="Calibri"/>
              </a:rPr>
              <a:t>correlate  </a:t>
            </a:r>
            <a:r>
              <a:rPr dirty="0" sz="2350">
                <a:solidFill>
                  <a:srgbClr val="3B3B3A"/>
                </a:solidFill>
                <a:latin typeface="Calibri"/>
                <a:cs typeface="Calibri"/>
              </a:rPr>
              <a:t>confirmed dissection </a:t>
            </a:r>
            <a:r>
              <a:rPr dirty="0" sz="2350" spc="-5">
                <a:solidFill>
                  <a:srgbClr val="3B3B3A"/>
                </a:solidFill>
                <a:latin typeface="Calibri"/>
                <a:cs typeface="Calibri"/>
              </a:rPr>
              <a:t>with </a:t>
            </a:r>
            <a:r>
              <a:rPr dirty="0" sz="2350">
                <a:solidFill>
                  <a:srgbClr val="3B3B3A"/>
                </a:solidFill>
                <a:latin typeface="Calibri"/>
                <a:cs typeface="Calibri"/>
              </a:rPr>
              <a:t>later</a:t>
            </a:r>
            <a:r>
              <a:rPr dirty="0" sz="2350" spc="5">
                <a:solidFill>
                  <a:srgbClr val="3B3B3A"/>
                </a:solidFill>
                <a:latin typeface="Calibri"/>
                <a:cs typeface="Calibri"/>
              </a:rPr>
              <a:t> </a:t>
            </a:r>
            <a:r>
              <a:rPr dirty="0" sz="2350">
                <a:solidFill>
                  <a:srgbClr val="3B3B3A"/>
                </a:solidFill>
                <a:latin typeface="Calibri"/>
                <a:cs typeface="Calibri"/>
              </a:rPr>
              <a:t>OCT</a:t>
            </a:r>
            <a:endParaRPr sz="2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241" y="226567"/>
            <a:ext cx="351853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2-year clinical</a:t>
            </a:r>
            <a:r>
              <a:rPr dirty="0" spc="-45"/>
              <a:t> </a:t>
            </a:r>
            <a:r>
              <a:rPr dirty="0" spc="-10"/>
              <a:t>outcomes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1822" y="1196467"/>
            <a:ext cx="7778115" cy="32048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15265" indent="-2025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15900" algn="l"/>
              </a:tabLst>
            </a:pPr>
            <a:r>
              <a:rPr dirty="0" sz="2500" spc="-5">
                <a:solidFill>
                  <a:srgbClr val="3B3B3A"/>
                </a:solidFill>
                <a:latin typeface="Calibri"/>
                <a:cs typeface="Calibri"/>
              </a:rPr>
              <a:t>Available </a:t>
            </a:r>
            <a:r>
              <a:rPr dirty="0" sz="2500" spc="-10">
                <a:solidFill>
                  <a:srgbClr val="3B3B3A"/>
                </a:solidFill>
                <a:latin typeface="Calibri"/>
                <a:cs typeface="Calibri"/>
              </a:rPr>
              <a:t>206/207 </a:t>
            </a:r>
            <a:r>
              <a:rPr dirty="0" sz="2500" spc="-5">
                <a:solidFill>
                  <a:srgbClr val="3B3B3A"/>
                </a:solidFill>
                <a:latin typeface="Calibri"/>
                <a:cs typeface="Calibri"/>
              </a:rPr>
              <a:t>patients</a:t>
            </a:r>
            <a:r>
              <a:rPr dirty="0" sz="2500" spc="-60">
                <a:solidFill>
                  <a:srgbClr val="3B3B3A"/>
                </a:solidFill>
                <a:latin typeface="Calibri"/>
                <a:cs typeface="Calibri"/>
              </a:rPr>
              <a:t> </a:t>
            </a:r>
            <a:r>
              <a:rPr dirty="0" sz="2500" spc="-10">
                <a:solidFill>
                  <a:srgbClr val="3B3B3A"/>
                </a:solidFill>
                <a:latin typeface="Calibri"/>
                <a:cs typeface="Calibri"/>
              </a:rPr>
              <a:t>(99.5%)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3B3B3A"/>
              </a:buClr>
              <a:buFont typeface="Arial"/>
              <a:buChar char="•"/>
            </a:pPr>
            <a:endParaRPr sz="3700">
              <a:latin typeface="Times New Roman"/>
              <a:cs typeface="Times New Roman"/>
            </a:endParaRPr>
          </a:p>
          <a:p>
            <a:pPr algn="just" marL="215265" marR="5080" indent="-202565">
              <a:lnSpc>
                <a:spcPct val="89900"/>
              </a:lnSpc>
              <a:buFont typeface="Arial"/>
              <a:buChar char="•"/>
              <a:tabLst>
                <a:tab pos="215900" algn="l"/>
              </a:tabLst>
            </a:pPr>
            <a:r>
              <a:rPr dirty="0" sz="2500" spc="-5">
                <a:solidFill>
                  <a:srgbClr val="3B3B3A"/>
                </a:solidFill>
                <a:latin typeface="Calibri"/>
                <a:cs typeface="Calibri"/>
              </a:rPr>
              <a:t>Device oriented primary endpoint - </a:t>
            </a:r>
            <a:r>
              <a:rPr dirty="0" sz="2500" spc="-10">
                <a:solidFill>
                  <a:srgbClr val="3B3B3A"/>
                </a:solidFill>
                <a:latin typeface="Calibri"/>
                <a:cs typeface="Calibri"/>
              </a:rPr>
              <a:t>TVF </a:t>
            </a:r>
            <a:r>
              <a:rPr dirty="0" sz="2500" spc="-5">
                <a:solidFill>
                  <a:srgbClr val="3B3B3A"/>
                </a:solidFill>
                <a:latin typeface="Calibri"/>
                <a:cs typeface="Calibri"/>
              </a:rPr>
              <a:t>(cardiac death, MI  </a:t>
            </a:r>
            <a:r>
              <a:rPr dirty="0" sz="2500">
                <a:solidFill>
                  <a:srgbClr val="3B3B3A"/>
                </a:solidFill>
                <a:latin typeface="Calibri"/>
                <a:cs typeface="Calibri"/>
              </a:rPr>
              <a:t>related </a:t>
            </a:r>
            <a:r>
              <a:rPr dirty="0" sz="2500" spc="-5">
                <a:solidFill>
                  <a:srgbClr val="3B3B3A"/>
                </a:solidFill>
                <a:latin typeface="Calibri"/>
                <a:cs typeface="Calibri"/>
              </a:rPr>
              <a:t>to target vessel, ischaemia driven revascularization  of </a:t>
            </a:r>
            <a:r>
              <a:rPr dirty="0" sz="2500">
                <a:solidFill>
                  <a:srgbClr val="3B3B3A"/>
                </a:solidFill>
                <a:latin typeface="Calibri"/>
                <a:cs typeface="Calibri"/>
              </a:rPr>
              <a:t>target</a:t>
            </a:r>
            <a:r>
              <a:rPr dirty="0" sz="2500" spc="-40">
                <a:solidFill>
                  <a:srgbClr val="3B3B3A"/>
                </a:solidFill>
                <a:latin typeface="Calibri"/>
                <a:cs typeface="Calibri"/>
              </a:rPr>
              <a:t> </a:t>
            </a:r>
            <a:r>
              <a:rPr dirty="0" sz="2500" spc="-5">
                <a:solidFill>
                  <a:srgbClr val="3B3B3A"/>
                </a:solidFill>
                <a:latin typeface="Calibri"/>
                <a:cs typeface="Calibri"/>
              </a:rPr>
              <a:t>vessel)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3B3B3A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215265" marR="254000" indent="-202565">
              <a:lnSpc>
                <a:spcPts val="2690"/>
              </a:lnSpc>
              <a:spcBef>
                <a:spcPts val="1460"/>
              </a:spcBef>
              <a:buFont typeface="Arial"/>
              <a:buChar char="•"/>
              <a:tabLst>
                <a:tab pos="215900" algn="l"/>
              </a:tabLst>
            </a:pPr>
            <a:r>
              <a:rPr dirty="0" sz="2500" spc="-5">
                <a:solidFill>
                  <a:srgbClr val="3B3B3A"/>
                </a:solidFill>
                <a:latin typeface="Calibri"/>
                <a:cs typeface="Calibri"/>
              </a:rPr>
              <a:t>12-months </a:t>
            </a:r>
            <a:r>
              <a:rPr dirty="0" sz="2500" spc="-10">
                <a:solidFill>
                  <a:srgbClr val="3B3B3A"/>
                </a:solidFill>
                <a:latin typeface="Calibri"/>
                <a:cs typeface="Calibri"/>
              </a:rPr>
              <a:t>5.7% </a:t>
            </a:r>
            <a:r>
              <a:rPr dirty="0" sz="2500" spc="-5">
                <a:solidFill>
                  <a:srgbClr val="3B3B3A"/>
                </a:solidFill>
                <a:latin typeface="Calibri"/>
                <a:cs typeface="Calibri"/>
              </a:rPr>
              <a:t>(after CEC re-adjudication on </a:t>
            </a:r>
            <a:r>
              <a:rPr dirty="0" sz="2500" spc="-10">
                <a:solidFill>
                  <a:srgbClr val="3B3B3A"/>
                </a:solidFill>
                <a:latin typeface="Calibri"/>
                <a:cs typeface="Calibri"/>
              </a:rPr>
              <a:t>single </a:t>
            </a:r>
            <a:r>
              <a:rPr dirty="0" sz="2500" spc="-5">
                <a:solidFill>
                  <a:srgbClr val="3B3B3A"/>
                </a:solidFill>
                <a:latin typeface="Calibri"/>
                <a:cs typeface="Calibri"/>
              </a:rPr>
              <a:t>MI),  24 months</a:t>
            </a:r>
            <a:r>
              <a:rPr dirty="0" sz="2500" spc="-20">
                <a:solidFill>
                  <a:srgbClr val="3B3B3A"/>
                </a:solidFill>
                <a:latin typeface="Calibri"/>
                <a:cs typeface="Calibri"/>
              </a:rPr>
              <a:t> </a:t>
            </a:r>
            <a:r>
              <a:rPr dirty="0" sz="2500" spc="-5">
                <a:solidFill>
                  <a:srgbClr val="3B3B3A"/>
                </a:solidFill>
                <a:latin typeface="Calibri"/>
                <a:cs typeface="Calibri"/>
              </a:rPr>
              <a:t>10.0%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241" y="226567"/>
            <a:ext cx="351853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2-year clinical</a:t>
            </a:r>
            <a:r>
              <a:rPr dirty="0" spc="-45"/>
              <a:t> </a:t>
            </a:r>
            <a:r>
              <a:rPr dirty="0" spc="-10"/>
              <a:t>outcomes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1822" y="1208658"/>
            <a:ext cx="7624445" cy="28981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69545" indent="-156845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170180" algn="l"/>
              </a:tabLst>
            </a:pPr>
            <a:r>
              <a:rPr dirty="0" sz="1900" spc="15">
                <a:solidFill>
                  <a:srgbClr val="3B3B3A"/>
                </a:solidFill>
                <a:latin typeface="Calibri"/>
                <a:cs typeface="Calibri"/>
              </a:rPr>
              <a:t>MACE </a:t>
            </a:r>
            <a:r>
              <a:rPr dirty="0" sz="1900" spc="5">
                <a:solidFill>
                  <a:srgbClr val="3B3B3A"/>
                </a:solidFill>
                <a:latin typeface="Calibri"/>
                <a:cs typeface="Calibri"/>
              </a:rPr>
              <a:t>(all </a:t>
            </a:r>
            <a:r>
              <a:rPr dirty="0" sz="1900" spc="10">
                <a:solidFill>
                  <a:srgbClr val="3B3B3A"/>
                </a:solidFill>
                <a:latin typeface="Calibri"/>
                <a:cs typeface="Calibri"/>
              </a:rPr>
              <a:t>mortality, all </a:t>
            </a:r>
            <a:r>
              <a:rPr dirty="0" sz="1900" spc="15">
                <a:solidFill>
                  <a:srgbClr val="3B3B3A"/>
                </a:solidFill>
                <a:latin typeface="Calibri"/>
                <a:cs typeface="Calibri"/>
              </a:rPr>
              <a:t>MI, </a:t>
            </a:r>
            <a:r>
              <a:rPr dirty="0" sz="1900" spc="10">
                <a:solidFill>
                  <a:srgbClr val="3B3B3A"/>
                </a:solidFill>
                <a:latin typeface="Calibri"/>
                <a:cs typeface="Calibri"/>
              </a:rPr>
              <a:t>TVR) </a:t>
            </a:r>
            <a:r>
              <a:rPr dirty="0" sz="1900" spc="20">
                <a:solidFill>
                  <a:srgbClr val="3B3B3A"/>
                </a:solidFill>
                <a:latin typeface="Calibri"/>
                <a:cs typeface="Calibri"/>
              </a:rPr>
              <a:t>10% </a:t>
            </a:r>
            <a:r>
              <a:rPr dirty="0" sz="1900" spc="10">
                <a:solidFill>
                  <a:srgbClr val="3B3B3A"/>
                </a:solidFill>
                <a:latin typeface="Calibri"/>
                <a:cs typeface="Calibri"/>
              </a:rPr>
              <a:t>at </a:t>
            </a:r>
            <a:r>
              <a:rPr dirty="0" sz="1900" spc="15">
                <a:solidFill>
                  <a:srgbClr val="3B3B3A"/>
                </a:solidFill>
                <a:latin typeface="Calibri"/>
                <a:cs typeface="Calibri"/>
              </a:rPr>
              <a:t>12 </a:t>
            </a:r>
            <a:r>
              <a:rPr dirty="0" sz="1900" spc="10">
                <a:solidFill>
                  <a:srgbClr val="3B3B3A"/>
                </a:solidFill>
                <a:latin typeface="Calibri"/>
                <a:cs typeface="Calibri"/>
              </a:rPr>
              <a:t>months, </a:t>
            </a:r>
            <a:r>
              <a:rPr dirty="0" sz="1900" spc="20">
                <a:solidFill>
                  <a:srgbClr val="3B3B3A"/>
                </a:solidFill>
                <a:latin typeface="Calibri"/>
                <a:cs typeface="Calibri"/>
              </a:rPr>
              <a:t>17% </a:t>
            </a:r>
            <a:r>
              <a:rPr dirty="0" sz="1900" spc="10">
                <a:solidFill>
                  <a:srgbClr val="3B3B3A"/>
                </a:solidFill>
                <a:latin typeface="Calibri"/>
                <a:cs typeface="Calibri"/>
              </a:rPr>
              <a:t>at </a:t>
            </a:r>
            <a:r>
              <a:rPr dirty="0" sz="1900" spc="15">
                <a:solidFill>
                  <a:srgbClr val="3B3B3A"/>
                </a:solidFill>
                <a:latin typeface="Calibri"/>
                <a:cs typeface="Calibri"/>
              </a:rPr>
              <a:t>24</a:t>
            </a:r>
            <a:r>
              <a:rPr dirty="0" sz="1900" spc="-175">
                <a:solidFill>
                  <a:srgbClr val="3B3B3A"/>
                </a:solidFill>
                <a:latin typeface="Calibri"/>
                <a:cs typeface="Calibri"/>
              </a:rPr>
              <a:t> </a:t>
            </a:r>
            <a:r>
              <a:rPr dirty="0" sz="1900" spc="10">
                <a:solidFill>
                  <a:srgbClr val="3B3B3A"/>
                </a:solidFill>
                <a:latin typeface="Calibri"/>
                <a:cs typeface="Calibri"/>
              </a:rPr>
              <a:t>months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B3B3A"/>
              </a:buClr>
              <a:buFont typeface="Arial"/>
              <a:buChar char="•"/>
            </a:pPr>
            <a:endParaRPr sz="2650">
              <a:latin typeface="Times New Roman"/>
              <a:cs typeface="Times New Roman"/>
            </a:endParaRPr>
          </a:p>
          <a:p>
            <a:pPr marL="169545" indent="-156845">
              <a:lnSpc>
                <a:spcPct val="100000"/>
              </a:lnSpc>
              <a:buFont typeface="Arial"/>
              <a:buChar char="•"/>
              <a:tabLst>
                <a:tab pos="170180" algn="l"/>
              </a:tabLst>
            </a:pPr>
            <a:r>
              <a:rPr dirty="0" sz="1900" spc="10">
                <a:solidFill>
                  <a:srgbClr val="3B3B3A"/>
                </a:solidFill>
                <a:latin typeface="Calibri"/>
                <a:cs typeface="Calibri"/>
              </a:rPr>
              <a:t>Mortality </a:t>
            </a:r>
            <a:r>
              <a:rPr dirty="0" sz="1900" spc="5">
                <a:solidFill>
                  <a:srgbClr val="3B3B3A"/>
                </a:solidFill>
                <a:latin typeface="Calibri"/>
                <a:cs typeface="Calibri"/>
              </a:rPr>
              <a:t>- </a:t>
            </a:r>
            <a:r>
              <a:rPr dirty="0" sz="1900" spc="15">
                <a:solidFill>
                  <a:srgbClr val="3B3B3A"/>
                </a:solidFill>
                <a:latin typeface="Calibri"/>
                <a:cs typeface="Calibri"/>
              </a:rPr>
              <a:t>0 </a:t>
            </a:r>
            <a:r>
              <a:rPr dirty="0" sz="1900" spc="10">
                <a:solidFill>
                  <a:srgbClr val="3B3B3A"/>
                </a:solidFill>
                <a:latin typeface="Calibri"/>
                <a:cs typeface="Calibri"/>
              </a:rPr>
              <a:t>cardiac death </a:t>
            </a:r>
            <a:r>
              <a:rPr dirty="0" sz="1900" spc="5">
                <a:solidFill>
                  <a:srgbClr val="3B3B3A"/>
                </a:solidFill>
                <a:latin typeface="Calibri"/>
                <a:cs typeface="Calibri"/>
              </a:rPr>
              <a:t>at </a:t>
            </a:r>
            <a:r>
              <a:rPr dirty="0" sz="1900" spc="15">
                <a:solidFill>
                  <a:srgbClr val="3B3B3A"/>
                </a:solidFill>
                <a:latin typeface="Calibri"/>
                <a:cs typeface="Calibri"/>
              </a:rPr>
              <a:t>12 </a:t>
            </a:r>
            <a:r>
              <a:rPr dirty="0" sz="1900" spc="10">
                <a:solidFill>
                  <a:srgbClr val="3B3B3A"/>
                </a:solidFill>
                <a:latin typeface="Calibri"/>
                <a:cs typeface="Calibri"/>
              </a:rPr>
              <a:t>months, </a:t>
            </a:r>
            <a:r>
              <a:rPr dirty="0" sz="1900" spc="15">
                <a:solidFill>
                  <a:srgbClr val="3B3B3A"/>
                </a:solidFill>
                <a:latin typeface="Calibri"/>
                <a:cs typeface="Calibri"/>
              </a:rPr>
              <a:t>1 </a:t>
            </a:r>
            <a:r>
              <a:rPr dirty="0" sz="1900" spc="10">
                <a:solidFill>
                  <a:srgbClr val="3B3B3A"/>
                </a:solidFill>
                <a:latin typeface="Calibri"/>
                <a:cs typeface="Calibri"/>
              </a:rPr>
              <a:t>cardiac death </a:t>
            </a:r>
            <a:r>
              <a:rPr dirty="0" sz="1900" spc="5">
                <a:solidFill>
                  <a:srgbClr val="3B3B3A"/>
                </a:solidFill>
                <a:latin typeface="Calibri"/>
                <a:cs typeface="Calibri"/>
              </a:rPr>
              <a:t>at </a:t>
            </a:r>
            <a:r>
              <a:rPr dirty="0" sz="1900" spc="15">
                <a:solidFill>
                  <a:srgbClr val="3B3B3A"/>
                </a:solidFill>
                <a:latin typeface="Calibri"/>
                <a:cs typeface="Calibri"/>
              </a:rPr>
              <a:t>24</a:t>
            </a:r>
            <a:r>
              <a:rPr dirty="0" sz="1900" spc="-105">
                <a:solidFill>
                  <a:srgbClr val="3B3B3A"/>
                </a:solidFill>
                <a:latin typeface="Calibri"/>
                <a:cs typeface="Calibri"/>
              </a:rPr>
              <a:t> </a:t>
            </a:r>
            <a:r>
              <a:rPr dirty="0" sz="1900" spc="10">
                <a:solidFill>
                  <a:srgbClr val="3B3B3A"/>
                </a:solidFill>
                <a:latin typeface="Calibri"/>
                <a:cs typeface="Calibri"/>
              </a:rPr>
              <a:t>months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B3B3A"/>
              </a:buClr>
              <a:buFont typeface="Arial"/>
              <a:buChar char="•"/>
            </a:pPr>
            <a:endParaRPr sz="2650">
              <a:latin typeface="Times New Roman"/>
              <a:cs typeface="Times New Roman"/>
            </a:endParaRPr>
          </a:p>
          <a:p>
            <a:pPr marL="169545" indent="-156845">
              <a:lnSpc>
                <a:spcPts val="2185"/>
              </a:lnSpc>
              <a:buFont typeface="Arial"/>
              <a:buChar char="•"/>
              <a:tabLst>
                <a:tab pos="170180" algn="l"/>
              </a:tabLst>
            </a:pPr>
            <a:r>
              <a:rPr dirty="0" sz="1900" spc="10">
                <a:solidFill>
                  <a:srgbClr val="3B3B3A"/>
                </a:solidFill>
                <a:latin typeface="Calibri"/>
                <a:cs typeface="Calibri"/>
              </a:rPr>
              <a:t>All </a:t>
            </a:r>
            <a:r>
              <a:rPr dirty="0" sz="1900" spc="15">
                <a:solidFill>
                  <a:srgbClr val="3B3B3A"/>
                </a:solidFill>
                <a:latin typeface="Calibri"/>
                <a:cs typeface="Calibri"/>
              </a:rPr>
              <a:t>cause </a:t>
            </a:r>
            <a:r>
              <a:rPr dirty="0" sz="1900" spc="10">
                <a:solidFill>
                  <a:srgbClr val="3B3B3A"/>
                </a:solidFill>
                <a:latin typeface="Calibri"/>
                <a:cs typeface="Calibri"/>
              </a:rPr>
              <a:t>mortality </a:t>
            </a:r>
            <a:r>
              <a:rPr dirty="0" sz="1900" spc="15">
                <a:solidFill>
                  <a:srgbClr val="3B3B3A"/>
                </a:solidFill>
                <a:latin typeface="Calibri"/>
                <a:cs typeface="Calibri"/>
              </a:rPr>
              <a:t>3 </a:t>
            </a:r>
            <a:r>
              <a:rPr dirty="0" sz="1900" spc="5">
                <a:solidFill>
                  <a:srgbClr val="3B3B3A"/>
                </a:solidFill>
                <a:latin typeface="Calibri"/>
                <a:cs typeface="Calibri"/>
              </a:rPr>
              <a:t>patients </a:t>
            </a:r>
            <a:r>
              <a:rPr dirty="0" sz="1900" spc="10">
                <a:solidFill>
                  <a:srgbClr val="3B3B3A"/>
                </a:solidFill>
                <a:latin typeface="Calibri"/>
                <a:cs typeface="Calibri"/>
              </a:rPr>
              <a:t>at </a:t>
            </a:r>
            <a:r>
              <a:rPr dirty="0" sz="1900" spc="15">
                <a:solidFill>
                  <a:srgbClr val="3B3B3A"/>
                </a:solidFill>
                <a:latin typeface="Calibri"/>
                <a:cs typeface="Calibri"/>
              </a:rPr>
              <a:t>12 months </a:t>
            </a:r>
            <a:r>
              <a:rPr dirty="0" sz="1900" spc="10">
                <a:solidFill>
                  <a:srgbClr val="3B3B3A"/>
                </a:solidFill>
                <a:latin typeface="Calibri"/>
                <a:cs typeface="Calibri"/>
              </a:rPr>
              <a:t>(1.4%), </a:t>
            </a:r>
            <a:r>
              <a:rPr dirty="0" sz="1900" spc="15">
                <a:solidFill>
                  <a:srgbClr val="3B3B3A"/>
                </a:solidFill>
                <a:latin typeface="Calibri"/>
                <a:cs typeface="Calibri"/>
              </a:rPr>
              <a:t>9 </a:t>
            </a:r>
            <a:r>
              <a:rPr dirty="0" sz="1900" spc="5">
                <a:solidFill>
                  <a:srgbClr val="3B3B3A"/>
                </a:solidFill>
                <a:latin typeface="Calibri"/>
                <a:cs typeface="Calibri"/>
              </a:rPr>
              <a:t>patients </a:t>
            </a:r>
            <a:r>
              <a:rPr dirty="0" sz="1900" spc="10">
                <a:solidFill>
                  <a:srgbClr val="3B3B3A"/>
                </a:solidFill>
                <a:latin typeface="Calibri"/>
                <a:cs typeface="Calibri"/>
              </a:rPr>
              <a:t>at </a:t>
            </a:r>
            <a:r>
              <a:rPr dirty="0" sz="1900" spc="15">
                <a:solidFill>
                  <a:srgbClr val="3B3B3A"/>
                </a:solidFill>
                <a:latin typeface="Calibri"/>
                <a:cs typeface="Calibri"/>
              </a:rPr>
              <a:t>24</a:t>
            </a:r>
            <a:r>
              <a:rPr dirty="0" sz="1900" spc="-135">
                <a:solidFill>
                  <a:srgbClr val="3B3B3A"/>
                </a:solidFill>
                <a:latin typeface="Calibri"/>
                <a:cs typeface="Calibri"/>
              </a:rPr>
              <a:t> </a:t>
            </a:r>
            <a:r>
              <a:rPr dirty="0" sz="1900" spc="15">
                <a:solidFill>
                  <a:srgbClr val="3B3B3A"/>
                </a:solidFill>
                <a:latin typeface="Calibri"/>
                <a:cs typeface="Calibri"/>
              </a:rPr>
              <a:t>months</a:t>
            </a:r>
            <a:endParaRPr sz="1900">
              <a:latin typeface="Calibri"/>
              <a:cs typeface="Calibri"/>
            </a:endParaRPr>
          </a:p>
          <a:p>
            <a:pPr marL="169545">
              <a:lnSpc>
                <a:spcPts val="2185"/>
              </a:lnSpc>
            </a:pPr>
            <a:r>
              <a:rPr dirty="0" sz="1900" spc="10">
                <a:solidFill>
                  <a:srgbClr val="3B3B3A"/>
                </a:solidFill>
                <a:latin typeface="Calibri"/>
                <a:cs typeface="Calibri"/>
              </a:rPr>
              <a:t>(4.3%)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50">
              <a:latin typeface="Times New Roman"/>
              <a:cs typeface="Times New Roman"/>
            </a:endParaRPr>
          </a:p>
          <a:p>
            <a:pPr marL="169545" indent="-156845">
              <a:lnSpc>
                <a:spcPts val="2180"/>
              </a:lnSpc>
              <a:buFont typeface="Arial"/>
              <a:buChar char="•"/>
              <a:tabLst>
                <a:tab pos="170180" algn="l"/>
              </a:tabLst>
            </a:pPr>
            <a:r>
              <a:rPr dirty="0" sz="1900" spc="15">
                <a:solidFill>
                  <a:srgbClr val="3B3B3A"/>
                </a:solidFill>
                <a:latin typeface="Calibri"/>
                <a:cs typeface="Calibri"/>
              </a:rPr>
              <a:t>Where known, </a:t>
            </a:r>
            <a:r>
              <a:rPr dirty="0" sz="1900" spc="10">
                <a:solidFill>
                  <a:srgbClr val="3B3B3A"/>
                </a:solidFill>
                <a:latin typeface="Calibri"/>
                <a:cs typeface="Calibri"/>
              </a:rPr>
              <a:t>cause of </a:t>
            </a:r>
            <a:r>
              <a:rPr dirty="0" sz="1900" spc="15">
                <a:solidFill>
                  <a:srgbClr val="3B3B3A"/>
                </a:solidFill>
                <a:latin typeface="Calibri"/>
                <a:cs typeface="Calibri"/>
              </a:rPr>
              <a:t>death </a:t>
            </a:r>
            <a:r>
              <a:rPr dirty="0" sz="1900" spc="10">
                <a:solidFill>
                  <a:srgbClr val="3B3B3A"/>
                </a:solidFill>
                <a:latin typeface="Calibri"/>
                <a:cs typeface="Calibri"/>
              </a:rPr>
              <a:t>included: cerebrovascular </a:t>
            </a:r>
            <a:r>
              <a:rPr dirty="0" sz="1900" spc="5">
                <a:solidFill>
                  <a:srgbClr val="3B3B3A"/>
                </a:solidFill>
                <a:latin typeface="Calibri"/>
                <a:cs typeface="Calibri"/>
              </a:rPr>
              <a:t>(2), </a:t>
            </a:r>
            <a:r>
              <a:rPr dirty="0" sz="1900" spc="10">
                <a:solidFill>
                  <a:srgbClr val="3B3B3A"/>
                </a:solidFill>
                <a:latin typeface="Calibri"/>
                <a:cs typeface="Calibri"/>
              </a:rPr>
              <a:t>metastatic</a:t>
            </a:r>
            <a:r>
              <a:rPr dirty="0" sz="1900" spc="-55">
                <a:solidFill>
                  <a:srgbClr val="3B3B3A"/>
                </a:solidFill>
                <a:latin typeface="Calibri"/>
                <a:cs typeface="Calibri"/>
              </a:rPr>
              <a:t> </a:t>
            </a:r>
            <a:r>
              <a:rPr dirty="0" sz="1900" spc="10">
                <a:solidFill>
                  <a:srgbClr val="3B3B3A"/>
                </a:solidFill>
                <a:latin typeface="Calibri"/>
                <a:cs typeface="Calibri"/>
              </a:rPr>
              <a:t>CA</a:t>
            </a:r>
            <a:endParaRPr sz="1900">
              <a:latin typeface="Calibri"/>
              <a:cs typeface="Calibri"/>
            </a:endParaRPr>
          </a:p>
          <a:p>
            <a:pPr marL="169545">
              <a:lnSpc>
                <a:spcPts val="2180"/>
              </a:lnSpc>
            </a:pPr>
            <a:r>
              <a:rPr dirty="0" sz="1900" spc="5">
                <a:solidFill>
                  <a:srgbClr val="3B3B3A"/>
                </a:solidFill>
                <a:latin typeface="Calibri"/>
                <a:cs typeface="Calibri"/>
              </a:rPr>
              <a:t>(2), sepsis, </a:t>
            </a:r>
            <a:r>
              <a:rPr dirty="0" sz="1900" spc="15">
                <a:solidFill>
                  <a:srgbClr val="3B3B3A"/>
                </a:solidFill>
                <a:latin typeface="Calibri"/>
                <a:cs typeface="Calibri"/>
              </a:rPr>
              <a:t>AAA</a:t>
            </a:r>
            <a:r>
              <a:rPr dirty="0" sz="1900" spc="-45">
                <a:solidFill>
                  <a:srgbClr val="3B3B3A"/>
                </a:solidFill>
                <a:latin typeface="Calibri"/>
                <a:cs typeface="Calibri"/>
              </a:rPr>
              <a:t> </a:t>
            </a:r>
            <a:r>
              <a:rPr dirty="0" sz="1900" spc="10">
                <a:solidFill>
                  <a:srgbClr val="3B3B3A"/>
                </a:solidFill>
                <a:latin typeface="Calibri"/>
                <a:cs typeface="Calibri"/>
              </a:rPr>
              <a:t>rupture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5241" y="226567"/>
            <a:ext cx="351853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2-year clinical</a:t>
            </a:r>
            <a:r>
              <a:rPr dirty="0" sz="2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outcomes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1822" y="1302461"/>
            <a:ext cx="7291705" cy="28822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3B3B3A"/>
                </a:solidFill>
                <a:latin typeface="Calibri"/>
                <a:cs typeface="Calibri"/>
              </a:rPr>
              <a:t>TVR 7.1% at </a:t>
            </a:r>
            <a:r>
              <a:rPr dirty="0" sz="2800" spc="-10">
                <a:solidFill>
                  <a:srgbClr val="3B3B3A"/>
                </a:solidFill>
                <a:latin typeface="Calibri"/>
                <a:cs typeface="Calibri"/>
              </a:rPr>
              <a:t>12 </a:t>
            </a:r>
            <a:r>
              <a:rPr dirty="0" sz="2800" spc="-5">
                <a:solidFill>
                  <a:srgbClr val="3B3B3A"/>
                </a:solidFill>
                <a:latin typeface="Calibri"/>
                <a:cs typeface="Calibri"/>
              </a:rPr>
              <a:t>months and 11.9% at 24</a:t>
            </a:r>
            <a:r>
              <a:rPr dirty="0" sz="2800" spc="155">
                <a:solidFill>
                  <a:srgbClr val="3B3B3A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3B3B3A"/>
                </a:solidFill>
                <a:latin typeface="Calibri"/>
                <a:cs typeface="Calibri"/>
              </a:rPr>
              <a:t>months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3B3B3A"/>
              </a:buClr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3B3B3A"/>
                </a:solidFill>
                <a:latin typeface="Calibri"/>
                <a:cs typeface="Calibri"/>
              </a:rPr>
              <a:t>All MI 1.4% at 12 months and 2.4% at 24</a:t>
            </a:r>
            <a:r>
              <a:rPr dirty="0" sz="2800" spc="150">
                <a:solidFill>
                  <a:srgbClr val="3B3B3A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3B3B3A"/>
                </a:solidFill>
                <a:latin typeface="Calibri"/>
                <a:cs typeface="Calibri"/>
              </a:rPr>
              <a:t>months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B3B3A"/>
              </a:buClr>
              <a:buFont typeface="Arial"/>
              <a:buChar char="•"/>
            </a:pPr>
            <a:endParaRPr sz="4400">
              <a:latin typeface="Times New Roman"/>
              <a:cs typeface="Times New Roman"/>
            </a:endParaRPr>
          </a:p>
          <a:p>
            <a:pPr marL="241300" marR="469900" indent="-228600">
              <a:lnSpc>
                <a:spcPts val="303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2800" spc="-10">
                <a:solidFill>
                  <a:srgbClr val="3B3B3A"/>
                </a:solidFill>
                <a:latin typeface="Calibri"/>
                <a:cs typeface="Calibri"/>
              </a:rPr>
              <a:t>Definite </a:t>
            </a:r>
            <a:r>
              <a:rPr dirty="0" sz="2800" spc="-5">
                <a:solidFill>
                  <a:srgbClr val="3B3B3A"/>
                </a:solidFill>
                <a:latin typeface="Calibri"/>
                <a:cs typeface="Calibri"/>
              </a:rPr>
              <a:t>ST 1.9% at 12 months and 2.9% at 24  months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44134" y="226567"/>
            <a:ext cx="323913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Wire based</a:t>
            </a:r>
            <a:r>
              <a:rPr dirty="0" spc="-15"/>
              <a:t> </a:t>
            </a:r>
            <a:r>
              <a:rPr dirty="0" spc="-10"/>
              <a:t>procedure</a:t>
            </a:r>
          </a:p>
        </p:txBody>
      </p:sp>
      <p:sp>
        <p:nvSpPr>
          <p:cNvPr id="3" name="object 3"/>
          <p:cNvSpPr/>
          <p:nvPr/>
        </p:nvSpPr>
        <p:spPr>
          <a:xfrm>
            <a:off x="198120" y="760475"/>
            <a:ext cx="8747760" cy="4373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58892" y="226567"/>
            <a:ext cx="402209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Dissection based</a:t>
            </a:r>
            <a:r>
              <a:rPr dirty="0" spc="25"/>
              <a:t> </a:t>
            </a:r>
            <a:r>
              <a:rPr dirty="0" spc="-10"/>
              <a:t>procedure</a:t>
            </a:r>
          </a:p>
        </p:txBody>
      </p:sp>
      <p:sp>
        <p:nvSpPr>
          <p:cNvPr id="3" name="object 3"/>
          <p:cNvSpPr/>
          <p:nvPr/>
        </p:nvSpPr>
        <p:spPr>
          <a:xfrm>
            <a:off x="205740" y="777240"/>
            <a:ext cx="4351020" cy="435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87240" y="777240"/>
            <a:ext cx="4351020" cy="4351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51626" y="226567"/>
            <a:ext cx="273621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Sub-group</a:t>
            </a:r>
            <a:r>
              <a:rPr dirty="0" spc="-15"/>
              <a:t> </a:t>
            </a:r>
            <a:r>
              <a:rPr dirty="0" spc="-5"/>
              <a:t>analysis</a:t>
            </a:r>
          </a:p>
        </p:txBody>
      </p:sp>
      <p:sp>
        <p:nvSpPr>
          <p:cNvPr id="3" name="object 3"/>
          <p:cNvSpPr/>
          <p:nvPr/>
        </p:nvSpPr>
        <p:spPr>
          <a:xfrm>
            <a:off x="274320" y="784859"/>
            <a:ext cx="8595360" cy="4297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51626" y="226567"/>
            <a:ext cx="273621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Sub-group</a:t>
            </a:r>
            <a:r>
              <a:rPr dirty="0" spc="-15"/>
              <a:t> </a:t>
            </a:r>
            <a:r>
              <a:rPr dirty="0" spc="-5"/>
              <a:t>analysis</a:t>
            </a:r>
          </a:p>
        </p:txBody>
      </p:sp>
      <p:sp>
        <p:nvSpPr>
          <p:cNvPr id="3" name="object 3"/>
          <p:cNvSpPr/>
          <p:nvPr/>
        </p:nvSpPr>
        <p:spPr>
          <a:xfrm>
            <a:off x="227075" y="801623"/>
            <a:ext cx="8648700" cy="4314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29641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How </a:t>
            </a:r>
            <a:r>
              <a:rPr dirty="0" spc="-5"/>
              <a:t>was the </a:t>
            </a:r>
            <a:r>
              <a:rPr dirty="0" spc="-10"/>
              <a:t>study</a:t>
            </a:r>
            <a:r>
              <a:rPr dirty="0" spc="35"/>
              <a:t> </a:t>
            </a:r>
            <a:r>
              <a:rPr dirty="0" spc="-5"/>
              <a:t>executed?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1822" y="1019937"/>
            <a:ext cx="6984365" cy="3101975"/>
          </a:xfrm>
          <a:prstGeom prst="rect">
            <a:avLst/>
          </a:prstGeom>
        </p:spPr>
        <p:txBody>
          <a:bodyPr wrap="square" lIns="0" tIns="77470" rIns="0" bIns="0" rtlCol="0" vert="horz">
            <a:spAutoFit/>
          </a:bodyPr>
          <a:lstStyle/>
          <a:p>
            <a:pPr marL="213360" indent="-20066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13995" algn="l"/>
              </a:tabLst>
            </a:pPr>
            <a:r>
              <a:rPr dirty="0" sz="2450" spc="-5">
                <a:solidFill>
                  <a:srgbClr val="3B3B3A"/>
                </a:solidFill>
                <a:latin typeface="Calibri"/>
                <a:cs typeface="Calibri"/>
              </a:rPr>
              <a:t>Single </a:t>
            </a:r>
            <a:r>
              <a:rPr dirty="0" sz="2450">
                <a:solidFill>
                  <a:srgbClr val="3B3B3A"/>
                </a:solidFill>
                <a:latin typeface="Calibri"/>
                <a:cs typeface="Calibri"/>
              </a:rPr>
              <a:t>arm</a:t>
            </a:r>
            <a:r>
              <a:rPr dirty="0" sz="2450" spc="30">
                <a:solidFill>
                  <a:srgbClr val="3B3B3A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3B3B3A"/>
                </a:solidFill>
                <a:latin typeface="Calibri"/>
                <a:cs typeface="Calibri"/>
              </a:rPr>
              <a:t>study</a:t>
            </a:r>
            <a:endParaRPr sz="2450">
              <a:latin typeface="Calibri"/>
              <a:cs typeface="Calibri"/>
            </a:endParaRPr>
          </a:p>
          <a:p>
            <a:pPr marL="213360" indent="-200660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213995" algn="l"/>
              </a:tabLst>
            </a:pPr>
            <a:r>
              <a:rPr dirty="0" sz="2450">
                <a:solidFill>
                  <a:srgbClr val="3B3B3A"/>
                </a:solidFill>
                <a:latin typeface="Calibri"/>
                <a:cs typeface="Calibri"/>
              </a:rPr>
              <a:t>Recruited patients with clinical indication for CTO</a:t>
            </a:r>
            <a:r>
              <a:rPr dirty="0" sz="2450" spc="105">
                <a:solidFill>
                  <a:srgbClr val="3B3B3A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3B3B3A"/>
                </a:solidFill>
                <a:latin typeface="Calibri"/>
                <a:cs typeface="Calibri"/>
              </a:rPr>
              <a:t>PCI</a:t>
            </a:r>
            <a:endParaRPr sz="2450">
              <a:latin typeface="Calibri"/>
              <a:cs typeface="Calibri"/>
            </a:endParaRPr>
          </a:p>
          <a:p>
            <a:pPr marL="213360" indent="-20066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213995" algn="l"/>
              </a:tabLst>
            </a:pPr>
            <a:r>
              <a:rPr dirty="0" sz="2450" spc="5">
                <a:solidFill>
                  <a:srgbClr val="3B3B3A"/>
                </a:solidFill>
                <a:latin typeface="Calibri"/>
                <a:cs typeface="Calibri"/>
              </a:rPr>
              <a:t>QoL </a:t>
            </a:r>
            <a:r>
              <a:rPr dirty="0" sz="2450">
                <a:solidFill>
                  <a:srgbClr val="3B3B3A"/>
                </a:solidFill>
                <a:latin typeface="Calibri"/>
                <a:cs typeface="Calibri"/>
              </a:rPr>
              <a:t>assessment before</a:t>
            </a:r>
            <a:r>
              <a:rPr dirty="0" sz="2450" spc="40">
                <a:solidFill>
                  <a:srgbClr val="3B3B3A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3B3B3A"/>
                </a:solidFill>
                <a:latin typeface="Calibri"/>
                <a:cs typeface="Calibri"/>
              </a:rPr>
              <a:t>PCI</a:t>
            </a:r>
            <a:endParaRPr sz="2450">
              <a:latin typeface="Calibri"/>
              <a:cs typeface="Calibri"/>
            </a:endParaRPr>
          </a:p>
          <a:p>
            <a:pPr marL="213360" indent="-200660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213995" algn="l"/>
              </a:tabLst>
            </a:pPr>
            <a:r>
              <a:rPr dirty="0" sz="2450">
                <a:solidFill>
                  <a:srgbClr val="3B3B3A"/>
                </a:solidFill>
                <a:latin typeface="Calibri"/>
                <a:cs typeface="Calibri"/>
              </a:rPr>
              <a:t>CTO PCI according to usual</a:t>
            </a:r>
            <a:r>
              <a:rPr dirty="0" sz="2450" spc="70">
                <a:solidFill>
                  <a:srgbClr val="3B3B3A"/>
                </a:solidFill>
                <a:latin typeface="Calibri"/>
                <a:cs typeface="Calibri"/>
              </a:rPr>
              <a:t> </a:t>
            </a:r>
            <a:r>
              <a:rPr dirty="0" sz="2450" spc="-5">
                <a:solidFill>
                  <a:srgbClr val="3B3B3A"/>
                </a:solidFill>
                <a:latin typeface="Calibri"/>
                <a:cs typeface="Calibri"/>
              </a:rPr>
              <a:t>practice</a:t>
            </a:r>
            <a:endParaRPr sz="2450">
              <a:latin typeface="Calibri"/>
              <a:cs typeface="Calibri"/>
            </a:endParaRPr>
          </a:p>
          <a:p>
            <a:pPr marL="213360" indent="-200660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213995" algn="l"/>
              </a:tabLst>
            </a:pPr>
            <a:r>
              <a:rPr dirty="0" sz="2450">
                <a:solidFill>
                  <a:srgbClr val="3B3B3A"/>
                </a:solidFill>
                <a:latin typeface="Calibri"/>
                <a:cs typeface="Calibri"/>
              </a:rPr>
              <a:t>IVUS before stenting with Synergy</a:t>
            </a:r>
            <a:r>
              <a:rPr dirty="0" sz="2450" spc="70">
                <a:solidFill>
                  <a:srgbClr val="3B3B3A"/>
                </a:solidFill>
                <a:latin typeface="Calibri"/>
                <a:cs typeface="Calibri"/>
              </a:rPr>
              <a:t> </a:t>
            </a:r>
            <a:r>
              <a:rPr dirty="0" sz="2450" spc="-5">
                <a:solidFill>
                  <a:srgbClr val="3B3B3A"/>
                </a:solidFill>
                <a:latin typeface="Calibri"/>
                <a:cs typeface="Calibri"/>
              </a:rPr>
              <a:t>EES</a:t>
            </a:r>
            <a:endParaRPr sz="2450">
              <a:latin typeface="Calibri"/>
              <a:cs typeface="Calibri"/>
            </a:endParaRPr>
          </a:p>
          <a:p>
            <a:pPr marL="213360" indent="-20066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213995" algn="l"/>
              </a:tabLst>
            </a:pPr>
            <a:r>
              <a:rPr dirty="0" sz="2450" spc="5">
                <a:solidFill>
                  <a:srgbClr val="3B3B3A"/>
                </a:solidFill>
                <a:latin typeface="Calibri"/>
                <a:cs typeface="Calibri"/>
              </a:rPr>
              <a:t>12 month </a:t>
            </a:r>
            <a:r>
              <a:rPr dirty="0" sz="2450">
                <a:solidFill>
                  <a:srgbClr val="3B3B3A"/>
                </a:solidFill>
                <a:latin typeface="Calibri"/>
                <a:cs typeface="Calibri"/>
              </a:rPr>
              <a:t>QoL, angiogram </a:t>
            </a:r>
            <a:r>
              <a:rPr dirty="0" sz="2450" spc="5">
                <a:solidFill>
                  <a:srgbClr val="3B3B3A"/>
                </a:solidFill>
                <a:latin typeface="Calibri"/>
                <a:cs typeface="Calibri"/>
              </a:rPr>
              <a:t>and</a:t>
            </a:r>
            <a:r>
              <a:rPr dirty="0" sz="2450" spc="55">
                <a:solidFill>
                  <a:srgbClr val="3B3B3A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3B3B3A"/>
                </a:solidFill>
                <a:latin typeface="Calibri"/>
                <a:cs typeface="Calibri"/>
              </a:rPr>
              <a:t>OCT</a:t>
            </a:r>
            <a:endParaRPr sz="2450">
              <a:latin typeface="Calibri"/>
              <a:cs typeface="Calibri"/>
            </a:endParaRPr>
          </a:p>
          <a:p>
            <a:pPr marL="213360" indent="-200660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213995" algn="l"/>
              </a:tabLst>
            </a:pPr>
            <a:r>
              <a:rPr dirty="0" sz="2450">
                <a:solidFill>
                  <a:srgbClr val="3B3B3A"/>
                </a:solidFill>
                <a:latin typeface="Calibri"/>
                <a:cs typeface="Calibri"/>
              </a:rPr>
              <a:t>Long-term follow-up</a:t>
            </a:r>
            <a:r>
              <a:rPr dirty="0" sz="2450" spc="10">
                <a:solidFill>
                  <a:srgbClr val="3B3B3A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3B3B3A"/>
                </a:solidFill>
                <a:latin typeface="Calibri"/>
                <a:cs typeface="Calibri"/>
              </a:rPr>
              <a:t>ongoing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44131" y="3886674"/>
            <a:ext cx="2273300" cy="1079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51626" y="226567"/>
            <a:ext cx="273621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Sub-group</a:t>
            </a:r>
            <a:r>
              <a:rPr dirty="0" spc="-15"/>
              <a:t> </a:t>
            </a:r>
            <a:r>
              <a:rPr dirty="0" spc="-5"/>
              <a:t>analysis</a:t>
            </a:r>
          </a:p>
        </p:txBody>
      </p:sp>
      <p:sp>
        <p:nvSpPr>
          <p:cNvPr id="3" name="object 3"/>
          <p:cNvSpPr/>
          <p:nvPr/>
        </p:nvSpPr>
        <p:spPr>
          <a:xfrm>
            <a:off x="294131" y="811543"/>
            <a:ext cx="8550388" cy="42725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98997" y="226567"/>
            <a:ext cx="318643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24m MACE in</a:t>
            </a:r>
            <a:r>
              <a:rPr dirty="0" spc="-15"/>
              <a:t> </a:t>
            </a:r>
            <a:r>
              <a:rPr dirty="0" spc="-10"/>
              <a:t>Context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1822" y="1161414"/>
            <a:ext cx="5261610" cy="30143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26060" indent="-21336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26060" algn="l"/>
              </a:tabLst>
            </a:pPr>
            <a:r>
              <a:rPr dirty="0" sz="2600">
                <a:solidFill>
                  <a:srgbClr val="3B3B3A"/>
                </a:solidFill>
                <a:latin typeface="Calibri"/>
                <a:cs typeface="Calibri"/>
              </a:rPr>
              <a:t>CONSISTENT</a:t>
            </a:r>
            <a:r>
              <a:rPr dirty="0" sz="2600" spc="-25">
                <a:solidFill>
                  <a:srgbClr val="3B3B3A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3B3B3A"/>
                </a:solidFill>
                <a:latin typeface="Calibri"/>
                <a:cs typeface="Calibri"/>
              </a:rPr>
              <a:t>17%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B3B3A"/>
              </a:buClr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226060" indent="-213360">
              <a:lnSpc>
                <a:spcPct val="100000"/>
              </a:lnSpc>
              <a:buFont typeface="Arial"/>
              <a:buChar char="•"/>
              <a:tabLst>
                <a:tab pos="226060" algn="l"/>
              </a:tabLst>
            </a:pPr>
            <a:r>
              <a:rPr dirty="0" sz="2600" spc="-5">
                <a:solidFill>
                  <a:srgbClr val="3B3B3A"/>
                </a:solidFill>
                <a:latin typeface="Calibri"/>
                <a:cs typeface="Calibri"/>
              </a:rPr>
              <a:t>Syntax2</a:t>
            </a:r>
            <a:r>
              <a:rPr dirty="0" sz="2600" spc="-10">
                <a:solidFill>
                  <a:srgbClr val="3B3B3A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3B3B3A"/>
                </a:solidFill>
                <a:latin typeface="Calibri"/>
                <a:cs typeface="Calibri"/>
              </a:rPr>
              <a:t>13.2%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B3B3A"/>
              </a:buClr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226060" indent="-213360">
              <a:lnSpc>
                <a:spcPct val="100000"/>
              </a:lnSpc>
              <a:buFont typeface="Arial"/>
              <a:buChar char="•"/>
              <a:tabLst>
                <a:tab pos="226060" algn="l"/>
              </a:tabLst>
            </a:pPr>
            <a:r>
              <a:rPr dirty="0" sz="2600">
                <a:solidFill>
                  <a:srgbClr val="3B3B3A"/>
                </a:solidFill>
                <a:latin typeface="Calibri"/>
                <a:cs typeface="Calibri"/>
              </a:rPr>
              <a:t>Matched </a:t>
            </a:r>
            <a:r>
              <a:rPr dirty="0" sz="2600" spc="-5">
                <a:solidFill>
                  <a:srgbClr val="3B3B3A"/>
                </a:solidFill>
                <a:latin typeface="Calibri"/>
                <a:cs typeface="Calibri"/>
              </a:rPr>
              <a:t>Syntax1 PCI </a:t>
            </a:r>
            <a:r>
              <a:rPr dirty="0" sz="2600">
                <a:solidFill>
                  <a:srgbClr val="3B3B3A"/>
                </a:solidFill>
                <a:latin typeface="Calibri"/>
                <a:cs typeface="Calibri"/>
              </a:rPr>
              <a:t>cohort</a:t>
            </a:r>
            <a:r>
              <a:rPr dirty="0" sz="2600" spc="-25">
                <a:solidFill>
                  <a:srgbClr val="3B3B3A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3B3B3A"/>
                </a:solidFill>
                <a:latin typeface="Calibri"/>
                <a:cs typeface="Calibri"/>
              </a:rPr>
              <a:t>21.9%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B3B3A"/>
              </a:buClr>
              <a:buFont typeface="Arial"/>
              <a:buChar char="•"/>
            </a:pPr>
            <a:endParaRPr sz="3150">
              <a:latin typeface="Times New Roman"/>
              <a:cs typeface="Times New Roman"/>
            </a:endParaRPr>
          </a:p>
          <a:p>
            <a:pPr marL="226060" indent="-21336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26060" algn="l"/>
              </a:tabLst>
            </a:pPr>
            <a:r>
              <a:rPr dirty="0" sz="2600">
                <a:solidFill>
                  <a:srgbClr val="3B3B3A"/>
                </a:solidFill>
                <a:latin typeface="Calibri"/>
                <a:cs typeface="Calibri"/>
              </a:rPr>
              <a:t>Matched </a:t>
            </a:r>
            <a:r>
              <a:rPr dirty="0" sz="2600" spc="-5">
                <a:solidFill>
                  <a:srgbClr val="3B3B3A"/>
                </a:solidFill>
                <a:latin typeface="Calibri"/>
                <a:cs typeface="Calibri"/>
              </a:rPr>
              <a:t>Syntax1 CABG </a:t>
            </a:r>
            <a:r>
              <a:rPr dirty="0" sz="2600">
                <a:solidFill>
                  <a:srgbClr val="3B3B3A"/>
                </a:solidFill>
                <a:latin typeface="Calibri"/>
                <a:cs typeface="Calibri"/>
              </a:rPr>
              <a:t>cohort</a:t>
            </a:r>
            <a:r>
              <a:rPr dirty="0" sz="2600" spc="-50">
                <a:solidFill>
                  <a:srgbClr val="3B3B3A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3B3B3A"/>
                </a:solidFill>
                <a:latin typeface="Calibri"/>
                <a:cs typeface="Calibri"/>
              </a:rPr>
              <a:t>15.1%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903084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Conclusions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1822" y="1170558"/>
            <a:ext cx="7696834" cy="30295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07645" indent="-194945">
              <a:lnSpc>
                <a:spcPts val="2550"/>
              </a:lnSpc>
              <a:spcBef>
                <a:spcPts val="125"/>
              </a:spcBef>
              <a:buFont typeface="Arial"/>
              <a:buChar char="•"/>
              <a:tabLst>
                <a:tab pos="208279" algn="l"/>
              </a:tabLst>
            </a:pPr>
            <a:r>
              <a:rPr dirty="0" sz="2350" spc="5">
                <a:solidFill>
                  <a:srgbClr val="3B3B3A"/>
                </a:solidFill>
                <a:latin typeface="Calibri"/>
                <a:cs typeface="Calibri"/>
              </a:rPr>
              <a:t>Intravascular healing is good </a:t>
            </a:r>
            <a:r>
              <a:rPr dirty="0" sz="2350" spc="10">
                <a:solidFill>
                  <a:srgbClr val="3B3B3A"/>
                </a:solidFill>
                <a:latin typeface="Calibri"/>
                <a:cs typeface="Calibri"/>
              </a:rPr>
              <a:t>with modern DES </a:t>
            </a:r>
            <a:r>
              <a:rPr dirty="0" sz="2350" spc="5">
                <a:solidFill>
                  <a:srgbClr val="3B3B3A"/>
                </a:solidFill>
                <a:latin typeface="Calibri"/>
                <a:cs typeface="Calibri"/>
              </a:rPr>
              <a:t>despite</a:t>
            </a:r>
            <a:r>
              <a:rPr dirty="0" sz="2350" spc="110">
                <a:solidFill>
                  <a:srgbClr val="3B3B3A"/>
                </a:solidFill>
                <a:latin typeface="Calibri"/>
                <a:cs typeface="Calibri"/>
              </a:rPr>
              <a:t> </a:t>
            </a:r>
            <a:r>
              <a:rPr dirty="0" sz="2350" spc="5">
                <a:solidFill>
                  <a:srgbClr val="3B3B3A"/>
                </a:solidFill>
                <a:latin typeface="Calibri"/>
                <a:cs typeface="Calibri"/>
              </a:rPr>
              <a:t>vessel</a:t>
            </a:r>
            <a:endParaRPr sz="2350">
              <a:latin typeface="Calibri"/>
              <a:cs typeface="Calibri"/>
            </a:endParaRPr>
          </a:p>
          <a:p>
            <a:pPr marL="207645">
              <a:lnSpc>
                <a:spcPts val="2550"/>
              </a:lnSpc>
            </a:pPr>
            <a:r>
              <a:rPr dirty="0" sz="2350" spc="5">
                <a:solidFill>
                  <a:srgbClr val="3B3B3A"/>
                </a:solidFill>
                <a:latin typeface="Calibri"/>
                <a:cs typeface="Calibri"/>
              </a:rPr>
              <a:t>reconstruction</a:t>
            </a:r>
            <a:endParaRPr sz="23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00">
              <a:latin typeface="Times New Roman"/>
              <a:cs typeface="Times New Roman"/>
            </a:endParaRPr>
          </a:p>
          <a:p>
            <a:pPr marL="207645" indent="-194945">
              <a:lnSpc>
                <a:spcPct val="100000"/>
              </a:lnSpc>
              <a:buFont typeface="Arial"/>
              <a:buChar char="•"/>
              <a:tabLst>
                <a:tab pos="208279" algn="l"/>
              </a:tabLst>
            </a:pPr>
            <a:r>
              <a:rPr dirty="0" sz="2350" spc="15">
                <a:solidFill>
                  <a:srgbClr val="3B3B3A"/>
                </a:solidFill>
                <a:latin typeface="Calibri"/>
                <a:cs typeface="Calibri"/>
              </a:rPr>
              <a:t>MACE </a:t>
            </a:r>
            <a:r>
              <a:rPr dirty="0" sz="2350" spc="5">
                <a:solidFill>
                  <a:srgbClr val="3B3B3A"/>
                </a:solidFill>
                <a:latin typeface="Calibri"/>
                <a:cs typeface="Calibri"/>
              </a:rPr>
              <a:t>is </a:t>
            </a:r>
            <a:r>
              <a:rPr dirty="0" sz="2350" spc="10">
                <a:solidFill>
                  <a:srgbClr val="3B3B3A"/>
                </a:solidFill>
                <a:latin typeface="Calibri"/>
                <a:cs typeface="Calibri"/>
              </a:rPr>
              <a:t>acceptable </a:t>
            </a:r>
            <a:r>
              <a:rPr dirty="0" sz="2350" spc="5">
                <a:solidFill>
                  <a:srgbClr val="3B3B3A"/>
                </a:solidFill>
                <a:latin typeface="Calibri"/>
                <a:cs typeface="Calibri"/>
              </a:rPr>
              <a:t>for </a:t>
            </a:r>
            <a:r>
              <a:rPr dirty="0" sz="2350" spc="10">
                <a:solidFill>
                  <a:srgbClr val="3B3B3A"/>
                </a:solidFill>
                <a:latin typeface="Calibri"/>
                <a:cs typeface="Calibri"/>
              </a:rPr>
              <a:t>very </a:t>
            </a:r>
            <a:r>
              <a:rPr dirty="0" sz="2350" spc="5">
                <a:solidFill>
                  <a:srgbClr val="3B3B3A"/>
                </a:solidFill>
                <a:latin typeface="Calibri"/>
                <a:cs typeface="Calibri"/>
              </a:rPr>
              <a:t>complex</a:t>
            </a:r>
            <a:r>
              <a:rPr dirty="0" sz="2350" spc="25">
                <a:solidFill>
                  <a:srgbClr val="3B3B3A"/>
                </a:solidFill>
                <a:latin typeface="Calibri"/>
                <a:cs typeface="Calibri"/>
              </a:rPr>
              <a:t> </a:t>
            </a:r>
            <a:r>
              <a:rPr dirty="0" sz="2350" spc="5">
                <a:solidFill>
                  <a:srgbClr val="3B3B3A"/>
                </a:solidFill>
                <a:latin typeface="Calibri"/>
                <a:cs typeface="Calibri"/>
              </a:rPr>
              <a:t>lesions</a:t>
            </a:r>
            <a:endParaRPr sz="23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3B3B3A"/>
              </a:buClr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207645" indent="-19494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08279" algn="l"/>
              </a:tabLst>
            </a:pPr>
            <a:r>
              <a:rPr dirty="0" sz="2350" spc="5">
                <a:solidFill>
                  <a:srgbClr val="3B3B3A"/>
                </a:solidFill>
                <a:latin typeface="Calibri"/>
                <a:cs typeface="Calibri"/>
              </a:rPr>
              <a:t>Diabetes strongest predictor of</a:t>
            </a:r>
            <a:r>
              <a:rPr dirty="0" sz="2350" spc="35">
                <a:solidFill>
                  <a:srgbClr val="3B3B3A"/>
                </a:solidFill>
                <a:latin typeface="Calibri"/>
                <a:cs typeface="Calibri"/>
              </a:rPr>
              <a:t> </a:t>
            </a:r>
            <a:r>
              <a:rPr dirty="0" sz="2350" spc="5">
                <a:solidFill>
                  <a:srgbClr val="3B3B3A"/>
                </a:solidFill>
                <a:latin typeface="Calibri"/>
                <a:cs typeface="Calibri"/>
              </a:rPr>
              <a:t>TVR</a:t>
            </a:r>
            <a:endParaRPr sz="23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B3B3A"/>
              </a:buClr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207645" indent="-19494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08279" algn="l"/>
              </a:tabLst>
            </a:pPr>
            <a:r>
              <a:rPr dirty="0" sz="2350" spc="10">
                <a:solidFill>
                  <a:srgbClr val="3B3B3A"/>
                </a:solidFill>
                <a:latin typeface="Calibri"/>
                <a:cs typeface="Calibri"/>
              </a:rPr>
              <a:t>Approach </a:t>
            </a:r>
            <a:r>
              <a:rPr dirty="0" sz="2350" spc="5">
                <a:solidFill>
                  <a:srgbClr val="3B3B3A"/>
                </a:solidFill>
                <a:latin typeface="Calibri"/>
                <a:cs typeface="Calibri"/>
              </a:rPr>
              <a:t>does not predict </a:t>
            </a:r>
            <a:r>
              <a:rPr dirty="0" sz="2350" spc="15">
                <a:solidFill>
                  <a:srgbClr val="3B3B3A"/>
                </a:solidFill>
                <a:latin typeface="Calibri"/>
                <a:cs typeface="Calibri"/>
              </a:rPr>
              <a:t>MACE </a:t>
            </a:r>
            <a:r>
              <a:rPr dirty="0" sz="2350" spc="10">
                <a:solidFill>
                  <a:srgbClr val="3B3B3A"/>
                </a:solidFill>
                <a:latin typeface="Calibri"/>
                <a:cs typeface="Calibri"/>
              </a:rPr>
              <a:t>at 2</a:t>
            </a:r>
            <a:r>
              <a:rPr dirty="0" sz="2350" spc="20">
                <a:solidFill>
                  <a:srgbClr val="3B3B3A"/>
                </a:solidFill>
                <a:latin typeface="Calibri"/>
                <a:cs typeface="Calibri"/>
              </a:rPr>
              <a:t> </a:t>
            </a:r>
            <a:r>
              <a:rPr dirty="0" sz="2350" spc="10">
                <a:solidFill>
                  <a:srgbClr val="3B3B3A"/>
                </a:solidFill>
                <a:latin typeface="Calibri"/>
                <a:cs typeface="Calibri"/>
              </a:rPr>
              <a:t>years</a:t>
            </a:r>
            <a:endParaRPr sz="2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666" y="97737"/>
            <a:ext cx="8948651" cy="5009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96408" y="4547880"/>
            <a:ext cx="0" cy="593090"/>
          </a:xfrm>
          <a:custGeom>
            <a:avLst/>
            <a:gdLst/>
            <a:ahLst/>
            <a:cxnLst/>
            <a:rect l="l" t="t" r="r" b="b"/>
            <a:pathLst>
              <a:path w="0" h="593089">
                <a:moveTo>
                  <a:pt x="0" y="592537"/>
                </a:moveTo>
                <a:lnTo>
                  <a:pt x="0" y="0"/>
                </a:lnTo>
              </a:path>
            </a:pathLst>
          </a:custGeom>
          <a:ln w="152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0082" y="0"/>
            <a:ext cx="236854" cy="4000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50" spc="-30">
                <a:solidFill>
                  <a:srgbClr val="B16DAC"/>
                </a:solidFill>
                <a:latin typeface="Times New Roman"/>
                <a:cs typeface="Times New Roman"/>
              </a:rPr>
              <a:t>°'</a:t>
            </a:r>
            <a:r>
              <a:rPr dirty="0" sz="2450" spc="-405">
                <a:solidFill>
                  <a:srgbClr val="B16DAC"/>
                </a:solidFill>
                <a:latin typeface="Times New Roman"/>
                <a:cs typeface="Times New Roman"/>
              </a:rPr>
              <a:t> </a:t>
            </a:r>
            <a:r>
              <a:rPr dirty="0" sz="450" spc="-110">
                <a:solidFill>
                  <a:srgbClr val="B16DAC"/>
                </a:solidFill>
                <a:latin typeface="Arial"/>
                <a:cs typeface="Arial"/>
              </a:rPr>
              <a:t>I</a:t>
            </a:r>
            <a:endParaRPr sz="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2830" y="111914"/>
            <a:ext cx="413384" cy="248920"/>
          </a:xfrm>
          <a:prstGeom prst="rect">
            <a:avLst/>
          </a:prstGeom>
          <a:solidFill>
            <a:srgbClr val="8A3B82"/>
          </a:solidFill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r>
              <a:rPr dirty="0" sz="1400" spc="15" b="1">
                <a:solidFill>
                  <a:srgbClr val="EFF6F9"/>
                </a:solidFill>
                <a:latin typeface="Arial"/>
                <a:cs typeface="Arial"/>
              </a:rPr>
              <a:t>euro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2558" y="242081"/>
            <a:ext cx="60325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5">
                <a:solidFill>
                  <a:srgbClr val="B16DAC"/>
                </a:solidFill>
                <a:latin typeface="Arial"/>
                <a:cs typeface="Arial"/>
              </a:rPr>
              <a:t>,</a:t>
            </a:r>
            <a:endParaRPr sz="9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5302" y="357636"/>
            <a:ext cx="163195" cy="305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100"/>
              </a:lnSpc>
              <a:spcBef>
                <a:spcPts val="100"/>
              </a:spcBef>
            </a:pPr>
            <a:r>
              <a:rPr dirty="0" sz="1050" spc="15" b="1">
                <a:solidFill>
                  <a:srgbClr val="B16DAC"/>
                </a:solidFill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  <a:p>
            <a:pPr marL="50165">
              <a:lnSpc>
                <a:spcPts val="1100"/>
              </a:lnSpc>
            </a:pPr>
            <a:r>
              <a:rPr dirty="0" sz="1050" spc="20" b="1">
                <a:solidFill>
                  <a:srgbClr val="B16DAC"/>
                </a:solidFill>
                <a:latin typeface="Times New Roman"/>
                <a:cs typeface="Times New Roman"/>
              </a:rPr>
              <a:t>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39966" y="857048"/>
            <a:ext cx="1853564" cy="399415"/>
          </a:xfrm>
          <a:prstGeom prst="rect">
            <a:avLst/>
          </a:prstGeom>
          <a:solidFill>
            <a:srgbClr val="131F2D"/>
          </a:solidFill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r>
              <a:rPr dirty="0" sz="2250" spc="35" b="1">
                <a:solidFill>
                  <a:srgbClr val="EFF6F9"/>
                </a:solidFill>
                <a:latin typeface="Arial"/>
                <a:cs typeface="Arial"/>
              </a:rPr>
              <a:t>Investigators</a:t>
            </a:r>
            <a:endParaRPr sz="22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45609" y="2357814"/>
            <a:ext cx="859155" cy="151130"/>
          </a:xfrm>
          <a:custGeom>
            <a:avLst/>
            <a:gdLst/>
            <a:ahLst/>
            <a:cxnLst/>
            <a:rect l="l" t="t" r="r" b="b"/>
            <a:pathLst>
              <a:path w="859155" h="151130">
                <a:moveTo>
                  <a:pt x="0" y="0"/>
                </a:moveTo>
                <a:lnTo>
                  <a:pt x="859092" y="0"/>
                </a:lnTo>
                <a:lnTo>
                  <a:pt x="859092" y="150798"/>
                </a:lnTo>
                <a:lnTo>
                  <a:pt x="0" y="150798"/>
                </a:lnTo>
                <a:lnTo>
                  <a:pt x="0" y="0"/>
                </a:lnTo>
                <a:close/>
              </a:path>
            </a:pathLst>
          </a:custGeom>
          <a:solidFill>
            <a:srgbClr val="131F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532910" y="2347014"/>
            <a:ext cx="88836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35" b="1">
                <a:solidFill>
                  <a:srgbClr val="EFF6F9"/>
                </a:solidFill>
                <a:latin typeface="Arial"/>
                <a:cs typeface="Arial"/>
              </a:rPr>
              <a:t>Dr </a:t>
            </a:r>
            <a:r>
              <a:rPr dirty="0" sz="850" spc="15" b="1">
                <a:solidFill>
                  <a:srgbClr val="EFF6F9"/>
                </a:solidFill>
                <a:latin typeface="Arial"/>
                <a:cs typeface="Arial"/>
              </a:rPr>
              <a:t>Simon</a:t>
            </a:r>
            <a:r>
              <a:rPr dirty="0" sz="850" spc="-80" b="1">
                <a:solidFill>
                  <a:srgbClr val="EFF6F9"/>
                </a:solidFill>
                <a:latin typeface="Arial"/>
                <a:cs typeface="Arial"/>
              </a:rPr>
              <a:t> </a:t>
            </a:r>
            <a:r>
              <a:rPr dirty="0" sz="850" spc="10" b="1">
                <a:solidFill>
                  <a:srgbClr val="EFF6F9"/>
                </a:solidFill>
                <a:latin typeface="Arial"/>
                <a:cs typeface="Arial"/>
              </a:rPr>
              <a:t>Walsh</a:t>
            </a:r>
            <a:endParaRPr sz="8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58535" y="2486095"/>
            <a:ext cx="661670" cy="143510"/>
          </a:xfrm>
          <a:prstGeom prst="rect">
            <a:avLst/>
          </a:prstGeom>
          <a:solidFill>
            <a:srgbClr val="131F2D"/>
          </a:solidFill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r>
              <a:rPr dirty="0" sz="850" spc="-20" b="1">
                <a:solidFill>
                  <a:srgbClr val="EFF6F9"/>
                </a:solidFill>
                <a:latin typeface="Arial"/>
                <a:cs typeface="Arial"/>
              </a:rPr>
              <a:t>Belfast</a:t>
            </a:r>
            <a:r>
              <a:rPr dirty="0" sz="850" spc="-35" b="1">
                <a:solidFill>
                  <a:srgbClr val="EFF6F9"/>
                </a:solidFill>
                <a:latin typeface="Arial"/>
                <a:cs typeface="Arial"/>
              </a:rPr>
              <a:t> </a:t>
            </a:r>
            <a:r>
              <a:rPr dirty="0" sz="850" spc="-15" b="1">
                <a:solidFill>
                  <a:srgbClr val="EFF6F9"/>
                </a:solidFill>
                <a:latin typeface="Arial"/>
                <a:cs typeface="Arial"/>
              </a:rPr>
              <a:t>Trust</a:t>
            </a:r>
            <a:endParaRPr sz="8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58535" y="2629028"/>
            <a:ext cx="674370" cy="110489"/>
          </a:xfrm>
          <a:prstGeom prst="rect">
            <a:avLst/>
          </a:prstGeom>
          <a:solidFill>
            <a:srgbClr val="131F2D"/>
          </a:solidFill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650" spc="10">
                <a:solidFill>
                  <a:srgbClr val="DBE6EB"/>
                </a:solidFill>
                <a:latin typeface="Arial"/>
                <a:cs typeface="Arial"/>
              </a:rPr>
              <a:t>Chief</a:t>
            </a:r>
            <a:r>
              <a:rPr dirty="0" sz="650" spc="-5">
                <a:solidFill>
                  <a:srgbClr val="DBE6EB"/>
                </a:solidFill>
                <a:latin typeface="Arial"/>
                <a:cs typeface="Arial"/>
              </a:rPr>
              <a:t> </a:t>
            </a:r>
            <a:r>
              <a:rPr dirty="0" sz="650" spc="15">
                <a:solidFill>
                  <a:srgbClr val="DBE6EB"/>
                </a:solidFill>
                <a:latin typeface="Arial"/>
                <a:cs typeface="Arial"/>
              </a:rPr>
              <a:t>Invest</a:t>
            </a:r>
            <a:r>
              <a:rPr dirty="0" sz="650" spc="15">
                <a:solidFill>
                  <a:srgbClr val="A7CDEF"/>
                </a:solidFill>
                <a:latin typeface="Arial"/>
                <a:cs typeface="Arial"/>
              </a:rPr>
              <a:t>i</a:t>
            </a:r>
            <a:r>
              <a:rPr dirty="0" sz="650" spc="15">
                <a:solidFill>
                  <a:srgbClr val="DBE6EB"/>
                </a:solidFill>
                <a:latin typeface="Arial"/>
                <a:cs typeface="Arial"/>
              </a:rPr>
              <a:t>gator</a:t>
            </a:r>
            <a:endParaRPr sz="6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66254" y="2354760"/>
            <a:ext cx="937894" cy="151130"/>
          </a:xfrm>
          <a:prstGeom prst="rect">
            <a:avLst/>
          </a:prstGeom>
          <a:solidFill>
            <a:srgbClr val="131F2D"/>
          </a:solidFill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r>
              <a:rPr dirty="0" sz="850" spc="10" b="1">
                <a:solidFill>
                  <a:srgbClr val="EFF6F9"/>
                </a:solidFill>
                <a:latin typeface="Arial"/>
                <a:cs typeface="Arial"/>
              </a:rPr>
              <a:t>Dr </a:t>
            </a:r>
            <a:r>
              <a:rPr dirty="0" sz="850" spc="40" b="1">
                <a:solidFill>
                  <a:srgbClr val="EFF6F9"/>
                </a:solidFill>
                <a:latin typeface="Arial"/>
                <a:cs typeface="Arial"/>
              </a:rPr>
              <a:t>Calm</a:t>
            </a:r>
            <a:r>
              <a:rPr dirty="0" sz="850" spc="-55" b="1">
                <a:solidFill>
                  <a:srgbClr val="EFF6F9"/>
                </a:solidFill>
                <a:latin typeface="Arial"/>
                <a:cs typeface="Arial"/>
              </a:rPr>
              <a:t> </a:t>
            </a:r>
            <a:r>
              <a:rPr dirty="0" sz="850" spc="10" b="1">
                <a:solidFill>
                  <a:srgbClr val="EFF6F9"/>
                </a:solidFill>
                <a:latin typeface="Arial"/>
                <a:cs typeface="Arial"/>
              </a:rPr>
              <a:t>Hanratty</a:t>
            </a:r>
            <a:endParaRPr sz="8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15805" y="2487363"/>
            <a:ext cx="647065" cy="142240"/>
          </a:xfrm>
          <a:prstGeom prst="rect">
            <a:avLst/>
          </a:prstGeom>
          <a:solidFill>
            <a:srgbClr val="131F2D"/>
          </a:solidFill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850" spc="10">
                <a:solidFill>
                  <a:srgbClr val="EFF6F9"/>
                </a:solidFill>
                <a:latin typeface="Arial"/>
                <a:cs typeface="Arial"/>
              </a:rPr>
              <a:t>Belfast</a:t>
            </a:r>
            <a:r>
              <a:rPr dirty="0" sz="850" spc="-15">
                <a:solidFill>
                  <a:srgbClr val="EFF6F9"/>
                </a:solidFill>
                <a:latin typeface="Arial"/>
                <a:cs typeface="Arial"/>
              </a:rPr>
              <a:t> </a:t>
            </a:r>
            <a:r>
              <a:rPr dirty="0" sz="850" spc="10">
                <a:solidFill>
                  <a:srgbClr val="EFF6F9"/>
                </a:solidFill>
                <a:latin typeface="Arial"/>
                <a:cs typeface="Arial"/>
              </a:rPr>
              <a:t>Trust</a:t>
            </a:r>
            <a:endParaRPr sz="8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19665" y="2629028"/>
            <a:ext cx="831850" cy="110489"/>
          </a:xfrm>
          <a:prstGeom prst="rect">
            <a:avLst/>
          </a:prstGeom>
          <a:solidFill>
            <a:srgbClr val="131F2D"/>
          </a:solidFill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650" spc="10">
                <a:solidFill>
                  <a:srgbClr val="DBE6EB"/>
                </a:solidFill>
                <a:latin typeface="Arial"/>
                <a:cs typeface="Arial"/>
              </a:rPr>
              <a:t>Princ</a:t>
            </a:r>
            <a:r>
              <a:rPr dirty="0" sz="650" spc="-130">
                <a:solidFill>
                  <a:srgbClr val="DBE6EB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B5BFC6"/>
                </a:solidFill>
                <a:latin typeface="Arial"/>
                <a:cs typeface="Arial"/>
              </a:rPr>
              <a:t>i</a:t>
            </a:r>
            <a:r>
              <a:rPr dirty="0" sz="650" spc="5">
                <a:solidFill>
                  <a:srgbClr val="DBE6EB"/>
                </a:solidFill>
                <a:latin typeface="Arial"/>
                <a:cs typeface="Arial"/>
              </a:rPr>
              <a:t>pal</a:t>
            </a:r>
            <a:r>
              <a:rPr dirty="0" sz="650" spc="30">
                <a:solidFill>
                  <a:srgbClr val="DBE6EB"/>
                </a:solidFill>
                <a:latin typeface="Arial"/>
                <a:cs typeface="Arial"/>
              </a:rPr>
              <a:t> </a:t>
            </a:r>
            <a:r>
              <a:rPr dirty="0" sz="650">
                <a:solidFill>
                  <a:srgbClr val="EFF6F9"/>
                </a:solidFill>
                <a:latin typeface="Arial"/>
                <a:cs typeface="Arial"/>
              </a:rPr>
              <a:t>In</a:t>
            </a:r>
            <a:r>
              <a:rPr dirty="0" sz="650">
                <a:solidFill>
                  <a:srgbClr val="CAD6DD"/>
                </a:solidFill>
                <a:latin typeface="Arial"/>
                <a:cs typeface="Arial"/>
              </a:rPr>
              <a:t>vest</a:t>
            </a:r>
            <a:r>
              <a:rPr dirty="0" sz="650" spc="-105">
                <a:solidFill>
                  <a:srgbClr val="CAD6DD"/>
                </a:solidFill>
                <a:latin typeface="Arial"/>
                <a:cs typeface="Arial"/>
              </a:rPr>
              <a:t> </a:t>
            </a:r>
            <a:r>
              <a:rPr dirty="0" sz="650" spc="-5">
                <a:solidFill>
                  <a:srgbClr val="EFF6F9"/>
                </a:solidFill>
                <a:latin typeface="Arial"/>
                <a:cs typeface="Arial"/>
              </a:rPr>
              <a:t>igat</a:t>
            </a:r>
            <a:r>
              <a:rPr dirty="0" sz="650" spc="-120">
                <a:solidFill>
                  <a:srgbClr val="EFF6F9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EFF6F9"/>
                </a:solidFill>
                <a:latin typeface="Arial"/>
                <a:cs typeface="Arial"/>
              </a:rPr>
              <a:t>or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54045" y="2357814"/>
            <a:ext cx="883919" cy="127000"/>
          </a:xfrm>
          <a:prstGeom prst="rect">
            <a:avLst/>
          </a:prstGeom>
          <a:solidFill>
            <a:srgbClr val="131F2D"/>
          </a:solidFill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ts val="980"/>
              </a:lnSpc>
              <a:spcBef>
                <a:spcPts val="15"/>
              </a:spcBef>
            </a:pPr>
            <a:r>
              <a:rPr dirty="0" sz="850" spc="10" b="1">
                <a:solidFill>
                  <a:srgbClr val="EFF6F9"/>
                </a:solidFill>
                <a:latin typeface="Arial"/>
                <a:cs typeface="Arial"/>
              </a:rPr>
              <a:t>Dr </a:t>
            </a:r>
            <a:r>
              <a:rPr dirty="0" sz="850" spc="30" b="1">
                <a:solidFill>
                  <a:srgbClr val="DBE6EB"/>
                </a:solidFill>
                <a:latin typeface="Arial"/>
                <a:cs typeface="Arial"/>
              </a:rPr>
              <a:t>James</a:t>
            </a:r>
            <a:r>
              <a:rPr dirty="0" sz="850" spc="-90" b="1">
                <a:solidFill>
                  <a:srgbClr val="DBE6EB"/>
                </a:solidFill>
                <a:latin typeface="Arial"/>
                <a:cs typeface="Arial"/>
              </a:rPr>
              <a:t> </a:t>
            </a:r>
            <a:r>
              <a:rPr dirty="0" sz="850" spc="20" b="1">
                <a:solidFill>
                  <a:srgbClr val="EFF6F9"/>
                </a:solidFill>
                <a:latin typeface="Arial"/>
                <a:cs typeface="Arial"/>
              </a:rPr>
              <a:t>Spratt</a:t>
            </a:r>
            <a:endParaRPr sz="8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33648" y="2484309"/>
            <a:ext cx="1322705" cy="144145"/>
          </a:xfrm>
          <a:prstGeom prst="rect">
            <a:avLst/>
          </a:prstGeom>
          <a:solidFill>
            <a:srgbClr val="131F2D"/>
          </a:solidFill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850" spc="10">
                <a:solidFill>
                  <a:srgbClr val="DBE6EB"/>
                </a:solidFill>
                <a:latin typeface="Arial"/>
                <a:cs typeface="Arial"/>
              </a:rPr>
              <a:t>Royal </a:t>
            </a:r>
            <a:r>
              <a:rPr dirty="0" sz="850" spc="25">
                <a:solidFill>
                  <a:srgbClr val="EFF6F9"/>
                </a:solidFill>
                <a:latin typeface="Arial"/>
                <a:cs typeface="Arial"/>
              </a:rPr>
              <a:t>In</a:t>
            </a:r>
            <a:r>
              <a:rPr dirty="0" sz="850" spc="25">
                <a:solidFill>
                  <a:srgbClr val="CAD6DD"/>
                </a:solidFill>
                <a:latin typeface="Arial"/>
                <a:cs typeface="Arial"/>
              </a:rPr>
              <a:t>f</a:t>
            </a:r>
            <a:r>
              <a:rPr dirty="0" sz="850" spc="25">
                <a:solidFill>
                  <a:srgbClr val="EFF6F9"/>
                </a:solidFill>
                <a:latin typeface="Arial"/>
                <a:cs typeface="Arial"/>
              </a:rPr>
              <a:t>irmary</a:t>
            </a:r>
            <a:r>
              <a:rPr dirty="0" sz="850" spc="-140">
                <a:solidFill>
                  <a:srgbClr val="EFF6F9"/>
                </a:solidFill>
                <a:latin typeface="Arial"/>
                <a:cs typeface="Arial"/>
              </a:rPr>
              <a:t> </a:t>
            </a:r>
            <a:r>
              <a:rPr dirty="0" sz="850" spc="15">
                <a:solidFill>
                  <a:srgbClr val="EFF6F9"/>
                </a:solidFill>
                <a:latin typeface="Arial"/>
                <a:cs typeface="Arial"/>
              </a:rPr>
              <a:t>Edinburgh</a:t>
            </a:r>
            <a:endParaRPr sz="8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921321" y="2629028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89">
                <a:moveTo>
                  <a:pt x="0" y="0"/>
                </a:moveTo>
                <a:lnTo>
                  <a:pt x="0" y="110065"/>
                </a:lnTo>
              </a:path>
            </a:pathLst>
          </a:custGeom>
          <a:ln w="82666">
            <a:solidFill>
              <a:srgbClr val="131F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969407" y="2629028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89">
                <a:moveTo>
                  <a:pt x="0" y="0"/>
                </a:moveTo>
                <a:lnTo>
                  <a:pt x="0" y="110065"/>
                </a:lnTo>
              </a:path>
            </a:pathLst>
          </a:custGeom>
          <a:ln w="6104">
            <a:solidFill>
              <a:srgbClr val="2A36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984667" y="2629028"/>
            <a:ext cx="720090" cy="110489"/>
          </a:xfrm>
          <a:custGeom>
            <a:avLst/>
            <a:gdLst/>
            <a:ahLst/>
            <a:cxnLst/>
            <a:rect l="l" t="t" r="r" b="b"/>
            <a:pathLst>
              <a:path w="720089" h="110489">
                <a:moveTo>
                  <a:pt x="0" y="0"/>
                </a:moveTo>
                <a:lnTo>
                  <a:pt x="719638" y="0"/>
                </a:lnTo>
                <a:lnTo>
                  <a:pt x="719638" y="110065"/>
                </a:lnTo>
                <a:lnTo>
                  <a:pt x="0" y="110065"/>
                </a:lnTo>
                <a:lnTo>
                  <a:pt x="0" y="0"/>
                </a:lnTo>
                <a:close/>
              </a:path>
            </a:pathLst>
          </a:custGeom>
          <a:solidFill>
            <a:srgbClr val="131F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867290" y="2616813"/>
            <a:ext cx="83058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5">
                <a:solidFill>
                  <a:srgbClr val="DBE6EB"/>
                </a:solidFill>
                <a:latin typeface="Arial"/>
                <a:cs typeface="Arial"/>
              </a:rPr>
              <a:t>Pr</a:t>
            </a:r>
            <a:r>
              <a:rPr dirty="0" sz="650" spc="5">
                <a:solidFill>
                  <a:srgbClr val="B5BFC6"/>
                </a:solidFill>
                <a:latin typeface="Arial"/>
                <a:cs typeface="Arial"/>
              </a:rPr>
              <a:t>i</a:t>
            </a:r>
            <a:r>
              <a:rPr dirty="0" sz="650" spc="5">
                <a:solidFill>
                  <a:srgbClr val="DBE6EB"/>
                </a:solidFill>
                <a:latin typeface="Arial"/>
                <a:cs typeface="Arial"/>
              </a:rPr>
              <a:t>ncipal </a:t>
            </a:r>
            <a:r>
              <a:rPr dirty="0" sz="650" spc="-5">
                <a:solidFill>
                  <a:srgbClr val="EFF6F9"/>
                </a:solidFill>
                <a:latin typeface="Arial"/>
                <a:cs typeface="Arial"/>
              </a:rPr>
              <a:t>In</a:t>
            </a:r>
            <a:r>
              <a:rPr dirty="0" sz="650" spc="-5">
                <a:solidFill>
                  <a:srgbClr val="CAD6DD"/>
                </a:solidFill>
                <a:latin typeface="Arial"/>
                <a:cs typeface="Arial"/>
              </a:rPr>
              <a:t>ve</a:t>
            </a:r>
            <a:r>
              <a:rPr dirty="0" sz="650" spc="-5">
                <a:solidFill>
                  <a:srgbClr val="EFF6F9"/>
                </a:solidFill>
                <a:latin typeface="Arial"/>
                <a:cs typeface="Arial"/>
              </a:rPr>
              <a:t>stiga</a:t>
            </a:r>
            <a:r>
              <a:rPr dirty="0" sz="650" spc="55">
                <a:solidFill>
                  <a:srgbClr val="EFF6F9"/>
                </a:solidFill>
                <a:latin typeface="Arial"/>
                <a:cs typeface="Arial"/>
              </a:rPr>
              <a:t> </a:t>
            </a:r>
            <a:r>
              <a:rPr dirty="0" sz="650" spc="-25">
                <a:solidFill>
                  <a:srgbClr val="CAD6DD"/>
                </a:solidFill>
                <a:latin typeface="Arial"/>
                <a:cs typeface="Arial"/>
              </a:rPr>
              <a:t>tor</a:t>
            </a:r>
            <a:endParaRPr sz="6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84973" y="2343961"/>
            <a:ext cx="131762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10" b="1">
                <a:solidFill>
                  <a:srgbClr val="EFF6F9"/>
                </a:solidFill>
                <a:latin typeface="Arial"/>
                <a:cs typeface="Arial"/>
              </a:rPr>
              <a:t>Dr </a:t>
            </a:r>
            <a:r>
              <a:rPr dirty="0" sz="850" spc="25" b="1">
                <a:solidFill>
                  <a:srgbClr val="EFF6F9"/>
                </a:solidFill>
                <a:latin typeface="Arial"/>
                <a:cs typeface="Arial"/>
              </a:rPr>
              <a:t>Margaret</a:t>
            </a:r>
            <a:r>
              <a:rPr dirty="0" sz="850" spc="50" b="1">
                <a:solidFill>
                  <a:srgbClr val="EFF6F9"/>
                </a:solidFill>
                <a:latin typeface="Arial"/>
                <a:cs typeface="Arial"/>
              </a:rPr>
              <a:t> </a:t>
            </a:r>
            <a:r>
              <a:rPr dirty="0" sz="850" spc="25" b="1">
                <a:solidFill>
                  <a:srgbClr val="EFF6F9"/>
                </a:solidFill>
                <a:latin typeface="Arial"/>
                <a:cs typeface="Arial"/>
              </a:rPr>
              <a:t>McEntegart</a:t>
            </a:r>
            <a:endParaRPr sz="8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30353" y="2505559"/>
            <a:ext cx="1268095" cy="123825"/>
          </a:xfrm>
          <a:prstGeom prst="rect">
            <a:avLst/>
          </a:prstGeom>
          <a:solidFill>
            <a:srgbClr val="131F2D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60"/>
              </a:lnSpc>
            </a:pPr>
            <a:r>
              <a:rPr dirty="0" sz="850" spc="15">
                <a:solidFill>
                  <a:srgbClr val="EFF6F9"/>
                </a:solidFill>
                <a:latin typeface="Arial"/>
                <a:cs typeface="Arial"/>
              </a:rPr>
              <a:t>Golden </a:t>
            </a:r>
            <a:r>
              <a:rPr dirty="0" sz="850" spc="20">
                <a:solidFill>
                  <a:srgbClr val="DBE6EB"/>
                </a:solidFill>
                <a:latin typeface="Arial"/>
                <a:cs typeface="Arial"/>
              </a:rPr>
              <a:t>Jubilee</a:t>
            </a:r>
            <a:r>
              <a:rPr dirty="0" sz="850" spc="5">
                <a:solidFill>
                  <a:srgbClr val="DBE6EB"/>
                </a:solidFill>
                <a:latin typeface="Arial"/>
                <a:cs typeface="Arial"/>
              </a:rPr>
              <a:t> </a:t>
            </a:r>
            <a:r>
              <a:rPr dirty="0" sz="850" spc="15">
                <a:solidFill>
                  <a:srgbClr val="EFF6F9"/>
                </a:solidFill>
                <a:latin typeface="Arial"/>
                <a:cs typeface="Arial"/>
              </a:rPr>
              <a:t>Glasgow</a:t>
            </a:r>
            <a:endParaRPr sz="8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40310" y="2629028"/>
            <a:ext cx="815975" cy="110489"/>
          </a:xfrm>
          <a:prstGeom prst="rect">
            <a:avLst/>
          </a:prstGeom>
          <a:solidFill>
            <a:srgbClr val="131F2D"/>
          </a:solidFill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650" spc="5">
                <a:solidFill>
                  <a:srgbClr val="DBE6EB"/>
                </a:solidFill>
                <a:latin typeface="Arial"/>
                <a:cs typeface="Arial"/>
              </a:rPr>
              <a:t>Principal</a:t>
            </a:r>
            <a:r>
              <a:rPr dirty="0" sz="650" spc="15">
                <a:solidFill>
                  <a:srgbClr val="DBE6EB"/>
                </a:solidFill>
                <a:latin typeface="Arial"/>
                <a:cs typeface="Arial"/>
              </a:rPr>
              <a:t> </a:t>
            </a:r>
            <a:r>
              <a:rPr dirty="0" sz="650">
                <a:solidFill>
                  <a:srgbClr val="CAD6DD"/>
                </a:solidFill>
                <a:latin typeface="Arial"/>
                <a:cs typeface="Arial"/>
              </a:rPr>
              <a:t>lnves1igator</a:t>
            </a:r>
            <a:endParaRPr sz="6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10240" y="3884973"/>
            <a:ext cx="966469" cy="130175"/>
          </a:xfrm>
          <a:prstGeom prst="rect">
            <a:avLst/>
          </a:prstGeom>
          <a:solidFill>
            <a:srgbClr val="131F2D"/>
          </a:solidFill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ts val="1005"/>
              </a:lnSpc>
              <a:spcBef>
                <a:spcPts val="15"/>
              </a:spcBef>
            </a:pPr>
            <a:r>
              <a:rPr dirty="0" sz="850" spc="20" b="1">
                <a:solidFill>
                  <a:srgbClr val="EFF6F9"/>
                </a:solidFill>
                <a:latin typeface="Arial"/>
                <a:cs typeface="Arial"/>
              </a:rPr>
              <a:t>Dr </a:t>
            </a:r>
            <a:r>
              <a:rPr dirty="0" sz="850" spc="5" b="1">
                <a:solidFill>
                  <a:srgbClr val="EFF6F9"/>
                </a:solidFill>
                <a:latin typeface="Arial"/>
                <a:cs typeface="Arial"/>
              </a:rPr>
              <a:t>Julian</a:t>
            </a:r>
            <a:r>
              <a:rPr dirty="0" sz="850" spc="-45" b="1">
                <a:solidFill>
                  <a:srgbClr val="EFF6F9"/>
                </a:solidFill>
                <a:latin typeface="Arial"/>
                <a:cs typeface="Arial"/>
              </a:rPr>
              <a:t> </a:t>
            </a:r>
            <a:r>
              <a:rPr dirty="0" sz="850" spc="10" b="1">
                <a:solidFill>
                  <a:srgbClr val="EFF6F9"/>
                </a:solidFill>
                <a:latin typeface="Arial"/>
                <a:cs typeface="Arial"/>
              </a:rPr>
              <a:t>Strange,</a:t>
            </a:r>
            <a:endParaRPr sz="8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36991" y="4014522"/>
            <a:ext cx="1135380" cy="144145"/>
          </a:xfrm>
          <a:prstGeom prst="rect">
            <a:avLst/>
          </a:prstGeom>
          <a:solidFill>
            <a:srgbClr val="131F2D"/>
          </a:solidFill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850" spc="15">
                <a:solidFill>
                  <a:srgbClr val="EFF6F9"/>
                </a:solidFill>
                <a:latin typeface="Arial"/>
                <a:cs typeface="Arial"/>
              </a:rPr>
              <a:t>Bristol </a:t>
            </a:r>
            <a:r>
              <a:rPr dirty="0" sz="850">
                <a:solidFill>
                  <a:srgbClr val="EFF6F9"/>
                </a:solidFill>
                <a:latin typeface="Arial"/>
                <a:cs typeface="Arial"/>
              </a:rPr>
              <a:t>Royal</a:t>
            </a:r>
            <a:r>
              <a:rPr dirty="0" sz="850" spc="10">
                <a:solidFill>
                  <a:srgbClr val="EFF6F9"/>
                </a:solidFill>
                <a:latin typeface="Arial"/>
                <a:cs typeface="Arial"/>
              </a:rPr>
              <a:t> </a:t>
            </a:r>
            <a:r>
              <a:rPr dirty="0" sz="850" spc="25">
                <a:solidFill>
                  <a:srgbClr val="EFF6F9"/>
                </a:solidFill>
                <a:latin typeface="Arial"/>
                <a:cs typeface="Arial"/>
              </a:rPr>
              <a:t>Inf</a:t>
            </a:r>
            <a:r>
              <a:rPr dirty="0" sz="850" spc="25">
                <a:solidFill>
                  <a:srgbClr val="B5BFC6"/>
                </a:solidFill>
                <a:latin typeface="Arial"/>
                <a:cs typeface="Arial"/>
              </a:rPr>
              <a:t>i</a:t>
            </a:r>
            <a:r>
              <a:rPr dirty="0" sz="850" spc="25">
                <a:solidFill>
                  <a:srgbClr val="DBE6EB"/>
                </a:solidFill>
                <a:latin typeface="Arial"/>
                <a:cs typeface="Arial"/>
              </a:rPr>
              <a:t>rmary</a:t>
            </a:r>
            <a:endParaRPr sz="85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181964" y="4159242"/>
            <a:ext cx="314960" cy="110489"/>
          </a:xfrm>
          <a:custGeom>
            <a:avLst/>
            <a:gdLst/>
            <a:ahLst/>
            <a:cxnLst/>
            <a:rect l="l" t="t" r="r" b="b"/>
            <a:pathLst>
              <a:path w="314960" h="110489">
                <a:moveTo>
                  <a:pt x="0" y="0"/>
                </a:moveTo>
                <a:lnTo>
                  <a:pt x="314623" y="0"/>
                </a:lnTo>
                <a:lnTo>
                  <a:pt x="314623" y="110065"/>
                </a:lnTo>
                <a:lnTo>
                  <a:pt x="0" y="110065"/>
                </a:lnTo>
                <a:lnTo>
                  <a:pt x="0" y="0"/>
                </a:lnTo>
                <a:close/>
              </a:path>
            </a:pathLst>
          </a:custGeom>
          <a:solidFill>
            <a:srgbClr val="131F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503505" y="4159242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89">
                <a:moveTo>
                  <a:pt x="0" y="0"/>
                </a:moveTo>
                <a:lnTo>
                  <a:pt x="0" y="110065"/>
                </a:lnTo>
              </a:path>
            </a:pathLst>
          </a:custGeom>
          <a:ln w="6104">
            <a:solidFill>
              <a:srgbClr val="2A36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781077" y="4159242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89">
                <a:moveTo>
                  <a:pt x="0" y="0"/>
                </a:moveTo>
                <a:lnTo>
                  <a:pt x="0" y="110065"/>
                </a:lnTo>
              </a:path>
            </a:pathLst>
          </a:custGeom>
          <a:ln w="6104">
            <a:solidFill>
              <a:srgbClr val="2A36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2169265" y="4147026"/>
            <a:ext cx="83439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10">
                <a:solidFill>
                  <a:srgbClr val="EFF6F9"/>
                </a:solidFill>
                <a:latin typeface="Arial"/>
                <a:cs typeface="Arial"/>
              </a:rPr>
              <a:t>Principa </a:t>
            </a:r>
            <a:r>
              <a:rPr dirty="0" sz="650" spc="5">
                <a:solidFill>
                  <a:srgbClr val="CAD6DD"/>
                </a:solidFill>
                <a:latin typeface="Arial"/>
                <a:cs typeface="Arial"/>
              </a:rPr>
              <a:t>l</a:t>
            </a:r>
            <a:r>
              <a:rPr dirty="0" sz="650" spc="-10">
                <a:solidFill>
                  <a:srgbClr val="CAD6DD"/>
                </a:solidFill>
                <a:latin typeface="Arial"/>
                <a:cs typeface="Arial"/>
              </a:rPr>
              <a:t> </a:t>
            </a:r>
            <a:r>
              <a:rPr dirty="0" sz="650" spc="15">
                <a:solidFill>
                  <a:srgbClr val="B5BFC6"/>
                </a:solidFill>
                <a:latin typeface="Arial"/>
                <a:cs typeface="Arial"/>
              </a:rPr>
              <a:t>I</a:t>
            </a:r>
            <a:r>
              <a:rPr dirty="0" sz="650" spc="15">
                <a:solidFill>
                  <a:srgbClr val="DBE6EB"/>
                </a:solidFill>
                <a:latin typeface="Arial"/>
                <a:cs typeface="Arial"/>
              </a:rPr>
              <a:t>nves</a:t>
            </a:r>
            <a:r>
              <a:rPr dirty="0" sz="650" spc="15">
                <a:solidFill>
                  <a:srgbClr val="B5BFC6"/>
                </a:solidFill>
                <a:latin typeface="Arial"/>
                <a:cs typeface="Arial"/>
              </a:rPr>
              <a:t>t</a:t>
            </a:r>
            <a:r>
              <a:rPr dirty="0" sz="650" spc="15">
                <a:solidFill>
                  <a:srgbClr val="EFF6F9"/>
                </a:solidFill>
                <a:latin typeface="Arial"/>
                <a:cs typeface="Arial"/>
              </a:rPr>
              <a:t>ig</a:t>
            </a:r>
            <a:r>
              <a:rPr dirty="0" sz="650" spc="15">
                <a:solidFill>
                  <a:srgbClr val="CAD6DD"/>
                </a:solidFill>
                <a:latin typeface="Arial"/>
                <a:cs typeface="Arial"/>
              </a:rPr>
              <a:t>ator</a:t>
            </a:r>
            <a:endParaRPr sz="6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03956" y="3884973"/>
            <a:ext cx="817244" cy="132715"/>
          </a:xfrm>
          <a:prstGeom prst="rect">
            <a:avLst/>
          </a:prstGeom>
          <a:solidFill>
            <a:srgbClr val="131F2D"/>
          </a:solidFill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r>
              <a:rPr dirty="0" sz="850" spc="10" b="1">
                <a:solidFill>
                  <a:srgbClr val="EFF6F9"/>
                </a:solidFill>
                <a:latin typeface="Arial"/>
                <a:cs typeface="Arial"/>
              </a:rPr>
              <a:t>Dr </a:t>
            </a:r>
            <a:r>
              <a:rPr dirty="0" sz="850" b="1">
                <a:solidFill>
                  <a:srgbClr val="EFF6F9"/>
                </a:solidFill>
                <a:latin typeface="Arial"/>
                <a:cs typeface="Arial"/>
              </a:rPr>
              <a:t>Elliot</a:t>
            </a:r>
            <a:r>
              <a:rPr dirty="0" sz="850" spc="10" b="1">
                <a:solidFill>
                  <a:srgbClr val="EFF6F9"/>
                </a:solidFill>
                <a:latin typeface="Arial"/>
                <a:cs typeface="Arial"/>
              </a:rPr>
              <a:t> </a:t>
            </a:r>
            <a:r>
              <a:rPr dirty="0" sz="850" spc="5" b="1">
                <a:solidFill>
                  <a:srgbClr val="EFF6F9"/>
                </a:solidFill>
                <a:latin typeface="Arial"/>
                <a:cs typeface="Arial"/>
              </a:rPr>
              <a:t>Smith,</a:t>
            </a:r>
            <a:endParaRPr sz="8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947449" y="4017576"/>
            <a:ext cx="1325880" cy="144145"/>
          </a:xfrm>
          <a:prstGeom prst="rect">
            <a:avLst/>
          </a:prstGeom>
          <a:solidFill>
            <a:srgbClr val="131F2D"/>
          </a:solidFill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850" spc="20">
                <a:solidFill>
                  <a:srgbClr val="EFF6F9"/>
                </a:solidFill>
                <a:latin typeface="Arial"/>
                <a:cs typeface="Arial"/>
              </a:rPr>
              <a:t>St Bartholamew's</a:t>
            </a:r>
            <a:r>
              <a:rPr dirty="0" sz="850" spc="85">
                <a:solidFill>
                  <a:srgbClr val="EFF6F9"/>
                </a:solidFill>
                <a:latin typeface="Arial"/>
                <a:cs typeface="Arial"/>
              </a:rPr>
              <a:t> </a:t>
            </a:r>
            <a:r>
              <a:rPr dirty="0" sz="850" spc="15">
                <a:solidFill>
                  <a:srgbClr val="DBE6EB"/>
                </a:solidFill>
                <a:latin typeface="Arial"/>
                <a:cs typeface="Arial"/>
              </a:rPr>
              <a:t>London</a:t>
            </a:r>
            <a:endParaRPr sz="85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795439" y="4159242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89">
                <a:moveTo>
                  <a:pt x="0" y="0"/>
                </a:moveTo>
                <a:lnTo>
                  <a:pt x="0" y="110065"/>
                </a:lnTo>
              </a:path>
            </a:pathLst>
          </a:custGeom>
          <a:ln w="6104">
            <a:solidFill>
              <a:srgbClr val="2A36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4196326" y="4159242"/>
            <a:ext cx="596265" cy="110489"/>
          </a:xfrm>
          <a:prstGeom prst="rect">
            <a:avLst/>
          </a:prstGeom>
          <a:solidFill>
            <a:srgbClr val="131F2D"/>
          </a:solidFill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650" spc="5">
                <a:solidFill>
                  <a:srgbClr val="DBE6EB"/>
                </a:solidFill>
                <a:latin typeface="Arial"/>
                <a:cs typeface="Arial"/>
              </a:rPr>
              <a:t>Principal</a:t>
            </a:r>
            <a:r>
              <a:rPr dirty="0" sz="650" spc="-5">
                <a:solidFill>
                  <a:srgbClr val="DBE6EB"/>
                </a:solidFill>
                <a:latin typeface="Arial"/>
                <a:cs typeface="Arial"/>
              </a:rPr>
              <a:t> </a:t>
            </a:r>
            <a:r>
              <a:rPr dirty="0" sz="650" spc="15">
                <a:solidFill>
                  <a:srgbClr val="EFF6F9"/>
                </a:solidFill>
                <a:latin typeface="Arial"/>
                <a:cs typeface="Arial"/>
              </a:rPr>
              <a:t>Inve</a:t>
            </a:r>
            <a:r>
              <a:rPr dirty="0" sz="650" spc="15">
                <a:solidFill>
                  <a:srgbClr val="CAD6DD"/>
                </a:solidFill>
                <a:latin typeface="Arial"/>
                <a:cs typeface="Arial"/>
              </a:rPr>
              <a:t>st</a:t>
            </a:r>
            <a:endParaRPr sz="6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779689" y="4147026"/>
            <a:ext cx="23812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10">
                <a:solidFill>
                  <a:srgbClr val="EFF6F9"/>
                </a:solidFill>
                <a:latin typeface="Arial"/>
                <a:cs typeface="Arial"/>
              </a:rPr>
              <a:t>i</a:t>
            </a:r>
            <a:r>
              <a:rPr dirty="0" sz="650" spc="20">
                <a:solidFill>
                  <a:srgbClr val="EFF6F9"/>
                </a:solidFill>
                <a:latin typeface="Arial"/>
                <a:cs typeface="Arial"/>
              </a:rPr>
              <a:t>gator</a:t>
            </a:r>
            <a:endParaRPr sz="6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101576" y="3874173"/>
            <a:ext cx="890269" cy="155575"/>
          </a:xfrm>
          <a:prstGeom prst="rect">
            <a:avLst/>
          </a:prstGeom>
          <a:solidFill>
            <a:srgbClr val="131F2D"/>
          </a:solidFill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850" spc="20" b="1">
                <a:solidFill>
                  <a:srgbClr val="EFF6F9"/>
                </a:solidFill>
                <a:latin typeface="Arial"/>
                <a:cs typeface="Arial"/>
              </a:rPr>
              <a:t>Dr </a:t>
            </a:r>
            <a:r>
              <a:rPr dirty="0" sz="850" spc="15" b="1">
                <a:solidFill>
                  <a:srgbClr val="EFF6F9"/>
                </a:solidFill>
                <a:latin typeface="Arial"/>
                <a:cs typeface="Arial"/>
              </a:rPr>
              <a:t>Jonathan</a:t>
            </a:r>
            <a:r>
              <a:rPr dirty="0" sz="850" spc="-35" b="1">
                <a:solidFill>
                  <a:srgbClr val="EFF6F9"/>
                </a:solidFill>
                <a:latin typeface="Arial"/>
                <a:cs typeface="Arial"/>
              </a:rPr>
              <a:t> </a:t>
            </a:r>
            <a:r>
              <a:rPr dirty="0" sz="850" b="1">
                <a:solidFill>
                  <a:srgbClr val="EFF6F9"/>
                </a:solidFill>
                <a:latin typeface="Arial"/>
                <a:cs typeface="Arial"/>
              </a:rPr>
              <a:t>Hill,</a:t>
            </a:r>
            <a:endParaRPr sz="8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974152" y="4014522"/>
            <a:ext cx="1127760" cy="144780"/>
          </a:xfrm>
          <a:prstGeom prst="rect">
            <a:avLst/>
          </a:prstGeom>
          <a:solidFill>
            <a:srgbClr val="131F2D"/>
          </a:solidFill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850" spc="20">
                <a:solidFill>
                  <a:srgbClr val="EFF6F9"/>
                </a:solidFill>
                <a:latin typeface="Arial"/>
                <a:cs typeface="Arial"/>
              </a:rPr>
              <a:t>Kings </a:t>
            </a:r>
            <a:r>
              <a:rPr dirty="0" sz="850" spc="15">
                <a:solidFill>
                  <a:srgbClr val="EFF6F9"/>
                </a:solidFill>
                <a:latin typeface="Arial"/>
                <a:cs typeface="Arial"/>
              </a:rPr>
              <a:t>College</a:t>
            </a:r>
            <a:r>
              <a:rPr dirty="0" sz="850" spc="-80">
                <a:solidFill>
                  <a:srgbClr val="EFF6F9"/>
                </a:solidFill>
                <a:latin typeface="Arial"/>
                <a:cs typeface="Arial"/>
              </a:rPr>
              <a:t> </a:t>
            </a:r>
            <a:r>
              <a:rPr dirty="0" sz="850" spc="25">
                <a:solidFill>
                  <a:srgbClr val="EFF6F9"/>
                </a:solidFill>
                <a:latin typeface="Arial"/>
                <a:cs typeface="Arial"/>
              </a:rPr>
              <a:t>London</a:t>
            </a:r>
            <a:endParaRPr sz="8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101576" y="4159242"/>
            <a:ext cx="850265" cy="110489"/>
          </a:xfrm>
          <a:prstGeom prst="rect">
            <a:avLst/>
          </a:prstGeom>
          <a:solidFill>
            <a:srgbClr val="131F2D"/>
          </a:solidFill>
        </p:spPr>
        <p:txBody>
          <a:bodyPr wrap="square" lIns="0" tIns="635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5"/>
              </a:spcBef>
            </a:pPr>
            <a:r>
              <a:rPr dirty="0" sz="650" spc="5">
                <a:solidFill>
                  <a:srgbClr val="EFF6F9"/>
                </a:solidFill>
                <a:latin typeface="Arial"/>
                <a:cs typeface="Arial"/>
              </a:rPr>
              <a:t>Principal </a:t>
            </a:r>
            <a:r>
              <a:rPr dirty="0" sz="650" spc="-5">
                <a:solidFill>
                  <a:srgbClr val="EFF6F9"/>
                </a:solidFill>
                <a:latin typeface="Arial"/>
                <a:cs typeface="Arial"/>
              </a:rPr>
              <a:t>In</a:t>
            </a:r>
            <a:r>
              <a:rPr dirty="0" sz="650" spc="-5">
                <a:solidFill>
                  <a:srgbClr val="CAD6DD"/>
                </a:solidFill>
                <a:latin typeface="Arial"/>
                <a:cs typeface="Arial"/>
              </a:rPr>
              <a:t>ves</a:t>
            </a:r>
            <a:r>
              <a:rPr dirty="0" sz="650" spc="-55">
                <a:solidFill>
                  <a:srgbClr val="CAD6DD"/>
                </a:solidFill>
                <a:latin typeface="Arial"/>
                <a:cs typeface="Arial"/>
              </a:rPr>
              <a:t> </a:t>
            </a:r>
            <a:r>
              <a:rPr dirty="0" sz="650" spc="-5">
                <a:solidFill>
                  <a:srgbClr val="EFF6F9"/>
                </a:solidFill>
                <a:latin typeface="Arial"/>
                <a:cs typeface="Arial"/>
              </a:rPr>
              <a:t>tigator</a:t>
            </a:r>
            <a:endParaRPr sz="65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342780" y="5027408"/>
            <a:ext cx="387985" cy="0"/>
          </a:xfrm>
          <a:custGeom>
            <a:avLst/>
            <a:gdLst/>
            <a:ahLst/>
            <a:cxnLst/>
            <a:rect l="l" t="t" r="r" b="b"/>
            <a:pathLst>
              <a:path w="387985" h="0">
                <a:moveTo>
                  <a:pt x="0" y="0"/>
                </a:moveTo>
                <a:lnTo>
                  <a:pt x="387611" y="0"/>
                </a:lnTo>
              </a:path>
            </a:pathLst>
          </a:custGeom>
          <a:ln w="12726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327029" y="4588120"/>
            <a:ext cx="1064260" cy="47752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ts val="1180"/>
              </a:lnSpc>
              <a:spcBef>
                <a:spcPts val="155"/>
              </a:spcBef>
            </a:pPr>
            <a:r>
              <a:rPr dirty="0" sz="1000" spc="-35" b="1">
                <a:solidFill>
                  <a:srgbClr val="080808"/>
                </a:solidFill>
                <a:latin typeface="Arial"/>
                <a:cs typeface="Arial"/>
              </a:rPr>
              <a:t>Funding:  </a:t>
            </a:r>
            <a:r>
              <a:rPr dirty="0" sz="1000" spc="-50" b="1">
                <a:solidFill>
                  <a:srgbClr val="080808"/>
                </a:solidFill>
                <a:latin typeface="Arial"/>
                <a:cs typeface="Arial"/>
              </a:rPr>
              <a:t>Unrestricted </a:t>
            </a:r>
            <a:r>
              <a:rPr dirty="0" sz="1000" spc="-45" b="1">
                <a:solidFill>
                  <a:srgbClr val="080808"/>
                </a:solidFill>
                <a:latin typeface="Arial"/>
                <a:cs typeface="Arial"/>
              </a:rPr>
              <a:t>Grant  </a:t>
            </a:r>
            <a:r>
              <a:rPr dirty="0" sz="1000" spc="-60" b="1">
                <a:solidFill>
                  <a:srgbClr val="080808"/>
                </a:solidFill>
                <a:latin typeface="Arial"/>
                <a:cs typeface="Arial"/>
              </a:rPr>
              <a:t>Boston</a:t>
            </a:r>
            <a:r>
              <a:rPr dirty="0" sz="1000" spc="-10" b="1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z="1000" spc="-50" b="1">
                <a:solidFill>
                  <a:srgbClr val="080808"/>
                </a:solidFill>
                <a:latin typeface="Arial"/>
                <a:cs typeface="Arial"/>
              </a:rPr>
              <a:t>Scientific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520429" y="4858682"/>
            <a:ext cx="464184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30">
                <a:solidFill>
                  <a:srgbClr val="999999"/>
                </a:solidFill>
                <a:latin typeface="Arial"/>
                <a:cs typeface="Arial"/>
              </a:rPr>
              <a:t>urafSr.i,swlar</a:t>
            </a:r>
            <a:endParaRPr sz="6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148331" y="4814394"/>
            <a:ext cx="871219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-95" b="1">
                <a:solidFill>
                  <a:srgbClr val="A5B84D"/>
                </a:solidFill>
                <a:latin typeface="Arial"/>
                <a:cs typeface="Arial"/>
              </a:rPr>
              <a:t>l,,t;</a:t>
            </a:r>
            <a:r>
              <a:rPr dirty="0" sz="1550" spc="-235" b="1">
                <a:solidFill>
                  <a:srgbClr val="A5B84D"/>
                </a:solidFill>
                <a:latin typeface="Arial"/>
                <a:cs typeface="Arial"/>
              </a:rPr>
              <a:t> </a:t>
            </a:r>
            <a:r>
              <a:rPr dirty="0" sz="800" spc="-40">
                <a:solidFill>
                  <a:srgbClr val="A3AA62"/>
                </a:solidFill>
                <a:latin typeface="Times New Roman"/>
                <a:cs typeface="Times New Roman"/>
              </a:rPr>
              <a:t>U:esearcn </a:t>
            </a:r>
            <a:r>
              <a:rPr dirty="0" sz="800" spc="-100">
                <a:solidFill>
                  <a:srgbClr val="999999"/>
                </a:solidFill>
                <a:latin typeface="Times New Roman"/>
                <a:cs typeface="Times New Roman"/>
              </a:rPr>
              <a:t>,enTer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5905" y="2397638"/>
            <a:ext cx="5859962" cy="11575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51469" y="70657"/>
            <a:ext cx="387985" cy="120650"/>
          </a:xfrm>
          <a:custGeom>
            <a:avLst/>
            <a:gdLst/>
            <a:ahLst/>
            <a:cxnLst/>
            <a:rect l="l" t="t" r="r" b="b"/>
            <a:pathLst>
              <a:path w="387984" h="120650">
                <a:moveTo>
                  <a:pt x="0" y="120246"/>
                </a:moveTo>
                <a:lnTo>
                  <a:pt x="387611" y="120246"/>
                </a:lnTo>
                <a:lnTo>
                  <a:pt x="387611" y="0"/>
                </a:lnTo>
                <a:lnTo>
                  <a:pt x="0" y="0"/>
                </a:lnTo>
                <a:lnTo>
                  <a:pt x="0" y="120246"/>
                </a:lnTo>
                <a:close/>
              </a:path>
            </a:pathLst>
          </a:custGeom>
          <a:solidFill>
            <a:srgbClr val="8738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51469" y="89859"/>
            <a:ext cx="397510" cy="213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60"/>
              </a:lnSpc>
            </a:pPr>
            <a:r>
              <a:rPr dirty="0" sz="1500" spc="25">
                <a:solidFill>
                  <a:srgbClr val="FBEFFB"/>
                </a:solidFill>
                <a:latin typeface="Arial"/>
                <a:cs typeface="Arial"/>
              </a:rPr>
              <a:t>euro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2182" y="190904"/>
            <a:ext cx="788035" cy="575945"/>
          </a:xfrm>
          <a:custGeom>
            <a:avLst/>
            <a:gdLst/>
            <a:ahLst/>
            <a:cxnLst/>
            <a:rect l="l" t="t" r="r" b="b"/>
            <a:pathLst>
              <a:path w="788035" h="575945">
                <a:moveTo>
                  <a:pt x="0" y="0"/>
                </a:moveTo>
                <a:lnTo>
                  <a:pt x="787432" y="0"/>
                </a:lnTo>
                <a:lnTo>
                  <a:pt x="787432" y="575729"/>
                </a:lnTo>
                <a:lnTo>
                  <a:pt x="0" y="575729"/>
                </a:lnTo>
                <a:lnTo>
                  <a:pt x="0" y="0"/>
                </a:lnTo>
                <a:close/>
              </a:path>
            </a:pathLst>
          </a:custGeom>
          <a:solidFill>
            <a:srgbClr val="8738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9482" y="180740"/>
            <a:ext cx="836930" cy="5448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400" spc="-270">
                <a:solidFill>
                  <a:srgbClr val="FBEFFB"/>
                </a:solidFill>
                <a:latin typeface="Arial"/>
                <a:cs typeface="Arial"/>
              </a:rPr>
              <a:t>PCR</a:t>
            </a:r>
            <a:endParaRPr sz="3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52214" y="1081255"/>
            <a:ext cx="1428115" cy="752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0360" marR="78105" indent="-260350">
              <a:lnSpc>
                <a:spcPct val="109300"/>
              </a:lnSpc>
              <a:spcBef>
                <a:spcPts val="100"/>
              </a:spcBef>
            </a:pPr>
            <a:r>
              <a:rPr dirty="0" sz="1100" spc="10">
                <a:solidFill>
                  <a:srgbClr val="030303"/>
                </a:solidFill>
                <a:latin typeface="Arial"/>
                <a:cs typeface="Arial"/>
              </a:rPr>
              <a:t>1) </a:t>
            </a:r>
            <a:r>
              <a:rPr dirty="0" sz="1100" spc="30">
                <a:solidFill>
                  <a:srgbClr val="030303"/>
                </a:solidFill>
                <a:latin typeface="Arial"/>
                <a:cs typeface="Arial"/>
              </a:rPr>
              <a:t>Patient </a:t>
            </a:r>
            <a:r>
              <a:rPr dirty="0" sz="1100" spc="35">
                <a:solidFill>
                  <a:srgbClr val="030303"/>
                </a:solidFill>
                <a:latin typeface="Arial"/>
                <a:cs typeface="Arial"/>
              </a:rPr>
              <a:t>has</a:t>
            </a:r>
            <a:r>
              <a:rPr dirty="0" sz="1100" spc="-65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dirty="0" sz="1100" spc="15">
                <a:solidFill>
                  <a:srgbClr val="030303"/>
                </a:solidFill>
                <a:latin typeface="Arial"/>
                <a:cs typeface="Arial"/>
              </a:rPr>
              <a:t>CTO  </a:t>
            </a:r>
            <a:r>
              <a:rPr dirty="0" sz="1100" spc="50">
                <a:solidFill>
                  <a:srgbClr val="030303"/>
                </a:solidFill>
                <a:latin typeface="Arial"/>
                <a:cs typeface="Arial"/>
              </a:rPr>
              <a:t>and</a:t>
            </a:r>
            <a:r>
              <a:rPr dirty="0" sz="1100" spc="-4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dirty="0" sz="1100" spc="35">
                <a:solidFill>
                  <a:srgbClr val="030303"/>
                </a:solidFill>
                <a:latin typeface="Arial"/>
                <a:cs typeface="Arial"/>
              </a:rPr>
              <a:t>clinical</a:t>
            </a:r>
            <a:endParaRPr sz="1100">
              <a:latin typeface="Arial"/>
              <a:cs typeface="Arial"/>
            </a:endParaRPr>
          </a:p>
          <a:p>
            <a:pPr marL="342900" marR="5080" indent="-330835">
              <a:lnSpc>
                <a:spcPts val="1440"/>
              </a:lnSpc>
              <a:spcBef>
                <a:spcPts val="20"/>
              </a:spcBef>
            </a:pPr>
            <a:r>
              <a:rPr dirty="0" sz="1100" spc="30">
                <a:solidFill>
                  <a:srgbClr val="030303"/>
                </a:solidFill>
                <a:latin typeface="Arial"/>
                <a:cs typeface="Arial"/>
              </a:rPr>
              <a:t>indication </a:t>
            </a:r>
            <a:r>
              <a:rPr dirty="0" sz="1100" spc="40">
                <a:solidFill>
                  <a:srgbClr val="030303"/>
                </a:solidFill>
                <a:latin typeface="Arial"/>
                <a:cs typeface="Arial"/>
              </a:rPr>
              <a:t>for </a:t>
            </a:r>
            <a:r>
              <a:rPr dirty="0" sz="1100" spc="30">
                <a:solidFill>
                  <a:srgbClr val="030303"/>
                </a:solidFill>
                <a:latin typeface="Arial"/>
                <a:cs typeface="Arial"/>
              </a:rPr>
              <a:t>PCI </a:t>
            </a:r>
            <a:r>
              <a:rPr dirty="0" sz="1100" spc="10">
                <a:solidFill>
                  <a:srgbClr val="030303"/>
                </a:solidFill>
                <a:latin typeface="Arial"/>
                <a:cs typeface="Arial"/>
              </a:rPr>
              <a:t>(no  </a:t>
            </a:r>
            <a:r>
              <a:rPr dirty="0" sz="1100" spc="35">
                <a:solidFill>
                  <a:srgbClr val="030303"/>
                </a:solidFill>
                <a:latin typeface="Arial"/>
                <a:cs typeface="Arial"/>
              </a:rPr>
              <a:t>anatomical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74424" y="1111796"/>
            <a:ext cx="1134745" cy="752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9530" marR="45085" indent="34925">
              <a:lnSpc>
                <a:spcPct val="109300"/>
              </a:lnSpc>
              <a:spcBef>
                <a:spcPts val="100"/>
              </a:spcBef>
            </a:pPr>
            <a:r>
              <a:rPr dirty="0" sz="1100" spc="-15">
                <a:solidFill>
                  <a:srgbClr val="030303"/>
                </a:solidFill>
                <a:latin typeface="Arial"/>
                <a:cs typeface="Arial"/>
              </a:rPr>
              <a:t>5) </a:t>
            </a:r>
            <a:r>
              <a:rPr dirty="0" sz="1100" spc="15">
                <a:solidFill>
                  <a:srgbClr val="030303"/>
                </a:solidFill>
                <a:latin typeface="Arial"/>
                <a:cs typeface="Arial"/>
              </a:rPr>
              <a:t>IVUS </a:t>
            </a:r>
            <a:r>
              <a:rPr dirty="0" sz="1100" spc="35">
                <a:solidFill>
                  <a:srgbClr val="030303"/>
                </a:solidFill>
                <a:latin typeface="Arial"/>
                <a:cs typeface="Arial"/>
              </a:rPr>
              <a:t>before  stent implant</a:t>
            </a:r>
            <a:r>
              <a:rPr dirty="0" sz="1100" spc="1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dirty="0" sz="1100" spc="30">
                <a:solidFill>
                  <a:srgbClr val="030303"/>
                </a:solidFill>
                <a:latin typeface="Arial"/>
                <a:cs typeface="Arial"/>
              </a:rPr>
              <a:t>to</a:t>
            </a:r>
            <a:endParaRPr sz="1100">
              <a:latin typeface="Arial"/>
              <a:cs typeface="Arial"/>
            </a:endParaRPr>
          </a:p>
          <a:p>
            <a:pPr marL="12700" marR="5080" indent="306705">
              <a:lnSpc>
                <a:spcPct val="107500"/>
              </a:lnSpc>
            </a:pPr>
            <a:r>
              <a:rPr dirty="0" sz="1100" spc="40">
                <a:solidFill>
                  <a:srgbClr val="030303"/>
                </a:solidFill>
                <a:latin typeface="Arial"/>
                <a:cs typeface="Arial"/>
              </a:rPr>
              <a:t>confirm  dissection </a:t>
            </a:r>
            <a:r>
              <a:rPr dirty="0" sz="1100" spc="35">
                <a:solidFill>
                  <a:srgbClr val="030303"/>
                </a:solidFill>
                <a:latin typeface="Arial"/>
                <a:cs typeface="Arial"/>
              </a:rPr>
              <a:t>or</a:t>
            </a:r>
            <a:r>
              <a:rPr dirty="0" sz="1100" spc="-55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dirty="0" sz="1100" spc="35">
                <a:solidFill>
                  <a:srgbClr val="030303"/>
                </a:solidFill>
                <a:latin typeface="Arial"/>
                <a:cs typeface="Arial"/>
              </a:rPr>
              <a:t>not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79286" y="1301166"/>
            <a:ext cx="867410" cy="56959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just" marL="39370" marR="5080" indent="-27305">
              <a:lnSpc>
                <a:spcPct val="108400"/>
              </a:lnSpc>
              <a:spcBef>
                <a:spcPts val="85"/>
              </a:spcBef>
            </a:pPr>
            <a:r>
              <a:rPr dirty="0" sz="1100" spc="-30">
                <a:solidFill>
                  <a:srgbClr val="030303"/>
                </a:solidFill>
                <a:latin typeface="Arial"/>
                <a:cs typeface="Arial"/>
              </a:rPr>
              <a:t>7) </a:t>
            </a:r>
            <a:r>
              <a:rPr dirty="0" sz="1100" spc="10">
                <a:solidFill>
                  <a:srgbClr val="030303"/>
                </a:solidFill>
                <a:latin typeface="Arial"/>
                <a:cs typeface="Arial"/>
              </a:rPr>
              <a:t>Telephone  </a:t>
            </a:r>
            <a:r>
              <a:rPr dirty="0" sz="1100" spc="50">
                <a:solidFill>
                  <a:srgbClr val="030303"/>
                </a:solidFill>
                <a:latin typeface="Arial"/>
                <a:cs typeface="Arial"/>
              </a:rPr>
              <a:t>follow-up </a:t>
            </a:r>
            <a:r>
              <a:rPr dirty="0" sz="1100" spc="45">
                <a:solidFill>
                  <a:srgbClr val="030303"/>
                </a:solidFill>
                <a:latin typeface="Arial"/>
                <a:cs typeface="Arial"/>
              </a:rPr>
              <a:t>2,  </a:t>
            </a:r>
            <a:r>
              <a:rPr dirty="0" sz="1100" spc="60">
                <a:solidFill>
                  <a:srgbClr val="030303"/>
                </a:solidFill>
                <a:latin typeface="Arial"/>
                <a:cs typeface="Arial"/>
              </a:rPr>
              <a:t>3 </a:t>
            </a:r>
            <a:r>
              <a:rPr dirty="0" sz="1100" spc="70">
                <a:solidFill>
                  <a:srgbClr val="030303"/>
                </a:solidFill>
                <a:latin typeface="Arial"/>
                <a:cs typeface="Arial"/>
              </a:rPr>
              <a:t>&amp;</a:t>
            </a:r>
            <a:r>
              <a:rPr dirty="0" sz="1100" spc="-215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dirty="0" sz="1100" spc="60">
                <a:solidFill>
                  <a:srgbClr val="030303"/>
                </a:solidFill>
                <a:latin typeface="Arial"/>
                <a:cs typeface="Arial"/>
              </a:rPr>
              <a:t>5 </a:t>
            </a:r>
            <a:r>
              <a:rPr dirty="0" sz="1100" spc="30">
                <a:solidFill>
                  <a:srgbClr val="030303"/>
                </a:solidFill>
                <a:latin typeface="Arial"/>
                <a:cs typeface="Arial"/>
              </a:rPr>
              <a:t>years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16414" y="1632814"/>
            <a:ext cx="687070" cy="4152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0">
                <a:solidFill>
                  <a:srgbClr val="030303"/>
                </a:solidFill>
                <a:latin typeface="Arial"/>
                <a:cs typeface="Arial"/>
              </a:rPr>
              <a:t>exc</a:t>
            </a:r>
            <a:r>
              <a:rPr dirty="0" sz="1100" spc="-155">
                <a:solidFill>
                  <a:srgbClr val="030303"/>
                </a:solidFill>
                <a:latin typeface="Arial"/>
                <a:cs typeface="Arial"/>
              </a:rPr>
              <a:t>l</a:t>
            </a:r>
            <a:r>
              <a:rPr dirty="0" baseline="-29411" sz="3825" spc="-1102">
                <a:solidFill>
                  <a:srgbClr val="5EBFCC"/>
                </a:solidFill>
                <a:latin typeface="Times New Roman"/>
                <a:cs typeface="Times New Roman"/>
              </a:rPr>
              <a:t>•</a:t>
            </a:r>
            <a:r>
              <a:rPr dirty="0" sz="1100" spc="20">
                <a:solidFill>
                  <a:srgbClr val="030303"/>
                </a:solidFill>
                <a:latin typeface="Arial"/>
                <a:cs typeface="Arial"/>
              </a:rPr>
              <a:t>usion</a:t>
            </a:r>
            <a:r>
              <a:rPr dirty="0" sz="1100" spc="15">
                <a:solidFill>
                  <a:srgbClr val="030303"/>
                </a:solidFill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25009" y="1111796"/>
            <a:ext cx="940435" cy="11017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12700" marR="5080" indent="89535">
              <a:lnSpc>
                <a:spcPct val="108400"/>
              </a:lnSpc>
              <a:spcBef>
                <a:spcPts val="110"/>
              </a:spcBef>
            </a:pPr>
            <a:r>
              <a:rPr dirty="0" sz="1100" spc="10">
                <a:solidFill>
                  <a:srgbClr val="030303"/>
                </a:solidFill>
                <a:latin typeface="Arial"/>
                <a:cs typeface="Arial"/>
              </a:rPr>
              <a:t>3) </a:t>
            </a:r>
            <a:r>
              <a:rPr dirty="0" sz="1100" spc="20">
                <a:solidFill>
                  <a:srgbClr val="030303"/>
                </a:solidFill>
                <a:latin typeface="Arial"/>
                <a:cs typeface="Arial"/>
              </a:rPr>
              <a:t>Baseline  </a:t>
            </a:r>
            <a:r>
              <a:rPr dirty="0" sz="1100" spc="30">
                <a:solidFill>
                  <a:srgbClr val="030303"/>
                </a:solidFill>
                <a:latin typeface="Arial"/>
                <a:cs typeface="Arial"/>
              </a:rPr>
              <a:t>assessment  for</a:t>
            </a:r>
            <a:r>
              <a:rPr dirty="0" sz="1100" spc="-4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dirty="0" sz="1100" spc="55">
                <a:solidFill>
                  <a:srgbClr val="030303"/>
                </a:solidFill>
                <a:latin typeface="Arial"/>
                <a:cs typeface="Arial"/>
              </a:rPr>
              <a:t>symptoms</a:t>
            </a:r>
            <a:endParaRPr sz="1100">
              <a:latin typeface="Arial"/>
              <a:cs typeface="Arial"/>
            </a:endParaRPr>
          </a:p>
          <a:p>
            <a:pPr algn="ctr" marR="36195">
              <a:lnSpc>
                <a:spcPts val="1225"/>
              </a:lnSpc>
              <a:spcBef>
                <a:spcPts val="100"/>
              </a:spcBef>
            </a:pPr>
            <a:r>
              <a:rPr dirty="0" sz="1100" spc="45">
                <a:solidFill>
                  <a:srgbClr val="030303"/>
                </a:solidFill>
                <a:latin typeface="Arial"/>
                <a:cs typeface="Arial"/>
              </a:rPr>
              <a:t>and</a:t>
            </a:r>
            <a:r>
              <a:rPr dirty="0" sz="1100" spc="1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dirty="0" sz="1100" spc="40">
                <a:solidFill>
                  <a:srgbClr val="030303"/>
                </a:solidFill>
                <a:latin typeface="Arial"/>
                <a:cs typeface="Arial"/>
              </a:rPr>
              <a:t>Qol</a:t>
            </a:r>
            <a:endParaRPr sz="1100">
              <a:latin typeface="Arial"/>
              <a:cs typeface="Arial"/>
            </a:endParaRPr>
          </a:p>
          <a:p>
            <a:pPr algn="ctr" marR="90170">
              <a:lnSpc>
                <a:spcPts val="2845"/>
              </a:lnSpc>
            </a:pPr>
            <a:r>
              <a:rPr dirty="0" sz="2450" spc="-335">
                <a:solidFill>
                  <a:srgbClr val="2A5B83"/>
                </a:solidFill>
                <a:latin typeface="Times New Roman"/>
                <a:cs typeface="Times New Roman"/>
              </a:rPr>
              <a:t>•</a:t>
            </a:r>
            <a:r>
              <a:rPr dirty="0" baseline="-8454" sz="3450" spc="-502">
                <a:solidFill>
                  <a:srgbClr val="2A5B83"/>
                </a:solidFill>
                <a:latin typeface="Times New Roman"/>
                <a:cs typeface="Times New Roman"/>
              </a:rPr>
              <a:t>.</a:t>
            </a:r>
            <a:endParaRPr baseline="-8454" sz="34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08224" y="1798255"/>
            <a:ext cx="114935" cy="4000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2555" indent="-109855">
              <a:lnSpc>
                <a:spcPct val="100000"/>
              </a:lnSpc>
              <a:spcBef>
                <a:spcPts val="105"/>
              </a:spcBef>
              <a:buChar char="•"/>
              <a:tabLst>
                <a:tab pos="123189" algn="l"/>
              </a:tabLst>
            </a:pPr>
            <a:r>
              <a:rPr dirty="0" sz="2350" spc="-685">
                <a:solidFill>
                  <a:srgbClr val="233D67"/>
                </a:solidFill>
                <a:latin typeface="Times New Roman"/>
                <a:cs typeface="Times New Roman"/>
              </a:rPr>
              <a:t>.</a:t>
            </a:r>
            <a:r>
              <a:rPr dirty="0" baseline="-22946" sz="3450" spc="-907">
                <a:solidFill>
                  <a:srgbClr val="233D67"/>
                </a:solidFill>
                <a:latin typeface="Times New Roman"/>
                <a:cs typeface="Times New Roman"/>
              </a:rPr>
              <a:t>.</a:t>
            </a:r>
            <a:r>
              <a:rPr dirty="0" baseline="-11904" sz="3150" spc="67">
                <a:solidFill>
                  <a:srgbClr val="233D67"/>
                </a:solidFill>
                <a:latin typeface="Times New Roman"/>
                <a:cs typeface="Times New Roman"/>
              </a:rPr>
              <a:t>.</a:t>
            </a:r>
            <a:endParaRPr baseline="-11904" sz="31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29829" y="1816327"/>
            <a:ext cx="121920" cy="407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0014" indent="-107314">
              <a:lnSpc>
                <a:spcPct val="100000"/>
              </a:lnSpc>
              <a:spcBef>
                <a:spcPts val="105"/>
              </a:spcBef>
              <a:buSzPct val="92000"/>
              <a:buChar char="•"/>
              <a:tabLst>
                <a:tab pos="120650" algn="l"/>
              </a:tabLst>
            </a:pPr>
            <a:r>
              <a:rPr dirty="0" baseline="-17777" sz="3750" spc="-952">
                <a:solidFill>
                  <a:srgbClr val="161F31"/>
                </a:solidFill>
                <a:latin typeface="Arial"/>
                <a:cs typeface="Arial"/>
              </a:rPr>
              <a:t>.</a:t>
            </a:r>
            <a:r>
              <a:rPr dirty="0" baseline="-7246" sz="3450" spc="75">
                <a:solidFill>
                  <a:srgbClr val="161F31"/>
                </a:solidFill>
                <a:latin typeface="Times New Roman"/>
                <a:cs typeface="Times New Roman"/>
              </a:rPr>
              <a:t>.</a:t>
            </a:r>
            <a:endParaRPr baseline="-7246" sz="34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59956" y="2189971"/>
            <a:ext cx="7683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15">
                <a:solidFill>
                  <a:srgbClr val="161F31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73449" y="1981260"/>
            <a:ext cx="102235" cy="4635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560"/>
              </a:lnSpc>
              <a:spcBef>
                <a:spcPts val="105"/>
              </a:spcBef>
            </a:pPr>
            <a:r>
              <a:rPr dirty="0" sz="2500" spc="-580">
                <a:solidFill>
                  <a:srgbClr val="5EBFCC"/>
                </a:solidFill>
                <a:latin typeface="Arial"/>
                <a:cs typeface="Arial"/>
              </a:rPr>
              <a:t>.</a:t>
            </a:r>
            <a:endParaRPr sz="2500">
              <a:latin typeface="Arial"/>
              <a:cs typeface="Arial"/>
            </a:endParaRPr>
          </a:p>
          <a:p>
            <a:pPr marL="31115">
              <a:lnSpc>
                <a:spcPts val="880"/>
              </a:lnSpc>
            </a:pPr>
            <a:r>
              <a:rPr dirty="0" sz="1100" spc="15">
                <a:solidFill>
                  <a:srgbClr val="5EBFCC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45438" y="2061690"/>
            <a:ext cx="88265" cy="377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590">
                <a:solidFill>
                  <a:srgbClr val="161F31"/>
                </a:solidFill>
                <a:latin typeface="Times New Roman"/>
                <a:cs typeface="Times New Roman"/>
              </a:rPr>
              <a:t>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19815" y="1997295"/>
            <a:ext cx="100330" cy="3848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50" spc="-385">
                <a:solidFill>
                  <a:srgbClr val="233D67"/>
                </a:solidFill>
                <a:latin typeface="Times New Roman"/>
                <a:cs typeface="Times New Roman"/>
              </a:rPr>
              <a:t>.</a:t>
            </a:r>
            <a:r>
              <a:rPr dirty="0" baseline="-10869" sz="3450" spc="-577">
                <a:solidFill>
                  <a:srgbClr val="233D67"/>
                </a:solidFill>
                <a:latin typeface="Times New Roman"/>
                <a:cs typeface="Times New Roman"/>
              </a:rPr>
              <a:t>.</a:t>
            </a:r>
            <a:r>
              <a:rPr dirty="0" baseline="-25132" sz="3150" spc="-577">
                <a:solidFill>
                  <a:srgbClr val="233D67"/>
                </a:solidFill>
                <a:latin typeface="Times New Roman"/>
                <a:cs typeface="Times New Roman"/>
              </a:rPr>
              <a:t>.</a:t>
            </a:r>
            <a:endParaRPr baseline="-25132" sz="31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48408" y="2212369"/>
            <a:ext cx="80010" cy="346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100" spc="-455">
                <a:solidFill>
                  <a:srgbClr val="161F31"/>
                </a:solidFill>
                <a:latin typeface="Times New Roman"/>
                <a:cs typeface="Times New Roman"/>
              </a:rPr>
              <a:t>.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46603" y="2248004"/>
            <a:ext cx="101600" cy="377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20">
                <a:solidFill>
                  <a:srgbClr val="161F31"/>
                </a:solidFill>
                <a:latin typeface="Times New Roman"/>
                <a:cs typeface="Times New Roman"/>
              </a:rPr>
              <a:t>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86147" y="3286217"/>
            <a:ext cx="98425" cy="3848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50" spc="-580">
                <a:solidFill>
                  <a:srgbClr val="4989A1"/>
                </a:solidFill>
                <a:latin typeface="Times New Roman"/>
                <a:cs typeface="Times New Roman"/>
              </a:rPr>
              <a:t>.</a:t>
            </a:r>
            <a:r>
              <a:rPr dirty="0" baseline="-25132" sz="3150" spc="30">
                <a:solidFill>
                  <a:srgbClr val="4989A1"/>
                </a:solidFill>
                <a:latin typeface="Times New Roman"/>
                <a:cs typeface="Times New Roman"/>
              </a:rPr>
              <a:t>.</a:t>
            </a:r>
            <a:endParaRPr baseline="-25132" sz="31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87213" y="3472531"/>
            <a:ext cx="100330" cy="3848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baseline="-11904" sz="3150" spc="-547">
                <a:solidFill>
                  <a:srgbClr val="4989A1"/>
                </a:solidFill>
                <a:latin typeface="Times New Roman"/>
                <a:cs typeface="Times New Roman"/>
              </a:rPr>
              <a:t>.</a:t>
            </a:r>
            <a:r>
              <a:rPr dirty="0" sz="2350" spc="-365">
                <a:solidFill>
                  <a:srgbClr val="4989A1"/>
                </a:solidFill>
                <a:latin typeface="Times New Roman"/>
                <a:cs typeface="Times New Roman"/>
              </a:rPr>
              <a:t>.</a:t>
            </a:r>
            <a:r>
              <a:rPr dirty="0" baseline="-25132" sz="3150" spc="-547">
                <a:solidFill>
                  <a:srgbClr val="4989A1"/>
                </a:solidFill>
                <a:latin typeface="Times New Roman"/>
                <a:cs typeface="Times New Roman"/>
              </a:rPr>
              <a:t>.</a:t>
            </a:r>
            <a:endParaRPr baseline="-25132" sz="31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89958" y="3716876"/>
            <a:ext cx="103505" cy="3848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50" spc="20">
                <a:solidFill>
                  <a:srgbClr val="4989A1"/>
                </a:solidFill>
                <a:latin typeface="Times New Roman"/>
                <a:cs typeface="Times New Roman"/>
              </a:rPr>
              <a:t>.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69624" y="3872137"/>
            <a:ext cx="141605" cy="4000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50" spc="50">
                <a:solidFill>
                  <a:srgbClr val="4989A1"/>
                </a:solidFill>
                <a:latin typeface="Times New Roman"/>
                <a:cs typeface="Times New Roman"/>
              </a:rPr>
              <a:t>•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47068" y="4150843"/>
            <a:ext cx="782955" cy="57213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01600" marR="5080" indent="-89535">
              <a:lnSpc>
                <a:spcPct val="108400"/>
              </a:lnSpc>
              <a:spcBef>
                <a:spcPts val="110"/>
              </a:spcBef>
            </a:pPr>
            <a:r>
              <a:rPr dirty="0" sz="1100" spc="-25">
                <a:solidFill>
                  <a:srgbClr val="030303"/>
                </a:solidFill>
                <a:latin typeface="Arial"/>
                <a:cs typeface="Arial"/>
              </a:rPr>
              <a:t>2) </a:t>
            </a:r>
            <a:r>
              <a:rPr dirty="0" sz="1100" spc="35">
                <a:solidFill>
                  <a:srgbClr val="030303"/>
                </a:solidFill>
                <a:latin typeface="Arial"/>
                <a:cs typeface="Arial"/>
              </a:rPr>
              <a:t>Informed  </a:t>
            </a:r>
            <a:r>
              <a:rPr dirty="0" sz="1100" spc="40">
                <a:solidFill>
                  <a:srgbClr val="030303"/>
                </a:solidFill>
                <a:latin typeface="Arial"/>
                <a:cs typeface="Arial"/>
              </a:rPr>
              <a:t>consent  </a:t>
            </a:r>
            <a:r>
              <a:rPr dirty="0" sz="1100" spc="35">
                <a:solidFill>
                  <a:srgbClr val="030303"/>
                </a:solidFill>
                <a:latin typeface="Arial"/>
                <a:cs typeface="Arial"/>
              </a:rPr>
              <a:t>provided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08996" y="3700841"/>
            <a:ext cx="117475" cy="407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500" spc="25">
                <a:solidFill>
                  <a:srgbClr val="2A5B83"/>
                </a:solidFill>
                <a:latin typeface="Arial"/>
                <a:cs typeface="Arial"/>
              </a:rPr>
              <a:t>.</a:t>
            </a:r>
            <a:endParaRPr sz="2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93322" y="3872137"/>
            <a:ext cx="145415" cy="4000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50" spc="85">
                <a:solidFill>
                  <a:srgbClr val="2A5B83"/>
                </a:solidFill>
                <a:latin typeface="Times New Roman"/>
                <a:cs typeface="Times New Roman"/>
              </a:rPr>
              <a:t>•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49534" y="4150843"/>
            <a:ext cx="1419860" cy="74930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1285" marR="5080" indent="-109220">
              <a:lnSpc>
                <a:spcPct val="107500"/>
              </a:lnSpc>
              <a:spcBef>
                <a:spcPts val="120"/>
              </a:spcBef>
            </a:pPr>
            <a:r>
              <a:rPr dirty="0" sz="1100" spc="-35">
                <a:solidFill>
                  <a:srgbClr val="030303"/>
                </a:solidFill>
                <a:latin typeface="Arial"/>
                <a:cs typeface="Arial"/>
              </a:rPr>
              <a:t>4) </a:t>
            </a:r>
            <a:r>
              <a:rPr dirty="0" sz="1100" spc="25">
                <a:solidFill>
                  <a:srgbClr val="030303"/>
                </a:solidFill>
                <a:latin typeface="Arial"/>
                <a:cs typeface="Arial"/>
              </a:rPr>
              <a:t>CTO </a:t>
            </a:r>
            <a:r>
              <a:rPr dirty="0" sz="1100" spc="20">
                <a:solidFill>
                  <a:srgbClr val="030303"/>
                </a:solidFill>
                <a:latin typeface="Arial"/>
                <a:cs typeface="Arial"/>
              </a:rPr>
              <a:t>PCI: </a:t>
            </a:r>
            <a:r>
              <a:rPr dirty="0" sz="1100" spc="30">
                <a:solidFill>
                  <a:srgbClr val="030303"/>
                </a:solidFill>
                <a:latin typeface="Arial"/>
                <a:cs typeface="Arial"/>
              </a:rPr>
              <a:t>Strategy  </a:t>
            </a:r>
            <a:r>
              <a:rPr dirty="0" sz="1100" spc="35">
                <a:solidFill>
                  <a:srgbClr val="030303"/>
                </a:solidFill>
                <a:latin typeface="Arial"/>
                <a:cs typeface="Arial"/>
              </a:rPr>
              <a:t>as appropriate </a:t>
            </a:r>
            <a:r>
              <a:rPr dirty="0" sz="1100" spc="30">
                <a:solidFill>
                  <a:srgbClr val="030303"/>
                </a:solidFill>
                <a:latin typeface="Arial"/>
                <a:cs typeface="Arial"/>
              </a:rPr>
              <a:t>to  lesion </a:t>
            </a:r>
            <a:r>
              <a:rPr dirty="0" sz="1100" spc="35">
                <a:solidFill>
                  <a:srgbClr val="030303"/>
                </a:solidFill>
                <a:latin typeface="Arial"/>
                <a:cs typeface="Arial"/>
              </a:rPr>
              <a:t>anatomy  </a:t>
            </a:r>
            <a:r>
              <a:rPr dirty="0" sz="1100" spc="30">
                <a:solidFill>
                  <a:srgbClr val="030303"/>
                </a:solidFill>
                <a:latin typeface="Arial"/>
                <a:cs typeface="Arial"/>
              </a:rPr>
              <a:t>(hybrid</a:t>
            </a:r>
            <a:r>
              <a:rPr dirty="0" sz="1100" spc="-5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dirty="0" sz="1100" spc="25">
                <a:solidFill>
                  <a:srgbClr val="030303"/>
                </a:solidFill>
                <a:latin typeface="Arial"/>
                <a:cs typeface="Arial"/>
              </a:rPr>
              <a:t>approach)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29642" y="3700841"/>
            <a:ext cx="117475" cy="407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500" spc="25">
                <a:solidFill>
                  <a:srgbClr val="161F31"/>
                </a:solidFill>
                <a:latin typeface="Arial"/>
                <a:cs typeface="Arial"/>
              </a:rPr>
              <a:t>.</a:t>
            </a:r>
            <a:endParaRPr sz="2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13969" y="3872137"/>
            <a:ext cx="141605" cy="4000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50" spc="50">
                <a:solidFill>
                  <a:srgbClr val="0C284D"/>
                </a:solidFill>
                <a:latin typeface="Times New Roman"/>
                <a:cs typeface="Times New Roman"/>
              </a:rPr>
              <a:t>•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57666" y="4150843"/>
            <a:ext cx="1465580" cy="75247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12700" marR="5080" indent="33020">
              <a:lnSpc>
                <a:spcPct val="108400"/>
              </a:lnSpc>
              <a:spcBef>
                <a:spcPts val="110"/>
              </a:spcBef>
            </a:pPr>
            <a:r>
              <a:rPr dirty="0" sz="1100" spc="-35">
                <a:solidFill>
                  <a:srgbClr val="030303"/>
                </a:solidFill>
                <a:latin typeface="Arial"/>
                <a:cs typeface="Arial"/>
              </a:rPr>
              <a:t>6) </a:t>
            </a:r>
            <a:r>
              <a:rPr dirty="0" sz="1100" spc="45">
                <a:solidFill>
                  <a:srgbClr val="030303"/>
                </a:solidFill>
                <a:latin typeface="Arial"/>
                <a:cs typeface="Arial"/>
              </a:rPr>
              <a:t>12-month </a:t>
            </a:r>
            <a:r>
              <a:rPr dirty="0" sz="1100" spc="35">
                <a:solidFill>
                  <a:srgbClr val="030303"/>
                </a:solidFill>
                <a:latin typeface="Arial"/>
                <a:cs typeface="Arial"/>
              </a:rPr>
              <a:t>hospital  </a:t>
            </a:r>
            <a:r>
              <a:rPr dirty="0" sz="1100" spc="25">
                <a:solidFill>
                  <a:srgbClr val="030303"/>
                </a:solidFill>
                <a:latin typeface="Arial"/>
                <a:cs typeface="Arial"/>
              </a:rPr>
              <a:t>visit: </a:t>
            </a:r>
            <a:r>
              <a:rPr dirty="0" sz="1100" spc="30">
                <a:solidFill>
                  <a:srgbClr val="030303"/>
                </a:solidFill>
                <a:latin typeface="Arial"/>
                <a:cs typeface="Arial"/>
              </a:rPr>
              <a:t>Angiogram/OCT  </a:t>
            </a:r>
            <a:r>
              <a:rPr dirty="0" sz="1100" spc="50">
                <a:solidFill>
                  <a:srgbClr val="030303"/>
                </a:solidFill>
                <a:latin typeface="Arial"/>
                <a:cs typeface="Arial"/>
              </a:rPr>
              <a:t>and </a:t>
            </a:r>
            <a:r>
              <a:rPr dirty="0" sz="1100" spc="25">
                <a:solidFill>
                  <a:srgbClr val="030303"/>
                </a:solidFill>
                <a:latin typeface="Arial"/>
                <a:cs typeface="Arial"/>
              </a:rPr>
              <a:t>repeat</a:t>
            </a:r>
            <a:r>
              <a:rPr dirty="0" sz="1100" spc="-25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dirty="0" sz="1100" spc="30">
                <a:solidFill>
                  <a:srgbClr val="030303"/>
                </a:solidFill>
                <a:latin typeface="Arial"/>
                <a:cs typeface="Arial"/>
              </a:rPr>
              <a:t>qualitative</a:t>
            </a:r>
            <a:endParaRPr sz="1100">
              <a:latin typeface="Arial"/>
              <a:cs typeface="Arial"/>
            </a:endParaRPr>
          </a:p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1100" spc="30">
                <a:solidFill>
                  <a:srgbClr val="030303"/>
                </a:solidFill>
                <a:latin typeface="Arial"/>
                <a:cs typeface="Arial"/>
              </a:rPr>
              <a:t>assessments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75068" y="226567"/>
            <a:ext cx="160909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Study</a:t>
            </a:r>
            <a:r>
              <a:rPr dirty="0" spc="-45"/>
              <a:t> </a:t>
            </a:r>
            <a:r>
              <a:rPr dirty="0" spc="-10"/>
              <a:t>Flow</a:t>
            </a:r>
          </a:p>
        </p:txBody>
      </p:sp>
      <p:sp>
        <p:nvSpPr>
          <p:cNvPr id="3" name="object 3"/>
          <p:cNvSpPr/>
          <p:nvPr/>
        </p:nvSpPr>
        <p:spPr>
          <a:xfrm>
            <a:off x="2924555" y="778763"/>
            <a:ext cx="2921508" cy="4329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903084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Approaches</a:t>
            </a:r>
          </a:p>
        </p:txBody>
      </p:sp>
      <p:sp>
        <p:nvSpPr>
          <p:cNvPr id="3" name="object 3"/>
          <p:cNvSpPr/>
          <p:nvPr/>
        </p:nvSpPr>
        <p:spPr>
          <a:xfrm>
            <a:off x="1588008" y="797051"/>
            <a:ext cx="5611368" cy="4322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40371" y="226567"/>
            <a:ext cx="184467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Pre-PCI</a:t>
            </a:r>
            <a:r>
              <a:rPr dirty="0" spc="-55"/>
              <a:t> </a:t>
            </a:r>
            <a:r>
              <a:rPr dirty="0" spc="-5"/>
              <a:t>IVUS</a:t>
            </a:r>
          </a:p>
        </p:txBody>
      </p:sp>
      <p:sp>
        <p:nvSpPr>
          <p:cNvPr id="3" name="object 3"/>
          <p:cNvSpPr/>
          <p:nvPr/>
        </p:nvSpPr>
        <p:spPr>
          <a:xfrm>
            <a:off x="1508791" y="1011973"/>
            <a:ext cx="6156998" cy="3832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1425" y="226567"/>
            <a:ext cx="510476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12-month QoL &amp; Clinical</a:t>
            </a:r>
            <a:r>
              <a:rPr dirty="0" spc="35"/>
              <a:t> </a:t>
            </a:r>
            <a:r>
              <a:rPr dirty="0" spc="-10"/>
              <a:t>Outcomes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72327" y="1339463"/>
            <a:ext cx="2278380" cy="2743200"/>
          </a:xfrm>
          <a:prstGeom prst="rect">
            <a:avLst/>
          </a:prstGeom>
        </p:spPr>
        <p:txBody>
          <a:bodyPr wrap="square" lIns="0" tIns="10477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2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300">
                <a:solidFill>
                  <a:srgbClr val="3B3B3A"/>
                </a:solidFill>
                <a:latin typeface="Calibri"/>
                <a:cs typeface="Calibri"/>
              </a:rPr>
              <a:t>TVF</a:t>
            </a:r>
            <a:r>
              <a:rPr dirty="0" sz="2300" spc="-15">
                <a:solidFill>
                  <a:srgbClr val="3B3B3A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3B3B3A"/>
                </a:solidFill>
                <a:latin typeface="Calibri"/>
                <a:cs typeface="Calibri"/>
              </a:rPr>
              <a:t>5.2%</a:t>
            </a:r>
            <a:endParaRPr sz="23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300">
                <a:solidFill>
                  <a:srgbClr val="3B3B3A"/>
                </a:solidFill>
                <a:latin typeface="Calibri"/>
                <a:cs typeface="Calibri"/>
              </a:rPr>
              <a:t>MACE</a:t>
            </a:r>
            <a:r>
              <a:rPr dirty="0" sz="2300" spc="-20">
                <a:solidFill>
                  <a:srgbClr val="3B3B3A"/>
                </a:solidFill>
                <a:latin typeface="Calibri"/>
                <a:cs typeface="Calibri"/>
              </a:rPr>
              <a:t> </a:t>
            </a:r>
            <a:r>
              <a:rPr dirty="0" sz="2300" spc="-5">
                <a:solidFill>
                  <a:srgbClr val="3B3B3A"/>
                </a:solidFill>
                <a:latin typeface="Calibri"/>
                <a:cs typeface="Calibri"/>
              </a:rPr>
              <a:t>10%</a:t>
            </a:r>
            <a:endParaRPr sz="2300">
              <a:latin typeface="Calibri"/>
              <a:cs typeface="Calibri"/>
            </a:endParaRPr>
          </a:p>
          <a:p>
            <a:pPr marL="241300" marR="182245" indent="-228600">
              <a:lnSpc>
                <a:spcPts val="248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300" spc="-5">
                <a:solidFill>
                  <a:srgbClr val="3B3B3A"/>
                </a:solidFill>
                <a:latin typeface="Calibri"/>
                <a:cs typeface="Calibri"/>
              </a:rPr>
              <a:t>Low</a:t>
            </a:r>
            <a:r>
              <a:rPr dirty="0" sz="2300" spc="-65">
                <a:solidFill>
                  <a:srgbClr val="3B3B3A"/>
                </a:solidFill>
                <a:latin typeface="Calibri"/>
                <a:cs typeface="Calibri"/>
              </a:rPr>
              <a:t> </a:t>
            </a:r>
            <a:r>
              <a:rPr dirty="0" sz="2300" spc="-5">
                <a:solidFill>
                  <a:srgbClr val="3B3B3A"/>
                </a:solidFill>
                <a:latin typeface="Calibri"/>
                <a:cs typeface="Calibri"/>
              </a:rPr>
              <a:t>procedural  complications</a:t>
            </a:r>
            <a:endParaRPr sz="2300">
              <a:latin typeface="Calibri"/>
              <a:cs typeface="Calibri"/>
            </a:endParaRPr>
          </a:p>
          <a:p>
            <a:pPr marL="241300" marR="5080" indent="-228600">
              <a:lnSpc>
                <a:spcPts val="248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300">
                <a:solidFill>
                  <a:srgbClr val="3B3B3A"/>
                </a:solidFill>
                <a:latin typeface="Calibri"/>
                <a:cs typeface="Calibri"/>
              </a:rPr>
              <a:t>Marked  improvements</a:t>
            </a:r>
            <a:r>
              <a:rPr dirty="0" sz="2300" spc="-70">
                <a:solidFill>
                  <a:srgbClr val="3B3B3A"/>
                </a:solidFill>
                <a:latin typeface="Calibri"/>
                <a:cs typeface="Calibri"/>
              </a:rPr>
              <a:t> </a:t>
            </a:r>
            <a:r>
              <a:rPr dirty="0" sz="2300" spc="-5">
                <a:solidFill>
                  <a:srgbClr val="3B3B3A"/>
                </a:solidFill>
                <a:latin typeface="Calibri"/>
                <a:cs typeface="Calibri"/>
              </a:rPr>
              <a:t>in  </a:t>
            </a:r>
            <a:r>
              <a:rPr dirty="0" sz="2300">
                <a:solidFill>
                  <a:srgbClr val="3B3B3A"/>
                </a:solidFill>
                <a:latin typeface="Calibri"/>
                <a:cs typeface="Calibri"/>
              </a:rPr>
              <a:t>SAQ and</a:t>
            </a:r>
            <a:r>
              <a:rPr dirty="0" sz="2300" spc="-45">
                <a:solidFill>
                  <a:srgbClr val="3B3B3A"/>
                </a:solidFill>
                <a:latin typeface="Calibri"/>
                <a:cs typeface="Calibri"/>
              </a:rPr>
              <a:t> </a:t>
            </a:r>
            <a:r>
              <a:rPr dirty="0" sz="2300" spc="-5">
                <a:solidFill>
                  <a:srgbClr val="3B3B3A"/>
                </a:solidFill>
                <a:latin typeface="Calibri"/>
                <a:cs typeface="Calibri"/>
              </a:rPr>
              <a:t>EQ5D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8704" y="1015746"/>
            <a:ext cx="5540311" cy="39698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23965" y="226567"/>
            <a:ext cx="306070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Intravascular</a:t>
            </a:r>
            <a:r>
              <a:rPr dirty="0" spc="-35"/>
              <a:t> </a:t>
            </a:r>
            <a:r>
              <a:rPr dirty="0" spc="-10"/>
              <a:t>Healing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1822" y="1091564"/>
            <a:ext cx="7472045" cy="2971800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81610" marR="382270" indent="-168910">
              <a:lnSpc>
                <a:spcPts val="2230"/>
              </a:lnSpc>
              <a:spcBef>
                <a:spcPts val="390"/>
              </a:spcBef>
              <a:buFont typeface="Arial"/>
              <a:buChar char="•"/>
              <a:tabLst>
                <a:tab pos="182245" algn="l"/>
              </a:tabLst>
            </a:pPr>
            <a:r>
              <a:rPr dirty="0" sz="2050" spc="15">
                <a:solidFill>
                  <a:srgbClr val="3B3B3A"/>
                </a:solidFill>
                <a:latin typeface="Calibri"/>
                <a:cs typeface="Calibri"/>
              </a:rPr>
              <a:t>Many </a:t>
            </a:r>
            <a:r>
              <a:rPr dirty="0" sz="2050" spc="5">
                <a:solidFill>
                  <a:srgbClr val="3B3B3A"/>
                </a:solidFill>
                <a:latin typeface="Calibri"/>
                <a:cs typeface="Calibri"/>
              </a:rPr>
              <a:t>patients </a:t>
            </a:r>
            <a:r>
              <a:rPr dirty="0" sz="2050" spc="10">
                <a:solidFill>
                  <a:srgbClr val="3B3B3A"/>
                </a:solidFill>
                <a:latin typeface="Calibri"/>
                <a:cs typeface="Calibri"/>
              </a:rPr>
              <a:t>are </a:t>
            </a:r>
            <a:r>
              <a:rPr dirty="0" sz="2050" spc="5">
                <a:solidFill>
                  <a:srgbClr val="3B3B3A"/>
                </a:solidFill>
                <a:latin typeface="Calibri"/>
                <a:cs typeface="Calibri"/>
              </a:rPr>
              <a:t>denied PCI for CTO lesions </a:t>
            </a:r>
            <a:r>
              <a:rPr dirty="0" sz="2050" spc="10">
                <a:solidFill>
                  <a:srgbClr val="3B3B3A"/>
                </a:solidFill>
                <a:latin typeface="Calibri"/>
                <a:cs typeface="Calibri"/>
              </a:rPr>
              <a:t>due to limited</a:t>
            </a:r>
            <a:r>
              <a:rPr dirty="0" sz="2050" spc="-215">
                <a:solidFill>
                  <a:srgbClr val="3B3B3A"/>
                </a:solidFill>
                <a:latin typeface="Calibri"/>
                <a:cs typeface="Calibri"/>
              </a:rPr>
              <a:t> </a:t>
            </a:r>
            <a:r>
              <a:rPr dirty="0" sz="2050" spc="5">
                <a:solidFill>
                  <a:srgbClr val="3B3B3A"/>
                </a:solidFill>
                <a:latin typeface="Calibri"/>
                <a:cs typeface="Calibri"/>
              </a:rPr>
              <a:t>data  (including </a:t>
            </a:r>
            <a:r>
              <a:rPr dirty="0" sz="2050" spc="10">
                <a:solidFill>
                  <a:srgbClr val="3B3B3A"/>
                </a:solidFill>
                <a:latin typeface="Calibri"/>
                <a:cs typeface="Calibri"/>
              </a:rPr>
              <a:t>RCT) </a:t>
            </a:r>
            <a:r>
              <a:rPr dirty="0" sz="2050" spc="5">
                <a:solidFill>
                  <a:srgbClr val="3B3B3A"/>
                </a:solidFill>
                <a:latin typeface="Calibri"/>
                <a:cs typeface="Calibri"/>
              </a:rPr>
              <a:t>regarding</a:t>
            </a:r>
            <a:r>
              <a:rPr dirty="0" sz="2050" spc="-95">
                <a:solidFill>
                  <a:srgbClr val="3B3B3A"/>
                </a:solidFill>
                <a:latin typeface="Calibri"/>
                <a:cs typeface="Calibri"/>
              </a:rPr>
              <a:t> </a:t>
            </a:r>
            <a:r>
              <a:rPr dirty="0" sz="2050" spc="10">
                <a:solidFill>
                  <a:srgbClr val="3B3B3A"/>
                </a:solidFill>
                <a:latin typeface="Calibri"/>
                <a:cs typeface="Calibri"/>
              </a:rPr>
              <a:t>QoL</a:t>
            </a:r>
            <a:endParaRPr sz="2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3B3B3A"/>
              </a:buClr>
              <a:buFont typeface="Arial"/>
              <a:buChar char="•"/>
            </a:pPr>
            <a:endParaRPr sz="3100">
              <a:latin typeface="Times New Roman"/>
              <a:cs typeface="Times New Roman"/>
            </a:endParaRPr>
          </a:p>
          <a:p>
            <a:pPr algn="just" marL="181610" marR="104139" indent="-168910">
              <a:lnSpc>
                <a:spcPct val="91000"/>
              </a:lnSpc>
              <a:buFont typeface="Arial"/>
              <a:buChar char="•"/>
              <a:tabLst>
                <a:tab pos="182245" algn="l"/>
              </a:tabLst>
            </a:pPr>
            <a:r>
              <a:rPr dirty="0" sz="2050" spc="5">
                <a:solidFill>
                  <a:srgbClr val="3B3B3A"/>
                </a:solidFill>
                <a:latin typeface="Calibri"/>
                <a:cs typeface="Calibri"/>
              </a:rPr>
              <a:t>There has been </a:t>
            </a:r>
            <a:r>
              <a:rPr dirty="0" sz="2050" spc="10">
                <a:solidFill>
                  <a:srgbClr val="3B3B3A"/>
                </a:solidFill>
                <a:latin typeface="Calibri"/>
                <a:cs typeface="Calibri"/>
              </a:rPr>
              <a:t>a misplaced </a:t>
            </a:r>
            <a:r>
              <a:rPr dirty="0" sz="2050" spc="5">
                <a:solidFill>
                  <a:srgbClr val="3B3B3A"/>
                </a:solidFill>
                <a:latin typeface="Calibri"/>
                <a:cs typeface="Calibri"/>
              </a:rPr>
              <a:t>perception </a:t>
            </a:r>
            <a:r>
              <a:rPr dirty="0" sz="2050" spc="10">
                <a:solidFill>
                  <a:srgbClr val="3B3B3A"/>
                </a:solidFill>
                <a:latin typeface="Calibri"/>
                <a:cs typeface="Calibri"/>
              </a:rPr>
              <a:t>that intravascular </a:t>
            </a:r>
            <a:r>
              <a:rPr dirty="0" sz="2050" spc="5">
                <a:solidFill>
                  <a:srgbClr val="3B3B3A"/>
                </a:solidFill>
                <a:latin typeface="Calibri"/>
                <a:cs typeface="Calibri"/>
              </a:rPr>
              <a:t>healing</a:t>
            </a:r>
            <a:r>
              <a:rPr dirty="0" sz="2050" spc="-245">
                <a:solidFill>
                  <a:srgbClr val="3B3B3A"/>
                </a:solidFill>
                <a:latin typeface="Calibri"/>
                <a:cs typeface="Calibri"/>
              </a:rPr>
              <a:t> </a:t>
            </a:r>
            <a:r>
              <a:rPr dirty="0" sz="2050" spc="5">
                <a:solidFill>
                  <a:srgbClr val="3B3B3A"/>
                </a:solidFill>
                <a:latin typeface="Calibri"/>
                <a:cs typeface="Calibri"/>
              </a:rPr>
              <a:t>is  </a:t>
            </a:r>
            <a:r>
              <a:rPr dirty="0" sz="2050" spc="10">
                <a:solidFill>
                  <a:srgbClr val="3B3B3A"/>
                </a:solidFill>
                <a:latin typeface="Calibri"/>
                <a:cs typeface="Calibri"/>
              </a:rPr>
              <a:t>adverse </a:t>
            </a:r>
            <a:r>
              <a:rPr dirty="0" sz="2050" spc="5">
                <a:solidFill>
                  <a:srgbClr val="3B3B3A"/>
                </a:solidFill>
                <a:latin typeface="Calibri"/>
                <a:cs typeface="Calibri"/>
              </a:rPr>
              <a:t>for patients </a:t>
            </a:r>
            <a:r>
              <a:rPr dirty="0" sz="2050" spc="10">
                <a:solidFill>
                  <a:srgbClr val="3B3B3A"/>
                </a:solidFill>
                <a:latin typeface="Calibri"/>
                <a:cs typeface="Calibri"/>
              </a:rPr>
              <a:t>with long reconstructions, </a:t>
            </a:r>
            <a:r>
              <a:rPr dirty="0" sz="2050" spc="5">
                <a:solidFill>
                  <a:srgbClr val="3B3B3A"/>
                </a:solidFill>
                <a:latin typeface="Calibri"/>
                <a:cs typeface="Calibri"/>
              </a:rPr>
              <a:t>+/- blunt dissection  techniques </a:t>
            </a:r>
            <a:r>
              <a:rPr dirty="0" sz="2050" spc="10">
                <a:solidFill>
                  <a:srgbClr val="3B3B3A"/>
                </a:solidFill>
                <a:latin typeface="Calibri"/>
                <a:cs typeface="Calibri"/>
              </a:rPr>
              <a:t>are used in the </a:t>
            </a:r>
            <a:r>
              <a:rPr dirty="0" sz="2050" spc="5">
                <a:solidFill>
                  <a:srgbClr val="3B3B3A"/>
                </a:solidFill>
                <a:latin typeface="Calibri"/>
                <a:cs typeface="Calibri"/>
              </a:rPr>
              <a:t>vessel </a:t>
            </a:r>
            <a:r>
              <a:rPr dirty="0" sz="2050" spc="10">
                <a:solidFill>
                  <a:srgbClr val="3B3B3A"/>
                </a:solidFill>
                <a:latin typeface="Calibri"/>
                <a:cs typeface="Calibri"/>
              </a:rPr>
              <a:t>+/- sub-intimal</a:t>
            </a:r>
            <a:r>
              <a:rPr dirty="0" sz="2050" spc="-235">
                <a:solidFill>
                  <a:srgbClr val="3B3B3A"/>
                </a:solidFill>
                <a:latin typeface="Calibri"/>
                <a:cs typeface="Calibri"/>
              </a:rPr>
              <a:t> </a:t>
            </a:r>
            <a:r>
              <a:rPr dirty="0" sz="2050" spc="5">
                <a:solidFill>
                  <a:srgbClr val="3B3B3A"/>
                </a:solidFill>
                <a:latin typeface="Calibri"/>
                <a:cs typeface="Calibri"/>
              </a:rPr>
              <a:t>stenting</a:t>
            </a:r>
            <a:endParaRPr sz="2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3B3B3A"/>
              </a:buClr>
              <a:buFont typeface="Arial"/>
              <a:buChar char="•"/>
            </a:pPr>
            <a:endParaRPr sz="2950">
              <a:latin typeface="Times New Roman"/>
              <a:cs typeface="Times New Roman"/>
            </a:endParaRPr>
          </a:p>
          <a:p>
            <a:pPr marL="181610" indent="-168910">
              <a:lnSpc>
                <a:spcPts val="2345"/>
              </a:lnSpc>
              <a:buFont typeface="Arial"/>
              <a:buChar char="•"/>
              <a:tabLst>
                <a:tab pos="182245" algn="l"/>
              </a:tabLst>
            </a:pPr>
            <a:r>
              <a:rPr dirty="0" sz="2050" spc="10">
                <a:solidFill>
                  <a:srgbClr val="3B3B3A"/>
                </a:solidFill>
                <a:latin typeface="Calibri"/>
                <a:cs typeface="Calibri"/>
              </a:rPr>
              <a:t>Patients with </a:t>
            </a:r>
            <a:r>
              <a:rPr dirty="0" sz="2050" spc="5">
                <a:solidFill>
                  <a:srgbClr val="3B3B3A"/>
                </a:solidFill>
                <a:latin typeface="Calibri"/>
                <a:cs typeface="Calibri"/>
              </a:rPr>
              <a:t>complex occlusions </a:t>
            </a:r>
            <a:r>
              <a:rPr dirty="0" sz="2050" spc="10">
                <a:solidFill>
                  <a:srgbClr val="3B3B3A"/>
                </a:solidFill>
                <a:latin typeface="Calibri"/>
                <a:cs typeface="Calibri"/>
              </a:rPr>
              <a:t>can expect improved </a:t>
            </a:r>
            <a:r>
              <a:rPr dirty="0" sz="2050" spc="5">
                <a:solidFill>
                  <a:srgbClr val="3B3B3A"/>
                </a:solidFill>
                <a:latin typeface="Calibri"/>
                <a:cs typeface="Calibri"/>
              </a:rPr>
              <a:t>quality of</a:t>
            </a:r>
            <a:r>
              <a:rPr dirty="0" sz="2050" spc="-190">
                <a:solidFill>
                  <a:srgbClr val="3B3B3A"/>
                </a:solidFill>
                <a:latin typeface="Calibri"/>
                <a:cs typeface="Calibri"/>
              </a:rPr>
              <a:t> </a:t>
            </a:r>
            <a:r>
              <a:rPr dirty="0" sz="2050" spc="5">
                <a:solidFill>
                  <a:srgbClr val="3B3B3A"/>
                </a:solidFill>
                <a:latin typeface="Calibri"/>
                <a:cs typeface="Calibri"/>
              </a:rPr>
              <a:t>life</a:t>
            </a:r>
            <a:endParaRPr sz="2050">
              <a:latin typeface="Calibri"/>
              <a:cs typeface="Calibri"/>
            </a:endParaRPr>
          </a:p>
          <a:p>
            <a:pPr marL="181610">
              <a:lnSpc>
                <a:spcPts val="2345"/>
              </a:lnSpc>
            </a:pPr>
            <a:r>
              <a:rPr dirty="0" sz="2050" spc="10">
                <a:solidFill>
                  <a:srgbClr val="3B3B3A"/>
                </a:solidFill>
                <a:latin typeface="Calibri"/>
                <a:cs typeface="Calibri"/>
              </a:rPr>
              <a:t>after a CTO </a:t>
            </a:r>
            <a:r>
              <a:rPr dirty="0" sz="2050" spc="5">
                <a:solidFill>
                  <a:srgbClr val="3B3B3A"/>
                </a:solidFill>
                <a:latin typeface="Calibri"/>
                <a:cs typeface="Calibri"/>
              </a:rPr>
              <a:t>PCI </a:t>
            </a:r>
            <a:r>
              <a:rPr dirty="0" sz="2050" spc="10">
                <a:solidFill>
                  <a:srgbClr val="3B3B3A"/>
                </a:solidFill>
                <a:latin typeface="Calibri"/>
                <a:cs typeface="Calibri"/>
              </a:rPr>
              <a:t>with low </a:t>
            </a:r>
            <a:r>
              <a:rPr dirty="0" sz="2050" spc="5">
                <a:solidFill>
                  <a:srgbClr val="3B3B3A"/>
                </a:solidFill>
                <a:latin typeface="Calibri"/>
                <a:cs typeface="Calibri"/>
              </a:rPr>
              <a:t>rates of </a:t>
            </a:r>
            <a:r>
              <a:rPr dirty="0" sz="2050" spc="10">
                <a:solidFill>
                  <a:srgbClr val="3B3B3A"/>
                </a:solidFill>
                <a:latin typeface="Calibri"/>
                <a:cs typeface="Calibri"/>
              </a:rPr>
              <a:t>major adverse</a:t>
            </a:r>
            <a:r>
              <a:rPr dirty="0" sz="2050" spc="-210">
                <a:solidFill>
                  <a:srgbClr val="3B3B3A"/>
                </a:solidFill>
                <a:latin typeface="Calibri"/>
                <a:cs typeface="Calibri"/>
              </a:rPr>
              <a:t> </a:t>
            </a:r>
            <a:r>
              <a:rPr dirty="0" sz="2050" spc="10">
                <a:solidFill>
                  <a:srgbClr val="3B3B3A"/>
                </a:solidFill>
                <a:latin typeface="Calibri"/>
                <a:cs typeface="Calibri"/>
              </a:rPr>
              <a:t>events</a:t>
            </a:r>
            <a:endParaRPr sz="2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Administrateur</dc:creator>
  <dc:title>Late Breaking Clinical Trials: The Consistent CTO study 1-year OCT findings &amp; 2-year clinical outcomes   CONventional antegrade vs Sub-Intimal Synergy sTENTing in Chronic Total Occlusions</dc:title>
  <dcterms:created xsi:type="dcterms:W3CDTF">2019-05-23T14:53:05Z</dcterms:created>
  <dcterms:modified xsi:type="dcterms:W3CDTF">2019-05-23T14:53:05Z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2019-05-22T00:00:00Z</vt:filetime>
  </property>
  <property fmtid="{D5CDD505-2E9C-101B-9397-08002B2CF9AE}" pid="3" name="Creator">
    <vt:lpwstr>Microsoft® PowerPoint® 2013</vt:lpwstr>
  </property>
  <property fmtid="{D5CDD505-2E9C-101B-9397-08002B2CF9AE}" pid="4" name="LastSaved">
    <vt:filetime>2019-05-23T00:00:00Z</vt:filetime>
  </property>
</Properties>
</file>