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60" r:id="rId2"/>
    <p:sldId id="261" r:id="rId3"/>
    <p:sldId id="262" r:id="rId4"/>
    <p:sldId id="263" r:id="rId5"/>
    <p:sldId id="264" r:id="rId6"/>
    <p:sldId id="265" r:id="rId7"/>
    <p:sldId id="280" r:id="rId8"/>
    <p:sldId id="266" r:id="rId9"/>
    <p:sldId id="282" r:id="rId10"/>
    <p:sldId id="267" r:id="rId11"/>
    <p:sldId id="281" r:id="rId12"/>
    <p:sldId id="268" r:id="rId13"/>
    <p:sldId id="273" r:id="rId14"/>
    <p:sldId id="274" r:id="rId15"/>
    <p:sldId id="271" r:id="rId16"/>
    <p:sldId id="286" r:id="rId17"/>
    <p:sldId id="288" r:id="rId18"/>
    <p:sldId id="276" r:id="rId19"/>
    <p:sldId id="277" r:id="rId20"/>
    <p:sldId id="283" r:id="rId21"/>
    <p:sldId id="279" r:id="rId22"/>
    <p:sldId id="287" r:id="rId2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77"/>
    <a:srgbClr val="004466"/>
    <a:srgbClr val="B51E31"/>
    <a:srgbClr val="002F47"/>
    <a:srgbClr val="72061F"/>
    <a:srgbClr val="831089"/>
    <a:srgbClr val="DF652C"/>
    <a:srgbClr val="00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0" autoAdjust="0"/>
    <p:restoredTop sz="94722" autoAdjust="0"/>
  </p:normalViewPr>
  <p:slideViewPr>
    <p:cSldViewPr snapToObjects="1">
      <p:cViewPr varScale="1">
        <p:scale>
          <a:sx n="78" d="100"/>
          <a:sy n="78" d="100"/>
        </p:scale>
        <p:origin x="62" y="662"/>
      </p:cViewPr>
      <p:guideLst>
        <p:guide orient="horz" pos="16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9DEA1-FA06-C942-9BFA-108DE87F615B}" type="datetimeFigureOut">
              <a:rPr lang="fr-FR" smtClean="0"/>
              <a:pPr/>
              <a:t>01/09/2019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BDDC9-A138-7E4D-AA5C-541F25147A6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BDDC9-A138-7E4D-AA5C-541F25147A6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420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colors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DDC9-A138-7E4D-AA5C-541F25147A6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96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9406D-4587-465B-9531-C763227726E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646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DDC9-A138-7E4D-AA5C-541F25147A60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50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DDC9-A138-7E4D-AA5C-541F25147A60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4254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23 mm </a:t>
            </a:r>
            <a:r>
              <a:rPr lang="fr-FR" dirty="0" err="1"/>
              <a:t>diameter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BDDC9-A138-7E4D-AA5C-541F25147A60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6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44641"/>
            <a:ext cx="7772400" cy="1102519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06147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11675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1167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18003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105489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46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046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539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5393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04789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7"/>
            <a:ext cx="5111750" cy="396568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076327"/>
            <a:ext cx="3008313" cy="31783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387923"/>
            <a:ext cx="5486400" cy="425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27212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3812977"/>
            <a:ext cx="5486400" cy="2972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15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97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Gill Sans MT"/>
          <a:ea typeface="+mj-ea"/>
          <a:cs typeface="Gill Sans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Gill Sans MT"/>
          <a:ea typeface="+mn-ea"/>
          <a:cs typeface="Gill Sans M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Gill Sans MT"/>
          <a:ea typeface="+mn-ea"/>
          <a:cs typeface="Gill Sans M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Gill Sans MT"/>
          <a:ea typeface="+mn-ea"/>
          <a:cs typeface="Gill Sans M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Gill Sans MT"/>
          <a:ea typeface="+mn-ea"/>
          <a:cs typeface="Gill Sans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468728"/>
            <a:ext cx="4752528" cy="2593200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C00000"/>
                </a:solidFill>
              </a:rPr>
              <a:t>Mortality prediction using machine learning : insights from the FRANCE-TAVI registry</a:t>
            </a: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9448" y="3111658"/>
            <a:ext cx="6213376" cy="1065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Pavel Overtchouk </a:t>
            </a:r>
          </a:p>
          <a:p>
            <a:pPr marL="0" indent="0" algn="ctr">
              <a:buNone/>
            </a:pP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pavel.overtchouk@mail.mcgill.ca</a:t>
            </a:r>
          </a:p>
          <a:p>
            <a:pPr marL="0" indent="0" algn="ctr">
              <a:buNone/>
            </a:pPr>
            <a:r>
              <a:rPr lang="en-US" sz="1400" dirty="0"/>
              <a:t>Lille University Hospital, Lille, France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198982A-DF00-49C8-9C1F-8071B458F036}"/>
              </a:ext>
            </a:extLst>
          </p:cNvPr>
          <p:cNvSpPr txBox="1"/>
          <p:nvPr/>
        </p:nvSpPr>
        <p:spPr>
          <a:xfrm>
            <a:off x="302840" y="123478"/>
            <a:ext cx="2232248" cy="45243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Pavel OVERTCHOUK </a:t>
            </a:r>
          </a:p>
          <a:p>
            <a:r>
              <a:rPr lang="en-US" sz="1600" dirty="0"/>
              <a:t>Gilles LEMESLE </a:t>
            </a:r>
          </a:p>
          <a:p>
            <a:r>
              <a:rPr lang="en-US" sz="1600" dirty="0"/>
              <a:t>Eric VAN BELLE </a:t>
            </a:r>
          </a:p>
          <a:p>
            <a:r>
              <a:rPr lang="en-GB" sz="1600" dirty="0"/>
              <a:t>Christophe BAUTERS </a:t>
            </a:r>
          </a:p>
          <a:p>
            <a:r>
              <a:rPr lang="en-US" sz="1600" dirty="0"/>
              <a:t>Jean Philippe VERHOYE</a:t>
            </a:r>
          </a:p>
          <a:p>
            <a:r>
              <a:rPr lang="en-US" sz="1600" dirty="0"/>
              <a:t>Thierry LEFEVRE</a:t>
            </a:r>
          </a:p>
          <a:p>
            <a:r>
              <a:rPr lang="en-GB" sz="1600" dirty="0"/>
              <a:t>René KONING </a:t>
            </a:r>
          </a:p>
          <a:p>
            <a:r>
              <a:rPr lang="en-GB" sz="1600" dirty="0"/>
              <a:t>Pascal MOTREFF </a:t>
            </a:r>
          </a:p>
          <a:p>
            <a:r>
              <a:rPr lang="en-US" sz="1600" dirty="0"/>
              <a:t>Stefan STORTECKY</a:t>
            </a:r>
          </a:p>
          <a:p>
            <a:r>
              <a:rPr lang="en-US" sz="1600" dirty="0"/>
              <a:t>Stephan WINDECKER</a:t>
            </a:r>
          </a:p>
          <a:p>
            <a:r>
              <a:rPr lang="en-US" sz="1600" dirty="0"/>
              <a:t>Thomas PILGRIM</a:t>
            </a:r>
            <a:endParaRPr lang="en-GB" sz="1600" dirty="0"/>
          </a:p>
          <a:p>
            <a:r>
              <a:rPr lang="en-US" sz="1600" dirty="0"/>
              <a:t>Helene ELTCHANINOFF</a:t>
            </a:r>
          </a:p>
          <a:p>
            <a:r>
              <a:rPr lang="en-US" sz="1600" dirty="0"/>
              <a:t>Martine GILARD</a:t>
            </a:r>
          </a:p>
          <a:p>
            <a:r>
              <a:rPr lang="en-US" sz="1600" dirty="0"/>
              <a:t>Pascal LEPRINCE</a:t>
            </a:r>
          </a:p>
          <a:p>
            <a:r>
              <a:rPr lang="en-US" sz="1600" dirty="0"/>
              <a:t>Bernard IUNG</a:t>
            </a:r>
          </a:p>
          <a:p>
            <a:r>
              <a:rPr lang="en-US" sz="1600" dirty="0" err="1"/>
              <a:t>Hervé</a:t>
            </a:r>
            <a:r>
              <a:rPr lang="en-US" sz="1600" dirty="0"/>
              <a:t> LE BRETON</a:t>
            </a:r>
          </a:p>
          <a:p>
            <a:r>
              <a:rPr lang="en-US" sz="1600" dirty="0"/>
              <a:t>Jean-Philippe COLLET</a:t>
            </a:r>
          </a:p>
          <a:p>
            <a:r>
              <a:rPr lang="en-GB" sz="1600" dirty="0"/>
              <a:t>Thomas MODINE </a:t>
            </a:r>
            <a:r>
              <a:rPr lang="en-US" sz="1600" dirty="0"/>
              <a:t> </a:t>
            </a:r>
            <a:endParaRPr lang="en-GB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43813465-D19F-4545-A91B-7DBDF6187966}"/>
              </a:ext>
            </a:extLst>
          </p:cNvPr>
          <p:cNvSpPr/>
          <p:nvPr/>
        </p:nvSpPr>
        <p:spPr>
          <a:xfrm>
            <a:off x="1788305" y="824385"/>
            <a:ext cx="5835478" cy="1484694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Database</a:t>
            </a:r>
            <a:r>
              <a:rPr lang="fr-FR" dirty="0"/>
              <a:t>: FRANCE TAVI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multi-</a:t>
            </a:r>
            <a:r>
              <a:rPr lang="en-US" dirty="0" err="1"/>
              <a:t>centre</a:t>
            </a:r>
            <a:r>
              <a:rPr lang="en-US" dirty="0"/>
              <a:t>, French, prospective, registry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Period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January 2013 and December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Mortality outcome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INSEE query on April 12</a:t>
            </a:r>
            <a:r>
              <a:rPr lang="en-US" baseline="30000" dirty="0"/>
              <a:t>th</a:t>
            </a:r>
            <a:r>
              <a:rPr lang="en-US" dirty="0"/>
              <a:t> 2016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A5EA8E6-21CA-4BED-8537-0A186FB532ED}"/>
              </a:ext>
            </a:extLst>
          </p:cNvPr>
          <p:cNvSpPr/>
          <p:nvPr/>
        </p:nvSpPr>
        <p:spPr>
          <a:xfrm>
            <a:off x="673115" y="2520616"/>
            <a:ext cx="3747246" cy="21188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Data </a:t>
            </a:r>
            <a:r>
              <a:rPr lang="fr-FR" dirty="0" err="1"/>
              <a:t>processing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Missing values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multiple imputation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Outcome event dissymmetry: SMOTE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DCB9B52-55A6-415B-8A9A-31F02B018BDE}"/>
              </a:ext>
            </a:extLst>
          </p:cNvPr>
          <p:cNvSpPr/>
          <p:nvPr/>
        </p:nvSpPr>
        <p:spPr>
          <a:xfrm>
            <a:off x="4772334" y="2520616"/>
            <a:ext cx="3747246" cy="2118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Machine </a:t>
            </a:r>
            <a:r>
              <a:rPr lang="fr-FR" dirty="0" err="1"/>
              <a:t>learning</a:t>
            </a:r>
            <a:r>
              <a:rPr lang="fr-FR" dirty="0"/>
              <a:t> (ML) modeling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Model: shallow neural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 =2/3 | test = 1/3 | validation = independent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A85A01A-77A6-45BB-8712-20BAA6476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8237"/>
            <a:ext cx="8229600" cy="815450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Methods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4D45EF1-4D07-4443-A16E-23797C761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30" y="1031579"/>
            <a:ext cx="1337956" cy="1133484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BEE77F5B-2DA7-4AFD-B39F-E9F9D172EDD7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 flipH="1" flipV="1">
            <a:off x="374630" y="1598320"/>
            <a:ext cx="668978" cy="2629613"/>
          </a:xfrm>
          <a:prstGeom prst="curvedConnector4">
            <a:avLst>
              <a:gd name="adj1" fmla="val -34172"/>
              <a:gd name="adj2" fmla="val 105615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007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Study</a:t>
            </a: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err="1">
                <a:solidFill>
                  <a:srgbClr val="002060"/>
                </a:solidFill>
              </a:rPr>
              <a:t>Endpoint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under the receiver operating curve (AUC)</a:t>
            </a:r>
          </a:p>
          <a:p>
            <a:r>
              <a:rPr lang="en-US" dirty="0"/>
              <a:t>Net reclassification improvement (NRI)</a:t>
            </a:r>
          </a:p>
        </p:txBody>
      </p:sp>
    </p:spTree>
    <p:extLst>
      <p:ext uri="{BB962C8B-B14F-4D97-AF65-F5344CB8AC3E}">
        <p14:creationId xmlns:p14="http://schemas.microsoft.com/office/powerpoint/2010/main" val="342005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D44C78-A091-461A-A527-FB158464A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42"/>
            <a:ext cx="8229600" cy="815450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Flow chart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A1816C-0AB3-47B3-B7BE-2CC17D3D4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BA3848-3A60-4FEA-9396-8D028779E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14" y="828192"/>
            <a:ext cx="7672172" cy="431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8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B94FE4E-B5D2-45B5-8B46-E64F1805C99F}"/>
              </a:ext>
            </a:extLst>
          </p:cNvPr>
          <p:cNvSpPr/>
          <p:nvPr/>
        </p:nvSpPr>
        <p:spPr>
          <a:xfrm>
            <a:off x="1431709" y="178101"/>
            <a:ext cx="1748213" cy="291694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Age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Sex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PAD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Respiratory</a:t>
            </a: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failure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Cardiac</a:t>
            </a: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surgery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Diabetes</a:t>
            </a: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mellitus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Coronary artery disease 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Body  mass index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Severe reduction of mobility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Cerebrovascular events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Atrial fibrillation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F48404E-3349-4655-9F07-874E587764AB}"/>
              </a:ext>
            </a:extLst>
          </p:cNvPr>
          <p:cNvSpPr/>
          <p:nvPr/>
        </p:nvSpPr>
        <p:spPr>
          <a:xfrm>
            <a:off x="6092335" y="3016316"/>
            <a:ext cx="1706892" cy="1696331"/>
          </a:xfrm>
          <a:prstGeom prst="roundRect">
            <a:avLst/>
          </a:prstGeom>
          <a:solidFill>
            <a:srgbClr val="92D050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Emergent procedure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TAVI </a:t>
            </a: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access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Size of the </a:t>
            </a: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prosthesis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Type of </a:t>
            </a: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bioprosthesis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0F76559-C33C-4D55-A1D8-F42EB233D7B3}"/>
              </a:ext>
            </a:extLst>
          </p:cNvPr>
          <p:cNvSpPr/>
          <p:nvPr/>
        </p:nvSpPr>
        <p:spPr>
          <a:xfrm>
            <a:off x="1424674" y="3172794"/>
            <a:ext cx="1730797" cy="1430255"/>
          </a:xfrm>
          <a:prstGeom prst="roundRect">
            <a:avLst/>
          </a:prstGeom>
          <a:solidFill>
            <a:srgbClr val="00B0F0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500" b="1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NYHA class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Acute </a:t>
            </a: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pulmonary</a:t>
            </a: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oedema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Critical pre-operative state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 err="1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Creatinin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endParaRPr lang="fr-FR" sz="1200" dirty="0">
              <a:solidFill>
                <a:schemeClr val="tx1"/>
              </a:solidFill>
            </a:endParaRPr>
          </a:p>
          <a:p>
            <a:pPr marL="1718072" lvl="4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54A9594-528F-4839-BE07-432248818E9B}"/>
              </a:ext>
            </a:extLst>
          </p:cNvPr>
          <p:cNvSpPr/>
          <p:nvPr/>
        </p:nvSpPr>
        <p:spPr>
          <a:xfrm>
            <a:off x="6087314" y="360867"/>
            <a:ext cx="1706891" cy="19987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LVEF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Aortic mean gradient</a:t>
            </a:r>
            <a:endParaRPr lang="fr-FR" sz="1050" b="1" dirty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Grade mitral regurgitation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Systolic pulmonary pressure</a:t>
            </a:r>
          </a:p>
          <a:p>
            <a:pPr marL="346472" indent="-214313">
              <a:buFont typeface="Symbol" panose="05050102010706020507" pitchFamily="18" charset="2"/>
              <a:buChar char="-"/>
              <a:tabLst>
                <a:tab pos="270272" algn="l"/>
              </a:tabLst>
            </a:pPr>
            <a:r>
              <a:rPr lang="en-GB" sz="1050" b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Grade aortic regurgitation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D6B8F2A-6F39-4F29-96CF-58AC7FF0EED0}"/>
              </a:ext>
            </a:extLst>
          </p:cNvPr>
          <p:cNvSpPr/>
          <p:nvPr/>
        </p:nvSpPr>
        <p:spPr>
          <a:xfrm>
            <a:off x="3944266" y="2665607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A962F04-BFF9-4A50-A62E-540B44F5CC3F}"/>
              </a:ext>
            </a:extLst>
          </p:cNvPr>
          <p:cNvSpPr/>
          <p:nvPr/>
        </p:nvSpPr>
        <p:spPr>
          <a:xfrm>
            <a:off x="3949111" y="2911976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50953B9-58E5-455C-813B-08763103C1C9}"/>
              </a:ext>
            </a:extLst>
          </p:cNvPr>
          <p:cNvSpPr/>
          <p:nvPr/>
        </p:nvSpPr>
        <p:spPr>
          <a:xfrm>
            <a:off x="3946901" y="3139633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FD02857-DCDC-47AA-B422-87A212104A47}"/>
              </a:ext>
            </a:extLst>
          </p:cNvPr>
          <p:cNvSpPr/>
          <p:nvPr/>
        </p:nvSpPr>
        <p:spPr>
          <a:xfrm>
            <a:off x="4623845" y="2894444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2D13E2A-913D-4395-898D-25A7DE255196}"/>
              </a:ext>
            </a:extLst>
          </p:cNvPr>
          <p:cNvSpPr/>
          <p:nvPr/>
        </p:nvSpPr>
        <p:spPr>
          <a:xfrm>
            <a:off x="4622372" y="3134000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B099C35-2933-40D2-8895-8A23C3F0A9BB}"/>
              </a:ext>
            </a:extLst>
          </p:cNvPr>
          <p:cNvSpPr/>
          <p:nvPr/>
        </p:nvSpPr>
        <p:spPr>
          <a:xfrm>
            <a:off x="4632162" y="3366854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18A730-CB51-4AB1-8BC9-2BA9E7DFC5F9}"/>
              </a:ext>
            </a:extLst>
          </p:cNvPr>
          <p:cNvSpPr/>
          <p:nvPr/>
        </p:nvSpPr>
        <p:spPr>
          <a:xfrm>
            <a:off x="4633535" y="3606902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781E56D6-4098-4AF8-8E6C-A76A523B792F}"/>
              </a:ext>
            </a:extLst>
          </p:cNvPr>
          <p:cNvCxnSpPr>
            <a:cxnSpLocks/>
            <a:stCxn id="9" idx="6"/>
            <a:endCxn id="12" idx="2"/>
          </p:cNvCxnSpPr>
          <p:nvPr/>
        </p:nvCxnSpPr>
        <p:spPr>
          <a:xfrm>
            <a:off x="4133755" y="2766866"/>
            <a:ext cx="490091" cy="228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DAFC7A1-FCAC-4A27-8E6C-4888790F84B2}"/>
              </a:ext>
            </a:extLst>
          </p:cNvPr>
          <p:cNvCxnSpPr>
            <a:cxnSpLocks/>
            <a:stCxn id="10" idx="6"/>
            <a:endCxn id="14" idx="2"/>
          </p:cNvCxnSpPr>
          <p:nvPr/>
        </p:nvCxnSpPr>
        <p:spPr>
          <a:xfrm>
            <a:off x="4138600" y="3013235"/>
            <a:ext cx="493562" cy="454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AEA5027-E1D5-4A18-A217-4EB9EF968DC9}"/>
              </a:ext>
            </a:extLst>
          </p:cNvPr>
          <p:cNvCxnSpPr>
            <a:cxnSpLocks/>
            <a:stCxn id="11" idx="6"/>
            <a:endCxn id="21" idx="2"/>
          </p:cNvCxnSpPr>
          <p:nvPr/>
        </p:nvCxnSpPr>
        <p:spPr>
          <a:xfrm>
            <a:off x="4136390" y="3240892"/>
            <a:ext cx="497145" cy="467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8D3D9BA-5715-483A-8245-19904D4C5286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4136389" y="3240892"/>
            <a:ext cx="495773" cy="227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BE8E597-287D-430D-BE77-8B135745FE79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 flipV="1">
            <a:off x="4136390" y="2995703"/>
            <a:ext cx="487456" cy="24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530269D-CB28-4800-8378-8510C622BBDF}"/>
              </a:ext>
            </a:extLst>
          </p:cNvPr>
          <p:cNvCxnSpPr>
            <a:cxnSpLocks/>
            <a:stCxn id="10" idx="6"/>
            <a:endCxn id="13" idx="2"/>
          </p:cNvCxnSpPr>
          <p:nvPr/>
        </p:nvCxnSpPr>
        <p:spPr>
          <a:xfrm>
            <a:off x="4138600" y="3013235"/>
            <a:ext cx="483773" cy="22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4925994-640C-4678-BDE0-71A912FC46FF}"/>
              </a:ext>
            </a:extLst>
          </p:cNvPr>
          <p:cNvCxnSpPr>
            <a:cxnSpLocks/>
            <a:stCxn id="9" idx="6"/>
            <a:endCxn id="21" idx="2"/>
          </p:cNvCxnSpPr>
          <p:nvPr/>
        </p:nvCxnSpPr>
        <p:spPr>
          <a:xfrm>
            <a:off x="4133755" y="2766866"/>
            <a:ext cx="499780" cy="941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AE839F6-32E0-4996-AA98-0A5CDF5B1C0E}"/>
              </a:ext>
            </a:extLst>
          </p:cNvPr>
          <p:cNvCxnSpPr>
            <a:cxnSpLocks/>
            <a:stCxn id="9" idx="6"/>
            <a:endCxn id="13" idx="2"/>
          </p:cNvCxnSpPr>
          <p:nvPr/>
        </p:nvCxnSpPr>
        <p:spPr>
          <a:xfrm>
            <a:off x="4133755" y="2766866"/>
            <a:ext cx="488618" cy="468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2F01DD71-8DFE-4956-9866-8B99EE9FF262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>
            <a:off x="4133755" y="2766866"/>
            <a:ext cx="498407" cy="701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ECDAC8B1-E8A9-41F7-83B9-B35279B16836}"/>
              </a:ext>
            </a:extLst>
          </p:cNvPr>
          <p:cNvCxnSpPr>
            <a:cxnSpLocks/>
            <a:stCxn id="10" idx="6"/>
            <a:endCxn id="12" idx="2"/>
          </p:cNvCxnSpPr>
          <p:nvPr/>
        </p:nvCxnSpPr>
        <p:spPr>
          <a:xfrm flipV="1">
            <a:off x="4138600" y="2995703"/>
            <a:ext cx="485246" cy="1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875ABFF9-D313-498F-BFDE-3D33E9036A1E}"/>
              </a:ext>
            </a:extLst>
          </p:cNvPr>
          <p:cNvCxnSpPr>
            <a:cxnSpLocks/>
            <a:stCxn id="10" idx="6"/>
            <a:endCxn id="21" idx="2"/>
          </p:cNvCxnSpPr>
          <p:nvPr/>
        </p:nvCxnSpPr>
        <p:spPr>
          <a:xfrm>
            <a:off x="4138600" y="3013236"/>
            <a:ext cx="494935" cy="694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92E139D1-3AA0-40A7-82FA-35568BEAAEE5}"/>
              </a:ext>
            </a:extLst>
          </p:cNvPr>
          <p:cNvCxnSpPr>
            <a:cxnSpLocks/>
            <a:stCxn id="11" idx="6"/>
            <a:endCxn id="13" idx="2"/>
          </p:cNvCxnSpPr>
          <p:nvPr/>
        </p:nvCxnSpPr>
        <p:spPr>
          <a:xfrm flipV="1">
            <a:off x="4136390" y="3235259"/>
            <a:ext cx="485983" cy="56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235F4B7-21DB-43FD-9E5E-C1354D731612}"/>
              </a:ext>
            </a:extLst>
          </p:cNvPr>
          <p:cNvCxnSpPr>
            <a:cxnSpLocks/>
            <a:stCxn id="12" idx="6"/>
            <a:endCxn id="71" idx="2"/>
          </p:cNvCxnSpPr>
          <p:nvPr/>
        </p:nvCxnSpPr>
        <p:spPr>
          <a:xfrm>
            <a:off x="4813335" y="2995703"/>
            <a:ext cx="310330" cy="340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0921B4A0-114B-40F0-80A2-806845CE42A4}"/>
              </a:ext>
            </a:extLst>
          </p:cNvPr>
          <p:cNvCxnSpPr>
            <a:cxnSpLocks/>
            <a:stCxn id="13" idx="6"/>
            <a:endCxn id="71" idx="2"/>
          </p:cNvCxnSpPr>
          <p:nvPr/>
        </p:nvCxnSpPr>
        <p:spPr>
          <a:xfrm>
            <a:off x="4811862" y="3235259"/>
            <a:ext cx="311803" cy="1007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60E0962-C14D-45B7-AC34-4AFE8FC495A8}"/>
              </a:ext>
            </a:extLst>
          </p:cNvPr>
          <p:cNvCxnSpPr>
            <a:cxnSpLocks/>
            <a:stCxn id="14" idx="6"/>
            <a:endCxn id="71" idx="2"/>
          </p:cNvCxnSpPr>
          <p:nvPr/>
        </p:nvCxnSpPr>
        <p:spPr>
          <a:xfrm flipV="1">
            <a:off x="4821651" y="3336049"/>
            <a:ext cx="302013" cy="132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D4A491F2-D433-4F39-994D-2D65E6239163}"/>
              </a:ext>
            </a:extLst>
          </p:cNvPr>
          <p:cNvCxnSpPr>
            <a:cxnSpLocks/>
            <a:stCxn id="21" idx="6"/>
            <a:endCxn id="71" idx="2"/>
          </p:cNvCxnSpPr>
          <p:nvPr/>
        </p:nvCxnSpPr>
        <p:spPr>
          <a:xfrm flipV="1">
            <a:off x="4823023" y="3336049"/>
            <a:ext cx="300641" cy="372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Ellipse 70">
            <a:extLst>
              <a:ext uri="{FF2B5EF4-FFF2-40B4-BE49-F238E27FC236}">
                <a16:creationId xmlns:a16="http://schemas.microsoft.com/office/drawing/2014/main" id="{4394FD33-0A16-47F3-9D26-210658F5FB09}"/>
              </a:ext>
            </a:extLst>
          </p:cNvPr>
          <p:cNvSpPr/>
          <p:nvPr/>
        </p:nvSpPr>
        <p:spPr>
          <a:xfrm>
            <a:off x="5123664" y="3234790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EF964F1E-D266-4538-9F85-31342B56D2F4}"/>
              </a:ext>
            </a:extLst>
          </p:cNvPr>
          <p:cNvSpPr/>
          <p:nvPr/>
        </p:nvSpPr>
        <p:spPr>
          <a:xfrm>
            <a:off x="3944632" y="3384387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8846B1A4-BF68-4AEC-B2F7-0BF410D3DE7F}"/>
              </a:ext>
            </a:extLst>
          </p:cNvPr>
          <p:cNvSpPr/>
          <p:nvPr/>
        </p:nvSpPr>
        <p:spPr>
          <a:xfrm>
            <a:off x="3944632" y="3624434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736DC859-41C3-4392-821A-6AE559C9059B}"/>
              </a:ext>
            </a:extLst>
          </p:cNvPr>
          <p:cNvSpPr/>
          <p:nvPr/>
        </p:nvSpPr>
        <p:spPr>
          <a:xfrm>
            <a:off x="3944266" y="3864482"/>
            <a:ext cx="189489" cy="2025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677661EA-55DA-405F-BC81-7753CD4EACEE}"/>
              </a:ext>
            </a:extLst>
          </p:cNvPr>
          <p:cNvCxnSpPr>
            <a:cxnSpLocks/>
            <a:stCxn id="98" idx="6"/>
            <a:endCxn id="13" idx="2"/>
          </p:cNvCxnSpPr>
          <p:nvPr/>
        </p:nvCxnSpPr>
        <p:spPr>
          <a:xfrm flipV="1">
            <a:off x="4134121" y="3235260"/>
            <a:ext cx="488252" cy="250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8667D99D-BEDF-4409-AF38-4917CD04DA8B}"/>
              </a:ext>
            </a:extLst>
          </p:cNvPr>
          <p:cNvCxnSpPr>
            <a:cxnSpLocks/>
            <a:stCxn id="100" idx="6"/>
            <a:endCxn id="21" idx="2"/>
          </p:cNvCxnSpPr>
          <p:nvPr/>
        </p:nvCxnSpPr>
        <p:spPr>
          <a:xfrm flipV="1">
            <a:off x="4133755" y="3708161"/>
            <a:ext cx="499780" cy="25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eur droit 104">
            <a:extLst>
              <a:ext uri="{FF2B5EF4-FFF2-40B4-BE49-F238E27FC236}">
                <a16:creationId xmlns:a16="http://schemas.microsoft.com/office/drawing/2014/main" id="{D3C3311D-365B-4E61-A4C5-D56F0AFE024C}"/>
              </a:ext>
            </a:extLst>
          </p:cNvPr>
          <p:cNvCxnSpPr>
            <a:cxnSpLocks/>
            <a:stCxn id="100" idx="6"/>
            <a:endCxn id="13" idx="2"/>
          </p:cNvCxnSpPr>
          <p:nvPr/>
        </p:nvCxnSpPr>
        <p:spPr>
          <a:xfrm flipV="1">
            <a:off x="4133755" y="3235260"/>
            <a:ext cx="488618" cy="7304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eur droit 105">
            <a:extLst>
              <a:ext uri="{FF2B5EF4-FFF2-40B4-BE49-F238E27FC236}">
                <a16:creationId xmlns:a16="http://schemas.microsoft.com/office/drawing/2014/main" id="{7C897A72-E2F5-4BD9-A17D-D600EF9B7E27}"/>
              </a:ext>
            </a:extLst>
          </p:cNvPr>
          <p:cNvCxnSpPr>
            <a:cxnSpLocks/>
            <a:stCxn id="99" idx="6"/>
            <a:endCxn id="14" idx="2"/>
          </p:cNvCxnSpPr>
          <p:nvPr/>
        </p:nvCxnSpPr>
        <p:spPr>
          <a:xfrm flipV="1">
            <a:off x="4134121" y="3468113"/>
            <a:ext cx="498041" cy="2575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>
            <a:extLst>
              <a:ext uri="{FF2B5EF4-FFF2-40B4-BE49-F238E27FC236}">
                <a16:creationId xmlns:a16="http://schemas.microsoft.com/office/drawing/2014/main" id="{B9F2E1DA-51A8-4F85-80BC-A0771F4355E3}"/>
              </a:ext>
            </a:extLst>
          </p:cNvPr>
          <p:cNvCxnSpPr>
            <a:cxnSpLocks/>
            <a:stCxn id="98" idx="6"/>
            <a:endCxn id="21" idx="2"/>
          </p:cNvCxnSpPr>
          <p:nvPr/>
        </p:nvCxnSpPr>
        <p:spPr>
          <a:xfrm>
            <a:off x="4134121" y="3485646"/>
            <a:ext cx="499414" cy="22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cteur droit 107">
            <a:extLst>
              <a:ext uri="{FF2B5EF4-FFF2-40B4-BE49-F238E27FC236}">
                <a16:creationId xmlns:a16="http://schemas.microsoft.com/office/drawing/2014/main" id="{3183C643-6321-4F18-AF6A-092F2AEA34A4}"/>
              </a:ext>
            </a:extLst>
          </p:cNvPr>
          <p:cNvCxnSpPr>
            <a:cxnSpLocks/>
            <a:stCxn id="98" idx="6"/>
            <a:endCxn id="14" idx="2"/>
          </p:cNvCxnSpPr>
          <p:nvPr/>
        </p:nvCxnSpPr>
        <p:spPr>
          <a:xfrm flipV="1">
            <a:off x="4134121" y="3468114"/>
            <a:ext cx="498041" cy="1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>
            <a:extLst>
              <a:ext uri="{FF2B5EF4-FFF2-40B4-BE49-F238E27FC236}">
                <a16:creationId xmlns:a16="http://schemas.microsoft.com/office/drawing/2014/main" id="{48A54FC3-A053-4024-A0C5-EA31E77023D2}"/>
              </a:ext>
            </a:extLst>
          </p:cNvPr>
          <p:cNvCxnSpPr>
            <a:cxnSpLocks/>
            <a:stCxn id="98" idx="6"/>
            <a:endCxn id="21" idx="2"/>
          </p:cNvCxnSpPr>
          <p:nvPr/>
        </p:nvCxnSpPr>
        <p:spPr>
          <a:xfrm>
            <a:off x="4134121" y="3485646"/>
            <a:ext cx="499414" cy="22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>
            <a:extLst>
              <a:ext uri="{FF2B5EF4-FFF2-40B4-BE49-F238E27FC236}">
                <a16:creationId xmlns:a16="http://schemas.microsoft.com/office/drawing/2014/main" id="{727D9AFE-C157-4C32-9890-FFF3EBA14C2D}"/>
              </a:ext>
            </a:extLst>
          </p:cNvPr>
          <p:cNvCxnSpPr>
            <a:cxnSpLocks/>
            <a:stCxn id="99" idx="6"/>
            <a:endCxn id="13" idx="2"/>
          </p:cNvCxnSpPr>
          <p:nvPr/>
        </p:nvCxnSpPr>
        <p:spPr>
          <a:xfrm flipV="1">
            <a:off x="4134121" y="3235259"/>
            <a:ext cx="488252" cy="4904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>
            <a:extLst>
              <a:ext uri="{FF2B5EF4-FFF2-40B4-BE49-F238E27FC236}">
                <a16:creationId xmlns:a16="http://schemas.microsoft.com/office/drawing/2014/main" id="{1E5F58FD-167C-40B2-808A-AE1FDC2F814D}"/>
              </a:ext>
            </a:extLst>
          </p:cNvPr>
          <p:cNvCxnSpPr>
            <a:cxnSpLocks/>
            <a:stCxn id="99" idx="6"/>
            <a:endCxn id="21" idx="2"/>
          </p:cNvCxnSpPr>
          <p:nvPr/>
        </p:nvCxnSpPr>
        <p:spPr>
          <a:xfrm flipV="1">
            <a:off x="4134121" y="3708161"/>
            <a:ext cx="499414" cy="17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cteur droit 111">
            <a:extLst>
              <a:ext uri="{FF2B5EF4-FFF2-40B4-BE49-F238E27FC236}">
                <a16:creationId xmlns:a16="http://schemas.microsoft.com/office/drawing/2014/main" id="{C6C96BEA-C82E-4DB2-8FED-6D7E27D065E8}"/>
              </a:ext>
            </a:extLst>
          </p:cNvPr>
          <p:cNvCxnSpPr>
            <a:cxnSpLocks/>
            <a:stCxn id="100" idx="6"/>
            <a:endCxn id="14" idx="2"/>
          </p:cNvCxnSpPr>
          <p:nvPr/>
        </p:nvCxnSpPr>
        <p:spPr>
          <a:xfrm flipV="1">
            <a:off x="4133755" y="3468114"/>
            <a:ext cx="498407" cy="497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604121BC-FCCD-4C67-8A38-04BDDAEFBAF8}"/>
              </a:ext>
            </a:extLst>
          </p:cNvPr>
          <p:cNvCxnSpPr>
            <a:cxnSpLocks/>
            <a:stCxn id="100" idx="6"/>
            <a:endCxn id="12" idx="2"/>
          </p:cNvCxnSpPr>
          <p:nvPr/>
        </p:nvCxnSpPr>
        <p:spPr>
          <a:xfrm flipV="1">
            <a:off x="4133755" y="2995703"/>
            <a:ext cx="490091" cy="97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Connecteur droit 152">
            <a:extLst>
              <a:ext uri="{FF2B5EF4-FFF2-40B4-BE49-F238E27FC236}">
                <a16:creationId xmlns:a16="http://schemas.microsoft.com/office/drawing/2014/main" id="{C05EA1DA-2B3F-4FB0-A51E-3A39CB87AF02}"/>
              </a:ext>
            </a:extLst>
          </p:cNvPr>
          <p:cNvCxnSpPr>
            <a:cxnSpLocks/>
            <a:stCxn id="99" idx="6"/>
            <a:endCxn id="12" idx="2"/>
          </p:cNvCxnSpPr>
          <p:nvPr/>
        </p:nvCxnSpPr>
        <p:spPr>
          <a:xfrm flipV="1">
            <a:off x="4134121" y="2995703"/>
            <a:ext cx="489725" cy="729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>
            <a:extLst>
              <a:ext uri="{FF2B5EF4-FFF2-40B4-BE49-F238E27FC236}">
                <a16:creationId xmlns:a16="http://schemas.microsoft.com/office/drawing/2014/main" id="{54BE1F5E-78CE-4239-B08B-8EB1D141A404}"/>
              </a:ext>
            </a:extLst>
          </p:cNvPr>
          <p:cNvCxnSpPr>
            <a:cxnSpLocks/>
            <a:stCxn id="98" idx="6"/>
            <a:endCxn id="12" idx="2"/>
          </p:cNvCxnSpPr>
          <p:nvPr/>
        </p:nvCxnSpPr>
        <p:spPr>
          <a:xfrm flipV="1">
            <a:off x="4134121" y="2995702"/>
            <a:ext cx="489725" cy="489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4" name="Rectangle : coins arrondis 313">
            <a:extLst>
              <a:ext uri="{FF2B5EF4-FFF2-40B4-BE49-F238E27FC236}">
                <a16:creationId xmlns:a16="http://schemas.microsoft.com/office/drawing/2014/main" id="{EC111E20-C892-43CD-8DD7-189BC5D3494D}"/>
              </a:ext>
            </a:extLst>
          </p:cNvPr>
          <p:cNvSpPr/>
          <p:nvPr/>
        </p:nvSpPr>
        <p:spPr>
          <a:xfrm>
            <a:off x="3776383" y="2387256"/>
            <a:ext cx="1645946" cy="1897586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fr-FR" sz="1350" dirty="0">
              <a:solidFill>
                <a:schemeClr val="tx1"/>
              </a:solidFill>
            </a:endParaRPr>
          </a:p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pic>
        <p:nvPicPr>
          <p:cNvPr id="320" name="Image 319">
            <a:extLst>
              <a:ext uri="{FF2B5EF4-FFF2-40B4-BE49-F238E27FC236}">
                <a16:creationId xmlns:a16="http://schemas.microsoft.com/office/drawing/2014/main" id="{CCB1CCAC-A30F-4132-BD43-6E8449E8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07" y="1411572"/>
            <a:ext cx="195910" cy="198465"/>
          </a:xfrm>
          <a:prstGeom prst="rect">
            <a:avLst/>
          </a:prstGeom>
        </p:spPr>
      </p:pic>
      <p:cxnSp>
        <p:nvCxnSpPr>
          <p:cNvPr id="322" name="Connecteur droit 321">
            <a:extLst>
              <a:ext uri="{FF2B5EF4-FFF2-40B4-BE49-F238E27FC236}">
                <a16:creationId xmlns:a16="http://schemas.microsoft.com/office/drawing/2014/main" id="{FC69EEEF-836E-4F28-9366-D266D6080535}"/>
              </a:ext>
            </a:extLst>
          </p:cNvPr>
          <p:cNvCxnSpPr/>
          <p:nvPr/>
        </p:nvCxnSpPr>
        <p:spPr>
          <a:xfrm>
            <a:off x="613407" y="1733301"/>
            <a:ext cx="1959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>
            <a:extLst>
              <a:ext uri="{FF2B5EF4-FFF2-40B4-BE49-F238E27FC236}">
                <a16:creationId xmlns:a16="http://schemas.microsoft.com/office/drawing/2014/main" id="{CE0F593A-EAE8-4768-B0F5-B5677E6BF90C}"/>
              </a:ext>
            </a:extLst>
          </p:cNvPr>
          <p:cNvCxnSpPr/>
          <p:nvPr/>
        </p:nvCxnSpPr>
        <p:spPr>
          <a:xfrm>
            <a:off x="615962" y="1836171"/>
            <a:ext cx="1959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>
            <a:extLst>
              <a:ext uri="{FF2B5EF4-FFF2-40B4-BE49-F238E27FC236}">
                <a16:creationId xmlns:a16="http://schemas.microsoft.com/office/drawing/2014/main" id="{41FA9173-6CA6-4048-9B98-76C2FFC78B31}"/>
              </a:ext>
            </a:extLst>
          </p:cNvPr>
          <p:cNvCxnSpPr/>
          <p:nvPr/>
        </p:nvCxnSpPr>
        <p:spPr>
          <a:xfrm>
            <a:off x="615962" y="1950471"/>
            <a:ext cx="1959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Rectangle : coins arrondis 324">
            <a:extLst>
              <a:ext uri="{FF2B5EF4-FFF2-40B4-BE49-F238E27FC236}">
                <a16:creationId xmlns:a16="http://schemas.microsoft.com/office/drawing/2014/main" id="{993434EC-B7E6-4C61-8990-CD736718B41F}"/>
              </a:ext>
            </a:extLst>
          </p:cNvPr>
          <p:cNvSpPr/>
          <p:nvPr/>
        </p:nvSpPr>
        <p:spPr>
          <a:xfrm>
            <a:off x="613407" y="1223180"/>
            <a:ext cx="195910" cy="65129"/>
          </a:xfrm>
          <a:prstGeom prst="roundRect">
            <a:avLst/>
          </a:prstGeom>
          <a:noFill/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7E58503A-7679-4BE8-A414-BDD44E80E837}"/>
              </a:ext>
            </a:extLst>
          </p:cNvPr>
          <p:cNvSpPr/>
          <p:nvPr/>
        </p:nvSpPr>
        <p:spPr>
          <a:xfrm>
            <a:off x="434486" y="1282205"/>
            <a:ext cx="545935" cy="7505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29" name="Image 328">
            <a:extLst>
              <a:ext uri="{FF2B5EF4-FFF2-40B4-BE49-F238E27FC236}">
                <a16:creationId xmlns:a16="http://schemas.microsoft.com/office/drawing/2014/main" id="{4244C108-1DEF-4E1A-BD0D-F9D267DFA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962" y="1299438"/>
            <a:ext cx="761227" cy="853893"/>
          </a:xfrm>
          <a:prstGeom prst="rect">
            <a:avLst/>
          </a:prstGeom>
        </p:spPr>
      </p:pic>
      <p:pic>
        <p:nvPicPr>
          <p:cNvPr id="331" name="Image 330">
            <a:extLst>
              <a:ext uri="{FF2B5EF4-FFF2-40B4-BE49-F238E27FC236}">
                <a16:creationId xmlns:a16="http://schemas.microsoft.com/office/drawing/2014/main" id="{148452C5-CEDD-4DBE-A01D-3727F6B6F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7552" y="3606902"/>
            <a:ext cx="822352" cy="858250"/>
          </a:xfrm>
          <a:prstGeom prst="rect">
            <a:avLst/>
          </a:prstGeom>
        </p:spPr>
      </p:pic>
      <p:sp>
        <p:nvSpPr>
          <p:cNvPr id="336" name="Flèche : droite 335">
            <a:extLst>
              <a:ext uri="{FF2B5EF4-FFF2-40B4-BE49-F238E27FC236}">
                <a16:creationId xmlns:a16="http://schemas.microsoft.com/office/drawing/2014/main" id="{51196811-EA21-49F1-90EF-F530488B0B62}"/>
              </a:ext>
            </a:extLst>
          </p:cNvPr>
          <p:cNvSpPr/>
          <p:nvPr/>
        </p:nvSpPr>
        <p:spPr>
          <a:xfrm rot="9216242">
            <a:off x="5403384" y="2202637"/>
            <a:ext cx="536364" cy="362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37" name="Flèche : droite 336">
            <a:extLst>
              <a:ext uri="{FF2B5EF4-FFF2-40B4-BE49-F238E27FC236}">
                <a16:creationId xmlns:a16="http://schemas.microsoft.com/office/drawing/2014/main" id="{C42B27A6-2B9A-4A7B-8B59-65CCEBF06187}"/>
              </a:ext>
            </a:extLst>
          </p:cNvPr>
          <p:cNvSpPr/>
          <p:nvPr/>
        </p:nvSpPr>
        <p:spPr>
          <a:xfrm rot="12100531">
            <a:off x="5450971" y="3553493"/>
            <a:ext cx="542732" cy="372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6EB60E91-D40E-4D32-8C61-30410C2F4EE1}"/>
              </a:ext>
            </a:extLst>
          </p:cNvPr>
          <p:cNvSpPr/>
          <p:nvPr/>
        </p:nvSpPr>
        <p:spPr>
          <a:xfrm>
            <a:off x="75540" y="3445458"/>
            <a:ext cx="1244599" cy="78865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2160" algn="ctr">
              <a:tabLst>
                <a:tab pos="270272" algn="l"/>
              </a:tabLst>
            </a:pPr>
            <a:r>
              <a:rPr lang="fr-FR" sz="1050" b="1" dirty="0" err="1">
                <a:solidFill>
                  <a:schemeClr val="tx1"/>
                </a:solidFill>
              </a:rPr>
              <a:t>Symptoms</a:t>
            </a:r>
            <a:r>
              <a:rPr lang="fr-FR" sz="1050" b="1" dirty="0">
                <a:solidFill>
                  <a:schemeClr val="tx1"/>
                </a:solidFill>
              </a:rPr>
              <a:t> and </a:t>
            </a:r>
            <a:r>
              <a:rPr lang="fr-FR" sz="1050" b="1" dirty="0" err="1">
                <a:solidFill>
                  <a:schemeClr val="tx1"/>
                </a:solidFill>
              </a:rPr>
              <a:t>biology</a:t>
            </a:r>
            <a:endParaRPr lang="fr-FR" sz="120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340BE32C-A69F-4467-BA46-402F3938C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30" y="3907612"/>
            <a:ext cx="691353" cy="221852"/>
          </a:xfrm>
          <a:prstGeom prst="rect">
            <a:avLst/>
          </a:prstGeom>
        </p:spPr>
      </p:pic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D4169AF4-978D-474C-A4D7-BC30CD86BDAA}"/>
              </a:ext>
            </a:extLst>
          </p:cNvPr>
          <p:cNvSpPr/>
          <p:nvPr/>
        </p:nvSpPr>
        <p:spPr>
          <a:xfrm>
            <a:off x="88853" y="620128"/>
            <a:ext cx="1244599" cy="1637918"/>
          </a:xfrm>
          <a:prstGeom prst="round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2160" algn="ctr">
              <a:tabLst>
                <a:tab pos="270272" algn="l"/>
              </a:tabLst>
            </a:pPr>
            <a:r>
              <a:rPr lang="fr-FR" sz="1050" b="1" dirty="0">
                <a:solidFill>
                  <a:schemeClr val="tx1"/>
                </a:solidFill>
              </a:rPr>
              <a:t>Patient </a:t>
            </a:r>
            <a:r>
              <a:rPr lang="fr-FR" sz="1050" b="1" dirty="0" err="1">
                <a:solidFill>
                  <a:schemeClr val="tx1"/>
                </a:solidFill>
              </a:rPr>
              <a:t>history</a:t>
            </a:r>
            <a:endParaRPr lang="fr-FR" sz="105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05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05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05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6819E8D6-4352-4BE5-AE9E-4DCECEB066F8}"/>
              </a:ext>
            </a:extLst>
          </p:cNvPr>
          <p:cNvSpPr/>
          <p:nvPr/>
        </p:nvSpPr>
        <p:spPr>
          <a:xfrm>
            <a:off x="7879806" y="3127164"/>
            <a:ext cx="1100300" cy="154859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>
                <a:solidFill>
                  <a:schemeClr val="tx1"/>
                </a:solidFill>
              </a:rPr>
              <a:t>Procedure</a:t>
            </a:r>
            <a:r>
              <a:rPr lang="fr-FR" sz="1050" b="1" dirty="0">
                <a:solidFill>
                  <a:schemeClr val="tx1"/>
                </a:solidFill>
              </a:rPr>
              <a:t> </a:t>
            </a:r>
            <a:r>
              <a:rPr lang="fr-FR" sz="1050" b="1" dirty="0" err="1">
                <a:solidFill>
                  <a:schemeClr val="tx1"/>
                </a:solidFill>
              </a:rPr>
              <a:t>characteristics</a:t>
            </a:r>
            <a:endParaRPr lang="fr-FR" sz="1050" b="1" dirty="0">
              <a:solidFill>
                <a:schemeClr val="tx1"/>
              </a:solidFill>
            </a:endParaRPr>
          </a:p>
          <a:p>
            <a:pPr algn="ctr"/>
            <a:endParaRPr lang="fr-FR" sz="1050" b="1" dirty="0">
              <a:solidFill>
                <a:schemeClr val="tx1"/>
              </a:solidFill>
            </a:endParaRPr>
          </a:p>
          <a:p>
            <a:pPr algn="ctr"/>
            <a:endParaRPr lang="fr-FR" sz="1050" b="1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02165AC-B4A7-4140-909A-5000AFA6A9A2}"/>
              </a:ext>
            </a:extLst>
          </p:cNvPr>
          <p:cNvSpPr/>
          <p:nvPr/>
        </p:nvSpPr>
        <p:spPr>
          <a:xfrm>
            <a:off x="7908578" y="771550"/>
            <a:ext cx="1100300" cy="141056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b="1" dirty="0" err="1">
                <a:solidFill>
                  <a:schemeClr val="tx1"/>
                </a:solidFill>
              </a:rPr>
              <a:t>Echocardio-graphy</a:t>
            </a:r>
            <a:endParaRPr lang="fr-FR" sz="1050" b="1" dirty="0">
              <a:solidFill>
                <a:schemeClr val="tx1"/>
              </a:solidFill>
            </a:endParaRPr>
          </a:p>
          <a:p>
            <a:pPr algn="ctr"/>
            <a:endParaRPr lang="fr-FR" sz="1050" b="1" dirty="0">
              <a:solidFill>
                <a:schemeClr val="tx1"/>
              </a:solidFill>
            </a:endParaRPr>
          </a:p>
          <a:p>
            <a:pPr algn="ctr"/>
            <a:endParaRPr lang="fr-FR" sz="120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b="1" dirty="0">
              <a:solidFill>
                <a:schemeClr val="tx1"/>
              </a:solidFill>
            </a:endParaRPr>
          </a:p>
          <a:p>
            <a:pPr marL="132160" algn="ctr">
              <a:tabLst>
                <a:tab pos="270272" algn="l"/>
              </a:tabLst>
            </a:pP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78" name="Flèche : droite 77">
            <a:extLst>
              <a:ext uri="{FF2B5EF4-FFF2-40B4-BE49-F238E27FC236}">
                <a16:creationId xmlns:a16="http://schemas.microsoft.com/office/drawing/2014/main" id="{357447C9-6D7F-42E1-9B78-1F31CD05F2BE}"/>
              </a:ext>
            </a:extLst>
          </p:cNvPr>
          <p:cNvSpPr/>
          <p:nvPr/>
        </p:nvSpPr>
        <p:spPr>
          <a:xfrm rot="20590486">
            <a:off x="3225407" y="3467258"/>
            <a:ext cx="542247" cy="394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9" name="Flèche : droite 78">
            <a:extLst>
              <a:ext uri="{FF2B5EF4-FFF2-40B4-BE49-F238E27FC236}">
                <a16:creationId xmlns:a16="http://schemas.microsoft.com/office/drawing/2014/main" id="{999913D1-166A-4578-811C-209F5AB04A47}"/>
              </a:ext>
            </a:extLst>
          </p:cNvPr>
          <p:cNvSpPr/>
          <p:nvPr/>
        </p:nvSpPr>
        <p:spPr>
          <a:xfrm rot="1398861">
            <a:off x="3272147" y="2207178"/>
            <a:ext cx="508459" cy="394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7" name="Rectangle : coins arrondis 96">
            <a:extLst>
              <a:ext uri="{FF2B5EF4-FFF2-40B4-BE49-F238E27FC236}">
                <a16:creationId xmlns:a16="http://schemas.microsoft.com/office/drawing/2014/main" id="{D22EF70A-4E42-4EDF-BD66-E6B2369A8BA2}"/>
              </a:ext>
            </a:extLst>
          </p:cNvPr>
          <p:cNvSpPr/>
          <p:nvPr/>
        </p:nvSpPr>
        <p:spPr>
          <a:xfrm>
            <a:off x="3780927" y="1266402"/>
            <a:ext cx="1645946" cy="649832"/>
          </a:xfrm>
          <a:prstGeom prst="round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err="1">
                <a:solidFill>
                  <a:schemeClr val="tx1"/>
                </a:solidFill>
              </a:rPr>
              <a:t>Shallow</a:t>
            </a:r>
            <a:r>
              <a:rPr lang="fr-FR" sz="15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fr-FR" sz="1500" b="1" dirty="0">
                <a:solidFill>
                  <a:schemeClr val="tx1"/>
                </a:solidFill>
              </a:rPr>
              <a:t>Neural Network</a:t>
            </a:r>
          </a:p>
        </p:txBody>
      </p:sp>
      <p:sp>
        <p:nvSpPr>
          <p:cNvPr id="65" name="Titre 1">
            <a:extLst>
              <a:ext uri="{FF2B5EF4-FFF2-40B4-BE49-F238E27FC236}">
                <a16:creationId xmlns:a16="http://schemas.microsoft.com/office/drawing/2014/main" id="{BE24412F-5CD3-4C7D-8149-3E2DC894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7581"/>
            <a:ext cx="8229600" cy="81545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Model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65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5FE755F4-16DE-4D91-B4E0-45F3153B5AF9}"/>
              </a:ext>
            </a:extLst>
          </p:cNvPr>
          <p:cNvSpPr txBox="1"/>
          <p:nvPr/>
        </p:nvSpPr>
        <p:spPr>
          <a:xfrm>
            <a:off x="1116329" y="227900"/>
            <a:ext cx="236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In-</a:t>
            </a:r>
            <a:r>
              <a:rPr lang="fr-FR" sz="2000" b="1" dirty="0" err="1">
                <a:solidFill>
                  <a:schemeClr val="tx2"/>
                </a:solidFill>
              </a:rPr>
              <a:t>hospital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mortality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18E6B4-D5C7-414D-A8E6-50862F76AB0D}"/>
              </a:ext>
            </a:extLst>
          </p:cNvPr>
          <p:cNvSpPr txBox="1"/>
          <p:nvPr/>
        </p:nvSpPr>
        <p:spPr>
          <a:xfrm>
            <a:off x="6053763" y="243393"/>
            <a:ext cx="1902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1-year </a:t>
            </a:r>
            <a:r>
              <a:rPr lang="fr-FR" sz="2000" b="1" dirty="0" err="1">
                <a:solidFill>
                  <a:schemeClr val="tx2"/>
                </a:solidFill>
              </a:rPr>
              <a:t>mortality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C1199B5-9A84-4419-8440-93930303A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56" y="699542"/>
            <a:ext cx="3806224" cy="38884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91E3206-7E22-4996-ACB4-BBFF9164A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202" y="699543"/>
            <a:ext cx="376615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23E91ED-F7A9-4FA6-86D7-D1D6142F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1D9D78F-29F8-4780-B69A-C0E92C832196}"/>
              </a:ext>
            </a:extLst>
          </p:cNvPr>
          <p:cNvSpPr txBox="1"/>
          <p:nvPr/>
        </p:nvSpPr>
        <p:spPr>
          <a:xfrm>
            <a:off x="1115616" y="195237"/>
            <a:ext cx="236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In-</a:t>
            </a:r>
            <a:r>
              <a:rPr lang="fr-FR" sz="2000" b="1" dirty="0" err="1">
                <a:solidFill>
                  <a:schemeClr val="tx2"/>
                </a:solidFill>
              </a:rPr>
              <a:t>hospital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err="1">
                <a:solidFill>
                  <a:schemeClr val="tx2"/>
                </a:solidFill>
              </a:rPr>
              <a:t>mortality</a:t>
            </a:r>
            <a:endParaRPr lang="en-GB" sz="2000" b="1" dirty="0">
              <a:solidFill>
                <a:schemeClr val="tx2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D7F69A0-EBA3-417A-B88D-55385E4F5EFC}"/>
              </a:ext>
            </a:extLst>
          </p:cNvPr>
          <p:cNvSpPr txBox="1"/>
          <p:nvPr/>
        </p:nvSpPr>
        <p:spPr>
          <a:xfrm>
            <a:off x="5716647" y="210730"/>
            <a:ext cx="1902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1-year </a:t>
            </a:r>
            <a:r>
              <a:rPr lang="fr-FR" sz="2000" b="1" dirty="0" err="1">
                <a:solidFill>
                  <a:schemeClr val="tx2"/>
                </a:solidFill>
              </a:rPr>
              <a:t>mortality</a:t>
            </a:r>
            <a:endParaRPr lang="en-GB" sz="2000" b="1" dirty="0">
              <a:solidFill>
                <a:schemeClr val="tx2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8D1EE3B-95EE-4764-8435-3A00969840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6" y="809099"/>
            <a:ext cx="3839343" cy="425418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56F5A9-B3AA-4631-A918-EFF7572C0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809099"/>
            <a:ext cx="3672408" cy="419819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C6F2204-0841-4079-BA81-59753E0D9E6D}"/>
              </a:ext>
            </a:extLst>
          </p:cNvPr>
          <p:cNvSpPr txBox="1"/>
          <p:nvPr/>
        </p:nvSpPr>
        <p:spPr>
          <a:xfrm>
            <a:off x="807679" y="1003834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P&lt;0.05</a:t>
            </a:r>
            <a:endParaRPr lang="en-GB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D48D97B-6245-41EC-ACBE-ED1E329AEF4D}"/>
              </a:ext>
            </a:extLst>
          </p:cNvPr>
          <p:cNvSpPr txBox="1"/>
          <p:nvPr/>
        </p:nvSpPr>
        <p:spPr>
          <a:xfrm>
            <a:off x="5408710" y="100189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P&lt;0.05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53423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80315A-B59D-49F5-91EE-C73238861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15"/>
            <a:ext cx="8229600" cy="815450"/>
          </a:xfrm>
        </p:spPr>
        <p:txBody>
          <a:bodyPr/>
          <a:lstStyle/>
          <a:p>
            <a:r>
              <a:rPr lang="fr-FR" dirty="0" err="1">
                <a:solidFill>
                  <a:srgbClr val="004F77"/>
                </a:solidFill>
              </a:rPr>
              <a:t>Results</a:t>
            </a:r>
            <a:endParaRPr lang="en-GB" dirty="0">
              <a:solidFill>
                <a:srgbClr val="004F77"/>
              </a:solidFill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B670739C-F450-40F9-B485-C4A04CA88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214138"/>
              </p:ext>
            </p:extLst>
          </p:nvPr>
        </p:nvGraphicFramePr>
        <p:xfrm>
          <a:off x="457200" y="1038748"/>
          <a:ext cx="8229600" cy="4018482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63700551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0561537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33034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5627008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82665138"/>
                    </a:ext>
                  </a:extLst>
                </a:gridCol>
              </a:tblGrid>
              <a:tr h="404774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Neural network (NN)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Euroscore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</a:rPr>
                        <a:t>Euroscore</a:t>
                      </a:r>
                      <a:r>
                        <a:rPr lang="en-GB" sz="1600" dirty="0">
                          <a:effectLst/>
                          <a:latin typeface="+mj-lt"/>
                        </a:rPr>
                        <a:t> 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STS score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634732"/>
                  </a:ext>
                </a:extLst>
              </a:tr>
              <a:tr h="565574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latin typeface="+mj-lt"/>
                        </a:rPr>
                        <a:t>In-</a:t>
                      </a:r>
                      <a:r>
                        <a:rPr lang="fr-FR" sz="1600" b="1" dirty="0" err="1">
                          <a:latin typeface="+mj-lt"/>
                        </a:rPr>
                        <a:t>hospital</a:t>
                      </a:r>
                      <a:r>
                        <a:rPr lang="fr-FR" sz="1600" b="1" dirty="0">
                          <a:latin typeface="+mj-lt"/>
                        </a:rPr>
                        <a:t> </a:t>
                      </a:r>
                      <a:r>
                        <a:rPr lang="fr-FR" sz="1600" b="1" dirty="0" err="1">
                          <a:latin typeface="+mj-lt"/>
                        </a:rPr>
                        <a:t>mortality</a:t>
                      </a:r>
                      <a:endParaRPr lang="en-GB" sz="1600" b="1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72029"/>
                  </a:ext>
                </a:extLst>
              </a:tr>
              <a:tr h="404774"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effectLst/>
                          <a:latin typeface="+mj-lt"/>
                        </a:rPr>
                        <a:t>AUC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effectLst/>
                          <a:latin typeface="+mj-lt"/>
                        </a:rPr>
                        <a:t>0.65 (0.61-0.70)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effectLst/>
                          <a:latin typeface="+mj-lt"/>
                        </a:rPr>
                        <a:t>0.58 (0.53-0.62)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0.60 (0.56-0.63)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j-lt"/>
                        </a:rPr>
                        <a:t>0.57 (0.54-0.61)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0943299"/>
                  </a:ext>
                </a:extLst>
              </a:tr>
              <a:tr h="565574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</a:rPr>
                        <a:t>P-value for </a:t>
                      </a:r>
                      <a:r>
                        <a:rPr lang="fr-FR" sz="1600" b="0" dirty="0" err="1">
                          <a:latin typeface="+mj-lt"/>
                        </a:rPr>
                        <a:t>difference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  <a:r>
                        <a:rPr lang="fr-FR" sz="1600" b="0" dirty="0" err="1">
                          <a:latin typeface="+mj-lt"/>
                        </a:rPr>
                        <a:t>with</a:t>
                      </a:r>
                      <a:r>
                        <a:rPr lang="fr-FR" sz="1600" b="0" dirty="0">
                          <a:latin typeface="+mj-lt"/>
                        </a:rPr>
                        <a:t> NN</a:t>
                      </a:r>
                      <a:endParaRPr lang="en-GB" sz="1600" b="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-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j-lt"/>
                        </a:rPr>
                        <a:t>0.005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0.048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j-lt"/>
                        </a:rPr>
                        <a:t>0.005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98379"/>
                  </a:ext>
                </a:extLst>
              </a:tr>
              <a:tr h="4047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latin typeface="+mj-lt"/>
                        </a:rPr>
                        <a:t>1-year </a:t>
                      </a:r>
                      <a:r>
                        <a:rPr lang="fr-FR" sz="1600" b="1" dirty="0" err="1">
                          <a:latin typeface="+mj-lt"/>
                        </a:rPr>
                        <a:t>mortality</a:t>
                      </a:r>
                      <a:endParaRPr lang="en-GB" sz="1600" b="1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021816"/>
                  </a:ext>
                </a:extLst>
              </a:tr>
              <a:tr h="404774">
                <a:tc>
                  <a:txBody>
                    <a:bodyPr/>
                    <a:lstStyle/>
                    <a:p>
                      <a:pPr algn="ctr"/>
                      <a:r>
                        <a:rPr lang="en-GB" sz="1600" b="0" kern="1200" dirty="0">
                          <a:effectLst/>
                          <a:latin typeface="+mj-lt"/>
                        </a:rPr>
                        <a:t>AUC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kern="1200" dirty="0">
                          <a:effectLst/>
                          <a:latin typeface="+mj-lt"/>
                        </a:rPr>
                        <a:t>0.63 (0.60-0.65)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j-lt"/>
                        </a:rPr>
                        <a:t>0.56 (0.53-0.58)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GB" sz="1600" dirty="0">
                          <a:effectLst/>
                          <a:latin typeface="+mj-lt"/>
                        </a:rPr>
                        <a:t>0.59 (0.56-0.61)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effectLst/>
                          <a:latin typeface="+mj-lt"/>
                        </a:rPr>
                        <a:t>0.55 (0.53-0.57)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4935894"/>
                  </a:ext>
                </a:extLst>
              </a:tr>
              <a:tr h="5655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latin typeface="+mj-lt"/>
                        </a:rPr>
                        <a:t>P-value for </a:t>
                      </a:r>
                      <a:r>
                        <a:rPr lang="fr-FR" sz="1600" b="0" dirty="0" err="1">
                          <a:latin typeface="+mj-lt"/>
                        </a:rPr>
                        <a:t>difference</a:t>
                      </a:r>
                      <a:r>
                        <a:rPr lang="fr-FR" sz="1600" b="0" dirty="0">
                          <a:latin typeface="+mj-lt"/>
                        </a:rPr>
                        <a:t> </a:t>
                      </a:r>
                      <a:r>
                        <a:rPr lang="fr-FR" sz="1600" b="0" dirty="0" err="1">
                          <a:latin typeface="+mj-lt"/>
                        </a:rPr>
                        <a:t>with</a:t>
                      </a:r>
                      <a:r>
                        <a:rPr lang="fr-FR" sz="1600" b="0" dirty="0">
                          <a:latin typeface="+mj-lt"/>
                        </a:rPr>
                        <a:t> NN</a:t>
                      </a:r>
                      <a:endParaRPr lang="en-GB" sz="1600" b="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effectLst/>
                          <a:latin typeface="+mj-lt"/>
                        </a:rPr>
                        <a:t>&lt;0.001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+mj-lt"/>
                        </a:rPr>
                        <a:t>0.013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200" dirty="0">
                          <a:effectLst/>
                          <a:latin typeface="+mj-lt"/>
                        </a:rPr>
                        <a:t>&lt;0.001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6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08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B56B81-F517-491E-B1B1-D0AA9841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07245"/>
          </a:xfrm>
        </p:spPr>
        <p:txBody>
          <a:bodyPr>
            <a:normAutofit fontScale="90000"/>
          </a:bodyPr>
          <a:lstStyle/>
          <a:p>
            <a:r>
              <a:rPr lang="fr-FR" dirty="0"/>
              <a:t>Reclassification: </a:t>
            </a:r>
            <a:br>
              <a:rPr lang="fr-FR" dirty="0"/>
            </a:br>
            <a:r>
              <a:rPr lang="fr-FR" dirty="0"/>
              <a:t>in-</a:t>
            </a:r>
            <a:r>
              <a:rPr lang="fr-FR" dirty="0" err="1"/>
              <a:t>hospital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</a:t>
            </a:r>
            <a:r>
              <a:rPr lang="fr-FR" dirty="0" err="1"/>
              <a:t>risk</a:t>
            </a:r>
            <a:endParaRPr lang="en-GB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EBC3AE1-71C6-44FE-AB47-1EBEC93D1D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279376"/>
              </p:ext>
            </p:extLst>
          </p:nvPr>
        </p:nvGraphicFramePr>
        <p:xfrm>
          <a:off x="492015" y="1541089"/>
          <a:ext cx="8147248" cy="1833457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36812">
                  <a:extLst>
                    <a:ext uri="{9D8B030D-6E8A-4147-A177-3AD203B41FA5}">
                      <a16:colId xmlns:a16="http://schemas.microsoft.com/office/drawing/2014/main" val="3444875769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3064550856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1286018677"/>
                    </a:ext>
                  </a:extLst>
                </a:gridCol>
                <a:gridCol w="2036812">
                  <a:extLst>
                    <a:ext uri="{9D8B030D-6E8A-4147-A177-3AD203B41FA5}">
                      <a16:colId xmlns:a16="http://schemas.microsoft.com/office/drawing/2014/main" val="4249793188"/>
                    </a:ext>
                  </a:extLst>
                </a:gridCol>
              </a:tblGrid>
              <a:tr h="498577"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Euroscore</a:t>
                      </a:r>
                      <a:r>
                        <a:rPr lang="en-GB" sz="16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Euroscore</a:t>
                      </a:r>
                      <a:r>
                        <a:rPr lang="en-GB" sz="16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STS score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9668600"/>
                  </a:ext>
                </a:extLst>
              </a:tr>
              <a:tr h="638239">
                <a:tc>
                  <a:txBody>
                    <a:bodyPr/>
                    <a:lstStyle/>
                    <a:p>
                      <a:pPr algn="ctr"/>
                      <a:r>
                        <a:rPr lang="fr-FR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 reclassification index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0.27 (0.18-0.35)</a:t>
                      </a:r>
                      <a:endParaRPr lang="en-GB" sz="1600" dirty="0">
                        <a:solidFill>
                          <a:schemeClr val="tx1"/>
                        </a:solidFill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0.17 (0.04-0.32)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0.21 (0.06-0.36)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8406110"/>
                  </a:ext>
                </a:extLst>
              </a:tr>
              <a:tr h="696641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P-value</a:t>
                      </a:r>
                      <a:endParaRPr lang="en-GB" sz="1600" b="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&lt;0.001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0.014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0.006</a:t>
                      </a:r>
                      <a:endParaRPr lang="en-GB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600" dirty="0"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051937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49A4F2FF-B1DD-4AF0-B06A-36D8CDE004EF}"/>
              </a:ext>
            </a:extLst>
          </p:cNvPr>
          <p:cNvSpPr txBox="1"/>
          <p:nvPr/>
        </p:nvSpPr>
        <p:spPr>
          <a:xfrm>
            <a:off x="1115616" y="3602411"/>
            <a:ext cx="5524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*</a:t>
            </a:r>
            <a:r>
              <a:rPr lang="fr-FR" sz="2400" dirty="0" err="1"/>
              <a:t>Tested</a:t>
            </a:r>
            <a:r>
              <a:rPr lang="fr-FR" sz="2400" dirty="0"/>
              <a:t> </a:t>
            </a:r>
            <a:r>
              <a:rPr lang="fr-FR" sz="2400" dirty="0" err="1"/>
              <a:t>threshold</a:t>
            </a:r>
            <a:r>
              <a:rPr lang="fr-FR" sz="2400" dirty="0"/>
              <a:t> </a:t>
            </a:r>
            <a:r>
              <a:rPr lang="fr-FR" sz="2400" dirty="0" err="1"/>
              <a:t>low</a:t>
            </a:r>
            <a:r>
              <a:rPr lang="fr-FR" sz="2400" dirty="0"/>
              <a:t> versus high </a:t>
            </a:r>
            <a:r>
              <a:rPr lang="fr-FR" sz="2400" dirty="0" err="1"/>
              <a:t>risk</a:t>
            </a:r>
            <a:r>
              <a:rPr lang="fr-FR" sz="2400" dirty="0"/>
              <a:t> = 4</a:t>
            </a:r>
            <a:r>
              <a:rPr lang="fr-FR" dirty="0"/>
              <a:t>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68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6C9B06-3A20-4254-9C54-E35AECE1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1948"/>
            <a:ext cx="8229600" cy="1213643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002060"/>
                </a:solidFill>
              </a:rPr>
              <a:t>External</a:t>
            </a:r>
            <a:r>
              <a:rPr lang="fr-FR" dirty="0">
                <a:solidFill>
                  <a:srgbClr val="002060"/>
                </a:solidFill>
              </a:rPr>
              <a:t> validation (Bern </a:t>
            </a:r>
            <a:r>
              <a:rPr lang="fr-FR" dirty="0" err="1">
                <a:solidFill>
                  <a:srgbClr val="002060"/>
                </a:solidFill>
              </a:rPr>
              <a:t>registry</a:t>
            </a:r>
            <a:r>
              <a:rPr lang="fr-FR" dirty="0">
                <a:solidFill>
                  <a:srgbClr val="002060"/>
                </a:solidFill>
              </a:rPr>
              <a:t>) for the neural network model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D7BD8B5B-50F0-46E9-BFE0-EAB294F09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026368"/>
              </p:ext>
            </p:extLst>
          </p:nvPr>
        </p:nvGraphicFramePr>
        <p:xfrm>
          <a:off x="753908" y="1995686"/>
          <a:ext cx="7994556" cy="151216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664852">
                  <a:extLst>
                    <a:ext uri="{9D8B030D-6E8A-4147-A177-3AD203B41FA5}">
                      <a16:colId xmlns:a16="http://schemas.microsoft.com/office/drawing/2014/main" val="1859345466"/>
                    </a:ext>
                  </a:extLst>
                </a:gridCol>
                <a:gridCol w="2664852">
                  <a:extLst>
                    <a:ext uri="{9D8B030D-6E8A-4147-A177-3AD203B41FA5}">
                      <a16:colId xmlns:a16="http://schemas.microsoft.com/office/drawing/2014/main" val="3933439364"/>
                    </a:ext>
                  </a:extLst>
                </a:gridCol>
                <a:gridCol w="2664852">
                  <a:extLst>
                    <a:ext uri="{9D8B030D-6E8A-4147-A177-3AD203B41FA5}">
                      <a16:colId xmlns:a16="http://schemas.microsoft.com/office/drawing/2014/main" val="4277071728"/>
                    </a:ext>
                  </a:extLst>
                </a:gridCol>
              </a:tblGrid>
              <a:tr h="663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In-hospital mortality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1-year mortality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7034049"/>
                  </a:ext>
                </a:extLst>
              </a:tr>
              <a:tr h="848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AUC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0.68 (0.60-0.76)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0.65 (0.61-0.69)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53857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453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83B23F-5846-4931-B970-5D8043F8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815450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Discussion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06F642-A529-455C-909A-6F737F51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387823"/>
          </a:xfrm>
        </p:spPr>
        <p:txBody>
          <a:bodyPr>
            <a:normAutofit/>
          </a:bodyPr>
          <a:lstStyle/>
          <a:p>
            <a:r>
              <a:rPr lang="fr-FR" sz="2800" dirty="0" err="1">
                <a:sym typeface="Wingdings" panose="05000000000000000000" pitchFamily="2" charset="2"/>
              </a:rPr>
              <a:t>Better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fr-FR" sz="2800" dirty="0"/>
              <a:t>AUC </a:t>
            </a:r>
            <a:r>
              <a:rPr lang="fr-FR" sz="2800" dirty="0" err="1"/>
              <a:t>w</a:t>
            </a:r>
            <a:r>
              <a:rPr lang="fr-FR" sz="2800" dirty="0" err="1">
                <a:sym typeface="Wingdings" panose="05000000000000000000" pitchFamily="2" charset="2"/>
              </a:rPr>
              <a:t>ith</a:t>
            </a:r>
            <a:r>
              <a:rPr lang="fr-FR" sz="2800" dirty="0">
                <a:sym typeface="Wingdings" panose="05000000000000000000" pitchFamily="2" charset="2"/>
              </a:rPr>
              <a:t> the machine </a:t>
            </a:r>
            <a:r>
              <a:rPr lang="fr-FR" sz="2800" dirty="0" err="1">
                <a:sym typeface="Wingdings" panose="05000000000000000000" pitchFamily="2" charset="2"/>
              </a:rPr>
              <a:t>learning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  <a:r>
              <a:rPr lang="fr-FR" sz="2800" dirty="0" err="1">
                <a:sym typeface="Wingdings" panose="05000000000000000000" pitchFamily="2" charset="2"/>
              </a:rPr>
              <a:t>approach</a:t>
            </a:r>
            <a:endParaRPr lang="fr-FR" sz="2800" dirty="0">
              <a:sym typeface="Wingdings" panose="05000000000000000000" pitchFamily="2" charset="2"/>
            </a:endParaRPr>
          </a:p>
          <a:p>
            <a:endParaRPr lang="fr-FR" sz="2800" dirty="0">
              <a:sym typeface="Wingdings" panose="05000000000000000000" pitchFamily="2" charset="2"/>
            </a:endParaRPr>
          </a:p>
          <a:p>
            <a:r>
              <a:rPr lang="fr-FR" sz="2800" dirty="0" err="1">
                <a:sym typeface="Wingdings" panose="05000000000000000000" pitchFamily="2" charset="2"/>
              </a:rPr>
              <a:t>Better</a:t>
            </a:r>
            <a:r>
              <a:rPr lang="fr-FR" sz="2800" dirty="0">
                <a:sym typeface="Wingdings" panose="05000000000000000000" pitchFamily="2" charset="2"/>
              </a:rPr>
              <a:t> discrimination of </a:t>
            </a:r>
            <a:r>
              <a:rPr lang="fr-FR" sz="2800" dirty="0" err="1">
                <a:sym typeface="Wingdings" panose="05000000000000000000" pitchFamily="2" charset="2"/>
              </a:rPr>
              <a:t>low</a:t>
            </a:r>
            <a:r>
              <a:rPr lang="fr-FR" sz="2800" dirty="0">
                <a:sym typeface="Wingdings" panose="05000000000000000000" pitchFamily="2" charset="2"/>
              </a:rPr>
              <a:t> versus high </a:t>
            </a:r>
            <a:r>
              <a:rPr lang="fr-FR" sz="2800" dirty="0" err="1">
                <a:sym typeface="Wingdings" panose="05000000000000000000" pitchFamily="2" charset="2"/>
              </a:rPr>
              <a:t>risk</a:t>
            </a:r>
            <a:endParaRPr lang="fr-FR" sz="2800" dirty="0">
              <a:sym typeface="Wingdings" panose="05000000000000000000" pitchFamily="2" charset="2"/>
            </a:endParaRPr>
          </a:p>
          <a:p>
            <a:endParaRPr lang="fr-FR" sz="2800" dirty="0">
              <a:sym typeface="Wingdings" panose="05000000000000000000" pitchFamily="2" charset="2"/>
            </a:endParaRPr>
          </a:p>
          <a:p>
            <a:r>
              <a:rPr lang="fr-FR" sz="2800" dirty="0" err="1">
                <a:sym typeface="Wingdings"/>
              </a:rPr>
              <a:t>Better</a:t>
            </a:r>
            <a:r>
              <a:rPr lang="fr-FR" sz="2800" dirty="0">
                <a:sym typeface="Wingdings" panose="05000000000000000000" pitchFamily="2" charset="2"/>
              </a:rPr>
              <a:t> screening of « high </a:t>
            </a:r>
            <a:r>
              <a:rPr lang="fr-FR" sz="2800" dirty="0" err="1">
                <a:sym typeface="Wingdings" panose="05000000000000000000" pitchFamily="2" charset="2"/>
              </a:rPr>
              <a:t>risk</a:t>
            </a:r>
            <a:r>
              <a:rPr lang="fr-FR" sz="2800" dirty="0">
                <a:sym typeface="Wingdings" panose="05000000000000000000" pitchFamily="2" charset="2"/>
              </a:rPr>
              <a:t> »  </a:t>
            </a:r>
            <a:r>
              <a:rPr lang="fr-FR" sz="2800" dirty="0" err="1">
                <a:sym typeface="Wingdings" panose="05000000000000000000" pitchFamily="2" charset="2"/>
              </a:rPr>
              <a:t>prevention</a:t>
            </a:r>
            <a:endParaRPr lang="fr-FR" sz="28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570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3F3C0B-3C22-424E-9D68-DE2E6D8D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Disclosures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B7782E-9CBA-4F4F-B07C-E9C0770C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Training </a:t>
            </a:r>
            <a:r>
              <a:rPr lang="fr-FR" sz="2400" dirty="0" err="1"/>
              <a:t>grant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/>
              <a:t>European</a:t>
            </a:r>
            <a:r>
              <a:rPr lang="fr-FR" sz="2400" dirty="0"/>
              <a:t> Society of </a:t>
            </a:r>
            <a:r>
              <a:rPr lang="fr-FR" sz="2400" dirty="0" err="1"/>
              <a:t>Cardiology</a:t>
            </a:r>
            <a:r>
              <a:rPr lang="fr-FR" sz="2400" dirty="0"/>
              <a:t> </a:t>
            </a:r>
            <a:endParaRPr lang="en-GB" sz="2400" dirty="0"/>
          </a:p>
          <a:p>
            <a:r>
              <a:rPr lang="fr-FR" sz="2400" dirty="0" err="1"/>
              <a:t>Research</a:t>
            </a:r>
            <a:r>
              <a:rPr lang="fr-FR" sz="2400" dirty="0"/>
              <a:t> </a:t>
            </a:r>
            <a:r>
              <a:rPr lang="fr-FR" sz="2400" dirty="0" err="1"/>
              <a:t>grant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Fédération </a:t>
            </a:r>
            <a:r>
              <a:rPr lang="fr-FR" sz="2400" dirty="0" err="1"/>
              <a:t>Francaise</a:t>
            </a:r>
            <a:r>
              <a:rPr lang="fr-FR" sz="2400" dirty="0"/>
              <a:t> de Cardiologie</a:t>
            </a:r>
          </a:p>
          <a:p>
            <a:endParaRPr lang="fr-FR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62382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84C011-3959-460D-840C-8CBC9D91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Limitations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F361F-4727-4075-BEA8-E50764552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7614"/>
            <a:ext cx="8229600" cy="2970318"/>
          </a:xfrm>
        </p:spPr>
        <p:txBody>
          <a:bodyPr>
            <a:normAutofit/>
          </a:bodyPr>
          <a:lstStyle/>
          <a:p>
            <a:r>
              <a:rPr lang="fr-FR" sz="2800" dirty="0">
                <a:sym typeface="Wingdings" panose="05000000000000000000" pitchFamily="2" charset="2"/>
              </a:rPr>
              <a:t>No data </a:t>
            </a:r>
            <a:r>
              <a:rPr lang="fr-FR" sz="2800" dirty="0">
                <a:sym typeface="Wingdings"/>
              </a:rPr>
              <a:t> </a:t>
            </a:r>
            <a:r>
              <a:rPr lang="fr-FR" sz="2800" dirty="0" err="1">
                <a:sym typeface="Wingdings" panose="05000000000000000000" pitchFamily="2" charset="2"/>
              </a:rPr>
              <a:t>Frailty</a:t>
            </a:r>
            <a:r>
              <a:rPr lang="fr-FR" sz="2800" dirty="0">
                <a:sym typeface="Wingdings" panose="05000000000000000000" pitchFamily="2" charset="2"/>
              </a:rPr>
              <a:t>, </a:t>
            </a:r>
            <a:r>
              <a:rPr lang="fr-FR" sz="2800" dirty="0" err="1">
                <a:sym typeface="Wingdings" panose="05000000000000000000" pitchFamily="2" charset="2"/>
              </a:rPr>
              <a:t>biology</a:t>
            </a:r>
            <a:r>
              <a:rPr lang="fr-FR" sz="2800" dirty="0">
                <a:sym typeface="Wingdings" panose="05000000000000000000" pitchFamily="2" charset="2"/>
              </a:rPr>
              <a:t>, </a:t>
            </a:r>
            <a:r>
              <a:rPr lang="fr-FR" sz="2800" dirty="0" err="1">
                <a:sym typeface="Wingdings" panose="05000000000000000000" pitchFamily="2" charset="2"/>
              </a:rPr>
              <a:t>imaging</a:t>
            </a:r>
            <a:r>
              <a:rPr lang="fr-FR" sz="2800" dirty="0">
                <a:sym typeface="Wingdings" panose="05000000000000000000" pitchFamily="2" charset="2"/>
              </a:rPr>
              <a:t>, </a:t>
            </a:r>
            <a:r>
              <a:rPr lang="fr-FR" sz="2800" dirty="0" err="1">
                <a:sym typeface="Wingdings" panose="05000000000000000000" pitchFamily="2" charset="2"/>
              </a:rPr>
              <a:t>environment</a:t>
            </a:r>
            <a:r>
              <a:rPr lang="fr-FR" sz="2800" dirty="0">
                <a:sym typeface="Wingdings" panose="05000000000000000000" pitchFamily="2" charset="2"/>
              </a:rPr>
              <a:t>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437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D042A8-2475-4775-8DF8-651C1CE1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32" y="140165"/>
            <a:ext cx="8229600" cy="81545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https://tae-calc.shinyapps.io/tae-calc</a:t>
            </a:r>
            <a:r>
              <a:rPr lang="en-GB" dirty="0"/>
              <a:t>/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88E890-AD2A-47CB-8799-1450855E1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4" y="1020261"/>
            <a:ext cx="6615524" cy="399239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040E0B5-9093-47E8-A6AC-D88D5848E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1287694"/>
            <a:ext cx="2339752" cy="205639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3D3839B-6773-4785-AF0B-8F018C2BB149}"/>
              </a:ext>
            </a:extLst>
          </p:cNvPr>
          <p:cNvSpPr txBox="1"/>
          <p:nvPr/>
        </p:nvSpPr>
        <p:spPr>
          <a:xfrm>
            <a:off x="7999780" y="3676164"/>
            <a:ext cx="570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ym typeface="Wingdings" panose="05000000000000000000" pitchFamily="2" charset="2"/>
              </a:rPr>
              <a:t>%</a:t>
            </a:r>
          </a:p>
          <a:p>
            <a:endParaRPr lang="en-GB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8326B4-25EC-4B19-80BB-12285447D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344" y="3763407"/>
            <a:ext cx="40957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34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54806E-CCE9-4B1C-A825-C7916A439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2276"/>
            <a:ext cx="8229600" cy="81545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https://tae-calc.shinyapps.io/tae-calc</a:t>
            </a:r>
            <a:r>
              <a:rPr lang="en-GB" dirty="0"/>
              <a:t>/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6E9BA1-3B8F-4250-B941-0F48BAD28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138" y="1275606"/>
            <a:ext cx="2264413" cy="201281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FEEAD37-D563-4AD3-82B5-E6FFEE7AC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3539" y="3726266"/>
            <a:ext cx="771525" cy="31432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81A7D2C-8C85-4B3C-B48D-EBE70F4AD2B4}"/>
              </a:ext>
            </a:extLst>
          </p:cNvPr>
          <p:cNvSpPr txBox="1"/>
          <p:nvPr/>
        </p:nvSpPr>
        <p:spPr>
          <a:xfrm>
            <a:off x="8103062" y="3671093"/>
            <a:ext cx="57027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dirty="0">
                <a:sym typeface="Wingdings" panose="05000000000000000000" pitchFamily="2" charset="2"/>
              </a:rPr>
              <a:t>%</a:t>
            </a:r>
          </a:p>
          <a:p>
            <a:endParaRPr lang="en-GB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F806B9-82C1-4C61-8A14-7D15DE4D0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53" y="1059582"/>
            <a:ext cx="6584156" cy="397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A0071-2AA2-4348-966A-30A665551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069"/>
            <a:ext cx="8229600" cy="815450"/>
          </a:xfrm>
        </p:spPr>
        <p:txBody>
          <a:bodyPr/>
          <a:lstStyle/>
          <a:p>
            <a:r>
              <a:rPr lang="fr-FR" dirty="0"/>
              <a:t>ESC guidelines 2017</a:t>
            </a:r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E42C120-2B7E-4642-BACF-84DE78DC4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87" y="1851670"/>
            <a:ext cx="51530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50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496BE4-0307-4FCF-9DC0-35BE255A5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9961"/>
            <a:ext cx="8229600" cy="900606"/>
          </a:xfrm>
        </p:spPr>
        <p:txBody>
          <a:bodyPr>
            <a:noAutofit/>
          </a:bodyPr>
          <a:lstStyle/>
          <a:p>
            <a:r>
              <a:rPr lang="fr-FR" sz="3500" dirty="0" err="1"/>
              <a:t>Since</a:t>
            </a:r>
            <a:r>
              <a:rPr lang="fr-FR" sz="3500" dirty="0"/>
              <a:t> the guidelines… </a:t>
            </a:r>
            <a:r>
              <a:rPr lang="fr-FR" sz="3500" dirty="0" err="1"/>
              <a:t>low</a:t>
            </a:r>
            <a:r>
              <a:rPr lang="fr-FR" sz="3500" dirty="0"/>
              <a:t> </a:t>
            </a:r>
            <a:r>
              <a:rPr lang="fr-FR" sz="3500" dirty="0" err="1"/>
              <a:t>risk</a:t>
            </a:r>
            <a:r>
              <a:rPr lang="fr-FR" sz="3500" dirty="0"/>
              <a:t> trials </a:t>
            </a:r>
            <a:br>
              <a:rPr lang="fr-FR" sz="3500" dirty="0"/>
            </a:br>
            <a:r>
              <a:rPr lang="fr-FR" sz="3500" dirty="0"/>
              <a:t>and all-</a:t>
            </a:r>
            <a:r>
              <a:rPr lang="fr-FR" sz="3500" dirty="0" err="1"/>
              <a:t>risk</a:t>
            </a:r>
            <a:r>
              <a:rPr lang="fr-FR" sz="3500" dirty="0"/>
              <a:t> </a:t>
            </a:r>
            <a:r>
              <a:rPr lang="fr-FR" sz="3500" dirty="0" err="1"/>
              <a:t>meta-analysis</a:t>
            </a:r>
            <a:endParaRPr lang="en-GB" sz="35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CF3569-5BAE-433D-810C-83523E108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4" y="1061827"/>
            <a:ext cx="3487192" cy="287523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95DE12-312F-4C47-B45E-ECF255AA5A8E}"/>
              </a:ext>
            </a:extLst>
          </p:cNvPr>
          <p:cNvSpPr txBox="1"/>
          <p:nvPr/>
        </p:nvSpPr>
        <p:spPr>
          <a:xfrm>
            <a:off x="939762" y="3932590"/>
            <a:ext cx="2028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PARTNER 3 </a:t>
            </a:r>
          </a:p>
          <a:p>
            <a:r>
              <a:rPr lang="fr-FR" sz="1600" dirty="0"/>
              <a:t>Mack et al NEJM 2019</a:t>
            </a:r>
            <a:endParaRPr lang="en-GB" sz="16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76F7CC9-10C2-472B-85B9-FB154778DD7F}"/>
              </a:ext>
            </a:extLst>
          </p:cNvPr>
          <p:cNvSpPr txBox="1"/>
          <p:nvPr/>
        </p:nvSpPr>
        <p:spPr>
          <a:xfrm>
            <a:off x="6517553" y="2378915"/>
            <a:ext cx="2155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Evolut</a:t>
            </a:r>
            <a:r>
              <a:rPr lang="fr-FR" sz="1600" dirty="0"/>
              <a:t> Low Risk </a:t>
            </a:r>
          </a:p>
          <a:p>
            <a:r>
              <a:rPr lang="fr-FR" sz="1600" dirty="0" err="1"/>
              <a:t>Popma</a:t>
            </a:r>
            <a:r>
              <a:rPr lang="fr-FR" sz="1600" dirty="0"/>
              <a:t> et al NEJM 2019</a:t>
            </a:r>
            <a:endParaRPr lang="en-GB" sz="1600" dirty="0"/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BBF93A9-D2B2-468C-B554-6796D05F4E3C}"/>
              </a:ext>
            </a:extLst>
          </p:cNvPr>
          <p:cNvSpPr/>
          <p:nvPr/>
        </p:nvSpPr>
        <p:spPr>
          <a:xfrm>
            <a:off x="5989330" y="4301516"/>
            <a:ext cx="611541" cy="431698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57C832C-BE37-4B13-8B89-AD09E9F3BF05}"/>
              </a:ext>
            </a:extLst>
          </p:cNvPr>
          <p:cNvSpPr txBox="1"/>
          <p:nvPr/>
        </p:nvSpPr>
        <p:spPr>
          <a:xfrm>
            <a:off x="6752685" y="4131946"/>
            <a:ext cx="2155975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Are </a:t>
            </a:r>
            <a:r>
              <a:rPr lang="fr-FR" sz="2000" dirty="0" err="1"/>
              <a:t>prediction</a:t>
            </a:r>
            <a:r>
              <a:rPr lang="fr-FR" sz="2000" dirty="0"/>
              <a:t> scores of </a:t>
            </a:r>
            <a:r>
              <a:rPr lang="fr-FR" sz="2000" dirty="0" err="1"/>
              <a:t>any</a:t>
            </a:r>
            <a:r>
              <a:rPr lang="fr-FR" sz="2000" dirty="0"/>
              <a:t> use?</a:t>
            </a:r>
            <a:endParaRPr lang="en-GB" sz="2000" dirty="0"/>
          </a:p>
        </p:txBody>
      </p:sp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2C54B556-3B79-42FC-B976-42D34F7DD9A5}"/>
              </a:ext>
            </a:extLst>
          </p:cNvPr>
          <p:cNvSpPr/>
          <p:nvPr/>
        </p:nvSpPr>
        <p:spPr>
          <a:xfrm>
            <a:off x="5989330" y="3276549"/>
            <a:ext cx="611541" cy="431698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7C85CC-9BD9-4DD0-8326-720C4B130291}"/>
              </a:ext>
            </a:extLst>
          </p:cNvPr>
          <p:cNvSpPr txBox="1"/>
          <p:nvPr/>
        </p:nvSpPr>
        <p:spPr>
          <a:xfrm>
            <a:off x="6752685" y="3106979"/>
            <a:ext cx="2155975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≥ non-</a:t>
            </a:r>
            <a:r>
              <a:rPr lang="fr-FR" sz="1600" dirty="0" err="1"/>
              <a:t>inferiority</a:t>
            </a:r>
            <a:r>
              <a:rPr lang="fr-FR" sz="1600" dirty="0"/>
              <a:t> </a:t>
            </a:r>
            <a:r>
              <a:rPr lang="fr-FR" sz="1600" dirty="0" err="1"/>
              <a:t>between</a:t>
            </a:r>
            <a:r>
              <a:rPr lang="fr-FR" sz="1600" dirty="0"/>
              <a:t> TAVI and SAVR </a:t>
            </a:r>
            <a:r>
              <a:rPr lang="fr-FR" sz="1600" b="1" dirty="0" err="1"/>
              <a:t>irrespective</a:t>
            </a:r>
            <a:r>
              <a:rPr lang="fr-FR" sz="1600" b="1" dirty="0"/>
              <a:t> of « </a:t>
            </a:r>
            <a:r>
              <a:rPr lang="fr-FR" sz="1600" b="1" dirty="0" err="1"/>
              <a:t>risk</a:t>
            </a:r>
            <a:r>
              <a:rPr lang="fr-FR" sz="1600" b="1" dirty="0"/>
              <a:t> »</a:t>
            </a:r>
            <a:endParaRPr lang="en-GB" sz="1600" b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47531638-1C86-40C1-920C-C109D2734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2562" y="1165687"/>
            <a:ext cx="5581438" cy="1069939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5647F7D-BF11-48DD-A988-31F4773C6BCB}"/>
              </a:ext>
            </a:extLst>
          </p:cNvPr>
          <p:cNvSpPr txBox="1"/>
          <p:nvPr/>
        </p:nvSpPr>
        <p:spPr>
          <a:xfrm>
            <a:off x="3059832" y="4752376"/>
            <a:ext cx="1948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Siontis</a:t>
            </a:r>
            <a:r>
              <a:rPr lang="fr-FR" sz="1600" dirty="0"/>
              <a:t> et al EHJ 2019</a:t>
            </a:r>
            <a:endParaRPr lang="en-GB" sz="16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BC7A4DA-6EF8-4E9F-9585-B3F8D29E5D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176" y="1660381"/>
            <a:ext cx="3816423" cy="30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D94CD-276B-42B5-B39C-09930B5CB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-69826"/>
            <a:ext cx="8229600" cy="815450"/>
          </a:xfrm>
        </p:spPr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Since</a:t>
            </a:r>
            <a:r>
              <a:rPr lang="fr-FR" dirty="0">
                <a:solidFill>
                  <a:srgbClr val="002060"/>
                </a:solidFill>
              </a:rPr>
              <a:t> the guidelines… TAVI scores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97F786-D73E-41F0-BFF5-59AA1E095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1376"/>
            <a:ext cx="2582184" cy="28501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6902C0-6D8A-49E5-9500-8ACCE3BED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063296"/>
            <a:ext cx="3486882" cy="33878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975785-8A16-43BB-B858-AF3402CDCD4A}"/>
              </a:ext>
            </a:extLst>
          </p:cNvPr>
          <p:cNvSpPr txBox="1"/>
          <p:nvPr/>
        </p:nvSpPr>
        <p:spPr>
          <a:xfrm>
            <a:off x="1387655" y="3971523"/>
            <a:ext cx="22595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Edwards et al, </a:t>
            </a:r>
          </a:p>
          <a:p>
            <a:r>
              <a:rPr lang="fr-FR" dirty="0"/>
              <a:t>JAMA </a:t>
            </a:r>
            <a:r>
              <a:rPr lang="fr-FR" dirty="0" err="1"/>
              <a:t>cardiology</a:t>
            </a:r>
            <a:r>
              <a:rPr lang="fr-FR" dirty="0"/>
              <a:t> 2016</a:t>
            </a: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A9680A-1847-4776-BD6C-D288CB8F569D}"/>
              </a:ext>
            </a:extLst>
          </p:cNvPr>
          <p:cNvSpPr txBox="1"/>
          <p:nvPr/>
        </p:nvSpPr>
        <p:spPr>
          <a:xfrm>
            <a:off x="5418377" y="4573575"/>
            <a:ext cx="2443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Martin et al, </a:t>
            </a:r>
            <a:r>
              <a:rPr lang="fr-FR" dirty="0" err="1"/>
              <a:t>Heart</a:t>
            </a:r>
            <a:r>
              <a:rPr lang="fr-FR" dirty="0"/>
              <a:t> 2018</a:t>
            </a:r>
            <a:endParaRPr lang="en-GB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86039C-09B4-4882-A561-DBD32A4D4C15}"/>
              </a:ext>
            </a:extLst>
          </p:cNvPr>
          <p:cNvSpPr txBox="1"/>
          <p:nvPr/>
        </p:nvSpPr>
        <p:spPr>
          <a:xfrm>
            <a:off x="1399502" y="788365"/>
            <a:ext cx="240431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STS/ACC-TVT TAVI score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102281F-7639-4F0A-B8C8-33A7B1D81905}"/>
              </a:ext>
            </a:extLst>
          </p:cNvPr>
          <p:cNvSpPr txBox="1"/>
          <p:nvPr/>
        </p:nvSpPr>
        <p:spPr>
          <a:xfrm>
            <a:off x="6012160" y="756174"/>
            <a:ext cx="146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UK TAVI score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52C75E-F333-4576-A901-E621C649893B}"/>
              </a:ext>
            </a:extLst>
          </p:cNvPr>
          <p:cNvSpPr/>
          <p:nvPr/>
        </p:nvSpPr>
        <p:spPr>
          <a:xfrm>
            <a:off x="1259632" y="2248135"/>
            <a:ext cx="1584176" cy="16197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30902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4B3A62-A493-468F-B3A1-7E7E98AE4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0"/>
            <a:ext cx="8363272" cy="953922"/>
          </a:xfrm>
        </p:spPr>
        <p:txBody>
          <a:bodyPr>
            <a:normAutofit/>
          </a:bodyPr>
          <a:lstStyle/>
          <a:p>
            <a:r>
              <a:rPr lang="fr-FR" sz="3000" dirty="0" err="1">
                <a:solidFill>
                  <a:srgbClr val="002060"/>
                </a:solidFill>
              </a:rPr>
              <a:t>Classical</a:t>
            </a:r>
            <a:r>
              <a:rPr lang="fr-FR" sz="3000" dirty="0">
                <a:solidFill>
                  <a:srgbClr val="002060"/>
                </a:solidFill>
              </a:rPr>
              <a:t> </a:t>
            </a:r>
            <a:r>
              <a:rPr lang="fr-FR" sz="3000" dirty="0" err="1">
                <a:solidFill>
                  <a:srgbClr val="002060"/>
                </a:solidFill>
              </a:rPr>
              <a:t>approach</a:t>
            </a:r>
            <a:endParaRPr lang="en-GB" sz="3000" dirty="0">
              <a:solidFill>
                <a:srgbClr val="00206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093AE4-E85C-4FF7-AEA9-56D694341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788" y="1059582"/>
            <a:ext cx="3379202" cy="3530187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995CB4F-92F2-4733-9EC6-A62DC3F02C30}"/>
              </a:ext>
            </a:extLst>
          </p:cNvPr>
          <p:cNvCxnSpPr>
            <a:cxnSpLocks/>
          </p:cNvCxnSpPr>
          <p:nvPr/>
        </p:nvCxnSpPr>
        <p:spPr>
          <a:xfrm>
            <a:off x="5142597" y="1419622"/>
            <a:ext cx="0" cy="253189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A637BC1-AA11-4EF9-A217-BAF478A60FCE}"/>
              </a:ext>
            </a:extLst>
          </p:cNvPr>
          <p:cNvCxnSpPr>
            <a:cxnSpLocks/>
          </p:cNvCxnSpPr>
          <p:nvPr/>
        </p:nvCxnSpPr>
        <p:spPr>
          <a:xfrm flipH="1" flipV="1">
            <a:off x="5142597" y="3951520"/>
            <a:ext cx="3168352" cy="33652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id="{1982981A-9875-4DB5-8BF5-41AE15CE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898" y="1505441"/>
            <a:ext cx="3154167" cy="2360260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36936EB7-0D89-42D5-BCD9-2A5FAFC88E0F}"/>
              </a:ext>
            </a:extLst>
          </p:cNvPr>
          <p:cNvCxnSpPr>
            <a:stCxn id="18" idx="0"/>
          </p:cNvCxnSpPr>
          <p:nvPr/>
        </p:nvCxnSpPr>
        <p:spPr>
          <a:xfrm flipH="1">
            <a:off x="6782981" y="1505441"/>
            <a:ext cx="1" cy="1066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52BCCC19-DFC5-4BEC-9E66-320D4824D4EE}"/>
              </a:ext>
            </a:extLst>
          </p:cNvPr>
          <p:cNvSpPr txBox="1"/>
          <p:nvPr/>
        </p:nvSpPr>
        <p:spPr>
          <a:xfrm>
            <a:off x="6144717" y="1128629"/>
            <a:ext cx="17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Inflection</a:t>
            </a:r>
            <a:r>
              <a:rPr lang="fr-FR" sz="1400" dirty="0"/>
              <a:t> point = 50%</a:t>
            </a:r>
          </a:p>
        </p:txBody>
      </p:sp>
      <p:sp>
        <p:nvSpPr>
          <p:cNvPr id="22" name="Étoile : 5 branches 21">
            <a:extLst>
              <a:ext uri="{FF2B5EF4-FFF2-40B4-BE49-F238E27FC236}">
                <a16:creationId xmlns:a16="http://schemas.microsoft.com/office/drawing/2014/main" id="{8131530A-9378-4260-97C7-A7707A740DE7}"/>
              </a:ext>
            </a:extLst>
          </p:cNvPr>
          <p:cNvSpPr/>
          <p:nvPr/>
        </p:nvSpPr>
        <p:spPr>
          <a:xfrm>
            <a:off x="5436096" y="3723878"/>
            <a:ext cx="144016" cy="141823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Étoile : 5 branches 22">
            <a:extLst>
              <a:ext uri="{FF2B5EF4-FFF2-40B4-BE49-F238E27FC236}">
                <a16:creationId xmlns:a16="http://schemas.microsoft.com/office/drawing/2014/main" id="{C5F5E4C2-08F8-4748-99A4-C92961DB7873}"/>
              </a:ext>
            </a:extLst>
          </p:cNvPr>
          <p:cNvSpPr/>
          <p:nvPr/>
        </p:nvSpPr>
        <p:spPr>
          <a:xfrm>
            <a:off x="5260430" y="3674960"/>
            <a:ext cx="144016" cy="141823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Étoile : 5 branches 23">
            <a:extLst>
              <a:ext uri="{FF2B5EF4-FFF2-40B4-BE49-F238E27FC236}">
                <a16:creationId xmlns:a16="http://schemas.microsoft.com/office/drawing/2014/main" id="{66B7BB4A-C4E0-4EEB-9B9B-B8EC66877ECF}"/>
              </a:ext>
            </a:extLst>
          </p:cNvPr>
          <p:cNvSpPr/>
          <p:nvPr/>
        </p:nvSpPr>
        <p:spPr>
          <a:xfrm>
            <a:off x="5467746" y="3596145"/>
            <a:ext cx="144016" cy="141823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Étoile : 5 branches 24">
            <a:extLst>
              <a:ext uri="{FF2B5EF4-FFF2-40B4-BE49-F238E27FC236}">
                <a16:creationId xmlns:a16="http://schemas.microsoft.com/office/drawing/2014/main" id="{F9A25AB3-2448-4411-8722-B3752723405E}"/>
              </a:ext>
            </a:extLst>
          </p:cNvPr>
          <p:cNvSpPr/>
          <p:nvPr/>
        </p:nvSpPr>
        <p:spPr>
          <a:xfrm>
            <a:off x="5611762" y="3737968"/>
            <a:ext cx="144016" cy="141823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Étoile : 5 branches 25">
            <a:extLst>
              <a:ext uri="{FF2B5EF4-FFF2-40B4-BE49-F238E27FC236}">
                <a16:creationId xmlns:a16="http://schemas.microsoft.com/office/drawing/2014/main" id="{DD6D330D-82A5-4AA8-BDFE-6BE4305EDB15}"/>
              </a:ext>
            </a:extLst>
          </p:cNvPr>
          <p:cNvSpPr/>
          <p:nvPr/>
        </p:nvSpPr>
        <p:spPr>
          <a:xfrm>
            <a:off x="5332438" y="3760779"/>
            <a:ext cx="144016" cy="141823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Étoile : 5 branches 26">
            <a:extLst>
              <a:ext uri="{FF2B5EF4-FFF2-40B4-BE49-F238E27FC236}">
                <a16:creationId xmlns:a16="http://schemas.microsoft.com/office/drawing/2014/main" id="{54BB7A33-04A5-41DB-B3DB-D16E5187E20A}"/>
              </a:ext>
            </a:extLst>
          </p:cNvPr>
          <p:cNvSpPr/>
          <p:nvPr/>
        </p:nvSpPr>
        <p:spPr>
          <a:xfrm>
            <a:off x="5611762" y="3608829"/>
            <a:ext cx="144016" cy="141823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3D10AB9-5185-4537-87C3-22C9D4420C36}"/>
              </a:ext>
            </a:extLst>
          </p:cNvPr>
          <p:cNvSpPr txBox="1"/>
          <p:nvPr/>
        </p:nvSpPr>
        <p:spPr>
          <a:xfrm>
            <a:off x="6851394" y="2894868"/>
            <a:ext cx="196650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If </a:t>
            </a:r>
            <a:r>
              <a:rPr lang="fr-FR" sz="1400" dirty="0" err="1"/>
              <a:t>survival</a:t>
            </a:r>
            <a:r>
              <a:rPr lang="fr-FR" sz="1400" dirty="0"/>
              <a:t> &gt;&gt;&gt; </a:t>
            </a:r>
            <a:r>
              <a:rPr lang="fr-FR" sz="1400" dirty="0" err="1"/>
              <a:t>death</a:t>
            </a:r>
            <a:r>
              <a:rPr lang="fr-FR" sz="1400" dirty="0"/>
              <a:t>: </a:t>
            </a:r>
          </a:p>
          <a:p>
            <a:r>
              <a:rPr lang="fr-FR" sz="1400" dirty="0"/>
              <a:t>model tends to </a:t>
            </a:r>
            <a:r>
              <a:rPr lang="fr-FR" sz="1400" dirty="0" err="1"/>
              <a:t>predict</a:t>
            </a:r>
            <a:r>
              <a:rPr lang="fr-FR" sz="1400" dirty="0"/>
              <a:t> </a:t>
            </a:r>
          </a:p>
          <a:p>
            <a:r>
              <a:rPr lang="fr-FR" sz="1400" dirty="0"/>
              <a:t>the </a:t>
            </a:r>
            <a:r>
              <a:rPr lang="fr-FR" sz="1400" dirty="0" err="1"/>
              <a:t>most</a:t>
            </a:r>
            <a:r>
              <a:rPr lang="fr-FR" sz="1400" dirty="0"/>
              <a:t> </a:t>
            </a:r>
            <a:r>
              <a:rPr lang="fr-FR" sz="1400" dirty="0" err="1"/>
              <a:t>frequent</a:t>
            </a:r>
            <a:r>
              <a:rPr lang="fr-FR" sz="1400" dirty="0"/>
              <a:t> </a:t>
            </a:r>
            <a:r>
              <a:rPr lang="fr-FR" sz="1400" dirty="0" err="1"/>
              <a:t>event</a:t>
            </a:r>
            <a:endParaRPr lang="en-GB" sz="1400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364EA11-841E-4594-B9D9-6ABAF83FC0AF}"/>
              </a:ext>
            </a:extLst>
          </p:cNvPr>
          <p:cNvSpPr/>
          <p:nvPr/>
        </p:nvSpPr>
        <p:spPr>
          <a:xfrm>
            <a:off x="5142597" y="3507854"/>
            <a:ext cx="797553" cy="51270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Étoile : 5 branches 29">
            <a:extLst>
              <a:ext uri="{FF2B5EF4-FFF2-40B4-BE49-F238E27FC236}">
                <a16:creationId xmlns:a16="http://schemas.microsoft.com/office/drawing/2014/main" id="{30412AC7-B019-425E-86CB-C5493144DD65}"/>
              </a:ext>
            </a:extLst>
          </p:cNvPr>
          <p:cNvSpPr/>
          <p:nvPr/>
        </p:nvSpPr>
        <p:spPr>
          <a:xfrm>
            <a:off x="6109642" y="3467006"/>
            <a:ext cx="144016" cy="141823"/>
          </a:xfrm>
          <a:prstGeom prst="star5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cteur : en arc 4">
            <a:extLst>
              <a:ext uri="{FF2B5EF4-FFF2-40B4-BE49-F238E27FC236}">
                <a16:creationId xmlns:a16="http://schemas.microsoft.com/office/drawing/2014/main" id="{E5D813A4-9766-4FDF-804B-B5275038D2A2}"/>
              </a:ext>
            </a:extLst>
          </p:cNvPr>
          <p:cNvCxnSpPr>
            <a:cxnSpLocks/>
            <a:stCxn id="12" idx="0"/>
            <a:endCxn id="30" idx="3"/>
          </p:cNvCxnSpPr>
          <p:nvPr/>
        </p:nvCxnSpPr>
        <p:spPr>
          <a:xfrm rot="16200000" flipV="1">
            <a:off x="6423528" y="3411454"/>
            <a:ext cx="842440" cy="123718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E2A9DE96-FABD-4E62-B409-A2BDA58E0B4B}"/>
              </a:ext>
            </a:extLst>
          </p:cNvPr>
          <p:cNvSpPr txBox="1"/>
          <p:nvPr/>
        </p:nvSpPr>
        <p:spPr>
          <a:xfrm>
            <a:off x="6449987" y="4451269"/>
            <a:ext cx="2026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« High </a:t>
            </a:r>
            <a:r>
              <a:rPr lang="fr-FR" sz="1200" dirty="0" err="1"/>
              <a:t>risk</a:t>
            </a:r>
            <a:r>
              <a:rPr lang="fr-FR" sz="1200" dirty="0"/>
              <a:t> » patient: STS 12%</a:t>
            </a:r>
            <a:endParaRPr lang="en-GB" sz="1200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74938D4-37D3-49B9-A733-0DB7466C3BE9}"/>
              </a:ext>
            </a:extLst>
          </p:cNvPr>
          <p:cNvSpPr txBox="1"/>
          <p:nvPr/>
        </p:nvSpPr>
        <p:spPr>
          <a:xfrm>
            <a:off x="4193863" y="4449457"/>
            <a:ext cx="2059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« Low </a:t>
            </a:r>
            <a:r>
              <a:rPr lang="fr-FR" sz="1200" dirty="0" err="1"/>
              <a:t>risk</a:t>
            </a:r>
            <a:r>
              <a:rPr lang="fr-FR" sz="1200" dirty="0"/>
              <a:t> » patients: STS 2%</a:t>
            </a:r>
            <a:endParaRPr lang="en-GB" sz="1200" dirty="0"/>
          </a:p>
        </p:txBody>
      </p:sp>
      <p:cxnSp>
        <p:nvCxnSpPr>
          <p:cNvPr id="36" name="Connecteur : en arc 35">
            <a:extLst>
              <a:ext uri="{FF2B5EF4-FFF2-40B4-BE49-F238E27FC236}">
                <a16:creationId xmlns:a16="http://schemas.microsoft.com/office/drawing/2014/main" id="{2FD6F00D-D279-4D65-B50D-AECCE00628E8}"/>
              </a:ext>
            </a:extLst>
          </p:cNvPr>
          <p:cNvCxnSpPr>
            <a:cxnSpLocks/>
            <a:stCxn id="34" idx="0"/>
            <a:endCxn id="29" idx="4"/>
          </p:cNvCxnSpPr>
          <p:nvPr/>
        </p:nvCxnSpPr>
        <p:spPr>
          <a:xfrm rot="5400000" flipH="1" flipV="1">
            <a:off x="5168116" y="4076200"/>
            <a:ext cx="428902" cy="317613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7FF1DF18-D97D-4D3F-BC06-536D493EEF88}"/>
              </a:ext>
            </a:extLst>
          </p:cNvPr>
          <p:cNvSpPr/>
          <p:nvPr/>
        </p:nvSpPr>
        <p:spPr>
          <a:xfrm>
            <a:off x="3635896" y="4218576"/>
            <a:ext cx="1405314" cy="50564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E98B0E8C-6C2D-4C99-A315-0973FA68102E}"/>
              </a:ext>
            </a:extLst>
          </p:cNvPr>
          <p:cNvSpPr txBox="1"/>
          <p:nvPr/>
        </p:nvSpPr>
        <p:spPr>
          <a:xfrm>
            <a:off x="5113218" y="4247165"/>
            <a:ext cx="3059177" cy="4770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fr-FR" sz="2500" dirty="0"/>
              <a:t>So </a:t>
            </a:r>
            <a:r>
              <a:rPr lang="fr-FR" sz="2500" dirty="0" err="1"/>
              <a:t>what</a:t>
            </a:r>
            <a:r>
              <a:rPr lang="fr-FR" sz="2500" dirty="0"/>
              <a:t> </a:t>
            </a:r>
            <a:r>
              <a:rPr lang="fr-FR" sz="2500" dirty="0" err="1"/>
              <a:t>could</a:t>
            </a:r>
            <a:r>
              <a:rPr lang="fr-FR" sz="2500" dirty="0"/>
              <a:t> </a:t>
            </a:r>
            <a:r>
              <a:rPr lang="fr-FR" sz="2500" dirty="0" err="1"/>
              <a:t>we</a:t>
            </a:r>
            <a:r>
              <a:rPr lang="fr-FR" sz="2500" dirty="0"/>
              <a:t> do?</a:t>
            </a:r>
            <a:endParaRPr lang="en-GB" sz="2500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5BDB4C53-C1BB-4DAB-AF0D-2DE1CF12D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440" y="2305571"/>
            <a:ext cx="1337956" cy="1133484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35" name="Connecteur : en arc 34">
            <a:extLst>
              <a:ext uri="{FF2B5EF4-FFF2-40B4-BE49-F238E27FC236}">
                <a16:creationId xmlns:a16="http://schemas.microsoft.com/office/drawing/2014/main" id="{06EC8081-8CF6-452C-AA30-92C97A243C70}"/>
              </a:ext>
            </a:extLst>
          </p:cNvPr>
          <p:cNvCxnSpPr>
            <a:cxnSpLocks/>
            <a:stCxn id="33" idx="3"/>
            <a:endCxn id="29" idx="0"/>
          </p:cNvCxnSpPr>
          <p:nvPr/>
        </p:nvCxnSpPr>
        <p:spPr>
          <a:xfrm>
            <a:off x="4872396" y="2872313"/>
            <a:ext cx="668978" cy="635541"/>
          </a:xfrm>
          <a:prstGeom prst="curvedConnector2">
            <a:avLst/>
          </a:prstGeom>
          <a:ln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83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12" grpId="0"/>
      <p:bldP spid="34" grpId="0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Hypothesis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machine learning approach can yield a better mortality prediction performance</a:t>
            </a:r>
          </a:p>
        </p:txBody>
      </p:sp>
    </p:spTree>
    <p:extLst>
      <p:ext uri="{BB962C8B-B14F-4D97-AF65-F5344CB8AC3E}">
        <p14:creationId xmlns:p14="http://schemas.microsoft.com/office/powerpoint/2010/main" val="306559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477340-7E83-4757-A9E1-CA245979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Objectives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DECBC1-3D9F-482E-8543-A4360EEE8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To build a predictive model for in-hospital and 1-year mortality after TAVI using machine learning</a:t>
            </a:r>
          </a:p>
          <a:p>
            <a:endParaRPr lang="en-GB" dirty="0"/>
          </a:p>
          <a:p>
            <a:r>
              <a:rPr lang="en-GB" dirty="0"/>
              <a:t>To compare its performance to recommended and commonly used surgical scores</a:t>
            </a:r>
          </a:p>
        </p:txBody>
      </p:sp>
    </p:spTree>
    <p:extLst>
      <p:ext uri="{BB962C8B-B14F-4D97-AF65-F5344CB8AC3E}">
        <p14:creationId xmlns:p14="http://schemas.microsoft.com/office/powerpoint/2010/main" val="425785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2060"/>
                </a:solidFill>
              </a:rPr>
              <a:t>Study</a:t>
            </a:r>
            <a:r>
              <a:rPr lang="fr-FR" dirty="0">
                <a:solidFill>
                  <a:srgbClr val="002060"/>
                </a:solidFill>
              </a:rPr>
              <a:t> Settings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France-TAVI (SFC &amp; DGOS)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prediction</a:t>
            </a:r>
            <a:r>
              <a:rPr lang="fr-FR" dirty="0">
                <a:sym typeface="Wingdings" panose="05000000000000000000" pitchFamily="2" charset="2"/>
              </a:rPr>
              <a:t> model construction</a:t>
            </a:r>
            <a:endParaRPr lang="fr-FR" dirty="0"/>
          </a:p>
          <a:p>
            <a:endParaRPr lang="fr-FR" dirty="0"/>
          </a:p>
          <a:p>
            <a:r>
              <a:rPr lang="fr-FR" dirty="0"/>
              <a:t>Bern TAVI </a:t>
            </a:r>
            <a:r>
              <a:rPr lang="fr-FR" dirty="0" err="1"/>
              <a:t>Registry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independent</a:t>
            </a:r>
            <a:r>
              <a:rPr lang="fr-FR" dirty="0">
                <a:sym typeface="Wingdings" panose="05000000000000000000" pitchFamily="2" charset="2"/>
              </a:rPr>
              <a:t> validation </a:t>
            </a:r>
            <a:r>
              <a:rPr lang="fr-FR" dirty="0" err="1">
                <a:sym typeface="Wingdings" panose="05000000000000000000" pitchFamily="2" charset="2"/>
              </a:rPr>
              <a:t>cohort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021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Démonstration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601</Words>
  <Application>Microsoft Office PowerPoint</Application>
  <PresentationFormat>Affichage à l'écran (16:9)</PresentationFormat>
  <Paragraphs>193</Paragraphs>
  <Slides>22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Gill Sans MT</vt:lpstr>
      <vt:lpstr>Symbol</vt:lpstr>
      <vt:lpstr>Times New Roman</vt:lpstr>
      <vt:lpstr>Thème Office</vt:lpstr>
      <vt:lpstr>Mortality prediction using machine learning : insights from the FRANCE-TAVI registry</vt:lpstr>
      <vt:lpstr>Disclosures</vt:lpstr>
      <vt:lpstr>ESC guidelines 2017</vt:lpstr>
      <vt:lpstr>Since the guidelines… low risk trials  and all-risk meta-analysis</vt:lpstr>
      <vt:lpstr>Since the guidelines… TAVI scores</vt:lpstr>
      <vt:lpstr>Classical approach</vt:lpstr>
      <vt:lpstr>Hypothesis</vt:lpstr>
      <vt:lpstr>Objectives</vt:lpstr>
      <vt:lpstr>Study Settings</vt:lpstr>
      <vt:lpstr>Methods</vt:lpstr>
      <vt:lpstr>Study Endpoint</vt:lpstr>
      <vt:lpstr>Flow chart</vt:lpstr>
      <vt:lpstr>Model</vt:lpstr>
      <vt:lpstr>Présentation PowerPoint</vt:lpstr>
      <vt:lpstr>Présentation PowerPoint</vt:lpstr>
      <vt:lpstr>Results</vt:lpstr>
      <vt:lpstr>Reclassification:  in-hospital mortality risk</vt:lpstr>
      <vt:lpstr>External validation (Bern registry) for the neural network model</vt:lpstr>
      <vt:lpstr>Discussion</vt:lpstr>
      <vt:lpstr>Limitations</vt:lpstr>
      <vt:lpstr>https://tae-calc.shinyapps.io/tae-calc/</vt:lpstr>
      <vt:lpstr>https://tae-calc.shinyapps.io/tae-calc/</vt:lpstr>
    </vt:vector>
  </TitlesOfParts>
  <Company>Hobby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Romain Lembo</dc:creator>
  <cp:lastModifiedBy>Pavel Overtchouk</cp:lastModifiedBy>
  <cp:revision>471</cp:revision>
  <dcterms:created xsi:type="dcterms:W3CDTF">2019-04-30T14:22:00Z</dcterms:created>
  <dcterms:modified xsi:type="dcterms:W3CDTF">2019-09-01T18:49:03Z</dcterms:modified>
</cp:coreProperties>
</file>