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4"/>
  </p:notesMasterIdLst>
  <p:sldIdLst>
    <p:sldId id="264" r:id="rId3"/>
    <p:sldId id="260" r:id="rId4"/>
    <p:sldId id="270" r:id="rId5"/>
    <p:sldId id="272" r:id="rId6"/>
    <p:sldId id="271" r:id="rId7"/>
    <p:sldId id="273" r:id="rId8"/>
    <p:sldId id="274" r:id="rId9"/>
    <p:sldId id="276" r:id="rId10"/>
    <p:sldId id="282" r:id="rId11"/>
    <p:sldId id="286" r:id="rId12"/>
    <p:sldId id="285" r:id="rId13"/>
    <p:sldId id="283" r:id="rId14"/>
    <p:sldId id="267" r:id="rId15"/>
    <p:sldId id="268" r:id="rId16"/>
    <p:sldId id="269" r:id="rId17"/>
    <p:sldId id="275" r:id="rId18"/>
    <p:sldId id="277" r:id="rId19"/>
    <p:sldId id="278" r:id="rId20"/>
    <p:sldId id="279" r:id="rId21"/>
    <p:sldId id="280" r:id="rId22"/>
    <p:sldId id="28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0"/>
    <p:restoredTop sz="92500" autoAdjust="0"/>
  </p:normalViewPr>
  <p:slideViewPr>
    <p:cSldViewPr snapToGrid="0" snapToObjects="1">
      <p:cViewPr varScale="1">
        <p:scale>
          <a:sx n="115" d="100"/>
          <a:sy n="115" d="100"/>
        </p:scale>
        <p:origin x="725" y="77"/>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9.0085388288614399E-2"/>
          <c:y val="3.8028247610984903E-2"/>
          <c:w val="0.90140013807820496"/>
          <c:h val="0.882619381324807"/>
        </c:manualLayout>
      </c:layout>
      <c:barChart>
        <c:barDir val="col"/>
        <c:grouping val="clustered"/>
        <c:varyColors val="0"/>
        <c:ser>
          <c:idx val="0"/>
          <c:order val="0"/>
          <c:tx>
            <c:strRef>
              <c:f>Sheet1!$B$1</c:f>
              <c:strCache>
                <c:ptCount val="1"/>
                <c:pt idx="0">
                  <c:v>mod/Severe</c:v>
                </c:pt>
              </c:strCache>
            </c:strRef>
          </c:tx>
          <c:spPr>
            <a:gradFill flip="none" rotWithShape="1">
              <a:gsLst>
                <a:gs pos="0">
                  <a:srgbClr val="1F497D">
                    <a:lumMod val="75000"/>
                  </a:srgbClr>
                </a:gs>
                <a:gs pos="100000">
                  <a:srgbClr val="1F497D">
                    <a:lumMod val="75000"/>
                  </a:srgbClr>
                </a:gs>
                <a:gs pos="50000">
                  <a:srgbClr val="1F497D">
                    <a:lumMod val="60000"/>
                    <a:lumOff val="40000"/>
                  </a:srgbClr>
                </a:gs>
              </a:gsLst>
              <a:lin ang="0" scaled="1"/>
              <a:tileRect/>
            </a:gradFill>
            <a:ln>
              <a:noFill/>
            </a:ln>
            <a:scene3d>
              <a:camera prst="orthographicFront"/>
              <a:lightRig rig="threePt" dir="t"/>
            </a:scene3d>
            <a:sp3d/>
          </c:spPr>
          <c:invertIfNegative val="0"/>
          <c:dPt>
            <c:idx val="0"/>
            <c:invertIfNegative val="0"/>
            <c:bubble3D val="0"/>
            <c:extLst xmlns:c16r2="http://schemas.microsoft.com/office/drawing/2015/06/chart">
              <c:ext xmlns:c16="http://schemas.microsoft.com/office/drawing/2014/chart" uri="{C3380CC4-5D6E-409C-BE32-E72D297353CC}">
                <c16:uniqueId val="{00000000-65F0-4E4D-9E54-49968CA18113}"/>
              </c:ext>
            </c:extLst>
          </c:dPt>
          <c:dPt>
            <c:idx val="1"/>
            <c:invertIfNegative val="0"/>
            <c:bubble3D val="0"/>
            <c:extLst xmlns:c16r2="http://schemas.microsoft.com/office/drawing/2015/06/chart">
              <c:ext xmlns:c16="http://schemas.microsoft.com/office/drawing/2014/chart" uri="{C3380CC4-5D6E-409C-BE32-E72D297353CC}">
                <c16:uniqueId val="{00000001-65F0-4E4D-9E54-49968CA18113}"/>
              </c:ext>
            </c:extLst>
          </c:dPt>
          <c:dPt>
            <c:idx val="2"/>
            <c:invertIfNegative val="0"/>
            <c:bubble3D val="0"/>
            <c:extLst xmlns:c16r2="http://schemas.microsoft.com/office/drawing/2015/06/chart">
              <c:ext xmlns:c16="http://schemas.microsoft.com/office/drawing/2014/chart" uri="{C3380CC4-5D6E-409C-BE32-E72D297353CC}">
                <c16:uniqueId val="{00000002-65F0-4E4D-9E54-49968CA18113}"/>
              </c:ext>
            </c:extLst>
          </c:dPt>
          <c:dPt>
            <c:idx val="3"/>
            <c:invertIfNegative val="0"/>
            <c:bubble3D val="0"/>
            <c:extLst xmlns:c16r2="http://schemas.microsoft.com/office/drawing/2015/06/chart">
              <c:ext xmlns:c16="http://schemas.microsoft.com/office/drawing/2014/chart" uri="{C3380CC4-5D6E-409C-BE32-E72D297353CC}">
                <c16:uniqueId val="{00000003-65F0-4E4D-9E54-49968CA18113}"/>
              </c:ext>
            </c:extLst>
          </c:dPt>
          <c:dPt>
            <c:idx val="4"/>
            <c:invertIfNegative val="0"/>
            <c:bubble3D val="0"/>
            <c:extLst xmlns:c16r2="http://schemas.microsoft.com/office/drawing/2015/06/chart">
              <c:ext xmlns:c16="http://schemas.microsoft.com/office/drawing/2014/chart" uri="{C3380CC4-5D6E-409C-BE32-E72D297353CC}">
                <c16:uniqueId val="{00000004-65F0-4E4D-9E54-49968CA18113}"/>
              </c:ext>
            </c:extLst>
          </c:dPt>
          <c:dPt>
            <c:idx val="5"/>
            <c:invertIfNegative val="0"/>
            <c:bubble3D val="0"/>
            <c:spPr>
              <a:gradFill flip="none" rotWithShape="1">
                <a:gsLst>
                  <a:gs pos="0">
                    <a:srgbClr val="C0504D">
                      <a:lumMod val="75000"/>
                    </a:srgbClr>
                  </a:gs>
                  <a:gs pos="100000">
                    <a:srgbClr val="C0504D">
                      <a:lumMod val="75000"/>
                    </a:srgbClr>
                  </a:gs>
                  <a:gs pos="50000">
                    <a:srgbClr val="C0504D">
                      <a:lumMod val="40000"/>
                      <a:lumOff val="60000"/>
                    </a:srgbClr>
                  </a:gs>
                </a:gsLst>
                <a:lin ang="0" scaled="1"/>
                <a:tileRect/>
              </a:gradFill>
              <a:ln>
                <a:noFill/>
              </a:ln>
              <a:scene3d>
                <a:camera prst="orthographicFront"/>
                <a:lightRig rig="threePt" dir="t"/>
              </a:scene3d>
              <a:sp3d/>
            </c:spPr>
            <c:extLst xmlns:c16r2="http://schemas.microsoft.com/office/drawing/2015/06/chart">
              <c:ext xmlns:c16="http://schemas.microsoft.com/office/drawing/2014/chart" uri="{C3380CC4-5D6E-409C-BE32-E72D297353CC}">
                <c16:uniqueId val="{00000006-65F0-4E4D-9E54-49968CA18113}"/>
              </c:ext>
            </c:extLst>
          </c:dPt>
          <c:dPt>
            <c:idx val="6"/>
            <c:invertIfNegative val="0"/>
            <c:bubble3D val="0"/>
            <c:spPr>
              <a:gradFill flip="none" rotWithShape="1">
                <a:gsLst>
                  <a:gs pos="0">
                    <a:srgbClr val="C0504D">
                      <a:lumMod val="75000"/>
                    </a:srgbClr>
                  </a:gs>
                  <a:gs pos="100000">
                    <a:srgbClr val="C0504D">
                      <a:lumMod val="75000"/>
                    </a:srgbClr>
                  </a:gs>
                  <a:gs pos="50000">
                    <a:srgbClr val="C0504D">
                      <a:lumMod val="40000"/>
                      <a:lumOff val="60000"/>
                    </a:srgbClr>
                  </a:gs>
                </a:gsLst>
                <a:lin ang="0" scaled="1"/>
                <a:tileRect/>
              </a:gradFill>
              <a:ln>
                <a:noFill/>
              </a:ln>
              <a:scene3d>
                <a:camera prst="orthographicFront"/>
                <a:lightRig rig="threePt" dir="t"/>
              </a:scene3d>
              <a:sp3d/>
            </c:spPr>
            <c:extLst xmlns:c16r2="http://schemas.microsoft.com/office/drawing/2015/06/chart">
              <c:ext xmlns:c16="http://schemas.microsoft.com/office/drawing/2014/chart" uri="{C3380CC4-5D6E-409C-BE32-E72D297353CC}">
                <c16:uniqueId val="{00000008-65F0-4E4D-9E54-49968CA18113}"/>
              </c:ext>
            </c:extLst>
          </c:dPt>
          <c:dPt>
            <c:idx val="7"/>
            <c:invertIfNegative val="0"/>
            <c:bubble3D val="0"/>
            <c:extLst xmlns:c16r2="http://schemas.microsoft.com/office/drawing/2015/06/chart">
              <c:ext xmlns:c16="http://schemas.microsoft.com/office/drawing/2014/chart" uri="{C3380CC4-5D6E-409C-BE32-E72D297353CC}">
                <c16:uniqueId val="{00000009-65F0-4E4D-9E54-49968CA18113}"/>
              </c:ext>
            </c:extLst>
          </c:dPt>
          <c:dPt>
            <c:idx val="8"/>
            <c:invertIfNegative val="0"/>
            <c:bubble3D val="0"/>
            <c:extLst xmlns:c16r2="http://schemas.microsoft.com/office/drawing/2015/06/chart">
              <c:ext xmlns:c16="http://schemas.microsoft.com/office/drawing/2014/chart" uri="{C3380CC4-5D6E-409C-BE32-E72D297353CC}">
                <c16:uniqueId val="{0000000A-65F0-4E4D-9E54-49968CA18113}"/>
              </c:ext>
            </c:extLst>
          </c:dPt>
          <c:dPt>
            <c:idx val="9"/>
            <c:invertIfNegative val="0"/>
            <c:bubble3D val="0"/>
            <c:extLst xmlns:c16r2="http://schemas.microsoft.com/office/drawing/2015/06/chart">
              <c:ext xmlns:c16="http://schemas.microsoft.com/office/drawing/2014/chart" uri="{C3380CC4-5D6E-409C-BE32-E72D297353CC}">
                <c16:uniqueId val="{0000000B-65F0-4E4D-9E54-49968CA18113}"/>
              </c:ext>
            </c:extLst>
          </c:dPt>
          <c:dPt>
            <c:idx val="10"/>
            <c:invertIfNegative val="0"/>
            <c:bubble3D val="0"/>
            <c:extLst xmlns:c16r2="http://schemas.microsoft.com/office/drawing/2015/06/chart">
              <c:ext xmlns:c16="http://schemas.microsoft.com/office/drawing/2014/chart" uri="{C3380CC4-5D6E-409C-BE32-E72D297353CC}">
                <c16:uniqueId val="{0000000C-65F0-4E4D-9E54-49968CA18113}"/>
              </c:ext>
            </c:extLst>
          </c:dPt>
          <c:dLbls>
            <c:numFmt formatCode="#,##0.0" sourceLinked="0"/>
            <c:spPr>
              <a:noFill/>
              <a:ln>
                <a:noFill/>
              </a:ln>
              <a:effectLst/>
            </c:spPr>
            <c:txPr>
              <a:bodyPr/>
              <a:lstStyle/>
              <a:p>
                <a:pPr>
                  <a:defRPr sz="1200">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SAPIEN XT_x000d_PARTNER II,_x000d_Inop</c:v>
                </c:pt>
                <c:pt idx="1">
                  <c:v>SAPIEN_x000d_PARTNER II, _x000d_Inop</c:v>
                </c:pt>
                <c:pt idx="2">
                  <c:v>CoreValve ADVANCE</c:v>
                </c:pt>
                <c:pt idx="3">
                  <c:v>CoreValve _x000d_Extreme Risk</c:v>
                </c:pt>
                <c:pt idx="4">
                  <c:v>CoreValve _x000d_High Risk</c:v>
                </c:pt>
                <c:pt idx="5">
                  <c:v>TVT 2013</c:v>
                </c:pt>
                <c:pt idx="6">
                  <c:v>TVT 2014</c:v>
                </c:pt>
                <c:pt idx="7">
                  <c:v>Portico</c:v>
                </c:pt>
                <c:pt idx="8">
                  <c:v>SAPIEN 3</c:v>
                </c:pt>
                <c:pt idx="9">
                  <c:v>Direct Flow DISCOVER</c:v>
                </c:pt>
                <c:pt idx="10">
                  <c:v>LOTUS_x000d_REPRISE II</c:v>
                </c:pt>
              </c:strCache>
            </c:strRef>
          </c:cat>
          <c:val>
            <c:numRef>
              <c:f>Sheet1!$B$2:$B$12</c:f>
              <c:numCache>
                <c:formatCode>General</c:formatCode>
                <c:ptCount val="11"/>
                <c:pt idx="0">
                  <c:v>24.2</c:v>
                </c:pt>
                <c:pt idx="1">
                  <c:v>16.899999999999999</c:v>
                </c:pt>
                <c:pt idx="2">
                  <c:v>14.2</c:v>
                </c:pt>
                <c:pt idx="3" formatCode="0.0">
                  <c:v>11.5</c:v>
                </c:pt>
                <c:pt idx="4">
                  <c:v>9</c:v>
                </c:pt>
                <c:pt idx="5">
                  <c:v>5.3</c:v>
                </c:pt>
                <c:pt idx="6">
                  <c:v>4.8</c:v>
                </c:pt>
                <c:pt idx="7">
                  <c:v>4</c:v>
                </c:pt>
                <c:pt idx="8">
                  <c:v>3.4</c:v>
                </c:pt>
                <c:pt idx="9">
                  <c:v>1.7</c:v>
                </c:pt>
                <c:pt idx="10" formatCode="0.0">
                  <c:v>0.6</c:v>
                </c:pt>
              </c:numCache>
            </c:numRef>
          </c:val>
          <c:extLst xmlns:c16r2="http://schemas.microsoft.com/office/drawing/2015/06/chart">
            <c:ext xmlns:c16="http://schemas.microsoft.com/office/drawing/2014/chart" uri="{C3380CC4-5D6E-409C-BE32-E72D297353CC}">
              <c16:uniqueId val="{0000000D-65F0-4E4D-9E54-49968CA18113}"/>
            </c:ext>
          </c:extLst>
        </c:ser>
        <c:dLbls>
          <c:showLegendKey val="0"/>
          <c:showVal val="0"/>
          <c:showCatName val="0"/>
          <c:showSerName val="0"/>
          <c:showPercent val="0"/>
          <c:showBubbleSize val="0"/>
        </c:dLbls>
        <c:gapWidth val="112"/>
        <c:axId val="1741499632"/>
        <c:axId val="1741481680"/>
      </c:barChart>
      <c:catAx>
        <c:axId val="1741499632"/>
        <c:scaling>
          <c:orientation val="minMax"/>
        </c:scaling>
        <c:delete val="0"/>
        <c:axPos val="b"/>
        <c:numFmt formatCode="General" sourceLinked="0"/>
        <c:majorTickMark val="out"/>
        <c:minorTickMark val="none"/>
        <c:tickLblPos val="none"/>
        <c:spPr>
          <a:ln>
            <a:solidFill>
              <a:srgbClr val="000000"/>
            </a:solidFill>
          </a:ln>
        </c:spPr>
        <c:crossAx val="1741481680"/>
        <c:crosses val="autoZero"/>
        <c:auto val="1"/>
        <c:lblAlgn val="ctr"/>
        <c:lblOffset val="100"/>
        <c:noMultiLvlLbl val="0"/>
      </c:catAx>
      <c:valAx>
        <c:axId val="1741481680"/>
        <c:scaling>
          <c:orientation val="minMax"/>
          <c:max val="30"/>
          <c:min val="0"/>
        </c:scaling>
        <c:delete val="0"/>
        <c:axPos val="l"/>
        <c:majorGridlines>
          <c:spPr>
            <a:ln>
              <a:noFill/>
            </a:ln>
          </c:spPr>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1741499632"/>
        <c:crosses val="autoZero"/>
        <c:crossBetween val="between"/>
        <c:majorUnit val="5"/>
      </c:valAx>
    </c:plotArea>
    <c:plotVisOnly val="1"/>
    <c:dispBlanksAs val="gap"/>
    <c:showDLblsOverMax val="0"/>
  </c:chart>
  <c:txPr>
    <a:bodyPr/>
    <a:lstStyle/>
    <a:p>
      <a:pPr>
        <a:defRPr sz="18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9.0085388288614399E-2"/>
          <c:y val="3.8028247610984903E-2"/>
          <c:w val="0.90140013807820496"/>
          <c:h val="0.882619381324807"/>
        </c:manualLayout>
      </c:layout>
      <c:barChart>
        <c:barDir val="col"/>
        <c:grouping val="stacked"/>
        <c:varyColors val="0"/>
        <c:ser>
          <c:idx val="0"/>
          <c:order val="0"/>
          <c:tx>
            <c:strRef>
              <c:f>Sheet1!$B$1</c:f>
              <c:strCache>
                <c:ptCount val="1"/>
                <c:pt idx="0">
                  <c:v>Mild</c:v>
                </c:pt>
              </c:strCache>
            </c:strRef>
          </c:tx>
          <c:spPr>
            <a:solidFill>
              <a:srgbClr val="FF9933"/>
            </a:solidFill>
            <a:scene3d>
              <a:camera prst="orthographicFront"/>
              <a:lightRig rig="threePt" dir="t"/>
            </a:scene3d>
            <a:sp3d>
              <a:bevelT/>
            </a:sp3d>
          </c:spPr>
          <c:invertIfNegative val="0"/>
          <c:dPt>
            <c:idx val="0"/>
            <c:invertIfNegative val="0"/>
            <c:bubble3D val="0"/>
            <c:spPr>
              <a:solidFill>
                <a:srgbClr val="FFFFFF">
                  <a:lumMod val="85000"/>
                </a:srgb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D5F7-FC4D-8D27-0C2F2F6A7A8E}"/>
              </c:ext>
            </c:extLst>
          </c:dPt>
          <c:dPt>
            <c:idx val="1"/>
            <c:invertIfNegative val="0"/>
            <c:bubble3D val="0"/>
            <c:spPr>
              <a:solidFill>
                <a:srgbClr val="808080">
                  <a:lumMod val="60000"/>
                  <a:lumOff val="40000"/>
                </a:srgb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D5F7-FC4D-8D27-0C2F2F6A7A8E}"/>
              </c:ext>
            </c:extLst>
          </c:dPt>
          <c:dPt>
            <c:idx val="2"/>
            <c:invertIfNegative val="0"/>
            <c:bubble3D val="0"/>
            <c:spPr>
              <a:solidFill>
                <a:srgbClr val="808080">
                  <a:lumMod val="60000"/>
                  <a:lumOff val="40000"/>
                </a:srgb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D5F7-FC4D-8D27-0C2F2F6A7A8E}"/>
              </c:ext>
            </c:extLst>
          </c:dPt>
          <c:dPt>
            <c:idx val="3"/>
            <c:invertIfNegative val="0"/>
            <c:bubble3D val="0"/>
            <c:spPr>
              <a:solidFill>
                <a:srgbClr val="808080">
                  <a:lumMod val="60000"/>
                  <a:lumOff val="40000"/>
                </a:srgb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D5F7-FC4D-8D27-0C2F2F6A7A8E}"/>
              </c:ext>
            </c:extLst>
          </c:dPt>
          <c:dPt>
            <c:idx val="4"/>
            <c:invertIfNegative val="0"/>
            <c:bubble3D val="0"/>
            <c:spPr>
              <a:solidFill>
                <a:srgbClr val="FF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D5F7-FC4D-8D27-0C2F2F6A7A8E}"/>
              </c:ext>
            </c:extLst>
          </c:dPt>
          <c:dPt>
            <c:idx val="5"/>
            <c:invertIfNegative val="0"/>
            <c:bubble3D val="0"/>
            <c:spPr>
              <a:solidFill>
                <a:srgbClr val="FF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D5F7-FC4D-8D27-0C2F2F6A7A8E}"/>
              </c:ext>
            </c:extLst>
          </c:dPt>
          <c:dPt>
            <c:idx val="6"/>
            <c:invertIfNegative val="0"/>
            <c:bubble3D val="0"/>
            <c:spPr>
              <a:solidFill>
                <a:srgbClr val="FF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D5F7-FC4D-8D27-0C2F2F6A7A8E}"/>
              </c:ext>
            </c:extLst>
          </c:dPt>
          <c:dPt>
            <c:idx val="7"/>
            <c:invertIfNegative val="0"/>
            <c:bubble3D val="0"/>
            <c:spPr>
              <a:solidFill>
                <a:srgbClr val="FF66FF"/>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F-D5F7-FC4D-8D27-0C2F2F6A7A8E}"/>
              </c:ext>
            </c:extLst>
          </c:dPt>
          <c:dPt>
            <c:idx val="8"/>
            <c:invertIfNegative val="0"/>
            <c:bubble3D val="0"/>
            <c:spPr>
              <a:solidFill>
                <a:srgbClr val="FF006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1-D5F7-FC4D-8D27-0C2F2F6A7A8E}"/>
              </c:ext>
            </c:extLst>
          </c:dPt>
          <c:dPt>
            <c:idx val="9"/>
            <c:invertIfNegative val="0"/>
            <c:bubble3D val="0"/>
            <c:spPr>
              <a:solidFill>
                <a:srgbClr val="00B05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3-D5F7-FC4D-8D27-0C2F2F6A7A8E}"/>
              </c:ext>
            </c:extLst>
          </c:dPt>
          <c:dPt>
            <c:idx val="10"/>
            <c:invertIfNegative val="0"/>
            <c:bubble3D val="0"/>
            <c:spPr>
              <a:solidFill>
                <a:srgbClr val="98B5F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5-D5F7-FC4D-8D27-0C2F2F6A7A8E}"/>
              </c:ext>
            </c:extLst>
          </c:dPt>
          <c:dPt>
            <c:idx val="11"/>
            <c:invertIfNegative val="0"/>
            <c:bubble3D val="0"/>
            <c:spPr>
              <a:solidFill>
                <a:srgbClr val="98B5F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7-D5F7-FC4D-8D27-0C2F2F6A7A8E}"/>
              </c:ext>
            </c:extLst>
          </c:dPt>
          <c:dLbls>
            <c:dLbl>
              <c:idx val="0"/>
              <c:layout>
                <c:manualLayout>
                  <c:x val="5.22811088770265E-2"/>
                  <c:y val="-1.34820999910031E-2"/>
                </c:manualLayout>
              </c:layout>
              <c:tx>
                <c:rich>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r>
                      <a:rPr lang="en-US" dirty="0">
                        <a:solidFill>
                          <a:srgbClr val="FFFFFF"/>
                        </a:solidFill>
                      </a:rPr>
                      <a:t>2.0</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F7-FC4D-8D27-0C2F2F6A7A8E}"/>
                </c:ext>
                <c:ext xmlns:c15="http://schemas.microsoft.com/office/drawing/2012/chart" uri="{CE6537A1-D6FC-4f65-9D91-7224C49458BB}"/>
              </c:extLst>
            </c:dLbl>
            <c:dLbl>
              <c:idx val="1"/>
              <c:layout>
                <c:manualLayout>
                  <c:x val="-1.7790715738415701E-3"/>
                  <c:y val="-4.3816824970759997E-2"/>
                </c:manualLayout>
              </c:layout>
              <c:tx>
                <c:rich>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r>
                      <a:rPr lang="hr-HR" dirty="0">
                        <a:solidFill>
                          <a:srgbClr val="FFFFFF"/>
                        </a:solidFill>
                      </a:rPr>
                      <a:t>2.0</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5F7-FC4D-8D27-0C2F2F6A7A8E}"/>
                </c:ext>
                <c:ext xmlns:c15="http://schemas.microsoft.com/office/drawing/2012/chart" uri="{CE6537A1-D6FC-4f65-9D91-7224C49458BB}"/>
              </c:extLst>
            </c:dLbl>
            <c:dLbl>
              <c:idx val="2"/>
              <c:layout>
                <c:manualLayout>
                  <c:x val="1.17178240575544E-3"/>
                  <c:y val="-6.4039974957264698E-2"/>
                </c:manualLayout>
              </c:layout>
              <c:tx>
                <c:rich>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r>
                      <a:rPr lang="hr-HR" dirty="0">
                        <a:solidFill>
                          <a:srgbClr val="FFFFFF"/>
                        </a:solidFill>
                      </a:rPr>
                      <a:t>4.3</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5F7-FC4D-8D27-0C2F2F6A7A8E}"/>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D5F7-FC4D-8D27-0C2F2F6A7A8E}"/>
                </c:ext>
                <c:ext xmlns:c15="http://schemas.microsoft.com/office/drawing/2012/chart" uri="{CE6537A1-D6FC-4f65-9D91-7224C49458BB}"/>
              </c:extLst>
            </c:dLbl>
            <c:dLbl>
              <c:idx val="4"/>
              <c:tx>
                <c:rich>
                  <a:bodyPr/>
                  <a:lstStyle/>
                  <a:p>
                    <a:r>
                      <a:rPr lang="en-US" sz="1400">
                        <a:effectLst>
                          <a:outerShdw blurRad="38100" dist="38100" dir="2700000" algn="tl">
                            <a:srgbClr val="000000">
                              <a:alpha val="43137"/>
                            </a:srgbClr>
                          </a:outerShdw>
                        </a:effectLst>
                      </a:rPr>
                      <a:t>32.0</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5F7-FC4D-8D27-0C2F2F6A7A8E}"/>
                </c:ext>
                <c:ext xmlns:c15="http://schemas.microsoft.com/office/drawing/2012/chart" uri="{CE6537A1-D6FC-4f65-9D91-7224C49458BB}"/>
              </c:extLst>
            </c:dLbl>
            <c:dLbl>
              <c:idx val="6"/>
              <c:tx>
                <c:rich>
                  <a:bodyPr/>
                  <a:lstStyle/>
                  <a:p>
                    <a:r>
                      <a:rPr lang="hr-HR"/>
                      <a:t>32.0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5F7-FC4D-8D27-0C2F2F6A7A8E}"/>
                </c:ext>
                <c:ext xmlns:c15="http://schemas.microsoft.com/office/drawing/2012/chart" uri="{CE6537A1-D6FC-4f65-9D91-7224C49458BB}"/>
              </c:extLst>
            </c:dLbl>
            <c:spPr>
              <a:noFill/>
              <a:ln>
                <a:noFill/>
              </a:ln>
              <a:effectLst/>
            </c:spPr>
            <c:txPr>
              <a:bodyPr/>
              <a:lstStyle/>
              <a:p>
                <a:pPr>
                  <a:defRPr sz="1400" b="1">
                    <a:solidFill>
                      <a:srgbClr val="000000"/>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1">
                  <c:v>PARTNER  - SAVR</c:v>
                </c:pt>
                <c:pt idx="2">
                  <c:v>CoreValve HR - SAVR</c:v>
                </c:pt>
                <c:pt idx="3">
                  <c:v>P2A - SAVR</c:v>
                </c:pt>
                <c:pt idx="5">
                  <c:v>EVOLUT R CE Mark</c:v>
                </c:pt>
                <c:pt idx="6">
                  <c:v>EVOLUT R US Mark</c:v>
                </c:pt>
                <c:pt idx="7">
                  <c:v>S3i &amp; S3HR</c:v>
                </c:pt>
                <c:pt idx="8">
                  <c:v>SAPIEN XT P2A</c:v>
                </c:pt>
                <c:pt idx="9">
                  <c:v>Direct Flow DISCOVER</c:v>
                </c:pt>
                <c:pt idx="10">
                  <c:v>Lotus RESPOND</c:v>
                </c:pt>
                <c:pt idx="11">
                  <c:v>LOTUS
REPRISE II</c:v>
                </c:pt>
              </c:strCache>
            </c:strRef>
          </c:cat>
          <c:val>
            <c:numRef>
              <c:f>Sheet1!$B$2:$B$13</c:f>
              <c:numCache>
                <c:formatCode>General</c:formatCode>
                <c:ptCount val="12"/>
                <c:pt idx="1">
                  <c:v>2</c:v>
                </c:pt>
                <c:pt idx="2">
                  <c:v>3.3</c:v>
                </c:pt>
                <c:pt idx="3">
                  <c:v>2.8</c:v>
                </c:pt>
                <c:pt idx="5">
                  <c:v>63.8</c:v>
                </c:pt>
                <c:pt idx="6">
                  <c:v>32</c:v>
                </c:pt>
                <c:pt idx="7">
                  <c:v>41.3</c:v>
                </c:pt>
                <c:pt idx="8">
                  <c:v>22.5</c:v>
                </c:pt>
                <c:pt idx="9">
                  <c:v>14.8</c:v>
                </c:pt>
                <c:pt idx="10">
                  <c:v>7.7</c:v>
                </c:pt>
                <c:pt idx="11" formatCode="0.0">
                  <c:v>5.8999999999999986</c:v>
                </c:pt>
              </c:numCache>
            </c:numRef>
          </c:val>
          <c:extLst xmlns:c16r2="http://schemas.microsoft.com/office/drawing/2015/06/chart">
            <c:ext xmlns:c16="http://schemas.microsoft.com/office/drawing/2014/chart" uri="{C3380CC4-5D6E-409C-BE32-E72D297353CC}">
              <c16:uniqueId val="{00000018-D5F7-FC4D-8D27-0C2F2F6A7A8E}"/>
            </c:ext>
          </c:extLst>
        </c:ser>
        <c:ser>
          <c:idx val="1"/>
          <c:order val="1"/>
          <c:tx>
            <c:strRef>
              <c:f>Sheet1!$C$1</c:f>
              <c:strCache>
                <c:ptCount val="1"/>
                <c:pt idx="0">
                  <c:v>Mod/Severe</c:v>
                </c:pt>
              </c:strCache>
            </c:strRef>
          </c:tx>
          <c:spPr>
            <a:scene3d>
              <a:camera prst="orthographicFront"/>
              <a:lightRig rig="threePt" dir="t"/>
            </a:scene3d>
            <a:sp3d>
              <a:bevelT/>
            </a:sp3d>
          </c:spPr>
          <c:invertIfNegative val="0"/>
          <c:dPt>
            <c:idx val="1"/>
            <c:invertIfNegative val="0"/>
            <c:bubble3D val="0"/>
            <c:spPr>
              <a:pattFill prst="sphere">
                <a:fgClr>
                  <a:srgbClr val="808080">
                    <a:lumMod val="60000"/>
                    <a:lumOff val="40000"/>
                  </a:srgbClr>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A-D5F7-FC4D-8D27-0C2F2F6A7A8E}"/>
              </c:ext>
            </c:extLst>
          </c:dPt>
          <c:dPt>
            <c:idx val="2"/>
            <c:invertIfNegative val="0"/>
            <c:bubble3D val="0"/>
            <c:spPr>
              <a:pattFill prst="sphere">
                <a:fgClr>
                  <a:srgbClr val="808080">
                    <a:lumMod val="60000"/>
                    <a:lumOff val="40000"/>
                  </a:srgbClr>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C-D5F7-FC4D-8D27-0C2F2F6A7A8E}"/>
              </c:ext>
            </c:extLst>
          </c:dPt>
          <c:dPt>
            <c:idx val="3"/>
            <c:invertIfNegative val="0"/>
            <c:bubble3D val="0"/>
            <c:spPr>
              <a:pattFill prst="sphere">
                <a:fgClr>
                  <a:srgbClr val="808080">
                    <a:lumMod val="60000"/>
                    <a:lumOff val="40000"/>
                  </a:srgbClr>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E-D5F7-FC4D-8D27-0C2F2F6A7A8E}"/>
              </c:ext>
            </c:extLst>
          </c:dPt>
          <c:dPt>
            <c:idx val="4"/>
            <c:invertIfNegative val="0"/>
            <c:bubble3D val="0"/>
            <c:spPr>
              <a:pattFill prst="sphere">
                <a:fgClr>
                  <a:srgbClr val="FF9900"/>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0-D5F7-FC4D-8D27-0C2F2F6A7A8E}"/>
              </c:ext>
            </c:extLst>
          </c:dPt>
          <c:dPt>
            <c:idx val="5"/>
            <c:invertIfNegative val="0"/>
            <c:bubble3D val="0"/>
            <c:spPr>
              <a:pattFill prst="sphere">
                <a:fgClr>
                  <a:srgbClr val="FF9900"/>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2-D5F7-FC4D-8D27-0C2F2F6A7A8E}"/>
              </c:ext>
            </c:extLst>
          </c:dPt>
          <c:dPt>
            <c:idx val="6"/>
            <c:invertIfNegative val="0"/>
            <c:bubble3D val="0"/>
            <c:spPr>
              <a:pattFill prst="sphere">
                <a:fgClr>
                  <a:srgbClr val="FF9900"/>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4-D5F7-FC4D-8D27-0C2F2F6A7A8E}"/>
              </c:ext>
            </c:extLst>
          </c:dPt>
          <c:dPt>
            <c:idx val="7"/>
            <c:invertIfNegative val="0"/>
            <c:bubble3D val="0"/>
            <c:spPr>
              <a:pattFill prst="sphere">
                <a:fgClr>
                  <a:srgbClr val="FF66FF"/>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6-D5F7-FC4D-8D27-0C2F2F6A7A8E}"/>
              </c:ext>
            </c:extLst>
          </c:dPt>
          <c:dPt>
            <c:idx val="8"/>
            <c:invertIfNegative val="0"/>
            <c:bubble3D val="0"/>
            <c:spPr>
              <a:pattFill prst="sphere">
                <a:fgClr>
                  <a:srgbClr val="FF0066"/>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8-D5F7-FC4D-8D27-0C2F2F6A7A8E}"/>
              </c:ext>
            </c:extLst>
          </c:dPt>
          <c:dPt>
            <c:idx val="9"/>
            <c:invertIfNegative val="0"/>
            <c:bubble3D val="0"/>
            <c:spPr>
              <a:pattFill prst="sphere">
                <a:fgClr>
                  <a:srgbClr val="00B050"/>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A-D5F7-FC4D-8D27-0C2F2F6A7A8E}"/>
              </c:ext>
            </c:extLst>
          </c:dPt>
          <c:dPt>
            <c:idx val="10"/>
            <c:invertIfNegative val="0"/>
            <c:bubble3D val="0"/>
            <c:spPr>
              <a:pattFill prst="sphere">
                <a:fgClr>
                  <a:srgbClr val="98B5F0"/>
                </a:fgClr>
                <a:bgClr>
                  <a:srgbClr val="FFFFFF"/>
                </a:bgClr>
              </a:patt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2C-D5F7-FC4D-8D27-0C2F2F6A7A8E}"/>
              </c:ext>
            </c:extLst>
          </c:dPt>
          <c:dLbls>
            <c:dLbl>
              <c:idx val="0"/>
              <c:delete val="1"/>
              <c:extLst xmlns:c16r2="http://schemas.microsoft.com/office/drawing/2015/06/chart">
                <c:ext xmlns:c16="http://schemas.microsoft.com/office/drawing/2014/chart" uri="{C3380CC4-5D6E-409C-BE32-E72D297353CC}">
                  <c16:uniqueId val="{0000002D-D5F7-FC4D-8D27-0C2F2F6A7A8E}"/>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A-D5F7-FC4D-8D27-0C2F2F6A7A8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C-D5F7-FC4D-8D27-0C2F2F6A7A8E}"/>
                </c:ext>
                <c:ext xmlns:c15="http://schemas.microsoft.com/office/drawing/2012/chart" uri="{CE6537A1-D6FC-4f65-9D91-7224C49458BB}"/>
              </c:extLst>
            </c:dLbl>
            <c:dLbl>
              <c:idx val="3"/>
              <c:layout>
                <c:manualLayout>
                  <c:x val="1.45712685333341E-3"/>
                  <c:y val="-4.0446299973009303E-2"/>
                </c:manualLayout>
              </c:layout>
              <c:tx>
                <c:rich>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r>
                      <a:rPr lang="hr-HR" dirty="0">
                        <a:solidFill>
                          <a:srgbClr val="FFFFFF"/>
                        </a:solidFill>
                      </a:rPr>
                      <a:t>3.4</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D5F7-FC4D-8D27-0C2F2F6A7A8E}"/>
                </c:ext>
                <c:ext xmlns:c15="http://schemas.microsoft.com/office/drawing/2012/chart" uri="{CE6537A1-D6FC-4f65-9D91-7224C49458BB}"/>
              </c:extLst>
            </c:dLbl>
            <c:dLbl>
              <c:idx val="4"/>
              <c:layout>
                <c:manualLayout>
                  <c:x val="5.6762346780771598E-2"/>
                  <c:y val="0"/>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D5F7-FC4D-8D27-0C2F2F6A7A8E}"/>
                </c:ext>
                <c:ext xmlns:c15="http://schemas.microsoft.com/office/drawing/2012/chart" uri="{CE6537A1-D6FC-4f65-9D91-7224C49458BB}"/>
              </c:extLst>
            </c:dLbl>
            <c:dLbl>
              <c:idx val="5"/>
              <c:layout>
                <c:manualLayout>
                  <c:x val="5.5268600812856603E-2"/>
                  <c:y val="0"/>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D5F7-FC4D-8D27-0C2F2F6A7A8E}"/>
                </c:ext>
                <c:ext xmlns:c15="http://schemas.microsoft.com/office/drawing/2012/chart" uri="{CE6537A1-D6FC-4f65-9D91-7224C49458BB}"/>
              </c:extLst>
            </c:dLbl>
            <c:dLbl>
              <c:idx val="6"/>
              <c:layout>
                <c:manualLayout>
                  <c:x val="4.6635746511328499E-2"/>
                  <c:y val="-3.3705249977507702E-3"/>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D5F7-FC4D-8D27-0C2F2F6A7A8E}"/>
                </c:ext>
                <c:ext xmlns:c15="http://schemas.microsoft.com/office/drawing/2012/chart" uri="{CE6537A1-D6FC-4f65-9D91-7224C49458BB}"/>
              </c:extLst>
            </c:dLbl>
            <c:dLbl>
              <c:idx val="7"/>
              <c:layout>
                <c:manualLayout>
                  <c:x val="4.9476684937737103E-2"/>
                  <c:y val="0"/>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D5F7-FC4D-8D27-0C2F2F6A7A8E}"/>
                </c:ext>
                <c:ext xmlns:c15="http://schemas.microsoft.com/office/drawing/2012/chart" uri="{CE6537A1-D6FC-4f65-9D91-7224C49458BB}"/>
              </c:extLst>
            </c:dLbl>
            <c:dLbl>
              <c:idx val="8"/>
              <c:layout>
                <c:manualLayout>
                  <c:x val="5.5268600812856603E-2"/>
                  <c:y val="0"/>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D5F7-FC4D-8D27-0C2F2F6A7A8E}"/>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A-D5F7-FC4D-8D27-0C2F2F6A7A8E}"/>
                </c:ext>
                <c:ext xmlns:c15="http://schemas.microsoft.com/office/drawing/2012/chart" uri="{CE6537A1-D6FC-4f65-9D91-7224C49458BB}"/>
              </c:extLst>
            </c:dLbl>
            <c:dLbl>
              <c:idx val="10"/>
              <c:layout>
                <c:manualLayout>
                  <c:x val="5.2456566720002901E-2"/>
                  <c:y val="0"/>
                </c:manualLayout>
              </c:layout>
              <c:spPr/>
              <c:txPr>
                <a:bodyPr/>
                <a:lstStyle/>
                <a:p>
                  <a:pPr>
                    <a:defRPr sz="1400" b="1">
                      <a:solidFill>
                        <a:srgbClr val="FFFFFF"/>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C-D5F7-FC4D-8D27-0C2F2F6A7A8E}"/>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E-D5F7-FC4D-8D27-0C2F2F6A7A8E}"/>
                </c:ext>
                <c:ext xmlns:c15="http://schemas.microsoft.com/office/drawing/2012/chart" uri="{CE6537A1-D6FC-4f65-9D91-7224C49458BB}"/>
              </c:extLst>
            </c:dLbl>
            <c:spPr>
              <a:noFill/>
              <a:ln>
                <a:noFill/>
              </a:ln>
              <a:effectLst/>
            </c:spPr>
            <c:txPr>
              <a:bodyPr/>
              <a:lstStyle/>
              <a:p>
                <a:pPr>
                  <a:defRPr sz="1400" b="1">
                    <a:solidFill>
                      <a:srgbClr val="000000"/>
                    </a:solidFill>
                    <a:effectLst>
                      <a:outerShdw blurRad="38100" dist="38100" dir="2700000" algn="tl">
                        <a:srgbClr val="000000">
                          <a:alpha val="43137"/>
                        </a:srgbClr>
                      </a:outerShdw>
                    </a:effectLst>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1">
                  <c:v>PARTNER  - SAVR</c:v>
                </c:pt>
                <c:pt idx="2">
                  <c:v>CoreValve HR - SAVR</c:v>
                </c:pt>
                <c:pt idx="3">
                  <c:v>P2A - SAVR</c:v>
                </c:pt>
                <c:pt idx="5">
                  <c:v>EVOLUT R CE Mark</c:v>
                </c:pt>
                <c:pt idx="6">
                  <c:v>EVOLUT R US Mark</c:v>
                </c:pt>
                <c:pt idx="7">
                  <c:v>S3i &amp; S3HR</c:v>
                </c:pt>
                <c:pt idx="8">
                  <c:v>SAPIEN XT P2A</c:v>
                </c:pt>
                <c:pt idx="9">
                  <c:v>Direct Flow DISCOVER</c:v>
                </c:pt>
                <c:pt idx="10">
                  <c:v>Lotus RESPOND</c:v>
                </c:pt>
                <c:pt idx="11">
                  <c:v>LOTUS
REPRISE II</c:v>
                </c:pt>
              </c:strCache>
            </c:strRef>
          </c:cat>
          <c:val>
            <c:numRef>
              <c:f>Sheet1!$C$2:$C$13</c:f>
              <c:numCache>
                <c:formatCode>General</c:formatCode>
                <c:ptCount val="12"/>
                <c:pt idx="1">
                  <c:v>0</c:v>
                </c:pt>
                <c:pt idx="2">
                  <c:v>1</c:v>
                </c:pt>
                <c:pt idx="3">
                  <c:v>0.6</c:v>
                </c:pt>
                <c:pt idx="5">
                  <c:v>5.3</c:v>
                </c:pt>
                <c:pt idx="6">
                  <c:v>3.4</c:v>
                </c:pt>
                <c:pt idx="7">
                  <c:v>3.8</c:v>
                </c:pt>
                <c:pt idx="8">
                  <c:v>3.7</c:v>
                </c:pt>
                <c:pt idx="9">
                  <c:v>1.2</c:v>
                </c:pt>
                <c:pt idx="10">
                  <c:v>0.6</c:v>
                </c:pt>
                <c:pt idx="11">
                  <c:v>0.3</c:v>
                </c:pt>
              </c:numCache>
            </c:numRef>
          </c:val>
          <c:extLst xmlns:c16r2="http://schemas.microsoft.com/office/drawing/2015/06/chart">
            <c:ext xmlns:c16="http://schemas.microsoft.com/office/drawing/2014/chart" uri="{C3380CC4-5D6E-409C-BE32-E72D297353CC}">
              <c16:uniqueId val="{0000002F-D5F7-FC4D-8D27-0C2F2F6A7A8E}"/>
            </c:ext>
          </c:extLst>
        </c:ser>
        <c:dLbls>
          <c:showLegendKey val="0"/>
          <c:showVal val="0"/>
          <c:showCatName val="0"/>
          <c:showSerName val="0"/>
          <c:showPercent val="0"/>
          <c:showBubbleSize val="0"/>
        </c:dLbls>
        <c:gapWidth val="78"/>
        <c:overlap val="100"/>
        <c:axId val="1741482768"/>
        <c:axId val="1741500720"/>
      </c:barChart>
      <c:catAx>
        <c:axId val="1741482768"/>
        <c:scaling>
          <c:orientation val="minMax"/>
        </c:scaling>
        <c:delete val="0"/>
        <c:axPos val="b"/>
        <c:numFmt formatCode="General" sourceLinked="0"/>
        <c:majorTickMark val="none"/>
        <c:minorTickMark val="none"/>
        <c:tickLblPos val="none"/>
        <c:crossAx val="1741500720"/>
        <c:crosses val="autoZero"/>
        <c:auto val="1"/>
        <c:lblAlgn val="ctr"/>
        <c:lblOffset val="100"/>
        <c:noMultiLvlLbl val="0"/>
      </c:catAx>
      <c:valAx>
        <c:axId val="1741500720"/>
        <c:scaling>
          <c:orientation val="minMax"/>
          <c:max val="75"/>
          <c:min val="0"/>
        </c:scaling>
        <c:delete val="0"/>
        <c:axPos val="l"/>
        <c:majorGridlines>
          <c:spPr>
            <a:ln>
              <a:noFill/>
            </a:ln>
          </c:spPr>
        </c:majorGridlines>
        <c:numFmt formatCode="General" sourceLinked="1"/>
        <c:majorTickMark val="out"/>
        <c:minorTickMark val="none"/>
        <c:tickLblPos val="nextTo"/>
        <c:txPr>
          <a:bodyPr/>
          <a:lstStyle/>
          <a:p>
            <a:pPr>
              <a:defRPr sz="1600">
                <a:latin typeface="Calibri" panose="020F0502020204030204" pitchFamily="34" charset="0"/>
              </a:defRPr>
            </a:pPr>
            <a:endParaRPr lang="en-US"/>
          </a:p>
        </c:txPr>
        <c:crossAx val="1741482768"/>
        <c:crosses val="autoZero"/>
        <c:crossBetween val="between"/>
        <c:majorUnit val="20"/>
      </c:valAx>
      <c:spPr>
        <a:noFill/>
        <a:ln w="25400">
          <a:noFill/>
        </a:ln>
      </c:spPr>
    </c:plotArea>
    <c:plotVisOnly val="1"/>
    <c:dispBlanksAs val="gap"/>
    <c:showDLblsOverMax val="0"/>
  </c:chart>
  <c:txPr>
    <a:bodyPr/>
    <a:lstStyle/>
    <a:p>
      <a:pPr>
        <a:defRPr sz="1800">
          <a:solidFill>
            <a:schemeClr val="tx1"/>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DDB62-7E57-3041-A50E-537DF9C0491C}" type="datetimeFigureOut">
              <a:rPr lang="en-US" smtClean="0"/>
              <a:t>3/3/2018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92ED2-4DE4-E84D-8D46-48098C5C862F}" type="slidenum">
              <a:rPr lang="en-US" smtClean="0"/>
              <a:t>‹#›</a:t>
            </a:fld>
            <a:endParaRPr lang="en-US"/>
          </a:p>
        </p:txBody>
      </p:sp>
    </p:spTree>
    <p:extLst>
      <p:ext uri="{BB962C8B-B14F-4D97-AF65-F5344CB8AC3E}">
        <p14:creationId xmlns:p14="http://schemas.microsoft.com/office/powerpoint/2010/main" val="743282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xfrm>
            <a:off x="381000" y="685800"/>
            <a:ext cx="6096000" cy="3429000"/>
          </a:xfrm>
          <a:ln/>
        </p:spPr>
      </p:sp>
      <p:sp>
        <p:nvSpPr>
          <p:cNvPr id="16387" name="Notes Placeholder 2"/>
          <p:cNvSpPr>
            <a:spLocks noGrp="1"/>
          </p:cNvSpPr>
          <p:nvPr>
            <p:ph type="body" idx="1"/>
          </p:nvPr>
        </p:nvSpPr>
        <p:spPr>
          <a:noFill/>
          <a:ln/>
        </p:spPr>
        <p:txBody>
          <a:bodyPr/>
          <a:lstStyle/>
          <a:p>
            <a:r>
              <a:rPr lang="en-US" b="1" dirty="0"/>
              <a:t>Imaging the Aortic Valve</a:t>
            </a:r>
          </a:p>
          <a:p>
            <a:r>
              <a:rPr lang="en-US" b="1" dirty="0"/>
              <a:t>1:30 PM - 4:00 PM</a:t>
            </a:r>
            <a:endParaRPr lang="en-US" dirty="0"/>
          </a:p>
          <a:p>
            <a:r>
              <a:rPr lang="en-US" b="1" dirty="0"/>
              <a:t>1:30 PM</a:t>
            </a:r>
            <a:endParaRPr lang="en-US" dirty="0"/>
          </a:p>
          <a:p>
            <a:r>
              <a:rPr lang="en-US" dirty="0"/>
              <a:t>Session </a:t>
            </a:r>
            <a:r>
              <a:rPr lang="en-US" dirty="0" err="1"/>
              <a:t>Moderators</a:t>
            </a:r>
            <a:r>
              <a:rPr lang="en-US" dirty="0" err="1">
                <a:effectLst/>
              </a:rPr>
              <a:t>Moderator:Haim</a:t>
            </a:r>
            <a:r>
              <a:rPr lang="en-US" dirty="0">
                <a:effectLst/>
              </a:rPr>
              <a:t> </a:t>
            </a:r>
            <a:r>
              <a:rPr lang="en-US" dirty="0" err="1">
                <a:effectLst/>
              </a:rPr>
              <a:t>Danenberg</a:t>
            </a:r>
            <a:r>
              <a:rPr lang="en-US" dirty="0">
                <a:effectLst/>
              </a:rPr>
              <a:t>, MD</a:t>
            </a:r>
          </a:p>
          <a:p>
            <a:r>
              <a:rPr lang="en-US" dirty="0" err="1">
                <a:effectLst/>
              </a:rPr>
              <a:t>Moderator:Howard</a:t>
            </a:r>
            <a:r>
              <a:rPr lang="en-US" dirty="0">
                <a:effectLst/>
              </a:rPr>
              <a:t> C. Herrmann, MD, FACC, MSCAI</a:t>
            </a:r>
          </a:p>
          <a:p>
            <a:r>
              <a:rPr lang="en-US" b="1" dirty="0"/>
              <a:t>1:30 PM</a:t>
            </a:r>
            <a:endParaRPr lang="en-US" dirty="0"/>
          </a:p>
          <a:p>
            <a:r>
              <a:rPr lang="en-US" dirty="0"/>
              <a:t>Essentials of Echocardiogram Imaging for </a:t>
            </a:r>
            <a:r>
              <a:rPr lang="en-US" dirty="0" err="1"/>
              <a:t>Transcatheter</a:t>
            </a:r>
            <a:r>
              <a:rPr lang="en-US" dirty="0"/>
              <a:t> Aortic Valve </a:t>
            </a:r>
            <a:r>
              <a:rPr lang="en-US" dirty="0" err="1"/>
              <a:t>Replacement</a:t>
            </a:r>
            <a:r>
              <a:rPr lang="en-US" dirty="0" err="1">
                <a:effectLst/>
              </a:rPr>
              <a:t>Speaker:Zuyue</a:t>
            </a:r>
            <a:r>
              <a:rPr lang="en-US" dirty="0">
                <a:effectLst/>
              </a:rPr>
              <a:t> Wang, MD</a:t>
            </a:r>
          </a:p>
          <a:p>
            <a:r>
              <a:rPr lang="en-US" b="1" dirty="0"/>
              <a:t>1:40 PM</a:t>
            </a:r>
            <a:endParaRPr lang="en-US" dirty="0"/>
          </a:p>
          <a:p>
            <a:r>
              <a:rPr lang="en-US" dirty="0"/>
              <a:t>Sizing Algorithms for </a:t>
            </a:r>
            <a:r>
              <a:rPr lang="en-US" dirty="0" err="1"/>
              <a:t>Transcatheter</a:t>
            </a:r>
            <a:r>
              <a:rPr lang="en-US" dirty="0"/>
              <a:t> Aortic Valve Implantation with Multiple Detector </a:t>
            </a:r>
            <a:r>
              <a:rPr lang="en-US" dirty="0" err="1"/>
              <a:t>CT</a:t>
            </a:r>
            <a:r>
              <a:rPr lang="en-US" dirty="0" err="1">
                <a:effectLst/>
              </a:rPr>
              <a:t>Speaker:Gaby</a:t>
            </a:r>
            <a:r>
              <a:rPr lang="en-US" dirty="0">
                <a:effectLst/>
              </a:rPr>
              <a:t> </a:t>
            </a:r>
            <a:r>
              <a:rPr lang="en-US" dirty="0" err="1">
                <a:effectLst/>
              </a:rPr>
              <a:t>Weissman</a:t>
            </a:r>
            <a:r>
              <a:rPr lang="en-US" dirty="0">
                <a:effectLst/>
              </a:rPr>
              <a:t>, MD</a:t>
            </a:r>
          </a:p>
          <a:p>
            <a:r>
              <a:rPr lang="en-US" b="1" dirty="0"/>
              <a:t>1:50 PM</a:t>
            </a:r>
            <a:endParaRPr lang="en-US" dirty="0"/>
          </a:p>
          <a:p>
            <a:r>
              <a:rPr lang="en-US" dirty="0"/>
              <a:t>Assessing Residual Aortic </a:t>
            </a:r>
            <a:r>
              <a:rPr lang="en-US" dirty="0" err="1"/>
              <a:t>Regurgitation</a:t>
            </a:r>
            <a:r>
              <a:rPr lang="en-US" dirty="0" err="1">
                <a:effectLst/>
              </a:rPr>
              <a:t>Speaker:Federico</a:t>
            </a:r>
            <a:r>
              <a:rPr lang="en-US" dirty="0">
                <a:effectLst/>
              </a:rPr>
              <a:t> M. Asch, MD</a:t>
            </a:r>
          </a:p>
          <a:p>
            <a:r>
              <a:rPr lang="en-US" b="1" dirty="0"/>
              <a:t>2:00 PM</a:t>
            </a:r>
            <a:endParaRPr lang="en-US" dirty="0"/>
          </a:p>
          <a:p>
            <a:r>
              <a:rPr lang="en-US" dirty="0"/>
              <a:t>Getting the Most from CT for </a:t>
            </a:r>
            <a:r>
              <a:rPr lang="en-US" dirty="0" err="1"/>
              <a:t>TAVR</a:t>
            </a:r>
            <a:r>
              <a:rPr lang="en-US" dirty="0" err="1">
                <a:effectLst/>
              </a:rPr>
              <a:t>Speaker:Philipp</a:t>
            </a:r>
            <a:r>
              <a:rPr lang="en-US" dirty="0">
                <a:effectLst/>
              </a:rPr>
              <a:t> </a:t>
            </a:r>
            <a:r>
              <a:rPr lang="en-US" dirty="0" err="1">
                <a:effectLst/>
              </a:rPr>
              <a:t>Blanke</a:t>
            </a:r>
            <a:r>
              <a:rPr lang="en-US" dirty="0">
                <a:effectLst/>
              </a:rPr>
              <a:t>, MD</a:t>
            </a:r>
          </a:p>
          <a:p>
            <a:r>
              <a:rPr lang="en-US" b="1" dirty="0"/>
              <a:t>2:10 PM</a:t>
            </a:r>
            <a:endParaRPr lang="en-US" dirty="0"/>
          </a:p>
          <a:p>
            <a:r>
              <a:rPr lang="en-US" dirty="0"/>
              <a:t>Imaging Considerations for Optimal Valve-in-Valve Procedures Sizing and Prevention of Coronary </a:t>
            </a:r>
            <a:r>
              <a:rPr lang="en-US" dirty="0" err="1"/>
              <a:t>Obstruction</a:t>
            </a:r>
            <a:r>
              <a:rPr lang="en-US" dirty="0" err="1">
                <a:effectLst/>
              </a:rPr>
              <a:t>Speaker:Danny</a:t>
            </a:r>
            <a:r>
              <a:rPr lang="en-US" dirty="0">
                <a:effectLst/>
              </a:rPr>
              <a:t> </a:t>
            </a:r>
            <a:r>
              <a:rPr lang="en-US" dirty="0" err="1">
                <a:effectLst/>
              </a:rPr>
              <a:t>Dvir</a:t>
            </a:r>
            <a:r>
              <a:rPr lang="en-US" dirty="0">
                <a:effectLst/>
              </a:rPr>
              <a:t>, MD</a:t>
            </a:r>
          </a:p>
          <a:p>
            <a:r>
              <a:rPr lang="en-US" b="1" dirty="0"/>
              <a:t>2:20 PM</a:t>
            </a:r>
            <a:endParaRPr lang="en-US" dirty="0"/>
          </a:p>
          <a:p>
            <a:r>
              <a:rPr lang="en-US" dirty="0"/>
              <a:t>Multimodality Imaging for </a:t>
            </a:r>
            <a:r>
              <a:rPr lang="en-US" dirty="0" err="1"/>
              <a:t>Transcatheter</a:t>
            </a:r>
            <a:r>
              <a:rPr lang="en-US" dirty="0"/>
              <a:t> Aortic Valve Replacement Thrombosis </a:t>
            </a:r>
            <a:r>
              <a:rPr lang="en-US" dirty="0" err="1"/>
              <a:t>Update</a:t>
            </a:r>
            <a:r>
              <a:rPr lang="en-US" dirty="0" err="1">
                <a:effectLst/>
              </a:rPr>
              <a:t>Speaker:Raj</a:t>
            </a:r>
            <a:r>
              <a:rPr lang="en-US" dirty="0">
                <a:effectLst/>
              </a:rPr>
              <a:t> </a:t>
            </a:r>
            <a:r>
              <a:rPr lang="en-US" dirty="0" err="1">
                <a:effectLst/>
              </a:rPr>
              <a:t>Makkar</a:t>
            </a:r>
            <a:r>
              <a:rPr lang="en-US" dirty="0">
                <a:effectLst/>
              </a:rPr>
              <a:t>, MD, FSCAI</a:t>
            </a:r>
          </a:p>
          <a:p>
            <a:r>
              <a:rPr lang="en-US" b="1" dirty="0"/>
              <a:t>2:30 PM</a:t>
            </a:r>
            <a:endParaRPr lang="en-US" dirty="0"/>
          </a:p>
          <a:p>
            <a:r>
              <a:rPr lang="en-US" dirty="0"/>
              <a:t>How to Deal with Discrepancy Between Imaging Modalities Pre and Post </a:t>
            </a:r>
            <a:r>
              <a:rPr lang="en-US" dirty="0" err="1"/>
              <a:t>Transcatheter</a:t>
            </a:r>
            <a:r>
              <a:rPr lang="en-US" dirty="0"/>
              <a:t> Aortic Valve </a:t>
            </a:r>
            <a:r>
              <a:rPr lang="en-US" dirty="0" err="1"/>
              <a:t>Replacement</a:t>
            </a:r>
            <a:r>
              <a:rPr lang="en-US" dirty="0" err="1">
                <a:effectLst/>
              </a:rPr>
              <a:t>Speaker:Gaby</a:t>
            </a:r>
            <a:r>
              <a:rPr lang="en-US" dirty="0">
                <a:effectLst/>
              </a:rPr>
              <a:t> </a:t>
            </a:r>
            <a:r>
              <a:rPr lang="en-US" dirty="0" err="1">
                <a:effectLst/>
              </a:rPr>
              <a:t>Weissman</a:t>
            </a:r>
            <a:r>
              <a:rPr lang="en-US" dirty="0">
                <a:effectLst/>
              </a:rPr>
              <a:t>, MD</a:t>
            </a:r>
          </a:p>
          <a:p>
            <a:r>
              <a:rPr lang="en-US" b="1" dirty="0"/>
              <a:t>2:40 PM</a:t>
            </a:r>
            <a:endParaRPr lang="en-US" dirty="0"/>
          </a:p>
          <a:p>
            <a:r>
              <a:rPr lang="en-US" dirty="0"/>
              <a:t>How to Perform and Analyze a Stress Echocardiogram in </a:t>
            </a:r>
            <a:r>
              <a:rPr lang="en-US" dirty="0" err="1"/>
              <a:t>Valvular</a:t>
            </a:r>
            <a:r>
              <a:rPr lang="en-US" dirty="0"/>
              <a:t> Heart </a:t>
            </a:r>
            <a:r>
              <a:rPr lang="en-US" dirty="0" err="1"/>
              <a:t>Disease</a:t>
            </a:r>
            <a:r>
              <a:rPr lang="en-US" dirty="0" err="1">
                <a:effectLst/>
              </a:rPr>
              <a:t>Speaker:Zuyue</a:t>
            </a:r>
            <a:r>
              <a:rPr lang="en-US" dirty="0">
                <a:effectLst/>
              </a:rPr>
              <a:t> Wang, MD</a:t>
            </a:r>
          </a:p>
          <a:p>
            <a:r>
              <a:rPr lang="en-US" b="1" dirty="0"/>
              <a:t>2:50 PM</a:t>
            </a:r>
            <a:endParaRPr lang="en-US" dirty="0"/>
          </a:p>
          <a:p>
            <a:r>
              <a:rPr lang="en-US" dirty="0"/>
              <a:t>Role of MRI in Procedural Planning and in the Adjudication of PAR </a:t>
            </a:r>
            <a:r>
              <a:rPr lang="en-US" dirty="0" err="1"/>
              <a:t>Severity</a:t>
            </a:r>
            <a:r>
              <a:rPr lang="en-US" dirty="0" err="1">
                <a:effectLst/>
              </a:rPr>
              <a:t>Speaker:Joao</a:t>
            </a:r>
            <a:r>
              <a:rPr lang="en-US" dirty="0">
                <a:effectLst/>
              </a:rPr>
              <a:t> L. </a:t>
            </a:r>
            <a:r>
              <a:rPr lang="en-US" dirty="0" err="1">
                <a:effectLst/>
              </a:rPr>
              <a:t>Cavalcante</a:t>
            </a:r>
            <a:r>
              <a:rPr lang="en-US" dirty="0">
                <a:effectLst/>
              </a:rPr>
              <a:t>, MD</a:t>
            </a:r>
          </a:p>
          <a:p>
            <a:r>
              <a:rPr lang="en-US" b="1" dirty="0"/>
              <a:t>3:00 PM</a:t>
            </a:r>
            <a:endParaRPr lang="en-US" dirty="0"/>
          </a:p>
          <a:p>
            <a:r>
              <a:rPr lang="en-US" dirty="0"/>
              <a:t>Imaging Versus Hemodynamic Assessments to Determine the Severity of PVR During TAVR: Factors Influencing Treatment </a:t>
            </a:r>
            <a:r>
              <a:rPr lang="en-US" dirty="0" err="1"/>
              <a:t>Thresholds</a:t>
            </a:r>
            <a:r>
              <a:rPr lang="en-US" dirty="0" err="1">
                <a:effectLst/>
              </a:rPr>
              <a:t>Speaker:Ted</a:t>
            </a:r>
            <a:r>
              <a:rPr lang="en-US" dirty="0">
                <a:effectLst/>
              </a:rPr>
              <a:t> Feldman, MD, MSCAI</a:t>
            </a:r>
          </a:p>
          <a:p>
            <a:r>
              <a:rPr lang="en-US" b="1" dirty="0"/>
              <a:t>3:10 PM</a:t>
            </a:r>
            <a:endParaRPr lang="en-US" dirty="0"/>
          </a:p>
          <a:p>
            <a:r>
              <a:rPr lang="en-US" dirty="0"/>
              <a:t>The Changing Face of Bicuspid Aortic Valve Disease – Lessons from </a:t>
            </a:r>
            <a:r>
              <a:rPr lang="en-US" dirty="0" err="1"/>
              <a:t>MDCT</a:t>
            </a:r>
            <a:r>
              <a:rPr lang="en-US" dirty="0" err="1">
                <a:effectLst/>
              </a:rPr>
              <a:t>Speaker:Jeffrey</a:t>
            </a:r>
            <a:r>
              <a:rPr lang="en-US" dirty="0">
                <a:effectLst/>
              </a:rPr>
              <a:t> J. </a:t>
            </a:r>
            <a:r>
              <a:rPr lang="en-US" dirty="0" err="1">
                <a:effectLst/>
              </a:rPr>
              <a:t>Popma</a:t>
            </a:r>
            <a:r>
              <a:rPr lang="en-US" dirty="0">
                <a:effectLst/>
              </a:rPr>
              <a:t>, MD, FACC</a:t>
            </a:r>
          </a:p>
          <a:p>
            <a:r>
              <a:rPr lang="en-US" b="1" dirty="0"/>
              <a:t>3:20 PM</a:t>
            </a:r>
            <a:endParaRPr lang="en-US" dirty="0"/>
          </a:p>
          <a:p>
            <a:r>
              <a:rPr lang="en-US" dirty="0"/>
              <a:t>Using Imaging to Define the Next Generation of </a:t>
            </a:r>
            <a:r>
              <a:rPr lang="en-US" dirty="0" err="1"/>
              <a:t>Transcatheter</a:t>
            </a:r>
            <a:r>
              <a:rPr lang="en-US" dirty="0"/>
              <a:t> Valve </a:t>
            </a:r>
            <a:r>
              <a:rPr lang="en-US" dirty="0" err="1"/>
              <a:t>Devices</a:t>
            </a:r>
            <a:r>
              <a:rPr lang="en-US" dirty="0" err="1">
                <a:effectLst/>
              </a:rPr>
              <a:t>Speaker:Hasan</a:t>
            </a:r>
            <a:r>
              <a:rPr lang="en-US" dirty="0">
                <a:effectLst/>
              </a:rPr>
              <a:t> A. </a:t>
            </a:r>
            <a:r>
              <a:rPr lang="en-US" dirty="0" err="1">
                <a:effectLst/>
              </a:rPr>
              <a:t>Jilaihawi</a:t>
            </a:r>
            <a:r>
              <a:rPr lang="en-US" dirty="0">
                <a:effectLst/>
              </a:rPr>
              <a:t>, MD</a:t>
            </a:r>
          </a:p>
          <a:p>
            <a:r>
              <a:rPr lang="en-US" b="1" dirty="0"/>
              <a:t>3:30 PM</a:t>
            </a:r>
            <a:endParaRPr lang="en-US" dirty="0"/>
          </a:p>
          <a:p>
            <a:r>
              <a:rPr lang="en-US" dirty="0"/>
              <a:t>A New Era in Fusion Imaging for Structural Heart </a:t>
            </a:r>
            <a:r>
              <a:rPr lang="en-US" dirty="0" err="1"/>
              <a:t>Procedures</a:t>
            </a:r>
            <a:r>
              <a:rPr lang="en-US" dirty="0" err="1">
                <a:effectLst/>
              </a:rPr>
              <a:t>Speaker:Constantino</a:t>
            </a:r>
            <a:r>
              <a:rPr lang="en-US" dirty="0">
                <a:effectLst/>
              </a:rPr>
              <a:t> Peña, MD</a:t>
            </a:r>
          </a:p>
          <a:p>
            <a:r>
              <a:rPr lang="en-US" b="1" dirty="0"/>
              <a:t>3:40 PM</a:t>
            </a:r>
            <a:endParaRPr lang="en-US" dirty="0"/>
          </a:p>
          <a:p>
            <a:r>
              <a:rPr lang="en-US" dirty="0"/>
              <a:t>Roundtable Discussion with Audience </a:t>
            </a:r>
            <a:r>
              <a:rPr lang="en-US" dirty="0" err="1"/>
              <a:t>Question&amp;Answer</a:t>
            </a:r>
            <a:r>
              <a:rPr lang="en-US" dirty="0"/>
              <a:t>: Imaging the Aortic </a:t>
            </a:r>
            <a:r>
              <a:rPr lang="en-US" dirty="0" err="1"/>
              <a:t>Valve</a:t>
            </a:r>
            <a:r>
              <a:rPr lang="en-US" dirty="0" err="1">
                <a:effectLst/>
              </a:rPr>
              <a:t>Panel</a:t>
            </a:r>
            <a:r>
              <a:rPr lang="en-US" dirty="0">
                <a:effectLst/>
              </a:rPr>
              <a:t> </a:t>
            </a:r>
            <a:r>
              <a:rPr lang="en-US" dirty="0" err="1">
                <a:effectLst/>
              </a:rPr>
              <a:t>Moderator:Haim</a:t>
            </a:r>
            <a:r>
              <a:rPr lang="en-US" dirty="0">
                <a:effectLst/>
              </a:rPr>
              <a:t> </a:t>
            </a:r>
            <a:r>
              <a:rPr lang="en-US" dirty="0" err="1">
                <a:effectLst/>
              </a:rPr>
              <a:t>Danenberg</a:t>
            </a:r>
            <a:r>
              <a:rPr lang="en-US" dirty="0">
                <a:effectLst/>
              </a:rPr>
              <a:t>, MD</a:t>
            </a:r>
          </a:p>
          <a:p>
            <a:r>
              <a:rPr lang="en-US" dirty="0">
                <a:effectLst/>
              </a:rPr>
              <a:t>Panel </a:t>
            </a:r>
            <a:r>
              <a:rPr lang="en-US" dirty="0" err="1">
                <a:effectLst/>
              </a:rPr>
              <a:t>Moderator:Howard</a:t>
            </a:r>
            <a:r>
              <a:rPr lang="en-US" dirty="0">
                <a:effectLst/>
              </a:rPr>
              <a:t> C. Herrmann, MD, FACC, MSCAI</a:t>
            </a:r>
          </a:p>
          <a:p>
            <a:r>
              <a:rPr lang="en-US" dirty="0" err="1">
                <a:effectLst/>
              </a:rPr>
              <a:t>Panel:Philipp</a:t>
            </a:r>
            <a:r>
              <a:rPr lang="en-US" dirty="0">
                <a:effectLst/>
              </a:rPr>
              <a:t> </a:t>
            </a:r>
            <a:r>
              <a:rPr lang="en-US" dirty="0" err="1">
                <a:effectLst/>
              </a:rPr>
              <a:t>Blanke</a:t>
            </a:r>
            <a:r>
              <a:rPr lang="en-US" dirty="0">
                <a:effectLst/>
              </a:rPr>
              <a:t>, MD</a:t>
            </a:r>
          </a:p>
          <a:p>
            <a:r>
              <a:rPr lang="en-US" dirty="0" err="1">
                <a:effectLst/>
              </a:rPr>
              <a:t>Panel:Danny</a:t>
            </a:r>
            <a:r>
              <a:rPr lang="en-US" dirty="0">
                <a:effectLst/>
              </a:rPr>
              <a:t> </a:t>
            </a:r>
            <a:r>
              <a:rPr lang="en-US" dirty="0" err="1">
                <a:effectLst/>
              </a:rPr>
              <a:t>Dvir</a:t>
            </a:r>
            <a:r>
              <a:rPr lang="en-US" dirty="0">
                <a:effectLst/>
              </a:rPr>
              <a:t>, MD</a:t>
            </a:r>
          </a:p>
          <a:p>
            <a:r>
              <a:rPr lang="en-US" dirty="0" err="1">
                <a:effectLst/>
              </a:rPr>
              <a:t>Panel:Hasan</a:t>
            </a:r>
            <a:r>
              <a:rPr lang="en-US" dirty="0">
                <a:effectLst/>
              </a:rPr>
              <a:t> A. </a:t>
            </a:r>
            <a:r>
              <a:rPr lang="en-US" dirty="0" err="1">
                <a:effectLst/>
              </a:rPr>
              <a:t>Jilaihawi</a:t>
            </a:r>
            <a:r>
              <a:rPr lang="en-US" dirty="0">
                <a:effectLst/>
              </a:rPr>
              <a:t>, MD</a:t>
            </a:r>
          </a:p>
          <a:p>
            <a:r>
              <a:rPr lang="en-US" dirty="0" err="1">
                <a:effectLst/>
              </a:rPr>
              <a:t>Panel:Raj</a:t>
            </a:r>
            <a:r>
              <a:rPr lang="en-US" dirty="0">
                <a:effectLst/>
              </a:rPr>
              <a:t> </a:t>
            </a:r>
            <a:r>
              <a:rPr lang="en-US" dirty="0" err="1">
                <a:effectLst/>
              </a:rPr>
              <a:t>Makkar</a:t>
            </a:r>
            <a:r>
              <a:rPr lang="en-US" dirty="0">
                <a:effectLst/>
              </a:rPr>
              <a:t>, MD, FSCAI</a:t>
            </a:r>
          </a:p>
          <a:p>
            <a:r>
              <a:rPr lang="en-US" dirty="0" err="1">
                <a:effectLst/>
              </a:rPr>
              <a:t>Panel:Constantino</a:t>
            </a:r>
            <a:r>
              <a:rPr lang="en-US" dirty="0">
                <a:effectLst/>
              </a:rPr>
              <a:t> Peña, MD</a:t>
            </a:r>
          </a:p>
          <a:p>
            <a:r>
              <a:rPr lang="en-US" dirty="0" err="1">
                <a:effectLst/>
              </a:rPr>
              <a:t>Panel:Jeffrey</a:t>
            </a:r>
            <a:r>
              <a:rPr lang="en-US" dirty="0">
                <a:effectLst/>
              </a:rPr>
              <a:t> J. </a:t>
            </a:r>
            <a:r>
              <a:rPr lang="en-US" dirty="0" err="1">
                <a:effectLst/>
              </a:rPr>
              <a:t>Popma</a:t>
            </a:r>
            <a:r>
              <a:rPr lang="en-US" dirty="0">
                <a:effectLst/>
              </a:rPr>
              <a:t>, MD, FACC</a:t>
            </a:r>
          </a:p>
          <a:p>
            <a:r>
              <a:rPr lang="en-US" dirty="0" err="1">
                <a:effectLst/>
              </a:rPr>
              <a:t>Panel:Gaby</a:t>
            </a:r>
            <a:r>
              <a:rPr lang="en-US" dirty="0">
                <a:effectLst/>
              </a:rPr>
              <a:t> </a:t>
            </a:r>
            <a:r>
              <a:rPr lang="en-US" dirty="0" err="1">
                <a:effectLst/>
              </a:rPr>
              <a:t>Weissman</a:t>
            </a:r>
            <a:r>
              <a:rPr lang="en-US" dirty="0">
                <a:effectLst/>
              </a:rPr>
              <a:t>, MD</a:t>
            </a:r>
          </a:p>
          <a:p>
            <a:r>
              <a:rPr lang="en-US" b="1" dirty="0"/>
              <a:t>4:00 PM</a:t>
            </a:r>
            <a:endParaRPr lang="en-US" dirty="0"/>
          </a:p>
          <a:p>
            <a:r>
              <a:rPr lang="en-US"/>
              <a:t>Adjourn</a:t>
            </a:r>
          </a:p>
          <a:p>
            <a:endParaRPr lang="en-US" sz="1200" b="0" kern="1200" dirty="0">
              <a:solidFill>
                <a:schemeClr val="tx1"/>
              </a:solidFill>
              <a:latin typeface="+mn-lt"/>
              <a:ea typeface="+mn-ea"/>
              <a:cs typeface="+mn-cs"/>
            </a:endParaRPr>
          </a:p>
        </p:txBody>
      </p:sp>
      <p:sp>
        <p:nvSpPr>
          <p:cNvPr id="16388" name="Slide Number Placeholder 3"/>
          <p:cNvSpPr>
            <a:spLocks noGrp="1"/>
          </p:cNvSpPr>
          <p:nvPr>
            <p:ph type="sldNum" sz="quarter" idx="5"/>
          </p:nvPr>
        </p:nvSpPr>
        <p:spPr>
          <a:noFill/>
        </p:spPr>
        <p:txBody>
          <a:bodyPr/>
          <a:lstStyle/>
          <a:p>
            <a:fld id="{ACB8DF93-5B2E-644B-BC68-6330F9DE3F8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7593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ARI=</a:t>
            </a:r>
            <a:r>
              <a:rPr lang="en-US" baseline="0" dirty="0"/>
              <a:t> (</a:t>
            </a:r>
            <a:r>
              <a:rPr lang="en-US" baseline="0" dirty="0" err="1"/>
              <a:t>AoDias</a:t>
            </a:r>
            <a:r>
              <a:rPr lang="en-US" baseline="0" dirty="0"/>
              <a:t>-LVEDP/</a:t>
            </a:r>
            <a:r>
              <a:rPr lang="en-US" baseline="0" dirty="0" err="1"/>
              <a:t>AoSys</a:t>
            </a:r>
            <a:r>
              <a:rPr lang="en-US" baseline="0" dirty="0"/>
              <a:t>)x100</a:t>
            </a:r>
          </a:p>
          <a:p>
            <a:endParaRPr lang="en-US" baseline="0" dirty="0"/>
          </a:p>
          <a:p>
            <a:r>
              <a:rPr lang="en-US" dirty="0"/>
              <a:t>Sinning JM, </a:t>
            </a:r>
            <a:r>
              <a:rPr lang="en-US" dirty="0" err="1"/>
              <a:t>Hammerstingl</a:t>
            </a:r>
            <a:r>
              <a:rPr lang="en-US" dirty="0"/>
              <a:t> C, Vasa-</a:t>
            </a:r>
            <a:r>
              <a:rPr lang="en-US" dirty="0" err="1"/>
              <a:t>Nicotera</a:t>
            </a:r>
            <a:r>
              <a:rPr lang="en-US" dirty="0"/>
              <a:t> M, Adenauer V, </a:t>
            </a:r>
            <a:r>
              <a:rPr lang="en-US" dirty="0" err="1"/>
              <a:t>Lema</a:t>
            </a:r>
            <a:r>
              <a:rPr lang="en-US" dirty="0"/>
              <a:t> </a:t>
            </a:r>
            <a:r>
              <a:rPr lang="en-US" dirty="0" err="1"/>
              <a:t>Cachiguango</a:t>
            </a:r>
            <a:r>
              <a:rPr lang="en-US" dirty="0"/>
              <a:t> SJ, </a:t>
            </a:r>
            <a:r>
              <a:rPr lang="en-US" dirty="0" err="1"/>
              <a:t>Scheer</a:t>
            </a:r>
            <a:r>
              <a:rPr lang="en-US" dirty="0"/>
              <a:t> AC, </a:t>
            </a:r>
            <a:r>
              <a:rPr lang="en-US" dirty="0" err="1"/>
              <a:t>Hausen</a:t>
            </a:r>
            <a:r>
              <a:rPr lang="en-US" dirty="0"/>
              <a:t> S, </a:t>
            </a:r>
            <a:r>
              <a:rPr lang="en-US" dirty="0" err="1"/>
              <a:t>Sedaghat</a:t>
            </a:r>
            <a:r>
              <a:rPr lang="en-US" dirty="0"/>
              <a:t> A, </a:t>
            </a:r>
            <a:r>
              <a:rPr lang="en-US" dirty="0" err="1"/>
              <a:t>Ghanem</a:t>
            </a:r>
            <a:r>
              <a:rPr lang="en-US" dirty="0"/>
              <a:t> A, Müller C, </a:t>
            </a:r>
            <a:r>
              <a:rPr lang="en-US" dirty="0" err="1"/>
              <a:t>Grube</a:t>
            </a:r>
            <a:r>
              <a:rPr lang="en-US" dirty="0"/>
              <a:t> E, </a:t>
            </a:r>
            <a:r>
              <a:rPr lang="en-US" dirty="0" err="1"/>
              <a:t>Nickenig</a:t>
            </a:r>
            <a:r>
              <a:rPr lang="en-US" dirty="0"/>
              <a:t> G, Werner N. Aortic regurgitation index defines severity of </a:t>
            </a:r>
            <a:r>
              <a:rPr lang="en-US" dirty="0" err="1"/>
              <a:t>peri</a:t>
            </a:r>
            <a:r>
              <a:rPr lang="en-US" dirty="0"/>
              <a:t>-prosthetic regurgitation and predicts outcome in patients after </a:t>
            </a:r>
            <a:r>
              <a:rPr lang="en-US" dirty="0" err="1"/>
              <a:t>transcatheter</a:t>
            </a:r>
            <a:r>
              <a:rPr lang="en-US" dirty="0"/>
              <a:t> aortic valve implantation. J Am </a:t>
            </a:r>
            <a:r>
              <a:rPr lang="en-US" dirty="0" err="1"/>
              <a:t>Coll</a:t>
            </a:r>
            <a:r>
              <a:rPr lang="en-US" dirty="0"/>
              <a:t> </a:t>
            </a:r>
            <a:r>
              <a:rPr lang="en-US" dirty="0" err="1"/>
              <a:t>Cardiol</a:t>
            </a:r>
            <a:r>
              <a:rPr lang="en-US" dirty="0"/>
              <a:t>. 2012 Mar 27;59(13):1134-41.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E08F0AF-2832-2347-BAB0-DBAC3C0637E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03474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Case 5- Ryan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7: The aortic regurgitation index (ARI) before and after placement of an AVP for PVL from patient 5 (Table 1). On the left, the baseline ARI was 26. On the right, after reduction of the PVL from severe to trace, the ARI has increased to 33. </a:t>
            </a:r>
          </a:p>
          <a:p>
            <a:endParaRPr lang="en-US" dirty="0"/>
          </a:p>
        </p:txBody>
      </p:sp>
      <p:sp>
        <p:nvSpPr>
          <p:cNvPr id="4" name="Slide Number Placeholder 3"/>
          <p:cNvSpPr>
            <a:spLocks noGrp="1"/>
          </p:cNvSpPr>
          <p:nvPr>
            <p:ph type="sldNum" sz="quarter" idx="10"/>
          </p:nvPr>
        </p:nvSpPr>
        <p:spPr/>
        <p:txBody>
          <a:bodyPr/>
          <a:lstStyle/>
          <a:p>
            <a:fld id="{65DF3A41-80E7-1F4D-9447-2E4D99D55F4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87513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12B849-5509-4896-811C-463DEB59AE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96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lienbildplatzhalter 1"/>
          <p:cNvSpPr>
            <a:spLocks noGrp="1" noRot="1" noChangeAspect="1" noTextEdit="1"/>
          </p:cNvSpPr>
          <p:nvPr>
            <p:ph type="sldImg"/>
          </p:nvPr>
        </p:nvSpPr>
        <p:spPr>
          <a:xfrm>
            <a:off x="381000" y="685800"/>
            <a:ext cx="6096000" cy="3429000"/>
          </a:xfrm>
          <a:ln/>
        </p:spPr>
      </p:sp>
      <p:sp>
        <p:nvSpPr>
          <p:cNvPr id="97282" name="Notizenplatzhalt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atin typeface="Arial" charset="0"/>
                <a:ea typeface="MS PGothic" charset="0"/>
              </a:rPr>
              <a:t>After deploymemt of a THV, the severity of PAR can be assessed by the Aortic Regurgitation Index, which we introduced recently. This index is calculated according to the formula: diastolic blood pressure in the aorta minus LVEDP over systolic BP in the aorta multipied by 100. </a:t>
            </a:r>
          </a:p>
          <a:p>
            <a:r>
              <a:rPr lang="de-DE">
                <a:latin typeface="Arial" charset="0"/>
                <a:ea typeface="MS PGothic" charset="0"/>
              </a:rPr>
              <a:t>In this example, the patient had moderate PAR after TAVI with a low transvalvular gradient reflected by an AR index of 16.7.</a:t>
            </a:r>
          </a:p>
        </p:txBody>
      </p:sp>
    </p:spTree>
    <p:extLst>
      <p:ext uri="{BB962C8B-B14F-4D97-AF65-F5344CB8AC3E}">
        <p14:creationId xmlns:p14="http://schemas.microsoft.com/office/powerpoint/2010/main" val="409340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08" charset="0"/>
                <a:ea typeface="ＭＳ Ｐゴシック" pitchFamily="-108" charset="-128"/>
                <a:cs typeface="ＭＳ Ｐゴシック" pitchFamily="-108" charset="-128"/>
              </a:rPr>
              <a:t>The aim of this study was to evaluate the performance of the aortic regurgitation (AR) index as a new hemodynamic parameter in an independent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transcatheter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aortic valve implantation (TAVI) cohort and validate its application. </a:t>
            </a:r>
            <a:endParaRPr lang="en-US" dirty="0"/>
          </a:p>
          <a:p>
            <a:r>
              <a:rPr lang="en-US" sz="1200" b="1" kern="1200" dirty="0">
                <a:solidFill>
                  <a:schemeClr val="tx1"/>
                </a:solidFill>
                <a:effectLst/>
                <a:latin typeface="Times New Roman" pitchFamily="-108" charset="0"/>
                <a:ea typeface="ＭＳ Ｐゴシック" pitchFamily="-108" charset="-128"/>
                <a:cs typeface="ＭＳ Ｐゴシック" pitchFamily="-108" charset="-128"/>
              </a:rPr>
              <a:t>Background </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Increasing evidence associates more-than-mild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periprosthetic</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aortic regurgitation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with increased mortality and morbidity; therefore precise evaluation of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after TAVI is essential. The AR index has been proposed recently as a simple and reproducible indicator for the severity of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and predictor of associated mortality. </a:t>
            </a:r>
            <a:endParaRPr lang="en-US" dirty="0"/>
          </a:p>
          <a:p>
            <a:r>
              <a:rPr lang="en-US" sz="1200" b="1" kern="1200" dirty="0">
                <a:solidFill>
                  <a:schemeClr val="tx1"/>
                </a:solidFill>
                <a:effectLst/>
                <a:latin typeface="Times New Roman" pitchFamily="-108" charset="0"/>
                <a:ea typeface="ＭＳ Ｐゴシック" pitchFamily="-108" charset="-128"/>
                <a:cs typeface="ＭＳ Ｐゴシック" pitchFamily="-108" charset="-128"/>
              </a:rPr>
              <a:t>Methods </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The severity of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was evaluated by echocardiography, angiography, and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periproce</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dural</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measurement of the dimensionless AR index 􏰄 ([diastolic blood pressure 􏰃 left ventricular end-diastolic pressure]/systolic blood pressure) 􏰇 100. A cutoff value of 25 was used to identify pa-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tients</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at risk. </a:t>
            </a:r>
            <a:endParaRPr lang="en-US" dirty="0"/>
          </a:p>
          <a:p>
            <a:r>
              <a:rPr lang="en-US" sz="1200" b="1" kern="1200" dirty="0">
                <a:solidFill>
                  <a:schemeClr val="tx1"/>
                </a:solidFill>
                <a:effectLst/>
                <a:latin typeface="Times New Roman" pitchFamily="-108" charset="0"/>
                <a:ea typeface="ＭＳ Ｐゴシック" pitchFamily="-108" charset="-128"/>
                <a:cs typeface="ＭＳ Ｐゴシック" pitchFamily="-108" charset="-128"/>
              </a:rPr>
              <a:t>Results </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One hundred twenty-two patients underwent TAVI by use of either the Medtronic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Cor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eValve</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(Medtronic, Minneapolis, Minnesota) (79.5%) or the Edwards-SAPIEN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bioprosthesis</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(Edwards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Lifesciences</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Irvine, California) (20.5%). The AR index decreased stepwise from 29.4 􏰆 6.3 in patients without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(n 􏰄 26) to 28.0 􏰆 8.5 with mild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(n 􏰄 76), 19.6 􏰆 7.6 with moderate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(n 􏰄 18), and 7.6 􏰆 2.6 with severe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(n 􏰄 2) (p 􏰀 0.001). Patients with AR index 􏰀25 had a significantly increased 1-year mortality rate compared with patients with AR index 􏰈25 (42.3% vs. 14.3%; p 􏰀 0.001). Even in patients with none/mild </a:t>
            </a:r>
            <a:r>
              <a:rPr lang="en-US" sz="1200" kern="1200" dirty="0" err="1">
                <a:solidFill>
                  <a:schemeClr val="tx1"/>
                </a:solidFill>
                <a:effectLst/>
                <a:latin typeface="Times New Roman" pitchFamily="-108" charset="0"/>
                <a:ea typeface="ＭＳ Ｐゴシック" pitchFamily="-108" charset="-128"/>
                <a:cs typeface="ＭＳ Ｐゴシック" pitchFamily="-108" charset="-128"/>
              </a:rPr>
              <a:t>periAR</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 the 1-year mortality risk could be further stratified by an AR index 􏰀25 (31.3% vs. 14.3%; p 􏰄 0.04). </a:t>
            </a:r>
            <a:endParaRPr lang="en-US" dirty="0"/>
          </a:p>
          <a:p>
            <a:r>
              <a:rPr lang="en-US" sz="1200" b="1" kern="1200" dirty="0">
                <a:solidFill>
                  <a:schemeClr val="tx1"/>
                </a:solidFill>
                <a:effectLst/>
                <a:latin typeface="Times New Roman" pitchFamily="-108" charset="0"/>
                <a:ea typeface="ＭＳ Ｐゴシック" pitchFamily="-108" charset="-128"/>
                <a:cs typeface="ＭＳ Ｐゴシック" pitchFamily="-108" charset="-128"/>
              </a:rPr>
              <a:t>Conclusions </a:t>
            </a:r>
            <a:r>
              <a:rPr lang="en-US" sz="1200" kern="1200" dirty="0">
                <a:solidFill>
                  <a:schemeClr val="tx1"/>
                </a:solidFill>
                <a:effectLst/>
                <a:latin typeface="Times New Roman" pitchFamily="-108" charset="0"/>
                <a:ea typeface="ＭＳ Ｐゴシック" pitchFamily="-108" charset="-128"/>
                <a:cs typeface="ＭＳ Ｐゴシック" pitchFamily="-108" charset="-128"/>
              </a:rPr>
              <a:t>The validity of the AR index could be confirmed in this independent TAVI cohort and provided prognostic information that was complementary to the severity of AR.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4BDCE33-5C79-8940-B576-63326CC62BCF}" type="slidenum">
              <a:rPr lang="en-US" smtClean="0">
                <a:solidFill>
                  <a:prstClr val="black"/>
                </a:solidFill>
                <a:latin typeface="Calibri"/>
              </a:rPr>
              <a:pPr>
                <a:defRPr/>
              </a:pPr>
              <a:t>7</a:t>
            </a:fld>
            <a:endParaRPr lang="en-US">
              <a:solidFill>
                <a:prstClr val="black"/>
              </a:solidFill>
              <a:latin typeface="Calibri"/>
            </a:endParaRPr>
          </a:p>
        </p:txBody>
      </p:sp>
    </p:spTree>
    <p:extLst>
      <p:ext uri="{BB962C8B-B14F-4D97-AF65-F5344CB8AC3E}">
        <p14:creationId xmlns:p14="http://schemas.microsoft.com/office/powerpoint/2010/main" val="304351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sought to investigate a new angiographic method for aortic </a:t>
            </a:r>
            <a:r>
              <a:rPr lang="en-US" sz="1200" kern="1200" dirty="0" err="1">
                <a:solidFill>
                  <a:schemeClr val="tx1"/>
                </a:solidFill>
                <a:effectLst/>
                <a:latin typeface="+mn-lt"/>
                <a:ea typeface="+mn-ea"/>
                <a:cs typeface="+mn-cs"/>
              </a:rPr>
              <a:t>regurgita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a:t>
            </a:r>
            <a:r>
              <a:rPr lang="en-US" sz="1200" kern="1200" dirty="0">
                <a:solidFill>
                  <a:schemeClr val="tx1"/>
                </a:solidFill>
                <a:effectLst/>
                <a:latin typeface="+mn-lt"/>
                <a:ea typeface="+mn-ea"/>
                <a:cs typeface="+mn-cs"/>
              </a:rPr>
              <a:t> (AR) severity assessment in the setting of </a:t>
            </a:r>
            <a:r>
              <a:rPr lang="en-US" sz="1200" kern="1200" dirty="0" err="1">
                <a:solidFill>
                  <a:schemeClr val="tx1"/>
                </a:solidFill>
                <a:effectLst/>
                <a:latin typeface="+mn-lt"/>
                <a:ea typeface="+mn-ea"/>
                <a:cs typeface="+mn-cs"/>
              </a:rPr>
              <a:t>transcatheter</a:t>
            </a:r>
            <a:r>
              <a:rPr lang="en-US" sz="1200" kern="1200" dirty="0">
                <a:solidFill>
                  <a:schemeClr val="tx1"/>
                </a:solidFill>
                <a:effectLst/>
                <a:latin typeface="+mn-lt"/>
                <a:ea typeface="+mn-ea"/>
                <a:cs typeface="+mn-cs"/>
              </a:rPr>
              <a:t> aortic valve implantation (TAVI). Background: AR after TAVI is common but challenging to quantitate, especially in the </a:t>
            </a:r>
            <a:r>
              <a:rPr lang="en-US" sz="1200" kern="1200" dirty="0" err="1">
                <a:solidFill>
                  <a:schemeClr val="tx1"/>
                </a:solidFill>
                <a:effectLst/>
                <a:latin typeface="+mn-lt"/>
                <a:ea typeface="+mn-ea"/>
                <a:cs typeface="+mn-cs"/>
              </a:rPr>
              <a:t>cath</a:t>
            </a:r>
            <a:r>
              <a:rPr lang="en-US" sz="1200" kern="1200" dirty="0">
                <a:solidFill>
                  <a:schemeClr val="tx1"/>
                </a:solidFill>
                <a:effectLst/>
                <a:latin typeface="+mn-lt"/>
                <a:ea typeface="+mn-ea"/>
                <a:cs typeface="+mn-cs"/>
              </a:rPr>
              <a:t>-lab. Methods: In 228 patients, AR was quantitated before and after TAVI by echocardiography and by video-</a:t>
            </a:r>
            <a:r>
              <a:rPr lang="en-US" sz="1200" kern="1200" dirty="0" err="1">
                <a:solidFill>
                  <a:schemeClr val="tx1"/>
                </a:solidFill>
                <a:effectLst/>
                <a:latin typeface="+mn-lt"/>
                <a:ea typeface="+mn-ea"/>
                <a:cs typeface="+mn-cs"/>
              </a:rPr>
              <a:t>densitometric</a:t>
            </a:r>
            <a:r>
              <a:rPr lang="en-US" sz="1200" kern="1200" dirty="0">
                <a:solidFill>
                  <a:schemeClr val="tx1"/>
                </a:solidFill>
                <a:effectLst/>
                <a:latin typeface="+mn-lt"/>
                <a:ea typeface="+mn-ea"/>
                <a:cs typeface="+mn-cs"/>
              </a:rPr>
              <a:t> analysis of </a:t>
            </a:r>
            <a:r>
              <a:rPr lang="en-US" sz="1200" kern="1200" dirty="0" err="1">
                <a:solidFill>
                  <a:schemeClr val="tx1"/>
                </a:solidFill>
                <a:effectLst/>
                <a:latin typeface="+mn-lt"/>
                <a:ea typeface="+mn-ea"/>
                <a:cs typeface="+mn-cs"/>
              </a:rPr>
              <a:t>aortograms</a:t>
            </a:r>
            <a:r>
              <a:rPr lang="en-US" sz="1200" kern="1200" dirty="0">
                <a:solidFill>
                  <a:schemeClr val="tx1"/>
                </a:solidFill>
                <a:effectLst/>
                <a:latin typeface="+mn-lt"/>
                <a:ea typeface="+mn-ea"/>
                <a:cs typeface="+mn-cs"/>
              </a:rPr>
              <a:t>. Contrast time– density curves for the aortic root (the reference region) and the left ventricular outflow tract, LVOT were generated. LVOT-AR was calculated as the area under the curve of the LVOT as a fraction of the area under the curve of the reference region. Results: LVOT-AR was 0.10 6 0.08, 0.13 6 0.10 and 0.28 6 0.14 in none-trace, mild and moderate-severe post-TAVI AR as defined by echocardiography (P &lt; 0.001) and a cut- point of &gt;0.17 corresponded to moderate-severe AR on echocardiography (area under the curve 5 0.84). At follow-up (median, 496 days), patients with LVOT-AR 0.17 showed a significant reduction of LV mass index (</a:t>
            </a:r>
            <a:r>
              <a:rPr lang="en-US" sz="1200" kern="1200" dirty="0" err="1">
                <a:solidFill>
                  <a:schemeClr val="tx1"/>
                </a:solidFill>
                <a:effectLst/>
                <a:latin typeface="+mn-lt"/>
                <a:ea typeface="+mn-ea"/>
                <a:cs typeface="+mn-cs"/>
              </a:rPr>
              <a:t>LVMi</a:t>
            </a:r>
            <a:r>
              <a:rPr lang="en-US" sz="1200" kern="1200" dirty="0">
                <a:solidFill>
                  <a:schemeClr val="tx1"/>
                </a:solidFill>
                <a:effectLst/>
                <a:latin typeface="+mn-lt"/>
                <a:ea typeface="+mn-ea"/>
                <a:cs typeface="+mn-cs"/>
              </a:rPr>
              <a:t>; 121 [95–148] vs. 140 [112– 169] g/m2, P 5 0.009) and the prevalence of LV hypertrophy (LVH; 64 vs. 88%, P 5 0.001) compared to baseline. In patients with LVOT-AR &gt; 0.17, </a:t>
            </a:r>
            <a:r>
              <a:rPr lang="en-US" sz="1200" kern="1200" dirty="0" err="1">
                <a:solidFill>
                  <a:schemeClr val="tx1"/>
                </a:solidFill>
                <a:effectLst/>
                <a:latin typeface="+mn-lt"/>
                <a:ea typeface="+mn-ea"/>
                <a:cs typeface="+mn-cs"/>
              </a:rPr>
              <a:t>LVMi</a:t>
            </a:r>
            <a:r>
              <a:rPr lang="en-US" sz="1200" kern="1200" dirty="0">
                <a:solidFill>
                  <a:schemeClr val="tx1"/>
                </a:solidFill>
                <a:effectLst/>
                <a:latin typeface="+mn-lt"/>
                <a:ea typeface="+mn-ea"/>
                <a:cs typeface="+mn-cs"/>
              </a:rPr>
              <a:t> (149 [121–178] vs. 166 [144–188] g/m2, P 5 0.14) and the prevalence of LVH (74 vs. 87%, P 5 0.23) did not show a significant change. Compared to patients with LVOT-AR 0.17, those with LVOT-AR &gt; 0.17 had an increased 30-day (16.4% vs. 7.1%, P 5 0.035) and one year mortality (32.9 vs. 14.2%, log rank P value 5 0.001; HR: 2.690 [1.461–4.953], P 5 0.001). Conclusions: LVOT-AR &gt; 0.17 corresponds to greater than mild AR as defined by echocardiography and predicts impaired LV reverse remodeling and increased early </a:t>
            </a:r>
            <a:endParaRPr lang="en-US" dirty="0"/>
          </a:p>
          <a:p>
            <a:r>
              <a:rPr lang="en-US" sz="1200" kern="1200" dirty="0">
                <a:solidFill>
                  <a:schemeClr val="tx1"/>
                </a:solidFill>
                <a:effectLst/>
                <a:latin typeface="+mn-lt"/>
                <a:ea typeface="+mn-ea"/>
                <a:cs typeface="+mn-cs"/>
              </a:rPr>
              <a:t>INTRODUCTION </a:t>
            </a:r>
            <a:endParaRPr lang="en-US" dirty="0"/>
          </a:p>
          <a:p>
            <a:r>
              <a:rPr lang="en-US" sz="1200" kern="1200" dirty="0">
                <a:solidFill>
                  <a:schemeClr val="tx1"/>
                </a:solidFill>
                <a:effectLst/>
                <a:latin typeface="+mn-lt"/>
                <a:ea typeface="+mn-ea"/>
                <a:cs typeface="+mn-cs"/>
              </a:rPr>
              <a:t>Brazilian multicenter TAVI registry. List of </a:t>
            </a:r>
            <a:r>
              <a:rPr lang="en-US" sz="1200" kern="1200" dirty="0" err="1">
                <a:solidFill>
                  <a:schemeClr val="tx1"/>
                </a:solidFill>
                <a:effectLst/>
                <a:latin typeface="+mn-lt"/>
                <a:ea typeface="+mn-ea"/>
                <a:cs typeface="+mn-cs"/>
              </a:rPr>
              <a:t>participat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centers, details of inclusion and exclusion criteria, TAVI-procedure technical aspects, and adjudication of adverse events have been previously described [13]. The study protocol has been approved by the ethical committee at each of the participating centers and all patients provided informed written consent. All patients had </a:t>
            </a:r>
            <a:r>
              <a:rPr lang="en-US" sz="1200" kern="1200" dirty="0" err="1">
                <a:solidFill>
                  <a:schemeClr val="tx1"/>
                </a:solidFill>
                <a:effectLst/>
                <a:latin typeface="+mn-lt"/>
                <a:ea typeface="+mn-ea"/>
                <a:cs typeface="+mn-cs"/>
              </a:rPr>
              <a:t>postimplantation</a:t>
            </a:r>
            <a:r>
              <a:rPr lang="en-US" sz="1200" kern="1200" dirty="0">
                <a:solidFill>
                  <a:schemeClr val="tx1"/>
                </a:solidFill>
                <a:effectLst/>
                <a:latin typeface="+mn-lt"/>
                <a:ea typeface="+mn-ea"/>
                <a:cs typeface="+mn-cs"/>
              </a:rPr>
              <a:t> aortic root angiography and were scheduled for TTE during the same admission for the index procedure (</a:t>
            </a:r>
            <a:r>
              <a:rPr lang="en-US" sz="1200" kern="1200" dirty="0" err="1">
                <a:solidFill>
                  <a:schemeClr val="tx1"/>
                </a:solidFill>
                <a:effectLst/>
                <a:latin typeface="+mn-lt"/>
                <a:ea typeface="+mn-ea"/>
                <a:cs typeface="+mn-cs"/>
              </a:rPr>
              <a:t>predischarge</a:t>
            </a:r>
            <a:r>
              <a:rPr lang="en-US" sz="1200" kern="1200" dirty="0">
                <a:solidFill>
                  <a:schemeClr val="tx1"/>
                </a:solidFill>
                <a:effectLst/>
                <a:latin typeface="+mn-lt"/>
                <a:ea typeface="+mn-ea"/>
                <a:cs typeface="+mn-cs"/>
              </a:rPr>
              <a:t> TTE) and for planned follow-up at 6 and 12 months and annually thereafter. </a:t>
            </a:r>
            <a:endParaRPr lang="en-US" dirty="0"/>
          </a:p>
          <a:p>
            <a:r>
              <a:rPr lang="en-US" sz="1200" kern="1200" dirty="0">
                <a:solidFill>
                  <a:schemeClr val="tx1"/>
                </a:solidFill>
                <a:effectLst/>
                <a:latin typeface="+mn-lt"/>
                <a:ea typeface="+mn-ea"/>
                <a:cs typeface="+mn-cs"/>
              </a:rPr>
              <a:t>Angiography </a:t>
            </a:r>
            <a:endParaRPr lang="en-US" dirty="0"/>
          </a:p>
          <a:p>
            <a:r>
              <a:rPr lang="en-US" sz="1200" kern="1200" dirty="0">
                <a:solidFill>
                  <a:schemeClr val="tx1"/>
                </a:solidFill>
                <a:effectLst/>
                <a:latin typeface="+mn-lt"/>
                <a:ea typeface="+mn-ea"/>
                <a:cs typeface="+mn-cs"/>
              </a:rPr>
              <a:t>Aortic root angiography was performed before and, at least 10 min, after valve implantation in the same projection as the </a:t>
            </a:r>
            <a:r>
              <a:rPr lang="en-US" sz="1200" kern="1200" dirty="0" err="1">
                <a:solidFill>
                  <a:schemeClr val="tx1"/>
                </a:solidFill>
                <a:effectLst/>
                <a:latin typeface="+mn-lt"/>
                <a:ea typeface="+mn-ea"/>
                <a:cs typeface="+mn-cs"/>
              </a:rPr>
              <a:t>preprocedural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aortogram</a:t>
            </a:r>
            <a:r>
              <a:rPr lang="en-US" sz="1200" kern="1200" dirty="0">
                <a:solidFill>
                  <a:schemeClr val="tx1"/>
                </a:solidFill>
                <a:effectLst/>
                <a:latin typeface="+mn-lt"/>
                <a:ea typeface="+mn-ea"/>
                <a:cs typeface="+mn-cs"/>
              </a:rPr>
              <a:t>. Aortography was performed using a nonionic contrast injected through a pigtail catheter positioned above the pros- </a:t>
            </a:r>
            <a:r>
              <a:rPr lang="en-US" sz="1200" kern="1200" dirty="0" err="1">
                <a:solidFill>
                  <a:schemeClr val="tx1"/>
                </a:solidFill>
                <a:effectLst/>
                <a:latin typeface="+mn-lt"/>
                <a:ea typeface="+mn-ea"/>
                <a:cs typeface="+mn-cs"/>
              </a:rPr>
              <a:t>thetic</a:t>
            </a:r>
            <a:r>
              <a:rPr lang="en-US" sz="1200" kern="1200" dirty="0">
                <a:solidFill>
                  <a:schemeClr val="tx1"/>
                </a:solidFill>
                <a:effectLst/>
                <a:latin typeface="+mn-lt"/>
                <a:ea typeface="+mn-ea"/>
                <a:cs typeface="+mn-cs"/>
              </a:rPr>
              <a:t> valve (in case of a balloon-expandable device) or within the distal third of the prosthetic valve (in case of a self-expanding device). Out of 399 </a:t>
            </a:r>
            <a:r>
              <a:rPr lang="en-US" sz="1200" kern="1200" dirty="0" err="1">
                <a:solidFill>
                  <a:schemeClr val="tx1"/>
                </a:solidFill>
                <a:effectLst/>
                <a:latin typeface="+mn-lt"/>
                <a:ea typeface="+mn-ea"/>
                <a:cs typeface="+mn-cs"/>
              </a:rPr>
              <a:t>aorto</a:t>
            </a:r>
            <a:r>
              <a:rPr lang="en-US" sz="1200" kern="1200" dirty="0">
                <a:solidFill>
                  <a:schemeClr val="tx1"/>
                </a:solidFill>
                <a:effectLst/>
                <a:latin typeface="+mn-lt"/>
                <a:ea typeface="+mn-ea"/>
                <a:cs typeface="+mn-cs"/>
              </a:rPr>
              <a:t>- grams, 61 </a:t>
            </a:r>
            <a:r>
              <a:rPr lang="en-US" sz="1200" kern="1200" dirty="0" err="1">
                <a:solidFill>
                  <a:schemeClr val="tx1"/>
                </a:solidFill>
                <a:effectLst/>
                <a:latin typeface="+mn-lt"/>
                <a:ea typeface="+mn-ea"/>
                <a:cs typeface="+mn-cs"/>
              </a:rPr>
              <a:t>aortograms</a:t>
            </a:r>
            <a:r>
              <a:rPr lang="en-US" sz="1200" kern="1200" dirty="0">
                <a:solidFill>
                  <a:schemeClr val="tx1"/>
                </a:solidFill>
                <a:effectLst/>
                <a:latin typeface="+mn-lt"/>
                <a:ea typeface="+mn-ea"/>
                <a:cs typeface="+mn-cs"/>
              </a:rPr>
              <a:t> were unreliable for determination of AR severity due to disturbance of the valve </a:t>
            </a:r>
            <a:r>
              <a:rPr lang="en-US" sz="1200" kern="1200" dirty="0" err="1">
                <a:solidFill>
                  <a:schemeClr val="tx1"/>
                </a:solidFill>
                <a:effectLst/>
                <a:latin typeface="+mn-lt"/>
                <a:ea typeface="+mn-ea"/>
                <a:cs typeface="+mn-cs"/>
              </a:rPr>
              <a:t>compe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tence</a:t>
            </a:r>
            <a:r>
              <a:rPr lang="en-US" sz="1200" kern="1200" dirty="0">
                <a:solidFill>
                  <a:schemeClr val="tx1"/>
                </a:solidFill>
                <a:effectLst/>
                <a:latin typeface="+mn-lt"/>
                <a:ea typeface="+mn-ea"/>
                <a:cs typeface="+mn-cs"/>
              </a:rPr>
              <a:t> by a guide wire/catheter during acquisition. </a:t>
            </a:r>
            <a:endParaRPr lang="en-US" dirty="0"/>
          </a:p>
          <a:p>
            <a:r>
              <a:rPr lang="en-US" sz="1200" kern="1200" dirty="0" err="1">
                <a:solidFill>
                  <a:schemeClr val="tx1"/>
                </a:solidFill>
                <a:effectLst/>
                <a:latin typeface="+mn-lt"/>
                <a:ea typeface="+mn-ea"/>
                <a:cs typeface="+mn-cs"/>
              </a:rPr>
              <a:t>Videodensitometric</a:t>
            </a:r>
            <a:r>
              <a:rPr lang="en-US" sz="1200" kern="1200" dirty="0">
                <a:solidFill>
                  <a:schemeClr val="tx1"/>
                </a:solidFill>
                <a:effectLst/>
                <a:latin typeface="+mn-lt"/>
                <a:ea typeface="+mn-ea"/>
                <a:cs typeface="+mn-cs"/>
              </a:rPr>
              <a:t> Analysis of </a:t>
            </a:r>
            <a:r>
              <a:rPr lang="en-US" sz="1200" kern="1200" dirty="0" err="1">
                <a:solidFill>
                  <a:schemeClr val="tx1"/>
                </a:solidFill>
                <a:effectLst/>
                <a:latin typeface="+mn-lt"/>
                <a:ea typeface="+mn-ea"/>
                <a:cs typeface="+mn-cs"/>
              </a:rPr>
              <a:t>Aortographic</a:t>
            </a:r>
            <a:r>
              <a:rPr lang="en-US" sz="1200" kern="1200" dirty="0">
                <a:solidFill>
                  <a:schemeClr val="tx1"/>
                </a:solidFill>
                <a:effectLst/>
                <a:latin typeface="+mn-lt"/>
                <a:ea typeface="+mn-ea"/>
                <a:cs typeface="+mn-cs"/>
              </a:rPr>
              <a:t> Data </a:t>
            </a:r>
            <a:endParaRPr lang="en-US" dirty="0"/>
          </a:p>
          <a:p>
            <a:r>
              <a:rPr lang="en-US" sz="1200" kern="1200" dirty="0">
                <a:solidFill>
                  <a:schemeClr val="tx1"/>
                </a:solidFill>
                <a:effectLst/>
                <a:latin typeface="+mn-lt"/>
                <a:ea typeface="+mn-ea"/>
                <a:cs typeface="+mn-cs"/>
              </a:rPr>
              <a:t>VD analysis was performed using a dedicated soft- ware (CAAS A-Valve 2.0.2: Pie Medical Imaging, Maastricht, The Netherlands) where a contour is drawn to include the contrast-filled aortic root (which serves as the reference region) and the left ventricular outflow tract (LVOT) which serves as the region of interest (ROI) (Fig. 1). Contrast time–density curves (TDCs) are generated for the reference region and for the ROI through weighing the summated pixel density against time. The relative area under the curve (RAUC) is </a:t>
            </a:r>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culated</a:t>
            </a:r>
            <a:r>
              <a:rPr lang="en-US" sz="1200" kern="1200" dirty="0">
                <a:solidFill>
                  <a:schemeClr val="tx1"/>
                </a:solidFill>
                <a:effectLst/>
                <a:latin typeface="+mn-lt"/>
                <a:ea typeface="+mn-ea"/>
                <a:cs typeface="+mn-cs"/>
              </a:rPr>
              <a:t> as the area under the TDC of the ROI as a fraction of the area under the TDC of the reference region. RAUC is averaged over the first three cardiac cycles after the start of contrast arrival at the aortic root after subtracting the static background </a:t>
            </a:r>
            <a:r>
              <a:rPr lang="en-US" sz="1200" kern="1200" dirty="0" err="1">
                <a:solidFill>
                  <a:schemeClr val="tx1"/>
                </a:solidFill>
                <a:effectLst/>
                <a:latin typeface="+mn-lt"/>
                <a:ea typeface="+mn-ea"/>
                <a:cs typeface="+mn-cs"/>
              </a:rPr>
              <a:t>radioden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sities</a:t>
            </a:r>
            <a:r>
              <a:rPr lang="en-US" sz="1200" kern="1200" dirty="0">
                <a:solidFill>
                  <a:schemeClr val="tx1"/>
                </a:solidFill>
                <a:effectLst/>
                <a:latin typeface="+mn-lt"/>
                <a:ea typeface="+mn-ea"/>
                <a:cs typeface="+mn-cs"/>
              </a:rPr>
              <a:t>. RAUC has a theoretical range of zero (indicating no contrast leaking to the ROI) to one (indicating that the density of contrast in the ROI is exactly the same as that in the reference area). Further technical </a:t>
            </a:r>
            <a:endParaRPr lang="en-US" dirty="0"/>
          </a:p>
          <a:p>
            <a:r>
              <a:rPr lang="en-US" sz="1200" kern="1200" dirty="0">
                <a:solidFill>
                  <a:schemeClr val="tx1"/>
                </a:solidFill>
                <a:effectLst/>
                <a:latin typeface="+mn-lt"/>
                <a:ea typeface="+mn-ea"/>
                <a:cs typeface="+mn-cs"/>
              </a:rPr>
              <a:t>and midterm mortality after TAVI.</a:t>
            </a:r>
            <a:endParaRPr lang="en-US" dirty="0"/>
          </a:p>
        </p:txBody>
      </p:sp>
      <p:sp>
        <p:nvSpPr>
          <p:cNvPr id="4" name="Slide Number Placeholder 3"/>
          <p:cNvSpPr>
            <a:spLocks noGrp="1"/>
          </p:cNvSpPr>
          <p:nvPr>
            <p:ph type="sldNum" sz="quarter" idx="10"/>
          </p:nvPr>
        </p:nvSpPr>
        <p:spPr/>
        <p:txBody>
          <a:bodyPr/>
          <a:lstStyle/>
          <a:p>
            <a:fld id="{43E92ED2-4DE4-E84D-8D46-48098C5C862F}" type="slidenum">
              <a:rPr lang="en-US" smtClean="0"/>
              <a:t>9</a:t>
            </a:fld>
            <a:endParaRPr lang="en-US"/>
          </a:p>
        </p:txBody>
      </p:sp>
    </p:spTree>
    <p:extLst>
      <p:ext uri="{BB962C8B-B14F-4D97-AF65-F5344CB8AC3E}">
        <p14:creationId xmlns:p14="http://schemas.microsoft.com/office/powerpoint/2010/main" val="353439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included 135 patients from 3 centers. AR was quantified using </a:t>
            </a:r>
            <a:r>
              <a:rPr lang="en-US" sz="1200" kern="1200" dirty="0" err="1">
                <a:solidFill>
                  <a:schemeClr val="tx1"/>
                </a:solidFill>
                <a:effectLst/>
                <a:latin typeface="+mn-lt"/>
                <a:ea typeface="+mn-ea"/>
                <a:cs typeface="+mn-cs"/>
              </a:rPr>
              <a:t>regurgitant</a:t>
            </a:r>
            <a:r>
              <a:rPr lang="en-US" sz="1200" kern="1200" dirty="0">
                <a:solidFill>
                  <a:schemeClr val="tx1"/>
                </a:solidFill>
                <a:effectLst/>
                <a:latin typeface="+mn-lt"/>
                <a:ea typeface="+mn-ea"/>
                <a:cs typeface="+mn-cs"/>
              </a:rPr>
              <a:t> fraction (RF) measured </a:t>
            </a:r>
            <a:r>
              <a:rPr lang="en-US" sz="1200" kern="1200" dirty="0" err="1">
                <a:solidFill>
                  <a:schemeClr val="tx1"/>
                </a:solidFill>
                <a:effectLst/>
                <a:latin typeface="+mn-lt"/>
                <a:ea typeface="+mn-ea"/>
                <a:cs typeface="+mn-cs"/>
              </a:rPr>
              <a:t>byphase</a:t>
            </a:r>
            <a:r>
              <a:rPr lang="en-US" sz="1200" kern="1200" dirty="0">
                <a:solidFill>
                  <a:schemeClr val="tx1"/>
                </a:solidFill>
                <a:effectLst/>
                <a:latin typeface="+mn-lt"/>
                <a:ea typeface="+mn-ea"/>
                <a:cs typeface="+mn-cs"/>
              </a:rPr>
              <a:t>-contrast velocity mapping CMR at a median of 40 days post-TAVR, and using Doppler echocardiography at </a:t>
            </a:r>
            <a:r>
              <a:rPr lang="en-US" sz="1200" kern="1200" dirty="0" err="1">
                <a:solidFill>
                  <a:schemeClr val="tx1"/>
                </a:solidFill>
                <a:effectLst/>
                <a:latin typeface="+mn-lt"/>
                <a:ea typeface="+mn-ea"/>
                <a:cs typeface="+mn-cs"/>
              </a:rPr>
              <a:t>amedian</a:t>
            </a:r>
            <a:r>
              <a:rPr lang="en-US" sz="1200" kern="1200" dirty="0">
                <a:solidFill>
                  <a:schemeClr val="tx1"/>
                </a:solidFill>
                <a:effectLst/>
                <a:latin typeface="+mn-lt"/>
                <a:ea typeface="+mn-ea"/>
                <a:cs typeface="+mn-cs"/>
              </a:rPr>
              <a:t> of 6 days post-TAVR. Median follow-up was 26 months. Clinical outcomes included mortality and </a:t>
            </a:r>
            <a:r>
              <a:rPr lang="en-US" sz="1200" kern="1200" dirty="0" err="1">
                <a:solidFill>
                  <a:schemeClr val="tx1"/>
                </a:solidFill>
                <a:effectLst/>
                <a:latin typeface="+mn-lt"/>
                <a:ea typeface="+mn-ea"/>
                <a:cs typeface="+mn-cs"/>
              </a:rPr>
              <a:t>rehospitali-zation</a:t>
            </a:r>
            <a:r>
              <a:rPr lang="en-US" sz="1200" kern="1200" dirty="0">
                <a:solidFill>
                  <a:schemeClr val="tx1"/>
                </a:solidFill>
                <a:effectLst/>
                <a:latin typeface="+mn-lt"/>
                <a:ea typeface="+mn-ea"/>
                <a:cs typeface="+mn-cs"/>
              </a:rPr>
              <a:t> for heart failure.</a:t>
            </a:r>
            <a:endParaRPr lang="en-US" dirty="0"/>
          </a:p>
          <a:p>
            <a:r>
              <a:rPr lang="en-US" sz="1200" kern="1200" dirty="0" err="1">
                <a:solidFill>
                  <a:schemeClr val="tx1"/>
                </a:solidFill>
                <a:effectLst/>
                <a:latin typeface="+mn-lt"/>
                <a:ea typeface="+mn-ea"/>
                <a:cs typeface="+mn-cs"/>
              </a:rPr>
              <a:t>RESULTSModerate</a:t>
            </a:r>
            <a:r>
              <a:rPr lang="en-US" sz="1200" kern="1200" dirty="0">
                <a:solidFill>
                  <a:schemeClr val="tx1"/>
                </a:solidFill>
                <a:effectLst/>
                <a:latin typeface="+mn-lt"/>
                <a:ea typeface="+mn-ea"/>
                <a:cs typeface="+mn-cs"/>
              </a:rPr>
              <a:t>-severe AR occurred in 17.1% and 12.8% of patients as measured by echocardiography and </a:t>
            </a:r>
            <a:r>
              <a:rPr lang="en-US" sz="1200" kern="1200" dirty="0" err="1">
                <a:solidFill>
                  <a:schemeClr val="tx1"/>
                </a:solidFill>
                <a:effectLst/>
                <a:latin typeface="+mn-lt"/>
                <a:ea typeface="+mn-ea"/>
                <a:cs typeface="+mn-cs"/>
              </a:rPr>
              <a:t>CMR,respectively</a:t>
            </a:r>
            <a:r>
              <a:rPr lang="en-US" sz="1200" kern="1200" dirty="0">
                <a:solidFill>
                  <a:schemeClr val="tx1"/>
                </a:solidFill>
                <a:effectLst/>
                <a:latin typeface="+mn-lt"/>
                <a:ea typeface="+mn-ea"/>
                <a:cs typeface="+mn-cs"/>
              </a:rPr>
              <a:t>. Higher RF post-TAVR was associated with increased mortality (hazard ratio: 1.18 for each 5% increase in RF[95% confidence interval: 1.08 to 1.30]; p&lt;0.001) and the combined endpoint of mortality and </a:t>
            </a:r>
            <a:r>
              <a:rPr lang="en-US" sz="1200" kern="1200" dirty="0" err="1">
                <a:solidFill>
                  <a:schemeClr val="tx1"/>
                </a:solidFill>
                <a:effectLst/>
                <a:latin typeface="+mn-lt"/>
                <a:ea typeface="+mn-ea"/>
                <a:cs typeface="+mn-cs"/>
              </a:rPr>
              <a:t>rehospitalization</a:t>
            </a:r>
            <a:r>
              <a:rPr lang="en-US" sz="1200" kern="1200" dirty="0">
                <a:solidFill>
                  <a:schemeClr val="tx1"/>
                </a:solidFill>
                <a:effectLst/>
                <a:latin typeface="+mn-lt"/>
                <a:ea typeface="+mn-ea"/>
                <a:cs typeface="+mn-cs"/>
              </a:rPr>
              <a:t> for </a:t>
            </a:r>
            <a:r>
              <a:rPr lang="en-US" sz="1200" kern="1200" dirty="0" err="1">
                <a:solidFill>
                  <a:schemeClr val="tx1"/>
                </a:solidFill>
                <a:effectLst/>
                <a:latin typeface="+mn-lt"/>
                <a:ea typeface="+mn-ea"/>
                <a:cs typeface="+mn-cs"/>
              </a:rPr>
              <a:t>heartfailure</a:t>
            </a:r>
            <a:r>
              <a:rPr lang="en-US" sz="1200" kern="1200" dirty="0">
                <a:solidFill>
                  <a:schemeClr val="tx1"/>
                </a:solidFill>
                <a:effectLst/>
                <a:latin typeface="+mn-lt"/>
                <a:ea typeface="+mn-ea"/>
                <a:cs typeface="+mn-cs"/>
              </a:rPr>
              <a:t> (hazard ratio: 1.19 for each 5% increase in RF; 95% confidence interval: 1.15 to 1.23; p&lt;0.001). Prediction </a:t>
            </a:r>
            <a:r>
              <a:rPr lang="en-US" sz="1200" kern="1200" dirty="0" err="1">
                <a:solidFill>
                  <a:schemeClr val="tx1"/>
                </a:solidFill>
                <a:effectLst/>
                <a:latin typeface="+mn-lt"/>
                <a:ea typeface="+mn-ea"/>
                <a:cs typeface="+mn-cs"/>
              </a:rPr>
              <a:t>modelsyielded</a:t>
            </a:r>
            <a:r>
              <a:rPr lang="en-US" sz="1200" kern="1200" dirty="0">
                <a:solidFill>
                  <a:schemeClr val="tx1"/>
                </a:solidFill>
                <a:effectLst/>
                <a:latin typeface="+mn-lt"/>
                <a:ea typeface="+mn-ea"/>
                <a:cs typeface="+mn-cs"/>
              </a:rPr>
              <a:t> significant incremental predictive value; CMR performed a median of 40 days post-TAVR had a greater </a:t>
            </a:r>
            <a:r>
              <a:rPr lang="en-US" sz="1200" kern="1200" dirty="0" err="1">
                <a:solidFill>
                  <a:schemeClr val="tx1"/>
                </a:solidFill>
                <a:effectLst/>
                <a:latin typeface="+mn-lt"/>
                <a:ea typeface="+mn-ea"/>
                <a:cs typeface="+mn-cs"/>
              </a:rPr>
              <a:t>associationwith</a:t>
            </a:r>
            <a:r>
              <a:rPr lang="en-US" sz="1200" kern="1200" dirty="0">
                <a:solidFill>
                  <a:schemeClr val="tx1"/>
                </a:solidFill>
                <a:effectLst/>
                <a:latin typeface="+mn-lt"/>
                <a:ea typeface="+mn-ea"/>
                <a:cs typeface="+mn-cs"/>
              </a:rPr>
              <a:t> post-TAVR clinical events compared with early echocardiography (p&lt;0.01). RF$30% best predicted poorer </a:t>
            </a:r>
            <a:r>
              <a:rPr lang="en-US" sz="1200" kern="1200" dirty="0" err="1">
                <a:solidFill>
                  <a:schemeClr val="tx1"/>
                </a:solidFill>
                <a:effectLst/>
                <a:latin typeface="+mn-lt"/>
                <a:ea typeface="+mn-ea"/>
                <a:cs typeface="+mn-cs"/>
              </a:rPr>
              <a:t>clinicaloutcomes</a:t>
            </a:r>
            <a:r>
              <a:rPr lang="en-US" sz="1200" kern="1200" dirty="0">
                <a:solidFill>
                  <a:schemeClr val="tx1"/>
                </a:solidFill>
                <a:effectLst/>
                <a:latin typeface="+mn-lt"/>
                <a:ea typeface="+mn-ea"/>
                <a:cs typeface="+mn-cs"/>
              </a:rPr>
              <a:t> (p&lt;0.001 for either mortality or the combined endpoint of mortality and heart failure </a:t>
            </a:r>
            <a:r>
              <a:rPr lang="en-US" sz="1200" kern="1200" dirty="0" err="1">
                <a:solidFill>
                  <a:schemeClr val="tx1"/>
                </a:solidFill>
                <a:effectLst/>
                <a:latin typeface="+mn-lt"/>
                <a:ea typeface="+mn-ea"/>
                <a:cs typeface="+mn-cs"/>
              </a:rPr>
              <a:t>rehospitalization</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43E92ED2-4DE4-E84D-8D46-48098C5C862F}" type="slidenum">
              <a:rPr lang="en-US" smtClean="0"/>
              <a:t>10</a:t>
            </a:fld>
            <a:endParaRPr lang="en-US"/>
          </a:p>
        </p:txBody>
      </p:sp>
    </p:spTree>
    <p:extLst>
      <p:ext uri="{BB962C8B-B14F-4D97-AF65-F5344CB8AC3E}">
        <p14:creationId xmlns:p14="http://schemas.microsoft.com/office/powerpoint/2010/main" val="423935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systematic literature search was conducted through PUBMED </a:t>
            </a:r>
            <a:r>
              <a:rPr lang="en-US" sz="1200" kern="1200" dirty="0" err="1">
                <a:solidFill>
                  <a:schemeClr val="tx1"/>
                </a:solidFill>
                <a:effectLst/>
                <a:latin typeface="+mn-lt"/>
                <a:ea typeface="+mn-ea"/>
                <a:cs typeface="+mn-cs"/>
              </a:rPr>
              <a:t>andEMBSE</a:t>
            </a:r>
            <a:r>
              <a:rPr lang="en-US" sz="1200" kern="1200" dirty="0">
                <a:solidFill>
                  <a:schemeClr val="tx1"/>
                </a:solidFill>
                <a:effectLst/>
                <a:latin typeface="+mn-lt"/>
                <a:ea typeface="+mn-ea"/>
                <a:cs typeface="+mn-cs"/>
              </a:rPr>
              <a:t>. Manuscripts that reported hazard ratio (HR) with 95% confidence interval (CI) for </a:t>
            </a:r>
            <a:r>
              <a:rPr lang="en-US" sz="1200" kern="1200" dirty="0" err="1">
                <a:solidFill>
                  <a:schemeClr val="tx1"/>
                </a:solidFill>
                <a:effectLst/>
                <a:latin typeface="+mn-lt"/>
                <a:ea typeface="+mn-ea"/>
                <a:cs typeface="+mn-cs"/>
              </a:rPr>
              <a:t>clinicaloutcome</a:t>
            </a:r>
            <a:r>
              <a:rPr lang="en-US" sz="1200" kern="1200" dirty="0">
                <a:solidFill>
                  <a:schemeClr val="tx1"/>
                </a:solidFill>
                <a:effectLst/>
                <a:latin typeface="+mn-lt"/>
                <a:ea typeface="+mn-ea"/>
                <a:cs typeface="+mn-cs"/>
              </a:rPr>
              <a:t> of interest (all-cause and cardiac mortality) has been included. Random-effects </a:t>
            </a:r>
            <a:r>
              <a:rPr lang="en-US" sz="1200" kern="1200" dirty="0" err="1">
                <a:solidFill>
                  <a:schemeClr val="tx1"/>
                </a:solidFill>
                <a:effectLst/>
                <a:latin typeface="+mn-lt"/>
                <a:ea typeface="+mn-ea"/>
                <a:cs typeface="+mn-cs"/>
              </a:rPr>
              <a:t>modelwas</a:t>
            </a:r>
            <a:r>
              <a:rPr lang="en-US" sz="1200" kern="1200" dirty="0">
                <a:solidFill>
                  <a:schemeClr val="tx1"/>
                </a:solidFill>
                <a:effectLst/>
                <a:latin typeface="+mn-lt"/>
                <a:ea typeface="+mn-ea"/>
                <a:cs typeface="+mn-cs"/>
              </a:rPr>
              <a:t> used for calculation of HR. A total of 25 articles including total of 21,018 patients were </a:t>
            </a:r>
            <a:r>
              <a:rPr lang="en-US" sz="1200" kern="1200" dirty="0" err="1">
                <a:solidFill>
                  <a:schemeClr val="tx1"/>
                </a:solidFill>
                <a:effectLst/>
                <a:latin typeface="+mn-lt"/>
                <a:ea typeface="+mn-ea"/>
                <a:cs typeface="+mn-cs"/>
              </a:rPr>
              <a:t>finallyincluded</a:t>
            </a:r>
            <a:r>
              <a:rPr lang="en-US" sz="1200" kern="1200" dirty="0">
                <a:solidFill>
                  <a:schemeClr val="tx1"/>
                </a:solidFill>
                <a:effectLst/>
                <a:latin typeface="+mn-lt"/>
                <a:ea typeface="+mn-ea"/>
                <a:cs typeface="+mn-cs"/>
              </a:rPr>
              <a:t> for quantitative synthesis (meta-analysis). Our pooled analysis demonstrated higher all-cause mortality in patients with mild PVR compared to none/trivial PVR (HR 1.26, 95%CI 1.11–1.43,I2545%,p&lt;0.001) (follow up duration range 6 months to 5 years). Significant </a:t>
            </a:r>
            <a:r>
              <a:rPr lang="en-US" sz="1200" kern="1200" dirty="0" err="1">
                <a:solidFill>
                  <a:schemeClr val="tx1"/>
                </a:solidFill>
                <a:effectLst/>
                <a:latin typeface="+mn-lt"/>
                <a:ea typeface="+mn-ea"/>
                <a:cs typeface="+mn-cs"/>
              </a:rPr>
              <a:t>heterogeneityamong</a:t>
            </a:r>
            <a:r>
              <a:rPr lang="en-US" sz="1200" kern="1200" dirty="0">
                <a:solidFill>
                  <a:schemeClr val="tx1"/>
                </a:solidFill>
                <a:effectLst/>
                <a:latin typeface="+mn-lt"/>
                <a:ea typeface="+mn-ea"/>
                <a:cs typeface="+mn-cs"/>
              </a:rPr>
              <a:t> studies was observed (</a:t>
            </a:r>
            <a:r>
              <a:rPr lang="en-US" sz="1200" kern="1200" dirty="0" err="1">
                <a:solidFill>
                  <a:schemeClr val="tx1"/>
                </a:solidFill>
                <a:effectLst/>
                <a:latin typeface="+mn-lt"/>
                <a:ea typeface="+mn-ea"/>
                <a:cs typeface="+mn-cs"/>
              </a:rPr>
              <a:t>pfor</a:t>
            </a:r>
            <a:r>
              <a:rPr lang="en-US" sz="1200" kern="1200" dirty="0">
                <a:solidFill>
                  <a:schemeClr val="tx1"/>
                </a:solidFill>
                <a:effectLst/>
                <a:latin typeface="+mn-lt"/>
                <a:ea typeface="+mn-ea"/>
                <a:cs typeface="+mn-cs"/>
              </a:rPr>
              <a:t> heterogeneity50.005). Egger’s test showed no evidence </a:t>
            </a:r>
            <a:r>
              <a:rPr lang="en-US" sz="1200" kern="1200" dirty="0" err="1">
                <a:solidFill>
                  <a:schemeClr val="tx1"/>
                </a:solidFill>
                <a:effectLst/>
                <a:latin typeface="+mn-lt"/>
                <a:ea typeface="+mn-ea"/>
                <a:cs typeface="+mn-cs"/>
              </a:rPr>
              <a:t>ofpublication</a:t>
            </a:r>
            <a:r>
              <a:rPr lang="en-US" sz="1200" kern="1200" dirty="0">
                <a:solidFill>
                  <a:schemeClr val="tx1"/>
                </a:solidFill>
                <a:effectLst/>
                <a:latin typeface="+mn-lt"/>
                <a:ea typeface="+mn-ea"/>
                <a:cs typeface="+mn-cs"/>
              </a:rPr>
              <a:t> bias. Cardiovascular mortality was increased in patients with mild PVR compared </a:t>
            </a:r>
            <a:r>
              <a:rPr lang="en-US" sz="1200" kern="1200" dirty="0" err="1">
                <a:solidFill>
                  <a:schemeClr val="tx1"/>
                </a:solidFill>
                <a:effectLst/>
                <a:latin typeface="+mn-lt"/>
                <a:ea typeface="+mn-ea"/>
                <a:cs typeface="+mn-cs"/>
              </a:rPr>
              <a:t>withnone</a:t>
            </a:r>
            <a:r>
              <a:rPr lang="en-US" sz="1200" kern="1200" dirty="0">
                <a:solidFill>
                  <a:schemeClr val="tx1"/>
                </a:solidFill>
                <a:effectLst/>
                <a:latin typeface="+mn-lt"/>
                <a:ea typeface="+mn-ea"/>
                <a:cs typeface="+mn-cs"/>
              </a:rPr>
              <a:t>/trivial PVR (HR 1.28, 95%CI 1.05–1.57,I258%,p50.02) (follow up duration range 1–3years).</a:t>
            </a:r>
            <a:endParaRPr lang="en-US" dirty="0">
              <a:effectLst/>
            </a:endParaRPr>
          </a:p>
          <a:p>
            <a:r>
              <a:rPr lang="en-US" sz="1200" kern="1200" dirty="0" err="1">
                <a:solidFill>
                  <a:schemeClr val="tx1"/>
                </a:solidFill>
                <a:effectLst/>
                <a:latin typeface="+mn-lt"/>
                <a:ea typeface="+mn-ea"/>
                <a:cs typeface="+mn-cs"/>
              </a:rPr>
              <a:t>Conclusions:Mild</a:t>
            </a:r>
            <a:r>
              <a:rPr lang="en-US" sz="1200" kern="1200" dirty="0">
                <a:solidFill>
                  <a:schemeClr val="tx1"/>
                </a:solidFill>
                <a:effectLst/>
                <a:latin typeface="+mn-lt"/>
                <a:ea typeface="+mn-ea"/>
                <a:cs typeface="+mn-cs"/>
              </a:rPr>
              <a:t> PVR was associated with increased all-cause and cardiovascular mortality </a:t>
            </a:r>
            <a:r>
              <a:rPr lang="en-US" sz="1200" kern="1200" dirty="0" err="1">
                <a:solidFill>
                  <a:schemeClr val="tx1"/>
                </a:solidFill>
                <a:effectLst/>
                <a:latin typeface="+mn-lt"/>
                <a:ea typeface="+mn-ea"/>
                <a:cs typeface="+mn-cs"/>
              </a:rPr>
              <a:t>afterTAVI</a:t>
            </a:r>
            <a:r>
              <a:rPr lang="en-US" sz="1200" kern="1200" dirty="0">
                <a:solidFill>
                  <a:schemeClr val="tx1"/>
                </a:solidFill>
                <a:effectLst/>
                <a:latin typeface="+mn-lt"/>
                <a:ea typeface="+mn-ea"/>
                <a:cs typeface="+mn-cs"/>
              </a:rPr>
              <a:t>. </a:t>
            </a:r>
            <a:r>
              <a:rPr lang="en-US" sz="1200" kern="1200">
                <a:solidFill>
                  <a:schemeClr val="tx1"/>
                </a:solidFill>
                <a:effectLst/>
                <a:latin typeface="+mn-lt"/>
                <a:ea typeface="+mn-ea"/>
                <a:cs typeface="+mn-cs"/>
              </a:rPr>
              <a:t>Whether further interventions in mild PVR is of benefit, has yet to be determined.</a:t>
            </a:r>
            <a:endParaRPr lang="en-US">
              <a:effectLst/>
            </a:endParaRPr>
          </a:p>
          <a:p>
            <a:endParaRPr lang="en-US"/>
          </a:p>
        </p:txBody>
      </p:sp>
      <p:sp>
        <p:nvSpPr>
          <p:cNvPr id="4" name="Slide Number Placeholder 3"/>
          <p:cNvSpPr>
            <a:spLocks noGrp="1"/>
          </p:cNvSpPr>
          <p:nvPr>
            <p:ph type="sldNum" sz="quarter" idx="10"/>
          </p:nvPr>
        </p:nvSpPr>
        <p:spPr/>
        <p:txBody>
          <a:bodyPr/>
          <a:lstStyle/>
          <a:p>
            <a:fld id="{43E92ED2-4DE4-E84D-8D46-48098C5C862F}" type="slidenum">
              <a:rPr lang="en-US" smtClean="0"/>
              <a:t>11</a:t>
            </a:fld>
            <a:endParaRPr lang="en-US"/>
          </a:p>
        </p:txBody>
      </p:sp>
    </p:spTree>
    <p:extLst>
      <p:ext uri="{BB962C8B-B14F-4D97-AF65-F5344CB8AC3E}">
        <p14:creationId xmlns:p14="http://schemas.microsoft.com/office/powerpoint/2010/main" val="152740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2B849-5509-4896-811C-463DEB59AEFC}"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0156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Paravalvular</a:t>
            </a:r>
            <a:r>
              <a:rPr lang="en-US" sz="1200" kern="1200" dirty="0">
                <a:solidFill>
                  <a:schemeClr val="tx1"/>
                </a:solidFill>
                <a:effectLst/>
                <a:latin typeface="+mn-lt"/>
                <a:ea typeface="+mn-ea"/>
                <a:cs typeface="+mn-cs"/>
              </a:rPr>
              <a:t> regurgitation (PVR) is a common and serious complication after </a:t>
            </a:r>
            <a:r>
              <a:rPr lang="en-US" sz="1200" kern="1200" dirty="0" err="1">
                <a:solidFill>
                  <a:schemeClr val="tx1"/>
                </a:solidFill>
                <a:effectLst/>
                <a:latin typeface="+mn-lt"/>
                <a:ea typeface="+mn-ea"/>
                <a:cs typeface="+mn-cs"/>
              </a:rPr>
              <a:t>transcatheter</a:t>
            </a:r>
            <a:r>
              <a:rPr lang="en-US" sz="1200" kern="1200" dirty="0">
                <a:solidFill>
                  <a:schemeClr val="tx1"/>
                </a:solidFill>
                <a:effectLst/>
                <a:latin typeface="+mn-lt"/>
                <a:ea typeface="+mn-ea"/>
                <a:cs typeface="+mn-cs"/>
              </a:rPr>
              <a:t> aortic valve implantation (TAVI). New-generation balloon-expandable SAPIEN 3 has an outer sealing skirt to minimize PVR. However, the predictors of PVR after SAPIEN 3 </a:t>
            </a:r>
            <a:r>
              <a:rPr lang="en-US" sz="1200" kern="1200" dirty="0" err="1">
                <a:solidFill>
                  <a:schemeClr val="tx1"/>
                </a:solidFill>
                <a:effectLst/>
                <a:latin typeface="+mn-lt"/>
                <a:ea typeface="+mn-ea"/>
                <a:cs typeface="+mn-cs"/>
              </a:rPr>
              <a:t>transcatheter</a:t>
            </a:r>
            <a:r>
              <a:rPr lang="en-US" sz="1200" kern="1200" dirty="0">
                <a:solidFill>
                  <a:schemeClr val="tx1"/>
                </a:solidFill>
                <a:effectLst/>
                <a:latin typeface="+mn-lt"/>
                <a:ea typeface="+mn-ea"/>
                <a:cs typeface="+mn-cs"/>
              </a:rPr>
              <a:t> heart valve (THV) implantation have not been well investigated. We sought to clarify the determinants of PVR after TAVI using SAPIEN 3 with quantitative multi- detector computed tomography (MDCT) assessment. This study analyzed 281 patients with severe symptomatic aortic stenosis who underwent TAVI using SAPIEN 3. Quantitative assessment of aortic root dimensions and calcium volume for leaflet, annulus, and left ventricular outflow tract were retrospectively performed with MDCT. MDCT nominal area oversizing was calculated using the following formula: % oversizing [ (THV nominal area/ MDCT derived annular area L 1) 3 100. Logistic regression analysis was performed to determine the predictors of PVR greater than or equal to mild. PVR greater than or equal to mild was observed in 19% (53 of 281). Quantity and asymmetry of aortic valve calcium of annulus, left ventricular outflow tract, and leaflet were associated with higher incidence of PVR greater than or equal to mild, except leaflet asymmetry. Lower percentage of THV oversizing was also associated with PVR. Multivariable logistic regression analysis showed that larger calcification volume of annulus and lower percentage of THV oversizing were independent predictors of PVR greater than or equal to mild. These results suggest that prosthesis/annulus incongruence and aortic annulus calcification predicted PVR greater than or equal to mild after TAVI using SAPIEN 3. </a:t>
            </a:r>
            <a:endParaRPr lang="en-US" dirty="0"/>
          </a:p>
        </p:txBody>
      </p:sp>
      <p:sp>
        <p:nvSpPr>
          <p:cNvPr id="4" name="Slide Number Placeholder 3"/>
          <p:cNvSpPr>
            <a:spLocks noGrp="1"/>
          </p:cNvSpPr>
          <p:nvPr>
            <p:ph type="sldNum" sz="quarter" idx="10"/>
          </p:nvPr>
        </p:nvSpPr>
        <p:spPr/>
        <p:txBody>
          <a:bodyPr/>
          <a:lstStyle/>
          <a:p>
            <a:fld id="{43E92ED2-4DE4-E84D-8D46-48098C5C862F}" type="slidenum">
              <a:rPr lang="en-US" smtClean="0"/>
              <a:t>14</a:t>
            </a:fld>
            <a:endParaRPr lang="en-US"/>
          </a:p>
        </p:txBody>
      </p:sp>
    </p:spTree>
    <p:extLst>
      <p:ext uri="{BB962C8B-B14F-4D97-AF65-F5344CB8AC3E}">
        <p14:creationId xmlns:p14="http://schemas.microsoft.com/office/powerpoint/2010/main" val="306880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85903" y="8687405"/>
            <a:ext cx="2972097"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649" tIns="45826" rIns="91649" bIns="45826" anchor="b"/>
          <a:lstStyle>
            <a:lvl1pPr defTabSz="935038" eaLnBrk="0" hangingPunct="0">
              <a:defRPr sz="2400" i="1">
                <a:solidFill>
                  <a:schemeClr val="tx1"/>
                </a:solidFill>
                <a:latin typeface="Arial" charset="0"/>
                <a:ea typeface="ヒラギノ角ゴ Pro W3" charset="0"/>
                <a:cs typeface="ヒラギノ角ゴ Pro W3" charset="0"/>
              </a:defRPr>
            </a:lvl1pPr>
            <a:lvl2pPr marL="742950" indent="-285750" defTabSz="935038" eaLnBrk="0" hangingPunct="0">
              <a:defRPr sz="2400" i="1">
                <a:solidFill>
                  <a:schemeClr val="tx1"/>
                </a:solidFill>
                <a:latin typeface="Arial" charset="0"/>
                <a:ea typeface="ヒラギノ角ゴ Pro W3" charset="0"/>
                <a:cs typeface="ヒラギノ角ゴ Pro W3" charset="0"/>
              </a:defRPr>
            </a:lvl2pPr>
            <a:lvl3pPr marL="1143000" indent="-228600" defTabSz="935038" eaLnBrk="0" hangingPunct="0">
              <a:defRPr sz="2400" i="1">
                <a:solidFill>
                  <a:schemeClr val="tx1"/>
                </a:solidFill>
                <a:latin typeface="Arial" charset="0"/>
                <a:ea typeface="ヒラギノ角ゴ Pro W3" charset="0"/>
                <a:cs typeface="ヒラギノ角ゴ Pro W3" charset="0"/>
              </a:defRPr>
            </a:lvl3pPr>
            <a:lvl4pPr marL="1600200" indent="-228600" defTabSz="935038" eaLnBrk="0" hangingPunct="0">
              <a:defRPr sz="2400" i="1">
                <a:solidFill>
                  <a:schemeClr val="tx1"/>
                </a:solidFill>
                <a:latin typeface="Arial" charset="0"/>
                <a:ea typeface="ヒラギノ角ゴ Pro W3" charset="0"/>
                <a:cs typeface="ヒラギノ角ゴ Pro W3" charset="0"/>
              </a:defRPr>
            </a:lvl4pPr>
            <a:lvl5pPr marL="2057400" indent="-228600" defTabSz="935038" eaLnBrk="0" hangingPunct="0">
              <a:defRPr sz="2400" i="1">
                <a:solidFill>
                  <a:schemeClr val="tx1"/>
                </a:solidFill>
                <a:latin typeface="Arial" charset="0"/>
                <a:ea typeface="ヒラギノ角ゴ Pro W3" charset="0"/>
                <a:cs typeface="ヒラギノ角ゴ Pro W3" charset="0"/>
              </a:defRPr>
            </a:lvl5pPr>
            <a:lvl6pPr marL="2514600" indent="-228600" algn="ctr" defTabSz="935038"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defTabSz="935038"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defTabSz="935038"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defTabSz="935038"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r" eaLnBrk="1" fontAlgn="base" hangingPunct="1">
              <a:spcBef>
                <a:spcPct val="0"/>
              </a:spcBef>
              <a:spcAft>
                <a:spcPct val="0"/>
              </a:spcAft>
            </a:pPr>
            <a:fld id="{43FF57A9-B758-8044-8823-F5E89C05579C}" type="slidenum">
              <a:rPr lang="en-US" sz="1200">
                <a:solidFill>
                  <a:srgbClr val="000000"/>
                </a:solidFill>
                <a:ea typeface="ＭＳ Ｐゴシック" charset="0"/>
                <a:cs typeface="ＭＳ Ｐゴシック" charset="0"/>
              </a:rPr>
              <a:pPr algn="r" eaLnBrk="1" fontAlgn="base" hangingPunct="1">
                <a:spcBef>
                  <a:spcPct val="0"/>
                </a:spcBef>
                <a:spcAft>
                  <a:spcPct val="0"/>
                </a:spcAft>
              </a:pPr>
              <a:t>15</a:t>
            </a:fld>
            <a:endParaRPr lang="en-US" sz="1200">
              <a:solidFill>
                <a:srgbClr val="000000"/>
              </a:solidFill>
              <a:ea typeface="ＭＳ Ｐゴシック" charset="0"/>
              <a:cs typeface="ＭＳ Ｐゴシック" charset="0"/>
            </a:endParaRPr>
          </a:p>
        </p:txBody>
      </p:sp>
      <p:sp>
        <p:nvSpPr>
          <p:cNvPr id="93186" name="Rectangle 2"/>
          <p:cNvSpPr>
            <a:spLocks noGrp="1" noRot="1" noChangeAspect="1" noChangeArrowheads="1" noTextEdit="1"/>
          </p:cNvSpPr>
          <p:nvPr>
            <p:ph type="sldImg"/>
          </p:nvPr>
        </p:nvSpPr>
        <p:spPr>
          <a:xfrm>
            <a:off x="381000" y="685800"/>
            <a:ext cx="6096000" cy="3429000"/>
          </a:xfrm>
          <a:ln/>
        </p:spPr>
      </p:sp>
      <p:sp>
        <p:nvSpPr>
          <p:cNvPr id="93187" name="Rectangle 3"/>
          <p:cNvSpPr>
            <a:spLocks noGrp="1" noChangeArrowheads="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MS PGothic" charset="0"/>
            </a:endParaRPr>
          </a:p>
        </p:txBody>
      </p:sp>
    </p:spTree>
    <p:extLst>
      <p:ext uri="{BB962C8B-B14F-4D97-AF65-F5344CB8AC3E}">
        <p14:creationId xmlns:p14="http://schemas.microsoft.com/office/powerpoint/2010/main" val="353306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0249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05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84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33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1597819"/>
            <a:ext cx="7772400" cy="1102519"/>
          </a:xfrm>
        </p:spPr>
        <p:txBody>
          <a:bodyPr/>
          <a:lstStyle>
            <a:lvl1pPr algn="ctr">
              <a:defRPr smtClean="0"/>
            </a:lvl1pPr>
          </a:lstStyle>
          <a:p>
            <a:pPr lvl="0"/>
            <a:r>
              <a:rPr lang="en-US" noProof="0"/>
              <a:t>Click to edit Master title style</a:t>
            </a:r>
          </a:p>
        </p:txBody>
      </p:sp>
      <p:sp>
        <p:nvSpPr>
          <p:cNvPr id="131075" name="Rectangle 3"/>
          <p:cNvSpPr>
            <a:spLocks noGrp="1" noChangeArrowheads="1"/>
          </p:cNvSpPr>
          <p:nvPr>
            <p:ph type="subTitle" idx="1"/>
          </p:nvPr>
        </p:nvSpPr>
        <p:spPr>
          <a:xfrm>
            <a:off x="1371600" y="2914650"/>
            <a:ext cx="6400800" cy="369332"/>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a:buFontTx/>
              <a:buNone/>
              <a:defRPr smtClean="0"/>
            </a:lvl1pPr>
          </a:lstStyle>
          <a:p>
            <a:pPr lvl="0"/>
            <a:r>
              <a:rPr lang="en-US" noProof="0"/>
              <a:t>Click to edit Master subtitle style</a:t>
            </a:r>
          </a:p>
        </p:txBody>
      </p:sp>
    </p:spTree>
    <p:extLst>
      <p:ext uri="{BB962C8B-B14F-4D97-AF65-F5344CB8AC3E}">
        <p14:creationId xmlns:p14="http://schemas.microsoft.com/office/powerpoint/2010/main" val="253697254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369332"/>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412403556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8397"/>
            <a:ext cx="8229600" cy="1421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99682155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982010"/>
            <a:ext cx="7772400" cy="323165"/>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129989714"/>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25117"/>
            <a:ext cx="40386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25117"/>
            <a:ext cx="40386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4196979000"/>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1825"/>
            <a:ext cx="4040188"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13388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261825"/>
            <a:ext cx="4041775"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13388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1407865445"/>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1276728549"/>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592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64122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1735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13889656"/>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4025503"/>
            <a:ext cx="54864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7990223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602057" y="925117"/>
            <a:ext cx="6084743" cy="1421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3046896302"/>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779"/>
            <a:ext cx="2057400" cy="455056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62739" y="129779"/>
            <a:ext cx="1514261" cy="45505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4396033"/>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925117"/>
            <a:ext cx="8229600" cy="369332"/>
          </a:xfrm>
        </p:spPr>
        <p:txBody>
          <a:bodyPr/>
          <a:lstStyle/>
          <a:p>
            <a:pPr lvl="0"/>
            <a:r>
              <a:rPr lang="en-US" noProof="0"/>
              <a:t>Click icon to add chart</a:t>
            </a:r>
            <a:endParaRPr lang="en-AU" noProof="0"/>
          </a:p>
        </p:txBody>
      </p:sp>
      <p:sp>
        <p:nvSpPr>
          <p:cNvPr id="4"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98814286"/>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1"/>
            <a:ext cx="8229600" cy="142192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2751315707"/>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114138803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742950"/>
          </a:xfrm>
        </p:spPr>
        <p:txBody>
          <a:bodyPr/>
          <a:lstStyle/>
          <a:p>
            <a:r>
              <a:rPr lang="en-US"/>
              <a:t>Click to edit Master title style</a:t>
            </a:r>
          </a:p>
        </p:txBody>
      </p:sp>
      <p:sp>
        <p:nvSpPr>
          <p:cNvPr id="3" name="Content Placeholder 2"/>
          <p:cNvSpPr>
            <a:spLocks noGrp="1"/>
          </p:cNvSpPr>
          <p:nvPr>
            <p:ph sz="half" idx="1"/>
          </p:nvPr>
        </p:nvSpPr>
        <p:spPr>
          <a:xfrm>
            <a:off x="228600" y="914400"/>
            <a:ext cx="4267200" cy="14219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14400"/>
            <a:ext cx="4267200" cy="14219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00375"/>
            <a:ext cx="4267200" cy="14219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90961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067800" cy="1421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20429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3396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421314" name="Rectangle 2"/>
          <p:cNvSpPr>
            <a:spLocks noGrp="1" noChangeArrowheads="1"/>
          </p:cNvSpPr>
          <p:nvPr>
            <p:ph type="ctrTitle"/>
          </p:nvPr>
        </p:nvSpPr>
        <p:spPr>
          <a:xfrm>
            <a:off x="685800" y="1910443"/>
            <a:ext cx="7772400" cy="165530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40443367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421314" name="Rectangle 2"/>
          <p:cNvSpPr>
            <a:spLocks noGrp="1" noChangeArrowheads="1"/>
          </p:cNvSpPr>
          <p:nvPr>
            <p:ph type="ctrTitle"/>
          </p:nvPr>
        </p:nvSpPr>
        <p:spPr>
          <a:xfrm>
            <a:off x="685800" y="1910443"/>
            <a:ext cx="7772400" cy="165530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515513555"/>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58864"/>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91562"/>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089283"/>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100"/>
            </a:lvl1pPr>
          </a:lstStyle>
          <a:p>
            <a:r>
              <a:rPr lang="en-US" dirty="0"/>
              <a:t>Click to edit Master title style</a:t>
            </a:r>
          </a:p>
        </p:txBody>
      </p:sp>
      <p:sp>
        <p:nvSpPr>
          <p:cNvPr id="13" name="Rectangle 9">
            <a:hlinkClick r:id="" action="ppaction://hlinkshowjump?jump=firstslide"/>
          </p:cNvPr>
          <p:cNvSpPr/>
          <p:nvPr userDrawn="1"/>
        </p:nvSpPr>
        <p:spPr>
          <a:xfrm>
            <a:off x="7696200" y="514350"/>
            <a:ext cx="12954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fr-FR" sz="1350" dirty="0">
              <a:solidFill>
                <a:srgbClr val="FFFFFF"/>
              </a:solidFill>
            </a:endParaRPr>
          </a:p>
        </p:txBody>
      </p:sp>
    </p:spTree>
    <p:extLst>
      <p:ext uri="{BB962C8B-B14F-4D97-AF65-F5344CB8AC3E}">
        <p14:creationId xmlns:p14="http://schemas.microsoft.com/office/powerpoint/2010/main" val="230773682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100"/>
            </a:lvl1pPr>
          </a:lstStyle>
          <a:p>
            <a:r>
              <a:rPr lang="en-US" dirty="0"/>
              <a:t>Click to edit Master title style</a:t>
            </a:r>
          </a:p>
        </p:txBody>
      </p:sp>
      <p:sp>
        <p:nvSpPr>
          <p:cNvPr id="13" name="Rectangle 9">
            <a:hlinkClick r:id="" action="ppaction://hlinkshowjump?jump=firstslide"/>
          </p:cNvPr>
          <p:cNvSpPr/>
          <p:nvPr userDrawn="1"/>
        </p:nvSpPr>
        <p:spPr>
          <a:xfrm>
            <a:off x="7696200" y="514350"/>
            <a:ext cx="1295400"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fr-FR" sz="1350" dirty="0">
              <a:solidFill>
                <a:srgbClr val="FFFFFF"/>
              </a:solidFill>
            </a:endParaRPr>
          </a:p>
        </p:txBody>
      </p:sp>
    </p:spTree>
    <p:extLst>
      <p:ext uri="{BB962C8B-B14F-4D97-AF65-F5344CB8AC3E}">
        <p14:creationId xmlns:p14="http://schemas.microsoft.com/office/powerpoint/2010/main" val="315356402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82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3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43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85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225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8835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NS Logo B&amp;W.jpg"/>
          <p:cNvPicPr>
            <a:picLocks noChangeAspect="1"/>
          </p:cNvPicPr>
          <p:nvPr userDrawn="1"/>
        </p:nvPicPr>
        <p:blipFill rotWithShape="1">
          <a:blip r:embed="rId14">
            <a:extLst>
              <a:ext uri="{28A0092B-C50C-407E-A947-70E740481C1C}">
                <a14:useLocalDpi xmlns:a14="http://schemas.microsoft.com/office/drawing/2010/main" val="0"/>
              </a:ext>
            </a:extLst>
          </a:blip>
          <a:srcRect b="14706"/>
          <a:stretch/>
        </p:blipFill>
        <p:spPr>
          <a:xfrm>
            <a:off x="76293" y="4815006"/>
            <a:ext cx="1343026" cy="292474"/>
          </a:xfrm>
          <a:prstGeom prst="rect">
            <a:avLst/>
          </a:prstGeom>
        </p:spPr>
      </p:pic>
    </p:spTree>
    <p:extLst>
      <p:ext uri="{BB962C8B-B14F-4D97-AF65-F5344CB8AC3E}">
        <p14:creationId xmlns:p14="http://schemas.microsoft.com/office/powerpoint/2010/main" val="288696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000000"/>
            </a:gs>
            <a:gs pos="11000">
              <a:srgbClr val="00003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25117"/>
            <a:ext cx="8229600" cy="1421928"/>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Box 8"/>
          <p:cNvSpPr txBox="1">
            <a:spLocks noChangeArrowheads="1"/>
          </p:cNvSpPr>
          <p:nvPr/>
        </p:nvSpPr>
        <p:spPr bwMode="auto">
          <a:xfrm>
            <a:off x="7805244" y="4864095"/>
            <a:ext cx="14206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bg1"/>
                </a:solidFill>
                <a:latin typeface="Arial" charset="0"/>
                <a:cs typeface="Lucida Sans Unicode" pitchFamily="34" charset="0"/>
              </a:defRPr>
            </a:lvl1pPr>
            <a:lvl2pPr marL="742950" indent="-285750" eaLnBrk="0" hangingPunct="0">
              <a:defRPr sz="1600" b="1">
                <a:solidFill>
                  <a:schemeClr val="bg1"/>
                </a:solidFill>
                <a:latin typeface="Arial" charset="0"/>
                <a:cs typeface="Lucida Sans Unicode" pitchFamily="34" charset="0"/>
              </a:defRPr>
            </a:lvl2pPr>
            <a:lvl3pPr marL="1143000" indent="-228600" eaLnBrk="0" hangingPunct="0">
              <a:defRPr sz="1600" b="1">
                <a:solidFill>
                  <a:schemeClr val="bg1"/>
                </a:solidFill>
                <a:latin typeface="Arial" charset="0"/>
                <a:cs typeface="Lucida Sans Unicode" pitchFamily="34" charset="0"/>
              </a:defRPr>
            </a:lvl3pPr>
            <a:lvl4pPr marL="1600200" indent="-228600" eaLnBrk="0" hangingPunct="0">
              <a:defRPr sz="1600" b="1">
                <a:solidFill>
                  <a:schemeClr val="bg1"/>
                </a:solidFill>
                <a:latin typeface="Arial" charset="0"/>
                <a:cs typeface="Lucida Sans Unicode" pitchFamily="34" charset="0"/>
              </a:defRPr>
            </a:lvl4pPr>
            <a:lvl5pPr marL="2057400" indent="-228600" eaLnBrk="0" hangingPunct="0">
              <a:defRPr sz="1600" b="1">
                <a:solidFill>
                  <a:schemeClr val="bg1"/>
                </a:solidFill>
                <a:latin typeface="Arial" charset="0"/>
                <a:cs typeface="Lucida Sans Unicode" pitchFamily="34" charset="0"/>
              </a:defRPr>
            </a:lvl5pPr>
            <a:lvl6pPr marL="2514600" indent="-228600" eaLnBrk="0" fontAlgn="base" hangingPunct="0">
              <a:spcBef>
                <a:spcPct val="0"/>
              </a:spcBef>
              <a:spcAft>
                <a:spcPct val="0"/>
              </a:spcAft>
              <a:defRPr sz="1600" b="1">
                <a:solidFill>
                  <a:schemeClr val="bg1"/>
                </a:solidFill>
                <a:latin typeface="Arial" charset="0"/>
                <a:cs typeface="Lucida Sans Unicode" pitchFamily="34" charset="0"/>
              </a:defRPr>
            </a:lvl6pPr>
            <a:lvl7pPr marL="2971800" indent="-228600" eaLnBrk="0" fontAlgn="base" hangingPunct="0">
              <a:spcBef>
                <a:spcPct val="0"/>
              </a:spcBef>
              <a:spcAft>
                <a:spcPct val="0"/>
              </a:spcAft>
              <a:defRPr sz="1600" b="1">
                <a:solidFill>
                  <a:schemeClr val="bg1"/>
                </a:solidFill>
                <a:latin typeface="Arial" charset="0"/>
                <a:cs typeface="Lucida Sans Unicode" pitchFamily="34" charset="0"/>
              </a:defRPr>
            </a:lvl7pPr>
            <a:lvl8pPr marL="3429000" indent="-228600" eaLnBrk="0" fontAlgn="base" hangingPunct="0">
              <a:spcBef>
                <a:spcPct val="0"/>
              </a:spcBef>
              <a:spcAft>
                <a:spcPct val="0"/>
              </a:spcAft>
              <a:defRPr sz="1600" b="1">
                <a:solidFill>
                  <a:schemeClr val="bg1"/>
                </a:solidFill>
                <a:latin typeface="Arial" charset="0"/>
                <a:cs typeface="Lucida Sans Unicode" pitchFamily="34" charset="0"/>
              </a:defRPr>
            </a:lvl8pPr>
            <a:lvl9pPr marL="3886200" indent="-228600" eaLnBrk="0" fontAlgn="base" hangingPunct="0">
              <a:spcBef>
                <a:spcPct val="0"/>
              </a:spcBef>
              <a:spcAft>
                <a:spcPct val="0"/>
              </a:spcAft>
              <a:defRPr sz="1600" b="1">
                <a:solidFill>
                  <a:schemeClr val="bg1"/>
                </a:solidFill>
                <a:latin typeface="Arial" charset="0"/>
                <a:cs typeface="Lucida Sans Unicode" pitchFamily="34" charset="0"/>
              </a:defRPr>
            </a:lvl9pPr>
          </a:lstStyle>
          <a:p>
            <a:pPr algn="r" defTabSz="685800" eaLnBrk="1" fontAlgn="base" hangingPunct="1">
              <a:spcBef>
                <a:spcPct val="0"/>
              </a:spcBef>
              <a:spcAft>
                <a:spcPct val="0"/>
              </a:spcAft>
              <a:defRPr/>
            </a:pPr>
            <a:endParaRPr lang="en-US" sz="675" b="0" dirty="0">
              <a:solidFill>
                <a:srgbClr val="FFFFFF">
                  <a:lumMod val="50000"/>
                  <a:lumOff val="50000"/>
                </a:srgbClr>
              </a:solidFill>
              <a:latin typeface="Calibri" panose="020F0502020204030204" pitchFamily="34" charset="0"/>
              <a:ea typeface="MS PGothic" pitchFamily="34" charset="-128"/>
              <a:cs typeface="Arial" charset="0"/>
            </a:endParaRPr>
          </a:p>
          <a:p>
            <a:pPr algn="r" defTabSz="685800" eaLnBrk="1" fontAlgn="base" hangingPunct="1">
              <a:spcBef>
                <a:spcPct val="0"/>
              </a:spcBef>
              <a:spcAft>
                <a:spcPct val="0"/>
              </a:spcAft>
              <a:defRPr/>
            </a:pPr>
            <a:r>
              <a:rPr lang="en-US" sz="675" b="0" dirty="0">
                <a:solidFill>
                  <a:srgbClr val="FFFFFF">
                    <a:lumMod val="50000"/>
                    <a:lumOff val="50000"/>
                  </a:srgbClr>
                </a:solidFill>
                <a:latin typeface="Calibri" panose="020F0502020204030204" pitchFamily="34" charset="0"/>
                <a:ea typeface="MS PGothic" pitchFamily="34" charset="-128"/>
                <a:cs typeface="Arial" charset="0"/>
              </a:rPr>
              <a:t>SH-</a:t>
            </a:r>
            <a:r>
              <a:rPr lang="en-US" sz="675" b="0" dirty="0">
                <a:solidFill>
                  <a:srgbClr val="FFFFFF">
                    <a:lumMod val="50000"/>
                    <a:lumOff val="50000"/>
                  </a:srgbClr>
                </a:solidFill>
                <a:latin typeface="Calibri" panose="020F0502020204030204" pitchFamily="34" charset="0"/>
              </a:rPr>
              <a:t>148709-</a:t>
            </a:r>
            <a:r>
              <a:rPr lang="en-US" sz="675" b="0" dirty="0">
                <a:solidFill>
                  <a:srgbClr val="FFFFFF">
                    <a:lumMod val="50000"/>
                    <a:lumOff val="50000"/>
                  </a:srgbClr>
                </a:solidFill>
                <a:latin typeface="Calibri" panose="020F0502020204030204" pitchFamily="34" charset="0"/>
                <a:ea typeface="MS PGothic" pitchFamily="34" charset="-128"/>
                <a:cs typeface="Arial" charset="0"/>
              </a:rPr>
              <a:t>AR JAN 2017   Page </a:t>
            </a:r>
            <a:fld id="{4A5E4DD5-A2B0-4FD6-BCA0-76510BBEA563}" type="slidenum">
              <a:rPr lang="en-US" sz="675" b="0">
                <a:solidFill>
                  <a:srgbClr val="FFFFFF">
                    <a:lumMod val="50000"/>
                    <a:lumOff val="50000"/>
                  </a:srgbClr>
                </a:solidFill>
                <a:latin typeface="Calibri" panose="020F0502020204030204" pitchFamily="34" charset="0"/>
                <a:ea typeface="MS PGothic" pitchFamily="34" charset="-128"/>
                <a:cs typeface="Arial" charset="0"/>
              </a:rPr>
              <a:pPr algn="r" defTabSz="685800" eaLnBrk="1" fontAlgn="base" hangingPunct="1">
                <a:spcBef>
                  <a:spcPct val="0"/>
                </a:spcBef>
                <a:spcAft>
                  <a:spcPct val="0"/>
                </a:spcAft>
                <a:defRPr/>
              </a:pPr>
              <a:t>‹#›</a:t>
            </a:fld>
            <a:r>
              <a:rPr lang="en-US" sz="675" b="0" dirty="0">
                <a:solidFill>
                  <a:srgbClr val="FFFFFF">
                    <a:lumMod val="50000"/>
                    <a:lumOff val="50000"/>
                  </a:srgbClr>
                </a:solidFill>
                <a:latin typeface="Calibri" panose="020F0502020204030204" pitchFamily="34" charset="0"/>
                <a:ea typeface="MS PGothic" pitchFamily="34" charset="-128"/>
                <a:cs typeface="Arial" charset="0"/>
              </a:rPr>
              <a:t>  </a:t>
            </a:r>
          </a:p>
        </p:txBody>
      </p:sp>
    </p:spTree>
    <p:extLst>
      <p:ext uri="{BB962C8B-B14F-4D97-AF65-F5344CB8AC3E}">
        <p14:creationId xmlns:p14="http://schemas.microsoft.com/office/powerpoint/2010/main" val="699175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ransition spd="slow">
    <p:wipe dir="r"/>
  </p:transition>
  <p:txStyles>
    <p:titleStyle>
      <a:lvl1pPr algn="ctr" rtl="0" eaLnBrk="1" fontAlgn="base" hangingPunct="1">
        <a:spcBef>
          <a:spcPct val="0"/>
        </a:spcBef>
        <a:spcAft>
          <a:spcPct val="0"/>
        </a:spcAft>
        <a:defRPr sz="2700">
          <a:solidFill>
            <a:srgbClr val="FFFFCC"/>
          </a:solidFill>
          <a:latin typeface="Calibri" pitchFamily="34" charset="0"/>
          <a:ea typeface="+mj-ea"/>
          <a:cs typeface="Calibri" pitchFamily="34" charset="0"/>
        </a:defRPr>
      </a:lvl1pPr>
      <a:lvl2pPr algn="l" rtl="0" eaLnBrk="1" fontAlgn="base" hangingPunct="1">
        <a:spcBef>
          <a:spcPct val="0"/>
        </a:spcBef>
        <a:spcAft>
          <a:spcPct val="0"/>
        </a:spcAft>
        <a:defRPr sz="3000">
          <a:solidFill>
            <a:srgbClr val="FFFFCC"/>
          </a:solidFill>
          <a:latin typeface="Arial" charset="0"/>
        </a:defRPr>
      </a:lvl2pPr>
      <a:lvl3pPr algn="l" rtl="0" eaLnBrk="1" fontAlgn="base" hangingPunct="1">
        <a:spcBef>
          <a:spcPct val="0"/>
        </a:spcBef>
        <a:spcAft>
          <a:spcPct val="0"/>
        </a:spcAft>
        <a:defRPr sz="3000">
          <a:solidFill>
            <a:srgbClr val="FFFFCC"/>
          </a:solidFill>
          <a:latin typeface="Arial" charset="0"/>
        </a:defRPr>
      </a:lvl3pPr>
      <a:lvl4pPr algn="l" rtl="0" eaLnBrk="1" fontAlgn="base" hangingPunct="1">
        <a:spcBef>
          <a:spcPct val="0"/>
        </a:spcBef>
        <a:spcAft>
          <a:spcPct val="0"/>
        </a:spcAft>
        <a:defRPr sz="3000">
          <a:solidFill>
            <a:srgbClr val="FFFFCC"/>
          </a:solidFill>
          <a:latin typeface="Arial" charset="0"/>
        </a:defRPr>
      </a:lvl4pPr>
      <a:lvl5pPr algn="l" rtl="0" eaLnBrk="1" fontAlgn="base" hangingPunct="1">
        <a:spcBef>
          <a:spcPct val="0"/>
        </a:spcBef>
        <a:spcAft>
          <a:spcPct val="0"/>
        </a:spcAft>
        <a:defRPr sz="3000">
          <a:solidFill>
            <a:srgbClr val="FFFFCC"/>
          </a:solidFill>
          <a:latin typeface="Arial" charset="0"/>
        </a:defRPr>
      </a:lvl5pPr>
      <a:lvl6pPr marL="342900" algn="ctr" rtl="0" eaLnBrk="1" fontAlgn="base" hangingPunct="1">
        <a:spcBef>
          <a:spcPct val="0"/>
        </a:spcBef>
        <a:spcAft>
          <a:spcPct val="0"/>
        </a:spcAft>
        <a:defRPr sz="3000">
          <a:solidFill>
            <a:srgbClr val="FFFFCC"/>
          </a:solidFill>
          <a:latin typeface="Arial" charset="0"/>
        </a:defRPr>
      </a:lvl6pPr>
      <a:lvl7pPr marL="685800" algn="ctr" rtl="0" eaLnBrk="1" fontAlgn="base" hangingPunct="1">
        <a:spcBef>
          <a:spcPct val="0"/>
        </a:spcBef>
        <a:spcAft>
          <a:spcPct val="0"/>
        </a:spcAft>
        <a:defRPr sz="3000">
          <a:solidFill>
            <a:srgbClr val="FFFFCC"/>
          </a:solidFill>
          <a:latin typeface="Arial" charset="0"/>
        </a:defRPr>
      </a:lvl7pPr>
      <a:lvl8pPr marL="1028700" algn="ctr" rtl="0" eaLnBrk="1" fontAlgn="base" hangingPunct="1">
        <a:spcBef>
          <a:spcPct val="0"/>
        </a:spcBef>
        <a:spcAft>
          <a:spcPct val="0"/>
        </a:spcAft>
        <a:defRPr sz="3000">
          <a:solidFill>
            <a:srgbClr val="FFFFCC"/>
          </a:solidFill>
          <a:latin typeface="Arial" charset="0"/>
        </a:defRPr>
      </a:lvl8pPr>
      <a:lvl9pPr marL="1371600" algn="ctr" rtl="0" eaLnBrk="1" fontAlgn="base" hangingPunct="1">
        <a:spcBef>
          <a:spcPct val="0"/>
        </a:spcBef>
        <a:spcAft>
          <a:spcPct val="0"/>
        </a:spcAft>
        <a:defRPr sz="3000">
          <a:solidFill>
            <a:srgbClr val="FFFFCC"/>
          </a:solidFill>
          <a:latin typeface="Arial" charset="0"/>
        </a:defRPr>
      </a:lvl9pPr>
    </p:titleStyle>
    <p:bodyStyle>
      <a:lvl1pPr marL="257175" indent="-257175" algn="l" rtl="0" eaLnBrk="1" fontAlgn="base" hangingPunct="1">
        <a:spcBef>
          <a:spcPct val="20000"/>
        </a:spcBef>
        <a:spcAft>
          <a:spcPct val="0"/>
        </a:spcAft>
        <a:buChar char="•"/>
        <a:defRPr sz="1800">
          <a:solidFill>
            <a:schemeClr val="bg1"/>
          </a:solidFill>
          <a:latin typeface="Calibri" pitchFamily="34" charset="0"/>
          <a:ea typeface="+mn-ea"/>
          <a:cs typeface="Calibri" pitchFamily="34" charset="0"/>
        </a:defRPr>
      </a:lvl1pPr>
      <a:lvl2pPr marL="557213" indent="-214313" algn="l" rtl="0" eaLnBrk="1" fontAlgn="base" hangingPunct="1">
        <a:spcBef>
          <a:spcPct val="20000"/>
        </a:spcBef>
        <a:spcAft>
          <a:spcPct val="0"/>
        </a:spcAft>
        <a:buChar char="–"/>
        <a:defRPr sz="1500">
          <a:solidFill>
            <a:schemeClr val="bg1"/>
          </a:solidFill>
          <a:latin typeface="Calibri" pitchFamily="34" charset="0"/>
          <a:cs typeface="Calibri" pitchFamily="34" charset="0"/>
        </a:defRPr>
      </a:lvl2pPr>
      <a:lvl3pPr marL="857250" indent="-171450" algn="l" rtl="0" eaLnBrk="1" fontAlgn="base" hangingPunct="1">
        <a:spcBef>
          <a:spcPct val="20000"/>
        </a:spcBef>
        <a:spcAft>
          <a:spcPct val="0"/>
        </a:spcAft>
        <a:buChar char="•"/>
        <a:defRPr>
          <a:solidFill>
            <a:schemeClr val="bg1"/>
          </a:solidFill>
          <a:latin typeface="Calibri" pitchFamily="34" charset="0"/>
          <a:cs typeface="Calibri" pitchFamily="34" charset="0"/>
        </a:defRPr>
      </a:lvl3pPr>
      <a:lvl4pPr marL="1200150" indent="-171450" algn="l" rtl="0" eaLnBrk="1" fontAlgn="base" hangingPunct="1">
        <a:spcBef>
          <a:spcPct val="20000"/>
        </a:spcBef>
        <a:spcAft>
          <a:spcPct val="0"/>
        </a:spcAft>
        <a:buChar char="–"/>
        <a:defRPr sz="1200">
          <a:solidFill>
            <a:schemeClr val="bg1"/>
          </a:solidFill>
          <a:latin typeface="Calibri" pitchFamily="34" charset="0"/>
          <a:cs typeface="Calibri" pitchFamily="34" charset="0"/>
        </a:defRPr>
      </a:lvl4pPr>
      <a:lvl5pPr marL="1543050" indent="-171450" algn="l" rtl="0" eaLnBrk="1" fontAlgn="base" hangingPunct="1">
        <a:spcBef>
          <a:spcPct val="20000"/>
        </a:spcBef>
        <a:spcAft>
          <a:spcPct val="0"/>
        </a:spcAft>
        <a:buChar char="»"/>
        <a:defRPr sz="1200">
          <a:solidFill>
            <a:schemeClr val="bg1"/>
          </a:solidFill>
          <a:latin typeface="Calibri" pitchFamily="34" charset="0"/>
          <a:cs typeface="Calibri" pitchFamily="34" charset="0"/>
        </a:defRPr>
      </a:lvl5pPr>
      <a:lvl6pPr marL="1885950" indent="-171450" algn="l" rtl="0" eaLnBrk="1" fontAlgn="base" hangingPunct="1">
        <a:spcBef>
          <a:spcPct val="20000"/>
        </a:spcBef>
        <a:spcAft>
          <a:spcPct val="0"/>
        </a:spcAft>
        <a:buChar char="»"/>
        <a:defRPr sz="1200">
          <a:solidFill>
            <a:schemeClr val="bg1"/>
          </a:solidFill>
          <a:latin typeface="+mn-lt"/>
        </a:defRPr>
      </a:lvl6pPr>
      <a:lvl7pPr marL="2228850" indent="-171450" algn="l" rtl="0" eaLnBrk="1" fontAlgn="base" hangingPunct="1">
        <a:spcBef>
          <a:spcPct val="20000"/>
        </a:spcBef>
        <a:spcAft>
          <a:spcPct val="0"/>
        </a:spcAft>
        <a:buChar char="»"/>
        <a:defRPr sz="1200">
          <a:solidFill>
            <a:schemeClr val="bg1"/>
          </a:solidFill>
          <a:latin typeface="+mn-lt"/>
        </a:defRPr>
      </a:lvl7pPr>
      <a:lvl8pPr marL="2571750" indent="-171450" algn="l" rtl="0" eaLnBrk="1" fontAlgn="base" hangingPunct="1">
        <a:spcBef>
          <a:spcPct val="20000"/>
        </a:spcBef>
        <a:spcAft>
          <a:spcPct val="0"/>
        </a:spcAft>
        <a:buChar char="»"/>
        <a:defRPr sz="1200">
          <a:solidFill>
            <a:schemeClr val="bg1"/>
          </a:solidFill>
          <a:latin typeface="+mn-lt"/>
        </a:defRPr>
      </a:lvl8pPr>
      <a:lvl9pPr marL="2914650" indent="-171450" algn="l" rtl="0" eaLnBrk="1" fontAlgn="base" hangingPunct="1">
        <a:spcBef>
          <a:spcPct val="20000"/>
        </a:spcBef>
        <a:spcAft>
          <a:spcPct val="0"/>
        </a:spcAft>
        <a:buChar char="»"/>
        <a:defRPr sz="12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5" name="Rectangle 3"/>
          <p:cNvSpPr>
            <a:spLocks noGrp="1" noChangeArrowheads="1"/>
          </p:cNvSpPr>
          <p:nvPr>
            <p:ph type="ctrTitle"/>
          </p:nvPr>
        </p:nvSpPr>
        <p:spPr>
          <a:xfrm>
            <a:off x="1143000" y="412357"/>
            <a:ext cx="6858000" cy="1102519"/>
          </a:xfrm>
          <a:effectLst>
            <a:outerShdw blurRad="63500" dist="107763" dir="2700000" algn="ctr" rotWithShape="0">
              <a:schemeClr val="bg2">
                <a:alpha val="50000"/>
              </a:schemeClr>
            </a:outerShdw>
          </a:effectLst>
        </p:spPr>
        <p:txBody>
          <a:bodyPr>
            <a:normAutofit fontScale="90000"/>
          </a:bodyPr>
          <a:lstStyle/>
          <a:p>
            <a:r>
              <a:rPr lang="en-US" dirty="0"/>
              <a:t>Imaging vs Hemodynamic Assessments for Severity of PVR During TAVR: </a:t>
            </a:r>
            <a:br>
              <a:rPr lang="en-US" dirty="0"/>
            </a:br>
            <a:r>
              <a:rPr lang="en-US" dirty="0"/>
              <a:t>Factors Influencing Treatment Thresholds</a:t>
            </a:r>
          </a:p>
        </p:txBody>
      </p:sp>
      <p:sp>
        <p:nvSpPr>
          <p:cNvPr id="653320" name="Text Box 8"/>
          <p:cNvSpPr txBox="1">
            <a:spLocks noGrp="1" noChangeArrowheads="1"/>
          </p:cNvSpPr>
          <p:nvPr>
            <p:ph type="subTitle" idx="1"/>
          </p:nvPr>
        </p:nvSpPr>
        <p:spPr>
          <a:xfrm>
            <a:off x="1143000" y="3315236"/>
            <a:ext cx="6858000" cy="1398735"/>
          </a:xfrm>
          <a:effectLst>
            <a:outerShdw blurRad="63500" dist="107763" dir="8100000" algn="ctr" rotWithShape="0">
              <a:schemeClr val="bg2">
                <a:alpha val="50000"/>
              </a:schemeClr>
            </a:outerShdw>
          </a:effectLst>
        </p:spPr>
        <p:txBody>
          <a:bodyPr>
            <a:normAutofit lnSpcReduction="10000"/>
          </a:bodyPr>
          <a:lstStyle/>
          <a:p>
            <a:pPr>
              <a:defRPr/>
            </a:pPr>
            <a:r>
              <a:rPr lang="en-US" sz="2700" b="1" i="1" dirty="0">
                <a:solidFill>
                  <a:schemeClr val="bg1">
                    <a:lumMod val="50000"/>
                  </a:schemeClr>
                </a:solidFill>
              </a:rPr>
              <a:t>CRT</a:t>
            </a:r>
          </a:p>
          <a:p>
            <a:pPr>
              <a:defRPr/>
            </a:pPr>
            <a:r>
              <a:rPr lang="en-US" sz="1800" b="1" i="1" dirty="0">
                <a:solidFill>
                  <a:schemeClr val="bg1">
                    <a:lumMod val="50000"/>
                  </a:schemeClr>
                </a:solidFill>
              </a:rPr>
              <a:t>Cardiovascular Research Technologies</a:t>
            </a:r>
          </a:p>
          <a:p>
            <a:pPr>
              <a:defRPr/>
            </a:pPr>
            <a:r>
              <a:rPr lang="en-US" sz="1800" i="1" dirty="0">
                <a:solidFill>
                  <a:schemeClr val="bg1">
                    <a:lumMod val="50000"/>
                  </a:schemeClr>
                </a:solidFill>
              </a:rPr>
              <a:t>Washington D.C.</a:t>
            </a:r>
          </a:p>
          <a:p>
            <a:pPr>
              <a:defRPr/>
            </a:pPr>
            <a:r>
              <a:rPr lang="en-US" sz="1800" i="1" dirty="0">
                <a:solidFill>
                  <a:schemeClr val="bg1">
                    <a:lumMod val="50000"/>
                  </a:schemeClr>
                </a:solidFill>
              </a:rPr>
              <a:t>March 4-6</a:t>
            </a:r>
            <a:r>
              <a:rPr lang="en-US" sz="1800" i="1" baseline="30000" dirty="0">
                <a:solidFill>
                  <a:schemeClr val="bg1">
                    <a:lumMod val="50000"/>
                  </a:schemeClr>
                </a:solidFill>
              </a:rPr>
              <a:t>th</a:t>
            </a:r>
            <a:r>
              <a:rPr lang="en-US" sz="1800" i="1" dirty="0">
                <a:solidFill>
                  <a:schemeClr val="bg1">
                    <a:lumMod val="50000"/>
                  </a:schemeClr>
                </a:solidFill>
              </a:rPr>
              <a:t>, 2018</a:t>
            </a:r>
            <a:endParaRPr lang="en-US" i="1" dirty="0">
              <a:solidFill>
                <a:schemeClr val="accent2"/>
              </a:solidFill>
            </a:endParaRPr>
          </a:p>
        </p:txBody>
      </p:sp>
      <p:sp>
        <p:nvSpPr>
          <p:cNvPr id="4" name="Round Diagonal Corner Rectangle 3"/>
          <p:cNvSpPr/>
          <p:nvPr/>
        </p:nvSpPr>
        <p:spPr bwMode="auto">
          <a:xfrm>
            <a:off x="1665570" y="1920170"/>
            <a:ext cx="6057900" cy="1085850"/>
          </a:xfrm>
          <a:prstGeom prst="round2DiagRect">
            <a:avLst/>
          </a:prstGeom>
          <a:solidFill>
            <a:schemeClr val="bg1"/>
          </a:solidFill>
          <a:ln w="9525" cap="flat" cmpd="sng" algn="ctr">
            <a:solidFill>
              <a:srgbClr val="000000"/>
            </a:solidFill>
            <a:prstDash val="solid"/>
            <a:round/>
            <a:headEnd type="none" w="med" len="med"/>
            <a:tailEnd type="none" w="med" len="med"/>
          </a:ln>
          <a:effectLst>
            <a:outerShdw blurRad="50800" dist="38100" dir="2700000">
              <a:srgbClr val="000000">
                <a:alpha val="43000"/>
              </a:srgbClr>
            </a:outerShdw>
          </a:effectLst>
        </p:spPr>
        <p:txBody>
          <a:bodyPr vert="horz" wrap="square" lIns="68580" tIns="34290" rIns="68580" bIns="34290" numCol="1" rtlCol="0" anchor="t" anchorCtr="0" compatLnSpc="1">
            <a:prstTxWarp prst="textNoShape">
              <a:avLst/>
            </a:prstTxWarp>
          </a:bodyPr>
          <a:lstStyle/>
          <a:p>
            <a:endParaRPr lang="en-US" sz="1350">
              <a:solidFill>
                <a:srgbClr val="000000"/>
              </a:solidFill>
              <a:latin typeface="Tahoma" pitchFamily="-108" charset="0"/>
            </a:endParaRPr>
          </a:p>
        </p:txBody>
      </p:sp>
      <p:sp>
        <p:nvSpPr>
          <p:cNvPr id="2" name="Rectangle 1"/>
          <p:cNvSpPr/>
          <p:nvPr/>
        </p:nvSpPr>
        <p:spPr>
          <a:xfrm>
            <a:off x="1708708" y="2070877"/>
            <a:ext cx="5975192" cy="854080"/>
          </a:xfrm>
          <a:prstGeom prst="rect">
            <a:avLst/>
          </a:prstGeom>
        </p:spPr>
        <p:txBody>
          <a:bodyPr wrap="square">
            <a:spAutoFit/>
          </a:bodyPr>
          <a:lstStyle/>
          <a:p>
            <a:pPr algn="ctr">
              <a:defRPr/>
            </a:pPr>
            <a:r>
              <a:rPr lang="en-US" sz="2400" i="1" dirty="0">
                <a:solidFill>
                  <a:schemeClr val="tx1">
                    <a:lumMod val="75000"/>
                    <a:lumOff val="25000"/>
                  </a:schemeClr>
                </a:solidFill>
              </a:rPr>
              <a:t>Ted Feldman, M.D., MSCAI FACC FESC</a:t>
            </a:r>
          </a:p>
          <a:p>
            <a:pPr algn="ctr">
              <a:defRPr/>
            </a:pPr>
            <a:r>
              <a:rPr lang="en-US" sz="750" i="1" dirty="0">
                <a:solidFill>
                  <a:schemeClr val="tx1">
                    <a:lumMod val="75000"/>
                    <a:lumOff val="25000"/>
                  </a:schemeClr>
                </a:solidFill>
              </a:rPr>
              <a:t> </a:t>
            </a:r>
          </a:p>
          <a:p>
            <a:pPr algn="ctr">
              <a:defRPr/>
            </a:pPr>
            <a:r>
              <a:rPr lang="en-US" i="1" dirty="0">
                <a:solidFill>
                  <a:schemeClr val="tx1">
                    <a:lumMod val="75000"/>
                    <a:lumOff val="25000"/>
                  </a:schemeClr>
                </a:solidFill>
              </a:rPr>
              <a:t>Evanston Hospital</a:t>
            </a:r>
          </a:p>
        </p:txBody>
      </p:sp>
    </p:spTree>
    <p:extLst>
      <p:ext uri="{BB962C8B-B14F-4D97-AF65-F5344CB8AC3E}">
        <p14:creationId xmlns:p14="http://schemas.microsoft.com/office/powerpoint/2010/main" val="4272364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0BDFD-2AEA-7844-89DC-599E46DD6136}"/>
              </a:ext>
            </a:extLst>
          </p:cNvPr>
          <p:cNvSpPr>
            <a:spLocks noGrp="1"/>
          </p:cNvSpPr>
          <p:nvPr>
            <p:ph type="title"/>
          </p:nvPr>
        </p:nvSpPr>
        <p:spPr>
          <a:xfrm>
            <a:off x="1465118" y="67434"/>
            <a:ext cx="6172200" cy="653003"/>
          </a:xfrm>
        </p:spPr>
        <p:txBody>
          <a:bodyPr/>
          <a:lstStyle/>
          <a:p>
            <a:r>
              <a:rPr lang="en-US" dirty="0"/>
              <a:t>MRI to evaluate AR after TAVR</a:t>
            </a:r>
          </a:p>
        </p:txBody>
      </p:sp>
      <p:pic>
        <p:nvPicPr>
          <p:cNvPr id="5" name="Picture 4">
            <a:extLst>
              <a:ext uri="{FF2B5EF4-FFF2-40B4-BE49-F238E27FC236}">
                <a16:creationId xmlns:a16="http://schemas.microsoft.com/office/drawing/2014/main" xmlns="" id="{2B9B3263-6205-0543-897A-7B8320D4D337}"/>
              </a:ext>
            </a:extLst>
          </p:cNvPr>
          <p:cNvPicPr>
            <a:picLocks noChangeAspect="1"/>
          </p:cNvPicPr>
          <p:nvPr/>
        </p:nvPicPr>
        <p:blipFill>
          <a:blip r:embed="rId3"/>
          <a:stretch>
            <a:fillRect/>
          </a:stretch>
        </p:blipFill>
        <p:spPr>
          <a:xfrm>
            <a:off x="1599948" y="817418"/>
            <a:ext cx="2694961" cy="4080825"/>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xmlns="" id="{963060B6-A9E2-B14D-8E36-44A9C547E5B1}"/>
              </a:ext>
            </a:extLst>
          </p:cNvPr>
          <p:cNvSpPr txBox="1"/>
          <p:nvPr/>
        </p:nvSpPr>
        <p:spPr>
          <a:xfrm>
            <a:off x="4475018" y="2880242"/>
            <a:ext cx="3219044" cy="113107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350" dirty="0"/>
              <a:t>CMR performed a median of </a:t>
            </a:r>
            <a:r>
              <a:rPr lang="en-US" sz="1350" b="1" dirty="0"/>
              <a:t>40 days </a:t>
            </a:r>
            <a:r>
              <a:rPr lang="en-US" sz="1350" dirty="0"/>
              <a:t>post-TAVR had a greater association with post-TAVR clinical events vs </a:t>
            </a:r>
            <a:r>
              <a:rPr lang="en-US" sz="1350" b="1" dirty="0"/>
              <a:t>early</a:t>
            </a:r>
            <a:r>
              <a:rPr lang="en-US" sz="1350" dirty="0"/>
              <a:t> TTE (p &lt; 0.01) </a:t>
            </a:r>
          </a:p>
          <a:p>
            <a:r>
              <a:rPr lang="en-US" sz="1350" dirty="0"/>
              <a:t>RF 30% best predicted poorer clinical outcomes (p &lt; 0.001)</a:t>
            </a:r>
          </a:p>
        </p:txBody>
      </p:sp>
      <p:sp>
        <p:nvSpPr>
          <p:cNvPr id="8" name="Rectangle 7">
            <a:extLst>
              <a:ext uri="{FF2B5EF4-FFF2-40B4-BE49-F238E27FC236}">
                <a16:creationId xmlns:a16="http://schemas.microsoft.com/office/drawing/2014/main" xmlns="" id="{DD749F5A-4E89-1F41-8CA5-45D550AE998B}"/>
              </a:ext>
            </a:extLst>
          </p:cNvPr>
          <p:cNvSpPr/>
          <p:nvPr/>
        </p:nvSpPr>
        <p:spPr>
          <a:xfrm>
            <a:off x="4930164" y="4053116"/>
            <a:ext cx="2763898" cy="230832"/>
          </a:xfrm>
          <a:prstGeom prst="rect">
            <a:avLst/>
          </a:prstGeom>
        </p:spPr>
        <p:txBody>
          <a:bodyPr wrap="none">
            <a:spAutoFit/>
          </a:bodyPr>
          <a:lstStyle/>
          <a:p>
            <a:pPr algn="r"/>
            <a:r>
              <a:rPr lang="en-US" sz="900" i="1" dirty="0"/>
              <a:t>Ribeiro, H.B. et al. J Am </a:t>
            </a:r>
            <a:r>
              <a:rPr lang="en-US" sz="900" i="1" dirty="0" err="1"/>
              <a:t>Coll</a:t>
            </a:r>
            <a:r>
              <a:rPr lang="en-US" sz="900" i="1" dirty="0"/>
              <a:t> </a:t>
            </a:r>
            <a:r>
              <a:rPr lang="en-US" sz="900" i="1" dirty="0" err="1"/>
              <a:t>Cardiol</a:t>
            </a:r>
            <a:r>
              <a:rPr lang="en-US" sz="900" i="1" dirty="0"/>
              <a:t>. 2016;68(6):577–85</a:t>
            </a:r>
          </a:p>
        </p:txBody>
      </p:sp>
      <p:sp>
        <p:nvSpPr>
          <p:cNvPr id="9" name="TextBox 8">
            <a:extLst>
              <a:ext uri="{FF2B5EF4-FFF2-40B4-BE49-F238E27FC236}">
                <a16:creationId xmlns:a16="http://schemas.microsoft.com/office/drawing/2014/main" xmlns="" id="{D79C99C9-F11C-1342-9F83-8492581B6131}"/>
              </a:ext>
            </a:extLst>
          </p:cNvPr>
          <p:cNvSpPr txBox="1"/>
          <p:nvPr/>
        </p:nvSpPr>
        <p:spPr>
          <a:xfrm>
            <a:off x="2438400" y="1634837"/>
            <a:ext cx="381000" cy="415498"/>
          </a:xfrm>
          <a:prstGeom prst="rect">
            <a:avLst/>
          </a:prstGeom>
          <a:noFill/>
        </p:spPr>
        <p:txBody>
          <a:bodyPr wrap="square" rtlCol="0">
            <a:spAutoFit/>
          </a:bodyPr>
          <a:lstStyle/>
          <a:p>
            <a:pPr algn="ctr"/>
            <a:r>
              <a:rPr lang="en-US" sz="1050" b="1" dirty="0"/>
              <a:t>MRI</a:t>
            </a:r>
          </a:p>
        </p:txBody>
      </p:sp>
      <p:sp>
        <p:nvSpPr>
          <p:cNvPr id="10" name="TextBox 9">
            <a:extLst>
              <a:ext uri="{FF2B5EF4-FFF2-40B4-BE49-F238E27FC236}">
                <a16:creationId xmlns:a16="http://schemas.microsoft.com/office/drawing/2014/main" xmlns="" id="{CB0262CA-0066-1B44-A01C-B3B932DECD2B}"/>
              </a:ext>
            </a:extLst>
          </p:cNvPr>
          <p:cNvSpPr txBox="1"/>
          <p:nvPr/>
        </p:nvSpPr>
        <p:spPr>
          <a:xfrm>
            <a:off x="2438400" y="3535805"/>
            <a:ext cx="381000" cy="415498"/>
          </a:xfrm>
          <a:prstGeom prst="rect">
            <a:avLst/>
          </a:prstGeom>
          <a:noFill/>
        </p:spPr>
        <p:txBody>
          <a:bodyPr wrap="square" rtlCol="0">
            <a:spAutoFit/>
          </a:bodyPr>
          <a:lstStyle/>
          <a:p>
            <a:pPr algn="ctr"/>
            <a:r>
              <a:rPr lang="en-US" sz="1050" b="1" dirty="0"/>
              <a:t>TTE</a:t>
            </a:r>
          </a:p>
        </p:txBody>
      </p:sp>
      <p:pic>
        <p:nvPicPr>
          <p:cNvPr id="12" name="Picture 11">
            <a:extLst>
              <a:ext uri="{FF2B5EF4-FFF2-40B4-BE49-F238E27FC236}">
                <a16:creationId xmlns:a16="http://schemas.microsoft.com/office/drawing/2014/main" xmlns="" id="{49755E25-77FE-8049-A074-D89DD2124668}"/>
              </a:ext>
            </a:extLst>
          </p:cNvPr>
          <p:cNvPicPr>
            <a:picLocks noChangeAspect="1"/>
          </p:cNvPicPr>
          <p:nvPr/>
        </p:nvPicPr>
        <p:blipFill>
          <a:blip r:embed="rId4"/>
          <a:stretch>
            <a:fillRect/>
          </a:stretch>
        </p:blipFill>
        <p:spPr>
          <a:xfrm>
            <a:off x="4475018" y="819365"/>
            <a:ext cx="3219044" cy="1946781"/>
          </a:xfrm>
          <a:prstGeom prst="rect">
            <a:avLst/>
          </a:prstGeom>
          <a:ln>
            <a:solidFill>
              <a:schemeClr val="tx1"/>
            </a:solidFill>
          </a:ln>
        </p:spPr>
      </p:pic>
      <p:pic>
        <p:nvPicPr>
          <p:cNvPr id="14" name="Picture 13">
            <a:extLst>
              <a:ext uri="{FF2B5EF4-FFF2-40B4-BE49-F238E27FC236}">
                <a16:creationId xmlns:a16="http://schemas.microsoft.com/office/drawing/2014/main" xmlns="" id="{DA18C722-5CD6-BC40-9D86-34095EBF7C36}"/>
              </a:ext>
            </a:extLst>
          </p:cNvPr>
          <p:cNvPicPr>
            <a:picLocks noChangeAspect="1"/>
          </p:cNvPicPr>
          <p:nvPr/>
        </p:nvPicPr>
        <p:blipFill>
          <a:blip r:embed="rId5"/>
          <a:stretch>
            <a:fillRect/>
          </a:stretch>
        </p:blipFill>
        <p:spPr>
          <a:xfrm>
            <a:off x="5133361" y="1865670"/>
            <a:ext cx="2260007" cy="268758"/>
          </a:xfrm>
          <a:prstGeom prst="rect">
            <a:avLst/>
          </a:prstGeom>
        </p:spPr>
      </p:pic>
      <p:sp>
        <p:nvSpPr>
          <p:cNvPr id="15" name="TextBox 14">
            <a:extLst>
              <a:ext uri="{FF2B5EF4-FFF2-40B4-BE49-F238E27FC236}">
                <a16:creationId xmlns:a16="http://schemas.microsoft.com/office/drawing/2014/main" xmlns="" id="{4BF38AAD-F0A0-5749-9CFD-87D5B036EED9}"/>
              </a:ext>
            </a:extLst>
          </p:cNvPr>
          <p:cNvSpPr txBox="1"/>
          <p:nvPr/>
        </p:nvSpPr>
        <p:spPr>
          <a:xfrm>
            <a:off x="5847728" y="1634837"/>
            <a:ext cx="381000" cy="415498"/>
          </a:xfrm>
          <a:prstGeom prst="rect">
            <a:avLst/>
          </a:prstGeom>
          <a:noFill/>
        </p:spPr>
        <p:txBody>
          <a:bodyPr wrap="square" rtlCol="0">
            <a:spAutoFit/>
          </a:bodyPr>
          <a:lstStyle/>
          <a:p>
            <a:pPr algn="ctr"/>
            <a:r>
              <a:rPr lang="en-US" sz="1050" b="1" dirty="0"/>
              <a:t>MRI</a:t>
            </a:r>
          </a:p>
        </p:txBody>
      </p:sp>
    </p:spTree>
    <p:extLst>
      <p:ext uri="{BB962C8B-B14F-4D97-AF65-F5344CB8AC3E}">
        <p14:creationId xmlns:p14="http://schemas.microsoft.com/office/powerpoint/2010/main" val="128098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007C0-C5EF-474B-B6AB-5B6FD5683736}"/>
              </a:ext>
            </a:extLst>
          </p:cNvPr>
          <p:cNvSpPr>
            <a:spLocks noGrp="1"/>
          </p:cNvSpPr>
          <p:nvPr>
            <p:ph type="title"/>
          </p:nvPr>
        </p:nvSpPr>
        <p:spPr>
          <a:xfrm>
            <a:off x="1467043" y="-4683"/>
            <a:ext cx="6172200" cy="596637"/>
          </a:xfrm>
        </p:spPr>
        <p:txBody>
          <a:bodyPr>
            <a:normAutofit/>
          </a:bodyPr>
          <a:lstStyle/>
          <a:p>
            <a:r>
              <a:rPr lang="en-US" sz="2400" dirty="0"/>
              <a:t>Mild PVL after TAVR: A meta-analysis</a:t>
            </a:r>
          </a:p>
        </p:txBody>
      </p:sp>
      <p:sp>
        <p:nvSpPr>
          <p:cNvPr id="4" name="Rectangle 3">
            <a:extLst>
              <a:ext uri="{FF2B5EF4-FFF2-40B4-BE49-F238E27FC236}">
                <a16:creationId xmlns:a16="http://schemas.microsoft.com/office/drawing/2014/main" xmlns="" id="{495A9DA8-11E9-2042-9C37-BBB503AE8CC3}"/>
              </a:ext>
            </a:extLst>
          </p:cNvPr>
          <p:cNvSpPr/>
          <p:nvPr/>
        </p:nvSpPr>
        <p:spPr>
          <a:xfrm>
            <a:off x="5349834" y="4889032"/>
            <a:ext cx="2289409" cy="230832"/>
          </a:xfrm>
          <a:prstGeom prst="rect">
            <a:avLst/>
          </a:prstGeom>
        </p:spPr>
        <p:txBody>
          <a:bodyPr wrap="none">
            <a:spAutoFit/>
          </a:bodyPr>
          <a:lstStyle/>
          <a:p>
            <a:pPr algn="r"/>
            <a:r>
              <a:rPr lang="en-US" sz="900" i="1" dirty="0"/>
              <a:t>Catheter </a:t>
            </a:r>
            <a:r>
              <a:rPr lang="en-US" sz="900" i="1" dirty="0" err="1"/>
              <a:t>Cardiovasc</a:t>
            </a:r>
            <a:r>
              <a:rPr lang="en-US" sz="900" i="1" dirty="0"/>
              <a:t> </a:t>
            </a:r>
            <a:r>
              <a:rPr lang="en-US" sz="900" i="1" dirty="0" err="1"/>
              <a:t>Interv</a:t>
            </a:r>
            <a:r>
              <a:rPr lang="en-US" sz="900" i="1" dirty="0"/>
              <a:t>. 2018;91:135–147</a:t>
            </a:r>
          </a:p>
        </p:txBody>
      </p:sp>
      <p:pic>
        <p:nvPicPr>
          <p:cNvPr id="6" name="Picture 5">
            <a:extLst>
              <a:ext uri="{FF2B5EF4-FFF2-40B4-BE49-F238E27FC236}">
                <a16:creationId xmlns:a16="http://schemas.microsoft.com/office/drawing/2014/main" xmlns="" id="{FA1C4955-A42D-244E-BD32-BF77E9E82CC8}"/>
              </a:ext>
            </a:extLst>
          </p:cNvPr>
          <p:cNvPicPr>
            <a:picLocks noChangeAspect="1"/>
          </p:cNvPicPr>
          <p:nvPr/>
        </p:nvPicPr>
        <p:blipFill>
          <a:blip r:embed="rId3"/>
          <a:stretch>
            <a:fillRect/>
          </a:stretch>
        </p:blipFill>
        <p:spPr>
          <a:xfrm>
            <a:off x="1994836" y="788813"/>
            <a:ext cx="4836695" cy="4055358"/>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xmlns="" id="{A72C6360-AAF8-DE4F-BA0C-CB2E6AA44C3D}"/>
              </a:ext>
            </a:extLst>
          </p:cNvPr>
          <p:cNvSpPr txBox="1"/>
          <p:nvPr/>
        </p:nvSpPr>
        <p:spPr>
          <a:xfrm>
            <a:off x="3072124" y="452516"/>
            <a:ext cx="2722220" cy="300082"/>
          </a:xfrm>
          <a:prstGeom prst="rect">
            <a:avLst/>
          </a:prstGeom>
          <a:noFill/>
        </p:spPr>
        <p:txBody>
          <a:bodyPr wrap="none" rtlCol="0">
            <a:spAutoFit/>
          </a:bodyPr>
          <a:lstStyle/>
          <a:p>
            <a:r>
              <a:rPr lang="en-US" sz="1350" dirty="0"/>
              <a:t>25 articles including 21,018 patients</a:t>
            </a:r>
          </a:p>
        </p:txBody>
      </p:sp>
      <p:sp>
        <p:nvSpPr>
          <p:cNvPr id="8" name="Diamond 7">
            <a:extLst>
              <a:ext uri="{FF2B5EF4-FFF2-40B4-BE49-F238E27FC236}">
                <a16:creationId xmlns:a16="http://schemas.microsoft.com/office/drawing/2014/main" xmlns="" id="{B6BADDBD-F89C-DE4E-A967-0FFF3C679AF4}"/>
              </a:ext>
            </a:extLst>
          </p:cNvPr>
          <p:cNvSpPr/>
          <p:nvPr/>
        </p:nvSpPr>
        <p:spPr>
          <a:xfrm>
            <a:off x="5709311" y="3284622"/>
            <a:ext cx="140444" cy="93846"/>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Diamond 8">
            <a:extLst>
              <a:ext uri="{FF2B5EF4-FFF2-40B4-BE49-F238E27FC236}">
                <a16:creationId xmlns:a16="http://schemas.microsoft.com/office/drawing/2014/main" xmlns="" id="{C8AEBD9E-A649-334D-90A3-56D46716709F}"/>
              </a:ext>
            </a:extLst>
          </p:cNvPr>
          <p:cNvSpPr/>
          <p:nvPr/>
        </p:nvSpPr>
        <p:spPr>
          <a:xfrm>
            <a:off x="5716529" y="4425215"/>
            <a:ext cx="140444" cy="78206"/>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xmlns="" id="{3173819C-670A-2B44-9839-5681F6DD8482}"/>
              </a:ext>
            </a:extLst>
          </p:cNvPr>
          <p:cNvSpPr txBox="1"/>
          <p:nvPr/>
        </p:nvSpPr>
        <p:spPr>
          <a:xfrm>
            <a:off x="4867976" y="4641940"/>
            <a:ext cx="1913021" cy="323165"/>
          </a:xfrm>
          <a:prstGeom prst="rect">
            <a:avLst/>
          </a:prstGeom>
          <a:solidFill>
            <a:schemeClr val="bg1"/>
          </a:solidFill>
        </p:spPr>
        <p:txBody>
          <a:bodyPr wrap="square" rtlCol="0">
            <a:spAutoFit/>
          </a:bodyPr>
          <a:lstStyle/>
          <a:p>
            <a:pPr algn="ctr"/>
            <a:r>
              <a:rPr lang="en-US" sz="750" b="1" dirty="0"/>
              <a:t>Favors MILD PVL       Favors NONE/trivial PVL</a:t>
            </a:r>
          </a:p>
        </p:txBody>
      </p:sp>
      <p:sp>
        <p:nvSpPr>
          <p:cNvPr id="13" name="Rectangle 12">
            <a:extLst>
              <a:ext uri="{FF2B5EF4-FFF2-40B4-BE49-F238E27FC236}">
                <a16:creationId xmlns:a16="http://schemas.microsoft.com/office/drawing/2014/main" xmlns="" id="{E44EDDCC-F7A1-D34D-A90B-862D46547A29}"/>
              </a:ext>
            </a:extLst>
          </p:cNvPr>
          <p:cNvSpPr/>
          <p:nvPr/>
        </p:nvSpPr>
        <p:spPr>
          <a:xfrm>
            <a:off x="2254718" y="1025091"/>
            <a:ext cx="817406" cy="72190"/>
          </a:xfrm>
          <a:prstGeom prst="rect">
            <a:avLst/>
          </a:prstGeom>
          <a:solidFill>
            <a:srgbClr val="FF0000">
              <a:alpha val="3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xmlns="" id="{FB4738A7-5C2B-DB41-86F7-9EE901C65C84}"/>
              </a:ext>
            </a:extLst>
          </p:cNvPr>
          <p:cNvSpPr/>
          <p:nvPr/>
        </p:nvSpPr>
        <p:spPr>
          <a:xfrm>
            <a:off x="2094698" y="4425216"/>
            <a:ext cx="817406" cy="72190"/>
          </a:xfrm>
          <a:prstGeom prst="rect">
            <a:avLst/>
          </a:prstGeom>
          <a:solidFill>
            <a:srgbClr val="FF0000">
              <a:alpha val="3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4779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64E33-E71E-1242-AD35-E5E06F421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BF2CDC0-BCFA-D14A-ADE0-497692AD2B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8330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7" name="Group 56"/>
          <p:cNvGraphicFramePr>
            <a:graphicFrameLocks noGrp="1"/>
          </p:cNvGraphicFramePr>
          <p:nvPr>
            <p:extLst/>
          </p:nvPr>
        </p:nvGraphicFramePr>
        <p:xfrm>
          <a:off x="1375857" y="3571322"/>
          <a:ext cx="6414569" cy="1066800"/>
        </p:xfrm>
        <a:graphic>
          <a:graphicData uri="http://schemas.openxmlformats.org/drawingml/2006/table">
            <a:tbl>
              <a:tblPr/>
              <a:tblGrid>
                <a:gridCol w="412436">
                  <a:extLst>
                    <a:ext uri="{9D8B030D-6E8A-4147-A177-3AD203B41FA5}">
                      <a16:colId xmlns:a16="http://schemas.microsoft.com/office/drawing/2014/main" xmlns="" val="20000"/>
                    </a:ext>
                  </a:extLst>
                </a:gridCol>
                <a:gridCol w="527816">
                  <a:extLst>
                    <a:ext uri="{9D8B030D-6E8A-4147-A177-3AD203B41FA5}">
                      <a16:colId xmlns:a16="http://schemas.microsoft.com/office/drawing/2014/main" xmlns="" val="20001"/>
                    </a:ext>
                  </a:extLst>
                </a:gridCol>
                <a:gridCol w="575801">
                  <a:extLst>
                    <a:ext uri="{9D8B030D-6E8A-4147-A177-3AD203B41FA5}">
                      <a16:colId xmlns:a16="http://schemas.microsoft.com/office/drawing/2014/main" xmlns="" val="20002"/>
                    </a:ext>
                  </a:extLst>
                </a:gridCol>
                <a:gridCol w="639375">
                  <a:extLst>
                    <a:ext uri="{9D8B030D-6E8A-4147-A177-3AD203B41FA5}">
                      <a16:colId xmlns:a16="http://schemas.microsoft.com/office/drawing/2014/main" xmlns="" val="20003"/>
                    </a:ext>
                  </a:extLst>
                </a:gridCol>
                <a:gridCol w="604598">
                  <a:extLst>
                    <a:ext uri="{9D8B030D-6E8A-4147-A177-3AD203B41FA5}">
                      <a16:colId xmlns:a16="http://schemas.microsoft.com/office/drawing/2014/main" xmlns="" val="20004"/>
                    </a:ext>
                  </a:extLst>
                </a:gridCol>
                <a:gridCol w="589348">
                  <a:extLst>
                    <a:ext uri="{9D8B030D-6E8A-4147-A177-3AD203B41FA5}">
                      <a16:colId xmlns:a16="http://schemas.microsoft.com/office/drawing/2014/main" xmlns="" val="20005"/>
                    </a:ext>
                  </a:extLst>
                </a:gridCol>
                <a:gridCol w="466627">
                  <a:extLst>
                    <a:ext uri="{9D8B030D-6E8A-4147-A177-3AD203B41FA5}">
                      <a16:colId xmlns:a16="http://schemas.microsoft.com/office/drawing/2014/main" xmlns="" val="20006"/>
                    </a:ext>
                  </a:extLst>
                </a:gridCol>
                <a:gridCol w="494907">
                  <a:extLst>
                    <a:ext uri="{9D8B030D-6E8A-4147-A177-3AD203B41FA5}">
                      <a16:colId xmlns:a16="http://schemas.microsoft.com/office/drawing/2014/main" xmlns="" val="20007"/>
                    </a:ext>
                  </a:extLst>
                </a:gridCol>
                <a:gridCol w="468013">
                  <a:extLst>
                    <a:ext uri="{9D8B030D-6E8A-4147-A177-3AD203B41FA5}">
                      <a16:colId xmlns:a16="http://schemas.microsoft.com/office/drawing/2014/main" xmlns="" val="20008"/>
                    </a:ext>
                  </a:extLst>
                </a:gridCol>
                <a:gridCol w="492869">
                  <a:extLst>
                    <a:ext uri="{9D8B030D-6E8A-4147-A177-3AD203B41FA5}">
                      <a16:colId xmlns:a16="http://schemas.microsoft.com/office/drawing/2014/main" xmlns="" val="20009"/>
                    </a:ext>
                  </a:extLst>
                </a:gridCol>
                <a:gridCol w="623784">
                  <a:extLst>
                    <a:ext uri="{9D8B030D-6E8A-4147-A177-3AD203B41FA5}">
                      <a16:colId xmlns:a16="http://schemas.microsoft.com/office/drawing/2014/main" xmlns="" val="20010"/>
                    </a:ext>
                  </a:extLst>
                </a:gridCol>
                <a:gridCol w="518995">
                  <a:extLst>
                    <a:ext uri="{9D8B030D-6E8A-4147-A177-3AD203B41FA5}">
                      <a16:colId xmlns:a16="http://schemas.microsoft.com/office/drawing/2014/main" xmlns="" val="20011"/>
                    </a:ext>
                  </a:extLst>
                </a:gridCol>
              </a:tblGrid>
              <a:tr h="754380">
                <a:tc>
                  <a:txBody>
                    <a:bodyPr/>
                    <a:lstStyle/>
                    <a:p>
                      <a:pPr marL="0" algn="ctr" defTabSz="914400" rtl="0" eaLnBrk="1" fontAlgn="auto" latinLnBrk="0" hangingPunct="1">
                        <a:spcBef>
                          <a:spcPts val="0"/>
                        </a:spcBef>
                        <a:spcAft>
                          <a:spcPts val="0"/>
                        </a:spcAft>
                      </a:pPr>
                      <a:endParaRPr kumimoji="0" lang="en-US" sz="900" b="0" i="0" u="none" strike="noStrike" kern="1200" cap="none" normalizeH="0" baseline="0" dirty="0">
                        <a:ln>
                          <a:noFill/>
                        </a:ln>
                        <a:solidFill>
                          <a:schemeClr val="tx1"/>
                        </a:solidFill>
                        <a:effectLst/>
                        <a:latin typeface="+mn-lt"/>
                        <a:ea typeface=""/>
                        <a:cs typeface="Calibri" panose="020F050202020403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SAPIEN 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PARTNER II, Inop</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SAPIEN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PARTNER II Inop</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err="1">
                          <a:ln>
                            <a:noFill/>
                          </a:ln>
                          <a:solidFill>
                            <a:schemeClr val="tx1"/>
                          </a:solidFill>
                          <a:effectLst/>
                          <a:latin typeface="+mn-lt"/>
                          <a:ea typeface="+mn-ea"/>
                          <a:cs typeface="Calibri" panose="020F0502020204030204" pitchFamily="34" charset="0"/>
                        </a:rPr>
                        <a:t>CoreValve</a:t>
                      </a:r>
                      <a:r>
                        <a:rPr kumimoji="0" lang="en-US" sz="800" b="0" i="0" u="none" strike="noStrike" kern="1200" cap="none" normalizeH="0" baseline="0" dirty="0">
                          <a:ln>
                            <a:noFill/>
                          </a:ln>
                          <a:solidFill>
                            <a:schemeClr val="tx1"/>
                          </a:solidFill>
                          <a:effectLst/>
                          <a:latin typeface="+mn-lt"/>
                          <a:ea typeface="+mn-ea"/>
                          <a:cs typeface="Calibri" panose="020F0502020204030204" pitchFamily="34" charset="0"/>
                        </a:rPr>
                        <a:t> ADVANCE</a:t>
                      </a:r>
                      <a:r>
                        <a:rPr kumimoji="0" lang="en-US" sz="800" b="0" i="0" u="none" strike="noStrike" kern="1200" cap="none" normalizeH="0" baseline="30000" dirty="0">
                          <a:ln>
                            <a:noFill/>
                          </a:ln>
                          <a:solidFill>
                            <a:schemeClr val="tx1"/>
                          </a:solidFill>
                          <a:effectLst/>
                          <a:latin typeface="+mn-lt"/>
                          <a:ea typeface="+mn-ea"/>
                          <a:cs typeface="Calibri" panose="020F0502020204030204" pitchFamily="34" charset="0"/>
                        </a:rPr>
                        <a:t>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err="1">
                          <a:ln>
                            <a:noFill/>
                          </a:ln>
                          <a:solidFill>
                            <a:schemeClr val="tx1"/>
                          </a:solidFill>
                          <a:effectLst/>
                          <a:latin typeface="+mn-lt"/>
                          <a:ea typeface=""/>
                          <a:cs typeface="Calibri" panose="020F0502020204030204" pitchFamily="34" charset="0"/>
                        </a:rPr>
                        <a:t>CoreValve</a:t>
                      </a:r>
                      <a:r>
                        <a:rPr kumimoji="0" lang="en-US" sz="800" b="0" i="0" u="none" strike="noStrike" kern="1200" cap="none" normalizeH="0" baseline="0" dirty="0">
                          <a:ln>
                            <a:noFill/>
                          </a:ln>
                          <a:solidFill>
                            <a:schemeClr val="tx1"/>
                          </a:solidFill>
                          <a:effectLst/>
                          <a:latin typeface="+mn-lt"/>
                          <a:ea typeface=""/>
                          <a:cs typeface="Calibri" panose="020F0502020204030204" pitchFamily="34" charset="0"/>
                        </a:rPr>
                        <a:t> Extreme Risk</a:t>
                      </a:r>
                      <a:r>
                        <a:rPr kumimoji="0" lang="en-US" sz="800" b="0" i="0" u="none" strike="noStrike" kern="1200" cap="none" normalizeH="0" baseline="30000" dirty="0">
                          <a:ln>
                            <a:noFill/>
                          </a:ln>
                          <a:solidFill>
                            <a:schemeClr val="tx1"/>
                          </a:solidFill>
                          <a:effectLst/>
                          <a:latin typeface="+mn-lt"/>
                          <a:ea typeface="+mn-ea"/>
                          <a:cs typeface="Calibri" panose="020F0502020204030204" pitchFamily="34" charset="0"/>
                        </a:rPr>
                        <a:t>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normalizeH="0" baseline="0" dirty="0" err="1">
                          <a:ln>
                            <a:noFill/>
                          </a:ln>
                          <a:solidFill>
                            <a:schemeClr val="tx1"/>
                          </a:solidFill>
                          <a:effectLst/>
                          <a:latin typeface="+mn-lt"/>
                          <a:ea typeface="+mn-ea"/>
                          <a:cs typeface="Calibri" panose="020F0502020204030204" pitchFamily="34" charset="0"/>
                        </a:rPr>
                        <a:t>CoreValve</a:t>
                      </a:r>
                      <a:r>
                        <a:rPr kumimoji="0" lang="en-US" sz="800" b="0" i="0" u="none" strike="noStrike" kern="1200" cap="none" normalizeH="0" baseline="0" dirty="0">
                          <a:ln>
                            <a:noFill/>
                          </a:ln>
                          <a:solidFill>
                            <a:schemeClr val="tx1"/>
                          </a:solidFill>
                          <a:effectLst/>
                          <a:latin typeface="+mn-lt"/>
                          <a:ea typeface="+mn-ea"/>
                          <a:cs typeface="Calibri" panose="020F0502020204030204" pitchFamily="34" charset="0"/>
                        </a:rPr>
                        <a:t> High Risk</a:t>
                      </a:r>
                      <a:r>
                        <a:rPr kumimoji="0" lang="en-US" sz="800" b="0" i="0" u="none" strike="noStrike" kern="1200" cap="none" normalizeH="0" baseline="30000" dirty="0">
                          <a:ln>
                            <a:noFill/>
                          </a:ln>
                          <a:solidFill>
                            <a:schemeClr val="tx1"/>
                          </a:solidFill>
                          <a:effectLst/>
                          <a:latin typeface="+mn-lt"/>
                          <a:ea typeface="+mn-ea"/>
                          <a:cs typeface="Calibri" panose="020F0502020204030204" pitchFamily="34" charset="0"/>
                        </a:rPr>
                        <a:t>4</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TVT 2013</a:t>
                      </a:r>
                      <a:endPar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TVT 2014</a:t>
                      </a:r>
                      <a:endPar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Portico</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CE Study</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SAPIEN 3</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Direct Flow DISCOVER</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7</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LOTUS              REPRISE II &amp; EXT</a:t>
                      </a:r>
                      <a:r>
                        <a:rPr kumimoji="0" lang="en-US" sz="900" b="0" i="0" u="none" strike="noStrike" kern="1200" cap="none" normalizeH="0" baseline="30000" dirty="0">
                          <a:ln>
                            <a:noFill/>
                          </a:ln>
                          <a:solidFill>
                            <a:schemeClr val="tx1"/>
                          </a:solidFill>
                          <a:effectLst/>
                          <a:latin typeface="+mn-lt"/>
                          <a:ea typeface="+mn-ea"/>
                          <a:cs typeface="Calibri" panose="020F0502020204030204" pitchFamily="34" charset="0"/>
                        </a:rPr>
                        <a:t>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5157">
                <a:tc>
                  <a:txBody>
                    <a:bodyPr/>
                    <a:lstStyle/>
                    <a:p>
                      <a:pPr marL="0" algn="ctr" defTabSz="914400" rtl="0" eaLnBrk="1" fontAlgn="auto" latinLnBrk="0" hangingPunct="1">
                        <a:spcBef>
                          <a:spcPts val="0"/>
                        </a:spcBef>
                        <a:spcAft>
                          <a:spcPts val="0"/>
                        </a:spcAft>
                      </a:pPr>
                      <a:endParaRPr kumimoji="0" lang="en-US" sz="900" b="0" i="0" u="none" strike="noStrike" kern="1200" cap="none" normalizeH="0" baseline="0" dirty="0">
                        <a:ln>
                          <a:noFill/>
                        </a:ln>
                        <a:solidFill>
                          <a:schemeClr val="tx1"/>
                        </a:solidFill>
                        <a:effectLst/>
                        <a:latin typeface="+mn-lt"/>
                        <a:ea typeface=""/>
                        <a:cs typeface="Calibri" panose="020F050202020403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N=236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N=225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N=639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N=418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
                          <a:cs typeface="Calibri" panose="020F0502020204030204" pitchFamily="34" charset="0"/>
                        </a:rPr>
                        <a:t>N=390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800" b="0" i="0" u="none" strike="noStrike" kern="1200" cap="none" normalizeH="0" baseline="0" dirty="0">
                          <a:ln>
                            <a:noFill/>
                          </a:ln>
                          <a:solidFill>
                            <a:schemeClr val="tx1"/>
                          </a:solidFill>
                          <a:effectLst/>
                          <a:latin typeface="+mn-lt"/>
                          <a:ea typeface="+mn-ea"/>
                          <a:cs typeface="Calibri" panose="020F0502020204030204" pitchFamily="34" charset="0"/>
                        </a:rPr>
                        <a:t>N=9039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800" b="0" i="0" u="none" strike="noStrike" kern="1200" cap="none" normalizeH="0" baseline="0" dirty="0">
                          <a:ln>
                            <a:noFill/>
                          </a:ln>
                          <a:solidFill>
                            <a:schemeClr val="tx1"/>
                          </a:solidFill>
                          <a:effectLst/>
                          <a:latin typeface="+mn-lt"/>
                          <a:ea typeface="+mn-ea"/>
                          <a:cs typeface="Calibri" panose="020F0502020204030204" pitchFamily="34" charset="0"/>
                        </a:rPr>
                        <a:t>N=12785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N=75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N=150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N=100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latinLnBrk="0" hangingPunct="1"/>
                      <a:r>
                        <a:rPr kumimoji="0" lang="en-US" sz="900" b="0" i="0" u="none" strike="noStrike" kern="1200" cap="none" normalizeH="0" baseline="0" dirty="0">
                          <a:ln>
                            <a:noFill/>
                          </a:ln>
                          <a:solidFill>
                            <a:schemeClr val="tx1"/>
                          </a:solidFill>
                          <a:effectLst/>
                          <a:latin typeface="+mn-lt"/>
                          <a:ea typeface="+mn-ea"/>
                          <a:cs typeface="Calibri" panose="020F0502020204030204" pitchFamily="34" charset="0"/>
                        </a:rPr>
                        <a:t>N=250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61" name="Chart 60"/>
          <p:cNvGraphicFramePr/>
          <p:nvPr>
            <p:extLst/>
          </p:nvPr>
        </p:nvGraphicFramePr>
        <p:xfrm>
          <a:off x="1301536" y="936077"/>
          <a:ext cx="6699464" cy="2825969"/>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61"/>
          <p:cNvSpPr txBox="1"/>
          <p:nvPr/>
        </p:nvSpPr>
        <p:spPr>
          <a:xfrm rot="16200000">
            <a:off x="-107234" y="2166120"/>
            <a:ext cx="2891769" cy="300082"/>
          </a:xfrm>
          <a:prstGeom prst="rect">
            <a:avLst/>
          </a:prstGeom>
          <a:noFill/>
        </p:spPr>
        <p:txBody>
          <a:bodyPr wrap="square" rtlCol="0">
            <a:spAutoFit/>
          </a:bodyPr>
          <a:lstStyle/>
          <a:p>
            <a:pPr algn="ctr" defTabSz="685800"/>
            <a:r>
              <a:rPr lang="en-US" sz="1350" dirty="0">
                <a:solidFill>
                  <a:srgbClr val="000000"/>
                </a:solidFill>
                <a:latin typeface="Calibri"/>
                <a:cs typeface="Calibri" panose="020F0502020204030204" pitchFamily="34" charset="0"/>
              </a:rPr>
              <a:t>% Patients with Mod/Severe PVL</a:t>
            </a:r>
          </a:p>
        </p:txBody>
      </p:sp>
      <p:sp>
        <p:nvSpPr>
          <p:cNvPr id="8" name="TextBox 7"/>
          <p:cNvSpPr txBox="1"/>
          <p:nvPr/>
        </p:nvSpPr>
        <p:spPr>
          <a:xfrm>
            <a:off x="2380754" y="4727211"/>
            <a:ext cx="5510965" cy="300082"/>
          </a:xfrm>
          <a:prstGeom prst="rect">
            <a:avLst/>
          </a:prstGeom>
          <a:noFill/>
        </p:spPr>
        <p:txBody>
          <a:bodyPr wrap="square" rtlCol="0">
            <a:spAutoFit/>
          </a:bodyPr>
          <a:lstStyle/>
          <a:p>
            <a:pPr algn="r" defTabSz="685800">
              <a:tabLst>
                <a:tab pos="1160860" algn="l"/>
              </a:tabLst>
            </a:pPr>
            <a:r>
              <a:rPr lang="en-US" sz="675" baseline="30000" dirty="0">
                <a:solidFill>
                  <a:srgbClr val="000000"/>
                </a:solidFill>
                <a:latin typeface="Calibri"/>
                <a:cs typeface="Calibri" panose="020F0502020204030204" pitchFamily="34" charset="0"/>
              </a:rPr>
              <a:t>1</a:t>
            </a:r>
            <a:r>
              <a:rPr lang="en-US" sz="675" dirty="0">
                <a:solidFill>
                  <a:srgbClr val="000000"/>
                </a:solidFill>
                <a:latin typeface="Calibri"/>
                <a:cs typeface="Calibri" panose="020F0502020204030204" pitchFamily="34" charset="0"/>
              </a:rPr>
              <a:t>Leon M, ACC 2013,</a:t>
            </a:r>
            <a:r>
              <a:rPr lang="en-US" sz="675" baseline="30000" dirty="0">
                <a:solidFill>
                  <a:srgbClr val="000000"/>
                </a:solidFill>
                <a:latin typeface="Calibri"/>
                <a:cs typeface="Calibri" panose="020F0502020204030204" pitchFamily="34" charset="0"/>
              </a:rPr>
              <a:t> 2</a:t>
            </a:r>
            <a:r>
              <a:rPr lang="en-US" sz="675" dirty="0">
                <a:solidFill>
                  <a:srgbClr val="000000"/>
                </a:solidFill>
                <a:latin typeface="Calibri"/>
                <a:cs typeface="Calibri" panose="020F0502020204030204" pitchFamily="34" charset="0"/>
              </a:rPr>
              <a:t>Linke A, PCR 2014. </a:t>
            </a:r>
            <a:r>
              <a:rPr lang="en-US" sz="675" baseline="30000" dirty="0">
                <a:solidFill>
                  <a:srgbClr val="000000"/>
                </a:solidFill>
                <a:latin typeface="Calibri"/>
                <a:cs typeface="Calibri" panose="020F0502020204030204" pitchFamily="34" charset="0"/>
              </a:rPr>
              <a:t>3</a:t>
            </a:r>
            <a:r>
              <a:rPr lang="en-US" sz="675" dirty="0">
                <a:solidFill>
                  <a:srgbClr val="000000"/>
                </a:solidFill>
                <a:latin typeface="Calibri"/>
                <a:cs typeface="Calibri" panose="020F0502020204030204" pitchFamily="34" charset="0"/>
              </a:rPr>
              <a:t>Popma J, </a:t>
            </a:r>
            <a:r>
              <a:rPr lang="en-US" sz="675" i="1" dirty="0">
                <a:solidFill>
                  <a:srgbClr val="000000"/>
                </a:solidFill>
                <a:latin typeface="Calibri"/>
                <a:cs typeface="Calibri" panose="020F0502020204030204" pitchFamily="34" charset="0"/>
              </a:rPr>
              <a:t>JACC </a:t>
            </a:r>
            <a:r>
              <a:rPr lang="en-US" sz="675" dirty="0">
                <a:solidFill>
                  <a:srgbClr val="000000"/>
                </a:solidFill>
                <a:latin typeface="Calibri"/>
                <a:cs typeface="Calibri" panose="020F0502020204030204" pitchFamily="34" charset="0"/>
              </a:rPr>
              <a:t>2014; 63(19): 1972-81,  </a:t>
            </a:r>
            <a:r>
              <a:rPr lang="en-US" sz="675" baseline="30000" dirty="0">
                <a:solidFill>
                  <a:srgbClr val="000000"/>
                </a:solidFill>
                <a:latin typeface="Calibri"/>
                <a:cs typeface="Calibri" panose="020F0502020204030204" pitchFamily="34" charset="0"/>
              </a:rPr>
              <a:t>4</a:t>
            </a:r>
            <a:r>
              <a:rPr lang="en-US" sz="675" dirty="0">
                <a:solidFill>
                  <a:srgbClr val="000000"/>
                </a:solidFill>
                <a:latin typeface="Calibri"/>
                <a:cs typeface="Calibri" panose="020F0502020204030204" pitchFamily="34" charset="0"/>
              </a:rPr>
              <a:t>Adams D, </a:t>
            </a:r>
            <a:r>
              <a:rPr lang="en-US" sz="675" i="1" dirty="0">
                <a:solidFill>
                  <a:srgbClr val="000000"/>
                </a:solidFill>
                <a:latin typeface="Calibri"/>
                <a:cs typeface="Calibri" panose="020F0502020204030204" pitchFamily="34" charset="0"/>
              </a:rPr>
              <a:t>N </a:t>
            </a:r>
            <a:r>
              <a:rPr lang="en-US" sz="675" i="1" dirty="0" err="1">
                <a:solidFill>
                  <a:srgbClr val="000000"/>
                </a:solidFill>
                <a:latin typeface="Calibri"/>
                <a:cs typeface="Calibri" panose="020F0502020204030204" pitchFamily="34" charset="0"/>
              </a:rPr>
              <a:t>Engl</a:t>
            </a:r>
            <a:r>
              <a:rPr lang="en-US" sz="675" i="1" dirty="0">
                <a:solidFill>
                  <a:srgbClr val="000000"/>
                </a:solidFill>
                <a:latin typeface="Calibri"/>
                <a:cs typeface="Calibri" panose="020F0502020204030204" pitchFamily="34" charset="0"/>
              </a:rPr>
              <a:t> J Med</a:t>
            </a:r>
            <a:r>
              <a:rPr lang="en-US" sz="675" dirty="0">
                <a:solidFill>
                  <a:srgbClr val="000000"/>
                </a:solidFill>
                <a:latin typeface="Calibri"/>
                <a:cs typeface="Calibri" panose="020F0502020204030204" pitchFamily="34" charset="0"/>
              </a:rPr>
              <a:t> 2014; 370: 1790-98,</a:t>
            </a:r>
          </a:p>
          <a:p>
            <a:pPr algn="r" defTabSz="685800">
              <a:tabLst>
                <a:tab pos="1160860" algn="l"/>
              </a:tabLst>
            </a:pPr>
            <a:r>
              <a:rPr lang="en-US" sz="675" dirty="0">
                <a:solidFill>
                  <a:srgbClr val="000000"/>
                </a:solidFill>
                <a:latin typeface="Calibri"/>
                <a:cs typeface="Calibri" panose="020F0502020204030204" pitchFamily="34" charset="0"/>
              </a:rPr>
              <a:t> </a:t>
            </a:r>
            <a:r>
              <a:rPr lang="en-US" sz="675" baseline="30000" dirty="0">
                <a:solidFill>
                  <a:srgbClr val="000000"/>
                </a:solidFill>
                <a:latin typeface="Calibri"/>
                <a:cs typeface="Calibri" panose="020F0502020204030204" pitchFamily="34" charset="0"/>
              </a:rPr>
              <a:t>5</a:t>
            </a:r>
            <a:r>
              <a:rPr lang="en-US" sz="675" dirty="0">
                <a:solidFill>
                  <a:srgbClr val="000000"/>
                </a:solidFill>
                <a:latin typeface="Calibri"/>
                <a:cs typeface="Calibri" panose="020F0502020204030204" pitchFamily="34" charset="0"/>
              </a:rPr>
              <a:t>Manoharan, et al. TCT 2014. </a:t>
            </a:r>
            <a:r>
              <a:rPr lang="en-US" sz="675" baseline="30000" dirty="0">
                <a:solidFill>
                  <a:srgbClr val="000000"/>
                </a:solidFill>
                <a:latin typeface="Calibri"/>
                <a:cs typeface="Calibri" panose="020F0502020204030204" pitchFamily="34" charset="0"/>
              </a:rPr>
              <a:t>6</a:t>
            </a:r>
            <a:r>
              <a:rPr lang="en-US" sz="675" dirty="0">
                <a:solidFill>
                  <a:srgbClr val="000000"/>
                </a:solidFill>
                <a:latin typeface="Calibri"/>
                <a:cs typeface="Calibri" panose="020F0502020204030204" pitchFamily="34" charset="0"/>
              </a:rPr>
              <a:t>Webb J, </a:t>
            </a:r>
            <a:r>
              <a:rPr lang="en-US" sz="675" dirty="0" err="1">
                <a:solidFill>
                  <a:srgbClr val="000000"/>
                </a:solidFill>
                <a:latin typeface="Calibri"/>
                <a:cs typeface="Calibri" panose="020F0502020204030204" pitchFamily="34" charset="0"/>
              </a:rPr>
              <a:t>EuroPCR</a:t>
            </a:r>
            <a:r>
              <a:rPr lang="en-US" sz="675" dirty="0">
                <a:solidFill>
                  <a:srgbClr val="000000"/>
                </a:solidFill>
                <a:latin typeface="Calibri"/>
                <a:cs typeface="Calibri" panose="020F0502020204030204" pitchFamily="34" charset="0"/>
              </a:rPr>
              <a:t> 2014. </a:t>
            </a:r>
            <a:r>
              <a:rPr lang="en-US" sz="675" baseline="30000" dirty="0">
                <a:solidFill>
                  <a:srgbClr val="000000"/>
                </a:solidFill>
                <a:latin typeface="Calibri"/>
                <a:cs typeface="Calibri" panose="020F0502020204030204" pitchFamily="34" charset="0"/>
              </a:rPr>
              <a:t>7</a:t>
            </a:r>
            <a:r>
              <a:rPr lang="en-US" sz="675" dirty="0">
                <a:solidFill>
                  <a:srgbClr val="000000"/>
                </a:solidFill>
                <a:latin typeface="Calibri"/>
                <a:cs typeface="Calibri" panose="020F0502020204030204" pitchFamily="34" charset="0"/>
              </a:rPr>
              <a:t>Schofer, JACC 2013. </a:t>
            </a:r>
            <a:r>
              <a:rPr lang="en-US" sz="675" baseline="30000" dirty="0">
                <a:solidFill>
                  <a:srgbClr val="000000"/>
                </a:solidFill>
                <a:latin typeface="Calibri"/>
                <a:cs typeface="Calibri" panose="020F0502020204030204" pitchFamily="34" charset="0"/>
              </a:rPr>
              <a:t>8</a:t>
            </a:r>
            <a:r>
              <a:rPr lang="en-US" sz="675" dirty="0">
                <a:solidFill>
                  <a:srgbClr val="000000"/>
                </a:solidFill>
                <a:latin typeface="Calibri"/>
                <a:cs typeface="Calibri" panose="020F0502020204030204" pitchFamily="34" charset="0"/>
              </a:rPr>
              <a:t>Meredith I, London Valves 2014</a:t>
            </a:r>
          </a:p>
        </p:txBody>
      </p:sp>
      <p:sp>
        <p:nvSpPr>
          <p:cNvPr id="7" name="Title 1"/>
          <p:cNvSpPr txBox="1">
            <a:spLocks/>
          </p:cNvSpPr>
          <p:nvPr/>
        </p:nvSpPr>
        <p:spPr>
          <a:xfrm>
            <a:off x="1143001" y="206453"/>
            <a:ext cx="6858000" cy="774859"/>
          </a:xfrm>
          <a:prstGeom prst="rect">
            <a:avLst/>
          </a:prstGeom>
          <a:effec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0000"/>
                </a:solidFill>
                <a:latin typeface="Calibri"/>
                <a:cs typeface="Calibri" panose="020F0502020204030204" pitchFamily="34" charset="0"/>
              </a:rPr>
              <a:t>1 Month Moderate &amp; Severe </a:t>
            </a:r>
            <a:r>
              <a:rPr lang="en-US" sz="2400" b="1" dirty="0" err="1">
                <a:solidFill>
                  <a:srgbClr val="000000"/>
                </a:solidFill>
                <a:latin typeface="Calibri"/>
                <a:cs typeface="Calibri" panose="020F0502020204030204" pitchFamily="34" charset="0"/>
              </a:rPr>
              <a:t>Paravalvular</a:t>
            </a:r>
            <a:r>
              <a:rPr lang="en-US" sz="2400" b="1" dirty="0">
                <a:solidFill>
                  <a:srgbClr val="000000"/>
                </a:solidFill>
                <a:latin typeface="Calibri"/>
                <a:cs typeface="Calibri" panose="020F0502020204030204" pitchFamily="34" charset="0"/>
              </a:rPr>
              <a:t> Leak</a:t>
            </a:r>
            <a:r>
              <a:rPr lang="en-US" sz="2700" dirty="0">
                <a:solidFill>
                  <a:srgbClr val="000000"/>
                </a:solidFill>
                <a:latin typeface="Calibri"/>
                <a:cs typeface="Arial" pitchFamily="34" charset="0"/>
              </a:rPr>
              <a:t/>
            </a:r>
            <a:br>
              <a:rPr lang="en-US" sz="2700" dirty="0">
                <a:solidFill>
                  <a:srgbClr val="000000"/>
                </a:solidFill>
                <a:latin typeface="Calibri"/>
                <a:cs typeface="Arial" pitchFamily="34" charset="0"/>
              </a:rPr>
            </a:br>
            <a:r>
              <a:rPr lang="en-US" sz="2100" i="1" dirty="0">
                <a:solidFill>
                  <a:srgbClr val="000000"/>
                </a:solidFill>
                <a:latin typeface="Calibri"/>
                <a:cs typeface="Calibri" panose="020F0502020204030204" pitchFamily="34" charset="0"/>
              </a:rPr>
              <a:t>Echo Core Lab Adjudicated Clinical Trials</a:t>
            </a:r>
            <a:endParaRPr lang="en-US" sz="2100" i="1" dirty="0">
              <a:solidFill>
                <a:srgbClr val="000000"/>
              </a:solidFill>
              <a:latin typeface="Calibri"/>
            </a:endParaRPr>
          </a:p>
        </p:txBody>
      </p:sp>
      <p:sp>
        <p:nvSpPr>
          <p:cNvPr id="2" name="TextBox 1"/>
          <p:cNvSpPr txBox="1"/>
          <p:nvPr/>
        </p:nvSpPr>
        <p:spPr>
          <a:xfrm>
            <a:off x="5901179" y="2569744"/>
            <a:ext cx="1829111" cy="300082"/>
          </a:xfrm>
          <a:prstGeom prst="rect">
            <a:avLst/>
          </a:prstGeom>
          <a:solidFill>
            <a:srgbClr val="000000"/>
          </a:solidFill>
          <a:effectLst>
            <a:outerShdw blurRad="50800" dist="38100" dir="2700000">
              <a:srgbClr val="000000">
                <a:alpha val="43000"/>
              </a:srgbClr>
            </a:outerShdw>
          </a:effectLst>
        </p:spPr>
        <p:txBody>
          <a:bodyPr wrap="square" rtlCol="0">
            <a:spAutoFit/>
          </a:bodyPr>
          <a:lstStyle/>
          <a:p>
            <a:pPr algn="ctr"/>
            <a:r>
              <a:rPr lang="en-US" sz="1350" dirty="0">
                <a:solidFill>
                  <a:prstClr val="white"/>
                </a:solidFill>
                <a:latin typeface="Calibri"/>
              </a:rPr>
              <a:t>Next Gen TAVR Devices</a:t>
            </a:r>
          </a:p>
        </p:txBody>
      </p:sp>
    </p:spTree>
    <p:extLst>
      <p:ext uri="{BB962C8B-B14F-4D97-AF65-F5344CB8AC3E}">
        <p14:creationId xmlns:p14="http://schemas.microsoft.com/office/powerpoint/2010/main" val="737132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66554"/>
            <a:ext cx="6858000" cy="857250"/>
          </a:xfrm>
        </p:spPr>
        <p:txBody>
          <a:bodyPr>
            <a:noAutofit/>
          </a:bodyPr>
          <a:lstStyle/>
          <a:p>
            <a:r>
              <a:rPr lang="en-US" sz="2700" dirty="0"/>
              <a:t>Predictors of </a:t>
            </a:r>
            <a:r>
              <a:rPr lang="en-US" sz="2700" dirty="0" err="1"/>
              <a:t>Paravalvular</a:t>
            </a:r>
            <a:r>
              <a:rPr lang="en-US" sz="2700" dirty="0"/>
              <a:t> Regurgitation After TAVR Using SAPIEN 3 </a:t>
            </a:r>
          </a:p>
        </p:txBody>
      </p:sp>
      <p:sp>
        <p:nvSpPr>
          <p:cNvPr id="3" name="TextBox 2"/>
          <p:cNvSpPr txBox="1"/>
          <p:nvPr/>
        </p:nvSpPr>
        <p:spPr>
          <a:xfrm>
            <a:off x="5702006" y="3391463"/>
            <a:ext cx="2178802" cy="369332"/>
          </a:xfrm>
          <a:prstGeom prst="rect">
            <a:avLst/>
          </a:prstGeom>
          <a:noFill/>
        </p:spPr>
        <p:txBody>
          <a:bodyPr wrap="none" rtlCol="0">
            <a:spAutoFit/>
          </a:bodyPr>
          <a:lstStyle/>
          <a:p>
            <a:pPr algn="r"/>
            <a:r>
              <a:rPr lang="it-IT" sz="900" i="1" dirty="0"/>
              <a:t> </a:t>
            </a:r>
            <a:r>
              <a:rPr lang="it-IT" sz="900" i="1" dirty="0" err="1"/>
              <a:t>n</a:t>
            </a:r>
            <a:r>
              <a:rPr lang="it-IT" sz="900" i="1" dirty="0"/>
              <a:t>=281</a:t>
            </a:r>
          </a:p>
          <a:p>
            <a:pPr algn="r"/>
            <a:r>
              <a:rPr lang="it-IT" sz="900" i="1" dirty="0" err="1"/>
              <a:t>Kaneko</a:t>
            </a:r>
            <a:r>
              <a:rPr lang="it-IT" sz="900" i="1" dirty="0"/>
              <a:t> H. </a:t>
            </a:r>
            <a:r>
              <a:rPr lang="it-IT" sz="900" i="1" dirty="0" err="1"/>
              <a:t>Am</a:t>
            </a:r>
            <a:r>
              <a:rPr lang="it-IT" sz="900" i="1" dirty="0"/>
              <a:t> </a:t>
            </a:r>
            <a:r>
              <a:rPr lang="it-IT" sz="900" i="1" dirty="0" err="1"/>
              <a:t>J</a:t>
            </a:r>
            <a:r>
              <a:rPr lang="it-IT" sz="900" i="1" dirty="0"/>
              <a:t> </a:t>
            </a:r>
            <a:r>
              <a:rPr lang="it-IT" sz="900" i="1" dirty="0" err="1"/>
              <a:t>Cardiol</a:t>
            </a:r>
            <a:r>
              <a:rPr lang="it-IT" sz="900" i="1" dirty="0"/>
              <a:t> 2017;119:618e622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43076"/>
            <a:ext cx="6858000" cy="1648388"/>
          </a:xfrm>
          <a:prstGeom prst="rect">
            <a:avLst/>
          </a:prstGeom>
        </p:spPr>
      </p:pic>
      <p:sp>
        <p:nvSpPr>
          <p:cNvPr id="5" name="Rectangle 4"/>
          <p:cNvSpPr/>
          <p:nvPr/>
        </p:nvSpPr>
        <p:spPr>
          <a:xfrm>
            <a:off x="1143000" y="2601798"/>
            <a:ext cx="6858000" cy="113122"/>
          </a:xfrm>
          <a:prstGeom prst="rect">
            <a:avLst/>
          </a:prstGeom>
          <a:solidFill>
            <a:srgbClr val="FF000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143000" y="3139917"/>
            <a:ext cx="6858000" cy="113122"/>
          </a:xfrm>
          <a:prstGeom prst="rect">
            <a:avLst/>
          </a:prstGeom>
          <a:solidFill>
            <a:srgbClr val="FF0000">
              <a:alpha val="2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28471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6" name="Picture 7" descr="Hemodynamic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8040" y="1834506"/>
            <a:ext cx="1679972" cy="273367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7" name="TextBox 9"/>
          <p:cNvSpPr txBox="1">
            <a:spLocks noChangeArrowheads="1"/>
          </p:cNvSpPr>
          <p:nvPr/>
        </p:nvSpPr>
        <p:spPr bwMode="auto">
          <a:xfrm>
            <a:off x="3708051" y="1365647"/>
            <a:ext cx="20441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en-US" sz="1800">
                <a:solidFill>
                  <a:prstClr val="black"/>
                </a:solidFill>
              </a:rPr>
              <a:t>Echocardiography</a:t>
            </a:r>
          </a:p>
        </p:txBody>
      </p:sp>
      <p:sp>
        <p:nvSpPr>
          <p:cNvPr id="92168" name="TextBox 12"/>
          <p:cNvSpPr txBox="1">
            <a:spLocks noChangeArrowheads="1"/>
          </p:cNvSpPr>
          <p:nvPr/>
        </p:nvSpPr>
        <p:spPr bwMode="auto">
          <a:xfrm>
            <a:off x="6000712" y="1365647"/>
            <a:ext cx="17748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en-US" sz="1800" dirty="0">
                <a:solidFill>
                  <a:prstClr val="black"/>
                </a:solidFill>
              </a:rPr>
              <a:t>Hemodynamics</a:t>
            </a:r>
          </a:p>
        </p:txBody>
      </p:sp>
      <p:sp>
        <p:nvSpPr>
          <p:cNvPr id="92170" name="TextBox 15"/>
          <p:cNvSpPr txBox="1">
            <a:spLocks noChangeArrowheads="1"/>
          </p:cNvSpPr>
          <p:nvPr/>
        </p:nvSpPr>
        <p:spPr bwMode="auto">
          <a:xfrm>
            <a:off x="1143000" y="249436"/>
            <a:ext cx="68580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en-US" sz="2100" dirty="0">
                <a:solidFill>
                  <a:prstClr val="black"/>
                </a:solidFill>
              </a:rPr>
              <a:t>Assessment of Post-Procedural AR:  </a:t>
            </a:r>
          </a:p>
          <a:p>
            <a:pPr algn="ctr" defTabSz="685800" eaLnBrk="1" fontAlgn="base" hangingPunct="1">
              <a:spcBef>
                <a:spcPct val="0"/>
              </a:spcBef>
              <a:spcAft>
                <a:spcPct val="0"/>
              </a:spcAft>
            </a:pPr>
            <a:r>
              <a:rPr lang="en-US" sz="2100" dirty="0">
                <a:solidFill>
                  <a:prstClr val="black"/>
                </a:solidFill>
              </a:rPr>
              <a:t>Requires agreement of three assessment tools</a:t>
            </a:r>
          </a:p>
        </p:txBody>
      </p:sp>
      <p:pic>
        <p:nvPicPr>
          <p:cNvPr id="9217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V="1">
            <a:off x="3446037" y="1843087"/>
            <a:ext cx="2549128" cy="2709863"/>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Aortography.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2832" y="1843088"/>
            <a:ext cx="2125265" cy="2722960"/>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14"/>
          <p:cNvSpPr txBox="1">
            <a:spLocks noChangeArrowheads="1"/>
          </p:cNvSpPr>
          <p:nvPr/>
        </p:nvSpPr>
        <p:spPr bwMode="auto">
          <a:xfrm>
            <a:off x="1523862" y="1365647"/>
            <a:ext cx="14927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en-US" sz="1800" dirty="0" err="1">
                <a:solidFill>
                  <a:prstClr val="black"/>
                </a:solidFill>
              </a:rPr>
              <a:t>Angiogramm</a:t>
            </a:r>
            <a:endParaRPr lang="en-US" sz="1800" dirty="0">
              <a:solidFill>
                <a:prstClr val="black"/>
              </a:solidFill>
            </a:endParaRPr>
          </a:p>
        </p:txBody>
      </p:sp>
    </p:spTree>
    <p:extLst>
      <p:ext uri="{BB962C8B-B14F-4D97-AF65-F5344CB8AC3E}">
        <p14:creationId xmlns:p14="http://schemas.microsoft.com/office/powerpoint/2010/main" val="3004226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p:cNvGrpSpPr/>
          <p:nvPr/>
        </p:nvGrpSpPr>
        <p:grpSpPr>
          <a:xfrm>
            <a:off x="2251236" y="821703"/>
            <a:ext cx="4436317" cy="3780376"/>
            <a:chOff x="1477648" y="1095604"/>
            <a:chExt cx="5828659" cy="5584317"/>
          </a:xfrm>
        </p:grpSpPr>
        <p:sp>
          <p:nvSpPr>
            <p:cNvPr id="9" name="Rectangle 8"/>
            <p:cNvSpPr/>
            <p:nvPr/>
          </p:nvSpPr>
          <p:spPr>
            <a:xfrm>
              <a:off x="4465444" y="1095604"/>
              <a:ext cx="2840863" cy="5584317"/>
            </a:xfrm>
            <a:prstGeom prst="rect">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Lucida Sans Unicode" pitchFamily="34" charset="0"/>
                <a:cs typeface="Lucida Sans Unicode" pitchFamily="34" charset="0"/>
              </a:endParaRPr>
            </a:p>
          </p:txBody>
        </p:sp>
        <p:sp>
          <p:nvSpPr>
            <p:cNvPr id="8" name="Rectangle 7"/>
            <p:cNvSpPr/>
            <p:nvPr/>
          </p:nvSpPr>
          <p:spPr>
            <a:xfrm>
              <a:off x="1477648" y="1095604"/>
              <a:ext cx="2917374" cy="5584317"/>
            </a:xfrm>
            <a:prstGeom prst="rect">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Lucida Sans Unicode" pitchFamily="34" charset="0"/>
                <a:cs typeface="Lucida Sans Unicode" pitchFamily="34" charset="0"/>
              </a:endParaRPr>
            </a:p>
          </p:txBody>
        </p:sp>
        <p:pic>
          <p:nvPicPr>
            <p:cNvPr id="3" name="Picture 2" descr="jk1.jpg"/>
            <p:cNvPicPr>
              <a:picLocks noChangeAspect="1"/>
            </p:cNvPicPr>
            <p:nvPr/>
          </p:nvPicPr>
          <p:blipFill rotWithShape="1">
            <a:blip r:embed="rId3">
              <a:extLst>
                <a:ext uri="{28A0092B-C50C-407E-A947-70E740481C1C}">
                  <a14:useLocalDpi xmlns:a14="http://schemas.microsoft.com/office/drawing/2010/main" val="0"/>
                </a:ext>
              </a:extLst>
            </a:blip>
            <a:srcRect l="14485" t="36031" r="35518" b="29595"/>
            <a:stretch/>
          </p:blipFill>
          <p:spPr>
            <a:xfrm rot="16200000">
              <a:off x="408346" y="2524950"/>
              <a:ext cx="5354823" cy="2618527"/>
            </a:xfrm>
            <a:prstGeom prst="rect">
              <a:avLst/>
            </a:prstGeom>
          </p:spPr>
        </p:pic>
        <p:pic>
          <p:nvPicPr>
            <p:cNvPr id="5" name="Picture 4" descr="jk3.jpg"/>
            <p:cNvPicPr>
              <a:picLocks noChangeAspect="1"/>
            </p:cNvPicPr>
            <p:nvPr/>
          </p:nvPicPr>
          <p:blipFill rotWithShape="1">
            <a:blip r:embed="rId4">
              <a:extLst>
                <a:ext uri="{28A0092B-C50C-407E-A947-70E740481C1C}">
                  <a14:useLocalDpi xmlns:a14="http://schemas.microsoft.com/office/drawing/2010/main" val="0"/>
                </a:ext>
              </a:extLst>
            </a:blip>
            <a:srcRect l="15235" t="21908" r="34535" b="41251"/>
            <a:stretch/>
          </p:blipFill>
          <p:spPr>
            <a:xfrm rot="16200000">
              <a:off x="3174495" y="2446287"/>
              <a:ext cx="5385424" cy="2806451"/>
            </a:xfrm>
            <a:prstGeom prst="rect">
              <a:avLst/>
            </a:prstGeom>
          </p:spPr>
        </p:pic>
        <p:pic>
          <p:nvPicPr>
            <p:cNvPr id="7" name="Picture 6" descr="dg1.jpg"/>
            <p:cNvPicPr>
              <a:picLocks noChangeAspect="1"/>
            </p:cNvPicPr>
            <p:nvPr/>
          </p:nvPicPr>
          <p:blipFill rotWithShape="1">
            <a:blip r:embed="rId5">
              <a:extLst>
                <a:ext uri="{28A0092B-C50C-407E-A947-70E740481C1C}">
                  <a14:useLocalDpi xmlns:a14="http://schemas.microsoft.com/office/drawing/2010/main" val="0"/>
                </a:ext>
              </a:extLst>
            </a:blip>
            <a:srcRect l="14186" t="96481" r="40733" b="1397"/>
            <a:stretch/>
          </p:blipFill>
          <p:spPr>
            <a:xfrm rot="16200000">
              <a:off x="-765927" y="3555659"/>
              <a:ext cx="4857337" cy="227499"/>
            </a:xfrm>
            <a:prstGeom prst="rect">
              <a:avLst/>
            </a:prstGeom>
          </p:spPr>
        </p:pic>
        <p:sp>
          <p:nvSpPr>
            <p:cNvPr id="13" name="TextBox 12"/>
            <p:cNvSpPr txBox="1"/>
            <p:nvPr/>
          </p:nvSpPr>
          <p:spPr>
            <a:xfrm>
              <a:off x="3544349" y="4894578"/>
              <a:ext cx="568813" cy="375081"/>
            </a:xfrm>
            <a:prstGeom prst="rect">
              <a:avLst/>
            </a:prstGeom>
            <a:noFill/>
          </p:spPr>
          <p:txBody>
            <a:bodyPr wrap="square" rtlCol="0">
              <a:spAutoFit/>
            </a:bodyPr>
            <a:lstStyle/>
            <a:p>
              <a:r>
                <a:rPr lang="en-US" sz="1050" dirty="0">
                  <a:solidFill>
                    <a:prstClr val="black"/>
                  </a:solidFill>
                  <a:latin typeface="Lucida Sans Unicode" pitchFamily="34" charset="0"/>
                  <a:cs typeface="Lucida Sans Unicode" pitchFamily="34" charset="0"/>
                </a:rPr>
                <a:t>LV</a:t>
              </a:r>
            </a:p>
          </p:txBody>
        </p:sp>
        <p:sp>
          <p:nvSpPr>
            <p:cNvPr id="14" name="TextBox 13"/>
            <p:cNvSpPr txBox="1"/>
            <p:nvPr/>
          </p:nvSpPr>
          <p:spPr>
            <a:xfrm>
              <a:off x="2270071" y="3981593"/>
              <a:ext cx="568813" cy="375081"/>
            </a:xfrm>
            <a:prstGeom prst="rect">
              <a:avLst/>
            </a:prstGeom>
            <a:noFill/>
          </p:spPr>
          <p:txBody>
            <a:bodyPr wrap="square" rtlCol="0">
              <a:spAutoFit/>
            </a:bodyPr>
            <a:lstStyle/>
            <a:p>
              <a:r>
                <a:rPr lang="en-US" sz="1050" dirty="0" err="1">
                  <a:solidFill>
                    <a:prstClr val="black"/>
                  </a:solidFill>
                  <a:latin typeface="Lucida Sans Unicode" pitchFamily="34" charset="0"/>
                  <a:cs typeface="Lucida Sans Unicode" pitchFamily="34" charset="0"/>
                </a:rPr>
                <a:t>Ao</a:t>
              </a:r>
              <a:endParaRPr lang="en-US" sz="1050" dirty="0">
                <a:solidFill>
                  <a:prstClr val="black"/>
                </a:solidFill>
                <a:latin typeface="Lucida Sans Unicode" pitchFamily="34" charset="0"/>
                <a:cs typeface="Lucida Sans Unicode" pitchFamily="34" charset="0"/>
              </a:endParaRPr>
            </a:p>
          </p:txBody>
        </p:sp>
        <p:sp>
          <p:nvSpPr>
            <p:cNvPr id="4" name="Rectangle 3"/>
            <p:cNvSpPr/>
            <p:nvPr/>
          </p:nvSpPr>
          <p:spPr>
            <a:xfrm>
              <a:off x="1631072" y="6216658"/>
              <a:ext cx="2415624" cy="338554"/>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Lucida Sans Unicode" pitchFamily="34" charset="0"/>
                <a:cs typeface="Lucida Sans Unicode" pitchFamily="34" charset="0"/>
              </a:endParaRPr>
            </a:p>
          </p:txBody>
        </p:sp>
        <p:sp>
          <p:nvSpPr>
            <p:cNvPr id="15" name="Rectangle 14"/>
            <p:cNvSpPr/>
            <p:nvPr/>
          </p:nvSpPr>
          <p:spPr>
            <a:xfrm>
              <a:off x="4627689" y="6199781"/>
              <a:ext cx="2415624" cy="338554"/>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Lucida Sans Unicode" pitchFamily="34" charset="0"/>
                <a:cs typeface="Lucida Sans Unicode" pitchFamily="34" charset="0"/>
              </a:endParaRPr>
            </a:p>
          </p:txBody>
        </p:sp>
        <p:sp>
          <p:nvSpPr>
            <p:cNvPr id="12" name="TextBox 11"/>
            <p:cNvSpPr txBox="1"/>
            <p:nvPr/>
          </p:nvSpPr>
          <p:spPr>
            <a:xfrm>
              <a:off x="1530352" y="6216656"/>
              <a:ext cx="2845609" cy="409179"/>
            </a:xfrm>
            <a:prstGeom prst="rect">
              <a:avLst/>
            </a:prstGeom>
            <a:solidFill>
              <a:srgbClr val="F7F7F7"/>
            </a:solidFill>
          </p:spPr>
          <p:txBody>
            <a:bodyPr wrap="square" rtlCol="0">
              <a:spAutoFit/>
            </a:bodyPr>
            <a:lstStyle/>
            <a:p>
              <a:pPr algn="ctr"/>
              <a:r>
                <a:rPr lang="en-US" sz="1200" dirty="0">
                  <a:solidFill>
                    <a:prstClr val="black"/>
                  </a:solidFill>
                  <a:latin typeface="Lucida Sans Unicode" pitchFamily="34" charset="0"/>
                  <a:cs typeface="Lucida Sans Unicode" pitchFamily="34" charset="0"/>
                </a:rPr>
                <a:t>Baseline HR 52bpm </a:t>
              </a:r>
              <a:r>
                <a:rPr lang="en-US" sz="1200" b="1" dirty="0">
                  <a:solidFill>
                    <a:prstClr val="black"/>
                  </a:solidFill>
                  <a:latin typeface="Lucida Sans Unicode" pitchFamily="34" charset="0"/>
                  <a:cs typeface="Lucida Sans Unicode" pitchFamily="34" charset="0"/>
                </a:rPr>
                <a:t>ARI 29</a:t>
              </a:r>
            </a:p>
          </p:txBody>
        </p:sp>
        <p:sp>
          <p:nvSpPr>
            <p:cNvPr id="16" name="TextBox 15"/>
            <p:cNvSpPr txBox="1"/>
            <p:nvPr/>
          </p:nvSpPr>
          <p:spPr>
            <a:xfrm>
              <a:off x="4467764" y="6200763"/>
              <a:ext cx="2815304" cy="409179"/>
            </a:xfrm>
            <a:prstGeom prst="rect">
              <a:avLst/>
            </a:prstGeom>
            <a:solidFill>
              <a:srgbClr val="F7F7F7"/>
            </a:solidFill>
          </p:spPr>
          <p:txBody>
            <a:bodyPr wrap="square" rtlCol="0">
              <a:spAutoFit/>
            </a:bodyPr>
            <a:lstStyle/>
            <a:p>
              <a:pPr algn="ctr"/>
              <a:r>
                <a:rPr lang="en-US" sz="1200" dirty="0">
                  <a:solidFill>
                    <a:prstClr val="black"/>
                  </a:solidFill>
                  <a:latin typeface="Lucida Sans Unicode" pitchFamily="34" charset="0"/>
                  <a:cs typeface="Lucida Sans Unicode" pitchFamily="34" charset="0"/>
                </a:rPr>
                <a:t>Post TAVR HR 71 </a:t>
              </a:r>
              <a:r>
                <a:rPr lang="en-US" sz="1200" b="1" dirty="0">
                  <a:solidFill>
                    <a:prstClr val="black"/>
                  </a:solidFill>
                  <a:latin typeface="Lucida Sans Unicode" pitchFamily="34" charset="0"/>
                  <a:cs typeface="Lucida Sans Unicode" pitchFamily="34" charset="0"/>
                </a:rPr>
                <a:t>ARI 11</a:t>
              </a:r>
            </a:p>
          </p:txBody>
        </p:sp>
      </p:grpSp>
      <p:sp>
        <p:nvSpPr>
          <p:cNvPr id="2" name="Rectangle 1"/>
          <p:cNvSpPr/>
          <p:nvPr/>
        </p:nvSpPr>
        <p:spPr>
          <a:xfrm>
            <a:off x="1143000" y="58005"/>
            <a:ext cx="6858001" cy="784830"/>
          </a:xfrm>
          <a:prstGeom prst="rect">
            <a:avLst/>
          </a:prstGeom>
        </p:spPr>
        <p:txBody>
          <a:bodyPr wrap="square">
            <a:spAutoFit/>
          </a:bodyPr>
          <a:lstStyle/>
          <a:p>
            <a:pPr algn="ctr"/>
            <a:r>
              <a:rPr lang="en-US" sz="2400" dirty="0">
                <a:solidFill>
                  <a:srgbClr val="000000"/>
                </a:solidFill>
                <a:latin typeface="Lucida Sans Unicode" pitchFamily="34" charset="0"/>
                <a:ea typeface="ＭＳ Ｐゴシック" pitchFamily="-108" charset="-128"/>
                <a:cs typeface="Lucida Sans Unicode" pitchFamily="34" charset="0"/>
              </a:rPr>
              <a:t>Aortic Regurgitation Index</a:t>
            </a:r>
          </a:p>
          <a:p>
            <a:pPr algn="ctr"/>
            <a:r>
              <a:rPr lang="en-US" sz="2100" dirty="0">
                <a:solidFill>
                  <a:srgbClr val="000000"/>
                </a:solidFill>
                <a:latin typeface="Lucida Sans Unicode" pitchFamily="34" charset="0"/>
                <a:ea typeface="ＭＳ Ｐゴシック" pitchFamily="-108" charset="-128"/>
                <a:cs typeface="Lucida Sans Unicode" pitchFamily="34" charset="0"/>
              </a:rPr>
              <a:t> </a:t>
            </a:r>
            <a:endParaRPr lang="en-US" sz="2100" dirty="0">
              <a:solidFill>
                <a:srgbClr val="000000"/>
              </a:solidFill>
              <a:latin typeface="Lucida Sans Unicode" pitchFamily="34" charset="0"/>
              <a:cs typeface="Lucida Sans Unicode" pitchFamily="34" charset="0"/>
            </a:endParaRPr>
          </a:p>
        </p:txBody>
      </p:sp>
      <p:sp>
        <p:nvSpPr>
          <p:cNvPr id="6" name="TextBox 5"/>
          <p:cNvSpPr txBox="1"/>
          <p:nvPr/>
        </p:nvSpPr>
        <p:spPr>
          <a:xfrm>
            <a:off x="2900935" y="460263"/>
            <a:ext cx="3076664" cy="300082"/>
          </a:xfrm>
          <a:prstGeom prst="rect">
            <a:avLst/>
          </a:prstGeom>
          <a:noFill/>
        </p:spPr>
        <p:txBody>
          <a:bodyPr wrap="square" rtlCol="0">
            <a:spAutoFit/>
          </a:bodyPr>
          <a:lstStyle/>
          <a:p>
            <a:r>
              <a:rPr lang="en-US" sz="1350" dirty="0">
                <a:solidFill>
                  <a:srgbClr val="000000"/>
                </a:solidFill>
                <a:latin typeface="Lucida Sans Unicode" pitchFamily="34" charset="0"/>
                <a:cs typeface="Lucida Sans Unicode" pitchFamily="34" charset="0"/>
              </a:rPr>
              <a:t>ARI= (</a:t>
            </a:r>
            <a:r>
              <a:rPr lang="en-US" sz="1350" dirty="0" err="1">
                <a:solidFill>
                  <a:srgbClr val="000000"/>
                </a:solidFill>
                <a:latin typeface="Lucida Sans Unicode" pitchFamily="34" charset="0"/>
                <a:cs typeface="Lucida Sans Unicode" pitchFamily="34" charset="0"/>
              </a:rPr>
              <a:t>AoDias</a:t>
            </a:r>
            <a:r>
              <a:rPr lang="en-US" sz="1350" dirty="0">
                <a:solidFill>
                  <a:srgbClr val="000000"/>
                </a:solidFill>
                <a:latin typeface="Lucida Sans Unicode" pitchFamily="34" charset="0"/>
                <a:cs typeface="Lucida Sans Unicode" pitchFamily="34" charset="0"/>
              </a:rPr>
              <a:t>-LVEDP/</a:t>
            </a:r>
            <a:r>
              <a:rPr lang="en-US" sz="1350" dirty="0" err="1">
                <a:solidFill>
                  <a:srgbClr val="000000"/>
                </a:solidFill>
                <a:latin typeface="Lucida Sans Unicode" pitchFamily="34" charset="0"/>
                <a:cs typeface="Lucida Sans Unicode" pitchFamily="34" charset="0"/>
              </a:rPr>
              <a:t>AoSys</a:t>
            </a:r>
            <a:r>
              <a:rPr lang="en-US" sz="1350" dirty="0">
                <a:solidFill>
                  <a:srgbClr val="000000"/>
                </a:solidFill>
                <a:latin typeface="Lucida Sans Unicode" pitchFamily="34" charset="0"/>
                <a:cs typeface="Lucida Sans Unicode" pitchFamily="34" charset="0"/>
              </a:rPr>
              <a:t>)x100</a:t>
            </a:r>
          </a:p>
        </p:txBody>
      </p:sp>
      <p:sp>
        <p:nvSpPr>
          <p:cNvPr id="11" name="Rectangle 10"/>
          <p:cNvSpPr/>
          <p:nvPr/>
        </p:nvSpPr>
        <p:spPr>
          <a:xfrm>
            <a:off x="1995237" y="4600463"/>
            <a:ext cx="4722395" cy="507831"/>
          </a:xfrm>
          <a:prstGeom prst="rect">
            <a:avLst/>
          </a:prstGeom>
        </p:spPr>
        <p:txBody>
          <a:bodyPr wrap="square">
            <a:spAutoFit/>
          </a:bodyPr>
          <a:lstStyle/>
          <a:p>
            <a:pPr algn="r"/>
            <a:r>
              <a:rPr lang="en-US" sz="900" dirty="0">
                <a:solidFill>
                  <a:prstClr val="black"/>
                </a:solidFill>
                <a:latin typeface="Calibri"/>
              </a:rPr>
              <a:t>Ali O, Salinger MH, </a:t>
            </a:r>
            <a:r>
              <a:rPr lang="en-US" sz="900" dirty="0" err="1">
                <a:solidFill>
                  <a:prstClr val="black"/>
                </a:solidFill>
                <a:latin typeface="Calibri"/>
              </a:rPr>
              <a:t>Levisay</a:t>
            </a:r>
            <a:r>
              <a:rPr lang="en-US" sz="900" dirty="0">
                <a:solidFill>
                  <a:prstClr val="black"/>
                </a:solidFill>
                <a:latin typeface="Calibri"/>
              </a:rPr>
              <a:t> JP, Feldman T: </a:t>
            </a:r>
          </a:p>
          <a:p>
            <a:pPr algn="r"/>
            <a:r>
              <a:rPr lang="en-US" sz="900" dirty="0">
                <a:solidFill>
                  <a:prstClr val="black"/>
                </a:solidFill>
                <a:latin typeface="Calibri"/>
              </a:rPr>
              <a:t>High pacing rates for management of aortic insufficiency after balloon aortic </a:t>
            </a:r>
            <a:r>
              <a:rPr lang="en-US" sz="900" dirty="0" err="1">
                <a:solidFill>
                  <a:prstClr val="black"/>
                </a:solidFill>
                <a:latin typeface="Calibri"/>
              </a:rPr>
              <a:t>valvuloplasty</a:t>
            </a:r>
            <a:r>
              <a:rPr lang="en-US" sz="900" dirty="0">
                <a:solidFill>
                  <a:prstClr val="black"/>
                </a:solidFill>
                <a:latin typeface="Calibri"/>
              </a:rPr>
              <a:t> or </a:t>
            </a:r>
            <a:r>
              <a:rPr lang="en-US" sz="900" dirty="0" err="1">
                <a:solidFill>
                  <a:prstClr val="black"/>
                </a:solidFill>
                <a:latin typeface="Calibri"/>
              </a:rPr>
              <a:t>transcatheter</a:t>
            </a:r>
            <a:r>
              <a:rPr lang="en-US" sz="900" dirty="0">
                <a:solidFill>
                  <a:prstClr val="black"/>
                </a:solidFill>
                <a:latin typeface="Calibri"/>
              </a:rPr>
              <a:t> aortic valve replacement. </a:t>
            </a:r>
            <a:r>
              <a:rPr lang="en-US" sz="900" dirty="0" err="1">
                <a:solidFill>
                  <a:prstClr val="black"/>
                </a:solidFill>
                <a:latin typeface="Calibri"/>
              </a:rPr>
              <a:t>Cathet</a:t>
            </a:r>
            <a:r>
              <a:rPr lang="en-US" sz="900" dirty="0">
                <a:solidFill>
                  <a:prstClr val="black"/>
                </a:solidFill>
                <a:latin typeface="Calibri"/>
              </a:rPr>
              <a:t> </a:t>
            </a:r>
            <a:r>
              <a:rPr lang="en-US" sz="900" dirty="0" err="1">
                <a:solidFill>
                  <a:prstClr val="black"/>
                </a:solidFill>
                <a:latin typeface="Calibri"/>
              </a:rPr>
              <a:t>Cardiovasc</a:t>
            </a:r>
            <a:r>
              <a:rPr lang="en-US" sz="900" dirty="0">
                <a:solidFill>
                  <a:prstClr val="black"/>
                </a:solidFill>
                <a:latin typeface="Calibri"/>
              </a:rPr>
              <a:t> </a:t>
            </a:r>
            <a:r>
              <a:rPr lang="en-US" sz="900" dirty="0" err="1">
                <a:solidFill>
                  <a:prstClr val="black"/>
                </a:solidFill>
                <a:latin typeface="Calibri"/>
              </a:rPr>
              <a:t>Intervent</a:t>
            </a:r>
            <a:r>
              <a:rPr lang="en-US" sz="900" dirty="0">
                <a:solidFill>
                  <a:prstClr val="black"/>
                </a:solidFill>
                <a:latin typeface="Calibri"/>
              </a:rPr>
              <a:t> </a:t>
            </a:r>
            <a:r>
              <a:rPr lang="en-US" sz="900" dirty="0"/>
              <a:t>83:162-168, 2014 </a:t>
            </a:r>
            <a:endParaRPr lang="en-US" sz="900" dirty="0">
              <a:solidFill>
                <a:prstClr val="black"/>
              </a:solidFill>
              <a:latin typeface="Calibri"/>
            </a:endParaRPr>
          </a:p>
        </p:txBody>
      </p:sp>
    </p:spTree>
    <p:extLst>
      <p:ext uri="{BB962C8B-B14F-4D97-AF65-F5344CB8AC3E}">
        <p14:creationId xmlns:p14="http://schemas.microsoft.com/office/powerpoint/2010/main" val="2554128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940317" y="4652971"/>
            <a:ext cx="4671392" cy="369332"/>
          </a:xfrm>
          <a:prstGeom prst="rect">
            <a:avLst/>
          </a:prstGeom>
          <a:noFill/>
        </p:spPr>
        <p:txBody>
          <a:bodyPr wrap="square" rtlCol="0">
            <a:spAutoFit/>
          </a:bodyPr>
          <a:lstStyle/>
          <a:p>
            <a:pPr algn="r"/>
            <a:r>
              <a:rPr lang="en-US" sz="900" i="1" dirty="0">
                <a:solidFill>
                  <a:prstClr val="black"/>
                </a:solidFill>
                <a:latin typeface="Calibri"/>
              </a:rPr>
              <a:t>Feldman T, Salinger MH, </a:t>
            </a:r>
            <a:r>
              <a:rPr lang="en-US" sz="900" i="1" dirty="0" err="1">
                <a:solidFill>
                  <a:prstClr val="black"/>
                </a:solidFill>
                <a:latin typeface="Calibri"/>
              </a:rPr>
              <a:t>Levisay</a:t>
            </a:r>
            <a:r>
              <a:rPr lang="en-US" sz="900" i="1" dirty="0">
                <a:solidFill>
                  <a:prstClr val="black"/>
                </a:solidFill>
                <a:latin typeface="Calibri"/>
              </a:rPr>
              <a:t> JP, Smart S </a:t>
            </a:r>
          </a:p>
          <a:p>
            <a:pPr algn="r"/>
            <a:r>
              <a:rPr lang="en-US" sz="900" i="1" dirty="0">
                <a:solidFill>
                  <a:prstClr val="black"/>
                </a:solidFill>
                <a:latin typeface="Calibri"/>
              </a:rPr>
              <a:t>Catheterization and Cardiovascular Interventions 83:280–288 (2014) </a:t>
            </a:r>
          </a:p>
        </p:txBody>
      </p:sp>
      <p:sp>
        <p:nvSpPr>
          <p:cNvPr id="4" name="TextBox 3"/>
          <p:cNvSpPr txBox="1"/>
          <p:nvPr/>
        </p:nvSpPr>
        <p:spPr>
          <a:xfrm>
            <a:off x="1391470" y="1275047"/>
            <a:ext cx="6220239" cy="2169825"/>
          </a:xfrm>
          <a:prstGeom prst="rect">
            <a:avLst/>
          </a:prstGeom>
          <a:solidFill>
            <a:srgbClr val="FFFFFF"/>
          </a:solidFill>
          <a:ln>
            <a:solidFill>
              <a:srgbClr val="000000"/>
            </a:solidFill>
          </a:ln>
          <a:effectLst>
            <a:outerShdw blurRad="50800" dist="38100" dir="2700000">
              <a:srgbClr val="000000">
                <a:alpha val="43000"/>
              </a:srgbClr>
            </a:outerShdw>
          </a:effectLst>
        </p:spPr>
        <p:txBody>
          <a:bodyPr wrap="square" rtlCol="0">
            <a:spAutoFit/>
          </a:bodyPr>
          <a:lstStyle/>
          <a:p>
            <a:r>
              <a:rPr lang="en-US" sz="1500" dirty="0">
                <a:solidFill>
                  <a:srgbClr val="C0504D"/>
                </a:solidFill>
                <a:latin typeface="Calibri"/>
              </a:rPr>
              <a:t>AI severity was graded by multiple methods. </a:t>
            </a:r>
            <a:r>
              <a:rPr lang="en-US" sz="1500" dirty="0" err="1">
                <a:solidFill>
                  <a:prstClr val="black"/>
                </a:solidFill>
                <a:latin typeface="Calibri"/>
              </a:rPr>
              <a:t>Holodiastolic</a:t>
            </a:r>
            <a:r>
              <a:rPr lang="en-US" sz="1500" dirty="0">
                <a:solidFill>
                  <a:prstClr val="black"/>
                </a:solidFill>
                <a:latin typeface="Calibri"/>
              </a:rPr>
              <a:t> flow reversal was seen at the level of the proximal descending aorta was seen in all cases by TEE at the time of the procedure and at the level of the proximal descending aorta and the abdominal aorta on </a:t>
            </a:r>
            <a:r>
              <a:rPr lang="en-US" sz="1500" dirty="0" err="1">
                <a:solidFill>
                  <a:prstClr val="black"/>
                </a:solidFill>
                <a:latin typeface="Calibri"/>
              </a:rPr>
              <a:t>preprocedure</a:t>
            </a:r>
            <a:r>
              <a:rPr lang="en-US" sz="1500" dirty="0">
                <a:solidFill>
                  <a:prstClr val="black"/>
                </a:solidFill>
                <a:latin typeface="Calibri"/>
              </a:rPr>
              <a:t> transthoracic echocardiography (TTE). Velocity time integrals of forward systolic and reversed diastolic flow were compared and were consistent in all cases with at least 3+ AI. Pressure half time was less than 250 </a:t>
            </a:r>
            <a:r>
              <a:rPr lang="en-US" sz="1500" dirty="0" err="1">
                <a:solidFill>
                  <a:prstClr val="black"/>
                </a:solidFill>
                <a:latin typeface="Calibri"/>
              </a:rPr>
              <a:t>msec</a:t>
            </a:r>
            <a:r>
              <a:rPr lang="en-US" sz="1500" dirty="0">
                <a:solidFill>
                  <a:prstClr val="black"/>
                </a:solidFill>
                <a:latin typeface="Calibri"/>
              </a:rPr>
              <a:t> in all cases. The circumferential length was &gt;10 mm (&gt;15% of stent circumferential length) </a:t>
            </a:r>
            <a:r>
              <a:rPr lang="en-US" sz="1500" dirty="0">
                <a:solidFill>
                  <a:srgbClr val="C0504D"/>
                </a:solidFill>
                <a:latin typeface="Calibri"/>
              </a:rPr>
              <a:t>in all cases indicative of at least moderate AI. </a:t>
            </a:r>
          </a:p>
        </p:txBody>
      </p:sp>
      <p:sp>
        <p:nvSpPr>
          <p:cNvPr id="5" name="TextBox 4"/>
          <p:cNvSpPr txBox="1"/>
          <p:nvPr/>
        </p:nvSpPr>
        <p:spPr>
          <a:xfrm>
            <a:off x="1391470" y="3520299"/>
            <a:ext cx="6220239" cy="1061829"/>
          </a:xfrm>
          <a:prstGeom prst="rect">
            <a:avLst/>
          </a:prstGeom>
          <a:solidFill>
            <a:srgbClr val="FFFFFF"/>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2100" dirty="0">
                <a:solidFill>
                  <a:prstClr val="black"/>
                </a:solidFill>
                <a:latin typeface="Calibri"/>
              </a:rPr>
              <a:t>The decision to intervene with a vascular plug was made on the basis of the coexistence of PVL with symptoms of LV failure. </a:t>
            </a:r>
          </a:p>
        </p:txBody>
      </p:sp>
      <p:sp>
        <p:nvSpPr>
          <p:cNvPr id="6" name="TextBox 5"/>
          <p:cNvSpPr txBox="1"/>
          <p:nvPr/>
        </p:nvSpPr>
        <p:spPr>
          <a:xfrm>
            <a:off x="1288676" y="168089"/>
            <a:ext cx="6563237" cy="1015663"/>
          </a:xfrm>
          <a:prstGeom prst="rect">
            <a:avLst/>
          </a:prstGeom>
          <a:noFill/>
        </p:spPr>
        <p:txBody>
          <a:bodyPr wrap="square" rtlCol="0">
            <a:spAutoFit/>
          </a:bodyPr>
          <a:lstStyle/>
          <a:p>
            <a:pPr algn="ctr"/>
            <a:r>
              <a:rPr lang="en-US" sz="3000" dirty="0">
                <a:solidFill>
                  <a:prstClr val="black"/>
                </a:solidFill>
                <a:latin typeface="Calibri"/>
              </a:rPr>
              <a:t>Low profile vascular plugs for </a:t>
            </a:r>
            <a:r>
              <a:rPr lang="en-US" sz="3000" dirty="0" err="1">
                <a:solidFill>
                  <a:prstClr val="black"/>
                </a:solidFill>
                <a:latin typeface="Calibri"/>
              </a:rPr>
              <a:t>paravalvular</a:t>
            </a:r>
            <a:r>
              <a:rPr lang="en-US" sz="3000" dirty="0">
                <a:solidFill>
                  <a:prstClr val="black"/>
                </a:solidFill>
                <a:latin typeface="Calibri"/>
              </a:rPr>
              <a:t> leaks after TAVR </a:t>
            </a:r>
          </a:p>
        </p:txBody>
      </p:sp>
      <p:sp>
        <p:nvSpPr>
          <p:cNvPr id="3" name="Right Arrow 2"/>
          <p:cNvSpPr/>
          <p:nvPr/>
        </p:nvSpPr>
        <p:spPr>
          <a:xfrm>
            <a:off x="1288677" y="3552716"/>
            <a:ext cx="411886" cy="394746"/>
          </a:xfrm>
          <a:prstGeom prst="rightArrow">
            <a:avLst/>
          </a:prstGeom>
          <a:solidFill>
            <a:srgbClr val="15E6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49979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1246825" y="85816"/>
            <a:ext cx="3900075" cy="1933665"/>
            <a:chOff x="138432" y="114420"/>
            <a:chExt cx="6137431" cy="2906247"/>
          </a:xfrm>
        </p:grpSpPr>
        <p:pic>
          <p:nvPicPr>
            <p:cNvPr id="5" name="Picture 4" descr="PVL TEE 2-19-201410021_(11).jpg"/>
            <p:cNvPicPr>
              <a:picLocks noChangeAspect="1"/>
            </p:cNvPicPr>
            <p:nvPr/>
          </p:nvPicPr>
          <p:blipFill rotWithShape="1">
            <a:blip r:embed="rId2">
              <a:extLst>
                <a:ext uri="{28A0092B-C50C-407E-A947-70E740481C1C}">
                  <a14:useLocalDpi xmlns:a14="http://schemas.microsoft.com/office/drawing/2010/main" val="0"/>
                </a:ext>
              </a:extLst>
            </a:blip>
            <a:srcRect l="30721" t="36765" r="8939" b="9874"/>
            <a:stretch/>
          </p:blipFill>
          <p:spPr>
            <a:xfrm>
              <a:off x="138432" y="114420"/>
              <a:ext cx="4381799" cy="2906247"/>
            </a:xfrm>
            <a:prstGeom prst="rect">
              <a:avLst/>
            </a:prstGeom>
          </p:spPr>
        </p:pic>
        <p:pic>
          <p:nvPicPr>
            <p:cNvPr id="6" name="Picture 5" descr="cath4_(50).bmp"/>
            <p:cNvPicPr>
              <a:picLocks noChangeAspect="1"/>
            </p:cNvPicPr>
            <p:nvPr/>
          </p:nvPicPr>
          <p:blipFill rotWithShape="1">
            <a:blip r:embed="rId3">
              <a:extLst>
                <a:ext uri="{28A0092B-C50C-407E-A947-70E740481C1C}">
                  <a14:useLocalDpi xmlns:a14="http://schemas.microsoft.com/office/drawing/2010/main" val="0"/>
                </a:ext>
              </a:extLst>
            </a:blip>
            <a:srcRect l="8407" t="17135" r="35820" b="25361"/>
            <a:stretch/>
          </p:blipFill>
          <p:spPr>
            <a:xfrm>
              <a:off x="3457111" y="114420"/>
              <a:ext cx="2818752" cy="2906247"/>
            </a:xfrm>
            <a:prstGeom prst="rect">
              <a:avLst/>
            </a:prstGeom>
          </p:spPr>
        </p:pic>
      </p:grpSp>
      <p:sp>
        <p:nvSpPr>
          <p:cNvPr id="15" name="Freeform 14"/>
          <p:cNvSpPr/>
          <p:nvPr/>
        </p:nvSpPr>
        <p:spPr>
          <a:xfrm>
            <a:off x="2298310" y="802501"/>
            <a:ext cx="740810" cy="677861"/>
          </a:xfrm>
          <a:custGeom>
            <a:avLst/>
            <a:gdLst>
              <a:gd name="connsiteX0" fmla="*/ 670257 w 987746"/>
              <a:gd name="connsiteY0" fmla="*/ 0 h 903815"/>
              <a:gd name="connsiteX1" fmla="*/ 446838 w 987746"/>
              <a:gd name="connsiteY1" fmla="*/ 82308 h 903815"/>
              <a:gd name="connsiteX2" fmla="*/ 129348 w 987746"/>
              <a:gd name="connsiteY2" fmla="*/ 152857 h 903815"/>
              <a:gd name="connsiteX3" fmla="*/ 0 w 987746"/>
              <a:gd name="connsiteY3" fmla="*/ 388022 h 903815"/>
              <a:gd name="connsiteX4" fmla="*/ 129348 w 987746"/>
              <a:gd name="connsiteY4" fmla="*/ 858352 h 903815"/>
              <a:gd name="connsiteX5" fmla="*/ 658498 w 987746"/>
              <a:gd name="connsiteY5" fmla="*/ 834836 h 903815"/>
              <a:gd name="connsiteX6" fmla="*/ 658498 w 987746"/>
              <a:gd name="connsiteY6" fmla="*/ 411539 h 903815"/>
              <a:gd name="connsiteX7" fmla="*/ 881917 w 987746"/>
              <a:gd name="connsiteY7" fmla="*/ 199890 h 903815"/>
              <a:gd name="connsiteX8" fmla="*/ 987746 w 987746"/>
              <a:gd name="connsiteY8" fmla="*/ 82308 h 90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746" h="903815">
                <a:moveTo>
                  <a:pt x="670257" y="0"/>
                </a:moveTo>
                <a:cubicBezTo>
                  <a:pt x="603623" y="28416"/>
                  <a:pt x="536989" y="56832"/>
                  <a:pt x="446838" y="82308"/>
                </a:cubicBezTo>
                <a:cubicBezTo>
                  <a:pt x="356686" y="107784"/>
                  <a:pt x="203821" y="101905"/>
                  <a:pt x="129348" y="152857"/>
                </a:cubicBezTo>
                <a:cubicBezTo>
                  <a:pt x="54875" y="203809"/>
                  <a:pt x="0" y="270440"/>
                  <a:pt x="0" y="388022"/>
                </a:cubicBezTo>
                <a:cubicBezTo>
                  <a:pt x="0" y="505604"/>
                  <a:pt x="19598" y="783883"/>
                  <a:pt x="129348" y="858352"/>
                </a:cubicBezTo>
                <a:cubicBezTo>
                  <a:pt x="239098" y="932821"/>
                  <a:pt x="570306" y="909305"/>
                  <a:pt x="658498" y="834836"/>
                </a:cubicBezTo>
                <a:cubicBezTo>
                  <a:pt x="746690" y="760367"/>
                  <a:pt x="621261" y="517363"/>
                  <a:pt x="658498" y="411539"/>
                </a:cubicBezTo>
                <a:cubicBezTo>
                  <a:pt x="695735" y="305715"/>
                  <a:pt x="827042" y="254762"/>
                  <a:pt x="881917" y="199890"/>
                </a:cubicBezTo>
                <a:cubicBezTo>
                  <a:pt x="936792" y="145018"/>
                  <a:pt x="987746" y="82308"/>
                  <a:pt x="987746" y="82308"/>
                </a:cubicBezTo>
              </a:path>
            </a:pathLst>
          </a:custGeom>
          <a:ln>
            <a:solidFill>
              <a:srgbClr val="15E63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25" name="Group 24"/>
          <p:cNvGrpSpPr/>
          <p:nvPr/>
        </p:nvGrpSpPr>
        <p:grpSpPr>
          <a:xfrm>
            <a:off x="1389936" y="1686489"/>
            <a:ext cx="6358616" cy="2255465"/>
            <a:chOff x="329248" y="2248651"/>
            <a:chExt cx="8478154" cy="3007287"/>
          </a:xfrm>
        </p:grpSpPr>
        <p:pic>
          <p:nvPicPr>
            <p:cNvPr id="8" name="Picture 7" descr="cath48_(5).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48" y="2248651"/>
              <a:ext cx="2780223" cy="3007287"/>
            </a:xfrm>
            <a:prstGeom prst="rect">
              <a:avLst/>
            </a:prstGeom>
            <a:ln>
              <a:solidFill>
                <a:schemeClr val="tx1"/>
              </a:solidFill>
            </a:ln>
            <a:effectLst>
              <a:outerShdw blurRad="50800" dist="38100" dir="2700000">
                <a:srgbClr val="000000">
                  <a:alpha val="43000"/>
                </a:srgbClr>
              </a:outerShdw>
            </a:effectLst>
          </p:spPr>
        </p:pic>
        <p:pic>
          <p:nvPicPr>
            <p:cNvPr id="11" name="Picture 10" descr="cath60_(11).bm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205" y="2248651"/>
              <a:ext cx="2780223" cy="3007287"/>
            </a:xfrm>
            <a:prstGeom prst="rect">
              <a:avLst/>
            </a:prstGeom>
            <a:ln>
              <a:solidFill>
                <a:schemeClr val="tx1"/>
              </a:solidFill>
            </a:ln>
            <a:effectLst>
              <a:outerShdw blurRad="50800" dist="38100" dir="2700000">
                <a:srgbClr val="000000">
                  <a:alpha val="43000"/>
                </a:srgbClr>
              </a:outerShdw>
            </a:effectLst>
          </p:spPr>
        </p:pic>
        <p:pic>
          <p:nvPicPr>
            <p:cNvPr id="12" name="Picture 11" descr="cath62_(15).bm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179" y="2248651"/>
              <a:ext cx="2780223" cy="3007287"/>
            </a:xfrm>
            <a:prstGeom prst="rect">
              <a:avLst/>
            </a:prstGeom>
            <a:ln>
              <a:solidFill>
                <a:schemeClr val="tx1"/>
              </a:solidFill>
            </a:ln>
            <a:effectLst>
              <a:outerShdw blurRad="50800" dist="38100" dir="2700000">
                <a:srgbClr val="000000">
                  <a:alpha val="43000"/>
                </a:srgbClr>
              </a:outerShdw>
            </a:effectLst>
          </p:spPr>
        </p:pic>
        <p:sp>
          <p:nvSpPr>
            <p:cNvPr id="19" name="Freeform 18"/>
            <p:cNvSpPr/>
            <p:nvPr/>
          </p:nvSpPr>
          <p:spPr>
            <a:xfrm>
              <a:off x="1034782" y="2845497"/>
              <a:ext cx="1199405" cy="1704946"/>
            </a:xfrm>
            <a:custGeom>
              <a:avLst/>
              <a:gdLst>
                <a:gd name="connsiteX0" fmla="*/ 0 w 1199405"/>
                <a:gd name="connsiteY0" fmla="*/ 0 h 1704946"/>
                <a:gd name="connsiteX1" fmla="*/ 599702 w 1199405"/>
                <a:gd name="connsiteY1" fmla="*/ 658462 h 1704946"/>
                <a:gd name="connsiteX2" fmla="*/ 940710 w 1199405"/>
                <a:gd name="connsiteY2" fmla="*/ 1140550 h 1704946"/>
                <a:gd name="connsiteX3" fmla="*/ 1081817 w 1199405"/>
                <a:gd name="connsiteY3" fmla="*/ 1505056 h 1704946"/>
                <a:gd name="connsiteX4" fmla="*/ 1199405 w 1199405"/>
                <a:gd name="connsiteY4" fmla="*/ 1704946 h 170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05" h="1704946">
                  <a:moveTo>
                    <a:pt x="0" y="0"/>
                  </a:moveTo>
                  <a:cubicBezTo>
                    <a:pt x="221458" y="234185"/>
                    <a:pt x="442917" y="468370"/>
                    <a:pt x="599702" y="658462"/>
                  </a:cubicBezTo>
                  <a:cubicBezTo>
                    <a:pt x="756487" y="848554"/>
                    <a:pt x="860357" y="999451"/>
                    <a:pt x="940710" y="1140550"/>
                  </a:cubicBezTo>
                  <a:cubicBezTo>
                    <a:pt x="1021063" y="1281649"/>
                    <a:pt x="1038701" y="1410990"/>
                    <a:pt x="1081817" y="1505056"/>
                  </a:cubicBezTo>
                  <a:cubicBezTo>
                    <a:pt x="1124933" y="1599122"/>
                    <a:pt x="1199405" y="1704946"/>
                    <a:pt x="1199405" y="1704946"/>
                  </a:cubicBezTo>
                </a:path>
              </a:pathLst>
            </a:custGeom>
            <a:ln>
              <a:solidFill>
                <a:srgbClr val="15E630"/>
              </a:solidFill>
              <a:prstDash val="sys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cxnSp>
          <p:nvCxnSpPr>
            <p:cNvPr id="21" name="Straight Arrow Connector 20"/>
            <p:cNvCxnSpPr/>
            <p:nvPr/>
          </p:nvCxnSpPr>
          <p:spPr>
            <a:xfrm flipH="1">
              <a:off x="4468375" y="3257036"/>
              <a:ext cx="188142" cy="141099"/>
            </a:xfrm>
            <a:prstGeom prst="straightConnector1">
              <a:avLst/>
            </a:prstGeom>
            <a:ln>
              <a:solidFill>
                <a:srgbClr val="15E63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139092" y="3750249"/>
              <a:ext cx="188142" cy="141099"/>
            </a:xfrm>
            <a:prstGeom prst="straightConnector1">
              <a:avLst/>
            </a:prstGeom>
            <a:ln>
              <a:solidFill>
                <a:srgbClr val="15E630"/>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5235091" y="2901349"/>
            <a:ext cx="2292982" cy="2081210"/>
            <a:chOff x="5456121" y="3868464"/>
            <a:chExt cx="3057309" cy="2774947"/>
          </a:xfrm>
        </p:grpSpPr>
        <p:pic>
          <p:nvPicPr>
            <p:cNvPr id="4" name="Picture 3" descr="PST TTE 4-16-2014.jpg"/>
            <p:cNvPicPr>
              <a:picLocks noChangeAspect="1"/>
            </p:cNvPicPr>
            <p:nvPr/>
          </p:nvPicPr>
          <p:blipFill rotWithShape="1">
            <a:blip r:embed="rId7">
              <a:extLst>
                <a:ext uri="{28A0092B-C50C-407E-A947-70E740481C1C}">
                  <a14:useLocalDpi xmlns:a14="http://schemas.microsoft.com/office/drawing/2010/main" val="0"/>
                </a:ext>
              </a:extLst>
            </a:blip>
            <a:srcRect l="6142" t="8978" r="46494" b="33702"/>
            <a:stretch/>
          </p:blipFill>
          <p:spPr>
            <a:xfrm>
              <a:off x="5456121" y="3868464"/>
              <a:ext cx="3057309" cy="2774947"/>
            </a:xfrm>
            <a:prstGeom prst="rect">
              <a:avLst/>
            </a:prstGeom>
          </p:spPr>
        </p:pic>
        <p:sp>
          <p:nvSpPr>
            <p:cNvPr id="16" name="Oval 15"/>
            <p:cNvSpPr/>
            <p:nvPr/>
          </p:nvSpPr>
          <p:spPr>
            <a:xfrm>
              <a:off x="6396831" y="4997257"/>
              <a:ext cx="482115" cy="505605"/>
            </a:xfrm>
            <a:prstGeom prst="ellipse">
              <a:avLst/>
            </a:prstGeom>
            <a:noFill/>
            <a:ln w="28575" cmpd="sng">
              <a:solidFill>
                <a:srgbClr val="15E6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27" name="Straight Arrow Connector 26"/>
          <p:cNvCxnSpPr/>
          <p:nvPr/>
        </p:nvCxnSpPr>
        <p:spPr>
          <a:xfrm flipH="1" flipV="1">
            <a:off x="4564835" y="706333"/>
            <a:ext cx="250639" cy="160393"/>
          </a:xfrm>
          <a:prstGeom prst="straightConnector1">
            <a:avLst/>
          </a:prstGeom>
          <a:ln w="38100" cmpd="sng">
            <a:solidFill>
              <a:srgbClr val="15E63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511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RYAN1.JPG"/>
          <p:cNvPicPr>
            <a:picLocks noChangeAspect="1"/>
          </p:cNvPicPr>
          <p:nvPr/>
        </p:nvPicPr>
        <p:blipFill rotWithShape="1">
          <a:blip r:embed="rId3">
            <a:extLst>
              <a:ext uri="{28A0092B-C50C-407E-A947-70E740481C1C}">
                <a14:useLocalDpi xmlns:a14="http://schemas.microsoft.com/office/drawing/2010/main" val="0"/>
              </a:ext>
            </a:extLst>
          </a:blip>
          <a:srcRect l="57973" t="18395" r="2170" b="10296"/>
          <a:stretch/>
        </p:blipFill>
        <p:spPr>
          <a:xfrm>
            <a:off x="1283409" y="453718"/>
            <a:ext cx="3231697" cy="3966080"/>
          </a:xfrm>
          <a:prstGeom prst="rect">
            <a:avLst/>
          </a:prstGeom>
          <a:ln>
            <a:solidFill>
              <a:schemeClr val="tx1"/>
            </a:solidFill>
          </a:ln>
        </p:spPr>
      </p:pic>
      <p:pic>
        <p:nvPicPr>
          <p:cNvPr id="5" name="Picture 4" descr="RYAN2.JPG"/>
          <p:cNvPicPr>
            <a:picLocks noChangeAspect="1"/>
          </p:cNvPicPr>
          <p:nvPr/>
        </p:nvPicPr>
        <p:blipFill rotWithShape="1">
          <a:blip r:embed="rId4">
            <a:extLst>
              <a:ext uri="{28A0092B-C50C-407E-A947-70E740481C1C}">
                <a14:useLocalDpi xmlns:a14="http://schemas.microsoft.com/office/drawing/2010/main" val="0"/>
              </a:ext>
            </a:extLst>
          </a:blip>
          <a:srcRect t="22928" r="60144" b="8467"/>
          <a:stretch/>
        </p:blipFill>
        <p:spPr>
          <a:xfrm>
            <a:off x="4590028" y="453718"/>
            <a:ext cx="3231697" cy="3966080"/>
          </a:xfrm>
          <a:prstGeom prst="rect">
            <a:avLst/>
          </a:prstGeom>
          <a:ln>
            <a:solidFill>
              <a:schemeClr val="tx1"/>
            </a:solidFill>
          </a:ln>
        </p:spPr>
      </p:pic>
      <p:sp>
        <p:nvSpPr>
          <p:cNvPr id="8" name="TextBox 7"/>
          <p:cNvSpPr txBox="1"/>
          <p:nvPr/>
        </p:nvSpPr>
        <p:spPr>
          <a:xfrm>
            <a:off x="1474796" y="1669464"/>
            <a:ext cx="4603889" cy="300082"/>
          </a:xfrm>
          <a:prstGeom prst="rect">
            <a:avLst/>
          </a:prstGeom>
          <a:noFill/>
        </p:spPr>
        <p:txBody>
          <a:bodyPr wrap="none" rtlCol="0">
            <a:spAutoFit/>
          </a:bodyPr>
          <a:lstStyle/>
          <a:p>
            <a:r>
              <a:rPr lang="en-US" sz="1350" dirty="0">
                <a:solidFill>
                  <a:prstClr val="black"/>
                </a:solidFill>
                <a:latin typeface="Calibri"/>
              </a:rPr>
              <a:t>Pre AVP: ARI=26                                                      Post AVP: ARI=33</a:t>
            </a:r>
          </a:p>
        </p:txBody>
      </p:sp>
      <p:sp>
        <p:nvSpPr>
          <p:cNvPr id="6" name="Rectangle 5"/>
          <p:cNvSpPr/>
          <p:nvPr/>
        </p:nvSpPr>
        <p:spPr>
          <a:xfrm>
            <a:off x="2104572" y="4701399"/>
            <a:ext cx="5796644" cy="369332"/>
          </a:xfrm>
          <a:prstGeom prst="rect">
            <a:avLst/>
          </a:prstGeom>
        </p:spPr>
        <p:txBody>
          <a:bodyPr wrap="square">
            <a:spAutoFit/>
          </a:bodyPr>
          <a:lstStyle/>
          <a:p>
            <a:pPr algn="r"/>
            <a:r>
              <a:rPr lang="en-US" sz="900" i="1" dirty="0">
                <a:solidFill>
                  <a:prstClr val="black"/>
                </a:solidFill>
                <a:latin typeface="Calibri"/>
              </a:rPr>
              <a:t>Feldman T, Salinger MH, </a:t>
            </a:r>
            <a:r>
              <a:rPr lang="en-US" sz="900" i="1" dirty="0" err="1">
                <a:solidFill>
                  <a:prstClr val="black"/>
                </a:solidFill>
                <a:latin typeface="Calibri"/>
              </a:rPr>
              <a:t>Levisay</a:t>
            </a:r>
            <a:r>
              <a:rPr lang="en-US" sz="900" i="1" dirty="0">
                <a:solidFill>
                  <a:prstClr val="black"/>
                </a:solidFill>
                <a:latin typeface="Calibri"/>
              </a:rPr>
              <a:t> JP, Smart S: Low profile vascular plugs for </a:t>
            </a:r>
            <a:r>
              <a:rPr lang="en-US" sz="900" i="1" dirty="0" err="1">
                <a:solidFill>
                  <a:prstClr val="black"/>
                </a:solidFill>
                <a:latin typeface="Calibri"/>
              </a:rPr>
              <a:t>paravalvular</a:t>
            </a:r>
            <a:r>
              <a:rPr lang="en-US" sz="900" i="1" dirty="0">
                <a:solidFill>
                  <a:prstClr val="black"/>
                </a:solidFill>
                <a:latin typeface="Calibri"/>
              </a:rPr>
              <a:t> leaks after TAVR.</a:t>
            </a:r>
          </a:p>
          <a:p>
            <a:pPr algn="r"/>
            <a:r>
              <a:rPr lang="en-US" sz="900" i="1" dirty="0">
                <a:solidFill>
                  <a:prstClr val="black"/>
                </a:solidFill>
                <a:latin typeface="Calibri"/>
              </a:rPr>
              <a:t>  </a:t>
            </a:r>
            <a:r>
              <a:rPr lang="en-US" sz="900" i="1" dirty="0" err="1">
                <a:solidFill>
                  <a:prstClr val="black"/>
                </a:solidFill>
                <a:latin typeface="Calibri"/>
              </a:rPr>
              <a:t>Cathet</a:t>
            </a:r>
            <a:r>
              <a:rPr lang="en-US" sz="900" i="1" dirty="0">
                <a:solidFill>
                  <a:prstClr val="black"/>
                </a:solidFill>
                <a:latin typeface="Calibri"/>
              </a:rPr>
              <a:t> </a:t>
            </a:r>
            <a:r>
              <a:rPr lang="en-US" sz="900" i="1" dirty="0" err="1">
                <a:solidFill>
                  <a:prstClr val="black"/>
                </a:solidFill>
                <a:latin typeface="Calibri"/>
              </a:rPr>
              <a:t>Cardiovasc</a:t>
            </a:r>
            <a:r>
              <a:rPr lang="en-US" sz="900" i="1" dirty="0">
                <a:solidFill>
                  <a:prstClr val="black"/>
                </a:solidFill>
                <a:latin typeface="Calibri"/>
              </a:rPr>
              <a:t> </a:t>
            </a:r>
            <a:r>
              <a:rPr lang="en-US" sz="900" i="1" dirty="0" err="1">
                <a:solidFill>
                  <a:prstClr val="black"/>
                </a:solidFill>
                <a:latin typeface="Calibri"/>
              </a:rPr>
              <a:t>Intervent</a:t>
            </a:r>
            <a:r>
              <a:rPr lang="en-US" sz="900" i="1" dirty="0">
                <a:solidFill>
                  <a:prstClr val="black"/>
                </a:solidFill>
                <a:latin typeface="Calibri"/>
              </a:rPr>
              <a:t>  2014 Feb 1;83(2):280-8. </a:t>
            </a:r>
          </a:p>
        </p:txBody>
      </p:sp>
    </p:spTree>
    <p:extLst>
      <p:ext uri="{BB962C8B-B14F-4D97-AF65-F5344CB8AC3E}">
        <p14:creationId xmlns:p14="http://schemas.microsoft.com/office/powerpoint/2010/main" val="500933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143000" y="2057400"/>
            <a:ext cx="6858000" cy="857250"/>
          </a:xfrm>
          <a:prstGeom prst="rect">
            <a:avLst/>
          </a:prstGeom>
          <a:noFill/>
          <a:ln w="9525">
            <a:noFill/>
            <a:miter lim="800000"/>
            <a:headEnd/>
            <a:tailEnd/>
          </a:ln>
        </p:spPr>
        <p:txBody>
          <a:bodyPr anchor="ctr">
            <a:prstTxWarp prst="textNoShape">
              <a:avLst/>
            </a:prstTxWarp>
          </a:bodyPr>
          <a:lstStyle/>
          <a:p>
            <a:pPr algn="ctr"/>
            <a:r>
              <a:rPr lang="en-US" sz="1200" b="1" dirty="0">
                <a:solidFill>
                  <a:prstClr val="black">
                    <a:lumMod val="50000"/>
                    <a:lumOff val="50000"/>
                  </a:prstClr>
                </a:solidFill>
              </a:rPr>
              <a:t/>
            </a:r>
            <a:br>
              <a:rPr lang="en-US" sz="1200" b="1" dirty="0">
                <a:solidFill>
                  <a:prstClr val="black">
                    <a:lumMod val="50000"/>
                    <a:lumOff val="50000"/>
                  </a:prstClr>
                </a:solidFill>
              </a:rPr>
            </a:br>
            <a:r>
              <a:rPr lang="en-US" sz="1200" b="1" dirty="0">
                <a:solidFill>
                  <a:prstClr val="black">
                    <a:lumMod val="50000"/>
                    <a:lumOff val="50000"/>
                  </a:prstClr>
                </a:solidFill>
              </a:rPr>
              <a:t/>
            </a:r>
            <a:br>
              <a:rPr lang="en-US" sz="1200" b="1" dirty="0">
                <a:solidFill>
                  <a:prstClr val="black">
                    <a:lumMod val="50000"/>
                    <a:lumOff val="50000"/>
                  </a:prstClr>
                </a:solidFill>
              </a:rPr>
            </a:br>
            <a:r>
              <a:rPr lang="en-US" sz="1200" b="1" dirty="0">
                <a:solidFill>
                  <a:prstClr val="black">
                    <a:lumMod val="50000"/>
                    <a:lumOff val="50000"/>
                  </a:prstClr>
                </a:solidFill>
              </a:rPr>
              <a:t/>
            </a:r>
            <a:br>
              <a:rPr lang="en-US" sz="1200" b="1" dirty="0">
                <a:solidFill>
                  <a:prstClr val="black">
                    <a:lumMod val="50000"/>
                    <a:lumOff val="50000"/>
                  </a:prstClr>
                </a:solidFill>
              </a:rPr>
            </a:br>
            <a:r>
              <a:rPr lang="en-US" sz="2100" i="1" dirty="0">
                <a:solidFill>
                  <a:prstClr val="black">
                    <a:lumMod val="50000"/>
                    <a:lumOff val="50000"/>
                  </a:prstClr>
                </a:solidFill>
              </a:rPr>
              <a:t>Disclosure Information</a:t>
            </a:r>
            <a:r>
              <a:rPr lang="en-US" sz="3600" i="1" dirty="0">
                <a:solidFill>
                  <a:prstClr val="black">
                    <a:lumMod val="50000"/>
                    <a:lumOff val="50000"/>
                  </a:prstClr>
                </a:solidFill>
              </a:rPr>
              <a:t/>
            </a:r>
            <a:br>
              <a:rPr lang="en-US" sz="3600" i="1"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The following relationships exist:</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i="1" dirty="0">
                <a:solidFill>
                  <a:prstClr val="black">
                    <a:lumMod val="50000"/>
                    <a:lumOff val="50000"/>
                  </a:prstClr>
                </a:solidFill>
              </a:rPr>
              <a:t>Grant support: Abbott, BSC, </a:t>
            </a:r>
            <a:r>
              <a:rPr lang="en-US" sz="1500" i="1" dirty="0" err="1">
                <a:solidFill>
                  <a:prstClr val="black">
                    <a:lumMod val="50000"/>
                    <a:lumOff val="50000"/>
                  </a:prstClr>
                </a:solidFill>
              </a:rPr>
              <a:t>Cardiokinetics</a:t>
            </a:r>
            <a:r>
              <a:rPr lang="en-US" sz="1500" i="1" dirty="0">
                <a:solidFill>
                  <a:prstClr val="black">
                    <a:lumMod val="50000"/>
                    <a:lumOff val="50000"/>
                  </a:prstClr>
                </a:solidFill>
              </a:rPr>
              <a:t>, </a:t>
            </a:r>
            <a:r>
              <a:rPr lang="en-US" sz="1500" i="1" dirty="0" err="1">
                <a:solidFill>
                  <a:prstClr val="black">
                    <a:lumMod val="50000"/>
                    <a:lumOff val="50000"/>
                  </a:prstClr>
                </a:solidFill>
              </a:rPr>
              <a:t>Corvia</a:t>
            </a:r>
            <a:r>
              <a:rPr lang="en-US" sz="1500" i="1" dirty="0">
                <a:solidFill>
                  <a:prstClr val="black">
                    <a:lumMod val="50000"/>
                    <a:lumOff val="50000"/>
                  </a:prstClr>
                </a:solidFill>
              </a:rPr>
              <a:t>, Edwards, WL Gore</a:t>
            </a:r>
          </a:p>
          <a:p>
            <a:pPr algn="ctr"/>
            <a:r>
              <a:rPr lang="en-US" sz="1500" i="1" dirty="0">
                <a:solidFill>
                  <a:prstClr val="black">
                    <a:lumMod val="50000"/>
                    <a:lumOff val="50000"/>
                  </a:prstClr>
                </a:solidFill>
              </a:rPr>
              <a:t>Consultant: Abbott, BSC, Edwards, WL Gore</a:t>
            </a:r>
          </a:p>
          <a:p>
            <a:pPr algn="ctr"/>
            <a:r>
              <a:rPr lang="en-US" sz="1500" i="1" dirty="0">
                <a:solidFill>
                  <a:prstClr val="black">
                    <a:lumMod val="50000"/>
                    <a:lumOff val="50000"/>
                  </a:prstClr>
                </a:solidFill>
              </a:rPr>
              <a:t>Stock Options: </a:t>
            </a:r>
            <a:r>
              <a:rPr lang="en-US" sz="1500" i="1" dirty="0" err="1">
                <a:solidFill>
                  <a:prstClr val="black">
                    <a:lumMod val="50000"/>
                    <a:lumOff val="50000"/>
                  </a:prstClr>
                </a:solidFill>
              </a:rPr>
              <a:t>Mitralign</a:t>
            </a:r>
            <a:endParaRPr lang="en-US" sz="1500" i="1" dirty="0">
              <a:solidFill>
                <a:prstClr val="black">
                  <a:lumMod val="50000"/>
                  <a:lumOff val="50000"/>
                </a:prstClr>
              </a:solidFill>
            </a:endParaRPr>
          </a:p>
          <a:p>
            <a:pPr algn="ct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dirty="0">
                <a:solidFill>
                  <a:prstClr val="black">
                    <a:lumMod val="50000"/>
                    <a:lumOff val="50000"/>
                  </a:prstClr>
                </a:solidFill>
              </a:rPr>
              <a:t/>
            </a:r>
            <a:br>
              <a:rPr lang="en-US" sz="1500" dirty="0">
                <a:solidFill>
                  <a:prstClr val="black">
                    <a:lumMod val="50000"/>
                    <a:lumOff val="50000"/>
                  </a:prstClr>
                </a:solidFill>
              </a:rPr>
            </a:br>
            <a:r>
              <a:rPr lang="en-US" sz="1500" i="1" dirty="0">
                <a:solidFill>
                  <a:prstClr val="black">
                    <a:lumMod val="50000"/>
                    <a:lumOff val="50000"/>
                  </a:prstClr>
                </a:solidFill>
              </a:rPr>
              <a:t>Off label use of products and investigational devices</a:t>
            </a:r>
            <a:br>
              <a:rPr lang="en-US" sz="1500" i="1" dirty="0">
                <a:solidFill>
                  <a:prstClr val="black">
                    <a:lumMod val="50000"/>
                    <a:lumOff val="50000"/>
                  </a:prstClr>
                </a:solidFill>
              </a:rPr>
            </a:br>
            <a:r>
              <a:rPr lang="en-US" sz="1500" i="1" dirty="0">
                <a:solidFill>
                  <a:prstClr val="black">
                    <a:lumMod val="50000"/>
                    <a:lumOff val="50000"/>
                  </a:prstClr>
                </a:solidFill>
              </a:rPr>
              <a:t> will be discussed in this presentation</a:t>
            </a:r>
          </a:p>
        </p:txBody>
      </p:sp>
      <p:sp>
        <p:nvSpPr>
          <p:cNvPr id="17410" name="Text Box 2"/>
          <p:cNvSpPr>
            <a:spLocks noGrp="1" noChangeArrowheads="1"/>
          </p:cNvSpPr>
          <p:nvPr>
            <p:ph type="subTitle" idx="1"/>
          </p:nvPr>
        </p:nvSpPr>
        <p:spPr>
          <a:xfrm>
            <a:off x="1371600" y="447080"/>
            <a:ext cx="6286500" cy="591741"/>
          </a:xfrm>
          <a:noFill/>
        </p:spPr>
        <p:txBody>
          <a:bodyPr/>
          <a:lstStyle/>
          <a:p>
            <a:pPr>
              <a:lnSpc>
                <a:spcPct val="80000"/>
              </a:lnSpc>
            </a:pPr>
            <a:r>
              <a:rPr lang="en-US" dirty="0">
                <a:solidFill>
                  <a:schemeClr val="tx1"/>
                </a:solidFill>
              </a:rPr>
              <a:t>Ted Feldman MD, </a:t>
            </a:r>
            <a:r>
              <a:rPr lang="en-US" i="1" dirty="0">
                <a:solidFill>
                  <a:srgbClr val="000000"/>
                </a:solidFill>
              </a:rPr>
              <a:t>MSCAI FACC FESC</a:t>
            </a:r>
          </a:p>
        </p:txBody>
      </p:sp>
    </p:spTree>
    <p:extLst>
      <p:ext uri="{BB962C8B-B14F-4D97-AF65-F5344CB8AC3E}">
        <p14:creationId xmlns:p14="http://schemas.microsoft.com/office/powerpoint/2010/main" val="358671789"/>
      </p:ext>
    </p:extLst>
  </p:cSld>
  <p:clrMapOvr>
    <a:masterClrMapping/>
  </p:clrMapOvr>
  <p:transition advClick="0" advTm="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Repositioning to Resolve PVL</a:t>
            </a:r>
          </a:p>
        </p:txBody>
      </p:sp>
      <p:pic>
        <p:nvPicPr>
          <p:cNvPr id="4" name="Picture 3" descr="Screen Shot 2014-06-22 at 5.52.08 AM.png"/>
          <p:cNvPicPr>
            <a:picLocks noChangeAspect="1"/>
          </p:cNvPicPr>
          <p:nvPr/>
        </p:nvPicPr>
        <p:blipFill rotWithShape="1">
          <a:blip r:embed="rId2">
            <a:extLst>
              <a:ext uri="{28A0092B-C50C-407E-A947-70E740481C1C}">
                <a14:useLocalDpi xmlns:a14="http://schemas.microsoft.com/office/drawing/2010/main" val="0"/>
              </a:ext>
            </a:extLst>
          </a:blip>
          <a:srcRect l="19613" r="15582"/>
          <a:stretch/>
        </p:blipFill>
        <p:spPr>
          <a:xfrm>
            <a:off x="1402770" y="1565455"/>
            <a:ext cx="2056843" cy="2537114"/>
          </a:xfrm>
          <a:prstGeom prst="rect">
            <a:avLst/>
          </a:prstGeom>
          <a:ln>
            <a:solidFill>
              <a:schemeClr val="tx1"/>
            </a:solidFill>
          </a:ln>
          <a:effectLst>
            <a:outerShdw blurRad="50800" dist="38100" dir="2700000">
              <a:srgbClr val="000000">
                <a:alpha val="43000"/>
              </a:srgbClr>
            </a:outerShdw>
          </a:effectLst>
        </p:spPr>
      </p:pic>
      <p:pic>
        <p:nvPicPr>
          <p:cNvPr id="5" name="Picture 4" descr="Screen Shot 2014-06-22 at 5.53.27 AM.png"/>
          <p:cNvPicPr>
            <a:picLocks noChangeAspect="1"/>
          </p:cNvPicPr>
          <p:nvPr/>
        </p:nvPicPr>
        <p:blipFill rotWithShape="1">
          <a:blip r:embed="rId3">
            <a:extLst>
              <a:ext uri="{28A0092B-C50C-407E-A947-70E740481C1C}">
                <a14:useLocalDpi xmlns:a14="http://schemas.microsoft.com/office/drawing/2010/main" val="0"/>
              </a:ext>
            </a:extLst>
          </a:blip>
          <a:srcRect l="12116" t="18069" r="25419" b="12395"/>
          <a:stretch/>
        </p:blipFill>
        <p:spPr>
          <a:xfrm>
            <a:off x="3532906" y="1565456"/>
            <a:ext cx="2136875" cy="2537113"/>
          </a:xfrm>
          <a:prstGeom prst="rect">
            <a:avLst/>
          </a:prstGeom>
          <a:ln>
            <a:solidFill>
              <a:schemeClr val="tx1"/>
            </a:solidFill>
          </a:ln>
          <a:effectLst>
            <a:outerShdw blurRad="50800" dist="38100" dir="2700000">
              <a:srgbClr val="000000">
                <a:alpha val="43000"/>
              </a:srgbClr>
            </a:outerShdw>
          </a:effectLst>
        </p:spPr>
      </p:pic>
      <p:pic>
        <p:nvPicPr>
          <p:cNvPr id="6" name="Picture 5" descr="Screen Shot 2014-06-22 at 5.53.51 AM.png"/>
          <p:cNvPicPr>
            <a:picLocks noChangeAspect="1"/>
          </p:cNvPicPr>
          <p:nvPr/>
        </p:nvPicPr>
        <p:blipFill rotWithShape="1">
          <a:blip r:embed="rId4">
            <a:extLst>
              <a:ext uri="{28A0092B-C50C-407E-A947-70E740481C1C}">
                <a14:useLocalDpi xmlns:a14="http://schemas.microsoft.com/office/drawing/2010/main" val="0"/>
              </a:ext>
            </a:extLst>
          </a:blip>
          <a:srcRect l="6672" r="17373"/>
          <a:stretch/>
        </p:blipFill>
        <p:spPr>
          <a:xfrm>
            <a:off x="5749635" y="1565456"/>
            <a:ext cx="2000250" cy="2537113"/>
          </a:xfrm>
          <a:prstGeom prst="rect">
            <a:avLst/>
          </a:prstGeom>
          <a:ln>
            <a:solidFill>
              <a:schemeClr val="tx1"/>
            </a:solidFill>
          </a:ln>
          <a:effectLst>
            <a:outerShdw blurRad="50800" dist="38100" dir="2700000">
              <a:srgbClr val="000000">
                <a:alpha val="43000"/>
              </a:srgbClr>
            </a:outerShdw>
          </a:effectLst>
        </p:spPr>
      </p:pic>
      <p:sp>
        <p:nvSpPr>
          <p:cNvPr id="8" name="Freeform 7"/>
          <p:cNvSpPr/>
          <p:nvPr/>
        </p:nvSpPr>
        <p:spPr>
          <a:xfrm>
            <a:off x="1948295" y="3219339"/>
            <a:ext cx="1082387" cy="176509"/>
          </a:xfrm>
          <a:custGeom>
            <a:avLst/>
            <a:gdLst>
              <a:gd name="connsiteX0" fmla="*/ 0 w 1443182"/>
              <a:gd name="connsiteY0" fmla="*/ 117912 h 235345"/>
              <a:gd name="connsiteX1" fmla="*/ 265546 w 1443182"/>
              <a:gd name="connsiteY1" fmla="*/ 129457 h 235345"/>
              <a:gd name="connsiteX2" fmla="*/ 496455 w 1443182"/>
              <a:gd name="connsiteY2" fmla="*/ 2457 h 235345"/>
              <a:gd name="connsiteX3" fmla="*/ 577273 w 1443182"/>
              <a:gd name="connsiteY3" fmla="*/ 60184 h 235345"/>
              <a:gd name="connsiteX4" fmla="*/ 877455 w 1443182"/>
              <a:gd name="connsiteY4" fmla="*/ 233366 h 235345"/>
              <a:gd name="connsiteX5" fmla="*/ 1293091 w 1443182"/>
              <a:gd name="connsiteY5" fmla="*/ 152548 h 235345"/>
              <a:gd name="connsiteX6" fmla="*/ 1443182 w 1443182"/>
              <a:gd name="connsiteY6" fmla="*/ 129457 h 2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182" h="235345">
                <a:moveTo>
                  <a:pt x="0" y="117912"/>
                </a:moveTo>
                <a:cubicBezTo>
                  <a:pt x="91402" y="133305"/>
                  <a:pt x="182804" y="148699"/>
                  <a:pt x="265546" y="129457"/>
                </a:cubicBezTo>
                <a:cubicBezTo>
                  <a:pt x="348288" y="110215"/>
                  <a:pt x="444501" y="14002"/>
                  <a:pt x="496455" y="2457"/>
                </a:cubicBezTo>
                <a:cubicBezTo>
                  <a:pt x="548409" y="-9088"/>
                  <a:pt x="513773" y="21699"/>
                  <a:pt x="577273" y="60184"/>
                </a:cubicBezTo>
                <a:cubicBezTo>
                  <a:pt x="640773" y="98669"/>
                  <a:pt x="758152" y="217972"/>
                  <a:pt x="877455" y="233366"/>
                </a:cubicBezTo>
                <a:cubicBezTo>
                  <a:pt x="996758" y="248760"/>
                  <a:pt x="1198803" y="169866"/>
                  <a:pt x="1293091" y="152548"/>
                </a:cubicBezTo>
                <a:cubicBezTo>
                  <a:pt x="1387379" y="135230"/>
                  <a:pt x="1443182" y="129457"/>
                  <a:pt x="1443182" y="129457"/>
                </a:cubicBezTo>
              </a:path>
            </a:pathLst>
          </a:custGeom>
          <a:ln>
            <a:solidFill>
              <a:srgbClr val="16FE2D"/>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4450774" y="3359086"/>
            <a:ext cx="995795" cy="384906"/>
          </a:xfrm>
          <a:custGeom>
            <a:avLst/>
            <a:gdLst>
              <a:gd name="connsiteX0" fmla="*/ 0 w 1327727"/>
              <a:gd name="connsiteY0" fmla="*/ 497310 h 513208"/>
              <a:gd name="connsiteX1" fmla="*/ 138545 w 1327727"/>
              <a:gd name="connsiteY1" fmla="*/ 485764 h 513208"/>
              <a:gd name="connsiteX2" fmla="*/ 196272 w 1327727"/>
              <a:gd name="connsiteY2" fmla="*/ 243310 h 513208"/>
              <a:gd name="connsiteX3" fmla="*/ 381000 w 1327727"/>
              <a:gd name="connsiteY3" fmla="*/ 23946 h 513208"/>
              <a:gd name="connsiteX4" fmla="*/ 473363 w 1327727"/>
              <a:gd name="connsiteY4" fmla="*/ 12401 h 513208"/>
              <a:gd name="connsiteX5" fmla="*/ 658091 w 1327727"/>
              <a:gd name="connsiteY5" fmla="*/ 12401 h 513208"/>
              <a:gd name="connsiteX6" fmla="*/ 1016000 w 1327727"/>
              <a:gd name="connsiteY6" fmla="*/ 12401 h 513208"/>
              <a:gd name="connsiteX7" fmla="*/ 1200727 w 1327727"/>
              <a:gd name="connsiteY7" fmla="*/ 855 h 513208"/>
              <a:gd name="connsiteX8" fmla="*/ 1327727 w 1327727"/>
              <a:gd name="connsiteY8" fmla="*/ 855 h 51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727" h="513208">
                <a:moveTo>
                  <a:pt x="0" y="497310"/>
                </a:moveTo>
                <a:cubicBezTo>
                  <a:pt x="52916" y="512703"/>
                  <a:pt x="105833" y="528097"/>
                  <a:pt x="138545" y="485764"/>
                </a:cubicBezTo>
                <a:cubicBezTo>
                  <a:pt x="171257" y="443431"/>
                  <a:pt x="155863" y="320280"/>
                  <a:pt x="196272" y="243310"/>
                </a:cubicBezTo>
                <a:cubicBezTo>
                  <a:pt x="236681" y="166340"/>
                  <a:pt x="334818" y="62431"/>
                  <a:pt x="381000" y="23946"/>
                </a:cubicBezTo>
                <a:cubicBezTo>
                  <a:pt x="427182" y="-14539"/>
                  <a:pt x="427181" y="14325"/>
                  <a:pt x="473363" y="12401"/>
                </a:cubicBezTo>
                <a:cubicBezTo>
                  <a:pt x="519545" y="10477"/>
                  <a:pt x="658091" y="12401"/>
                  <a:pt x="658091" y="12401"/>
                </a:cubicBezTo>
                <a:lnTo>
                  <a:pt x="1016000" y="12401"/>
                </a:lnTo>
                <a:cubicBezTo>
                  <a:pt x="1106439" y="10477"/>
                  <a:pt x="1148773" y="2779"/>
                  <a:pt x="1200727" y="855"/>
                </a:cubicBezTo>
                <a:cubicBezTo>
                  <a:pt x="1252682" y="-1069"/>
                  <a:pt x="1327727" y="855"/>
                  <a:pt x="1327727" y="855"/>
                </a:cubicBezTo>
              </a:path>
            </a:pathLst>
          </a:custGeom>
          <a:ln>
            <a:solidFill>
              <a:srgbClr val="16FE2D"/>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6778113" y="3170904"/>
            <a:ext cx="755855" cy="317669"/>
          </a:xfrm>
          <a:custGeom>
            <a:avLst/>
            <a:gdLst>
              <a:gd name="connsiteX0" fmla="*/ 0 w 991419"/>
              <a:gd name="connsiteY0" fmla="*/ 376903 h 398978"/>
              <a:gd name="connsiteX1" fmla="*/ 188451 w 991419"/>
              <a:gd name="connsiteY1" fmla="*/ 376903 h 398978"/>
              <a:gd name="connsiteX2" fmla="*/ 393290 w 991419"/>
              <a:gd name="connsiteY2" fmla="*/ 147483 h 398978"/>
              <a:gd name="connsiteX3" fmla="*/ 671871 w 991419"/>
              <a:gd name="connsiteY3" fmla="*/ 122903 h 398978"/>
              <a:gd name="connsiteX4" fmla="*/ 934064 w 991419"/>
              <a:gd name="connsiteY4" fmla="*/ 114709 h 398978"/>
              <a:gd name="connsiteX5" fmla="*/ 991419 w 991419"/>
              <a:gd name="connsiteY5" fmla="*/ 0 h 39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419" h="398978">
                <a:moveTo>
                  <a:pt x="0" y="376903"/>
                </a:moveTo>
                <a:cubicBezTo>
                  <a:pt x="61451" y="396021"/>
                  <a:pt x="122903" y="415140"/>
                  <a:pt x="188451" y="376903"/>
                </a:cubicBezTo>
                <a:cubicBezTo>
                  <a:pt x="253999" y="338666"/>
                  <a:pt x="312720" y="189816"/>
                  <a:pt x="393290" y="147483"/>
                </a:cubicBezTo>
                <a:cubicBezTo>
                  <a:pt x="473860" y="105150"/>
                  <a:pt x="581742" y="128365"/>
                  <a:pt x="671871" y="122903"/>
                </a:cubicBezTo>
                <a:cubicBezTo>
                  <a:pt x="762000" y="117441"/>
                  <a:pt x="880806" y="135193"/>
                  <a:pt x="934064" y="114709"/>
                </a:cubicBezTo>
                <a:cubicBezTo>
                  <a:pt x="987322" y="94225"/>
                  <a:pt x="991419" y="0"/>
                  <a:pt x="991419" y="0"/>
                </a:cubicBezTo>
              </a:path>
            </a:pathLst>
          </a:custGeom>
          <a:ln>
            <a:solidFill>
              <a:srgbClr val="16FE2D"/>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Freeform 12"/>
          <p:cNvSpPr/>
          <p:nvPr/>
        </p:nvSpPr>
        <p:spPr>
          <a:xfrm>
            <a:off x="1978742" y="3385984"/>
            <a:ext cx="995516" cy="160286"/>
          </a:xfrm>
          <a:custGeom>
            <a:avLst/>
            <a:gdLst>
              <a:gd name="connsiteX0" fmla="*/ 0 w 1327354"/>
              <a:gd name="connsiteY0" fmla="*/ 0 h 213714"/>
              <a:gd name="connsiteX1" fmla="*/ 262193 w 1327354"/>
              <a:gd name="connsiteY1" fmla="*/ 49161 h 213714"/>
              <a:gd name="connsiteX2" fmla="*/ 557161 w 1327354"/>
              <a:gd name="connsiteY2" fmla="*/ 131097 h 213714"/>
              <a:gd name="connsiteX3" fmla="*/ 835742 w 1327354"/>
              <a:gd name="connsiteY3" fmla="*/ 196645 h 213714"/>
              <a:gd name="connsiteX4" fmla="*/ 1245419 w 1327354"/>
              <a:gd name="connsiteY4" fmla="*/ 213032 h 213714"/>
              <a:gd name="connsiteX5" fmla="*/ 1327354 w 1327354"/>
              <a:gd name="connsiteY5" fmla="*/ 180258 h 21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354" h="213714">
                <a:moveTo>
                  <a:pt x="0" y="0"/>
                </a:moveTo>
                <a:cubicBezTo>
                  <a:pt x="84666" y="13656"/>
                  <a:pt x="169333" y="27312"/>
                  <a:pt x="262193" y="49161"/>
                </a:cubicBezTo>
                <a:cubicBezTo>
                  <a:pt x="355053" y="71011"/>
                  <a:pt x="461570" y="106516"/>
                  <a:pt x="557161" y="131097"/>
                </a:cubicBezTo>
                <a:cubicBezTo>
                  <a:pt x="652752" y="155678"/>
                  <a:pt x="721033" y="182989"/>
                  <a:pt x="835742" y="196645"/>
                </a:cubicBezTo>
                <a:cubicBezTo>
                  <a:pt x="950451" y="210301"/>
                  <a:pt x="1163484" y="215763"/>
                  <a:pt x="1245419" y="213032"/>
                </a:cubicBezTo>
                <a:cubicBezTo>
                  <a:pt x="1327354" y="210301"/>
                  <a:pt x="1327354" y="180258"/>
                  <a:pt x="1327354" y="1802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p:cNvSpPr/>
          <p:nvPr/>
        </p:nvSpPr>
        <p:spPr>
          <a:xfrm>
            <a:off x="4621161" y="3429000"/>
            <a:ext cx="841888" cy="405005"/>
          </a:xfrm>
          <a:custGeom>
            <a:avLst/>
            <a:gdLst>
              <a:gd name="connsiteX0" fmla="*/ 0 w 1122517"/>
              <a:gd name="connsiteY0" fmla="*/ 524387 h 540006"/>
              <a:gd name="connsiteX1" fmla="*/ 204839 w 1122517"/>
              <a:gd name="connsiteY1" fmla="*/ 508000 h 540006"/>
              <a:gd name="connsiteX2" fmla="*/ 393291 w 1122517"/>
              <a:gd name="connsiteY2" fmla="*/ 237613 h 540006"/>
              <a:gd name="connsiteX3" fmla="*/ 753807 w 1122517"/>
              <a:gd name="connsiteY3" fmla="*/ 221226 h 540006"/>
              <a:gd name="connsiteX4" fmla="*/ 1048775 w 1122517"/>
              <a:gd name="connsiteY4" fmla="*/ 139290 h 540006"/>
              <a:gd name="connsiteX5" fmla="*/ 1122517 w 1122517"/>
              <a:gd name="connsiteY5" fmla="*/ 0 h 5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517" h="540006">
                <a:moveTo>
                  <a:pt x="0" y="524387"/>
                </a:moveTo>
                <a:cubicBezTo>
                  <a:pt x="69645" y="540091"/>
                  <a:pt x="139291" y="555796"/>
                  <a:pt x="204839" y="508000"/>
                </a:cubicBezTo>
                <a:cubicBezTo>
                  <a:pt x="270387" y="460204"/>
                  <a:pt x="301796" y="285409"/>
                  <a:pt x="393291" y="237613"/>
                </a:cubicBezTo>
                <a:cubicBezTo>
                  <a:pt x="484786" y="189817"/>
                  <a:pt x="644560" y="237613"/>
                  <a:pt x="753807" y="221226"/>
                </a:cubicBezTo>
                <a:cubicBezTo>
                  <a:pt x="863054" y="204839"/>
                  <a:pt x="987323" y="176161"/>
                  <a:pt x="1048775" y="139290"/>
                </a:cubicBezTo>
                <a:cubicBezTo>
                  <a:pt x="1110227" y="102419"/>
                  <a:pt x="1122517" y="0"/>
                  <a:pt x="112251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Freeform 14"/>
          <p:cNvSpPr/>
          <p:nvPr/>
        </p:nvSpPr>
        <p:spPr>
          <a:xfrm>
            <a:off x="6907161" y="3324533"/>
            <a:ext cx="626807" cy="350274"/>
          </a:xfrm>
          <a:custGeom>
            <a:avLst/>
            <a:gdLst>
              <a:gd name="connsiteX0" fmla="*/ 0 w 835742"/>
              <a:gd name="connsiteY0" fmla="*/ 467032 h 467032"/>
              <a:gd name="connsiteX1" fmla="*/ 294968 w 835742"/>
              <a:gd name="connsiteY1" fmla="*/ 286774 h 467032"/>
              <a:gd name="connsiteX2" fmla="*/ 368710 w 835742"/>
              <a:gd name="connsiteY2" fmla="*/ 139290 h 467032"/>
              <a:gd name="connsiteX3" fmla="*/ 647291 w 835742"/>
              <a:gd name="connsiteY3" fmla="*/ 81935 h 467032"/>
              <a:gd name="connsiteX4" fmla="*/ 835742 w 835742"/>
              <a:gd name="connsiteY4" fmla="*/ 0 h 467032"/>
              <a:gd name="connsiteX5" fmla="*/ 835742 w 835742"/>
              <a:gd name="connsiteY5" fmla="*/ 0 h 467032"/>
              <a:gd name="connsiteX6" fmla="*/ 835742 w 835742"/>
              <a:gd name="connsiteY6" fmla="*/ 0 h 4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742" h="467032">
                <a:moveTo>
                  <a:pt x="0" y="467032"/>
                </a:moveTo>
                <a:cubicBezTo>
                  <a:pt x="116758" y="404215"/>
                  <a:pt x="233516" y="341398"/>
                  <a:pt x="294968" y="286774"/>
                </a:cubicBezTo>
                <a:cubicBezTo>
                  <a:pt x="356420" y="232150"/>
                  <a:pt x="309990" y="173430"/>
                  <a:pt x="368710" y="139290"/>
                </a:cubicBezTo>
                <a:cubicBezTo>
                  <a:pt x="427430" y="105150"/>
                  <a:pt x="569452" y="105150"/>
                  <a:pt x="647291" y="81935"/>
                </a:cubicBezTo>
                <a:cubicBezTo>
                  <a:pt x="725130" y="58720"/>
                  <a:pt x="835742" y="0"/>
                  <a:pt x="835742" y="0"/>
                </a:cubicBezTo>
                <a:lnTo>
                  <a:pt x="835742" y="0"/>
                </a:lnTo>
                <a:lnTo>
                  <a:pt x="835742"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6" name="Right Arrow 15"/>
          <p:cNvSpPr/>
          <p:nvPr/>
        </p:nvSpPr>
        <p:spPr>
          <a:xfrm>
            <a:off x="1714780" y="3248401"/>
            <a:ext cx="233516" cy="22173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1880419" y="4259064"/>
            <a:ext cx="4096620" cy="300082"/>
          </a:xfrm>
          <a:prstGeom prst="rect">
            <a:avLst/>
          </a:prstGeom>
          <a:noFill/>
        </p:spPr>
        <p:txBody>
          <a:bodyPr wrap="square" rtlCol="0">
            <a:spAutoFit/>
          </a:bodyPr>
          <a:lstStyle/>
          <a:p>
            <a:r>
              <a:rPr lang="en-US" sz="1350" dirty="0"/>
              <a:t>1</a:t>
            </a:r>
            <a:r>
              <a:rPr lang="en-US" sz="1350" baseline="30000" dirty="0"/>
              <a:t>st</a:t>
            </a:r>
            <a:r>
              <a:rPr lang="en-US" sz="1350" dirty="0"/>
              <a:t> Position                                       Reposition</a:t>
            </a:r>
          </a:p>
        </p:txBody>
      </p:sp>
    </p:spTree>
    <p:extLst>
      <p:ext uri="{BB962C8B-B14F-4D97-AF65-F5344CB8AC3E}">
        <p14:creationId xmlns:p14="http://schemas.microsoft.com/office/powerpoint/2010/main" val="23206883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1" name="Chart 60"/>
          <p:cNvGraphicFramePr/>
          <p:nvPr>
            <p:extLst/>
          </p:nvPr>
        </p:nvGraphicFramePr>
        <p:xfrm>
          <a:off x="1140196" y="1123572"/>
          <a:ext cx="6536837" cy="2825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7" name="Group 56"/>
          <p:cNvGraphicFramePr>
            <a:graphicFrameLocks noGrp="1"/>
          </p:cNvGraphicFramePr>
          <p:nvPr>
            <p:extLst/>
          </p:nvPr>
        </p:nvGraphicFramePr>
        <p:xfrm>
          <a:off x="1753335" y="3773745"/>
          <a:ext cx="5936664" cy="837047"/>
        </p:xfrm>
        <a:graphic>
          <a:graphicData uri="http://schemas.openxmlformats.org/drawingml/2006/table">
            <a:tbl>
              <a:tblPr/>
              <a:tblGrid>
                <a:gridCol w="250902">
                  <a:extLst>
                    <a:ext uri="{9D8B030D-6E8A-4147-A177-3AD203B41FA5}">
                      <a16:colId xmlns:a16="http://schemas.microsoft.com/office/drawing/2014/main" xmlns="" val="20000"/>
                    </a:ext>
                  </a:extLst>
                </a:gridCol>
                <a:gridCol w="741621">
                  <a:extLst>
                    <a:ext uri="{9D8B030D-6E8A-4147-A177-3AD203B41FA5}">
                      <a16:colId xmlns:a16="http://schemas.microsoft.com/office/drawing/2014/main" xmlns="" val="20001"/>
                    </a:ext>
                  </a:extLst>
                </a:gridCol>
                <a:gridCol w="558209">
                  <a:extLst>
                    <a:ext uri="{9D8B030D-6E8A-4147-A177-3AD203B41FA5}">
                      <a16:colId xmlns:a16="http://schemas.microsoft.com/office/drawing/2014/main" xmlns="" val="20002"/>
                    </a:ext>
                  </a:extLst>
                </a:gridCol>
                <a:gridCol w="478465">
                  <a:extLst>
                    <a:ext uri="{9D8B030D-6E8A-4147-A177-3AD203B41FA5}">
                      <a16:colId xmlns:a16="http://schemas.microsoft.com/office/drawing/2014/main" xmlns="" val="20003"/>
                    </a:ext>
                  </a:extLst>
                </a:gridCol>
                <a:gridCol w="350874">
                  <a:extLst>
                    <a:ext uri="{9D8B030D-6E8A-4147-A177-3AD203B41FA5}">
                      <a16:colId xmlns:a16="http://schemas.microsoft.com/office/drawing/2014/main" xmlns="" val="20004"/>
                    </a:ext>
                  </a:extLst>
                </a:gridCol>
                <a:gridCol w="534287">
                  <a:extLst>
                    <a:ext uri="{9D8B030D-6E8A-4147-A177-3AD203B41FA5}">
                      <a16:colId xmlns:a16="http://schemas.microsoft.com/office/drawing/2014/main" xmlns="" val="20005"/>
                    </a:ext>
                  </a:extLst>
                </a:gridCol>
                <a:gridCol w="518338">
                  <a:extLst>
                    <a:ext uri="{9D8B030D-6E8A-4147-A177-3AD203B41FA5}">
                      <a16:colId xmlns:a16="http://schemas.microsoft.com/office/drawing/2014/main" xmlns="" val="20006"/>
                    </a:ext>
                  </a:extLst>
                </a:gridCol>
                <a:gridCol w="494414">
                  <a:extLst>
                    <a:ext uri="{9D8B030D-6E8A-4147-A177-3AD203B41FA5}">
                      <a16:colId xmlns:a16="http://schemas.microsoft.com/office/drawing/2014/main" xmlns="" val="20007"/>
                    </a:ext>
                  </a:extLst>
                </a:gridCol>
                <a:gridCol w="470490">
                  <a:extLst>
                    <a:ext uri="{9D8B030D-6E8A-4147-A177-3AD203B41FA5}">
                      <a16:colId xmlns:a16="http://schemas.microsoft.com/office/drawing/2014/main" xmlns="" val="20008"/>
                    </a:ext>
                  </a:extLst>
                </a:gridCol>
                <a:gridCol w="542261">
                  <a:extLst>
                    <a:ext uri="{9D8B030D-6E8A-4147-A177-3AD203B41FA5}">
                      <a16:colId xmlns:a16="http://schemas.microsoft.com/office/drawing/2014/main" xmlns="" val="20009"/>
                    </a:ext>
                  </a:extLst>
                </a:gridCol>
                <a:gridCol w="550235">
                  <a:extLst>
                    <a:ext uri="{9D8B030D-6E8A-4147-A177-3AD203B41FA5}">
                      <a16:colId xmlns:a16="http://schemas.microsoft.com/office/drawing/2014/main" xmlns="" val="20010"/>
                    </a:ext>
                  </a:extLst>
                </a:gridCol>
                <a:gridCol w="446568">
                  <a:extLst>
                    <a:ext uri="{9D8B030D-6E8A-4147-A177-3AD203B41FA5}">
                      <a16:colId xmlns:a16="http://schemas.microsoft.com/office/drawing/2014/main" xmlns="" val="20011"/>
                    </a:ext>
                  </a:extLst>
                </a:gridCol>
              </a:tblGrid>
              <a:tr h="531890">
                <a:tc>
                  <a:txBody>
                    <a:bodyPr/>
                    <a:lstStyle/>
                    <a:p>
                      <a:pPr marL="0" algn="ctr" defTabSz="914400" rtl="0" eaLnBrk="1" fontAlgn="auto" latinLnBrk="0" hangingPunct="1">
                        <a:spcBef>
                          <a:spcPts val="0"/>
                        </a:spcBef>
                        <a:spcAft>
                          <a:spcPts val="0"/>
                        </a:spcAft>
                      </a:pPr>
                      <a:endParaRPr kumimoji="0" lang="en-US" sz="900" b="0" i="0" u="none" strike="noStrike" kern="1200" cap="none" normalizeH="0" baseline="0" dirty="0">
                        <a:ln>
                          <a:noFill/>
                        </a:ln>
                        <a:solidFill>
                          <a:schemeClr val="bg1"/>
                        </a:solidFill>
                        <a:effectLst/>
                        <a:latin typeface="Calibri" panose="020F0502020204030204" pitchFamily="34" charset="0"/>
                        <a:ea typeface=""/>
                        <a:cs typeface="Calibri" panose="020F050202020403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aseline="0" dirty="0">
                          <a:solidFill>
                            <a:schemeClr val="bg1"/>
                          </a:solidFill>
                          <a:latin typeface="Calibri" panose="020F0502020204030204" pitchFamily="34" charset="0"/>
                        </a:rPr>
                        <a:t>     PARTNER    </a:t>
                      </a:r>
                    </a:p>
                    <a:p>
                      <a:pPr algn="ctr"/>
                      <a:r>
                        <a:rPr lang="en-US" sz="1100" baseline="0" dirty="0">
                          <a:solidFill>
                            <a:schemeClr val="bg1"/>
                          </a:solidFill>
                          <a:latin typeface="Calibri" panose="020F0502020204030204" pitchFamily="34" charset="0"/>
                        </a:rPr>
                        <a:t>       SAVR</a:t>
                      </a:r>
                      <a:r>
                        <a:rPr lang="en-US" sz="1100" baseline="30000" dirty="0">
                          <a:solidFill>
                            <a:schemeClr val="bg1"/>
                          </a:solidFill>
                          <a:latin typeface="Calibri" panose="020F050202020403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aseline="0" dirty="0">
                          <a:solidFill>
                            <a:schemeClr val="bg1"/>
                          </a:solidFill>
                          <a:latin typeface="Calibri" panose="020F0502020204030204" pitchFamily="34" charset="0"/>
                        </a:rPr>
                        <a:t>CoreValve HR SAVR</a:t>
                      </a:r>
                      <a:r>
                        <a:rPr lang="en-US" sz="1100" baseline="30000" dirty="0">
                          <a:solidFill>
                            <a:schemeClr val="bg1"/>
                          </a:solidFill>
                          <a:latin typeface="Calibri" panose="020F050202020403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aseline="0" dirty="0">
                          <a:solidFill>
                            <a:schemeClr val="bg1"/>
                          </a:solidFill>
                          <a:latin typeface="Calibri" panose="020F0502020204030204" pitchFamily="34" charset="0"/>
                        </a:rPr>
                        <a:t>P2A</a:t>
                      </a:r>
                      <a:r>
                        <a:rPr lang="en-US" sz="1100" baseline="30000" dirty="0">
                          <a:solidFill>
                            <a:schemeClr val="bg1"/>
                          </a:solidFill>
                          <a:latin typeface="Calibri" panose="020F0502020204030204" pitchFamily="34" charset="0"/>
                        </a:rPr>
                        <a:t> </a:t>
                      </a:r>
                    </a:p>
                    <a:p>
                      <a:pPr algn="ctr"/>
                      <a:r>
                        <a:rPr lang="en-US" sz="1100" baseline="0" dirty="0">
                          <a:solidFill>
                            <a:schemeClr val="bg1"/>
                          </a:solidFill>
                          <a:latin typeface="Calibri" panose="020F0502020204030204" pitchFamily="34" charset="0"/>
                        </a:rPr>
                        <a:t>SAVR</a:t>
                      </a:r>
                      <a:r>
                        <a:rPr lang="en-US" sz="1100" baseline="30000" dirty="0">
                          <a:solidFill>
                            <a:schemeClr val="bg1"/>
                          </a:solidFill>
                          <a:latin typeface="Calibri" panose="020F050202020403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lang="en-US" sz="1100" baseline="30000" dirty="0">
                        <a:solidFill>
                          <a:schemeClr val="bg1"/>
                        </a:solidFill>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900" baseline="0" dirty="0">
                          <a:solidFill>
                            <a:schemeClr val="bg1"/>
                          </a:solidFill>
                          <a:latin typeface="Calibri" panose="020F0502020204030204" pitchFamily="34" charset="0"/>
                        </a:rPr>
                        <a:t>EVOLUT R </a:t>
                      </a:r>
                    </a:p>
                    <a:p>
                      <a:pPr algn="ctr"/>
                      <a:r>
                        <a:rPr lang="en-US" sz="900" baseline="0" dirty="0">
                          <a:solidFill>
                            <a:schemeClr val="bg1"/>
                          </a:solidFill>
                          <a:latin typeface="Calibri" panose="020F0502020204030204" pitchFamily="34" charset="0"/>
                        </a:rPr>
                        <a:t>US Study</a:t>
                      </a:r>
                      <a:r>
                        <a:rPr lang="en-US" sz="1100" baseline="30000" dirty="0">
                          <a:solidFill>
                            <a:schemeClr val="bg1"/>
                          </a:solidFill>
                          <a:latin typeface="Calibri" panose="020F050202020403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900" dirty="0">
                          <a:solidFill>
                            <a:schemeClr val="bg1"/>
                          </a:solidFill>
                          <a:latin typeface="Calibri" panose="020F0502020204030204" pitchFamily="34" charset="0"/>
                        </a:rPr>
                        <a:t>EVOLUT R </a:t>
                      </a:r>
                    </a:p>
                    <a:p>
                      <a:pPr algn="ctr"/>
                      <a:r>
                        <a:rPr lang="en-US" sz="900" dirty="0">
                          <a:solidFill>
                            <a:schemeClr val="bg1"/>
                          </a:solidFill>
                          <a:latin typeface="Calibri" panose="020F0502020204030204" pitchFamily="34" charset="0"/>
                        </a:rPr>
                        <a:t>CE Mark</a:t>
                      </a:r>
                      <a:r>
                        <a:rPr lang="en-US" sz="900" baseline="30000" dirty="0">
                          <a:solidFill>
                            <a:schemeClr val="bg1"/>
                          </a:solidFill>
                          <a:latin typeface="Calibri" panose="020F050202020403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SAPIEN 3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S3HR &amp; S3i</a:t>
                      </a:r>
                      <a:r>
                        <a:rPr kumimoji="0" lang="en-US" sz="9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SAPIEN XT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P2A</a:t>
                      </a:r>
                      <a:r>
                        <a:rPr kumimoji="0" lang="en-US" sz="9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Direct Flow DISCOVER</a:t>
                      </a:r>
                      <a:r>
                        <a:rPr kumimoji="0" lang="en-US" sz="9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900" dirty="0">
                          <a:solidFill>
                            <a:schemeClr val="bg1"/>
                          </a:solidFill>
                          <a:latin typeface="Calibri" panose="020F0502020204030204" pitchFamily="34" charset="0"/>
                        </a:rPr>
                        <a:t>LOTUS RESPOND*</a:t>
                      </a:r>
                      <a:r>
                        <a:rPr lang="en-US" sz="900" baseline="30000" dirty="0">
                          <a:solidFill>
                            <a:schemeClr val="bg1"/>
                          </a:solidFill>
                          <a:latin typeface="Calibri" panose="020F050202020403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LOTUS              REPRISE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II/II EXT</a:t>
                      </a:r>
                      <a:r>
                        <a:rPr kumimoji="0" lang="en-US" sz="9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5157">
                <a:tc>
                  <a:txBody>
                    <a:bodyPr/>
                    <a:lstStyle/>
                    <a:p>
                      <a:pPr marL="0" algn="ctr" defTabSz="914400" rtl="0" eaLnBrk="1" fontAlgn="auto" latinLnBrk="0" hangingPunct="1">
                        <a:spcBef>
                          <a:spcPts val="0"/>
                        </a:spcBef>
                        <a:spcAft>
                          <a:spcPts val="0"/>
                        </a:spcAft>
                      </a:pPr>
                      <a:endParaRPr kumimoji="0" lang="en-US" sz="1400" b="0" i="0" u="none" strike="noStrike" kern="1200" cap="none" normalizeH="0" baseline="0" dirty="0">
                        <a:ln>
                          <a:noFill/>
                        </a:ln>
                        <a:solidFill>
                          <a:schemeClr val="bg1"/>
                        </a:solidFill>
                        <a:effectLst/>
                        <a:latin typeface="Calibri" panose="020F0502020204030204" pitchFamily="34" charset="0"/>
                        <a:ea typeface=""/>
                        <a:cs typeface="Calibri" panose="020F0502020204030204" pitchFamily="34" charset="0"/>
                      </a:endParaRPr>
                    </a:p>
                  </a:txBody>
                  <a:tcPr marL="68580" marR="6858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dirty="0">
                          <a:solidFill>
                            <a:schemeClr val="bg1"/>
                          </a:solidFill>
                          <a:latin typeface="Calibri" panose="020F0502020204030204" pitchFamily="34" charset="0"/>
                        </a:rPr>
                        <a:t>N=179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r>
                        <a:rPr lang="en-US" sz="1200" dirty="0">
                          <a:solidFill>
                            <a:schemeClr val="bg1"/>
                          </a:solidFill>
                          <a:latin typeface="Calibri" panose="020F0502020204030204" pitchFamily="34" charset="0"/>
                        </a:rPr>
                        <a:t>N=307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r>
                        <a:rPr lang="en-US" sz="1200" dirty="0">
                          <a:solidFill>
                            <a:schemeClr val="bg1"/>
                          </a:solidFill>
                          <a:latin typeface="Calibri" panose="020F0502020204030204" pitchFamily="34" charset="0"/>
                        </a:rPr>
                        <a:t>N=801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endParaRPr lang="en-US" sz="1200" dirty="0">
                        <a:solidFill>
                          <a:schemeClr val="bg1"/>
                        </a:solidFill>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r>
                        <a:rPr lang="en-US" sz="1200" dirty="0">
                          <a:solidFill>
                            <a:schemeClr val="bg1"/>
                          </a:solidFill>
                          <a:latin typeface="Calibri" panose="020F0502020204030204" pitchFamily="34" charset="0"/>
                        </a:rPr>
                        <a:t>N=228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r>
                        <a:rPr lang="en-US" sz="1200" dirty="0">
                          <a:solidFill>
                            <a:schemeClr val="bg1"/>
                          </a:solidFill>
                          <a:latin typeface="Calibri" panose="020F0502020204030204" pitchFamily="34" charset="0"/>
                        </a:rPr>
                        <a:t>N=58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marL="0" algn="ctr" defTabSz="914400" rtl="0" eaLnBrk="1" latinLnBrk="0" hangingPunct="1"/>
                      <a:r>
                        <a:rPr kumimoji="0" lang="en-US" sz="12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N=1504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marL="0" algn="ctr" defTabSz="914400" rtl="0" eaLnBrk="1" latinLnBrk="0" hangingPunct="1"/>
                      <a:r>
                        <a:rPr kumimoji="0" lang="en-US" sz="12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N=872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marL="0" algn="ctr" defTabSz="914400" rtl="0" eaLnBrk="1" latinLnBrk="0" hangingPunct="1"/>
                      <a:r>
                        <a:rPr kumimoji="0" lang="en-US" sz="12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N=81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algn="ctr"/>
                      <a:r>
                        <a:rPr lang="en-US" sz="1200" dirty="0">
                          <a:solidFill>
                            <a:schemeClr val="bg1"/>
                          </a:solidFill>
                          <a:latin typeface="Calibri" panose="020F0502020204030204" pitchFamily="34" charset="0"/>
                        </a:rPr>
                        <a:t>N=996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tc>
                  <a:txBody>
                    <a:bodyPr/>
                    <a:lstStyle/>
                    <a:p>
                      <a:pPr marL="0" algn="ctr" defTabSz="914400" rtl="0" eaLnBrk="1" latinLnBrk="0" hangingPunct="1"/>
                      <a:r>
                        <a:rPr kumimoji="0" lang="en-US" sz="12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N=177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E0E3">
                        <a:alpha val="20000"/>
                      </a:srgb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1116282" y="4718146"/>
            <a:ext cx="6858328" cy="438582"/>
          </a:xfrm>
          <a:prstGeom prst="rect">
            <a:avLst/>
          </a:prstGeom>
          <a:noFill/>
        </p:spPr>
        <p:txBody>
          <a:bodyPr wrap="square" rtlCol="0">
            <a:spAutoFit/>
          </a:bodyPr>
          <a:lstStyle/>
          <a:p>
            <a:pPr defTabSz="685800" fontAlgn="base">
              <a:spcBef>
                <a:spcPct val="0"/>
              </a:spcBef>
              <a:spcAft>
                <a:spcPct val="0"/>
              </a:spcAft>
              <a:tabLst>
                <a:tab pos="1160860" algn="l"/>
              </a:tabLst>
              <a:defRPr/>
            </a:pPr>
            <a:r>
              <a:rPr lang="en-US" sz="750" dirty="0">
                <a:solidFill>
                  <a:srgbClr val="AAAAAA">
                    <a:lumMod val="20000"/>
                    <a:lumOff val="80000"/>
                  </a:srgbClr>
                </a:solidFill>
                <a:latin typeface="Calibri" panose="020F0502020204030204" pitchFamily="34" charset="0"/>
                <a:cs typeface="Calibri" panose="020F0502020204030204" pitchFamily="34" charset="0"/>
              </a:rPr>
              <a:t>*7d/Discharge; 30d angiography not mandated per protocol. †Intermediate risk patient population. </a:t>
            </a:r>
            <a:r>
              <a:rPr lang="en-US" sz="750" dirty="0">
                <a:solidFill>
                  <a:srgbClr val="FFFFFF"/>
                </a:solidFill>
                <a:latin typeface="Calibri" panose="020F0502020204030204" pitchFamily="34" charset="0"/>
                <a:cs typeface="Calibri" panose="020F0502020204030204" pitchFamily="34" charset="0"/>
              </a:rPr>
              <a:t>Results from different studies are not directly comparable. Information provided for educational purpose only.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1</a:t>
            </a:r>
            <a:r>
              <a:rPr lang="en-US" sz="750" dirty="0">
                <a:solidFill>
                  <a:srgbClr val="AAAAAA">
                    <a:lumMod val="20000"/>
                    <a:lumOff val="80000"/>
                  </a:srgbClr>
                </a:solidFill>
                <a:latin typeface="Calibri" panose="020F0502020204030204" pitchFamily="34" charset="0"/>
                <a:cs typeface="Calibri" panose="020F0502020204030204" pitchFamily="34" charset="0"/>
              </a:rPr>
              <a:t>Leon, NEJM 2012 Supp. Appendix.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2</a:t>
            </a:r>
            <a:r>
              <a:rPr lang="en-US" sz="750" dirty="0">
                <a:solidFill>
                  <a:srgbClr val="AAAAAA">
                    <a:lumMod val="20000"/>
                    <a:lumOff val="80000"/>
                  </a:srgbClr>
                </a:solidFill>
                <a:latin typeface="Calibri" panose="020F0502020204030204" pitchFamily="34" charset="0"/>
                <a:cs typeface="Calibri" panose="020F0502020204030204" pitchFamily="34" charset="0"/>
              </a:rPr>
              <a:t>Adams, NEJM 2014 Suppl. Appendix.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3</a:t>
            </a:r>
            <a:r>
              <a:rPr lang="en-US" sz="750" dirty="0">
                <a:solidFill>
                  <a:srgbClr val="AAAAAA">
                    <a:lumMod val="20000"/>
                    <a:lumOff val="80000"/>
                  </a:srgbClr>
                </a:solidFill>
                <a:latin typeface="Calibri" panose="020F0502020204030204" pitchFamily="34" charset="0"/>
                <a:cs typeface="Calibri" panose="020F0502020204030204" pitchFamily="34" charset="0"/>
              </a:rPr>
              <a:t>Thourani, Lancet 2016 Suppl. Appendix.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4</a:t>
            </a:r>
            <a:r>
              <a:rPr lang="en-US" sz="750" dirty="0">
                <a:solidFill>
                  <a:srgbClr val="AAAAAA">
                    <a:lumMod val="20000"/>
                    <a:lumOff val="80000"/>
                  </a:srgbClr>
                </a:solidFill>
                <a:latin typeface="Calibri" panose="020F0502020204030204" pitchFamily="34" charset="0"/>
                <a:cs typeface="Calibri" panose="020F0502020204030204" pitchFamily="34" charset="0"/>
              </a:rPr>
              <a:t>Popma TCT 2016.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5</a:t>
            </a:r>
            <a:r>
              <a:rPr lang="en-US" sz="750" dirty="0">
                <a:solidFill>
                  <a:srgbClr val="AAAAAA">
                    <a:lumMod val="20000"/>
                    <a:lumOff val="80000"/>
                  </a:srgbClr>
                </a:solidFill>
                <a:latin typeface="Calibri" panose="020F0502020204030204" pitchFamily="34" charset="0"/>
                <a:cs typeface="Calibri" panose="020F0502020204030204" pitchFamily="34" charset="0"/>
              </a:rPr>
              <a:t>Manoharan, JACC 2015.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6</a:t>
            </a:r>
            <a:r>
              <a:rPr lang="en-US" sz="750" dirty="0">
                <a:solidFill>
                  <a:srgbClr val="AAAAAA">
                    <a:lumMod val="20000"/>
                    <a:lumOff val="80000"/>
                  </a:srgbClr>
                </a:solidFill>
                <a:latin typeface="Calibri" panose="020F0502020204030204" pitchFamily="34" charset="0"/>
                <a:cs typeface="Calibri" panose="020F0502020204030204" pitchFamily="34" charset="0"/>
              </a:rPr>
              <a:t>Kodali , </a:t>
            </a:r>
            <a:r>
              <a:rPr lang="en-US" sz="750" dirty="0">
                <a:solidFill>
                  <a:srgbClr val="FFFFFF"/>
                </a:solidFill>
                <a:latin typeface="Calibri" panose="020F0502020204030204" pitchFamily="34" charset="0"/>
                <a:cs typeface="Calibri" panose="020F0502020204030204" pitchFamily="34" charset="0"/>
              </a:rPr>
              <a:t>ACC </a:t>
            </a:r>
            <a:r>
              <a:rPr lang="en-US" sz="750" dirty="0">
                <a:solidFill>
                  <a:srgbClr val="AAAAAA">
                    <a:lumMod val="20000"/>
                    <a:lumOff val="80000"/>
                  </a:srgbClr>
                </a:solidFill>
                <a:latin typeface="Calibri" panose="020F0502020204030204" pitchFamily="34" charset="0"/>
                <a:cs typeface="Calibri" panose="020F0502020204030204" pitchFamily="34" charset="0"/>
              </a:rPr>
              <a:t>2015.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7</a:t>
            </a:r>
            <a:r>
              <a:rPr lang="en-US" sz="750" dirty="0">
                <a:solidFill>
                  <a:srgbClr val="AAAAAA">
                    <a:lumMod val="20000"/>
                    <a:lumOff val="80000"/>
                  </a:srgbClr>
                </a:solidFill>
                <a:latin typeface="Calibri" panose="020F0502020204030204" pitchFamily="34" charset="0"/>
                <a:cs typeface="Calibri" panose="020F0502020204030204" pitchFamily="34" charset="0"/>
              </a:rPr>
              <a:t>Leon NEJM 2016.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8</a:t>
            </a:r>
            <a:r>
              <a:rPr lang="en-US" sz="750" dirty="0">
                <a:solidFill>
                  <a:srgbClr val="AAAAAA">
                    <a:lumMod val="20000"/>
                    <a:lumOff val="80000"/>
                  </a:srgbClr>
                </a:solidFill>
                <a:latin typeface="Calibri" panose="020F0502020204030204" pitchFamily="34" charset="0"/>
                <a:cs typeface="Calibri" panose="020F0502020204030204" pitchFamily="34" charset="0"/>
              </a:rPr>
              <a:t>Lefevre T, </a:t>
            </a:r>
            <a:r>
              <a:rPr lang="en-US" sz="750" i="1" dirty="0">
                <a:solidFill>
                  <a:srgbClr val="AAAAAA">
                    <a:lumMod val="20000"/>
                    <a:lumOff val="80000"/>
                  </a:srgbClr>
                </a:solidFill>
                <a:latin typeface="Calibri" panose="020F0502020204030204" pitchFamily="34" charset="0"/>
                <a:cs typeface="Calibri" panose="020F0502020204030204" pitchFamily="34" charset="0"/>
              </a:rPr>
              <a:t>JACC:CI </a:t>
            </a:r>
            <a:r>
              <a:rPr lang="en-US" sz="750" dirty="0">
                <a:solidFill>
                  <a:srgbClr val="AAAAAA">
                    <a:lumMod val="20000"/>
                    <a:lumOff val="80000"/>
                  </a:srgbClr>
                </a:solidFill>
                <a:latin typeface="Calibri" panose="020F0502020204030204" pitchFamily="34" charset="0"/>
                <a:cs typeface="Calibri" panose="020F0502020204030204" pitchFamily="34" charset="0"/>
              </a:rPr>
              <a:t>2016;9:68-75.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9</a:t>
            </a:r>
            <a:r>
              <a:rPr lang="en-US" sz="750" dirty="0">
                <a:solidFill>
                  <a:srgbClr val="AAAAAA">
                    <a:lumMod val="20000"/>
                    <a:lumOff val="80000"/>
                  </a:srgbClr>
                </a:solidFill>
                <a:latin typeface="Calibri" panose="020F0502020204030204" pitchFamily="34" charset="0"/>
                <a:cs typeface="Calibri" panose="020F0502020204030204" pitchFamily="34" charset="0"/>
              </a:rPr>
              <a:t>Falk V, PCR 2016. </a:t>
            </a:r>
            <a:r>
              <a:rPr lang="en-US" sz="750" baseline="30000" dirty="0">
                <a:solidFill>
                  <a:srgbClr val="AAAAAA">
                    <a:lumMod val="20000"/>
                    <a:lumOff val="80000"/>
                  </a:srgbClr>
                </a:solidFill>
                <a:latin typeface="Calibri" panose="020F0502020204030204" pitchFamily="34" charset="0"/>
                <a:cs typeface="Calibri" panose="020F0502020204030204" pitchFamily="34" charset="0"/>
              </a:rPr>
              <a:t>70</a:t>
            </a:r>
            <a:r>
              <a:rPr lang="en-US" sz="750" dirty="0">
                <a:solidFill>
                  <a:srgbClr val="AAAAAA">
                    <a:lumMod val="20000"/>
                    <a:lumOff val="80000"/>
                  </a:srgbClr>
                </a:solidFill>
                <a:latin typeface="Calibri" panose="020F0502020204030204" pitchFamily="34" charset="0"/>
                <a:cs typeface="Calibri" panose="020F0502020204030204" pitchFamily="34" charset="0"/>
              </a:rPr>
              <a:t>Meredith, PCR LV 2014. </a:t>
            </a:r>
            <a:endParaRPr lang="en-US" sz="750" dirty="0">
              <a:solidFill>
                <a:srgbClr val="FFFFFF"/>
              </a:solidFill>
              <a:latin typeface="Arial"/>
            </a:endParaRPr>
          </a:p>
        </p:txBody>
      </p:sp>
      <p:sp>
        <p:nvSpPr>
          <p:cNvPr id="9" name="Title 7"/>
          <p:cNvSpPr txBox="1">
            <a:spLocks/>
          </p:cNvSpPr>
          <p:nvPr/>
        </p:nvSpPr>
        <p:spPr>
          <a:xfrm>
            <a:off x="1143000" y="14087"/>
            <a:ext cx="6921795" cy="6858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defRPr/>
            </a:pPr>
            <a:r>
              <a:rPr lang="en-US" sz="2400" dirty="0">
                <a:solidFill>
                  <a:srgbClr val="FFFFCC"/>
                </a:solidFill>
                <a:effectLst>
                  <a:outerShdw blurRad="38100" dist="38100" dir="2700000" algn="tl">
                    <a:srgbClr val="000000">
                      <a:alpha val="43137"/>
                    </a:srgbClr>
                  </a:outerShdw>
                </a:effectLst>
                <a:latin typeface="Calibri" pitchFamily="34" charset="0"/>
                <a:cs typeface="Calibri" pitchFamily="34" charset="0"/>
              </a:rPr>
              <a:t>PVL post-TAVI vs PVL post-SAVR at 30 days</a:t>
            </a:r>
          </a:p>
        </p:txBody>
      </p:sp>
      <p:sp>
        <p:nvSpPr>
          <p:cNvPr id="10" name="TextBox 9"/>
          <p:cNvSpPr txBox="1"/>
          <p:nvPr/>
        </p:nvSpPr>
        <p:spPr>
          <a:xfrm rot="16200000">
            <a:off x="-155083" y="2276507"/>
            <a:ext cx="2891769" cy="276999"/>
          </a:xfrm>
          <a:prstGeom prst="rect">
            <a:avLst/>
          </a:prstGeom>
          <a:noFill/>
        </p:spPr>
        <p:txBody>
          <a:bodyPr wrap="square" rtlCol="0">
            <a:spAutoFit/>
          </a:bodyPr>
          <a:lstStyle/>
          <a:p>
            <a:pPr algn="ctr" defTabSz="685800" fontAlgn="base">
              <a:spcBef>
                <a:spcPct val="0"/>
              </a:spcBef>
              <a:spcAft>
                <a:spcPct val="0"/>
              </a:spcAft>
              <a:defRPr/>
            </a:pPr>
            <a:r>
              <a:rPr lang="en-US" sz="1200" dirty="0">
                <a:solidFill>
                  <a:srgbClr val="FFFFFF"/>
                </a:solidFill>
                <a:latin typeface="Calibri"/>
                <a:cs typeface="Calibri" panose="020F0502020204030204" pitchFamily="34" charset="0"/>
              </a:rPr>
              <a:t>% Patients with PVL</a:t>
            </a:r>
          </a:p>
        </p:txBody>
      </p:sp>
      <p:sp>
        <p:nvSpPr>
          <p:cNvPr id="2" name="TextBox 1"/>
          <p:cNvSpPr txBox="1"/>
          <p:nvPr/>
        </p:nvSpPr>
        <p:spPr>
          <a:xfrm>
            <a:off x="5150595" y="1374112"/>
            <a:ext cx="1649042" cy="553998"/>
          </a:xfrm>
          <a:prstGeom prst="rect">
            <a:avLst/>
          </a:prstGeom>
          <a:noFill/>
        </p:spPr>
        <p:txBody>
          <a:bodyPr wrap="none" rtlCol="0">
            <a:spAutoFit/>
          </a:bodyPr>
          <a:lstStyle/>
          <a:p>
            <a:pPr algn="ctr" defTabSz="685800" fontAlgn="base">
              <a:spcBef>
                <a:spcPct val="0"/>
              </a:spcBef>
              <a:spcAft>
                <a:spcPct val="0"/>
              </a:spcAft>
              <a:defRPr/>
            </a:pPr>
            <a:r>
              <a:rPr lang="en-US" sz="1500" b="1" dirty="0">
                <a:solidFill>
                  <a:srgbClr val="FFFFFF"/>
                </a:solidFill>
                <a:effectLst>
                  <a:outerShdw blurRad="38100" dist="38100" dir="2700000" algn="tl">
                    <a:srgbClr val="000000">
                      <a:alpha val="43137"/>
                    </a:srgbClr>
                  </a:outerShdw>
                </a:effectLst>
                <a:latin typeface="Calibri" panose="020F0502020204030204" pitchFamily="34" charset="0"/>
              </a:rPr>
              <a:t>TAVI Clinical Trials </a:t>
            </a:r>
          </a:p>
          <a:p>
            <a:pPr algn="ctr" defTabSz="685800" fontAlgn="base">
              <a:spcBef>
                <a:spcPct val="0"/>
              </a:spcBef>
              <a:spcAft>
                <a:spcPct val="0"/>
              </a:spcAft>
              <a:defRPr/>
            </a:pPr>
            <a:r>
              <a:rPr lang="en-US" sz="1500" b="1" dirty="0">
                <a:solidFill>
                  <a:srgbClr val="FFFFFF"/>
                </a:solidFill>
                <a:effectLst>
                  <a:outerShdw blurRad="38100" dist="38100" dir="2700000" algn="tl">
                    <a:srgbClr val="000000">
                      <a:alpha val="43137"/>
                    </a:srgbClr>
                  </a:outerShdw>
                </a:effectLst>
                <a:latin typeface="Calibri" panose="020F0502020204030204" pitchFamily="34" charset="0"/>
              </a:rPr>
              <a:t>and Registries</a:t>
            </a:r>
          </a:p>
        </p:txBody>
      </p:sp>
      <p:sp>
        <p:nvSpPr>
          <p:cNvPr id="12" name="TextBox 11"/>
          <p:cNvSpPr txBox="1"/>
          <p:nvPr/>
        </p:nvSpPr>
        <p:spPr>
          <a:xfrm>
            <a:off x="2167163" y="1374112"/>
            <a:ext cx="1569661" cy="784830"/>
          </a:xfrm>
          <a:prstGeom prst="rect">
            <a:avLst/>
          </a:prstGeom>
          <a:noFill/>
        </p:spPr>
        <p:txBody>
          <a:bodyPr wrap="none" rtlCol="0">
            <a:spAutoFit/>
          </a:bodyPr>
          <a:lstStyle/>
          <a:p>
            <a:pPr algn="ctr" defTabSz="685800" fontAlgn="base">
              <a:spcBef>
                <a:spcPct val="0"/>
              </a:spcBef>
              <a:spcAft>
                <a:spcPct val="0"/>
              </a:spcAft>
              <a:defRPr/>
            </a:pPr>
            <a:r>
              <a:rPr lang="en-US" sz="1500" b="1" dirty="0">
                <a:solidFill>
                  <a:srgbClr val="FFFF99"/>
                </a:solidFill>
                <a:effectLst>
                  <a:outerShdw blurRad="38100" dist="38100" dir="2700000" algn="tl">
                    <a:srgbClr val="000000">
                      <a:alpha val="43137"/>
                    </a:srgbClr>
                  </a:outerShdw>
                </a:effectLst>
                <a:latin typeface="Calibri" panose="020F0502020204030204" pitchFamily="34" charset="0"/>
              </a:rPr>
              <a:t>Standard of Care:</a:t>
            </a:r>
          </a:p>
          <a:p>
            <a:pPr algn="ctr" defTabSz="685800" fontAlgn="base">
              <a:spcBef>
                <a:spcPct val="0"/>
              </a:spcBef>
              <a:spcAft>
                <a:spcPct val="0"/>
              </a:spcAft>
              <a:defRPr/>
            </a:pPr>
            <a:r>
              <a:rPr lang="en-US" sz="1500" b="1" dirty="0">
                <a:solidFill>
                  <a:srgbClr val="FFFF99"/>
                </a:solidFill>
                <a:effectLst>
                  <a:outerShdw blurRad="38100" dist="38100" dir="2700000" algn="tl">
                    <a:srgbClr val="000000">
                      <a:alpha val="43137"/>
                    </a:srgbClr>
                  </a:outerShdw>
                </a:effectLst>
                <a:latin typeface="Calibri" panose="020F0502020204030204" pitchFamily="34" charset="0"/>
              </a:rPr>
              <a:t>SAVR Arms of </a:t>
            </a:r>
          </a:p>
          <a:p>
            <a:pPr algn="ctr" defTabSz="685800" fontAlgn="base">
              <a:spcBef>
                <a:spcPct val="0"/>
              </a:spcBef>
              <a:spcAft>
                <a:spcPct val="0"/>
              </a:spcAft>
              <a:defRPr/>
            </a:pPr>
            <a:r>
              <a:rPr lang="en-US" sz="1500" b="1" dirty="0">
                <a:solidFill>
                  <a:srgbClr val="FFFF99"/>
                </a:solidFill>
                <a:effectLst>
                  <a:outerShdw blurRad="38100" dist="38100" dir="2700000" algn="tl">
                    <a:srgbClr val="000000">
                      <a:alpha val="43137"/>
                    </a:srgbClr>
                  </a:outerShdw>
                </a:effectLst>
                <a:latin typeface="Calibri" panose="020F0502020204030204" pitchFamily="34" charset="0"/>
              </a:rPr>
              <a:t>TAVI Trials</a:t>
            </a:r>
          </a:p>
        </p:txBody>
      </p:sp>
      <p:sp>
        <p:nvSpPr>
          <p:cNvPr id="3" name="Right Brace 2"/>
          <p:cNvSpPr/>
          <p:nvPr/>
        </p:nvSpPr>
        <p:spPr>
          <a:xfrm>
            <a:off x="4561388" y="1421915"/>
            <a:ext cx="79754" cy="1777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13" name="Right Brace 12"/>
          <p:cNvSpPr/>
          <p:nvPr/>
        </p:nvSpPr>
        <p:spPr>
          <a:xfrm>
            <a:off x="6039370" y="2867998"/>
            <a:ext cx="79754" cy="725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14" name="Right Brace 13"/>
          <p:cNvSpPr/>
          <p:nvPr/>
        </p:nvSpPr>
        <p:spPr>
          <a:xfrm>
            <a:off x="5536961" y="2245968"/>
            <a:ext cx="79754" cy="725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15" name="Right Brace 14"/>
          <p:cNvSpPr/>
          <p:nvPr/>
        </p:nvSpPr>
        <p:spPr>
          <a:xfrm>
            <a:off x="5026577" y="2564958"/>
            <a:ext cx="79754" cy="725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16" name="Right Brace 15"/>
          <p:cNvSpPr/>
          <p:nvPr/>
        </p:nvSpPr>
        <p:spPr>
          <a:xfrm>
            <a:off x="6541780" y="3186989"/>
            <a:ext cx="79754" cy="362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17" name="Right Brace 16"/>
          <p:cNvSpPr/>
          <p:nvPr/>
        </p:nvSpPr>
        <p:spPr>
          <a:xfrm>
            <a:off x="7038868" y="3444834"/>
            <a:ext cx="79754" cy="362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sp>
        <p:nvSpPr>
          <p:cNvPr id="4" name="TextBox 3"/>
          <p:cNvSpPr txBox="1"/>
          <p:nvPr/>
        </p:nvSpPr>
        <p:spPr>
          <a:xfrm>
            <a:off x="7473851" y="3417287"/>
            <a:ext cx="357791" cy="253916"/>
          </a:xfrm>
          <a:prstGeom prst="rect">
            <a:avLst/>
          </a:prstGeom>
          <a:noFill/>
        </p:spPr>
        <p:txBody>
          <a:bodyPr wrap="none" rtlCol="0">
            <a:spAutoFit/>
          </a:bodyPr>
          <a:lstStyle/>
          <a:p>
            <a:pPr algn="r" defTabSz="685800" fontAlgn="base">
              <a:spcBef>
                <a:spcPct val="0"/>
              </a:spcBef>
              <a:spcAft>
                <a:spcPct val="0"/>
              </a:spcAft>
              <a:defRPr/>
            </a:pPr>
            <a:r>
              <a:rPr lang="en-US" sz="1050" b="1" dirty="0">
                <a:solidFill>
                  <a:srgbClr val="FFFFFF"/>
                </a:solidFill>
                <a:effectLst>
                  <a:outerShdw blurRad="38100" dist="38100" dir="2700000" algn="tl">
                    <a:srgbClr val="000000">
                      <a:alpha val="43137"/>
                    </a:srgbClr>
                  </a:outerShdw>
                </a:effectLst>
                <a:latin typeface="Calibri" panose="020F0502020204030204" pitchFamily="34" charset="0"/>
              </a:rPr>
              <a:t>0.3</a:t>
            </a:r>
          </a:p>
        </p:txBody>
      </p:sp>
      <p:sp>
        <p:nvSpPr>
          <p:cNvPr id="25" name="Rectangle 24"/>
          <p:cNvSpPr/>
          <p:nvPr/>
        </p:nvSpPr>
        <p:spPr>
          <a:xfrm>
            <a:off x="1996263" y="1240578"/>
            <a:ext cx="1905886" cy="3388572"/>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FFFFFF"/>
              </a:solidFill>
              <a:latin typeface="Arial"/>
            </a:endParaRPr>
          </a:p>
        </p:txBody>
      </p:sp>
      <p:sp>
        <p:nvSpPr>
          <p:cNvPr id="30" name="Right Brace 29"/>
          <p:cNvSpPr/>
          <p:nvPr/>
        </p:nvSpPr>
        <p:spPr>
          <a:xfrm>
            <a:off x="7512031" y="3511286"/>
            <a:ext cx="79754" cy="362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base">
              <a:spcBef>
                <a:spcPct val="0"/>
              </a:spcBef>
              <a:spcAft>
                <a:spcPct val="0"/>
              </a:spcAft>
              <a:defRPr/>
            </a:pPr>
            <a:endParaRPr lang="en-US" sz="1350">
              <a:solidFill>
                <a:srgbClr val="000000"/>
              </a:solidFill>
              <a:latin typeface="Arial"/>
            </a:endParaRPr>
          </a:p>
        </p:txBody>
      </p:sp>
      <p:grpSp>
        <p:nvGrpSpPr>
          <p:cNvPr id="32" name="Group 31"/>
          <p:cNvGrpSpPr/>
          <p:nvPr/>
        </p:nvGrpSpPr>
        <p:grpSpPr>
          <a:xfrm>
            <a:off x="3371850" y="797863"/>
            <a:ext cx="2001452" cy="253916"/>
            <a:chOff x="2801678" y="5932528"/>
            <a:chExt cx="2668602" cy="338555"/>
          </a:xfrm>
        </p:grpSpPr>
        <p:sp>
          <p:nvSpPr>
            <p:cNvPr id="29" name="Rectangle 28"/>
            <p:cNvSpPr/>
            <p:nvPr/>
          </p:nvSpPr>
          <p:spPr>
            <a:xfrm>
              <a:off x="2801678" y="5992529"/>
              <a:ext cx="196703" cy="187774"/>
            </a:xfrm>
            <a:prstGeom prst="rect">
              <a:avLst/>
            </a:prstGeom>
            <a:pattFill prst="sphere">
              <a:fgClr>
                <a:schemeClr val="tx1"/>
              </a:fgClr>
              <a:bgClr>
                <a:schemeClr val="bg1"/>
              </a:bgClr>
            </a:patt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FFFFFF"/>
                </a:solidFill>
                <a:latin typeface="Arial"/>
              </a:endParaRPr>
            </a:p>
          </p:txBody>
        </p:sp>
        <p:sp>
          <p:nvSpPr>
            <p:cNvPr id="33" name="Rectangle 32"/>
            <p:cNvSpPr/>
            <p:nvPr/>
          </p:nvSpPr>
          <p:spPr>
            <a:xfrm>
              <a:off x="4438241" y="5992529"/>
              <a:ext cx="196703" cy="187774"/>
            </a:xfrm>
            <a:prstGeom prst="rect">
              <a:avLst/>
            </a:prstGeom>
            <a:solidFill>
              <a:schemeClr val="tx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FFFFFF"/>
                </a:solidFill>
                <a:latin typeface="Arial"/>
              </a:endParaRPr>
            </a:p>
          </p:txBody>
        </p:sp>
        <p:sp>
          <p:nvSpPr>
            <p:cNvPr id="31" name="TextBox 30"/>
            <p:cNvSpPr txBox="1"/>
            <p:nvPr/>
          </p:nvSpPr>
          <p:spPr>
            <a:xfrm>
              <a:off x="2919810" y="5932528"/>
              <a:ext cx="1462366" cy="338555"/>
            </a:xfrm>
            <a:prstGeom prst="rect">
              <a:avLst/>
            </a:prstGeom>
            <a:noFill/>
          </p:spPr>
          <p:txBody>
            <a:bodyPr wrap="none" rtlCol="0">
              <a:spAutoFit/>
            </a:bodyPr>
            <a:lstStyle/>
            <a:p>
              <a:pPr algn="r" defTabSz="685800" fontAlgn="base">
                <a:spcBef>
                  <a:spcPct val="0"/>
                </a:spcBef>
                <a:spcAft>
                  <a:spcPct val="0"/>
                </a:spcAft>
                <a:defRPr/>
              </a:pPr>
              <a:r>
                <a:rPr lang="en-US" sz="1050" dirty="0">
                  <a:solidFill>
                    <a:srgbClr val="FFFFFF"/>
                  </a:solidFill>
                  <a:latin typeface="Calibri" panose="020F0502020204030204" pitchFamily="34" charset="0"/>
                </a:rPr>
                <a:t>Mod/Severe PVL</a:t>
              </a:r>
            </a:p>
          </p:txBody>
        </p:sp>
        <p:sp>
          <p:nvSpPr>
            <p:cNvPr id="35" name="TextBox 34"/>
            <p:cNvSpPr txBox="1"/>
            <p:nvPr/>
          </p:nvSpPr>
          <p:spPr>
            <a:xfrm>
              <a:off x="4584995" y="5932528"/>
              <a:ext cx="885285" cy="338555"/>
            </a:xfrm>
            <a:prstGeom prst="rect">
              <a:avLst/>
            </a:prstGeom>
            <a:noFill/>
          </p:spPr>
          <p:txBody>
            <a:bodyPr wrap="none" rtlCol="0">
              <a:spAutoFit/>
            </a:bodyPr>
            <a:lstStyle/>
            <a:p>
              <a:pPr algn="r" defTabSz="685800" fontAlgn="base">
                <a:spcBef>
                  <a:spcPct val="0"/>
                </a:spcBef>
                <a:spcAft>
                  <a:spcPct val="0"/>
                </a:spcAft>
                <a:defRPr/>
              </a:pPr>
              <a:r>
                <a:rPr lang="en-US" sz="1050" dirty="0">
                  <a:solidFill>
                    <a:srgbClr val="FFFFFF"/>
                  </a:solidFill>
                  <a:latin typeface="Calibri" panose="020F0502020204030204" pitchFamily="34" charset="0"/>
                </a:rPr>
                <a:t>Mild PVL</a:t>
              </a:r>
            </a:p>
          </p:txBody>
        </p:sp>
      </p:grpSp>
    </p:spTree>
    <p:extLst>
      <p:ext uri="{BB962C8B-B14F-4D97-AF65-F5344CB8AC3E}">
        <p14:creationId xmlns:p14="http://schemas.microsoft.com/office/powerpoint/2010/main" val="339880320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2713"/>
            <a:ext cx="6172200" cy="857250"/>
          </a:xfrm>
        </p:spPr>
        <p:txBody>
          <a:bodyPr>
            <a:normAutofit/>
          </a:bodyPr>
          <a:lstStyle/>
          <a:p>
            <a:r>
              <a:rPr lang="en-US" dirty="0"/>
              <a:t>VARC 2 Angiographic Assessment</a:t>
            </a:r>
          </a:p>
        </p:txBody>
      </p:sp>
      <p:sp>
        <p:nvSpPr>
          <p:cNvPr id="3" name="Content Placeholder 2"/>
          <p:cNvSpPr>
            <a:spLocks noGrp="1"/>
          </p:cNvSpPr>
          <p:nvPr>
            <p:ph idx="1"/>
          </p:nvPr>
        </p:nvSpPr>
        <p:spPr>
          <a:xfrm>
            <a:off x="1485900" y="1108568"/>
            <a:ext cx="6172200" cy="3394472"/>
          </a:xfrm>
          <a:solidFill>
            <a:schemeClr val="bg1"/>
          </a:solidFill>
          <a:ln>
            <a:solidFill>
              <a:schemeClr val="tx1"/>
            </a:solidFill>
          </a:ln>
          <a:effectLst>
            <a:outerShdw blurRad="50800" dist="38100" dir="2700000">
              <a:srgbClr val="000000">
                <a:alpha val="43000"/>
              </a:srgbClr>
            </a:outerShdw>
          </a:effectLst>
        </p:spPr>
        <p:txBody>
          <a:bodyPr>
            <a:normAutofit fontScale="92500" lnSpcReduction="10000"/>
          </a:bodyPr>
          <a:lstStyle/>
          <a:p>
            <a:r>
              <a:rPr lang="en-US" b="1" dirty="0"/>
              <a:t>Mild</a:t>
            </a:r>
            <a:r>
              <a:rPr lang="en-US" dirty="0"/>
              <a:t>- reflow of contrast in the outflow tract and middle portion of the LV but clearing with each beat </a:t>
            </a:r>
          </a:p>
          <a:p>
            <a:r>
              <a:rPr lang="en-US" b="1" dirty="0"/>
              <a:t>Moderate</a:t>
            </a:r>
            <a:r>
              <a:rPr lang="en-US" dirty="0"/>
              <a:t>- reflow of contrast in the whole LV cavity with incomplete washout in a single beat and faint </a:t>
            </a:r>
            <a:r>
              <a:rPr lang="en-US" dirty="0" err="1"/>
              <a:t>opacification</a:t>
            </a:r>
            <a:r>
              <a:rPr lang="en-US" dirty="0"/>
              <a:t> of the entire LV over several cardiac cycles</a:t>
            </a:r>
          </a:p>
          <a:p>
            <a:r>
              <a:rPr lang="en-US" b="1" dirty="0"/>
              <a:t>Severe</a:t>
            </a:r>
            <a:r>
              <a:rPr lang="en-US" dirty="0"/>
              <a:t>- </a:t>
            </a:r>
            <a:r>
              <a:rPr lang="en-US" dirty="0" err="1"/>
              <a:t>opacification</a:t>
            </a:r>
            <a:r>
              <a:rPr lang="en-US" dirty="0"/>
              <a:t> of the entire LV with the same intensity as in the aorta and persistence of the contrast after a single beat </a:t>
            </a:r>
          </a:p>
          <a:p>
            <a:endParaRPr lang="en-US" dirty="0"/>
          </a:p>
        </p:txBody>
      </p:sp>
      <p:sp>
        <p:nvSpPr>
          <p:cNvPr id="4" name="Rectangle 3"/>
          <p:cNvSpPr/>
          <p:nvPr/>
        </p:nvSpPr>
        <p:spPr>
          <a:xfrm>
            <a:off x="6304844" y="4549889"/>
            <a:ext cx="1353256" cy="253916"/>
          </a:xfrm>
          <a:prstGeom prst="rect">
            <a:avLst/>
          </a:prstGeom>
        </p:spPr>
        <p:txBody>
          <a:bodyPr wrap="none">
            <a:spAutoFit/>
          </a:bodyPr>
          <a:lstStyle/>
          <a:p>
            <a:pPr algn="r"/>
            <a:r>
              <a:rPr lang="da-DK" sz="1050" i="1" baseline="30000" dirty="0">
                <a:solidFill>
                  <a:prstClr val="black"/>
                </a:solidFill>
                <a:latin typeface="Calibri"/>
              </a:rPr>
              <a:t>J Am </a:t>
            </a:r>
            <a:r>
              <a:rPr lang="da-DK" sz="1050" i="1" baseline="30000" dirty="0" err="1">
                <a:solidFill>
                  <a:prstClr val="black"/>
                </a:solidFill>
                <a:latin typeface="Calibri"/>
              </a:rPr>
              <a:t>Coll</a:t>
            </a:r>
            <a:r>
              <a:rPr lang="da-DK" sz="1050" i="1" baseline="30000" dirty="0">
                <a:solidFill>
                  <a:prstClr val="black"/>
                </a:solidFill>
                <a:latin typeface="Calibri"/>
              </a:rPr>
              <a:t> </a:t>
            </a:r>
            <a:r>
              <a:rPr lang="da-DK" sz="1050" i="1" baseline="30000" dirty="0" err="1">
                <a:solidFill>
                  <a:prstClr val="black"/>
                </a:solidFill>
                <a:latin typeface="Calibri"/>
              </a:rPr>
              <a:t>Cardiol</a:t>
            </a:r>
            <a:r>
              <a:rPr lang="da-DK" sz="1050" i="1" baseline="30000" dirty="0">
                <a:solidFill>
                  <a:prstClr val="black"/>
                </a:solidFill>
                <a:latin typeface="Calibri"/>
              </a:rPr>
              <a:t> 2013;62:11–20</a:t>
            </a:r>
            <a:endParaRPr lang="en-US" sz="1050" i="1" dirty="0">
              <a:solidFill>
                <a:prstClr val="black"/>
              </a:solidFill>
              <a:latin typeface="Calibri"/>
            </a:endParaRPr>
          </a:p>
        </p:txBody>
      </p:sp>
    </p:spTree>
    <p:extLst>
      <p:ext uri="{BB962C8B-B14F-4D97-AF65-F5344CB8AC3E}">
        <p14:creationId xmlns:p14="http://schemas.microsoft.com/office/powerpoint/2010/main" val="555829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90007"/>
            <a:ext cx="6172200" cy="510878"/>
          </a:xfrm>
        </p:spPr>
        <p:txBody>
          <a:bodyPr>
            <a:normAutofit fontScale="90000"/>
          </a:bodyPr>
          <a:lstStyle/>
          <a:p>
            <a:r>
              <a:rPr lang="en-US" dirty="0"/>
              <a:t>Echo grading is imprecise in practice </a:t>
            </a:r>
          </a:p>
        </p:txBody>
      </p:sp>
      <p:sp>
        <p:nvSpPr>
          <p:cNvPr id="4" name="Content Placeholder 3"/>
          <p:cNvSpPr>
            <a:spLocks noGrp="1"/>
          </p:cNvSpPr>
          <p:nvPr>
            <p:ph idx="1"/>
          </p:nvPr>
        </p:nvSpPr>
        <p:spPr>
          <a:xfrm>
            <a:off x="1485900" y="761503"/>
            <a:ext cx="6172200" cy="3942518"/>
          </a:xfrm>
          <a:solidFill>
            <a:srgbClr val="FFFFFF"/>
          </a:solidFill>
          <a:ln>
            <a:solidFill>
              <a:srgbClr val="000000"/>
            </a:solidFill>
          </a:ln>
          <a:effectLst>
            <a:outerShdw blurRad="50800" dist="38100" dir="2700000">
              <a:srgbClr val="000000">
                <a:alpha val="43000"/>
              </a:srgbClr>
            </a:outerShdw>
          </a:effectLst>
        </p:spPr>
        <p:txBody>
          <a:bodyPr>
            <a:normAutofit fontScale="92500" lnSpcReduction="20000"/>
          </a:bodyPr>
          <a:lstStyle/>
          <a:p>
            <a:pPr>
              <a:spcAft>
                <a:spcPts val="450"/>
              </a:spcAft>
            </a:pPr>
            <a:r>
              <a:rPr lang="en-US" dirty="0"/>
              <a:t>acute hemodynamic changes during TAVR affect Doppler and color flow assessment</a:t>
            </a:r>
          </a:p>
          <a:p>
            <a:pPr>
              <a:spcAft>
                <a:spcPts val="450"/>
              </a:spcAft>
            </a:pPr>
            <a:r>
              <a:rPr lang="en-US" dirty="0" err="1"/>
              <a:t>semiquantitative</a:t>
            </a:r>
            <a:r>
              <a:rPr lang="en-US" dirty="0"/>
              <a:t> parameters of AR severity, such as jet width, vena </a:t>
            </a:r>
            <a:r>
              <a:rPr lang="en-US" dirty="0" err="1"/>
              <a:t>contracta</a:t>
            </a:r>
            <a:r>
              <a:rPr lang="en-US" dirty="0"/>
              <a:t>, or pressure half-time, are best applied in central jets </a:t>
            </a:r>
          </a:p>
          <a:p>
            <a:pPr lvl="1">
              <a:spcAft>
                <a:spcPts val="450"/>
              </a:spcAft>
            </a:pPr>
            <a:r>
              <a:rPr lang="en-US" dirty="0"/>
              <a:t>not ideal for quantification of the eccentric, circumferential PAR jets seen in patients with TAVR</a:t>
            </a:r>
          </a:p>
          <a:p>
            <a:pPr>
              <a:spcAft>
                <a:spcPts val="450"/>
              </a:spcAft>
            </a:pPr>
            <a:r>
              <a:rPr lang="en-US" dirty="0"/>
              <a:t>acoustic shadowing by the prosthesis and native calcification also may obscure PAR jets</a:t>
            </a:r>
          </a:p>
          <a:p>
            <a:pPr>
              <a:spcAft>
                <a:spcPts val="450"/>
              </a:spcAft>
            </a:pPr>
            <a:r>
              <a:rPr lang="en-US" dirty="0" err="1">
                <a:solidFill>
                  <a:schemeClr val="accent2">
                    <a:lumMod val="75000"/>
                  </a:schemeClr>
                </a:solidFill>
              </a:rPr>
              <a:t>holodiastolic</a:t>
            </a:r>
            <a:r>
              <a:rPr lang="en-US" dirty="0">
                <a:solidFill>
                  <a:schemeClr val="accent2">
                    <a:lumMod val="75000"/>
                  </a:schemeClr>
                </a:solidFill>
              </a:rPr>
              <a:t> flow reversal in the descending </a:t>
            </a:r>
            <a:r>
              <a:rPr lang="en-US" dirty="0" err="1">
                <a:solidFill>
                  <a:schemeClr val="accent2">
                    <a:lumMod val="75000"/>
                  </a:schemeClr>
                </a:solidFill>
              </a:rPr>
              <a:t>Ao</a:t>
            </a:r>
            <a:r>
              <a:rPr lang="en-US" dirty="0">
                <a:solidFill>
                  <a:schemeClr val="accent2">
                    <a:lumMod val="75000"/>
                  </a:schemeClr>
                </a:solidFill>
              </a:rPr>
              <a:t> identifies &gt;mild AR sensitivity 86% &amp; rules out significant AR specificity 92% </a:t>
            </a:r>
          </a:p>
        </p:txBody>
      </p:sp>
      <p:sp>
        <p:nvSpPr>
          <p:cNvPr id="5" name="Rectangle 4"/>
          <p:cNvSpPr/>
          <p:nvPr/>
        </p:nvSpPr>
        <p:spPr>
          <a:xfrm>
            <a:off x="6304844" y="4732349"/>
            <a:ext cx="1353256" cy="253916"/>
          </a:xfrm>
          <a:prstGeom prst="rect">
            <a:avLst/>
          </a:prstGeom>
        </p:spPr>
        <p:txBody>
          <a:bodyPr wrap="none">
            <a:spAutoFit/>
          </a:bodyPr>
          <a:lstStyle/>
          <a:p>
            <a:pPr algn="r"/>
            <a:r>
              <a:rPr lang="da-DK" sz="1050" i="1" baseline="30000" dirty="0">
                <a:solidFill>
                  <a:prstClr val="black"/>
                </a:solidFill>
                <a:latin typeface="Calibri"/>
              </a:rPr>
              <a:t>J Am </a:t>
            </a:r>
            <a:r>
              <a:rPr lang="da-DK" sz="1050" i="1" baseline="30000" dirty="0" err="1">
                <a:solidFill>
                  <a:prstClr val="black"/>
                </a:solidFill>
                <a:latin typeface="Calibri"/>
              </a:rPr>
              <a:t>Coll</a:t>
            </a:r>
            <a:r>
              <a:rPr lang="da-DK" sz="1050" i="1" baseline="30000" dirty="0">
                <a:solidFill>
                  <a:prstClr val="black"/>
                </a:solidFill>
                <a:latin typeface="Calibri"/>
              </a:rPr>
              <a:t> </a:t>
            </a:r>
            <a:r>
              <a:rPr lang="da-DK" sz="1050" i="1" baseline="30000" dirty="0" err="1">
                <a:solidFill>
                  <a:prstClr val="black"/>
                </a:solidFill>
                <a:latin typeface="Calibri"/>
              </a:rPr>
              <a:t>Cardiol</a:t>
            </a:r>
            <a:r>
              <a:rPr lang="da-DK" sz="1050" i="1" baseline="30000" dirty="0">
                <a:solidFill>
                  <a:prstClr val="black"/>
                </a:solidFill>
                <a:latin typeface="Calibri"/>
              </a:rPr>
              <a:t> 2013;62:11–20</a:t>
            </a:r>
            <a:endParaRPr lang="en-US" sz="1050" i="1" dirty="0">
              <a:solidFill>
                <a:prstClr val="black"/>
              </a:solidFill>
              <a:latin typeface="Calibri"/>
            </a:endParaRPr>
          </a:p>
        </p:txBody>
      </p:sp>
    </p:spTree>
    <p:extLst>
      <p:ext uri="{BB962C8B-B14F-4D97-AF65-F5344CB8AC3E}">
        <p14:creationId xmlns:p14="http://schemas.microsoft.com/office/powerpoint/2010/main" val="4063399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133473"/>
            <a:ext cx="6857999" cy="299710"/>
          </a:xfrm>
        </p:spPr>
        <p:txBody>
          <a:bodyPr>
            <a:normAutofit fontScale="90000"/>
          </a:bodyPr>
          <a:lstStyle/>
          <a:p>
            <a:r>
              <a:rPr lang="en-US" dirty="0"/>
              <a:t>Shadowing</a:t>
            </a:r>
          </a:p>
        </p:txBody>
      </p:sp>
      <p:pic>
        <p:nvPicPr>
          <p:cNvPr id="5" name="Picture 4" descr="TEE TAVR10020_(21).jpg"/>
          <p:cNvPicPr>
            <a:picLocks noChangeAspect="1"/>
          </p:cNvPicPr>
          <p:nvPr/>
        </p:nvPicPr>
        <p:blipFill rotWithShape="1">
          <a:blip r:embed="rId2">
            <a:extLst>
              <a:ext uri="{28A0092B-C50C-407E-A947-70E740481C1C}">
                <a14:useLocalDpi xmlns:a14="http://schemas.microsoft.com/office/drawing/2010/main" val="0"/>
              </a:ext>
            </a:extLst>
          </a:blip>
          <a:srcRect l="12802" t="11900"/>
          <a:stretch/>
        </p:blipFill>
        <p:spPr>
          <a:xfrm>
            <a:off x="2222221" y="566648"/>
            <a:ext cx="2892722" cy="2155527"/>
          </a:xfrm>
          <a:prstGeom prst="rect">
            <a:avLst/>
          </a:prstGeom>
          <a:effectLst>
            <a:outerShdw blurRad="50800" dist="38100" dir="2700000">
              <a:srgbClr val="000000">
                <a:alpha val="43000"/>
              </a:srgbClr>
            </a:outerShdw>
          </a:effectLst>
        </p:spPr>
      </p:pic>
      <p:pic>
        <p:nvPicPr>
          <p:cNvPr id="6" name="Picture 5" descr="TEE TAVR10021_(11).jpg"/>
          <p:cNvPicPr>
            <a:picLocks noChangeAspect="1"/>
          </p:cNvPicPr>
          <p:nvPr/>
        </p:nvPicPr>
        <p:blipFill rotWithShape="1">
          <a:blip r:embed="rId3">
            <a:extLst>
              <a:ext uri="{28A0092B-C50C-407E-A947-70E740481C1C}">
                <a14:useLocalDpi xmlns:a14="http://schemas.microsoft.com/office/drawing/2010/main" val="0"/>
              </a:ext>
            </a:extLst>
          </a:blip>
          <a:srcRect l="12802" t="14938"/>
          <a:stretch/>
        </p:blipFill>
        <p:spPr>
          <a:xfrm>
            <a:off x="2222221" y="2843279"/>
            <a:ext cx="2892722" cy="2081186"/>
          </a:xfrm>
          <a:prstGeom prst="rect">
            <a:avLst/>
          </a:prstGeom>
          <a:effectLst>
            <a:outerShdw blurRad="50800" dist="38100" dir="2700000">
              <a:srgbClr val="000000">
                <a:alpha val="43000"/>
              </a:srgbClr>
            </a:outerShdw>
          </a:effectLst>
        </p:spPr>
      </p:pic>
      <p:cxnSp>
        <p:nvCxnSpPr>
          <p:cNvPr id="12" name="Straight Arrow Connector 11"/>
          <p:cNvCxnSpPr/>
          <p:nvPr/>
        </p:nvCxnSpPr>
        <p:spPr>
          <a:xfrm>
            <a:off x="3526697" y="1716023"/>
            <a:ext cx="30001" cy="240018"/>
          </a:xfrm>
          <a:prstGeom prst="straightConnector1">
            <a:avLst/>
          </a:prstGeom>
          <a:ln w="38100" cmpd="sng">
            <a:solidFill>
              <a:srgbClr val="40FF0E"/>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98501" y="1596014"/>
            <a:ext cx="30001" cy="240018"/>
          </a:xfrm>
          <a:prstGeom prst="straightConnector1">
            <a:avLst/>
          </a:prstGeom>
          <a:ln w="38100" cmpd="sng">
            <a:solidFill>
              <a:srgbClr val="40FF0E"/>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3243486" y="1695313"/>
            <a:ext cx="56407" cy="240018"/>
          </a:xfrm>
          <a:prstGeom prst="straightConnector1">
            <a:avLst/>
          </a:prstGeom>
          <a:ln w="38100" cmpd="sng">
            <a:solidFill>
              <a:srgbClr val="40FF0E"/>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3m2.JPG"/>
          <p:cNvPicPr>
            <a:picLocks noChangeAspect="1"/>
          </p:cNvPicPr>
          <p:nvPr/>
        </p:nvPicPr>
        <p:blipFill rotWithShape="1">
          <a:blip r:embed="rId4">
            <a:extLst>
              <a:ext uri="{28A0092B-C50C-407E-A947-70E740481C1C}">
                <a14:useLocalDpi xmlns:a14="http://schemas.microsoft.com/office/drawing/2010/main" val="0"/>
              </a:ext>
            </a:extLst>
          </a:blip>
          <a:srcRect l="52191" t="9442" b="8255"/>
          <a:stretch/>
        </p:blipFill>
        <p:spPr>
          <a:xfrm>
            <a:off x="4802641" y="1716023"/>
            <a:ext cx="2462931" cy="1849049"/>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7891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963" y="712305"/>
            <a:ext cx="6696075" cy="3131033"/>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96257" name="Titel 1"/>
          <p:cNvSpPr>
            <a:spLocks noGrp="1"/>
          </p:cNvSpPr>
          <p:nvPr>
            <p:ph type="title"/>
          </p:nvPr>
        </p:nvSpPr>
        <p:spPr>
          <a:xfrm>
            <a:off x="1223963" y="-1191"/>
            <a:ext cx="6696075" cy="561976"/>
          </a:xfrm>
        </p:spPr>
        <p:txBody>
          <a:bodyPr/>
          <a:lstStyle/>
          <a:p>
            <a:r>
              <a:rPr lang="de-DE" sz="3000" dirty="0">
                <a:solidFill>
                  <a:srgbClr val="000000"/>
                </a:solidFill>
                <a:latin typeface="Calibri" charset="0"/>
                <a:ea typeface="ヒラギノ角ゴ Pro W3" charset="0"/>
                <a:cs typeface="Calibri" charset="0"/>
              </a:rPr>
              <a:t>AR Index in a Patient </a:t>
            </a:r>
            <a:r>
              <a:rPr lang="de-DE" sz="3000" dirty="0" err="1">
                <a:solidFill>
                  <a:srgbClr val="000000"/>
                </a:solidFill>
                <a:latin typeface="Calibri" charset="0"/>
                <a:ea typeface="ヒラギノ角ゴ Pro W3" charset="0"/>
                <a:cs typeface="Calibri" charset="0"/>
              </a:rPr>
              <a:t>with</a:t>
            </a:r>
            <a:r>
              <a:rPr lang="de-DE" sz="3000" dirty="0">
                <a:solidFill>
                  <a:srgbClr val="000000"/>
                </a:solidFill>
                <a:latin typeface="Calibri" charset="0"/>
                <a:ea typeface="ヒラギノ角ゴ Pro W3" charset="0"/>
                <a:cs typeface="Calibri" charset="0"/>
              </a:rPr>
              <a:t> Moderate PVL</a:t>
            </a:r>
          </a:p>
        </p:txBody>
      </p:sp>
      <p:sp>
        <p:nvSpPr>
          <p:cNvPr id="4" name="Freihandform 3"/>
          <p:cNvSpPr>
            <a:spLocks/>
          </p:cNvSpPr>
          <p:nvPr/>
        </p:nvSpPr>
        <p:spPr bwMode="auto">
          <a:xfrm>
            <a:off x="1378744" y="1029892"/>
            <a:ext cx="6486525" cy="1735931"/>
          </a:xfrm>
          <a:custGeom>
            <a:avLst/>
            <a:gdLst>
              <a:gd name="T0" fmla="*/ 0 w 8649368"/>
              <a:gd name="T1" fmla="*/ 2198520 h 2314264"/>
              <a:gd name="T2" fmla="*/ 247278 w 8649368"/>
              <a:gd name="T3" fmla="*/ 620623 h 2314264"/>
              <a:gd name="T4" fmla="*/ 487871 w 8649368"/>
              <a:gd name="T5" fmla="*/ 219462 h 2314264"/>
              <a:gd name="T6" fmla="*/ 601487 w 8649368"/>
              <a:gd name="T7" fmla="*/ 246207 h 2314264"/>
              <a:gd name="T8" fmla="*/ 708416 w 8649368"/>
              <a:gd name="T9" fmla="*/ 486902 h 2314264"/>
              <a:gd name="T10" fmla="*/ 822032 w 8649368"/>
              <a:gd name="T11" fmla="*/ 1088643 h 2314264"/>
              <a:gd name="T12" fmla="*/ 969060 w 8649368"/>
              <a:gd name="T13" fmla="*/ 1422944 h 2314264"/>
              <a:gd name="T14" fmla="*/ 1216338 w 8649368"/>
              <a:gd name="T15" fmla="*/ 1870906 h 2314264"/>
              <a:gd name="T16" fmla="*/ 1690843 w 8649368"/>
              <a:gd name="T17" fmla="*/ 2218579 h 2314264"/>
              <a:gd name="T18" fmla="*/ 1791092 w 8649368"/>
              <a:gd name="T19" fmla="*/ 2245324 h 2314264"/>
              <a:gd name="T20" fmla="*/ 2025004 w 8649368"/>
              <a:gd name="T21" fmla="*/ 2191835 h 2314264"/>
              <a:gd name="T22" fmla="*/ 2091834 w 8649368"/>
              <a:gd name="T23" fmla="*/ 1897651 h 2314264"/>
              <a:gd name="T24" fmla="*/ 2238864 w 8649368"/>
              <a:gd name="T25" fmla="*/ 988354 h 2314264"/>
              <a:gd name="T26" fmla="*/ 2352478 w 8649368"/>
              <a:gd name="T27" fmla="*/ 366555 h 2314264"/>
              <a:gd name="T28" fmla="*/ 2532924 w 8649368"/>
              <a:gd name="T29" fmla="*/ 58999 h 2314264"/>
              <a:gd name="T30" fmla="*/ 2706687 w 8649368"/>
              <a:gd name="T31" fmla="*/ 266266 h 2314264"/>
              <a:gd name="T32" fmla="*/ 2847034 w 8649368"/>
              <a:gd name="T33" fmla="*/ 1048528 h 2314264"/>
              <a:gd name="T34" fmla="*/ 2960647 w 8649368"/>
              <a:gd name="T35" fmla="*/ 1362770 h 2314264"/>
              <a:gd name="T36" fmla="*/ 3121044 w 8649368"/>
              <a:gd name="T37" fmla="*/ 1536606 h 2314264"/>
              <a:gd name="T38" fmla="*/ 3181192 w 8649368"/>
              <a:gd name="T39" fmla="*/ 1710443 h 2314264"/>
              <a:gd name="T40" fmla="*/ 3368322 w 8649368"/>
              <a:gd name="T41" fmla="*/ 1971197 h 2314264"/>
              <a:gd name="T42" fmla="*/ 3842827 w 8649368"/>
              <a:gd name="T43" fmla="*/ 2278753 h 2314264"/>
              <a:gd name="T44" fmla="*/ 4070056 w 8649368"/>
              <a:gd name="T45" fmla="*/ 2084859 h 2314264"/>
              <a:gd name="T46" fmla="*/ 4330699 w 8649368"/>
              <a:gd name="T47" fmla="*/ 486902 h 2314264"/>
              <a:gd name="T48" fmla="*/ 4464363 w 8649368"/>
              <a:gd name="T49" fmla="*/ 105800 h 2314264"/>
              <a:gd name="T50" fmla="*/ 4537878 w 8649368"/>
              <a:gd name="T51" fmla="*/ 25568 h 2314264"/>
              <a:gd name="T52" fmla="*/ 4631442 w 8649368"/>
              <a:gd name="T53" fmla="*/ 18884 h 2314264"/>
              <a:gd name="T54" fmla="*/ 4738373 w 8649368"/>
              <a:gd name="T55" fmla="*/ 259579 h 2314264"/>
              <a:gd name="T56" fmla="*/ 4885404 w 8649368"/>
              <a:gd name="T57" fmla="*/ 995040 h 2314264"/>
              <a:gd name="T58" fmla="*/ 5019066 w 8649368"/>
              <a:gd name="T59" fmla="*/ 1349398 h 2314264"/>
              <a:gd name="T60" fmla="*/ 5172779 w 8649368"/>
              <a:gd name="T61" fmla="*/ 1590095 h 2314264"/>
              <a:gd name="T62" fmla="*/ 5359909 w 8649368"/>
              <a:gd name="T63" fmla="*/ 1911023 h 2314264"/>
              <a:gd name="T64" fmla="*/ 5680701 w 8649368"/>
              <a:gd name="T65" fmla="*/ 2158405 h 2314264"/>
              <a:gd name="T66" fmla="*/ 5881197 w 8649368"/>
              <a:gd name="T67" fmla="*/ 2272067 h 2314264"/>
              <a:gd name="T68" fmla="*/ 6048276 w 8649368"/>
              <a:gd name="T69" fmla="*/ 2171778 h 2314264"/>
              <a:gd name="T70" fmla="*/ 6288870 w 8649368"/>
              <a:gd name="T71" fmla="*/ 807833 h 2314264"/>
              <a:gd name="T72" fmla="*/ 6435901 w 8649368"/>
              <a:gd name="T73" fmla="*/ 165974 h 2314264"/>
              <a:gd name="T74" fmla="*/ 6636395 w 8649368"/>
              <a:gd name="T75" fmla="*/ 52313 h 2314264"/>
              <a:gd name="T76" fmla="*/ 6776743 w 8649368"/>
              <a:gd name="T77" fmla="*/ 333126 h 2314264"/>
              <a:gd name="T78" fmla="*/ 6890357 w 8649368"/>
              <a:gd name="T79" fmla="*/ 1021783 h 2314264"/>
              <a:gd name="T80" fmla="*/ 6990604 w 8649368"/>
              <a:gd name="T81" fmla="*/ 1369456 h 2314264"/>
              <a:gd name="T82" fmla="*/ 7064118 w 8649368"/>
              <a:gd name="T83" fmla="*/ 1422944 h 2314264"/>
              <a:gd name="T84" fmla="*/ 7311396 w 8649368"/>
              <a:gd name="T85" fmla="*/ 1890965 h 2314264"/>
              <a:gd name="T86" fmla="*/ 7912883 w 8649368"/>
              <a:gd name="T87" fmla="*/ 2278753 h 2314264"/>
              <a:gd name="T88" fmla="*/ 8146795 w 8649368"/>
              <a:gd name="T89" fmla="*/ 1830791 h 2314264"/>
              <a:gd name="T90" fmla="*/ 8313874 w 8649368"/>
              <a:gd name="T91" fmla="*/ 660740 h 2314264"/>
              <a:gd name="T92" fmla="*/ 8494319 w 8649368"/>
              <a:gd name="T93" fmla="*/ 85744 h 2314264"/>
              <a:gd name="T94" fmla="*/ 8648032 w 8649368"/>
              <a:gd name="T95" fmla="*/ 52313 h 2314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49368" h="2314264">
                <a:moveTo>
                  <a:pt x="0" y="2197930"/>
                </a:moveTo>
                <a:cubicBezTo>
                  <a:pt x="82996" y="1574070"/>
                  <a:pt x="165992" y="950211"/>
                  <a:pt x="247316" y="620457"/>
                </a:cubicBezTo>
                <a:cubicBezTo>
                  <a:pt x="328640" y="290703"/>
                  <a:pt x="428903" y="281790"/>
                  <a:pt x="487947" y="219404"/>
                </a:cubicBezTo>
                <a:cubicBezTo>
                  <a:pt x="546991" y="157018"/>
                  <a:pt x="564816" y="201580"/>
                  <a:pt x="601579" y="246141"/>
                </a:cubicBezTo>
                <a:cubicBezTo>
                  <a:pt x="638342" y="290702"/>
                  <a:pt x="671763" y="346404"/>
                  <a:pt x="708526" y="486772"/>
                </a:cubicBezTo>
                <a:cubicBezTo>
                  <a:pt x="745289" y="627140"/>
                  <a:pt x="778711" y="932386"/>
                  <a:pt x="822158" y="1088351"/>
                </a:cubicBezTo>
                <a:cubicBezTo>
                  <a:pt x="865605" y="1244316"/>
                  <a:pt x="903482" y="1292220"/>
                  <a:pt x="969210" y="1422562"/>
                </a:cubicBezTo>
                <a:cubicBezTo>
                  <a:pt x="1034938" y="1552904"/>
                  <a:pt x="1096210" y="1737834"/>
                  <a:pt x="1216526" y="1870404"/>
                </a:cubicBezTo>
                <a:cubicBezTo>
                  <a:pt x="1336842" y="2002974"/>
                  <a:pt x="1595298" y="2155597"/>
                  <a:pt x="1691105" y="2217983"/>
                </a:cubicBezTo>
                <a:cubicBezTo>
                  <a:pt x="1786912" y="2280369"/>
                  <a:pt x="1735666" y="2249176"/>
                  <a:pt x="1791368" y="2244720"/>
                </a:cubicBezTo>
                <a:cubicBezTo>
                  <a:pt x="1847070" y="2240264"/>
                  <a:pt x="1975184" y="2249176"/>
                  <a:pt x="2025316" y="2191246"/>
                </a:cubicBezTo>
                <a:cubicBezTo>
                  <a:pt x="2075448" y="2133316"/>
                  <a:pt x="2056509" y="2097667"/>
                  <a:pt x="2092158" y="1897141"/>
                </a:cubicBezTo>
                <a:cubicBezTo>
                  <a:pt x="2127807" y="1696615"/>
                  <a:pt x="2195763" y="1243202"/>
                  <a:pt x="2239210" y="988088"/>
                </a:cubicBezTo>
                <a:cubicBezTo>
                  <a:pt x="2282657" y="732974"/>
                  <a:pt x="2303824" y="521308"/>
                  <a:pt x="2352842" y="366457"/>
                </a:cubicBezTo>
                <a:cubicBezTo>
                  <a:pt x="2401860" y="211606"/>
                  <a:pt x="2474272" y="75694"/>
                  <a:pt x="2533316" y="58983"/>
                </a:cubicBezTo>
                <a:cubicBezTo>
                  <a:pt x="2592360" y="42272"/>
                  <a:pt x="2654745" y="101317"/>
                  <a:pt x="2707105" y="266194"/>
                </a:cubicBezTo>
                <a:cubicBezTo>
                  <a:pt x="2759465" y="431071"/>
                  <a:pt x="2805141" y="865544"/>
                  <a:pt x="2847474" y="1048246"/>
                </a:cubicBezTo>
                <a:cubicBezTo>
                  <a:pt x="2889807" y="1230948"/>
                  <a:pt x="2915430" y="1281079"/>
                  <a:pt x="2961105" y="1362404"/>
                </a:cubicBezTo>
                <a:cubicBezTo>
                  <a:pt x="3006780" y="1443729"/>
                  <a:pt x="3084763" y="1478264"/>
                  <a:pt x="3121526" y="1536194"/>
                </a:cubicBezTo>
                <a:cubicBezTo>
                  <a:pt x="3158289" y="1594124"/>
                  <a:pt x="3140465" y="1637571"/>
                  <a:pt x="3181684" y="1709983"/>
                </a:cubicBezTo>
                <a:cubicBezTo>
                  <a:pt x="3222903" y="1782395"/>
                  <a:pt x="3258552" y="1875974"/>
                  <a:pt x="3368842" y="1970667"/>
                </a:cubicBezTo>
                <a:cubicBezTo>
                  <a:pt x="3479132" y="2065360"/>
                  <a:pt x="3726447" y="2259202"/>
                  <a:pt x="3843421" y="2278141"/>
                </a:cubicBezTo>
                <a:cubicBezTo>
                  <a:pt x="3960395" y="2297080"/>
                  <a:pt x="3989360" y="2382861"/>
                  <a:pt x="4070684" y="2084299"/>
                </a:cubicBezTo>
                <a:cubicBezTo>
                  <a:pt x="4152009" y="1785737"/>
                  <a:pt x="4265640" y="816526"/>
                  <a:pt x="4331368" y="486772"/>
                </a:cubicBezTo>
                <a:cubicBezTo>
                  <a:pt x="4397096" y="157018"/>
                  <a:pt x="4430518" y="182640"/>
                  <a:pt x="4465053" y="105772"/>
                </a:cubicBezTo>
                <a:cubicBezTo>
                  <a:pt x="4499588" y="28904"/>
                  <a:pt x="4510728" y="40044"/>
                  <a:pt x="4538579" y="25562"/>
                </a:cubicBezTo>
                <a:cubicBezTo>
                  <a:pt x="4566430" y="11080"/>
                  <a:pt x="4598737" y="-20113"/>
                  <a:pt x="4632158" y="18878"/>
                </a:cubicBezTo>
                <a:cubicBezTo>
                  <a:pt x="4665579" y="57869"/>
                  <a:pt x="4696772" y="96860"/>
                  <a:pt x="4739105" y="259509"/>
                </a:cubicBezTo>
                <a:cubicBezTo>
                  <a:pt x="4781438" y="422158"/>
                  <a:pt x="4839369" y="813184"/>
                  <a:pt x="4886158" y="994772"/>
                </a:cubicBezTo>
                <a:cubicBezTo>
                  <a:pt x="4932948" y="1176360"/>
                  <a:pt x="4971939" y="1249887"/>
                  <a:pt x="5019842" y="1349036"/>
                </a:cubicBezTo>
                <a:cubicBezTo>
                  <a:pt x="5067745" y="1448185"/>
                  <a:pt x="5116763" y="1496088"/>
                  <a:pt x="5173579" y="1589667"/>
                </a:cubicBezTo>
                <a:cubicBezTo>
                  <a:pt x="5230395" y="1683246"/>
                  <a:pt x="5276070" y="1815816"/>
                  <a:pt x="5360737" y="1910509"/>
                </a:cubicBezTo>
                <a:cubicBezTo>
                  <a:pt x="5445404" y="2005202"/>
                  <a:pt x="5594684" y="2097667"/>
                  <a:pt x="5681579" y="2157825"/>
                </a:cubicBezTo>
                <a:cubicBezTo>
                  <a:pt x="5768474" y="2217983"/>
                  <a:pt x="5820833" y="2269229"/>
                  <a:pt x="5882105" y="2271457"/>
                </a:cubicBezTo>
                <a:cubicBezTo>
                  <a:pt x="5943377" y="2273685"/>
                  <a:pt x="5981254" y="2415168"/>
                  <a:pt x="6049210" y="2171194"/>
                </a:cubicBezTo>
                <a:cubicBezTo>
                  <a:pt x="6117166" y="1927220"/>
                  <a:pt x="6225228" y="1141826"/>
                  <a:pt x="6289842" y="807615"/>
                </a:cubicBezTo>
                <a:cubicBezTo>
                  <a:pt x="6354456" y="473404"/>
                  <a:pt x="6378965" y="291816"/>
                  <a:pt x="6436895" y="165930"/>
                </a:cubicBezTo>
                <a:cubicBezTo>
                  <a:pt x="6494825" y="40044"/>
                  <a:pt x="6580605" y="24448"/>
                  <a:pt x="6637421" y="52299"/>
                </a:cubicBezTo>
                <a:cubicBezTo>
                  <a:pt x="6694237" y="80150"/>
                  <a:pt x="6735456" y="171501"/>
                  <a:pt x="6777789" y="333036"/>
                </a:cubicBezTo>
                <a:cubicBezTo>
                  <a:pt x="6820122" y="494571"/>
                  <a:pt x="6855772" y="848834"/>
                  <a:pt x="6891421" y="1021509"/>
                </a:cubicBezTo>
                <a:cubicBezTo>
                  <a:pt x="6927070" y="1194184"/>
                  <a:pt x="6962719" y="1302246"/>
                  <a:pt x="6991684" y="1369088"/>
                </a:cubicBezTo>
                <a:cubicBezTo>
                  <a:pt x="7020649" y="1435930"/>
                  <a:pt x="7011736" y="1335667"/>
                  <a:pt x="7065210" y="1422562"/>
                </a:cubicBezTo>
                <a:cubicBezTo>
                  <a:pt x="7118684" y="1509457"/>
                  <a:pt x="7171044" y="1747861"/>
                  <a:pt x="7312526" y="1890457"/>
                </a:cubicBezTo>
                <a:cubicBezTo>
                  <a:pt x="7454008" y="2033053"/>
                  <a:pt x="7774851" y="2288167"/>
                  <a:pt x="7914105" y="2278141"/>
                </a:cubicBezTo>
                <a:cubicBezTo>
                  <a:pt x="8053359" y="2268115"/>
                  <a:pt x="8081211" y="2099895"/>
                  <a:pt x="8148053" y="1830299"/>
                </a:cubicBezTo>
                <a:cubicBezTo>
                  <a:pt x="8214895" y="1560703"/>
                  <a:pt x="8257228" y="951325"/>
                  <a:pt x="8315158" y="660562"/>
                </a:cubicBezTo>
                <a:cubicBezTo>
                  <a:pt x="8373088" y="369799"/>
                  <a:pt x="8439929" y="187097"/>
                  <a:pt x="8495631" y="85720"/>
                </a:cubicBezTo>
                <a:cubicBezTo>
                  <a:pt x="8551333" y="-15657"/>
                  <a:pt x="8649368" y="52299"/>
                  <a:pt x="8649368" y="52299"/>
                </a:cubicBezTo>
              </a:path>
            </a:pathLst>
          </a:custGeom>
          <a:noFill/>
          <a:ln w="381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685800" fontAlgn="base">
              <a:spcBef>
                <a:spcPct val="0"/>
              </a:spcBef>
              <a:spcAft>
                <a:spcPct val="0"/>
              </a:spcAft>
              <a:defRPr/>
            </a:pPr>
            <a:endParaRPr lang="en-US" i="1">
              <a:solidFill>
                <a:srgbClr val="000000"/>
              </a:solidFill>
              <a:latin typeface="Arial" charset="0"/>
              <a:ea typeface="ヒラギノ角ゴ Pro W3" charset="0"/>
              <a:cs typeface="ヒラギノ角ゴ Pro W3" charset="0"/>
            </a:endParaRPr>
          </a:p>
        </p:txBody>
      </p:sp>
      <p:sp>
        <p:nvSpPr>
          <p:cNvPr id="5" name="Freihandform 4"/>
          <p:cNvSpPr>
            <a:spLocks/>
          </p:cNvSpPr>
          <p:nvPr/>
        </p:nvSpPr>
        <p:spPr bwMode="auto">
          <a:xfrm>
            <a:off x="1373982" y="966787"/>
            <a:ext cx="6527006" cy="2576513"/>
          </a:xfrm>
          <a:custGeom>
            <a:avLst/>
            <a:gdLst>
              <a:gd name="T0" fmla="*/ 0 w 8702842"/>
              <a:gd name="T1" fmla="*/ 2463130 h 3434260"/>
              <a:gd name="T2" fmla="*/ 233939 w 8702842"/>
              <a:gd name="T3" fmla="*/ 1018424 h 3434260"/>
              <a:gd name="T4" fmla="*/ 401036 w 8702842"/>
              <a:gd name="T5" fmla="*/ 436528 h 3434260"/>
              <a:gd name="T6" fmla="*/ 554767 w 8702842"/>
              <a:gd name="T7" fmla="*/ 276006 h 3434260"/>
              <a:gd name="T8" fmla="*/ 715182 w 8702842"/>
              <a:gd name="T9" fmla="*/ 543543 h 3434260"/>
              <a:gd name="T10" fmla="*/ 862229 w 8702842"/>
              <a:gd name="T11" fmla="*/ 1433109 h 3434260"/>
              <a:gd name="T12" fmla="*/ 1049381 w 8702842"/>
              <a:gd name="T13" fmla="*/ 2944698 h 3434260"/>
              <a:gd name="T14" fmla="*/ 1176375 w 8702842"/>
              <a:gd name="T15" fmla="*/ 3432956 h 3434260"/>
              <a:gd name="T16" fmla="*/ 1383577 w 8702842"/>
              <a:gd name="T17" fmla="*/ 3152041 h 3434260"/>
              <a:gd name="T18" fmla="*/ 1483838 w 8702842"/>
              <a:gd name="T19" fmla="*/ 2931322 h 3434260"/>
              <a:gd name="T20" fmla="*/ 1784616 w 8702842"/>
              <a:gd name="T21" fmla="*/ 2917945 h 3434260"/>
              <a:gd name="T22" fmla="*/ 1878191 w 8702842"/>
              <a:gd name="T23" fmla="*/ 2911256 h 3434260"/>
              <a:gd name="T24" fmla="*/ 1978450 w 8702842"/>
              <a:gd name="T25" fmla="*/ 2596899 h 3434260"/>
              <a:gd name="T26" fmla="*/ 2225756 w 8702842"/>
              <a:gd name="T27" fmla="*/ 904720 h 3434260"/>
              <a:gd name="T28" fmla="*/ 2419592 w 8702842"/>
              <a:gd name="T29" fmla="*/ 209120 h 3434260"/>
              <a:gd name="T30" fmla="*/ 2626794 w 8702842"/>
              <a:gd name="T31" fmla="*/ 142236 h 3434260"/>
              <a:gd name="T32" fmla="*/ 2833997 w 8702842"/>
              <a:gd name="T33" fmla="*/ 911408 h 3434260"/>
              <a:gd name="T34" fmla="*/ 2940940 w 8702842"/>
              <a:gd name="T35" fmla="*/ 1928054 h 3434260"/>
              <a:gd name="T36" fmla="*/ 3054566 w 8702842"/>
              <a:gd name="T37" fmla="*/ 2904568 h 3434260"/>
              <a:gd name="T38" fmla="*/ 3181562 w 8702842"/>
              <a:gd name="T39" fmla="*/ 3366071 h 3434260"/>
              <a:gd name="T40" fmla="*/ 3395449 w 8702842"/>
              <a:gd name="T41" fmla="*/ 3138664 h 3434260"/>
              <a:gd name="T42" fmla="*/ 3435552 w 8702842"/>
              <a:gd name="T43" fmla="*/ 2998206 h 3434260"/>
              <a:gd name="T44" fmla="*/ 3575914 w 8702842"/>
              <a:gd name="T45" fmla="*/ 2877814 h 3434260"/>
              <a:gd name="T46" fmla="*/ 3716279 w 8702842"/>
              <a:gd name="T47" fmla="*/ 2897879 h 3434260"/>
              <a:gd name="T48" fmla="*/ 3896744 w 8702842"/>
              <a:gd name="T49" fmla="*/ 2897879 h 3434260"/>
              <a:gd name="T50" fmla="*/ 3990319 w 8702842"/>
              <a:gd name="T51" fmla="*/ 2610276 h 3434260"/>
              <a:gd name="T52" fmla="*/ 4230943 w 8702842"/>
              <a:gd name="T53" fmla="*/ 871277 h 3434260"/>
              <a:gd name="T54" fmla="*/ 4458196 w 8702842"/>
              <a:gd name="T55" fmla="*/ 108795 h 3434260"/>
              <a:gd name="T56" fmla="*/ 4718870 w 8702842"/>
              <a:gd name="T57" fmla="*/ 155612 h 3434260"/>
              <a:gd name="T58" fmla="*/ 4946125 w 8702842"/>
              <a:gd name="T59" fmla="*/ 1506681 h 3434260"/>
              <a:gd name="T60" fmla="*/ 5059753 w 8702842"/>
              <a:gd name="T61" fmla="*/ 2630341 h 3434260"/>
              <a:gd name="T62" fmla="*/ 5186747 w 8702842"/>
              <a:gd name="T63" fmla="*/ 3325940 h 3434260"/>
              <a:gd name="T64" fmla="*/ 5360531 w 8702842"/>
              <a:gd name="T65" fmla="*/ 3265744 h 3434260"/>
              <a:gd name="T66" fmla="*/ 5480842 w 8702842"/>
              <a:gd name="T67" fmla="*/ 2971453 h 3434260"/>
              <a:gd name="T68" fmla="*/ 5688045 w 8702842"/>
              <a:gd name="T69" fmla="*/ 2857748 h 3434260"/>
              <a:gd name="T70" fmla="*/ 5821723 w 8702842"/>
              <a:gd name="T71" fmla="*/ 2924634 h 3434260"/>
              <a:gd name="T72" fmla="*/ 5935351 w 8702842"/>
              <a:gd name="T73" fmla="*/ 2844371 h 3434260"/>
              <a:gd name="T74" fmla="*/ 6135869 w 8702842"/>
              <a:gd name="T75" fmla="*/ 1994938 h 3434260"/>
              <a:gd name="T76" fmla="*/ 6282916 w 8702842"/>
              <a:gd name="T77" fmla="*/ 710755 h 3434260"/>
              <a:gd name="T78" fmla="*/ 6523539 w 8702842"/>
              <a:gd name="T79" fmla="*/ 108795 h 3434260"/>
              <a:gd name="T80" fmla="*/ 6717373 w 8702842"/>
              <a:gd name="T81" fmla="*/ 202432 h 3434260"/>
              <a:gd name="T82" fmla="*/ 6951313 w 8702842"/>
              <a:gd name="T83" fmla="*/ 1419730 h 3434260"/>
              <a:gd name="T84" fmla="*/ 7071622 w 8702842"/>
              <a:gd name="T85" fmla="*/ 2596899 h 3434260"/>
              <a:gd name="T86" fmla="*/ 7178566 w 8702842"/>
              <a:gd name="T87" fmla="*/ 3279121 h 3434260"/>
              <a:gd name="T88" fmla="*/ 7258774 w 8702842"/>
              <a:gd name="T89" fmla="*/ 3392825 h 3434260"/>
              <a:gd name="T90" fmla="*/ 7405821 w 8702842"/>
              <a:gd name="T91" fmla="*/ 3145353 h 3434260"/>
              <a:gd name="T92" fmla="*/ 7539499 w 8702842"/>
              <a:gd name="T93" fmla="*/ 2924634 h 3434260"/>
              <a:gd name="T94" fmla="*/ 7693230 w 8702842"/>
              <a:gd name="T95" fmla="*/ 2884502 h 3434260"/>
              <a:gd name="T96" fmla="*/ 7840279 w 8702842"/>
              <a:gd name="T97" fmla="*/ 2924634 h 3434260"/>
              <a:gd name="T98" fmla="*/ 7980641 w 8702842"/>
              <a:gd name="T99" fmla="*/ 2744045 h 3434260"/>
              <a:gd name="T100" fmla="*/ 8067532 w 8702842"/>
              <a:gd name="T101" fmla="*/ 2349425 h 3434260"/>
              <a:gd name="T102" fmla="*/ 8341574 w 8702842"/>
              <a:gd name="T103" fmla="*/ 550233 h 3434260"/>
              <a:gd name="T104" fmla="*/ 8568830 w 8702842"/>
              <a:gd name="T105" fmla="*/ 88728 h 3434260"/>
              <a:gd name="T106" fmla="*/ 8702508 w 8702842"/>
              <a:gd name="T107" fmla="*/ 142236 h 34342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702842" h="3434260">
                <a:moveTo>
                  <a:pt x="0" y="2461567"/>
                </a:moveTo>
                <a:cubicBezTo>
                  <a:pt x="83552" y="1908449"/>
                  <a:pt x="167105" y="1355331"/>
                  <a:pt x="233947" y="1017778"/>
                </a:cubicBezTo>
                <a:cubicBezTo>
                  <a:pt x="300789" y="680225"/>
                  <a:pt x="347578" y="559909"/>
                  <a:pt x="401052" y="436251"/>
                </a:cubicBezTo>
                <a:cubicBezTo>
                  <a:pt x="454526" y="312593"/>
                  <a:pt x="502429" y="258005"/>
                  <a:pt x="554789" y="275830"/>
                </a:cubicBezTo>
                <a:cubicBezTo>
                  <a:pt x="607149" y="293655"/>
                  <a:pt x="663964" y="350471"/>
                  <a:pt x="715210" y="543199"/>
                </a:cubicBezTo>
                <a:cubicBezTo>
                  <a:pt x="766456" y="735927"/>
                  <a:pt x="806561" y="1032260"/>
                  <a:pt x="862263" y="1432199"/>
                </a:cubicBezTo>
                <a:cubicBezTo>
                  <a:pt x="917965" y="1832138"/>
                  <a:pt x="997061" y="2609734"/>
                  <a:pt x="1049421" y="2942830"/>
                </a:cubicBezTo>
                <a:cubicBezTo>
                  <a:pt x="1101781" y="3275926"/>
                  <a:pt x="1120719" y="3396243"/>
                  <a:pt x="1176421" y="3430778"/>
                </a:cubicBezTo>
                <a:cubicBezTo>
                  <a:pt x="1232123" y="3465313"/>
                  <a:pt x="1332386" y="3233594"/>
                  <a:pt x="1383631" y="3150041"/>
                </a:cubicBezTo>
                <a:cubicBezTo>
                  <a:pt x="1434876" y="3066488"/>
                  <a:pt x="1417052" y="2968453"/>
                  <a:pt x="1483894" y="2929462"/>
                </a:cubicBezTo>
                <a:cubicBezTo>
                  <a:pt x="1550736" y="2890471"/>
                  <a:pt x="1718956" y="2919435"/>
                  <a:pt x="1784684" y="2916093"/>
                </a:cubicBezTo>
                <a:cubicBezTo>
                  <a:pt x="1850412" y="2912751"/>
                  <a:pt x="1845956" y="2962883"/>
                  <a:pt x="1878263" y="2909409"/>
                </a:cubicBezTo>
                <a:cubicBezTo>
                  <a:pt x="1910570" y="2855935"/>
                  <a:pt x="1920596" y="2929461"/>
                  <a:pt x="1978526" y="2595251"/>
                </a:cubicBezTo>
                <a:cubicBezTo>
                  <a:pt x="2036456" y="2261041"/>
                  <a:pt x="2152316" y="1301856"/>
                  <a:pt x="2225842" y="904146"/>
                </a:cubicBezTo>
                <a:cubicBezTo>
                  <a:pt x="2299368" y="506436"/>
                  <a:pt x="2352842" y="335988"/>
                  <a:pt x="2419684" y="208988"/>
                </a:cubicBezTo>
                <a:cubicBezTo>
                  <a:pt x="2486526" y="81988"/>
                  <a:pt x="2557824" y="25172"/>
                  <a:pt x="2626894" y="142146"/>
                </a:cubicBezTo>
                <a:cubicBezTo>
                  <a:pt x="2695964" y="259120"/>
                  <a:pt x="2781745" y="613383"/>
                  <a:pt x="2834105" y="910830"/>
                </a:cubicBezTo>
                <a:cubicBezTo>
                  <a:pt x="2886465" y="1208277"/>
                  <a:pt x="2904289" y="1594848"/>
                  <a:pt x="2941052" y="1926830"/>
                </a:cubicBezTo>
                <a:cubicBezTo>
                  <a:pt x="2977815" y="2258812"/>
                  <a:pt x="3014579" y="2663208"/>
                  <a:pt x="3054684" y="2902725"/>
                </a:cubicBezTo>
                <a:cubicBezTo>
                  <a:pt x="3094789" y="3142242"/>
                  <a:pt x="3124868" y="3324944"/>
                  <a:pt x="3181684" y="3363935"/>
                </a:cubicBezTo>
                <a:cubicBezTo>
                  <a:pt x="3238500" y="3402926"/>
                  <a:pt x="3353246" y="3197944"/>
                  <a:pt x="3395579" y="3136672"/>
                </a:cubicBezTo>
                <a:cubicBezTo>
                  <a:pt x="3437912" y="3075400"/>
                  <a:pt x="3405605" y="3039751"/>
                  <a:pt x="3435684" y="2996304"/>
                </a:cubicBezTo>
                <a:cubicBezTo>
                  <a:pt x="3465763" y="2952857"/>
                  <a:pt x="3529263" y="2892698"/>
                  <a:pt x="3576052" y="2875988"/>
                </a:cubicBezTo>
                <a:cubicBezTo>
                  <a:pt x="3622841" y="2859278"/>
                  <a:pt x="3662947" y="2892699"/>
                  <a:pt x="3716421" y="2896041"/>
                </a:cubicBezTo>
                <a:cubicBezTo>
                  <a:pt x="3769895" y="2899383"/>
                  <a:pt x="3851219" y="2943945"/>
                  <a:pt x="3896894" y="2896041"/>
                </a:cubicBezTo>
                <a:cubicBezTo>
                  <a:pt x="3942569" y="2848138"/>
                  <a:pt x="3934771" y="2946173"/>
                  <a:pt x="3990473" y="2608620"/>
                </a:cubicBezTo>
                <a:cubicBezTo>
                  <a:pt x="4046175" y="2271067"/>
                  <a:pt x="4153123" y="1287374"/>
                  <a:pt x="4231105" y="870725"/>
                </a:cubicBezTo>
                <a:cubicBezTo>
                  <a:pt x="4309087" y="454076"/>
                  <a:pt x="4377044" y="227927"/>
                  <a:pt x="4458368" y="108725"/>
                </a:cubicBezTo>
                <a:cubicBezTo>
                  <a:pt x="4539692" y="-10477"/>
                  <a:pt x="4637728" y="-77319"/>
                  <a:pt x="4719052" y="155514"/>
                </a:cubicBezTo>
                <a:cubicBezTo>
                  <a:pt x="4800377" y="388347"/>
                  <a:pt x="4889499" y="1093532"/>
                  <a:pt x="4946315" y="1505725"/>
                </a:cubicBezTo>
                <a:cubicBezTo>
                  <a:pt x="5003131" y="1917918"/>
                  <a:pt x="5019842" y="2325654"/>
                  <a:pt x="5059947" y="2628672"/>
                </a:cubicBezTo>
                <a:cubicBezTo>
                  <a:pt x="5100052" y="2931690"/>
                  <a:pt x="5136815" y="3217997"/>
                  <a:pt x="5186947" y="3323830"/>
                </a:cubicBezTo>
                <a:cubicBezTo>
                  <a:pt x="5237079" y="3429663"/>
                  <a:pt x="5311720" y="3322716"/>
                  <a:pt x="5360737" y="3263672"/>
                </a:cubicBezTo>
                <a:cubicBezTo>
                  <a:pt x="5409754" y="3204628"/>
                  <a:pt x="5426464" y="3037523"/>
                  <a:pt x="5481052" y="2969567"/>
                </a:cubicBezTo>
                <a:cubicBezTo>
                  <a:pt x="5535640" y="2901611"/>
                  <a:pt x="5631447" y="2863733"/>
                  <a:pt x="5688263" y="2855935"/>
                </a:cubicBezTo>
                <a:cubicBezTo>
                  <a:pt x="5745079" y="2848137"/>
                  <a:pt x="5780728" y="2925006"/>
                  <a:pt x="5821947" y="2922778"/>
                </a:cubicBezTo>
                <a:cubicBezTo>
                  <a:pt x="5863166" y="2920550"/>
                  <a:pt x="5883219" y="2997418"/>
                  <a:pt x="5935579" y="2842567"/>
                </a:cubicBezTo>
                <a:cubicBezTo>
                  <a:pt x="5987939" y="2687716"/>
                  <a:pt x="6078175" y="2349049"/>
                  <a:pt x="6136105" y="1993672"/>
                </a:cubicBezTo>
                <a:cubicBezTo>
                  <a:pt x="6194035" y="1638295"/>
                  <a:pt x="6218544" y="1024462"/>
                  <a:pt x="6283158" y="710304"/>
                </a:cubicBezTo>
                <a:cubicBezTo>
                  <a:pt x="6347772" y="396146"/>
                  <a:pt x="6451377" y="193392"/>
                  <a:pt x="6523789" y="108725"/>
                </a:cubicBezTo>
                <a:cubicBezTo>
                  <a:pt x="6596201" y="24058"/>
                  <a:pt x="6646333" y="-16047"/>
                  <a:pt x="6717631" y="202304"/>
                </a:cubicBezTo>
                <a:cubicBezTo>
                  <a:pt x="6788929" y="420655"/>
                  <a:pt x="6892535" y="1020006"/>
                  <a:pt x="6951579" y="1418830"/>
                </a:cubicBezTo>
                <a:cubicBezTo>
                  <a:pt x="7010623" y="1817654"/>
                  <a:pt x="7034017" y="2285549"/>
                  <a:pt x="7071894" y="2595251"/>
                </a:cubicBezTo>
                <a:cubicBezTo>
                  <a:pt x="7109771" y="2904953"/>
                  <a:pt x="7147649" y="3144471"/>
                  <a:pt x="7178842" y="3277041"/>
                </a:cubicBezTo>
                <a:cubicBezTo>
                  <a:pt x="7210035" y="3409611"/>
                  <a:pt x="7221175" y="3412953"/>
                  <a:pt x="7259052" y="3390672"/>
                </a:cubicBezTo>
                <a:cubicBezTo>
                  <a:pt x="7296929" y="3368391"/>
                  <a:pt x="7359316" y="3221339"/>
                  <a:pt x="7406105" y="3143357"/>
                </a:cubicBezTo>
                <a:cubicBezTo>
                  <a:pt x="7452894" y="3065375"/>
                  <a:pt x="7491886" y="2966225"/>
                  <a:pt x="7539789" y="2922778"/>
                </a:cubicBezTo>
                <a:cubicBezTo>
                  <a:pt x="7587692" y="2879331"/>
                  <a:pt x="7643394" y="2882672"/>
                  <a:pt x="7693526" y="2882672"/>
                </a:cubicBezTo>
                <a:cubicBezTo>
                  <a:pt x="7743658" y="2882672"/>
                  <a:pt x="7792675" y="2946173"/>
                  <a:pt x="7840579" y="2922778"/>
                </a:cubicBezTo>
                <a:cubicBezTo>
                  <a:pt x="7888483" y="2899383"/>
                  <a:pt x="7943070" y="2838111"/>
                  <a:pt x="7980947" y="2742304"/>
                </a:cubicBezTo>
                <a:cubicBezTo>
                  <a:pt x="8018824" y="2646497"/>
                  <a:pt x="8007684" y="2713339"/>
                  <a:pt x="8067842" y="2347935"/>
                </a:cubicBezTo>
                <a:cubicBezTo>
                  <a:pt x="8128000" y="1982531"/>
                  <a:pt x="8258341" y="926427"/>
                  <a:pt x="8341894" y="549883"/>
                </a:cubicBezTo>
                <a:cubicBezTo>
                  <a:pt x="8425447" y="173339"/>
                  <a:pt x="8509000" y="156628"/>
                  <a:pt x="8569158" y="88672"/>
                </a:cubicBezTo>
                <a:cubicBezTo>
                  <a:pt x="8629316" y="20716"/>
                  <a:pt x="8702842" y="142146"/>
                  <a:pt x="8702842" y="142146"/>
                </a:cubicBezTo>
              </a:path>
            </a:pathLst>
          </a:custGeom>
          <a:noFill/>
          <a:ln w="38100" cap="flat" cmpd="sng">
            <a:solidFill>
              <a:srgbClr val="66CCFF"/>
            </a:solidFill>
            <a:prstDash val="solid"/>
            <a:round/>
            <a:headEnd/>
            <a:tailEnd/>
          </a:ln>
          <a:effectLst>
            <a:outerShdw blurRad="400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685800" fontAlgn="base">
              <a:spcBef>
                <a:spcPct val="0"/>
              </a:spcBef>
              <a:spcAft>
                <a:spcPct val="0"/>
              </a:spcAft>
              <a:defRPr/>
            </a:pPr>
            <a:endParaRPr lang="en-US" i="1">
              <a:solidFill>
                <a:srgbClr val="000000"/>
              </a:solidFill>
              <a:latin typeface="Arial" charset="0"/>
              <a:ea typeface="ヒラギノ角ゴ Pro W3" charset="0"/>
              <a:cs typeface="ヒラギノ角ゴ Pro W3" charset="0"/>
            </a:endParaRPr>
          </a:p>
        </p:txBody>
      </p:sp>
      <p:sp>
        <p:nvSpPr>
          <p:cNvPr id="6" name="Textfeld 5"/>
          <p:cNvSpPr txBox="1">
            <a:spLocks noChangeArrowheads="1"/>
          </p:cNvSpPr>
          <p:nvPr/>
        </p:nvSpPr>
        <p:spPr bwMode="auto">
          <a:xfrm>
            <a:off x="1371601" y="3858919"/>
            <a:ext cx="6441281"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de-DE" sz="1800" b="1" dirty="0" err="1">
                <a:solidFill>
                  <a:srgbClr val="000000"/>
                </a:solidFill>
                <a:latin typeface="Calibri" charset="0"/>
                <a:ea typeface="MS PGothic" charset="0"/>
                <a:cs typeface="MS PGothic" charset="0"/>
              </a:rPr>
              <a:t>Aortic</a:t>
            </a:r>
            <a:r>
              <a:rPr lang="de-DE" sz="1800" b="1" dirty="0">
                <a:solidFill>
                  <a:srgbClr val="000000"/>
                </a:solidFill>
                <a:latin typeface="Calibri" charset="0"/>
                <a:ea typeface="MS PGothic" charset="0"/>
                <a:cs typeface="MS PGothic" charset="0"/>
              </a:rPr>
              <a:t> </a:t>
            </a:r>
            <a:r>
              <a:rPr lang="de-DE" sz="1800" b="1" dirty="0" err="1">
                <a:solidFill>
                  <a:srgbClr val="000000"/>
                </a:solidFill>
                <a:latin typeface="Calibri" charset="0"/>
                <a:ea typeface="MS PGothic" charset="0"/>
                <a:cs typeface="MS PGothic" charset="0"/>
              </a:rPr>
              <a:t>Regurgitation</a:t>
            </a:r>
            <a:r>
              <a:rPr lang="de-DE" sz="1800" b="1" dirty="0">
                <a:solidFill>
                  <a:srgbClr val="000000"/>
                </a:solidFill>
                <a:latin typeface="Calibri" charset="0"/>
                <a:ea typeface="MS PGothic" charset="0"/>
                <a:cs typeface="MS PGothic" charset="0"/>
              </a:rPr>
              <a:t> Index	= [(</a:t>
            </a:r>
            <a:r>
              <a:rPr lang="de-DE" sz="1800" b="1" dirty="0" err="1">
                <a:solidFill>
                  <a:srgbClr val="000000"/>
                </a:solidFill>
                <a:latin typeface="Calibri" charset="0"/>
                <a:ea typeface="MS PGothic" charset="0"/>
                <a:cs typeface="MS PGothic" charset="0"/>
              </a:rPr>
              <a:t>AoP</a:t>
            </a:r>
            <a:r>
              <a:rPr lang="de-DE" sz="1800" b="1" baseline="-25000" dirty="0" err="1">
                <a:solidFill>
                  <a:srgbClr val="000000"/>
                </a:solidFill>
                <a:latin typeface="Calibri" charset="0"/>
                <a:ea typeface="MS PGothic" charset="0"/>
                <a:cs typeface="MS PGothic" charset="0"/>
              </a:rPr>
              <a:t>dia</a:t>
            </a:r>
            <a:r>
              <a:rPr lang="de-DE" sz="1800" b="1" dirty="0">
                <a:solidFill>
                  <a:srgbClr val="000000"/>
                </a:solidFill>
                <a:latin typeface="Calibri" charset="0"/>
                <a:ea typeface="MS PGothic" charset="0"/>
                <a:cs typeface="MS PGothic" charset="0"/>
              </a:rPr>
              <a:t> – LVEDP) / </a:t>
            </a:r>
            <a:r>
              <a:rPr lang="de-DE" sz="1800" b="1" dirty="0" err="1">
                <a:solidFill>
                  <a:srgbClr val="000000"/>
                </a:solidFill>
                <a:latin typeface="Calibri" charset="0"/>
                <a:ea typeface="MS PGothic" charset="0"/>
                <a:cs typeface="MS PGothic" charset="0"/>
              </a:rPr>
              <a:t>AoP</a:t>
            </a:r>
            <a:r>
              <a:rPr lang="de-DE" sz="1800" b="1" baseline="-25000" dirty="0" err="1">
                <a:solidFill>
                  <a:srgbClr val="000000"/>
                </a:solidFill>
                <a:latin typeface="Calibri" charset="0"/>
                <a:ea typeface="MS PGothic" charset="0"/>
                <a:cs typeface="MS PGothic" charset="0"/>
              </a:rPr>
              <a:t>sys</a:t>
            </a:r>
            <a:r>
              <a:rPr lang="de-DE" sz="1800" b="1" dirty="0">
                <a:solidFill>
                  <a:srgbClr val="000000"/>
                </a:solidFill>
                <a:latin typeface="Calibri" charset="0"/>
                <a:ea typeface="MS PGothic" charset="0"/>
                <a:cs typeface="MS PGothic" charset="0"/>
              </a:rPr>
              <a:t>] x 100 </a:t>
            </a:r>
          </a:p>
          <a:p>
            <a:pPr algn="ctr" defTabSz="685800" eaLnBrk="1" fontAlgn="base" hangingPunct="1">
              <a:spcBef>
                <a:spcPct val="0"/>
              </a:spcBef>
              <a:spcAft>
                <a:spcPct val="0"/>
              </a:spcAft>
            </a:pPr>
            <a:r>
              <a:rPr lang="de-DE" sz="1800" b="1" dirty="0">
                <a:solidFill>
                  <a:srgbClr val="000000"/>
                </a:solidFill>
                <a:latin typeface="Calibri" charset="0"/>
                <a:ea typeface="MS PGothic" charset="0"/>
                <a:cs typeface="MS PGothic" charset="0"/>
              </a:rPr>
              <a:t>				</a:t>
            </a:r>
            <a:r>
              <a:rPr lang="de-DE" sz="1800" dirty="0">
                <a:solidFill>
                  <a:srgbClr val="000000"/>
                </a:solidFill>
                <a:latin typeface="Calibri" charset="0"/>
                <a:ea typeface="MS PGothic" charset="0"/>
                <a:cs typeface="MS PGothic" charset="0"/>
              </a:rPr>
              <a:t>= [(40 – 20) / 120] x 100 = </a:t>
            </a:r>
            <a:r>
              <a:rPr lang="de-DE" sz="2700" dirty="0">
                <a:solidFill>
                  <a:srgbClr val="000000"/>
                </a:solidFill>
                <a:latin typeface="Calibri" charset="0"/>
                <a:ea typeface="MS PGothic" charset="0"/>
                <a:cs typeface="MS PGothic" charset="0"/>
              </a:rPr>
              <a:t>16.7</a:t>
            </a:r>
            <a:r>
              <a:rPr lang="de-DE" sz="1800" dirty="0">
                <a:solidFill>
                  <a:srgbClr val="000000"/>
                </a:solidFill>
                <a:latin typeface="Calibri" charset="0"/>
                <a:ea typeface="MS PGothic" charset="0"/>
                <a:cs typeface="MS PGothic" charset="0"/>
              </a:rPr>
              <a:t> </a:t>
            </a:r>
          </a:p>
        </p:txBody>
      </p:sp>
      <p:cxnSp>
        <p:nvCxnSpPr>
          <p:cNvPr id="7" name="Gerade Verbindung mit Pfeil 6"/>
          <p:cNvCxnSpPr>
            <a:cxnSpLocks noChangeShapeType="1"/>
          </p:cNvCxnSpPr>
          <p:nvPr/>
        </p:nvCxnSpPr>
        <p:spPr bwMode="auto">
          <a:xfrm flipH="1">
            <a:off x="4267200" y="2746772"/>
            <a:ext cx="0" cy="422672"/>
          </a:xfrm>
          <a:prstGeom prst="straightConnector1">
            <a:avLst/>
          </a:prstGeom>
          <a:noFill/>
          <a:ln w="38100">
            <a:solidFill>
              <a:srgbClr val="47FF50"/>
            </a:solidFill>
            <a:round/>
            <a:headEnd type="arrow" w="med" len="me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sp>
        <p:nvSpPr>
          <p:cNvPr id="8" name="Textfeld 7"/>
          <p:cNvSpPr txBox="1">
            <a:spLocks noChangeArrowheads="1"/>
          </p:cNvSpPr>
          <p:nvPr/>
        </p:nvSpPr>
        <p:spPr bwMode="auto">
          <a:xfrm>
            <a:off x="3321844" y="828675"/>
            <a:ext cx="16502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de-DE" sz="1500" b="1" dirty="0" err="1">
                <a:solidFill>
                  <a:srgbClr val="000000"/>
                </a:solidFill>
                <a:latin typeface="Calibri" charset="0"/>
                <a:ea typeface="MS PGothic" charset="0"/>
                <a:cs typeface="MS PGothic" charset="0"/>
              </a:rPr>
              <a:t>AoP</a:t>
            </a:r>
            <a:r>
              <a:rPr lang="de-DE" sz="1500" b="1" baseline="-25000" dirty="0" err="1">
                <a:solidFill>
                  <a:srgbClr val="000000"/>
                </a:solidFill>
                <a:latin typeface="Calibri" charset="0"/>
                <a:ea typeface="MS PGothic" charset="0"/>
                <a:cs typeface="MS PGothic" charset="0"/>
              </a:rPr>
              <a:t>sys</a:t>
            </a:r>
            <a:r>
              <a:rPr lang="de-DE" sz="1500" b="1" dirty="0">
                <a:solidFill>
                  <a:srgbClr val="000000"/>
                </a:solidFill>
                <a:latin typeface="Calibri" charset="0"/>
                <a:ea typeface="MS PGothic" charset="0"/>
                <a:cs typeface="MS PGothic" charset="0"/>
              </a:rPr>
              <a:t> 120 </a:t>
            </a:r>
            <a:r>
              <a:rPr lang="de-DE" sz="1500" b="1" dirty="0" err="1">
                <a:solidFill>
                  <a:srgbClr val="000000"/>
                </a:solidFill>
                <a:latin typeface="Calibri" charset="0"/>
                <a:ea typeface="MS PGothic" charset="0"/>
                <a:cs typeface="MS PGothic" charset="0"/>
              </a:rPr>
              <a:t>mmHg</a:t>
            </a:r>
            <a:endParaRPr lang="de-DE" sz="1500" b="1" dirty="0">
              <a:solidFill>
                <a:srgbClr val="000000"/>
              </a:solidFill>
              <a:latin typeface="Calibri" charset="0"/>
              <a:ea typeface="MS PGothic" charset="0"/>
              <a:cs typeface="MS PGothic" charset="0"/>
            </a:endParaRPr>
          </a:p>
        </p:txBody>
      </p:sp>
      <p:sp>
        <p:nvSpPr>
          <p:cNvPr id="9" name="Textfeld 8"/>
          <p:cNvSpPr txBox="1">
            <a:spLocks noChangeArrowheads="1"/>
          </p:cNvSpPr>
          <p:nvPr/>
        </p:nvSpPr>
        <p:spPr bwMode="auto">
          <a:xfrm>
            <a:off x="3901679" y="3167063"/>
            <a:ext cx="15740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de-DE" sz="1500" b="1">
                <a:solidFill>
                  <a:srgbClr val="000000"/>
                </a:solidFill>
                <a:latin typeface="Calibri" charset="0"/>
                <a:ea typeface="MS PGothic" charset="0"/>
                <a:cs typeface="MS PGothic" charset="0"/>
              </a:rPr>
              <a:t>LVEDP 20 mmHg</a:t>
            </a:r>
          </a:p>
        </p:txBody>
      </p:sp>
      <p:sp>
        <p:nvSpPr>
          <p:cNvPr id="10" name="Textfeld 9"/>
          <p:cNvSpPr txBox="1">
            <a:spLocks noChangeArrowheads="1"/>
          </p:cNvSpPr>
          <p:nvPr/>
        </p:nvSpPr>
        <p:spPr bwMode="auto">
          <a:xfrm>
            <a:off x="4381501" y="2526507"/>
            <a:ext cx="1651397"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ctr" defTabSz="685800" eaLnBrk="1" fontAlgn="base" hangingPunct="1">
              <a:spcBef>
                <a:spcPct val="0"/>
              </a:spcBef>
              <a:spcAft>
                <a:spcPct val="0"/>
              </a:spcAft>
            </a:pPr>
            <a:r>
              <a:rPr lang="de-DE" sz="1500" b="1" dirty="0" err="1">
                <a:solidFill>
                  <a:srgbClr val="000000"/>
                </a:solidFill>
                <a:latin typeface="Calibri" charset="0"/>
                <a:ea typeface="MS PGothic" charset="0"/>
                <a:cs typeface="MS PGothic" charset="0"/>
              </a:rPr>
              <a:t>RAoP</a:t>
            </a:r>
            <a:r>
              <a:rPr lang="de-DE" sz="1500" b="1" baseline="-25000" dirty="0" err="1">
                <a:solidFill>
                  <a:srgbClr val="000000"/>
                </a:solidFill>
                <a:latin typeface="Calibri" charset="0"/>
                <a:ea typeface="MS PGothic" charset="0"/>
                <a:cs typeface="MS PGothic" charset="0"/>
              </a:rPr>
              <a:t>dia</a:t>
            </a:r>
            <a:r>
              <a:rPr lang="de-DE" sz="1500" b="1" dirty="0">
                <a:solidFill>
                  <a:srgbClr val="000000"/>
                </a:solidFill>
                <a:latin typeface="Calibri" charset="0"/>
                <a:ea typeface="MS PGothic" charset="0"/>
                <a:cs typeface="MS PGothic" charset="0"/>
              </a:rPr>
              <a:t> 40 </a:t>
            </a:r>
            <a:r>
              <a:rPr lang="de-DE" sz="1500" b="1" dirty="0" err="1">
                <a:solidFill>
                  <a:srgbClr val="000000"/>
                </a:solidFill>
                <a:latin typeface="Calibri" charset="0"/>
                <a:ea typeface="MS PGothic" charset="0"/>
                <a:cs typeface="MS PGothic" charset="0"/>
              </a:rPr>
              <a:t>mmHg</a:t>
            </a:r>
            <a:endParaRPr lang="de-DE" sz="1500" b="1" dirty="0">
              <a:solidFill>
                <a:srgbClr val="000000"/>
              </a:solidFill>
              <a:latin typeface="Calibri" charset="0"/>
              <a:ea typeface="MS PGothic" charset="0"/>
              <a:cs typeface="MS PGothic" charset="0"/>
            </a:endParaRPr>
          </a:p>
        </p:txBody>
      </p:sp>
      <p:sp>
        <p:nvSpPr>
          <p:cNvPr id="96265" name="Textfeld 1"/>
          <p:cNvSpPr txBox="1">
            <a:spLocks noChangeArrowheads="1"/>
          </p:cNvSpPr>
          <p:nvPr/>
        </p:nvSpPr>
        <p:spPr bwMode="auto">
          <a:xfrm>
            <a:off x="4972050" y="4786313"/>
            <a:ext cx="270033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ヒラギノ角ゴ Pro W3" charset="0"/>
                <a:cs typeface="ヒラギノ角ゴ Pro W3" charset="0"/>
              </a:defRPr>
            </a:lvl1pPr>
            <a:lvl2pPr marL="742950" indent="-285750" eaLnBrk="0" hangingPunct="0">
              <a:defRPr sz="2400" i="1">
                <a:solidFill>
                  <a:schemeClr val="tx1"/>
                </a:solidFill>
                <a:latin typeface="Arial" charset="0"/>
                <a:ea typeface="ヒラギノ角ゴ Pro W3" charset="0"/>
                <a:cs typeface="ヒラギノ角ゴ Pro W3" charset="0"/>
              </a:defRPr>
            </a:lvl2pPr>
            <a:lvl3pPr marL="1143000" indent="-228600" eaLnBrk="0" hangingPunct="0">
              <a:defRPr sz="2400" i="1">
                <a:solidFill>
                  <a:schemeClr val="tx1"/>
                </a:solidFill>
                <a:latin typeface="Arial" charset="0"/>
                <a:ea typeface="ヒラギノ角ゴ Pro W3" charset="0"/>
                <a:cs typeface="ヒラギノ角ゴ Pro W3" charset="0"/>
              </a:defRPr>
            </a:lvl3pPr>
            <a:lvl4pPr marL="1600200" indent="-228600" eaLnBrk="0" hangingPunct="0">
              <a:defRPr sz="2400" i="1">
                <a:solidFill>
                  <a:schemeClr val="tx1"/>
                </a:solidFill>
                <a:latin typeface="Arial" charset="0"/>
                <a:ea typeface="ヒラギノ角ゴ Pro W3" charset="0"/>
                <a:cs typeface="ヒラギノ角ゴ Pro W3" charset="0"/>
              </a:defRPr>
            </a:lvl4pPr>
            <a:lvl5pPr marL="2057400" indent="-228600" eaLnBrk="0" hangingPunct="0">
              <a:defRPr sz="2400" i="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i="1">
                <a:solidFill>
                  <a:schemeClr val="tx1"/>
                </a:solidFill>
                <a:latin typeface="Arial" charset="0"/>
                <a:ea typeface="ヒラギノ角ゴ Pro W3" charset="0"/>
                <a:cs typeface="ヒラギノ角ゴ Pro W3" charset="0"/>
              </a:defRPr>
            </a:lvl9pPr>
          </a:lstStyle>
          <a:p>
            <a:pPr algn="r" defTabSz="685800" eaLnBrk="1" fontAlgn="base" hangingPunct="1">
              <a:spcBef>
                <a:spcPct val="0"/>
              </a:spcBef>
              <a:spcAft>
                <a:spcPct val="0"/>
              </a:spcAft>
            </a:pPr>
            <a:r>
              <a:rPr lang="de-DE" sz="900" dirty="0" err="1">
                <a:solidFill>
                  <a:srgbClr val="000000"/>
                </a:solidFill>
                <a:latin typeface="Calibri" charset="0"/>
                <a:ea typeface="MS PGothic" charset="0"/>
                <a:cs typeface="MS PGothic" charset="0"/>
              </a:rPr>
              <a:t>Sinning</a:t>
            </a:r>
            <a:r>
              <a:rPr lang="de-DE" sz="900" dirty="0">
                <a:solidFill>
                  <a:srgbClr val="000000"/>
                </a:solidFill>
                <a:latin typeface="Calibri" charset="0"/>
                <a:ea typeface="MS PGothic" charset="0"/>
                <a:cs typeface="MS PGothic" charset="0"/>
              </a:rPr>
              <a:t> et al, JACC 2012;59:1134-41 </a:t>
            </a:r>
          </a:p>
        </p:txBody>
      </p:sp>
    </p:spTree>
    <p:extLst>
      <p:ext uri="{BB962C8B-B14F-4D97-AF65-F5344CB8AC3E}">
        <p14:creationId xmlns:p14="http://schemas.microsoft.com/office/powerpoint/2010/main" val="99604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6937"/>
            <a:ext cx="6858000" cy="857250"/>
          </a:xfrm>
        </p:spPr>
        <p:txBody>
          <a:bodyPr>
            <a:normAutofit fontScale="90000"/>
          </a:bodyPr>
          <a:lstStyle/>
          <a:p>
            <a:r>
              <a:rPr lang="en-US" sz="2400" dirty="0"/>
              <a:t>Impact of </a:t>
            </a:r>
            <a:r>
              <a:rPr lang="en-US" sz="2400" dirty="0" err="1"/>
              <a:t>Paravalvular</a:t>
            </a:r>
            <a:r>
              <a:rPr lang="en-US" sz="2400" dirty="0"/>
              <a:t> Leakage</a:t>
            </a:r>
            <a:br>
              <a:rPr lang="en-US" sz="2400" dirty="0"/>
            </a:br>
            <a:r>
              <a:rPr lang="en-US" sz="2400" dirty="0"/>
              <a:t>on Outcome in Patients After TAVI</a:t>
            </a:r>
            <a:br>
              <a:rPr lang="en-US" sz="2400" dirty="0"/>
            </a:br>
            <a:r>
              <a:rPr lang="en-US" sz="2400" b="1" i="1" dirty="0"/>
              <a:t>Validation of the AR Index</a:t>
            </a:r>
            <a:br>
              <a:rPr lang="en-US" sz="2400" b="1" i="1" dirty="0"/>
            </a:br>
            <a:endParaRPr lang="en-US" sz="2400" b="1" i="1" dirty="0"/>
          </a:p>
        </p:txBody>
      </p:sp>
      <p:pic>
        <p:nvPicPr>
          <p:cNvPr id="3" name="Picture 2" descr="Screen Shot 2013-04-05 at 5.19.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83361"/>
            <a:ext cx="6858000" cy="3188909"/>
          </a:xfrm>
          <a:prstGeom prst="rect">
            <a:avLst/>
          </a:prstGeom>
        </p:spPr>
      </p:pic>
      <p:sp>
        <p:nvSpPr>
          <p:cNvPr id="4" name="Rectangle 3"/>
          <p:cNvSpPr/>
          <p:nvPr/>
        </p:nvSpPr>
        <p:spPr>
          <a:xfrm>
            <a:off x="5815585" y="4844112"/>
            <a:ext cx="1889107" cy="300082"/>
          </a:xfrm>
          <a:prstGeom prst="rect">
            <a:avLst/>
          </a:prstGeom>
        </p:spPr>
        <p:txBody>
          <a:bodyPr wrap="none">
            <a:spAutoFit/>
          </a:bodyPr>
          <a:lstStyle/>
          <a:p>
            <a:r>
              <a:rPr lang="da-DK" sz="1350" i="1" baseline="30000" dirty="0">
                <a:solidFill>
                  <a:prstClr val="black"/>
                </a:solidFill>
                <a:latin typeface="Calibri"/>
              </a:rPr>
              <a:t>J Am </a:t>
            </a:r>
            <a:r>
              <a:rPr lang="da-DK" sz="1350" i="1" baseline="30000" dirty="0" err="1">
                <a:solidFill>
                  <a:prstClr val="black"/>
                </a:solidFill>
                <a:latin typeface="Calibri"/>
              </a:rPr>
              <a:t>Coll</a:t>
            </a:r>
            <a:r>
              <a:rPr lang="da-DK" sz="1350" i="1" baseline="30000" dirty="0">
                <a:solidFill>
                  <a:prstClr val="black"/>
                </a:solidFill>
                <a:latin typeface="Calibri"/>
              </a:rPr>
              <a:t> </a:t>
            </a:r>
            <a:r>
              <a:rPr lang="da-DK" sz="1350" i="1" baseline="30000" dirty="0" err="1">
                <a:solidFill>
                  <a:prstClr val="black"/>
                </a:solidFill>
                <a:latin typeface="Calibri"/>
              </a:rPr>
              <a:t>Cardiol</a:t>
            </a:r>
            <a:r>
              <a:rPr lang="da-DK" sz="1350" i="1" baseline="30000" dirty="0">
                <a:solidFill>
                  <a:prstClr val="black"/>
                </a:solidFill>
                <a:latin typeface="Calibri"/>
              </a:rPr>
              <a:t> </a:t>
            </a:r>
            <a:r>
              <a:rPr lang="da-DK" sz="1350" i="1" baseline="30000" dirty="0" err="1">
                <a:solidFill>
                  <a:prstClr val="black"/>
                </a:solidFill>
                <a:latin typeface="Calibri"/>
              </a:rPr>
              <a:t>Intv</a:t>
            </a:r>
            <a:r>
              <a:rPr lang="da-DK" sz="1350" i="1" baseline="30000" dirty="0">
                <a:solidFill>
                  <a:prstClr val="black"/>
                </a:solidFill>
                <a:latin typeface="Calibri"/>
              </a:rPr>
              <a:t> 2012;5:858–65</a:t>
            </a:r>
            <a:endParaRPr lang="en-US" sz="1350" i="1" dirty="0">
              <a:solidFill>
                <a:prstClr val="black"/>
              </a:solidFill>
              <a:latin typeface="Calibri"/>
            </a:endParaRPr>
          </a:p>
        </p:txBody>
      </p:sp>
      <p:sp>
        <p:nvSpPr>
          <p:cNvPr id="5" name="Rectangle 4"/>
          <p:cNvSpPr/>
          <p:nvPr/>
        </p:nvSpPr>
        <p:spPr bwMode="auto">
          <a:xfrm>
            <a:off x="4451684" y="1382453"/>
            <a:ext cx="370974" cy="210552"/>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Tahoma" pitchFamily="-108" charset="0"/>
            </a:endParaRPr>
          </a:p>
        </p:txBody>
      </p:sp>
      <p:sp>
        <p:nvSpPr>
          <p:cNvPr id="6" name="Oval 5"/>
          <p:cNvSpPr/>
          <p:nvPr/>
        </p:nvSpPr>
        <p:spPr bwMode="auto">
          <a:xfrm>
            <a:off x="6610350" y="2695575"/>
            <a:ext cx="1066800" cy="314325"/>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Tahoma" pitchFamily="-108" charset="0"/>
            </a:endParaRPr>
          </a:p>
        </p:txBody>
      </p:sp>
    </p:spTree>
    <p:extLst>
      <p:ext uri="{BB962C8B-B14F-4D97-AF65-F5344CB8AC3E}">
        <p14:creationId xmlns:p14="http://schemas.microsoft.com/office/powerpoint/2010/main" val="3680520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llback.pdf"/>
          <p:cNvPicPr>
            <a:picLocks noChangeAspect="1"/>
          </p:cNvPicPr>
          <p:nvPr/>
        </p:nvPicPr>
        <p:blipFill rotWithShape="1">
          <a:blip r:embed="rId2">
            <a:extLst>
              <a:ext uri="{28A0092B-C50C-407E-A947-70E740481C1C}">
                <a14:useLocalDpi xmlns:a14="http://schemas.microsoft.com/office/drawing/2010/main" val="0"/>
              </a:ext>
            </a:extLst>
          </a:blip>
          <a:srcRect l="16510" t="9063" r="27567" b="3606"/>
          <a:stretch/>
        </p:blipFill>
        <p:spPr>
          <a:xfrm rot="16200000">
            <a:off x="3149239" y="101388"/>
            <a:ext cx="2857710" cy="5775158"/>
          </a:xfrm>
          <a:prstGeom prst="rect">
            <a:avLst/>
          </a:prstGeom>
          <a:ln>
            <a:solidFill>
              <a:schemeClr val="tx1"/>
            </a:solidFill>
          </a:ln>
          <a:effectLst>
            <a:outerShdw blurRad="50800" dist="38100" dir="2700000">
              <a:srgbClr val="000000">
                <a:alpha val="43000"/>
              </a:srgbClr>
            </a:outerShdw>
          </a:effectLst>
        </p:spPr>
      </p:pic>
      <p:pic>
        <p:nvPicPr>
          <p:cNvPr id="4" name="Picture 3" descr="Pullbacks-14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683" y="377990"/>
            <a:ext cx="1771829" cy="1771829"/>
          </a:xfrm>
          <a:prstGeom prst="rect">
            <a:avLst/>
          </a:prstGeom>
          <a:ln>
            <a:solidFill>
              <a:srgbClr val="000000"/>
            </a:solidFill>
          </a:ln>
          <a:effectLst>
            <a:outerShdw blurRad="50800" dist="38100" dir="2700000">
              <a:srgbClr val="000000">
                <a:alpha val="43000"/>
              </a:srgbClr>
            </a:outerShdw>
          </a:effectLst>
        </p:spPr>
      </p:pic>
      <p:pic>
        <p:nvPicPr>
          <p:cNvPr id="5" name="Picture 4" descr="Pullbacks-15_(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724" y="377990"/>
            <a:ext cx="1771829" cy="1771829"/>
          </a:xfrm>
          <a:prstGeom prst="rect">
            <a:avLst/>
          </a:prstGeom>
          <a:ln>
            <a:solidFill>
              <a:srgbClr val="000000"/>
            </a:solidFill>
          </a:ln>
          <a:effectLst>
            <a:outerShdw blurRad="50800" dist="38100" dir="2700000">
              <a:srgbClr val="000000">
                <a:alpha val="43000"/>
              </a:srgbClr>
            </a:outerShdw>
          </a:effectLst>
        </p:spPr>
      </p:pic>
      <p:sp>
        <p:nvSpPr>
          <p:cNvPr id="6" name="Freeform 5"/>
          <p:cNvSpPr/>
          <p:nvPr/>
        </p:nvSpPr>
        <p:spPr>
          <a:xfrm>
            <a:off x="1989620" y="1050813"/>
            <a:ext cx="355278" cy="597224"/>
          </a:xfrm>
          <a:custGeom>
            <a:avLst/>
            <a:gdLst>
              <a:gd name="connsiteX0" fmla="*/ 0 w 473704"/>
              <a:gd name="connsiteY0" fmla="*/ 0 h 796299"/>
              <a:gd name="connsiteX1" fmla="*/ 141103 w 473704"/>
              <a:gd name="connsiteY1" fmla="*/ 312472 h 796299"/>
              <a:gd name="connsiteX2" fmla="*/ 332600 w 473704"/>
              <a:gd name="connsiteY2" fmla="*/ 564465 h 796299"/>
              <a:gd name="connsiteX3" fmla="*/ 473704 w 473704"/>
              <a:gd name="connsiteY3" fmla="*/ 796299 h 796299"/>
            </a:gdLst>
            <a:ahLst/>
            <a:cxnLst>
              <a:cxn ang="0">
                <a:pos x="connsiteX0" y="connsiteY0"/>
              </a:cxn>
              <a:cxn ang="0">
                <a:pos x="connsiteX1" y="connsiteY1"/>
              </a:cxn>
              <a:cxn ang="0">
                <a:pos x="connsiteX2" y="connsiteY2"/>
              </a:cxn>
              <a:cxn ang="0">
                <a:pos x="connsiteX3" y="connsiteY3"/>
              </a:cxn>
            </a:cxnLst>
            <a:rect l="l" t="t" r="r" b="b"/>
            <a:pathLst>
              <a:path w="473704" h="796299">
                <a:moveTo>
                  <a:pt x="0" y="0"/>
                </a:moveTo>
                <a:cubicBezTo>
                  <a:pt x="42835" y="109197"/>
                  <a:pt x="85670" y="218395"/>
                  <a:pt x="141103" y="312472"/>
                </a:cubicBezTo>
                <a:cubicBezTo>
                  <a:pt x="196536" y="406549"/>
                  <a:pt x="277167" y="483827"/>
                  <a:pt x="332600" y="564465"/>
                </a:cubicBezTo>
                <a:cubicBezTo>
                  <a:pt x="388034" y="645103"/>
                  <a:pt x="473704" y="796299"/>
                  <a:pt x="473704" y="796299"/>
                </a:cubicBezTo>
              </a:path>
            </a:pathLst>
          </a:custGeom>
          <a:ln>
            <a:solidFill>
              <a:srgbClr val="40FF0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sp>
        <p:nvSpPr>
          <p:cNvPr id="7" name="Freeform 6"/>
          <p:cNvSpPr/>
          <p:nvPr/>
        </p:nvSpPr>
        <p:spPr>
          <a:xfrm>
            <a:off x="6290752" y="944975"/>
            <a:ext cx="461106" cy="506507"/>
          </a:xfrm>
          <a:custGeom>
            <a:avLst/>
            <a:gdLst>
              <a:gd name="connsiteX0" fmla="*/ 0 w 614808"/>
              <a:gd name="connsiteY0" fmla="*/ 0 h 675342"/>
              <a:gd name="connsiteX1" fmla="*/ 151182 w 614808"/>
              <a:gd name="connsiteY1" fmla="*/ 191515 h 675342"/>
              <a:gd name="connsiteX2" fmla="*/ 403153 w 614808"/>
              <a:gd name="connsiteY2" fmla="*/ 524146 h 675342"/>
              <a:gd name="connsiteX3" fmla="*/ 614808 w 614808"/>
              <a:gd name="connsiteY3" fmla="*/ 675342 h 675342"/>
            </a:gdLst>
            <a:ahLst/>
            <a:cxnLst>
              <a:cxn ang="0">
                <a:pos x="connsiteX0" y="connsiteY0"/>
              </a:cxn>
              <a:cxn ang="0">
                <a:pos x="connsiteX1" y="connsiteY1"/>
              </a:cxn>
              <a:cxn ang="0">
                <a:pos x="connsiteX2" y="connsiteY2"/>
              </a:cxn>
              <a:cxn ang="0">
                <a:pos x="connsiteX3" y="connsiteY3"/>
              </a:cxn>
            </a:cxnLst>
            <a:rect l="l" t="t" r="r" b="b"/>
            <a:pathLst>
              <a:path w="614808" h="675342">
                <a:moveTo>
                  <a:pt x="0" y="0"/>
                </a:moveTo>
                <a:cubicBezTo>
                  <a:pt x="41995" y="52078"/>
                  <a:pt x="83990" y="104157"/>
                  <a:pt x="151182" y="191515"/>
                </a:cubicBezTo>
                <a:cubicBezTo>
                  <a:pt x="218374" y="278873"/>
                  <a:pt x="325882" y="443508"/>
                  <a:pt x="403153" y="524146"/>
                </a:cubicBezTo>
                <a:cubicBezTo>
                  <a:pt x="480424" y="604784"/>
                  <a:pt x="614808" y="675342"/>
                  <a:pt x="614808" y="675342"/>
                </a:cubicBezTo>
              </a:path>
            </a:pathLst>
          </a:custGeom>
          <a:ln>
            <a:solidFill>
              <a:srgbClr val="40FF0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cxnSp>
        <p:nvCxnSpPr>
          <p:cNvPr id="9" name="Straight Arrow Connector 8"/>
          <p:cNvCxnSpPr/>
          <p:nvPr/>
        </p:nvCxnSpPr>
        <p:spPr>
          <a:xfrm>
            <a:off x="1989620" y="3613586"/>
            <a:ext cx="204096" cy="204114"/>
          </a:xfrm>
          <a:prstGeom prst="straightConnector1">
            <a:avLst/>
          </a:prstGeom>
          <a:ln>
            <a:solidFill>
              <a:srgbClr val="40FF0E"/>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649810" y="3501092"/>
            <a:ext cx="204096" cy="204114"/>
          </a:xfrm>
          <a:prstGeom prst="straightConnector1">
            <a:avLst/>
          </a:prstGeom>
          <a:ln>
            <a:solidFill>
              <a:srgbClr val="40FF0E"/>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193716" y="1560111"/>
            <a:ext cx="113388" cy="87926"/>
          </a:xfrm>
          <a:prstGeom prst="straightConnector1">
            <a:avLst/>
          </a:prstGeom>
          <a:ln w="19050" cmpd="sng">
            <a:solidFill>
              <a:srgbClr val="40FF0E"/>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404138" y="1363556"/>
            <a:ext cx="174776" cy="140844"/>
          </a:xfrm>
          <a:prstGeom prst="straightConnector1">
            <a:avLst/>
          </a:prstGeom>
          <a:ln w="19050" cmpd="sng">
            <a:solidFill>
              <a:srgbClr val="40FF0E"/>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172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619" y="340310"/>
            <a:ext cx="6172200" cy="857250"/>
          </a:xfrm>
        </p:spPr>
        <p:txBody>
          <a:bodyPr>
            <a:noAutofit/>
          </a:bodyPr>
          <a:lstStyle/>
          <a:p>
            <a:r>
              <a:rPr lang="en-US" sz="2400" dirty="0"/>
              <a:t>Angiographic Assessment of Aortic Regurgitation by Video-Densitometry in the Setting of TAVI: </a:t>
            </a:r>
            <a:r>
              <a:rPr lang="en-US" sz="1800" i="1" dirty="0"/>
              <a:t>Echocardiographic and Clinical Correlates </a:t>
            </a:r>
            <a:br>
              <a:rPr lang="en-US" sz="1800" i="1" dirty="0"/>
            </a:br>
            <a:endParaRPr lang="en-US" sz="2400" i="1" dirty="0"/>
          </a:p>
        </p:txBody>
      </p:sp>
      <p:sp>
        <p:nvSpPr>
          <p:cNvPr id="3" name="Rectangle 2"/>
          <p:cNvSpPr/>
          <p:nvPr/>
        </p:nvSpPr>
        <p:spPr>
          <a:xfrm>
            <a:off x="3486739" y="4678405"/>
            <a:ext cx="4443560" cy="323165"/>
          </a:xfrm>
          <a:prstGeom prst="rect">
            <a:avLst/>
          </a:prstGeom>
        </p:spPr>
        <p:txBody>
          <a:bodyPr wrap="square">
            <a:spAutoFit/>
          </a:bodyPr>
          <a:lstStyle/>
          <a:p>
            <a:pPr algn="r"/>
            <a:r>
              <a:rPr lang="en-US" sz="750" i="1" dirty="0"/>
              <a:t> n=228</a:t>
            </a:r>
          </a:p>
          <a:p>
            <a:pPr algn="r"/>
            <a:r>
              <a:rPr lang="en-US" sz="750" i="1" dirty="0" err="1"/>
              <a:t>Abdelghani</a:t>
            </a:r>
            <a:r>
              <a:rPr lang="en-US" sz="750" i="1" dirty="0"/>
              <a:t> M. Catheterization and Cardiovascular Interventions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763" y="1197560"/>
            <a:ext cx="3204101" cy="2285411"/>
          </a:xfrm>
          <a:prstGeom prst="rect">
            <a:avLst/>
          </a:prstGeom>
          <a:ln>
            <a:solidFill>
              <a:schemeClr val="tx1"/>
            </a:solidFill>
          </a:ln>
          <a:effectLst>
            <a:outerShdw blurRad="50800" dist="38100" dir="8100000" algn="tr" rotWithShape="0">
              <a:prstClr val="black">
                <a:alpha val="40000"/>
              </a:prstClr>
            </a:outerShdw>
          </a:effectLst>
        </p:spPr>
      </p:pic>
      <p:sp>
        <p:nvSpPr>
          <p:cNvPr id="5" name="TextBox 4"/>
          <p:cNvSpPr txBox="1"/>
          <p:nvPr/>
        </p:nvSpPr>
        <p:spPr>
          <a:xfrm>
            <a:off x="1614763" y="3616576"/>
            <a:ext cx="3204101" cy="1384995"/>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1050" dirty="0"/>
              <a:t>LVOT is interrogated as a region of interest (yellow), aortic root serves as reference region (red). Time–density curves (lower) and color-weighted contrast time–density map (right) are generated. The relative area under the time–density curve (RAUC) of the region of interest as a fraction of that of the reference region is computed (0.10 in this case). </a:t>
            </a:r>
          </a:p>
          <a:p>
            <a:endParaRPr lang="en-US" sz="105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008" y="1197560"/>
            <a:ext cx="2598151" cy="2285411"/>
          </a:xfrm>
          <a:prstGeom prst="rect">
            <a:avLst/>
          </a:prstGeom>
          <a:ln>
            <a:solidFill>
              <a:schemeClr val="tx1"/>
            </a:solidFill>
          </a:ln>
          <a:effectLst>
            <a:outerShdw blurRad="50800" dist="38100" dir="8100000" algn="tr" rotWithShape="0">
              <a:prstClr val="black">
                <a:alpha val="40000"/>
              </a:prstClr>
            </a:outerShdw>
          </a:effectLst>
        </p:spPr>
      </p:pic>
      <p:sp>
        <p:nvSpPr>
          <p:cNvPr id="7" name="TextBox 6"/>
          <p:cNvSpPr txBox="1"/>
          <p:nvPr/>
        </p:nvSpPr>
        <p:spPr>
          <a:xfrm>
            <a:off x="4976008" y="3616576"/>
            <a:ext cx="2653811" cy="715581"/>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1350"/>
              <a:t>patients with LVOT-AR &gt; 0.17 demonstrated a higher incidence of mortality </a:t>
            </a:r>
          </a:p>
        </p:txBody>
      </p:sp>
    </p:spTree>
    <p:extLst>
      <p:ext uri="{BB962C8B-B14F-4D97-AF65-F5344CB8AC3E}">
        <p14:creationId xmlns:p14="http://schemas.microsoft.com/office/powerpoint/2010/main" val="3731185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volv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FFFFFF"/>
    </a:accent1>
    <a:accent2>
      <a:srgbClr val="9999FF"/>
    </a:accent2>
    <a:accent3>
      <a:srgbClr val="FFFF00"/>
    </a:accent3>
    <a:accent4>
      <a:srgbClr val="F79646"/>
    </a:accent4>
    <a:accent5>
      <a:srgbClr val="FF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FFFFFF"/>
    </a:accent1>
    <a:accent2>
      <a:srgbClr val="9999FF"/>
    </a:accent2>
    <a:accent3>
      <a:srgbClr val="FFFF00"/>
    </a:accent3>
    <a:accent4>
      <a:srgbClr val="F79646"/>
    </a:accent4>
    <a:accent5>
      <a:srgbClr val="FF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131</TotalTime>
  <Words>3315</Words>
  <Application>Microsoft Office PowerPoint</Application>
  <PresentationFormat>On-screen Show (16:9)</PresentationFormat>
  <Paragraphs>231</Paragraphs>
  <Slides>21</Slides>
  <Notes>12</Notes>
  <HiddenSlides>9</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ＭＳ Ｐゴシック</vt:lpstr>
      <vt:lpstr>ＭＳ Ｐゴシック</vt:lpstr>
      <vt:lpstr>Arial</vt:lpstr>
      <vt:lpstr>Calibri</vt:lpstr>
      <vt:lpstr>Lucida Sans Unicode</vt:lpstr>
      <vt:lpstr>Tahoma</vt:lpstr>
      <vt:lpstr>Times New Roman</vt:lpstr>
      <vt:lpstr>Wingdings</vt:lpstr>
      <vt:lpstr>ヒラギノ角ゴ Pro W3</vt:lpstr>
      <vt:lpstr>Office Theme</vt:lpstr>
      <vt:lpstr>Evolve</vt:lpstr>
      <vt:lpstr>Imaging vs Hemodynamic Assessments for Severity of PVR During TAVR:  Factors Influencing Treatment Thresholds</vt:lpstr>
      <vt:lpstr>PowerPoint Presentation</vt:lpstr>
      <vt:lpstr>VARC 2 Angiographic Assessment</vt:lpstr>
      <vt:lpstr>Echo grading is imprecise in practice </vt:lpstr>
      <vt:lpstr>Shadowing</vt:lpstr>
      <vt:lpstr>AR Index in a Patient with Moderate PVL</vt:lpstr>
      <vt:lpstr>Impact of Paravalvular Leakage on Outcome in Patients After TAVI Validation of the AR Index </vt:lpstr>
      <vt:lpstr>PowerPoint Presentation</vt:lpstr>
      <vt:lpstr>Angiographic Assessment of Aortic Regurgitation by Video-Densitometry in the Setting of TAVI: Echocardiographic and Clinical Correlates  </vt:lpstr>
      <vt:lpstr>MRI to evaluate AR after TAVR</vt:lpstr>
      <vt:lpstr>Mild PVL after TAVR: A meta-analysis</vt:lpstr>
      <vt:lpstr>PowerPoint Presentation</vt:lpstr>
      <vt:lpstr>PowerPoint Presentation</vt:lpstr>
      <vt:lpstr>Predictors of Paravalvular Regurgitation After TAVR Using SAPIEN 3 </vt:lpstr>
      <vt:lpstr>PowerPoint Presentation</vt:lpstr>
      <vt:lpstr>PowerPoint Presentation</vt:lpstr>
      <vt:lpstr>PowerPoint Presentation</vt:lpstr>
      <vt:lpstr>PowerPoint Presentation</vt:lpstr>
      <vt:lpstr>PowerPoint Presentation</vt:lpstr>
      <vt:lpstr>Repositioning to Resolve PVL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Feldman</dc:creator>
  <cp:lastModifiedBy>Checkin 003</cp:lastModifiedBy>
  <cp:revision>46</cp:revision>
  <dcterms:created xsi:type="dcterms:W3CDTF">2013-04-29T12:29:15Z</dcterms:created>
  <dcterms:modified xsi:type="dcterms:W3CDTF">2018-03-03T16:10:25Z</dcterms:modified>
</cp:coreProperties>
</file>