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20139" y="3192779"/>
            <a:ext cx="6720840" cy="1356360"/>
          </a:xfrm>
          <a:custGeom>
            <a:avLst/>
            <a:gdLst/>
            <a:ahLst/>
            <a:cxnLst/>
            <a:rect l="l" t="t" r="r" b="b"/>
            <a:pathLst>
              <a:path w="6720840" h="1356360">
                <a:moveTo>
                  <a:pt x="0" y="0"/>
                </a:moveTo>
                <a:lnTo>
                  <a:pt x="6720840" y="0"/>
                </a:lnTo>
                <a:lnTo>
                  <a:pt x="6720840" y="1356360"/>
                </a:lnTo>
                <a:lnTo>
                  <a:pt x="0" y="13563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257300" y="1984248"/>
            <a:ext cx="4102023" cy="4571"/>
          </a:xfrm>
          <a:custGeom>
            <a:avLst/>
            <a:gdLst/>
            <a:ahLst/>
            <a:cxnLst/>
            <a:rect l="l" t="t" r="r" b="b"/>
            <a:pathLst>
              <a:path w="4102023" h="4571">
                <a:moveTo>
                  <a:pt x="0" y="4571"/>
                </a:moveTo>
                <a:lnTo>
                  <a:pt x="4102023" y="4571"/>
                </a:lnTo>
                <a:lnTo>
                  <a:pt x="4102023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359323" y="1984248"/>
            <a:ext cx="2481656" cy="4571"/>
          </a:xfrm>
          <a:custGeom>
            <a:avLst/>
            <a:gdLst/>
            <a:ahLst/>
            <a:cxnLst/>
            <a:rect l="l" t="t" r="r" b="b"/>
            <a:pathLst>
              <a:path w="2481656" h="4571">
                <a:moveTo>
                  <a:pt x="0" y="4571"/>
                </a:moveTo>
                <a:lnTo>
                  <a:pt x="2481656" y="4571"/>
                </a:lnTo>
                <a:lnTo>
                  <a:pt x="2481656" y="0"/>
                </a:lnTo>
                <a:lnTo>
                  <a:pt x="0" y="0"/>
                </a:lnTo>
                <a:lnTo>
                  <a:pt x="0" y="4571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6107" y="153257"/>
            <a:ext cx="5091785" cy="7706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013650"/>
            <a:ext cx="7614919" cy="28454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jp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jp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30" Type="http://schemas.openxmlformats.org/officeDocument/2006/relationships/image" Target="../media/image34.png"/><Relationship Id="rId31" Type="http://schemas.openxmlformats.org/officeDocument/2006/relationships/image" Target="../media/image35.jpg"/><Relationship Id="rId32" Type="http://schemas.openxmlformats.org/officeDocument/2006/relationships/image" Target="../media/image36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36" Type="http://schemas.openxmlformats.org/officeDocument/2006/relationships/image" Target="../media/image40.png"/><Relationship Id="rId37" Type="http://schemas.openxmlformats.org/officeDocument/2006/relationships/image" Target="../media/image41.png"/><Relationship Id="rId38" Type="http://schemas.openxmlformats.org/officeDocument/2006/relationships/image" Target="../media/image42.png"/><Relationship Id="rId39" Type="http://schemas.openxmlformats.org/officeDocument/2006/relationships/image" Target="../media/image4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0448" y="753381"/>
            <a:ext cx="6736080" cy="10102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300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3000" spc="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baseline="-20833" sz="3000" spc="0" b="1">
                <a:solidFill>
                  <a:srgbClr val="053763"/>
                </a:solidFill>
                <a:latin typeface="Arial"/>
                <a:cs typeface="Arial"/>
              </a:rPr>
              <a:t>ang</a:t>
            </a:r>
            <a:r>
              <a:rPr dirty="0" smtClean="0" baseline="-20833" sz="3000" spc="-7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baseline="-20833" sz="30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baseline="-20833" sz="3000" spc="40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3000" spc="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ccu</a:t>
            </a:r>
            <a:r>
              <a:rPr dirty="0" smtClean="0" sz="30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acy</a:t>
            </a:r>
            <a:r>
              <a:rPr dirty="0" smtClean="0" sz="3000" spc="-3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vs.</a:t>
            </a:r>
            <a:r>
              <a:rPr dirty="0" smtClean="0" sz="30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STanda</a:t>
            </a:r>
            <a:r>
              <a:rPr dirty="0" smtClean="0" sz="30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3000" spc="-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3000" spc="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3000" spc="0" b="1">
                <a:solidFill>
                  <a:srgbClr val="053763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algn="ctr" marR="635">
              <a:lnSpc>
                <a:spcPct val="100000"/>
              </a:lnSpc>
            </a:pPr>
            <a:r>
              <a:rPr dirty="0" smtClean="0" sz="3000" spc="5" b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mtClean="0" sz="3000" spc="0" b="1">
                <a:solidFill>
                  <a:srgbClr val="808080"/>
                </a:solidFill>
                <a:latin typeface="Arial"/>
                <a:cs typeface="Arial"/>
              </a:rPr>
              <a:t>esu</a:t>
            </a:r>
            <a:r>
              <a:rPr dirty="0" smtClean="0" sz="3000" spc="-10" b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dirty="0" smtClean="0" sz="3000" spc="-5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mtClean="0" sz="3000" spc="0" b="1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dirty="0" smtClean="0" sz="3000" spc="-1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3000" spc="-5" b="1">
                <a:solidFill>
                  <a:srgbClr val="808080"/>
                </a:solidFill>
                <a:latin typeface="Arial"/>
                <a:cs typeface="Arial"/>
              </a:rPr>
              <a:t>fr</a:t>
            </a:r>
            <a:r>
              <a:rPr dirty="0" smtClean="0" sz="3000" spc="0" b="1">
                <a:solidFill>
                  <a:srgbClr val="808080"/>
                </a:solidFill>
                <a:latin typeface="Arial"/>
                <a:cs typeface="Arial"/>
              </a:rPr>
              <a:t>om </a:t>
            </a:r>
            <a:r>
              <a:rPr dirty="0" smtClean="0" sz="3000" spc="-5" b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mtClean="0" sz="3000" spc="0" b="1">
                <a:solidFill>
                  <a:srgbClr val="808080"/>
                </a:solidFill>
                <a:latin typeface="Arial"/>
                <a:cs typeface="Arial"/>
              </a:rPr>
              <a:t>he</a:t>
            </a:r>
            <a:r>
              <a:rPr dirty="0" smtClean="0" sz="3000" spc="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FAS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mtClean="0" sz="2800" spc="-5" b="1" i="1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dirty="0" smtClean="0" sz="2800" spc="4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800" spc="-25" b="1" i="1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dirty="0" smtClean="0" sz="2800" spc="-10" b="1" i="1">
                <a:solidFill>
                  <a:srgbClr val="808080"/>
                </a:solidFill>
                <a:latin typeface="Arial"/>
                <a:cs typeface="Arial"/>
              </a:rPr>
              <a:t>ri</a:t>
            </a:r>
            <a:r>
              <a:rPr dirty="0" smtClean="0" sz="2800" spc="-1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mtClean="0" sz="2800" spc="-10" b="1" i="1">
                <a:solidFill>
                  <a:srgbClr val="808080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4147" y="2455752"/>
            <a:ext cx="5730240" cy="7886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>
              <a:lnSpc>
                <a:spcPct val="100000"/>
              </a:lnSpc>
            </a:pPr>
            <a:r>
              <a:rPr dirty="0" smtClean="0" sz="2500" spc="-30" b="1" i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500" spc="-15" b="1" i="1">
                <a:solidFill>
                  <a:srgbClr val="002E4B"/>
                </a:solidFill>
                <a:latin typeface="Arial"/>
                <a:cs typeface="Arial"/>
              </a:rPr>
              <a:t>illiam</a:t>
            </a:r>
            <a:r>
              <a:rPr dirty="0" smtClean="0" sz="2500" spc="3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500" spc="-25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500" spc="-10" b="1" i="1">
                <a:solidFill>
                  <a:srgbClr val="002E4B"/>
                </a:solidFill>
                <a:latin typeface="Arial"/>
                <a:cs typeface="Arial"/>
              </a:rPr>
              <a:t>.</a:t>
            </a:r>
            <a:r>
              <a:rPr dirty="0" smtClean="0" sz="2500" spc="-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500" spc="-15" b="1" i="1">
                <a:solidFill>
                  <a:srgbClr val="002E4B"/>
                </a:solidFill>
                <a:latin typeface="Arial"/>
                <a:cs typeface="Arial"/>
              </a:rPr>
              <a:t>Fearon,</a:t>
            </a:r>
            <a:r>
              <a:rPr dirty="0" smtClean="0" sz="2500" spc="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500" spc="-55" b="1" i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500" spc="-20" b="1" i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endParaRPr sz="25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 algn="ctr">
              <a:lnSpc>
                <a:spcPct val="100000"/>
              </a:lnSpc>
            </a:pPr>
            <a:r>
              <a:rPr dirty="0" smtClean="0" sz="2000" b="1" i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2000" spc="-2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5" b="1" i="1">
                <a:solidFill>
                  <a:srgbClr val="002E4B"/>
                </a:solidFill>
                <a:latin typeface="Arial"/>
                <a:cs typeface="Arial"/>
              </a:rPr>
              <a:t>B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eha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000" spc="-2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of</a:t>
            </a:r>
            <a:r>
              <a:rPr dirty="0" smtClean="0" sz="2000" spc="-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the</a:t>
            </a:r>
            <a:r>
              <a:rPr dirty="0" smtClean="0" sz="2000" spc="-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000" spc="5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T-FFR 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tudy</a:t>
            </a:r>
            <a:r>
              <a:rPr dirty="0" smtClean="0" sz="2000" spc="-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nvest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gators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algn="ctr" marL="86995" marR="92075">
              <a:lnSpc>
                <a:spcPct val="10000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ts</a:t>
            </a:r>
            <a:endParaRPr sz="2700">
              <a:latin typeface="Arial"/>
              <a:cs typeface="Arial"/>
            </a:endParaRPr>
          </a:p>
          <a:p>
            <a:pPr algn="ctr" marL="86995">
              <a:lnSpc>
                <a:spcPts val="2755"/>
              </a:lnSpc>
            </a:pPr>
            <a:r>
              <a:rPr dirty="0" smtClean="0" sz="2400" spc="-5" b="1" i="1">
                <a:solidFill>
                  <a:srgbClr val="595958"/>
                </a:solidFill>
                <a:latin typeface="Arial"/>
                <a:cs typeface="Arial"/>
              </a:rPr>
              <a:t>P</a:t>
            </a:r>
            <a:r>
              <a:rPr dirty="0" smtClean="0" sz="2400" spc="0" b="1" i="1">
                <a:solidFill>
                  <a:srgbClr val="595958"/>
                </a:solidFill>
                <a:latin typeface="Arial"/>
                <a:cs typeface="Arial"/>
              </a:rPr>
              <a:t>rim</a:t>
            </a:r>
            <a:r>
              <a:rPr dirty="0" smtClean="0" sz="2400" spc="-5" b="1" i="1">
                <a:solidFill>
                  <a:srgbClr val="595958"/>
                </a:solidFill>
                <a:latin typeface="Arial"/>
                <a:cs typeface="Arial"/>
              </a:rPr>
              <a:t>a</a:t>
            </a:r>
            <a:r>
              <a:rPr dirty="0" smtClean="0" sz="2400" spc="0" b="1" i="1">
                <a:solidFill>
                  <a:srgbClr val="595958"/>
                </a:solidFill>
                <a:latin typeface="Arial"/>
                <a:cs typeface="Arial"/>
              </a:rPr>
              <a:t>ry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mtClean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Seconda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ry</a:t>
            </a:r>
            <a:r>
              <a:rPr dirty="0" smtClean="0" sz="2400" spc="2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Endpo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139" y="1090929"/>
            <a:ext cx="6720840" cy="897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5740">
              <a:lnSpc>
                <a:spcPct val="100000"/>
              </a:lnSpc>
            </a:pP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gno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205740">
              <a:lnSpc>
                <a:spcPct val="100000"/>
              </a:lnSpc>
              <a:tabLst>
                <a:tab pos="4307205" algn="l"/>
              </a:tabLst>
            </a:pPr>
            <a:r>
              <a:rPr dirty="0" smtClean="0" sz="1400" b="1">
                <a:latin typeface="Arial"/>
                <a:cs typeface="Arial"/>
              </a:rPr>
              <a:t>S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10" b="1">
                <a:latin typeface="Arial"/>
                <a:cs typeface="Arial"/>
              </a:rPr>
              <a:t>n</a:t>
            </a:r>
            <a:r>
              <a:rPr dirty="0" smtClean="0" sz="1400" spc="-5" b="1">
                <a:latin typeface="Arial"/>
                <a:cs typeface="Arial"/>
              </a:rPr>
              <a:t>s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15" b="1">
                <a:latin typeface="Arial"/>
                <a:cs typeface="Arial"/>
              </a:rPr>
              <a:t>v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ty	</a:t>
            </a:r>
            <a:r>
              <a:rPr dirty="0" smtClean="0" sz="1400" spc="-5" b="1">
                <a:latin typeface="Arial"/>
                <a:cs typeface="Arial"/>
              </a:rPr>
              <a:t>9</a:t>
            </a:r>
            <a:r>
              <a:rPr dirty="0" smtClean="0" sz="1400" spc="-5" b="1">
                <a:latin typeface="Arial"/>
                <a:cs typeface="Arial"/>
              </a:rPr>
              <a:t>3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5%</a:t>
            </a:r>
            <a:r>
              <a:rPr dirty="0" smtClean="0" sz="1400" spc="-30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(</a:t>
            </a:r>
            <a:r>
              <a:rPr dirty="0" smtClean="0" sz="1400" spc="-5" b="1">
                <a:latin typeface="Arial"/>
                <a:cs typeface="Arial"/>
              </a:rPr>
              <a:t>8</a:t>
            </a:r>
            <a:r>
              <a:rPr dirty="0" smtClean="0" sz="1400" spc="-5" b="1">
                <a:latin typeface="Arial"/>
                <a:cs typeface="Arial"/>
              </a:rPr>
              <a:t>7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8,</a:t>
            </a:r>
            <a:r>
              <a:rPr dirty="0" smtClean="0" sz="1400" spc="-25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9</a:t>
            </a:r>
            <a:r>
              <a:rPr dirty="0" smtClean="0" sz="1400" spc="-5" b="1">
                <a:latin typeface="Arial"/>
                <a:cs typeface="Arial"/>
              </a:rPr>
              <a:t>6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6)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205104">
              <a:lnSpc>
                <a:spcPct val="100000"/>
              </a:lnSpc>
              <a:tabLst>
                <a:tab pos="4307205" algn="l"/>
              </a:tabLst>
            </a:pPr>
            <a:r>
              <a:rPr dirty="0" smtClean="0" sz="1400" spc="-5" b="1">
                <a:latin typeface="Arial"/>
                <a:cs typeface="Arial"/>
              </a:rPr>
              <a:t>S</a:t>
            </a:r>
            <a:r>
              <a:rPr dirty="0" smtClean="0" sz="1400" spc="-10" b="1">
                <a:latin typeface="Arial"/>
                <a:cs typeface="Arial"/>
              </a:rPr>
              <a:t>p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5" b="1">
                <a:latin typeface="Arial"/>
                <a:cs typeface="Arial"/>
              </a:rPr>
              <a:t>c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f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c</a:t>
            </a:r>
            <a:r>
              <a:rPr dirty="0" smtClean="0" sz="1400" spc="-10" b="1">
                <a:latin typeface="Arial"/>
                <a:cs typeface="Arial"/>
              </a:rPr>
              <a:t>i</a:t>
            </a:r>
            <a:r>
              <a:rPr dirty="0" smtClean="0" sz="1400" spc="0" b="1">
                <a:latin typeface="Arial"/>
                <a:cs typeface="Arial"/>
              </a:rPr>
              <a:t>ty	</a:t>
            </a:r>
            <a:r>
              <a:rPr dirty="0" smtClean="0" sz="1400" spc="-5" b="1">
                <a:latin typeface="Arial"/>
                <a:cs typeface="Arial"/>
              </a:rPr>
              <a:t>9</a:t>
            </a:r>
            <a:r>
              <a:rPr dirty="0" smtClean="0" sz="1400" spc="-5" b="1">
                <a:latin typeface="Arial"/>
                <a:cs typeface="Arial"/>
              </a:rPr>
              <a:t>1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2%</a:t>
            </a:r>
            <a:r>
              <a:rPr dirty="0" smtClean="0" sz="1400" spc="-30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(</a:t>
            </a:r>
            <a:r>
              <a:rPr dirty="0" smtClean="0" sz="1400" spc="-5" b="1">
                <a:latin typeface="Arial"/>
                <a:cs typeface="Arial"/>
              </a:rPr>
              <a:t>8</a:t>
            </a:r>
            <a:r>
              <a:rPr dirty="0" smtClean="0" sz="1400" spc="-5" b="1">
                <a:latin typeface="Arial"/>
                <a:cs typeface="Arial"/>
              </a:rPr>
              <a:t>6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0,</a:t>
            </a:r>
            <a:r>
              <a:rPr dirty="0" smtClean="0" sz="1400" spc="-25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9</a:t>
            </a:r>
            <a:r>
              <a:rPr dirty="0" smtClean="0" sz="1400" spc="-5" b="1">
                <a:latin typeface="Arial"/>
                <a:cs typeface="Arial"/>
              </a:rPr>
              <a:t>4</a:t>
            </a:r>
            <a:r>
              <a:rPr dirty="0" smtClean="0" sz="1400" spc="5" b="1">
                <a:latin typeface="Arial"/>
                <a:cs typeface="Arial"/>
              </a:rPr>
              <a:t>.</a:t>
            </a:r>
            <a:r>
              <a:rPr dirty="0" smtClean="0" sz="1400" spc="0" b="1">
                <a:latin typeface="Arial"/>
                <a:cs typeface="Arial"/>
              </a:rPr>
              <a:t>6)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296" y="2023837"/>
            <a:ext cx="6690359" cy="2388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9695">
              <a:lnSpc>
                <a:spcPct val="100000"/>
              </a:lnSpc>
              <a:tabLst>
                <a:tab pos="4201795" algn="l"/>
              </a:tabLst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5">
                <a:latin typeface="Arial"/>
                <a:cs typeface="Arial"/>
              </a:rPr>
              <a:t>agno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ic</a:t>
            </a:r>
            <a:r>
              <a:rPr dirty="0" smtClean="0" sz="1400" spc="-3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-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y	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2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2%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7,</a:t>
            </a:r>
            <a:r>
              <a:rPr dirty="0" smtClean="0" sz="1400" spc="-2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4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8)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99695">
              <a:lnSpc>
                <a:spcPct val="100000"/>
              </a:lnSpc>
              <a:tabLst>
                <a:tab pos="4201795" algn="l"/>
              </a:tabLst>
            </a:pPr>
            <a:r>
              <a:rPr dirty="0" smtClean="0" sz="1400">
                <a:latin typeface="Arial"/>
                <a:cs typeface="Arial"/>
              </a:rPr>
              <a:t>P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Pre</a:t>
            </a: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-110">
                <a:latin typeface="Arial"/>
                <a:cs typeface="Arial"/>
              </a:rPr>
              <a:t>V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-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e	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0%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-5">
                <a:latin typeface="Arial"/>
                <a:cs typeface="Arial"/>
              </a:rPr>
              <a:t>2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6,</a:t>
            </a:r>
            <a:r>
              <a:rPr dirty="0" smtClean="0" sz="1400" spc="-2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3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2)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99695">
              <a:lnSpc>
                <a:spcPct val="100000"/>
              </a:lnSpc>
              <a:tabLst>
                <a:tab pos="4201795" algn="l"/>
              </a:tabLst>
            </a:pP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sz="1400" spc="-5">
                <a:latin typeface="Arial"/>
                <a:cs typeface="Arial"/>
              </a:rPr>
              <a:t>eg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Pre</a:t>
            </a: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-110">
                <a:latin typeface="Arial"/>
                <a:cs typeface="Arial"/>
              </a:rPr>
              <a:t>V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-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e	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4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8%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3,</a:t>
            </a:r>
            <a:r>
              <a:rPr dirty="0" smtClean="0" sz="1400" spc="-2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-5">
                <a:latin typeface="Arial"/>
                <a:cs typeface="Arial"/>
              </a:rPr>
              <a:t>7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3)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00330">
              <a:lnSpc>
                <a:spcPct val="100000"/>
              </a:lnSpc>
            </a:pPr>
            <a:r>
              <a:rPr dirty="0" smtClean="0" sz="14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oun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mtClean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mtClean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(0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-0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dirty="0" smtClean="0" sz="1400" spc="-15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00330">
              <a:lnSpc>
                <a:spcPct val="100000"/>
              </a:lnSpc>
              <a:tabLst>
                <a:tab pos="4206240" algn="l"/>
              </a:tabLst>
            </a:pPr>
            <a:r>
              <a:rPr dirty="0" smtClean="0" sz="140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0">
                <a:latin typeface="Arial"/>
                <a:cs typeface="Arial"/>
              </a:rPr>
              <a:t>n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y	</a:t>
            </a:r>
            <a:r>
              <a:rPr dirty="0" smtClean="0" baseline="1984" sz="2100" spc="-7">
                <a:latin typeface="Arial"/>
                <a:cs typeface="Arial"/>
              </a:rPr>
              <a:t>88</a:t>
            </a:r>
            <a:r>
              <a:rPr dirty="0" smtClean="0" baseline="1984" sz="2100" spc="7">
                <a:latin typeface="Arial"/>
                <a:cs typeface="Arial"/>
              </a:rPr>
              <a:t>.</a:t>
            </a:r>
            <a:r>
              <a:rPr dirty="0" smtClean="0" baseline="1984" sz="2100" spc="-7">
                <a:latin typeface="Arial"/>
                <a:cs typeface="Arial"/>
              </a:rPr>
              <a:t>5</a:t>
            </a:r>
            <a:r>
              <a:rPr dirty="0" smtClean="0" baseline="1984" sz="2100" spc="0">
                <a:latin typeface="Arial"/>
                <a:cs typeface="Arial"/>
              </a:rPr>
              <a:t>%</a:t>
            </a:r>
            <a:endParaRPr baseline="1984" sz="21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00330">
              <a:lnSpc>
                <a:spcPct val="100000"/>
              </a:lnSpc>
              <a:tabLst>
                <a:tab pos="4202430" algn="l"/>
              </a:tabLst>
            </a:pPr>
            <a:r>
              <a:rPr dirty="0" smtClean="0" sz="1400">
                <a:latin typeface="Arial"/>
                <a:cs typeface="Arial"/>
              </a:rPr>
              <a:t>S</a:t>
            </a:r>
            <a:r>
              <a:rPr dirty="0" smtClean="0" sz="1400" spc="-5">
                <a:latin typeface="Arial"/>
                <a:cs typeface="Arial"/>
              </a:rPr>
              <a:t>p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f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y	</a:t>
            </a:r>
            <a:r>
              <a:rPr dirty="0" smtClean="0" sz="1400" spc="-5">
                <a:latin typeface="Arial"/>
                <a:cs typeface="Arial"/>
              </a:rPr>
              <a:t>85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0">
                <a:latin typeface="Arial"/>
                <a:cs typeface="Arial"/>
              </a:rPr>
              <a:t>1%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100330">
              <a:lnSpc>
                <a:spcPct val="100000"/>
              </a:lnSpc>
              <a:tabLst>
                <a:tab pos="4202430" algn="l"/>
              </a:tabLst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5">
                <a:latin typeface="Arial"/>
                <a:cs typeface="Arial"/>
              </a:rPr>
              <a:t>agno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ic</a:t>
            </a:r>
            <a:r>
              <a:rPr dirty="0" smtClean="0" sz="1400" spc="-3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5">
                <a:latin typeface="Arial"/>
                <a:cs typeface="Arial"/>
              </a:rPr>
              <a:t>c</a:t>
            </a:r>
            <a:r>
              <a:rPr dirty="0" smtClean="0" sz="1400" spc="-5">
                <a:latin typeface="Arial"/>
                <a:cs typeface="Arial"/>
              </a:rPr>
              <a:t>u</a:t>
            </a:r>
            <a:r>
              <a:rPr dirty="0" smtClean="0" sz="1400" spc="0">
                <a:latin typeface="Arial"/>
                <a:cs typeface="Arial"/>
              </a:rPr>
              <a:t>r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y	</a:t>
            </a:r>
            <a:r>
              <a:rPr dirty="0" smtClean="0" sz="1400" spc="-5">
                <a:latin typeface="Arial"/>
                <a:cs typeface="Arial"/>
              </a:rPr>
              <a:t>86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0139" y="972311"/>
            <a:ext cx="6720840" cy="1016508"/>
          </a:xfrm>
          <a:custGeom>
            <a:avLst/>
            <a:gdLst/>
            <a:ahLst/>
            <a:cxnLst/>
            <a:rect l="l" t="t" r="r" b="b"/>
            <a:pathLst>
              <a:path w="6720840" h="1016508">
                <a:moveTo>
                  <a:pt x="0" y="0"/>
                </a:moveTo>
                <a:lnTo>
                  <a:pt x="6720840" y="0"/>
                </a:lnTo>
                <a:lnTo>
                  <a:pt x="6720840" y="1016508"/>
                </a:lnTo>
                <a:lnTo>
                  <a:pt x="0" y="10165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25296" y="1988820"/>
            <a:ext cx="6690359" cy="2423160"/>
          </a:xfrm>
          <a:custGeom>
            <a:avLst/>
            <a:gdLst/>
            <a:ahLst/>
            <a:cxnLst/>
            <a:rect l="l" t="t" r="r" b="b"/>
            <a:pathLst>
              <a:path w="6690359" h="2423160">
                <a:moveTo>
                  <a:pt x="0" y="0"/>
                </a:moveTo>
                <a:lnTo>
                  <a:pt x="6690359" y="0"/>
                </a:lnTo>
                <a:lnTo>
                  <a:pt x="6690359" y="2423160"/>
                </a:lnTo>
                <a:lnTo>
                  <a:pt x="0" y="24231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25296" y="1988820"/>
            <a:ext cx="6690359" cy="2423160"/>
          </a:xfrm>
          <a:custGeom>
            <a:avLst/>
            <a:gdLst/>
            <a:ahLst/>
            <a:cxnLst/>
            <a:rect l="l" t="t" r="r" b="b"/>
            <a:pathLst>
              <a:path w="6690359" h="2423160">
                <a:moveTo>
                  <a:pt x="0" y="0"/>
                </a:moveTo>
                <a:lnTo>
                  <a:pt x="6690359" y="0"/>
                </a:lnTo>
                <a:lnTo>
                  <a:pt x="6690359" y="2423160"/>
                </a:lnTo>
                <a:lnTo>
                  <a:pt x="0" y="242316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762760">
              <a:lnSpc>
                <a:spcPct val="100000"/>
              </a:lnSpc>
            </a:pPr>
            <a:r>
              <a:rPr dirty="0" smtClean="0" sz="2700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mma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108" y="3943595"/>
            <a:ext cx="2157095" cy="353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cases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nc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uded.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6030"/>
            <a:ext cx="7492365" cy="2999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69875" marR="186055" indent="-257810">
              <a:lnSpc>
                <a:spcPts val="2700"/>
              </a:lnSpc>
              <a:buClr>
                <a:srgbClr val="002E4B"/>
              </a:buClr>
              <a:buSzPct val="108888"/>
              <a:buFont typeface="Arial"/>
              <a:buChar char="•"/>
              <a:tabLst>
                <a:tab pos="269875" algn="l"/>
              </a:tabLst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5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om</a:t>
            </a:r>
            <a:r>
              <a:rPr dirty="0" smtClean="0" sz="2250" spc="-2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out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ne</a:t>
            </a:r>
            <a:r>
              <a:rPr dirty="0" smtClean="0" sz="2250" spc="-2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hy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(FFR</a:t>
            </a:r>
            <a:r>
              <a:rPr dirty="0" smtClean="0" baseline="-20370" sz="2250" spc="7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baseline="-20370" sz="2250" spc="-7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baseline="-20370" sz="225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baseline="-20370" sz="2250" spc="-7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)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had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2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gh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sen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,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spec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and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d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agnos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,</a:t>
            </a:r>
            <a:r>
              <a:rPr dirty="0" smtClean="0" sz="2250" spc="-2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of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ch</a:t>
            </a:r>
            <a:r>
              <a:rPr dirty="0" smtClean="0" sz="2250" spc="-5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ater</a:t>
            </a:r>
            <a:r>
              <a:rPr dirty="0" smtClean="0" sz="2250" spc="-4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than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90%</a:t>
            </a:r>
            <a:r>
              <a:rPr dirty="0" smtClean="0" sz="2250" spc="-3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for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ed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the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efe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stand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,</a:t>
            </a:r>
            <a:r>
              <a:rPr dirty="0" smtClean="0" sz="2250" spc="-3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ona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p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essu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-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FFR.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4"/>
              </a:spcBef>
              <a:buClr>
                <a:srgbClr val="002E4B"/>
              </a:buClr>
              <a:buFont typeface="Arial"/>
              <a:buChar char="•"/>
            </a:pPr>
            <a:endParaRPr sz="800"/>
          </a:p>
          <a:p>
            <a:pPr marL="269875" marR="12700" indent="-257810">
              <a:lnSpc>
                <a:spcPts val="2700"/>
              </a:lnSpc>
              <a:buClr>
                <a:srgbClr val="002E4B"/>
              </a:buClr>
              <a:buSzPct val="108888"/>
              <a:buFont typeface="Arial"/>
              <a:buChar char="•"/>
              <a:tabLst>
                <a:tab pos="269875" algn="l"/>
              </a:tabLst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baseline="-20370" sz="2250" spc="7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baseline="-20370" sz="2250" spc="-7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baseline="-20370" sz="2250" spc="0" b="1">
                <a:solidFill>
                  <a:srgbClr val="002E4B"/>
                </a:solidFill>
                <a:latin typeface="Arial"/>
                <a:cs typeface="Arial"/>
              </a:rPr>
              <a:t>io</a:t>
            </a:r>
            <a:r>
              <a:rPr dirty="0" smtClean="0" baseline="-20370" sz="2250" spc="26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nd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5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gh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3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ent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ange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of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.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3"/>
              </a:spcBef>
              <a:buClr>
                <a:srgbClr val="002E4B"/>
              </a:buClr>
              <a:buFont typeface="Arial"/>
              <a:buChar char="•"/>
            </a:pPr>
            <a:endParaRPr sz="500"/>
          </a:p>
          <a:p>
            <a:pPr marL="269875" indent="-257810">
              <a:lnSpc>
                <a:spcPct val="100000"/>
              </a:lnSpc>
              <a:buClr>
                <a:srgbClr val="002E4B"/>
              </a:buClr>
              <a:buSzPct val="108888"/>
              <a:buFont typeface="Arial"/>
              <a:buChar char="•"/>
              <a:tabLst>
                <a:tab pos="269875" algn="l"/>
              </a:tabLst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baseline="-20370" sz="2250" spc="7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baseline="-20370" sz="2250" spc="-7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baseline="-20370" sz="2250" spc="0" b="1">
                <a:solidFill>
                  <a:srgbClr val="002E4B"/>
                </a:solidFill>
                <a:latin typeface="Arial"/>
                <a:cs typeface="Arial"/>
              </a:rPr>
              <a:t>io</a:t>
            </a:r>
            <a:r>
              <a:rPr dirty="0" smtClean="0" baseline="-20370" sz="2250" spc="26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succ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 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ost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10360">
              <a:lnSpc>
                <a:spcPct val="10000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Con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on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096" y="3849216"/>
            <a:ext cx="2856230" cy="353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ong-t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-4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out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.</a:t>
            </a:r>
            <a:endParaRPr sz="22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13650"/>
            <a:ext cx="7414259" cy="2845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69875" marR="12700" indent="-257810">
              <a:lnSpc>
                <a:spcPts val="2700"/>
              </a:lnSpc>
              <a:buClr>
                <a:srgbClr val="002E4B"/>
              </a:buClr>
              <a:buSzPct val="108888"/>
              <a:buFont typeface="Arial"/>
              <a:buChar char="•"/>
              <a:tabLst>
                <a:tab pos="269875" algn="l"/>
              </a:tabLst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baseline="-20370" sz="2250" spc="7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baseline="-20370" sz="2250" spc="-7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baseline="-20370" sz="2250" spc="0" b="1">
                <a:solidFill>
                  <a:srgbClr val="002E4B"/>
                </a:solidFill>
                <a:latin typeface="Arial"/>
                <a:cs typeface="Arial"/>
              </a:rPr>
              <a:t>io</a:t>
            </a:r>
            <a:r>
              <a:rPr dirty="0" smtClean="0" baseline="-20370" sz="2250" spc="262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ay</a:t>
            </a:r>
            <a:r>
              <a:rPr dirty="0" smtClean="0" sz="2250" spc="-2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ov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er</a:t>
            </a:r>
            <a:r>
              <a:rPr dirty="0" smtClean="0" sz="2250" spc="-4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and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potent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fast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thod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for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ph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ogy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asse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of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ov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4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am</a:t>
            </a:r>
            <a:r>
              <a:rPr dirty="0" smtClean="0" sz="2250" spc="-5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ar</a:t>
            </a:r>
            <a:r>
              <a:rPr dirty="0" smtClean="0" sz="2250" spc="-3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accu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cy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to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the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efe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en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stand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d,</a:t>
            </a:r>
            <a:r>
              <a:rPr dirty="0" smtClean="0" sz="2250" spc="-4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ona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p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essu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30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-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b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FFR.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4"/>
              </a:spcBef>
              <a:buClr>
                <a:srgbClr val="002E4B"/>
              </a:buClr>
              <a:buFont typeface="Arial"/>
              <a:buChar char="•"/>
            </a:pPr>
            <a:endParaRPr sz="800"/>
          </a:p>
          <a:p>
            <a:pPr marL="269875" marR="219075" indent="-257810">
              <a:lnSpc>
                <a:spcPts val="2700"/>
              </a:lnSpc>
              <a:buClr>
                <a:srgbClr val="002E4B"/>
              </a:buClr>
              <a:buSzPct val="108888"/>
              <a:buFont typeface="Arial"/>
              <a:buChar char="•"/>
              <a:tabLst>
                <a:tab pos="269875" algn="l"/>
              </a:tabLst>
            </a:pPr>
            <a:r>
              <a:rPr dirty="0" smtClean="0" sz="2250" b="1">
                <a:solidFill>
                  <a:srgbClr val="002E4B"/>
                </a:solidFill>
                <a:latin typeface="Arial"/>
                <a:cs typeface="Arial"/>
              </a:rPr>
              <a:t>Th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ay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te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nto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eater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g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of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p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nts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und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sz="2250" spc="-5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ph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og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gu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for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eva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2250" spc="-1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za</a:t>
            </a:r>
            <a:r>
              <a:rPr dirty="0" smtClean="0" sz="2250" spc="-1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2250" spc="-5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de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ons</a:t>
            </a:r>
            <a:r>
              <a:rPr dirty="0" smtClean="0" sz="2250" spc="-4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and</a:t>
            </a:r>
            <a:r>
              <a:rPr dirty="0" smtClean="0" sz="225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ate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250" spc="-3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225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250" spc="5" b="1">
                <a:solidFill>
                  <a:srgbClr val="002E4B"/>
                </a:solidFill>
                <a:latin typeface="Arial"/>
                <a:cs typeface="Arial"/>
              </a:rPr>
              <a:t>v</a:t>
            </a:r>
            <a:r>
              <a:rPr dirty="0" smtClean="0" sz="225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4095" y="152749"/>
            <a:ext cx="7129780" cy="423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3329"/>
              </a:lnSpc>
            </a:pPr>
            <a:r>
              <a:rPr dirty="0" smtClean="0" sz="2800" spc="-3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sc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re</a:t>
            </a:r>
            <a:r>
              <a:rPr dirty="0" smtClean="0" sz="28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tate</a:t>
            </a:r>
            <a:r>
              <a:rPr dirty="0" smtClean="0" sz="2800" spc="-30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800" spc="3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8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800" spc="-1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8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800" spc="-25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800" spc="-10" b="1">
                <a:solidFill>
                  <a:srgbClr val="053763"/>
                </a:solidFill>
                <a:latin typeface="Arial"/>
                <a:cs typeface="Arial"/>
              </a:rPr>
              <a:t>terest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177" y="1622661"/>
            <a:ext cx="2976880" cy="18218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43840">
              <a:lnSpc>
                <a:spcPct val="110000"/>
              </a:lnSpc>
            </a:pPr>
            <a:r>
              <a:rPr dirty="0" smtClean="0" sz="1200" spc="-40" b="1" u="heavy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ilia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/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10" b="1" u="heavy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ia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1200" spc="40" b="1" u="heavy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la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ip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tut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al</a:t>
            </a:r>
            <a:r>
              <a:rPr dirty="0" smtClean="0" sz="1200" spc="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Gra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/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-1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-1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-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uppo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: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Con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g</a:t>
            </a:r>
            <a:r>
              <a:rPr dirty="0" smtClean="0" sz="1200" spc="2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ees/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Hono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ria: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110000"/>
              </a:lnSpc>
            </a:pP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10" b="1">
                <a:solidFill>
                  <a:srgbClr val="002E4B"/>
                </a:solidFill>
                <a:latin typeface="Arial"/>
                <a:cs typeface="Arial"/>
              </a:rPr>
              <a:t>j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ck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are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d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er/E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qu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nt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res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: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Ro</a:t>
            </a:r>
            <a:r>
              <a:rPr dirty="0" smtClean="0" sz="120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al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200" spc="3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me:</a:t>
            </a:r>
            <a:endParaRPr sz="1200">
              <a:latin typeface="Arial"/>
              <a:cs typeface="Arial"/>
            </a:endParaRPr>
          </a:p>
          <a:p>
            <a:pPr marL="12700" marR="1468120">
              <a:lnSpc>
                <a:spcPct val="110000"/>
              </a:lnSpc>
            </a:pPr>
            <a:r>
              <a:rPr dirty="0" smtClean="0" sz="120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25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ers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/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Found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er: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Salar</a:t>
            </a:r>
            <a:r>
              <a:rPr dirty="0" smtClean="0" sz="1200" spc="-35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929640">
              <a:lnSpc>
                <a:spcPct val="110000"/>
              </a:lnSpc>
            </a:pPr>
            <a:r>
              <a:rPr dirty="0" smtClean="0" sz="120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elle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tu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al</a:t>
            </a:r>
            <a:r>
              <a:rPr dirty="0" smtClean="0" sz="120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Pr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op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er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ght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s: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O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er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cial</a:t>
            </a:r>
            <a:r>
              <a:rPr dirty="0" smtClean="0" sz="1200" spc="-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B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0365" y="1640949"/>
            <a:ext cx="2266950" cy="596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1200" spc="0" b="1" u="heavy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 u="heavy">
                <a:solidFill>
                  <a:srgbClr val="002E4B"/>
                </a:solidFill>
                <a:latin typeface="Arial"/>
                <a:cs typeface="Arial"/>
              </a:rPr>
              <a:t>ny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110000"/>
              </a:lnSpc>
            </a:pPr>
            <a:r>
              <a:rPr dirty="0" smtClean="0" sz="1200" spc="-4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bbot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,</a:t>
            </a:r>
            <a:r>
              <a:rPr dirty="0" smtClean="0" sz="1200" spc="6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dt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ic,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C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th</a:t>
            </a:r>
            <a:r>
              <a:rPr dirty="0" smtClean="0" sz="1200" spc="5" b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rks,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Bo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200" spc="10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Scie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nt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4561" y="3250293"/>
            <a:ext cx="184023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to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ck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pt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on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200" spc="15" b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ear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tF</a:t>
            </a:r>
            <a:r>
              <a:rPr dirty="0" smtClean="0" sz="1200" spc="0" b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1200" spc="-5" b="1">
                <a:solidFill>
                  <a:srgbClr val="002E4B"/>
                </a:solidFill>
                <a:latin typeface="Arial"/>
                <a:cs typeface="Arial"/>
              </a:rPr>
              <a:t>ow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4742" y="789223"/>
            <a:ext cx="6887209" cy="485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600" spc="-25" b="1" i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in</a:t>
            </a:r>
            <a:r>
              <a:rPr dirty="0" smtClean="0" sz="1600" spc="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ast</a:t>
            </a:r>
            <a:r>
              <a:rPr dirty="0" smtClean="0" sz="1600" spc="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12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20" b="1" i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s,</a:t>
            </a:r>
            <a:r>
              <a:rPr dirty="0" smtClean="0" sz="1600" spc="3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20" b="1" i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se/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p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ar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er</a:t>
            </a:r>
            <a:r>
              <a:rPr dirty="0" smtClean="0" sz="1600" spc="3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ave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ad</a:t>
            </a:r>
            <a:r>
              <a:rPr dirty="0" smtClean="0" sz="1600" spc="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cial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 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nt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erest</a:t>
            </a:r>
            <a:r>
              <a:rPr dirty="0" smtClean="0" sz="1600" spc="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/arra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ng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600" spc="-20" b="1" i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600" spc="1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600" spc="-40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ilia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5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25" b="1" i="1">
                <a:solidFill>
                  <a:srgbClr val="002E4B"/>
                </a:solidFill>
                <a:latin typeface="Arial"/>
                <a:cs typeface="Arial"/>
              </a:rPr>
              <a:t>w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h</a:t>
            </a:r>
            <a:r>
              <a:rPr dirty="0" smtClean="0" sz="1600" spc="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th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</a:t>
            </a:r>
            <a:r>
              <a:rPr dirty="0" smtClean="0" sz="1600" spc="2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r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g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z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a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5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on(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s)</a:t>
            </a:r>
            <a:r>
              <a:rPr dirty="0" smtClean="0" sz="1600" spc="4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lis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t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ed</a:t>
            </a:r>
            <a:r>
              <a:rPr dirty="0" smtClean="0" sz="1600" spc="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1600" spc="-15" b="1" i="1">
                <a:solidFill>
                  <a:srgbClr val="002E4B"/>
                </a:solidFill>
                <a:latin typeface="Arial"/>
                <a:cs typeface="Arial"/>
              </a:rPr>
              <a:t>b</a:t>
            </a:r>
            <a:r>
              <a:rPr dirty="0" smtClean="0" sz="1600" spc="-10" b="1" i="1">
                <a:solidFill>
                  <a:srgbClr val="002E4B"/>
                </a:solidFill>
                <a:latin typeface="Arial"/>
                <a:cs typeface="Arial"/>
              </a:rPr>
              <a:t>el</a:t>
            </a:r>
            <a:r>
              <a:rPr dirty="0" smtClean="0" sz="1600" spc="-20" b="1" i="1">
                <a:solidFill>
                  <a:srgbClr val="002E4B"/>
                </a:solidFill>
                <a:latin typeface="Arial"/>
                <a:cs typeface="Arial"/>
              </a:rPr>
              <a:t>ow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570865">
              <a:lnSpc>
                <a:spcPct val="10000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ac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w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se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v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9412" y="795527"/>
            <a:ext cx="3389375" cy="2255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475482" y="1456182"/>
            <a:ext cx="0" cy="419862"/>
          </a:xfrm>
          <a:custGeom>
            <a:avLst/>
            <a:gdLst/>
            <a:ahLst/>
            <a:cxnLst/>
            <a:rect l="l" t="t" r="r" b="b"/>
            <a:pathLst>
              <a:path w="0" h="419862">
                <a:moveTo>
                  <a:pt x="0" y="0"/>
                </a:moveTo>
                <a:lnTo>
                  <a:pt x="0" y="419862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432052" y="1861568"/>
            <a:ext cx="86867" cy="86868"/>
          </a:xfrm>
          <a:custGeom>
            <a:avLst/>
            <a:gdLst/>
            <a:ahLst/>
            <a:cxnLst/>
            <a:rect l="l" t="t" r="r" b="b"/>
            <a:pathLst>
              <a:path w="86867" h="86868">
                <a:moveTo>
                  <a:pt x="86867" y="0"/>
                </a:moveTo>
                <a:lnTo>
                  <a:pt x="0" y="0"/>
                </a:lnTo>
                <a:lnTo>
                  <a:pt x="43433" y="86868"/>
                </a:lnTo>
                <a:lnTo>
                  <a:pt x="86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67021" y="1024744"/>
            <a:ext cx="1181100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10515">
              <a:lnSpc>
                <a:spcPct val="100000"/>
              </a:lnSpc>
            </a:pP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s</a:t>
            </a:r>
            <a:r>
              <a:rPr dirty="0" smtClean="0" sz="1400" spc="0" b="1">
                <a:latin typeface="Arial"/>
                <a:cs typeface="Arial"/>
              </a:rPr>
              <a:t>t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l</a:t>
            </a:r>
            <a:r>
              <a:rPr dirty="0" smtClean="0" sz="1400" spc="0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P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5" b="1">
                <a:latin typeface="Arial"/>
                <a:cs typeface="Arial"/>
              </a:rPr>
              <a:t>ss</a:t>
            </a:r>
            <a:r>
              <a:rPr dirty="0" smtClean="0" sz="1400" spc="-10" b="1">
                <a:latin typeface="Arial"/>
                <a:cs typeface="Arial"/>
              </a:rPr>
              <a:t>u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-30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(P</a:t>
            </a:r>
            <a:r>
              <a:rPr dirty="0" smtClean="0" sz="1400" spc="-10" b="1">
                <a:latin typeface="Arial"/>
                <a:cs typeface="Arial"/>
              </a:rPr>
              <a:t>d</a:t>
            </a:r>
            <a:r>
              <a:rPr dirty="0" smtClean="0" sz="1400" spc="0" b="1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3697" y="1130046"/>
            <a:ext cx="0" cy="357377"/>
          </a:xfrm>
          <a:custGeom>
            <a:avLst/>
            <a:gdLst/>
            <a:ahLst/>
            <a:cxnLst/>
            <a:rect l="l" t="t" r="r" b="b"/>
            <a:pathLst>
              <a:path w="0" h="357377">
                <a:moveTo>
                  <a:pt x="0" y="0"/>
                </a:moveTo>
                <a:lnTo>
                  <a:pt x="0" y="357378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50269" y="1472947"/>
            <a:ext cx="86868" cy="86867"/>
          </a:xfrm>
          <a:custGeom>
            <a:avLst/>
            <a:gdLst/>
            <a:ahLst/>
            <a:cxnLst/>
            <a:rect l="l" t="t" r="r" b="b"/>
            <a:pathLst>
              <a:path w="86868" h="86867">
                <a:moveTo>
                  <a:pt x="86868" y="0"/>
                </a:moveTo>
                <a:lnTo>
                  <a:pt x="0" y="0"/>
                </a:lnTo>
                <a:lnTo>
                  <a:pt x="43434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53998" y="684113"/>
            <a:ext cx="1171575" cy="438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72085">
              <a:lnSpc>
                <a:spcPct val="100000"/>
              </a:lnSpc>
            </a:pPr>
            <a:r>
              <a:rPr dirty="0" smtClean="0" sz="1400" spc="-5" b="1">
                <a:latin typeface="Arial"/>
                <a:cs typeface="Arial"/>
              </a:rPr>
              <a:t>P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-10" b="1">
                <a:latin typeface="Arial"/>
                <a:cs typeface="Arial"/>
              </a:rPr>
              <a:t>o</a:t>
            </a:r>
            <a:r>
              <a:rPr dirty="0" smtClean="0" sz="1400" spc="-5" b="1">
                <a:latin typeface="Arial"/>
                <a:cs typeface="Arial"/>
              </a:rPr>
              <a:t>x</a:t>
            </a:r>
            <a:r>
              <a:rPr dirty="0" smtClean="0" sz="1400" spc="5" b="1">
                <a:latin typeface="Arial"/>
                <a:cs typeface="Arial"/>
              </a:rPr>
              <a:t>i</a:t>
            </a:r>
            <a:r>
              <a:rPr dirty="0" smtClean="0" sz="1400" spc="-5" b="1">
                <a:latin typeface="Arial"/>
                <a:cs typeface="Arial"/>
              </a:rPr>
              <a:t>m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l</a:t>
            </a:r>
            <a:r>
              <a:rPr dirty="0" smtClean="0" sz="1400" spc="0" b="1">
                <a:latin typeface="Arial"/>
                <a:cs typeface="Arial"/>
              </a:rPr>
              <a:t> </a:t>
            </a:r>
            <a:r>
              <a:rPr dirty="0" smtClean="0" sz="1400" spc="-5" b="1">
                <a:latin typeface="Arial"/>
                <a:cs typeface="Arial"/>
              </a:rPr>
              <a:t>P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-5" b="1">
                <a:latin typeface="Arial"/>
                <a:cs typeface="Arial"/>
              </a:rPr>
              <a:t>e</a:t>
            </a:r>
            <a:r>
              <a:rPr dirty="0" smtClean="0" sz="1400" spc="-5" b="1">
                <a:latin typeface="Arial"/>
                <a:cs typeface="Arial"/>
              </a:rPr>
              <a:t>ss</a:t>
            </a:r>
            <a:r>
              <a:rPr dirty="0" smtClean="0" sz="1400" spc="-10" b="1">
                <a:latin typeface="Arial"/>
                <a:cs typeface="Arial"/>
              </a:rPr>
              <a:t>u</a:t>
            </a:r>
            <a:r>
              <a:rPr dirty="0" smtClean="0" sz="1400" spc="5" b="1">
                <a:latin typeface="Arial"/>
                <a:cs typeface="Arial"/>
              </a:rPr>
              <a:t>r</a:t>
            </a:r>
            <a:r>
              <a:rPr dirty="0" smtClean="0" sz="1400" spc="0" b="1">
                <a:latin typeface="Arial"/>
                <a:cs typeface="Arial"/>
              </a:rPr>
              <a:t>e</a:t>
            </a:r>
            <a:r>
              <a:rPr dirty="0" smtClean="0" sz="1400" spc="-30" b="1">
                <a:latin typeface="Arial"/>
                <a:cs typeface="Arial"/>
              </a:rPr>
              <a:t> </a:t>
            </a:r>
            <a:r>
              <a:rPr dirty="0" smtClean="0" sz="1400" spc="0" b="1">
                <a:latin typeface="Arial"/>
                <a:cs typeface="Arial"/>
              </a:rPr>
              <a:t>(</a:t>
            </a:r>
            <a:r>
              <a:rPr dirty="0" smtClean="0" sz="1400" spc="-5" b="1">
                <a:latin typeface="Arial"/>
                <a:cs typeface="Arial"/>
              </a:rPr>
              <a:t>P</a:t>
            </a:r>
            <a:r>
              <a:rPr dirty="0" smtClean="0" sz="1400" spc="-5" b="1">
                <a:latin typeface="Arial"/>
                <a:cs typeface="Arial"/>
              </a:rPr>
              <a:t>a</a:t>
            </a:r>
            <a:r>
              <a:rPr dirty="0" smtClean="0" sz="1400" spc="0" b="1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9572" y="1097699"/>
            <a:ext cx="3884929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solidFill>
                  <a:srgbClr val="004977"/>
                </a:solidFill>
                <a:latin typeface="Arial"/>
                <a:cs typeface="Arial"/>
              </a:rPr>
              <a:t>FF</a:t>
            </a:r>
            <a:r>
              <a:rPr dirty="0" smtClean="0" sz="2400" spc="0" b="1">
                <a:solidFill>
                  <a:srgbClr val="004977"/>
                </a:solidFill>
                <a:latin typeface="Arial"/>
                <a:cs typeface="Arial"/>
              </a:rPr>
              <a:t>R =</a:t>
            </a:r>
            <a:r>
              <a:rPr dirty="0" smtClean="0" sz="2400" spc="-5" b="1">
                <a:solidFill>
                  <a:srgbClr val="004977"/>
                </a:solidFill>
                <a:latin typeface="Arial"/>
                <a:cs typeface="Arial"/>
              </a:rPr>
              <a:t> </a:t>
            </a:r>
            <a:r>
              <a:rPr dirty="0" smtClean="0" sz="2400" spc="-5" b="1">
                <a:solidFill>
                  <a:srgbClr val="004977"/>
                </a:solidFill>
                <a:latin typeface="Arial"/>
                <a:cs typeface="Arial"/>
              </a:rPr>
              <a:t>P</a:t>
            </a:r>
            <a:r>
              <a:rPr dirty="0" smtClean="0" baseline="-20833" sz="2400" spc="-15" b="1">
                <a:solidFill>
                  <a:srgbClr val="004977"/>
                </a:solidFill>
                <a:latin typeface="Arial"/>
                <a:cs typeface="Arial"/>
              </a:rPr>
              <a:t>d</a:t>
            </a:r>
            <a:r>
              <a:rPr dirty="0" smtClean="0" baseline="-20833" sz="2400" spc="315" b="1">
                <a:solidFill>
                  <a:srgbClr val="004977"/>
                </a:solidFill>
                <a:latin typeface="Arial"/>
                <a:cs typeface="Arial"/>
              </a:rPr>
              <a:t> </a:t>
            </a:r>
            <a:r>
              <a:rPr dirty="0" smtClean="0" sz="2400" spc="0" b="1">
                <a:solidFill>
                  <a:srgbClr val="004977"/>
                </a:solidFill>
                <a:latin typeface="Arial"/>
                <a:cs typeface="Arial"/>
              </a:rPr>
              <a:t>/</a:t>
            </a:r>
            <a:r>
              <a:rPr dirty="0" smtClean="0" sz="2400" spc="-5" b="1">
                <a:solidFill>
                  <a:srgbClr val="004977"/>
                </a:solidFill>
                <a:latin typeface="Arial"/>
                <a:cs typeface="Arial"/>
              </a:rPr>
              <a:t> </a:t>
            </a:r>
            <a:r>
              <a:rPr dirty="0" smtClean="0" sz="2400" spc="-5" b="1">
                <a:solidFill>
                  <a:srgbClr val="004977"/>
                </a:solidFill>
                <a:latin typeface="Arial"/>
                <a:cs typeface="Arial"/>
              </a:rPr>
              <a:t>P</a:t>
            </a:r>
            <a:r>
              <a:rPr dirty="0" smtClean="0" baseline="-20833" sz="2400" spc="-15" b="1">
                <a:solidFill>
                  <a:srgbClr val="004977"/>
                </a:solidFill>
                <a:latin typeface="Arial"/>
                <a:cs typeface="Arial"/>
              </a:rPr>
              <a:t>a</a:t>
            </a:r>
            <a:endParaRPr baseline="-20833"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du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ri</a:t>
            </a: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n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g</a:t>
            </a:r>
            <a:r>
              <a:rPr dirty="0" smtClean="0" sz="2400" spc="-25" b="1" i="1">
                <a:solidFill>
                  <a:srgbClr val="004977"/>
                </a:solidFill>
                <a:latin typeface="Arial"/>
                <a:cs typeface="Arial"/>
              </a:rPr>
              <a:t> 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m</a:t>
            </a: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ax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im</a:t>
            </a: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a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l</a:t>
            </a: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 </a:t>
            </a:r>
            <a:r>
              <a:rPr dirty="0" smtClean="0" sz="2400" spc="0" b="1" i="1">
                <a:solidFill>
                  <a:srgbClr val="004977"/>
                </a:solidFill>
                <a:latin typeface="Arial"/>
                <a:cs typeface="Arial"/>
              </a:rPr>
              <a:t>fl</a:t>
            </a:r>
            <a:r>
              <a:rPr dirty="0" smtClean="0" sz="2400" spc="-5" b="1" i="1">
                <a:solidFill>
                  <a:srgbClr val="004977"/>
                </a:solidFill>
                <a:latin typeface="Arial"/>
                <a:cs typeface="Arial"/>
              </a:rPr>
              <a:t>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34384" y="2499360"/>
            <a:ext cx="4928616" cy="2029968"/>
          </a:xfrm>
          <a:custGeom>
            <a:avLst/>
            <a:gdLst/>
            <a:ahLst/>
            <a:cxnLst/>
            <a:rect l="l" t="t" r="r" b="b"/>
            <a:pathLst>
              <a:path w="4928615" h="2029968">
                <a:moveTo>
                  <a:pt x="0" y="0"/>
                </a:moveTo>
                <a:lnTo>
                  <a:pt x="4928616" y="0"/>
                </a:lnTo>
                <a:lnTo>
                  <a:pt x="4928616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34384" y="2499360"/>
            <a:ext cx="4929542" cy="2034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36785" y="4137661"/>
            <a:ext cx="352425" cy="431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P</a:t>
            </a:r>
            <a:r>
              <a:rPr dirty="0" smtClean="0" baseline="-20833" sz="2400" spc="-15" b="1">
                <a:latin typeface="Arial"/>
                <a:cs typeface="Arial"/>
              </a:rPr>
              <a:t>d</a:t>
            </a:r>
            <a:endParaRPr baseline="-20833"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27581" y="4175549"/>
            <a:ext cx="524306" cy="231698"/>
          </a:xfrm>
          <a:custGeom>
            <a:avLst/>
            <a:gdLst/>
            <a:ahLst/>
            <a:cxnLst/>
            <a:rect l="l" t="t" r="r" b="b"/>
            <a:pathLst>
              <a:path w="524306" h="231698">
                <a:moveTo>
                  <a:pt x="166169" y="95846"/>
                </a:moveTo>
                <a:lnTo>
                  <a:pt x="64439" y="95846"/>
                </a:lnTo>
                <a:lnTo>
                  <a:pt x="71180" y="107948"/>
                </a:lnTo>
                <a:lnTo>
                  <a:pt x="96535" y="141519"/>
                </a:lnTo>
                <a:lnTo>
                  <a:pt x="128991" y="170586"/>
                </a:lnTo>
                <a:lnTo>
                  <a:pt x="167781" y="194624"/>
                </a:lnTo>
                <a:lnTo>
                  <a:pt x="212138" y="213108"/>
                </a:lnTo>
                <a:lnTo>
                  <a:pt x="261293" y="225515"/>
                </a:lnTo>
                <a:lnTo>
                  <a:pt x="314479" y="231320"/>
                </a:lnTo>
                <a:lnTo>
                  <a:pt x="332971" y="231698"/>
                </a:lnTo>
                <a:lnTo>
                  <a:pt x="346534" y="231026"/>
                </a:lnTo>
                <a:lnTo>
                  <a:pt x="386465" y="225984"/>
                </a:lnTo>
                <a:lnTo>
                  <a:pt x="424800" y="216553"/>
                </a:lnTo>
                <a:lnTo>
                  <a:pt x="460946" y="202932"/>
                </a:lnTo>
                <a:lnTo>
                  <a:pt x="504714" y="178592"/>
                </a:lnTo>
                <a:lnTo>
                  <a:pt x="524306" y="163906"/>
                </a:lnTo>
                <a:lnTo>
                  <a:pt x="519853" y="161335"/>
                </a:lnTo>
                <a:lnTo>
                  <a:pt x="315480" y="161335"/>
                </a:lnTo>
                <a:lnTo>
                  <a:pt x="300836" y="160479"/>
                </a:lnTo>
                <a:lnTo>
                  <a:pt x="258743" y="152796"/>
                </a:lnTo>
                <a:lnTo>
                  <a:pt x="220543" y="138034"/>
                </a:lnTo>
                <a:lnTo>
                  <a:pt x="187667" y="116951"/>
                </a:lnTo>
                <a:lnTo>
                  <a:pt x="169421" y="99758"/>
                </a:lnTo>
                <a:lnTo>
                  <a:pt x="166169" y="95846"/>
                </a:lnTo>
                <a:close/>
              </a:path>
              <a:path w="524306" h="231698">
                <a:moveTo>
                  <a:pt x="450836" y="121501"/>
                </a:moveTo>
                <a:lnTo>
                  <a:pt x="408545" y="144779"/>
                </a:lnTo>
                <a:lnTo>
                  <a:pt x="371379" y="155847"/>
                </a:lnTo>
                <a:lnTo>
                  <a:pt x="330081" y="161001"/>
                </a:lnTo>
                <a:lnTo>
                  <a:pt x="315480" y="161335"/>
                </a:lnTo>
                <a:lnTo>
                  <a:pt x="519853" y="161335"/>
                </a:lnTo>
                <a:lnTo>
                  <a:pt x="450836" y="121501"/>
                </a:lnTo>
                <a:close/>
              </a:path>
              <a:path w="524306" h="231698">
                <a:moveTo>
                  <a:pt x="64160" y="0"/>
                </a:moveTo>
                <a:lnTo>
                  <a:pt x="0" y="115747"/>
                </a:lnTo>
                <a:lnTo>
                  <a:pt x="64439" y="95846"/>
                </a:lnTo>
                <a:lnTo>
                  <a:pt x="166169" y="95846"/>
                </a:lnTo>
                <a:lnTo>
                  <a:pt x="161560" y="90304"/>
                </a:lnTo>
                <a:lnTo>
                  <a:pt x="154611" y="80317"/>
                </a:lnTo>
                <a:lnTo>
                  <a:pt x="148628" y="69824"/>
                </a:lnTo>
                <a:lnTo>
                  <a:pt x="213067" y="49910"/>
                </a:lnTo>
                <a:lnTo>
                  <a:pt x="6416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427581" y="4175549"/>
            <a:ext cx="524306" cy="231698"/>
          </a:xfrm>
          <a:custGeom>
            <a:avLst/>
            <a:gdLst/>
            <a:ahLst/>
            <a:cxnLst/>
            <a:rect l="l" t="t" r="r" b="b"/>
            <a:pathLst>
              <a:path w="524306" h="231698">
                <a:moveTo>
                  <a:pt x="148628" y="69824"/>
                </a:moveTo>
                <a:lnTo>
                  <a:pt x="178142" y="108649"/>
                </a:lnTo>
                <a:lnTo>
                  <a:pt x="208921" y="131671"/>
                </a:lnTo>
                <a:lnTo>
                  <a:pt x="245509" y="148625"/>
                </a:lnTo>
                <a:lnTo>
                  <a:pt x="286463" y="158752"/>
                </a:lnTo>
                <a:lnTo>
                  <a:pt x="315480" y="161335"/>
                </a:lnTo>
                <a:lnTo>
                  <a:pt x="330081" y="161001"/>
                </a:lnTo>
                <a:lnTo>
                  <a:pt x="371379" y="155847"/>
                </a:lnTo>
                <a:lnTo>
                  <a:pt x="408545" y="144779"/>
                </a:lnTo>
                <a:lnTo>
                  <a:pt x="450836" y="121501"/>
                </a:lnTo>
                <a:lnTo>
                  <a:pt x="524306" y="163906"/>
                </a:lnTo>
                <a:lnTo>
                  <a:pt x="483535" y="191620"/>
                </a:lnTo>
                <a:lnTo>
                  <a:pt x="437121" y="212469"/>
                </a:lnTo>
                <a:lnTo>
                  <a:pt x="399450" y="223318"/>
                </a:lnTo>
                <a:lnTo>
                  <a:pt x="359985" y="229845"/>
                </a:lnTo>
                <a:lnTo>
                  <a:pt x="332971" y="231698"/>
                </a:lnTo>
                <a:lnTo>
                  <a:pt x="314479" y="231320"/>
                </a:lnTo>
                <a:lnTo>
                  <a:pt x="261293" y="225515"/>
                </a:lnTo>
                <a:lnTo>
                  <a:pt x="212138" y="213108"/>
                </a:lnTo>
                <a:lnTo>
                  <a:pt x="167781" y="194624"/>
                </a:lnTo>
                <a:lnTo>
                  <a:pt x="128991" y="170586"/>
                </a:lnTo>
                <a:lnTo>
                  <a:pt x="96535" y="141519"/>
                </a:lnTo>
                <a:lnTo>
                  <a:pt x="71180" y="107948"/>
                </a:lnTo>
                <a:lnTo>
                  <a:pt x="64439" y="95846"/>
                </a:lnTo>
                <a:lnTo>
                  <a:pt x="0" y="115747"/>
                </a:lnTo>
                <a:lnTo>
                  <a:pt x="64160" y="0"/>
                </a:lnTo>
                <a:lnTo>
                  <a:pt x="213067" y="49910"/>
                </a:lnTo>
                <a:lnTo>
                  <a:pt x="148628" y="6982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357357" y="2499361"/>
            <a:ext cx="525741" cy="264627"/>
          </a:xfrm>
          <a:custGeom>
            <a:avLst/>
            <a:gdLst/>
            <a:ahLst/>
            <a:cxnLst/>
            <a:rect l="l" t="t" r="r" b="b"/>
            <a:pathLst>
              <a:path w="525741" h="264627">
                <a:moveTo>
                  <a:pt x="0" y="132522"/>
                </a:moveTo>
                <a:lnTo>
                  <a:pt x="64338" y="264627"/>
                </a:lnTo>
                <a:lnTo>
                  <a:pt x="213652" y="207655"/>
                </a:lnTo>
                <a:lnTo>
                  <a:pt x="149034" y="184934"/>
                </a:lnTo>
                <a:lnTo>
                  <a:pt x="154819" y="173348"/>
                </a:lnTo>
                <a:lnTo>
                  <a:pt x="161511" y="162301"/>
                </a:lnTo>
                <a:lnTo>
                  <a:pt x="166595" y="155242"/>
                </a:lnTo>
                <a:lnTo>
                  <a:pt x="64617" y="155242"/>
                </a:lnTo>
                <a:lnTo>
                  <a:pt x="0" y="132522"/>
                </a:lnTo>
                <a:close/>
              </a:path>
              <a:path w="525741" h="264627">
                <a:moveTo>
                  <a:pt x="324242" y="0"/>
                </a:moveTo>
                <a:lnTo>
                  <a:pt x="273454" y="4053"/>
                </a:lnTo>
                <a:lnTo>
                  <a:pt x="225345" y="15819"/>
                </a:lnTo>
                <a:lnTo>
                  <a:pt x="180881" y="34703"/>
                </a:lnTo>
                <a:lnTo>
                  <a:pt x="141026" y="60112"/>
                </a:lnTo>
                <a:lnTo>
                  <a:pt x="106745" y="91450"/>
                </a:lnTo>
                <a:lnTo>
                  <a:pt x="78945" y="128223"/>
                </a:lnTo>
                <a:lnTo>
                  <a:pt x="64617" y="155242"/>
                </a:lnTo>
                <a:lnTo>
                  <a:pt x="166595" y="155242"/>
                </a:lnTo>
                <a:lnTo>
                  <a:pt x="169059" y="151820"/>
                </a:lnTo>
                <a:lnTo>
                  <a:pt x="177418" y="141936"/>
                </a:lnTo>
                <a:lnTo>
                  <a:pt x="206865" y="116151"/>
                </a:lnTo>
                <a:lnTo>
                  <a:pt x="241857" y="96775"/>
                </a:lnTo>
                <a:lnTo>
                  <a:pt x="281092" y="84589"/>
                </a:lnTo>
                <a:lnTo>
                  <a:pt x="308960" y="80846"/>
                </a:lnTo>
                <a:lnTo>
                  <a:pt x="521130" y="80846"/>
                </a:lnTo>
                <a:lnTo>
                  <a:pt x="525741" y="77556"/>
                </a:lnTo>
                <a:lnTo>
                  <a:pt x="485622" y="46411"/>
                </a:lnTo>
                <a:lnTo>
                  <a:pt x="451857" y="27982"/>
                </a:lnTo>
                <a:lnTo>
                  <a:pt x="415567" y="14017"/>
                </a:lnTo>
                <a:lnTo>
                  <a:pt x="377318" y="4732"/>
                </a:lnTo>
                <a:lnTo>
                  <a:pt x="337671" y="339"/>
                </a:lnTo>
                <a:lnTo>
                  <a:pt x="324242" y="0"/>
                </a:lnTo>
                <a:close/>
              </a:path>
              <a:path w="525741" h="264627">
                <a:moveTo>
                  <a:pt x="521130" y="80846"/>
                </a:moveTo>
                <a:lnTo>
                  <a:pt x="308960" y="80846"/>
                </a:lnTo>
                <a:lnTo>
                  <a:pt x="324362" y="81105"/>
                </a:lnTo>
                <a:lnTo>
                  <a:pt x="339147" y="82083"/>
                </a:lnTo>
                <a:lnTo>
                  <a:pt x="379880" y="89193"/>
                </a:lnTo>
                <a:lnTo>
                  <a:pt x="426009" y="107856"/>
                </a:lnTo>
                <a:lnTo>
                  <a:pt x="454723" y="128223"/>
                </a:lnTo>
                <a:lnTo>
                  <a:pt x="521130" y="80846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357357" y="2499361"/>
            <a:ext cx="525741" cy="264627"/>
          </a:xfrm>
          <a:custGeom>
            <a:avLst/>
            <a:gdLst/>
            <a:ahLst/>
            <a:cxnLst/>
            <a:rect l="l" t="t" r="r" b="b"/>
            <a:pathLst>
              <a:path w="525741" h="264627">
                <a:moveTo>
                  <a:pt x="149034" y="184934"/>
                </a:moveTo>
                <a:lnTo>
                  <a:pt x="169059" y="151820"/>
                </a:lnTo>
                <a:lnTo>
                  <a:pt x="196368" y="124073"/>
                </a:lnTo>
                <a:lnTo>
                  <a:pt x="229657" y="102473"/>
                </a:lnTo>
                <a:lnTo>
                  <a:pt x="267623" y="87804"/>
                </a:lnTo>
                <a:lnTo>
                  <a:pt x="308960" y="80846"/>
                </a:lnTo>
                <a:lnTo>
                  <a:pt x="324362" y="81105"/>
                </a:lnTo>
                <a:lnTo>
                  <a:pt x="366899" y="86142"/>
                </a:lnTo>
                <a:lnTo>
                  <a:pt x="404090" y="97262"/>
                </a:lnTo>
                <a:lnTo>
                  <a:pt x="445698" y="120857"/>
                </a:lnTo>
                <a:lnTo>
                  <a:pt x="454723" y="128223"/>
                </a:lnTo>
                <a:lnTo>
                  <a:pt x="525741" y="77556"/>
                </a:lnTo>
                <a:lnTo>
                  <a:pt x="485622" y="46411"/>
                </a:lnTo>
                <a:lnTo>
                  <a:pt x="451857" y="27982"/>
                </a:lnTo>
                <a:lnTo>
                  <a:pt x="415567" y="14017"/>
                </a:lnTo>
                <a:lnTo>
                  <a:pt x="377318" y="4732"/>
                </a:lnTo>
                <a:lnTo>
                  <a:pt x="337671" y="339"/>
                </a:lnTo>
                <a:lnTo>
                  <a:pt x="324242" y="0"/>
                </a:lnTo>
                <a:lnTo>
                  <a:pt x="307075" y="457"/>
                </a:lnTo>
                <a:lnTo>
                  <a:pt x="257073" y="7147"/>
                </a:lnTo>
                <a:lnTo>
                  <a:pt x="210071" y="21352"/>
                </a:lnTo>
                <a:lnTo>
                  <a:pt x="167036" y="42477"/>
                </a:lnTo>
                <a:lnTo>
                  <a:pt x="128932" y="69928"/>
                </a:lnTo>
                <a:lnTo>
                  <a:pt x="96723" y="103111"/>
                </a:lnTo>
                <a:lnTo>
                  <a:pt x="71375" y="141430"/>
                </a:lnTo>
                <a:lnTo>
                  <a:pt x="64617" y="155242"/>
                </a:lnTo>
                <a:lnTo>
                  <a:pt x="0" y="132522"/>
                </a:lnTo>
                <a:lnTo>
                  <a:pt x="64338" y="264627"/>
                </a:lnTo>
                <a:lnTo>
                  <a:pt x="213652" y="207655"/>
                </a:lnTo>
                <a:lnTo>
                  <a:pt x="149034" y="18493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67384" y="2447227"/>
            <a:ext cx="340995" cy="431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>
                <a:latin typeface="Arial"/>
                <a:cs typeface="Arial"/>
              </a:rPr>
              <a:t>P</a:t>
            </a:r>
            <a:r>
              <a:rPr dirty="0" smtClean="0" baseline="-20833" sz="2400" spc="-15" b="1">
                <a:latin typeface="Arial"/>
                <a:cs typeface="Arial"/>
              </a:rPr>
              <a:t>a</a:t>
            </a:r>
            <a:endParaRPr baseline="-20833"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68609" y="4002320"/>
            <a:ext cx="1976755" cy="620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2000" spc="-5" b="1">
                <a:latin typeface="Arial"/>
                <a:cs typeface="Arial"/>
              </a:rPr>
              <a:t>P</a:t>
            </a:r>
            <a:r>
              <a:rPr dirty="0" smtClean="0" baseline="-21367" sz="1950" spc="22" b="1">
                <a:latin typeface="Arial"/>
                <a:cs typeface="Arial"/>
              </a:rPr>
              <a:t>d</a:t>
            </a:r>
            <a:r>
              <a:rPr dirty="0" smtClean="0" baseline="-21367" sz="1950" spc="22" b="1">
                <a:latin typeface="Arial"/>
                <a:cs typeface="Arial"/>
              </a:rPr>
              <a:t> </a:t>
            </a:r>
            <a:r>
              <a:rPr dirty="0" smtClean="0" baseline="-21367" sz="1950" spc="-254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/</a:t>
            </a:r>
            <a:r>
              <a:rPr dirty="0" smtClean="0" sz="2000" spc="-10" b="1">
                <a:latin typeface="Arial"/>
                <a:cs typeface="Arial"/>
              </a:rPr>
              <a:t> </a:t>
            </a:r>
            <a:r>
              <a:rPr dirty="0" smtClean="0" sz="2000" spc="-5" b="1">
                <a:latin typeface="Arial"/>
                <a:cs typeface="Arial"/>
              </a:rPr>
              <a:t>P</a:t>
            </a:r>
            <a:r>
              <a:rPr dirty="0" smtClean="0" baseline="-21367" sz="1950" spc="15" b="1">
                <a:latin typeface="Arial"/>
                <a:cs typeface="Arial"/>
              </a:rPr>
              <a:t>a</a:t>
            </a:r>
            <a:r>
              <a:rPr dirty="0" smtClean="0" baseline="-21367" sz="1950" spc="15" b="1">
                <a:latin typeface="Arial"/>
                <a:cs typeface="Arial"/>
              </a:rPr>
              <a:t> </a:t>
            </a:r>
            <a:r>
              <a:rPr dirty="0" smtClean="0" baseline="-21367" sz="1950" spc="-27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=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60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/</a:t>
            </a:r>
            <a:r>
              <a:rPr dirty="0" smtClean="0" sz="2000" spc="-10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100</a:t>
            </a:r>
            <a:r>
              <a:rPr dirty="0" smtClean="0" sz="2000" spc="0" b="1">
                <a:latin typeface="Arial"/>
                <a:cs typeface="Arial"/>
              </a:rPr>
              <a:t> FFR =</a:t>
            </a:r>
            <a:r>
              <a:rPr dirty="0" smtClean="0" sz="2000" spc="-15" b="1">
                <a:latin typeface="Arial"/>
                <a:cs typeface="Arial"/>
              </a:rPr>
              <a:t> </a:t>
            </a:r>
            <a:r>
              <a:rPr dirty="0" smtClean="0" sz="2000" spc="0" b="1">
                <a:latin typeface="Arial"/>
                <a:cs typeface="Arial"/>
              </a:rPr>
              <a:t>0</a:t>
            </a:r>
            <a:r>
              <a:rPr dirty="0" smtClean="0" sz="2000" spc="-5" b="1">
                <a:latin typeface="Arial"/>
                <a:cs typeface="Arial"/>
              </a:rPr>
              <a:t>.</a:t>
            </a:r>
            <a:r>
              <a:rPr dirty="0" smtClean="0" sz="2000" spc="0" b="1">
                <a:latin typeface="Arial"/>
                <a:cs typeface="Arial"/>
              </a:rPr>
              <a:t>60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564" rIns="0" bIns="0" rtlCol="0" vert="horz">
            <a:noAutofit/>
          </a:bodyPr>
          <a:lstStyle/>
          <a:p>
            <a:pPr marL="1904364">
              <a:lnSpc>
                <a:spcPts val="3140"/>
              </a:lnSpc>
            </a:pPr>
            <a:r>
              <a:rPr dirty="0" smtClean="0" baseline="13374" sz="4050" spc="-15" b="1">
                <a:solidFill>
                  <a:srgbClr val="053763"/>
                </a:solidFill>
                <a:latin typeface="Arial"/>
                <a:cs typeface="Arial"/>
              </a:rPr>
              <a:t>FFR</a:t>
            </a:r>
            <a:r>
              <a:rPr dirty="0" smtClean="0" sz="18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1800" spc="0" b="1">
                <a:solidFill>
                  <a:srgbClr val="053763"/>
                </a:solidFill>
                <a:latin typeface="Arial"/>
                <a:cs typeface="Arial"/>
              </a:rPr>
              <a:t>ngio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47216"/>
            <a:ext cx="2368283" cy="2718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1544" y="1542288"/>
            <a:ext cx="1814848" cy="2126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" y="3741420"/>
            <a:ext cx="1898903" cy="769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56032" y="3764279"/>
            <a:ext cx="1621535" cy="771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1544" y="3761233"/>
            <a:ext cx="1813560" cy="684276"/>
          </a:xfrm>
          <a:custGeom>
            <a:avLst/>
            <a:gdLst/>
            <a:ahLst/>
            <a:cxnLst/>
            <a:rect l="l" t="t" r="r" b="b"/>
            <a:pathLst>
              <a:path w="1813560" h="684276">
                <a:moveTo>
                  <a:pt x="1699514" y="0"/>
                </a:moveTo>
                <a:lnTo>
                  <a:pt x="103752" y="458"/>
                </a:lnTo>
                <a:lnTo>
                  <a:pt x="63005" y="12031"/>
                </a:lnTo>
                <a:lnTo>
                  <a:pt x="30067" y="36882"/>
                </a:lnTo>
                <a:lnTo>
                  <a:pt x="8032" y="71918"/>
                </a:lnTo>
                <a:lnTo>
                  <a:pt x="0" y="114046"/>
                </a:lnTo>
                <a:lnTo>
                  <a:pt x="458" y="580523"/>
                </a:lnTo>
                <a:lnTo>
                  <a:pt x="12033" y="621270"/>
                </a:lnTo>
                <a:lnTo>
                  <a:pt x="36887" y="654208"/>
                </a:lnTo>
                <a:lnTo>
                  <a:pt x="71924" y="676243"/>
                </a:lnTo>
                <a:lnTo>
                  <a:pt x="114046" y="684276"/>
                </a:lnTo>
                <a:lnTo>
                  <a:pt x="1709807" y="683817"/>
                </a:lnTo>
                <a:lnTo>
                  <a:pt x="1750554" y="672242"/>
                </a:lnTo>
                <a:lnTo>
                  <a:pt x="1783492" y="647388"/>
                </a:lnTo>
                <a:lnTo>
                  <a:pt x="1805527" y="612351"/>
                </a:lnTo>
                <a:lnTo>
                  <a:pt x="1813560" y="570230"/>
                </a:lnTo>
                <a:lnTo>
                  <a:pt x="1813101" y="103750"/>
                </a:lnTo>
                <a:lnTo>
                  <a:pt x="1801526" y="63000"/>
                </a:lnTo>
                <a:lnTo>
                  <a:pt x="1776672" y="30062"/>
                </a:lnTo>
                <a:lnTo>
                  <a:pt x="1741635" y="8031"/>
                </a:lnTo>
                <a:lnTo>
                  <a:pt x="169951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8103" y="3819754"/>
            <a:ext cx="1379855" cy="568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ct val="100000"/>
              </a:lnSpc>
            </a:pPr>
            <a:r>
              <a:rPr dirty="0" smtClean="0" sz="1200" spc="-5" i="1">
                <a:latin typeface="Calibri"/>
                <a:cs typeface="Calibri"/>
              </a:rPr>
              <a:t>Op</a:t>
            </a:r>
            <a:r>
              <a:rPr dirty="0" smtClean="0" sz="1200" spc="5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ma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-10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pr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j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10" i="1">
                <a:latin typeface="Calibri"/>
                <a:cs typeface="Calibri"/>
              </a:rPr>
              <a:t>c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ons</a:t>
            </a:r>
            <a:r>
              <a:rPr dirty="0" smtClean="0" sz="1200" spc="-5" i="1">
                <a:latin typeface="Calibri"/>
                <a:cs typeface="Calibri"/>
              </a:rPr>
              <a:t> Op</a:t>
            </a:r>
            <a:r>
              <a:rPr dirty="0" smtClean="0" sz="1200" spc="5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ma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-10" i="1">
                <a:latin typeface="Calibri"/>
                <a:cs typeface="Calibri"/>
              </a:rPr>
              <a:t> </a:t>
            </a:r>
            <a:r>
              <a:rPr dirty="0" smtClean="0" sz="1200" spc="5" i="1">
                <a:latin typeface="Calibri"/>
                <a:cs typeface="Calibri"/>
              </a:rPr>
              <a:t>f</a:t>
            </a:r>
            <a:r>
              <a:rPr dirty="0" smtClean="0" sz="1200" spc="-10" i="1">
                <a:latin typeface="Calibri"/>
                <a:cs typeface="Calibri"/>
              </a:rPr>
              <a:t>r</a:t>
            </a:r>
            <a:r>
              <a:rPr dirty="0" smtClean="0" sz="1200" spc="-10" i="1">
                <a:latin typeface="Calibri"/>
                <a:cs typeface="Calibri"/>
              </a:rPr>
              <a:t>am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M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-1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c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5" i="1">
                <a:latin typeface="Calibri"/>
                <a:cs typeface="Calibri"/>
              </a:rPr>
              <a:t>m</a:t>
            </a:r>
            <a:r>
              <a:rPr dirty="0" smtClean="0" sz="1200" spc="-15" i="1">
                <a:latin typeface="Calibri"/>
                <a:cs typeface="Calibri"/>
              </a:rPr>
              <a:t>p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5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s</a:t>
            </a:r>
            <a:r>
              <a:rPr dirty="0" smtClean="0" sz="1200" spc="-5" i="1">
                <a:latin typeface="Calibri"/>
                <a:cs typeface="Calibri"/>
              </a:rPr>
              <a:t>a</a:t>
            </a:r>
            <a:r>
              <a:rPr dirty="0" smtClean="0" sz="1200" spc="5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7828" y="845820"/>
            <a:ext cx="1912619" cy="573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98904" y="931163"/>
            <a:ext cx="161543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83108" y="812292"/>
            <a:ext cx="1240535" cy="1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83108" y="1388376"/>
            <a:ext cx="1240535" cy="1173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78307" y="931165"/>
            <a:ext cx="1796795" cy="457200"/>
          </a:xfrm>
          <a:custGeom>
            <a:avLst/>
            <a:gdLst/>
            <a:ahLst/>
            <a:cxnLst/>
            <a:rect l="l" t="t" r="r" b="b"/>
            <a:pathLst>
              <a:path w="1796795" h="457200">
                <a:moveTo>
                  <a:pt x="1720595" y="0"/>
                </a:moveTo>
                <a:lnTo>
                  <a:pt x="69062" y="329"/>
                </a:lnTo>
                <a:lnTo>
                  <a:pt x="30185" y="15454"/>
                </a:lnTo>
                <a:lnTo>
                  <a:pt x="5343" y="48110"/>
                </a:lnTo>
                <a:lnTo>
                  <a:pt x="0" y="76200"/>
                </a:lnTo>
                <a:lnTo>
                  <a:pt x="329" y="388137"/>
                </a:lnTo>
                <a:lnTo>
                  <a:pt x="15454" y="427014"/>
                </a:lnTo>
                <a:lnTo>
                  <a:pt x="48110" y="451856"/>
                </a:lnTo>
                <a:lnTo>
                  <a:pt x="76200" y="457200"/>
                </a:lnTo>
                <a:lnTo>
                  <a:pt x="1727733" y="456870"/>
                </a:lnTo>
                <a:lnTo>
                  <a:pt x="1766610" y="441745"/>
                </a:lnTo>
                <a:lnTo>
                  <a:pt x="1791452" y="409089"/>
                </a:lnTo>
                <a:lnTo>
                  <a:pt x="1796795" y="381000"/>
                </a:lnTo>
                <a:lnTo>
                  <a:pt x="1796466" y="69062"/>
                </a:lnTo>
                <a:lnTo>
                  <a:pt x="1781341" y="30185"/>
                </a:lnTo>
                <a:lnTo>
                  <a:pt x="1748685" y="5343"/>
                </a:lnTo>
                <a:lnTo>
                  <a:pt x="17205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78307" y="931165"/>
            <a:ext cx="1796795" cy="457200"/>
          </a:xfrm>
          <a:custGeom>
            <a:avLst/>
            <a:gdLst/>
            <a:ahLst/>
            <a:cxnLst/>
            <a:rect l="l" t="t" r="r" b="b"/>
            <a:pathLst>
              <a:path w="1796795" h="457200">
                <a:moveTo>
                  <a:pt x="0" y="76200"/>
                </a:moveTo>
                <a:lnTo>
                  <a:pt x="11636" y="35705"/>
                </a:lnTo>
                <a:lnTo>
                  <a:pt x="41927" y="8122"/>
                </a:lnTo>
                <a:lnTo>
                  <a:pt x="1720595" y="0"/>
                </a:lnTo>
                <a:lnTo>
                  <a:pt x="1735101" y="1378"/>
                </a:lnTo>
                <a:lnTo>
                  <a:pt x="1772062" y="20003"/>
                </a:lnTo>
                <a:lnTo>
                  <a:pt x="1793800" y="54971"/>
                </a:lnTo>
                <a:lnTo>
                  <a:pt x="1796795" y="381000"/>
                </a:lnTo>
                <a:lnTo>
                  <a:pt x="1795417" y="395505"/>
                </a:lnTo>
                <a:lnTo>
                  <a:pt x="1776792" y="432466"/>
                </a:lnTo>
                <a:lnTo>
                  <a:pt x="1741824" y="454204"/>
                </a:lnTo>
                <a:lnTo>
                  <a:pt x="76200" y="457200"/>
                </a:lnTo>
                <a:lnTo>
                  <a:pt x="61694" y="455821"/>
                </a:lnTo>
                <a:lnTo>
                  <a:pt x="24733" y="437196"/>
                </a:lnTo>
                <a:lnTo>
                  <a:pt x="2995" y="402228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03379" y="934669"/>
            <a:ext cx="946785" cy="448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39370">
              <a:lnSpc>
                <a:spcPct val="100000"/>
              </a:lnSpc>
            </a:pP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O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p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i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m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al</a:t>
            </a:r>
            <a:r>
              <a:rPr dirty="0" smtClean="0" sz="1400" spc="-15" b="1">
                <a:solidFill>
                  <a:srgbClr val="004575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2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D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 an</a:t>
            </a:r>
            <a:r>
              <a:rPr dirty="0" smtClean="0" sz="1400" spc="-10" b="1">
                <a:solidFill>
                  <a:srgbClr val="004575"/>
                </a:solidFill>
                <a:latin typeface="Calibri"/>
                <a:cs typeface="Calibri"/>
              </a:rPr>
              <a:t>g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io</a:t>
            </a:r>
            <a:r>
              <a:rPr dirty="0" smtClean="0" sz="1400" spc="-10" b="1">
                <a:solidFill>
                  <a:srgbClr val="004575"/>
                </a:solidFill>
                <a:latin typeface="Calibri"/>
                <a:cs typeface="Calibri"/>
              </a:rPr>
              <a:t>g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r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aphy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964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125802" y="0"/>
                </a:moveTo>
                <a:lnTo>
                  <a:pt x="83216" y="8437"/>
                </a:lnTo>
                <a:lnTo>
                  <a:pt x="46952" y="29185"/>
                </a:lnTo>
                <a:lnTo>
                  <a:pt x="19488" y="59841"/>
                </a:lnTo>
                <a:lnTo>
                  <a:pt x="3301" y="97998"/>
                </a:lnTo>
                <a:lnTo>
                  <a:pt x="0" y="126417"/>
                </a:lnTo>
                <a:lnTo>
                  <a:pt x="705" y="139632"/>
                </a:lnTo>
                <a:lnTo>
                  <a:pt x="11618" y="178260"/>
                </a:lnTo>
                <a:lnTo>
                  <a:pt x="34463" y="210894"/>
                </a:lnTo>
                <a:lnTo>
                  <a:pt x="67605" y="235411"/>
                </a:lnTo>
                <a:lnTo>
                  <a:pt x="109409" y="249686"/>
                </a:lnTo>
                <a:lnTo>
                  <a:pt x="141285" y="252465"/>
                </a:lnTo>
                <a:lnTo>
                  <a:pt x="155370" y="250557"/>
                </a:lnTo>
                <a:lnTo>
                  <a:pt x="194152" y="236434"/>
                </a:lnTo>
                <a:lnTo>
                  <a:pt x="225964" y="211102"/>
                </a:lnTo>
                <a:lnTo>
                  <a:pt x="248538" y="176345"/>
                </a:lnTo>
                <a:lnTo>
                  <a:pt x="259606" y="133946"/>
                </a:lnTo>
                <a:lnTo>
                  <a:pt x="260347" y="118423"/>
                </a:lnTo>
                <a:lnTo>
                  <a:pt x="258645" y="104476"/>
                </a:lnTo>
                <a:lnTo>
                  <a:pt x="244673" y="66010"/>
                </a:lnTo>
                <a:lnTo>
                  <a:pt x="219049" y="34383"/>
                </a:lnTo>
                <a:lnTo>
                  <a:pt x="183882" y="11877"/>
                </a:lnTo>
                <a:lnTo>
                  <a:pt x="141286" y="773"/>
                </a:lnTo>
                <a:lnTo>
                  <a:pt x="1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964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0" y="126417"/>
                </a:moveTo>
                <a:lnTo>
                  <a:pt x="7291" y="84594"/>
                </a:lnTo>
                <a:lnTo>
                  <a:pt x="27512" y="48670"/>
                </a:lnTo>
                <a:lnTo>
                  <a:pt x="58185" y="21049"/>
                </a:lnTo>
                <a:lnTo>
                  <a:pt x="96832" y="4138"/>
                </a:lnTo>
                <a:lnTo>
                  <a:pt x="125802" y="0"/>
                </a:lnTo>
                <a:lnTo>
                  <a:pt x="141286" y="773"/>
                </a:lnTo>
                <a:lnTo>
                  <a:pt x="183882" y="11877"/>
                </a:lnTo>
                <a:lnTo>
                  <a:pt x="219049" y="34383"/>
                </a:lnTo>
                <a:lnTo>
                  <a:pt x="244673" y="66010"/>
                </a:lnTo>
                <a:lnTo>
                  <a:pt x="258645" y="104476"/>
                </a:lnTo>
                <a:lnTo>
                  <a:pt x="260347" y="118423"/>
                </a:lnTo>
                <a:lnTo>
                  <a:pt x="259606" y="133946"/>
                </a:lnTo>
                <a:lnTo>
                  <a:pt x="248538" y="176345"/>
                </a:lnTo>
                <a:lnTo>
                  <a:pt x="225964" y="211102"/>
                </a:lnTo>
                <a:lnTo>
                  <a:pt x="194152" y="236434"/>
                </a:lnTo>
                <a:lnTo>
                  <a:pt x="155370" y="250557"/>
                </a:lnTo>
                <a:lnTo>
                  <a:pt x="141285" y="252465"/>
                </a:lnTo>
                <a:lnTo>
                  <a:pt x="124987" y="251802"/>
                </a:lnTo>
                <a:lnTo>
                  <a:pt x="80658" y="241412"/>
                </a:lnTo>
                <a:lnTo>
                  <a:pt x="44447" y="220073"/>
                </a:lnTo>
                <a:lnTo>
                  <a:pt x="17988" y="189909"/>
                </a:lnTo>
                <a:lnTo>
                  <a:pt x="2916" y="153043"/>
                </a:lnTo>
                <a:lnTo>
                  <a:pt x="0" y="126417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9623" y="742188"/>
            <a:ext cx="387083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54400" y="804111"/>
            <a:ext cx="1384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004977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11907" y="1347216"/>
            <a:ext cx="2333243" cy="27188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506979" y="1542288"/>
            <a:ext cx="1747243" cy="21313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125979" y="2674620"/>
            <a:ext cx="1359407" cy="10332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464307" y="3741420"/>
            <a:ext cx="1830323" cy="7696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580132" y="3855720"/>
            <a:ext cx="1598675" cy="588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506979" y="3761234"/>
            <a:ext cx="1744980" cy="684276"/>
          </a:xfrm>
          <a:custGeom>
            <a:avLst/>
            <a:gdLst/>
            <a:ahLst/>
            <a:cxnLst/>
            <a:rect l="l" t="t" r="r" b="b"/>
            <a:pathLst>
              <a:path w="1744979" h="684276">
                <a:moveTo>
                  <a:pt x="1630933" y="0"/>
                </a:moveTo>
                <a:lnTo>
                  <a:pt x="103752" y="458"/>
                </a:lnTo>
                <a:lnTo>
                  <a:pt x="63005" y="12031"/>
                </a:lnTo>
                <a:lnTo>
                  <a:pt x="30067" y="36882"/>
                </a:lnTo>
                <a:lnTo>
                  <a:pt x="8032" y="71918"/>
                </a:lnTo>
                <a:lnTo>
                  <a:pt x="0" y="114046"/>
                </a:lnTo>
                <a:lnTo>
                  <a:pt x="458" y="580523"/>
                </a:lnTo>
                <a:lnTo>
                  <a:pt x="12033" y="621270"/>
                </a:lnTo>
                <a:lnTo>
                  <a:pt x="36887" y="654208"/>
                </a:lnTo>
                <a:lnTo>
                  <a:pt x="71924" y="676243"/>
                </a:lnTo>
                <a:lnTo>
                  <a:pt x="114046" y="684276"/>
                </a:lnTo>
                <a:lnTo>
                  <a:pt x="1641227" y="683817"/>
                </a:lnTo>
                <a:lnTo>
                  <a:pt x="1681974" y="672242"/>
                </a:lnTo>
                <a:lnTo>
                  <a:pt x="1714912" y="647388"/>
                </a:lnTo>
                <a:lnTo>
                  <a:pt x="1736947" y="612351"/>
                </a:lnTo>
                <a:lnTo>
                  <a:pt x="1744980" y="570230"/>
                </a:lnTo>
                <a:lnTo>
                  <a:pt x="1744521" y="103750"/>
                </a:lnTo>
                <a:lnTo>
                  <a:pt x="1732946" y="63000"/>
                </a:lnTo>
                <a:lnTo>
                  <a:pt x="1708092" y="30062"/>
                </a:lnTo>
                <a:lnTo>
                  <a:pt x="1673055" y="8031"/>
                </a:lnTo>
                <a:lnTo>
                  <a:pt x="163093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701223" y="3911194"/>
            <a:ext cx="1355725" cy="3860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56540" marR="12700" indent="-243840">
              <a:lnSpc>
                <a:spcPct val="100000"/>
              </a:lnSpc>
            </a:pPr>
            <a:r>
              <a:rPr dirty="0" smtClean="0" sz="1200" i="1">
                <a:latin typeface="Calibri"/>
                <a:cs typeface="Calibri"/>
              </a:rPr>
              <a:t>E</a:t>
            </a:r>
            <a:r>
              <a:rPr dirty="0" smtClean="0" sz="1200" spc="-5" i="1">
                <a:latin typeface="Calibri"/>
                <a:cs typeface="Calibri"/>
              </a:rPr>
              <a:t>x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-10" i="1">
                <a:latin typeface="Calibri"/>
                <a:cs typeface="Calibri"/>
              </a:rPr>
              <a:t>r</a:t>
            </a:r>
            <a:r>
              <a:rPr dirty="0" smtClean="0" sz="1200" spc="-1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c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g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c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20" i="1">
                <a:latin typeface="Calibri"/>
                <a:cs typeface="Calibri"/>
              </a:rPr>
              <a:t>n</a:t>
            </a:r>
            <a:r>
              <a:rPr dirty="0" smtClean="0" sz="1200" spc="-15" i="1">
                <a:latin typeface="Calibri"/>
                <a:cs typeface="Calibri"/>
              </a:rPr>
              <a:t>t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1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li</a:t>
            </a:r>
            <a:r>
              <a:rPr dirty="0" smtClean="0" sz="1200" spc="-15" i="1">
                <a:latin typeface="Calibri"/>
                <a:cs typeface="Calibri"/>
              </a:rPr>
              <a:t>n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10" i="1">
                <a:latin typeface="Calibri"/>
                <a:cs typeface="Calibri"/>
              </a:rPr>
              <a:t>s</a:t>
            </a:r>
            <a:r>
              <a:rPr dirty="0" smtClean="0" sz="1200" spc="-10" i="1">
                <a:latin typeface="Calibri"/>
                <a:cs typeface="Calibri"/>
              </a:rPr>
              <a:t> </a:t>
            </a:r>
            <a:r>
              <a:rPr dirty="0" smtClean="0" sz="1200" spc="-60" i="1">
                <a:latin typeface="Calibri"/>
                <a:cs typeface="Calibri"/>
              </a:rPr>
              <a:t>T</a:t>
            </a:r>
            <a:r>
              <a:rPr dirty="0" smtClean="0" sz="1200" spc="-10" i="1">
                <a:latin typeface="Calibri"/>
                <a:cs typeface="Calibri"/>
              </a:rPr>
              <a:t>r</a:t>
            </a:r>
            <a:r>
              <a:rPr dirty="0" smtClean="0" sz="1200" spc="-10" i="1">
                <a:latin typeface="Calibri"/>
                <a:cs typeface="Calibri"/>
              </a:rPr>
              <a:t>ee</a:t>
            </a:r>
            <a:r>
              <a:rPr dirty="0" smtClean="0" sz="1200" spc="5" i="1">
                <a:latin typeface="Calibri"/>
                <a:cs typeface="Calibri"/>
              </a:rPr>
              <a:t> </a:t>
            </a:r>
            <a:r>
              <a:rPr dirty="0" smtClean="0" sz="1200" spc="-15" i="1">
                <a:latin typeface="Calibri"/>
                <a:cs typeface="Calibri"/>
              </a:rPr>
              <a:t>t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10" i="1">
                <a:latin typeface="Calibri"/>
                <a:cs typeface="Calibri"/>
              </a:rPr>
              <a:t>p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10" i="1">
                <a:latin typeface="Calibri"/>
                <a:cs typeface="Calibri"/>
              </a:rPr>
              <a:t>g</a:t>
            </a:r>
            <a:r>
              <a:rPr dirty="0" smtClean="0" sz="1200" spc="0" i="1"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76500" y="876300"/>
            <a:ext cx="1860803" cy="5730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175759" y="961644"/>
            <a:ext cx="161543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03576" y="842772"/>
            <a:ext cx="1405127" cy="118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703576" y="1418844"/>
            <a:ext cx="1405127" cy="1173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506979" y="961646"/>
            <a:ext cx="1744980" cy="457200"/>
          </a:xfrm>
          <a:custGeom>
            <a:avLst/>
            <a:gdLst/>
            <a:ahLst/>
            <a:cxnLst/>
            <a:rect l="l" t="t" r="r" b="b"/>
            <a:pathLst>
              <a:path w="1744979" h="457200">
                <a:moveTo>
                  <a:pt x="1668780" y="0"/>
                </a:moveTo>
                <a:lnTo>
                  <a:pt x="69062" y="329"/>
                </a:lnTo>
                <a:lnTo>
                  <a:pt x="30185" y="15454"/>
                </a:lnTo>
                <a:lnTo>
                  <a:pt x="5343" y="48110"/>
                </a:lnTo>
                <a:lnTo>
                  <a:pt x="0" y="76200"/>
                </a:lnTo>
                <a:lnTo>
                  <a:pt x="329" y="388136"/>
                </a:lnTo>
                <a:lnTo>
                  <a:pt x="15454" y="427008"/>
                </a:lnTo>
                <a:lnTo>
                  <a:pt x="48110" y="451855"/>
                </a:lnTo>
                <a:lnTo>
                  <a:pt x="76200" y="457200"/>
                </a:lnTo>
                <a:lnTo>
                  <a:pt x="1675917" y="456870"/>
                </a:lnTo>
                <a:lnTo>
                  <a:pt x="1714794" y="441742"/>
                </a:lnTo>
                <a:lnTo>
                  <a:pt x="1739636" y="409083"/>
                </a:lnTo>
                <a:lnTo>
                  <a:pt x="1744980" y="381000"/>
                </a:lnTo>
                <a:lnTo>
                  <a:pt x="1744650" y="69062"/>
                </a:lnTo>
                <a:lnTo>
                  <a:pt x="1729525" y="30185"/>
                </a:lnTo>
                <a:lnTo>
                  <a:pt x="1696869" y="5343"/>
                </a:lnTo>
                <a:lnTo>
                  <a:pt x="1668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506979" y="961646"/>
            <a:ext cx="1744980" cy="457200"/>
          </a:xfrm>
          <a:custGeom>
            <a:avLst/>
            <a:gdLst/>
            <a:ahLst/>
            <a:cxnLst/>
            <a:rect l="l" t="t" r="r" b="b"/>
            <a:pathLst>
              <a:path w="1744979" h="457200">
                <a:moveTo>
                  <a:pt x="0" y="76200"/>
                </a:moveTo>
                <a:lnTo>
                  <a:pt x="11636" y="35705"/>
                </a:lnTo>
                <a:lnTo>
                  <a:pt x="41927" y="8122"/>
                </a:lnTo>
                <a:lnTo>
                  <a:pt x="1668780" y="0"/>
                </a:lnTo>
                <a:lnTo>
                  <a:pt x="1683285" y="1378"/>
                </a:lnTo>
                <a:lnTo>
                  <a:pt x="1720246" y="20003"/>
                </a:lnTo>
                <a:lnTo>
                  <a:pt x="1741984" y="54971"/>
                </a:lnTo>
                <a:lnTo>
                  <a:pt x="1744980" y="381000"/>
                </a:lnTo>
                <a:lnTo>
                  <a:pt x="1743601" y="395501"/>
                </a:lnTo>
                <a:lnTo>
                  <a:pt x="1724976" y="432461"/>
                </a:lnTo>
                <a:lnTo>
                  <a:pt x="1690008" y="454203"/>
                </a:lnTo>
                <a:lnTo>
                  <a:pt x="76200" y="457200"/>
                </a:lnTo>
                <a:lnTo>
                  <a:pt x="61694" y="455820"/>
                </a:lnTo>
                <a:lnTo>
                  <a:pt x="24733" y="437192"/>
                </a:lnTo>
                <a:lnTo>
                  <a:pt x="2995" y="402223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2824016" y="965246"/>
            <a:ext cx="1111885" cy="448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85420">
              <a:lnSpc>
                <a:spcPct val="100000"/>
              </a:lnSpc>
            </a:pP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3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D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 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m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odel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 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r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econs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ruc</a:t>
            </a:r>
            <a:r>
              <a:rPr dirty="0" smtClean="0" sz="1400" spc="-10" b="1">
                <a:solidFill>
                  <a:srgbClr val="004575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82011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125802" y="0"/>
                </a:moveTo>
                <a:lnTo>
                  <a:pt x="83216" y="8437"/>
                </a:lnTo>
                <a:lnTo>
                  <a:pt x="46952" y="29185"/>
                </a:lnTo>
                <a:lnTo>
                  <a:pt x="19488" y="59841"/>
                </a:lnTo>
                <a:lnTo>
                  <a:pt x="3301" y="97998"/>
                </a:lnTo>
                <a:lnTo>
                  <a:pt x="0" y="126417"/>
                </a:lnTo>
                <a:lnTo>
                  <a:pt x="705" y="139632"/>
                </a:lnTo>
                <a:lnTo>
                  <a:pt x="11618" y="178260"/>
                </a:lnTo>
                <a:lnTo>
                  <a:pt x="34463" y="210894"/>
                </a:lnTo>
                <a:lnTo>
                  <a:pt x="67605" y="235411"/>
                </a:lnTo>
                <a:lnTo>
                  <a:pt x="109409" y="249686"/>
                </a:lnTo>
                <a:lnTo>
                  <a:pt x="141285" y="252465"/>
                </a:lnTo>
                <a:lnTo>
                  <a:pt x="155370" y="250557"/>
                </a:lnTo>
                <a:lnTo>
                  <a:pt x="194152" y="236434"/>
                </a:lnTo>
                <a:lnTo>
                  <a:pt x="225964" y="211102"/>
                </a:lnTo>
                <a:lnTo>
                  <a:pt x="248538" y="176345"/>
                </a:lnTo>
                <a:lnTo>
                  <a:pt x="259606" y="133946"/>
                </a:lnTo>
                <a:lnTo>
                  <a:pt x="260347" y="118423"/>
                </a:lnTo>
                <a:lnTo>
                  <a:pt x="258645" y="104476"/>
                </a:lnTo>
                <a:lnTo>
                  <a:pt x="244673" y="66010"/>
                </a:lnTo>
                <a:lnTo>
                  <a:pt x="219049" y="34383"/>
                </a:lnTo>
                <a:lnTo>
                  <a:pt x="183882" y="11877"/>
                </a:lnTo>
                <a:lnTo>
                  <a:pt x="141286" y="773"/>
                </a:lnTo>
                <a:lnTo>
                  <a:pt x="1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382011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0" y="126417"/>
                </a:moveTo>
                <a:lnTo>
                  <a:pt x="7291" y="84594"/>
                </a:lnTo>
                <a:lnTo>
                  <a:pt x="27512" y="48670"/>
                </a:lnTo>
                <a:lnTo>
                  <a:pt x="58185" y="21049"/>
                </a:lnTo>
                <a:lnTo>
                  <a:pt x="96832" y="4138"/>
                </a:lnTo>
                <a:lnTo>
                  <a:pt x="125802" y="0"/>
                </a:lnTo>
                <a:lnTo>
                  <a:pt x="141286" y="773"/>
                </a:lnTo>
                <a:lnTo>
                  <a:pt x="183882" y="11877"/>
                </a:lnTo>
                <a:lnTo>
                  <a:pt x="219049" y="34383"/>
                </a:lnTo>
                <a:lnTo>
                  <a:pt x="244673" y="66010"/>
                </a:lnTo>
                <a:lnTo>
                  <a:pt x="258645" y="104476"/>
                </a:lnTo>
                <a:lnTo>
                  <a:pt x="260347" y="118423"/>
                </a:lnTo>
                <a:lnTo>
                  <a:pt x="259606" y="133946"/>
                </a:lnTo>
                <a:lnTo>
                  <a:pt x="248538" y="176345"/>
                </a:lnTo>
                <a:lnTo>
                  <a:pt x="225964" y="211102"/>
                </a:lnTo>
                <a:lnTo>
                  <a:pt x="194152" y="236434"/>
                </a:lnTo>
                <a:lnTo>
                  <a:pt x="155370" y="250557"/>
                </a:lnTo>
                <a:lnTo>
                  <a:pt x="141285" y="252465"/>
                </a:lnTo>
                <a:lnTo>
                  <a:pt x="124987" y="251802"/>
                </a:lnTo>
                <a:lnTo>
                  <a:pt x="80658" y="241412"/>
                </a:lnTo>
                <a:lnTo>
                  <a:pt x="44447" y="220073"/>
                </a:lnTo>
                <a:lnTo>
                  <a:pt x="17988" y="189909"/>
                </a:lnTo>
                <a:lnTo>
                  <a:pt x="2916" y="153043"/>
                </a:lnTo>
                <a:lnTo>
                  <a:pt x="0" y="126417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328672" y="742188"/>
            <a:ext cx="387095" cy="4571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443098" y="804111"/>
            <a:ext cx="1384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004977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535423" y="1347216"/>
            <a:ext cx="2313419" cy="271881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730496" y="1542288"/>
            <a:ext cx="1723412" cy="21305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366259" y="2674620"/>
            <a:ext cx="1368551" cy="10332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683252" y="3741420"/>
            <a:ext cx="1810511" cy="7696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799076" y="3764279"/>
            <a:ext cx="1577339" cy="771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725923" y="3761234"/>
            <a:ext cx="1725168" cy="684276"/>
          </a:xfrm>
          <a:custGeom>
            <a:avLst/>
            <a:gdLst/>
            <a:ahLst/>
            <a:cxnLst/>
            <a:rect l="l" t="t" r="r" b="b"/>
            <a:pathLst>
              <a:path w="1725168" h="684276">
                <a:moveTo>
                  <a:pt x="1611122" y="0"/>
                </a:moveTo>
                <a:lnTo>
                  <a:pt x="103752" y="458"/>
                </a:lnTo>
                <a:lnTo>
                  <a:pt x="63005" y="12031"/>
                </a:lnTo>
                <a:lnTo>
                  <a:pt x="30067" y="36882"/>
                </a:lnTo>
                <a:lnTo>
                  <a:pt x="8032" y="71918"/>
                </a:lnTo>
                <a:lnTo>
                  <a:pt x="0" y="114046"/>
                </a:lnTo>
                <a:lnTo>
                  <a:pt x="458" y="580523"/>
                </a:lnTo>
                <a:lnTo>
                  <a:pt x="12033" y="621270"/>
                </a:lnTo>
                <a:lnTo>
                  <a:pt x="36887" y="654208"/>
                </a:lnTo>
                <a:lnTo>
                  <a:pt x="71924" y="676243"/>
                </a:lnTo>
                <a:lnTo>
                  <a:pt x="114046" y="684276"/>
                </a:lnTo>
                <a:lnTo>
                  <a:pt x="1621415" y="683817"/>
                </a:lnTo>
                <a:lnTo>
                  <a:pt x="1662162" y="672242"/>
                </a:lnTo>
                <a:lnTo>
                  <a:pt x="1695100" y="647388"/>
                </a:lnTo>
                <a:lnTo>
                  <a:pt x="1717135" y="612351"/>
                </a:lnTo>
                <a:lnTo>
                  <a:pt x="1725168" y="570230"/>
                </a:lnTo>
                <a:lnTo>
                  <a:pt x="1724709" y="103750"/>
                </a:lnTo>
                <a:lnTo>
                  <a:pt x="1713134" y="63000"/>
                </a:lnTo>
                <a:lnTo>
                  <a:pt x="1688280" y="30062"/>
                </a:lnTo>
                <a:lnTo>
                  <a:pt x="1653243" y="8031"/>
                </a:lnTo>
                <a:lnTo>
                  <a:pt x="161112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920933" y="3819754"/>
            <a:ext cx="1334770" cy="568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905">
              <a:lnSpc>
                <a:spcPct val="100000"/>
              </a:lnSpc>
            </a:pPr>
            <a:r>
              <a:rPr dirty="0" smtClean="0" sz="1200" spc="-5" i="1">
                <a:latin typeface="Calibri"/>
                <a:cs typeface="Calibri"/>
              </a:rPr>
              <a:t>B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5" i="1">
                <a:latin typeface="Calibri"/>
                <a:cs typeface="Calibri"/>
              </a:rPr>
              <a:t>f</a:t>
            </a:r>
            <a:r>
              <a:rPr dirty="0" smtClean="0" sz="1200" spc="-10" i="1">
                <a:latin typeface="Calibri"/>
                <a:cs typeface="Calibri"/>
              </a:rPr>
              <a:t>ur</a:t>
            </a:r>
            <a:r>
              <a:rPr dirty="0" smtClean="0" sz="1200" spc="-10" i="1">
                <a:latin typeface="Calibri"/>
                <a:cs typeface="Calibri"/>
              </a:rPr>
              <a:t>c</a:t>
            </a:r>
            <a:r>
              <a:rPr dirty="0" smtClean="0" sz="1200" spc="-5" i="1">
                <a:latin typeface="Calibri"/>
                <a:cs typeface="Calibri"/>
              </a:rPr>
              <a:t>a</a:t>
            </a:r>
            <a:r>
              <a:rPr dirty="0" smtClean="0" sz="1200" spc="5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-15" i="1">
                <a:latin typeface="Calibri"/>
                <a:cs typeface="Calibri"/>
              </a:rPr>
              <a:t> </a:t>
            </a:r>
            <a:r>
              <a:rPr dirty="0" smtClean="0" sz="1200" spc="-5" i="1">
                <a:latin typeface="Calibri"/>
                <a:cs typeface="Calibri"/>
              </a:rPr>
              <a:t>ana</a:t>
            </a:r>
            <a:r>
              <a:rPr dirty="0" smtClean="0" sz="1200" spc="0" i="1">
                <a:latin typeface="Calibri"/>
                <a:cs typeface="Calibri"/>
              </a:rPr>
              <a:t>lysis</a:t>
            </a:r>
            <a:r>
              <a:rPr dirty="0" smtClean="0" sz="1200" spc="0" i="1">
                <a:latin typeface="Calibri"/>
                <a:cs typeface="Calibri"/>
              </a:rPr>
              <a:t> 2</a:t>
            </a:r>
            <a:r>
              <a:rPr dirty="0" smtClean="0" sz="1200" spc="5" i="1">
                <a:latin typeface="Calibri"/>
                <a:cs typeface="Calibri"/>
              </a:rPr>
              <a:t>D</a:t>
            </a:r>
            <a:r>
              <a:rPr dirty="0" smtClean="0" sz="1200" spc="0" i="1">
                <a:latin typeface="Calibri"/>
                <a:cs typeface="Calibri"/>
              </a:rPr>
              <a:t>-</a:t>
            </a:r>
            <a:r>
              <a:rPr dirty="0" smtClean="0" sz="1200" spc="-5" i="1">
                <a:latin typeface="Calibri"/>
                <a:cs typeface="Calibri"/>
              </a:rPr>
              <a:t>QC</a:t>
            </a:r>
            <a:r>
              <a:rPr dirty="0" smtClean="0" sz="1200" spc="-10" i="1">
                <a:latin typeface="Calibri"/>
                <a:cs typeface="Calibri"/>
              </a:rPr>
              <a:t>A</a:t>
            </a:r>
            <a:r>
              <a:rPr dirty="0" smtClean="0" sz="1200" spc="5" i="1">
                <a:latin typeface="Calibri"/>
                <a:cs typeface="Calibri"/>
              </a:rPr>
              <a:t> </a:t>
            </a:r>
            <a:r>
              <a:rPr dirty="0" smtClean="0" sz="1200" spc="-5" i="1">
                <a:latin typeface="Calibri"/>
                <a:cs typeface="Calibri"/>
              </a:rPr>
              <a:t>ana</a:t>
            </a:r>
            <a:r>
              <a:rPr dirty="0" smtClean="0" sz="1200" spc="0" i="1">
                <a:latin typeface="Calibri"/>
                <a:cs typeface="Calibri"/>
              </a:rPr>
              <a:t>lysis</a:t>
            </a:r>
            <a:r>
              <a:rPr dirty="0" smtClean="0" sz="1200" spc="0" i="1">
                <a:latin typeface="Calibri"/>
                <a:cs typeface="Calibri"/>
              </a:rPr>
              <a:t> E</a:t>
            </a:r>
            <a:r>
              <a:rPr dirty="0" smtClean="0" sz="1200" spc="-15" i="1">
                <a:latin typeface="Calibri"/>
                <a:cs typeface="Calibri"/>
              </a:rPr>
              <a:t>s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ma</a:t>
            </a:r>
            <a:r>
              <a:rPr dirty="0" smtClean="0" sz="1200" spc="5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g</a:t>
            </a:r>
            <a:r>
              <a:rPr dirty="0" smtClean="0" sz="1200" spc="-25" i="1">
                <a:latin typeface="Calibri"/>
                <a:cs typeface="Calibri"/>
              </a:rPr>
              <a:t> </a:t>
            </a:r>
            <a:r>
              <a:rPr dirty="0" smtClean="0" sz="1200" spc="-5" i="1">
                <a:latin typeface="Calibri"/>
                <a:cs typeface="Calibri"/>
              </a:rPr>
              <a:t>d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am</a:t>
            </a:r>
            <a:r>
              <a:rPr dirty="0" smtClean="0" sz="1200" spc="-20" i="1">
                <a:latin typeface="Calibri"/>
                <a:cs typeface="Calibri"/>
              </a:rPr>
              <a:t>e</a:t>
            </a:r>
            <a:r>
              <a:rPr dirty="0" smtClean="0" sz="1200" spc="-15" i="1">
                <a:latin typeface="Calibri"/>
                <a:cs typeface="Calibri"/>
              </a:rPr>
              <a:t>t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1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95444" y="876300"/>
            <a:ext cx="1840991" cy="5730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5027676" y="842772"/>
            <a:ext cx="1176527" cy="1188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027676" y="1418844"/>
            <a:ext cx="1176527" cy="1173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725923" y="961645"/>
            <a:ext cx="1725168" cy="457200"/>
          </a:xfrm>
          <a:custGeom>
            <a:avLst/>
            <a:gdLst/>
            <a:ahLst/>
            <a:cxnLst/>
            <a:rect l="l" t="t" r="r" b="b"/>
            <a:pathLst>
              <a:path w="1725168" h="457200">
                <a:moveTo>
                  <a:pt x="1648968" y="0"/>
                </a:moveTo>
                <a:lnTo>
                  <a:pt x="69062" y="329"/>
                </a:lnTo>
                <a:lnTo>
                  <a:pt x="30185" y="15454"/>
                </a:lnTo>
                <a:lnTo>
                  <a:pt x="5343" y="48110"/>
                </a:lnTo>
                <a:lnTo>
                  <a:pt x="0" y="76200"/>
                </a:lnTo>
                <a:lnTo>
                  <a:pt x="329" y="388137"/>
                </a:lnTo>
                <a:lnTo>
                  <a:pt x="15454" y="427014"/>
                </a:lnTo>
                <a:lnTo>
                  <a:pt x="48110" y="451856"/>
                </a:lnTo>
                <a:lnTo>
                  <a:pt x="76200" y="457200"/>
                </a:lnTo>
                <a:lnTo>
                  <a:pt x="1656105" y="456870"/>
                </a:lnTo>
                <a:lnTo>
                  <a:pt x="1694982" y="441745"/>
                </a:lnTo>
                <a:lnTo>
                  <a:pt x="1719824" y="409089"/>
                </a:lnTo>
                <a:lnTo>
                  <a:pt x="1725168" y="381000"/>
                </a:lnTo>
                <a:lnTo>
                  <a:pt x="1724838" y="69062"/>
                </a:lnTo>
                <a:lnTo>
                  <a:pt x="1709713" y="30185"/>
                </a:lnTo>
                <a:lnTo>
                  <a:pt x="1677057" y="5343"/>
                </a:lnTo>
                <a:lnTo>
                  <a:pt x="1648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725923" y="961645"/>
            <a:ext cx="1725168" cy="457200"/>
          </a:xfrm>
          <a:custGeom>
            <a:avLst/>
            <a:gdLst/>
            <a:ahLst/>
            <a:cxnLst/>
            <a:rect l="l" t="t" r="r" b="b"/>
            <a:pathLst>
              <a:path w="1725168" h="457200">
                <a:moveTo>
                  <a:pt x="0" y="76200"/>
                </a:moveTo>
                <a:lnTo>
                  <a:pt x="11636" y="35705"/>
                </a:lnTo>
                <a:lnTo>
                  <a:pt x="41927" y="8122"/>
                </a:lnTo>
                <a:lnTo>
                  <a:pt x="1648968" y="0"/>
                </a:lnTo>
                <a:lnTo>
                  <a:pt x="1663473" y="1378"/>
                </a:lnTo>
                <a:lnTo>
                  <a:pt x="1700434" y="20003"/>
                </a:lnTo>
                <a:lnTo>
                  <a:pt x="1722172" y="54971"/>
                </a:lnTo>
                <a:lnTo>
                  <a:pt x="1725168" y="381000"/>
                </a:lnTo>
                <a:lnTo>
                  <a:pt x="1723789" y="395505"/>
                </a:lnTo>
                <a:lnTo>
                  <a:pt x="1705164" y="432466"/>
                </a:lnTo>
                <a:lnTo>
                  <a:pt x="1670196" y="454204"/>
                </a:lnTo>
                <a:lnTo>
                  <a:pt x="76200" y="457200"/>
                </a:lnTo>
                <a:lnTo>
                  <a:pt x="61694" y="455821"/>
                </a:lnTo>
                <a:lnTo>
                  <a:pt x="24733" y="437196"/>
                </a:lnTo>
                <a:lnTo>
                  <a:pt x="2995" y="402228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5147412" y="965246"/>
            <a:ext cx="883285" cy="448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20014">
              <a:lnSpc>
                <a:spcPct val="100000"/>
              </a:lnSpc>
            </a:pP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S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enosis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 assess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m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94859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125802" y="0"/>
                </a:moveTo>
                <a:lnTo>
                  <a:pt x="83216" y="8437"/>
                </a:lnTo>
                <a:lnTo>
                  <a:pt x="46952" y="29185"/>
                </a:lnTo>
                <a:lnTo>
                  <a:pt x="19488" y="59841"/>
                </a:lnTo>
                <a:lnTo>
                  <a:pt x="3301" y="97998"/>
                </a:lnTo>
                <a:lnTo>
                  <a:pt x="0" y="126417"/>
                </a:lnTo>
                <a:lnTo>
                  <a:pt x="705" y="139632"/>
                </a:lnTo>
                <a:lnTo>
                  <a:pt x="11618" y="178260"/>
                </a:lnTo>
                <a:lnTo>
                  <a:pt x="34463" y="210894"/>
                </a:lnTo>
                <a:lnTo>
                  <a:pt x="67605" y="235411"/>
                </a:lnTo>
                <a:lnTo>
                  <a:pt x="109409" y="249686"/>
                </a:lnTo>
                <a:lnTo>
                  <a:pt x="141285" y="252465"/>
                </a:lnTo>
                <a:lnTo>
                  <a:pt x="155370" y="250557"/>
                </a:lnTo>
                <a:lnTo>
                  <a:pt x="194152" y="236434"/>
                </a:lnTo>
                <a:lnTo>
                  <a:pt x="225964" y="211102"/>
                </a:lnTo>
                <a:lnTo>
                  <a:pt x="248538" y="176345"/>
                </a:lnTo>
                <a:lnTo>
                  <a:pt x="259606" y="133946"/>
                </a:lnTo>
                <a:lnTo>
                  <a:pt x="260347" y="118423"/>
                </a:lnTo>
                <a:lnTo>
                  <a:pt x="258645" y="104476"/>
                </a:lnTo>
                <a:lnTo>
                  <a:pt x="244673" y="66010"/>
                </a:lnTo>
                <a:lnTo>
                  <a:pt x="219049" y="34383"/>
                </a:lnTo>
                <a:lnTo>
                  <a:pt x="183882" y="11877"/>
                </a:lnTo>
                <a:lnTo>
                  <a:pt x="141286" y="773"/>
                </a:lnTo>
                <a:lnTo>
                  <a:pt x="1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594859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0" y="126417"/>
                </a:moveTo>
                <a:lnTo>
                  <a:pt x="7291" y="84594"/>
                </a:lnTo>
                <a:lnTo>
                  <a:pt x="27512" y="48670"/>
                </a:lnTo>
                <a:lnTo>
                  <a:pt x="58185" y="21049"/>
                </a:lnTo>
                <a:lnTo>
                  <a:pt x="96832" y="4138"/>
                </a:lnTo>
                <a:lnTo>
                  <a:pt x="125802" y="0"/>
                </a:lnTo>
                <a:lnTo>
                  <a:pt x="141286" y="773"/>
                </a:lnTo>
                <a:lnTo>
                  <a:pt x="183882" y="11877"/>
                </a:lnTo>
                <a:lnTo>
                  <a:pt x="219049" y="34383"/>
                </a:lnTo>
                <a:lnTo>
                  <a:pt x="244673" y="66010"/>
                </a:lnTo>
                <a:lnTo>
                  <a:pt x="258645" y="104476"/>
                </a:lnTo>
                <a:lnTo>
                  <a:pt x="260347" y="118423"/>
                </a:lnTo>
                <a:lnTo>
                  <a:pt x="259606" y="133946"/>
                </a:lnTo>
                <a:lnTo>
                  <a:pt x="248538" y="176345"/>
                </a:lnTo>
                <a:lnTo>
                  <a:pt x="225964" y="211102"/>
                </a:lnTo>
                <a:lnTo>
                  <a:pt x="194152" y="236434"/>
                </a:lnTo>
                <a:lnTo>
                  <a:pt x="155370" y="250557"/>
                </a:lnTo>
                <a:lnTo>
                  <a:pt x="141285" y="252465"/>
                </a:lnTo>
                <a:lnTo>
                  <a:pt x="124987" y="251802"/>
                </a:lnTo>
                <a:lnTo>
                  <a:pt x="80658" y="241412"/>
                </a:lnTo>
                <a:lnTo>
                  <a:pt x="44447" y="220073"/>
                </a:lnTo>
                <a:lnTo>
                  <a:pt x="17988" y="189909"/>
                </a:lnTo>
                <a:lnTo>
                  <a:pt x="2916" y="153043"/>
                </a:lnTo>
                <a:lnTo>
                  <a:pt x="0" y="126417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4541520" y="742188"/>
            <a:ext cx="387095" cy="45719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4656663" y="804111"/>
            <a:ext cx="1384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004977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783323" y="1347216"/>
            <a:ext cx="2360676" cy="27188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978395" y="1542288"/>
            <a:ext cx="2075199" cy="213055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652259" y="2674620"/>
            <a:ext cx="1402079" cy="10393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935723" y="3741420"/>
            <a:ext cx="2157983" cy="7696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7223759" y="3764279"/>
            <a:ext cx="1580387" cy="77114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978395" y="3761233"/>
            <a:ext cx="2072640" cy="684276"/>
          </a:xfrm>
          <a:custGeom>
            <a:avLst/>
            <a:gdLst/>
            <a:ahLst/>
            <a:cxnLst/>
            <a:rect l="l" t="t" r="r" b="b"/>
            <a:pathLst>
              <a:path w="2072640" h="684276">
                <a:moveTo>
                  <a:pt x="1958594" y="0"/>
                </a:moveTo>
                <a:lnTo>
                  <a:pt x="103752" y="458"/>
                </a:lnTo>
                <a:lnTo>
                  <a:pt x="63005" y="12031"/>
                </a:lnTo>
                <a:lnTo>
                  <a:pt x="30067" y="36882"/>
                </a:lnTo>
                <a:lnTo>
                  <a:pt x="8032" y="71918"/>
                </a:lnTo>
                <a:lnTo>
                  <a:pt x="0" y="114046"/>
                </a:lnTo>
                <a:lnTo>
                  <a:pt x="458" y="580523"/>
                </a:lnTo>
                <a:lnTo>
                  <a:pt x="12033" y="621270"/>
                </a:lnTo>
                <a:lnTo>
                  <a:pt x="36887" y="654208"/>
                </a:lnTo>
                <a:lnTo>
                  <a:pt x="71924" y="676243"/>
                </a:lnTo>
                <a:lnTo>
                  <a:pt x="114046" y="684276"/>
                </a:lnTo>
                <a:lnTo>
                  <a:pt x="1968887" y="683817"/>
                </a:lnTo>
                <a:lnTo>
                  <a:pt x="2009634" y="672242"/>
                </a:lnTo>
                <a:lnTo>
                  <a:pt x="2042572" y="647388"/>
                </a:lnTo>
                <a:lnTo>
                  <a:pt x="2064607" y="612351"/>
                </a:lnTo>
                <a:lnTo>
                  <a:pt x="2072639" y="570230"/>
                </a:lnTo>
                <a:lnTo>
                  <a:pt x="2072181" y="103750"/>
                </a:lnTo>
                <a:lnTo>
                  <a:pt x="2060606" y="63000"/>
                </a:lnTo>
                <a:lnTo>
                  <a:pt x="2035752" y="30062"/>
                </a:lnTo>
                <a:lnTo>
                  <a:pt x="2000715" y="8031"/>
                </a:lnTo>
                <a:lnTo>
                  <a:pt x="195859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345716" y="3819754"/>
            <a:ext cx="1338580" cy="568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2540">
              <a:lnSpc>
                <a:spcPct val="100000"/>
              </a:lnSpc>
            </a:pPr>
            <a:r>
              <a:rPr dirty="0" smtClean="0" sz="1200" spc="-40" i="1">
                <a:latin typeface="Calibri"/>
                <a:cs typeface="Calibri"/>
              </a:rPr>
              <a:t>R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10" i="1">
                <a:latin typeface="Calibri"/>
                <a:cs typeface="Calibri"/>
              </a:rPr>
              <a:t>si</a:t>
            </a:r>
            <a:r>
              <a:rPr dirty="0" smtClean="0" sz="1200" spc="-15" i="1">
                <a:latin typeface="Calibri"/>
                <a:cs typeface="Calibri"/>
              </a:rPr>
              <a:t>s</a:t>
            </a:r>
            <a:r>
              <a:rPr dirty="0" smtClean="0" sz="1200" spc="-15" i="1">
                <a:latin typeface="Calibri"/>
                <a:cs typeface="Calibri"/>
              </a:rPr>
              <a:t>t</a:t>
            </a:r>
            <a:r>
              <a:rPr dirty="0" smtClean="0" sz="1200" spc="-5" i="1">
                <a:latin typeface="Calibri"/>
                <a:cs typeface="Calibri"/>
              </a:rPr>
              <a:t>an</a:t>
            </a:r>
            <a:r>
              <a:rPr dirty="0" smtClean="0" sz="1200" spc="-10" i="1">
                <a:latin typeface="Calibri"/>
                <a:cs typeface="Calibri"/>
              </a:rPr>
              <a:t>c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-20" i="1">
                <a:latin typeface="Calibri"/>
                <a:cs typeface="Calibri"/>
              </a:rPr>
              <a:t> </a:t>
            </a:r>
            <a:r>
              <a:rPr dirty="0" smtClean="0" sz="1200" spc="-5" i="1">
                <a:latin typeface="Calibri"/>
                <a:cs typeface="Calibri"/>
              </a:rPr>
              <a:t>mapp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ng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M</a:t>
            </a:r>
            <a:r>
              <a:rPr dirty="0" smtClean="0" sz="1200" spc="-5" i="1">
                <a:latin typeface="Calibri"/>
                <a:cs typeface="Calibri"/>
              </a:rPr>
              <a:t>ax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mu</a:t>
            </a:r>
            <a:r>
              <a:rPr dirty="0" smtClean="0" sz="1200" spc="0" i="1">
                <a:latin typeface="Calibri"/>
                <a:cs typeface="Calibri"/>
              </a:rPr>
              <a:t>m </a:t>
            </a:r>
            <a:r>
              <a:rPr dirty="0" smtClean="0" sz="1200" spc="-5" i="1">
                <a:latin typeface="Calibri"/>
                <a:cs typeface="Calibri"/>
              </a:rPr>
              <a:t>b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d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5" i="1">
                <a:latin typeface="Calibri"/>
                <a:cs typeface="Calibri"/>
              </a:rPr>
              <a:t>f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10" i="1">
                <a:latin typeface="Calibri"/>
                <a:cs typeface="Calibri"/>
              </a:rPr>
              <a:t>w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-5" i="1">
                <a:latin typeface="Calibri"/>
                <a:cs typeface="Calibri"/>
              </a:rPr>
              <a:t>Fl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w</a:t>
            </a:r>
            <a:r>
              <a:rPr dirty="0" smtClean="0" sz="1200" spc="-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ra</a:t>
            </a:r>
            <a:r>
              <a:rPr dirty="0" smtClean="0" sz="1200" spc="-15" i="1">
                <a:latin typeface="Calibri"/>
                <a:cs typeface="Calibri"/>
              </a:rPr>
              <a:t>t</a:t>
            </a:r>
            <a:r>
              <a:rPr dirty="0" smtClean="0" sz="1200" spc="-10" i="1">
                <a:latin typeface="Calibri"/>
                <a:cs typeface="Calibri"/>
              </a:rPr>
              <a:t>e</a:t>
            </a:r>
            <a:r>
              <a:rPr dirty="0" smtClean="0" sz="1200" spc="5" i="1">
                <a:latin typeface="Calibri"/>
                <a:cs typeface="Calibri"/>
              </a:rPr>
              <a:t> </a:t>
            </a:r>
            <a:r>
              <a:rPr dirty="0" smtClean="0" sz="1200" spc="-10" i="1">
                <a:latin typeface="Calibri"/>
                <a:cs typeface="Calibri"/>
              </a:rPr>
              <a:t>ra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947916" y="912876"/>
            <a:ext cx="2188451" cy="57302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8974835" y="998219"/>
            <a:ext cx="161531" cy="4572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934200" y="986027"/>
            <a:ext cx="2209799" cy="48005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8974835" y="998219"/>
            <a:ext cx="169164" cy="4572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978395" y="998221"/>
            <a:ext cx="2072640" cy="457200"/>
          </a:xfrm>
          <a:custGeom>
            <a:avLst/>
            <a:gdLst/>
            <a:ahLst/>
            <a:cxnLst/>
            <a:rect l="l" t="t" r="r" b="b"/>
            <a:pathLst>
              <a:path w="2072640" h="457200">
                <a:moveTo>
                  <a:pt x="1996439" y="0"/>
                </a:moveTo>
                <a:lnTo>
                  <a:pt x="69062" y="329"/>
                </a:lnTo>
                <a:lnTo>
                  <a:pt x="30185" y="15454"/>
                </a:lnTo>
                <a:lnTo>
                  <a:pt x="5343" y="48110"/>
                </a:lnTo>
                <a:lnTo>
                  <a:pt x="0" y="76200"/>
                </a:lnTo>
                <a:lnTo>
                  <a:pt x="329" y="388137"/>
                </a:lnTo>
                <a:lnTo>
                  <a:pt x="15454" y="427014"/>
                </a:lnTo>
                <a:lnTo>
                  <a:pt x="48110" y="451856"/>
                </a:lnTo>
                <a:lnTo>
                  <a:pt x="76200" y="457200"/>
                </a:lnTo>
                <a:lnTo>
                  <a:pt x="2003577" y="456870"/>
                </a:lnTo>
                <a:lnTo>
                  <a:pt x="2042454" y="441745"/>
                </a:lnTo>
                <a:lnTo>
                  <a:pt x="2067296" y="409089"/>
                </a:lnTo>
                <a:lnTo>
                  <a:pt x="2072639" y="381000"/>
                </a:lnTo>
                <a:lnTo>
                  <a:pt x="2072310" y="69062"/>
                </a:lnTo>
                <a:lnTo>
                  <a:pt x="2057185" y="30185"/>
                </a:lnTo>
                <a:lnTo>
                  <a:pt x="2024529" y="5343"/>
                </a:lnTo>
                <a:lnTo>
                  <a:pt x="1996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978395" y="998221"/>
            <a:ext cx="2072640" cy="457200"/>
          </a:xfrm>
          <a:custGeom>
            <a:avLst/>
            <a:gdLst/>
            <a:ahLst/>
            <a:cxnLst/>
            <a:rect l="l" t="t" r="r" b="b"/>
            <a:pathLst>
              <a:path w="2072640" h="457200">
                <a:moveTo>
                  <a:pt x="0" y="76200"/>
                </a:moveTo>
                <a:lnTo>
                  <a:pt x="11636" y="35705"/>
                </a:lnTo>
                <a:lnTo>
                  <a:pt x="41927" y="8122"/>
                </a:lnTo>
                <a:lnTo>
                  <a:pt x="1996439" y="0"/>
                </a:lnTo>
                <a:lnTo>
                  <a:pt x="2010945" y="1378"/>
                </a:lnTo>
                <a:lnTo>
                  <a:pt x="2047906" y="20003"/>
                </a:lnTo>
                <a:lnTo>
                  <a:pt x="2069644" y="54971"/>
                </a:lnTo>
                <a:lnTo>
                  <a:pt x="2072639" y="381000"/>
                </a:lnTo>
                <a:lnTo>
                  <a:pt x="2071261" y="395505"/>
                </a:lnTo>
                <a:lnTo>
                  <a:pt x="2052636" y="432466"/>
                </a:lnTo>
                <a:lnTo>
                  <a:pt x="2017668" y="454204"/>
                </a:lnTo>
                <a:lnTo>
                  <a:pt x="76200" y="457200"/>
                </a:lnTo>
                <a:lnTo>
                  <a:pt x="61694" y="455821"/>
                </a:lnTo>
                <a:lnTo>
                  <a:pt x="24733" y="437196"/>
                </a:lnTo>
                <a:lnTo>
                  <a:pt x="2995" y="402228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7054058" y="1108368"/>
            <a:ext cx="1921510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4575"/>
                </a:solidFill>
                <a:latin typeface="Calibri"/>
                <a:cs typeface="Calibri"/>
              </a:rPr>
              <a:t>He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m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od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y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na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m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ic</a:t>
            </a:r>
            <a:r>
              <a:rPr dirty="0" smtClean="0" sz="1400" spc="-40" b="1">
                <a:solidFill>
                  <a:srgbClr val="004575"/>
                </a:solidFill>
                <a:latin typeface="Calibri"/>
                <a:cs typeface="Calibri"/>
              </a:rPr>
              <a:t> 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e</a:t>
            </a:r>
            <a:r>
              <a:rPr dirty="0" smtClean="0" sz="1400" spc="-5" b="1">
                <a:solidFill>
                  <a:srgbClr val="004575"/>
                </a:solidFill>
                <a:latin typeface="Calibri"/>
                <a:cs typeface="Calibri"/>
              </a:rPr>
              <a:t>v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alua</a:t>
            </a:r>
            <a:r>
              <a:rPr dirty="0" smtClean="0" sz="1400" spc="5" b="1">
                <a:solidFill>
                  <a:srgbClr val="004575"/>
                </a:solidFill>
                <a:latin typeface="Calibri"/>
                <a:cs typeface="Calibri"/>
              </a:rPr>
              <a:t>t</a:t>
            </a:r>
            <a:r>
              <a:rPr dirty="0" smtClean="0" sz="1400" spc="0" b="1">
                <a:solidFill>
                  <a:srgbClr val="004575"/>
                </a:solidFill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848856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125802" y="0"/>
                </a:moveTo>
                <a:lnTo>
                  <a:pt x="83216" y="8437"/>
                </a:lnTo>
                <a:lnTo>
                  <a:pt x="46952" y="29185"/>
                </a:lnTo>
                <a:lnTo>
                  <a:pt x="19488" y="59841"/>
                </a:lnTo>
                <a:lnTo>
                  <a:pt x="3301" y="97998"/>
                </a:lnTo>
                <a:lnTo>
                  <a:pt x="0" y="126417"/>
                </a:lnTo>
                <a:lnTo>
                  <a:pt x="705" y="139632"/>
                </a:lnTo>
                <a:lnTo>
                  <a:pt x="11618" y="178260"/>
                </a:lnTo>
                <a:lnTo>
                  <a:pt x="34463" y="210894"/>
                </a:lnTo>
                <a:lnTo>
                  <a:pt x="67605" y="235411"/>
                </a:lnTo>
                <a:lnTo>
                  <a:pt x="109409" y="249686"/>
                </a:lnTo>
                <a:lnTo>
                  <a:pt x="141285" y="252465"/>
                </a:lnTo>
                <a:lnTo>
                  <a:pt x="155370" y="250557"/>
                </a:lnTo>
                <a:lnTo>
                  <a:pt x="194152" y="236434"/>
                </a:lnTo>
                <a:lnTo>
                  <a:pt x="225964" y="211102"/>
                </a:lnTo>
                <a:lnTo>
                  <a:pt x="248538" y="176345"/>
                </a:lnTo>
                <a:lnTo>
                  <a:pt x="259606" y="133946"/>
                </a:lnTo>
                <a:lnTo>
                  <a:pt x="260347" y="118423"/>
                </a:lnTo>
                <a:lnTo>
                  <a:pt x="258645" y="104476"/>
                </a:lnTo>
                <a:lnTo>
                  <a:pt x="244673" y="66010"/>
                </a:lnTo>
                <a:lnTo>
                  <a:pt x="219049" y="34383"/>
                </a:lnTo>
                <a:lnTo>
                  <a:pt x="183882" y="11877"/>
                </a:lnTo>
                <a:lnTo>
                  <a:pt x="141286" y="773"/>
                </a:lnTo>
                <a:lnTo>
                  <a:pt x="125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6848856" y="804746"/>
            <a:ext cx="260347" cy="252465"/>
          </a:xfrm>
          <a:custGeom>
            <a:avLst/>
            <a:gdLst/>
            <a:ahLst/>
            <a:cxnLst/>
            <a:rect l="l" t="t" r="r" b="b"/>
            <a:pathLst>
              <a:path w="260347" h="252465">
                <a:moveTo>
                  <a:pt x="0" y="126417"/>
                </a:moveTo>
                <a:lnTo>
                  <a:pt x="7291" y="84594"/>
                </a:lnTo>
                <a:lnTo>
                  <a:pt x="27512" y="48670"/>
                </a:lnTo>
                <a:lnTo>
                  <a:pt x="58185" y="21049"/>
                </a:lnTo>
                <a:lnTo>
                  <a:pt x="96832" y="4138"/>
                </a:lnTo>
                <a:lnTo>
                  <a:pt x="125802" y="0"/>
                </a:lnTo>
                <a:lnTo>
                  <a:pt x="141286" y="773"/>
                </a:lnTo>
                <a:lnTo>
                  <a:pt x="183882" y="11877"/>
                </a:lnTo>
                <a:lnTo>
                  <a:pt x="219049" y="34383"/>
                </a:lnTo>
                <a:lnTo>
                  <a:pt x="244673" y="66010"/>
                </a:lnTo>
                <a:lnTo>
                  <a:pt x="258645" y="104476"/>
                </a:lnTo>
                <a:lnTo>
                  <a:pt x="260347" y="118423"/>
                </a:lnTo>
                <a:lnTo>
                  <a:pt x="259606" y="133946"/>
                </a:lnTo>
                <a:lnTo>
                  <a:pt x="248538" y="176345"/>
                </a:lnTo>
                <a:lnTo>
                  <a:pt x="225964" y="211102"/>
                </a:lnTo>
                <a:lnTo>
                  <a:pt x="194152" y="236434"/>
                </a:lnTo>
                <a:lnTo>
                  <a:pt x="155370" y="250557"/>
                </a:lnTo>
                <a:lnTo>
                  <a:pt x="141285" y="252465"/>
                </a:lnTo>
                <a:lnTo>
                  <a:pt x="124987" y="251802"/>
                </a:lnTo>
                <a:lnTo>
                  <a:pt x="80658" y="241412"/>
                </a:lnTo>
                <a:lnTo>
                  <a:pt x="44447" y="220073"/>
                </a:lnTo>
                <a:lnTo>
                  <a:pt x="17988" y="189909"/>
                </a:lnTo>
                <a:lnTo>
                  <a:pt x="2916" y="153043"/>
                </a:lnTo>
                <a:lnTo>
                  <a:pt x="0" y="126417"/>
                </a:lnTo>
                <a:close/>
              </a:path>
            </a:pathLst>
          </a:custGeom>
          <a:ln w="9144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6793991" y="742188"/>
            <a:ext cx="387095" cy="45719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6909591" y="804111"/>
            <a:ext cx="13843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 b="1">
                <a:solidFill>
                  <a:srgbClr val="004977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38960">
              <a:lnSpc>
                <a:spcPts val="321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hods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089" y="655320"/>
            <a:ext cx="6863715" cy="1692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570230">
              <a:lnSpc>
                <a:spcPct val="100000"/>
              </a:lnSpc>
            </a:pPr>
            <a:r>
              <a:rPr dirty="0" smtClean="0" sz="2400" b="1" i="1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b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j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ec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ti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ve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69875" marR="12700" indent="-257810">
              <a:lnSpc>
                <a:spcPts val="2520"/>
              </a:lnSpc>
              <a:buClr>
                <a:srgbClr val="002E4B"/>
              </a:buClr>
              <a:buSzPct val="109523"/>
              <a:buFont typeface="Arial"/>
              <a:buChar char="•"/>
              <a:tabLst>
                <a:tab pos="269875" algn="l"/>
              </a:tabLst>
            </a:pPr>
            <a:r>
              <a:rPr dirty="0" smtClean="0" sz="2100" b="1">
                <a:solidFill>
                  <a:srgbClr val="053763"/>
                </a:solidFill>
                <a:latin typeface="Arial"/>
                <a:cs typeface="Arial"/>
              </a:rPr>
              <a:t>The F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ST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-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FFR</a:t>
            </a:r>
            <a:r>
              <a:rPr dirty="0" smtClean="0" sz="2100" spc="2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udy is a 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ect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,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ul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ter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,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 in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ter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ion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100" spc="2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ing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he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acc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rac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y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of</a:t>
            </a:r>
            <a:r>
              <a:rPr dirty="0" smtClean="0" sz="21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1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-s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te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baseline="-19841" sz="2100" spc="-7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baseline="-19841" sz="2100" spc="-15" b="1">
                <a:solidFill>
                  <a:srgbClr val="053763"/>
                </a:solidFill>
                <a:latin typeface="Arial"/>
                <a:cs typeface="Arial"/>
              </a:rPr>
              <a:t>ng</a:t>
            </a:r>
            <a:r>
              <a:rPr dirty="0" smtClean="0" baseline="-19841" sz="2100" spc="7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baseline="-19841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baseline="-19841" sz="2100" spc="27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30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h</a:t>
            </a:r>
            <a:r>
              <a:rPr dirty="0" smtClean="0" sz="2100" spc="-2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ress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45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-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2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38960">
              <a:lnSpc>
                <a:spcPts val="321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hods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39" y="647700"/>
            <a:ext cx="7268209" cy="3355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11020">
              <a:lnSpc>
                <a:spcPct val="100000"/>
              </a:lnSpc>
            </a:pP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Co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-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rim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ry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Endpo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27329" marR="209550" indent="-215265">
              <a:lnSpc>
                <a:spcPct val="100000"/>
              </a:lnSpc>
              <a:buClr>
                <a:srgbClr val="002E4B"/>
              </a:buClr>
              <a:buSzPct val="69047"/>
              <a:buFont typeface="Wingdings 2"/>
              <a:buChar char=""/>
              <a:tabLst>
                <a:tab pos="227329" algn="l"/>
              </a:tabLst>
            </a:pP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y &amp; Sp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y of</a:t>
            </a:r>
            <a:r>
              <a:rPr dirty="0" smtClean="0" sz="21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FFR</a:t>
            </a:r>
            <a:r>
              <a:rPr dirty="0" smtClean="0" baseline="-19841" sz="2100" spc="-7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baseline="-19841" sz="2100" spc="-15" b="1">
                <a:solidFill>
                  <a:srgbClr val="053763"/>
                </a:solidFill>
                <a:latin typeface="Arial"/>
                <a:cs typeface="Arial"/>
              </a:rPr>
              <a:t>ng</a:t>
            </a:r>
            <a:r>
              <a:rPr dirty="0" smtClean="0" baseline="-19841" sz="2100" spc="7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baseline="-19841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baseline="-19841" sz="2100" spc="247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s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are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45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th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ress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45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-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er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2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FFR u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ing</a:t>
            </a:r>
            <a:r>
              <a:rPr dirty="0" smtClean="0" sz="21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a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1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lue ≤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0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.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80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02E4B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002E4B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buClr>
                <a:srgbClr val="002E4B"/>
              </a:buClr>
              <a:buFont typeface="Wingdings 2"/>
              <a:buChar char="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Clr>
                <a:srgbClr val="002E4B"/>
              </a:buClr>
              <a:buFont typeface="Wingdings 2"/>
              <a:buChar char=""/>
            </a:pPr>
            <a:endParaRPr sz="1000"/>
          </a:p>
          <a:p>
            <a:pPr marL="227329" marR="12700" indent="-215265">
              <a:lnSpc>
                <a:spcPct val="100000"/>
              </a:lnSpc>
              <a:buClr>
                <a:srgbClr val="002E4B"/>
              </a:buClr>
              <a:buSzPct val="69047"/>
              <a:buFont typeface="Wingdings 2"/>
              <a:buChar char=""/>
              <a:tabLst>
                <a:tab pos="227329" algn="l"/>
              </a:tabLst>
            </a:pP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45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ere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-3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he lo</a:t>
            </a:r>
            <a:r>
              <a:rPr dirty="0" smtClean="0" sz="2100" spc="45" b="1">
                <a:solidFill>
                  <a:srgbClr val="053763"/>
                </a:solidFill>
                <a:latin typeface="Arial"/>
                <a:cs typeface="Arial"/>
              </a:rPr>
              <a:t>w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-3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bound</a:t>
            </a:r>
            <a:r>
              <a:rPr dirty="0" smtClean="0" sz="21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of</a:t>
            </a:r>
            <a:r>
              <a:rPr dirty="0" smtClean="0" sz="21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he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95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%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 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or 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-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 d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d</a:t>
            </a:r>
            <a:r>
              <a:rPr dirty="0" smtClean="0" sz="2100" spc="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erf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o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-1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go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ls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t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at:</a:t>
            </a:r>
            <a:endParaRPr sz="21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  <a:buClr>
                <a:srgbClr val="002E4B"/>
              </a:buClr>
              <a:buFont typeface="Wingdings 2"/>
              <a:buChar char=""/>
            </a:pPr>
            <a:endParaRPr sz="750"/>
          </a:p>
          <a:p>
            <a:pPr lvl="1" marL="527685" indent="-172720">
              <a:lnSpc>
                <a:spcPct val="100000"/>
              </a:lnSpc>
              <a:buClr>
                <a:srgbClr val="053763"/>
              </a:buClr>
              <a:buFont typeface="Arial"/>
              <a:buChar char="•"/>
              <a:tabLst>
                <a:tab pos="527685" algn="l"/>
              </a:tabLst>
            </a:pP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v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y =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0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.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70</a:t>
            </a:r>
            <a:endParaRPr sz="21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53763"/>
              </a:buClr>
              <a:buFont typeface="Arial"/>
              <a:buChar char="•"/>
            </a:pPr>
            <a:endParaRPr sz="750"/>
          </a:p>
          <a:p>
            <a:pPr lvl="1" marL="527685" indent="-172720">
              <a:lnSpc>
                <a:spcPct val="100000"/>
              </a:lnSpc>
              <a:buClr>
                <a:srgbClr val="053763"/>
              </a:buClr>
              <a:buFont typeface="Arial"/>
              <a:buChar char="•"/>
              <a:tabLst>
                <a:tab pos="527685" algn="l"/>
              </a:tabLst>
            </a:pP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Sp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ec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f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i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t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y =</a:t>
            </a:r>
            <a:r>
              <a:rPr dirty="0" smtClean="0" sz="2100" spc="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0</a:t>
            </a:r>
            <a:r>
              <a:rPr dirty="0" smtClean="0" sz="2100" spc="0" b="1">
                <a:solidFill>
                  <a:srgbClr val="053763"/>
                </a:solidFill>
                <a:latin typeface="Arial"/>
                <a:cs typeface="Arial"/>
              </a:rPr>
              <a:t>.</a:t>
            </a:r>
            <a:r>
              <a:rPr dirty="0" smtClean="0" sz="2100" spc="-5" b="1">
                <a:solidFill>
                  <a:srgbClr val="053763"/>
                </a:solidFill>
                <a:latin typeface="Arial"/>
                <a:cs typeface="Arial"/>
              </a:rPr>
              <a:t>75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7961" y="158734"/>
            <a:ext cx="5188585" cy="4832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d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FFR</a:t>
            </a:r>
            <a:r>
              <a:rPr dirty="0" smtClean="0" baseline="-20061" sz="2700" spc="-7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baseline="-20061" sz="2700" spc="0" b="1">
                <a:solidFill>
                  <a:srgbClr val="053763"/>
                </a:solidFill>
                <a:latin typeface="Arial"/>
                <a:cs typeface="Arial"/>
              </a:rPr>
              <a:t>ngio </a:t>
            </a:r>
            <a:r>
              <a:rPr dirty="0" smtClean="0" baseline="-20061" sz="2700" spc="-34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as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e 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Exa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960" y="665988"/>
            <a:ext cx="2818003" cy="395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421123" y="3489959"/>
            <a:ext cx="294132" cy="147828"/>
          </a:xfrm>
          <a:custGeom>
            <a:avLst/>
            <a:gdLst/>
            <a:ahLst/>
            <a:cxnLst/>
            <a:rect l="l" t="t" r="r" b="b"/>
            <a:pathLst>
              <a:path w="294132" h="147827">
                <a:moveTo>
                  <a:pt x="0" y="0"/>
                </a:moveTo>
                <a:lnTo>
                  <a:pt x="294132" y="0"/>
                </a:lnTo>
                <a:lnTo>
                  <a:pt x="294132" y="147828"/>
                </a:lnTo>
                <a:lnTo>
                  <a:pt x="0" y="1478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83535" y="2386583"/>
            <a:ext cx="1234439" cy="370331"/>
          </a:xfrm>
          <a:custGeom>
            <a:avLst/>
            <a:gdLst/>
            <a:ahLst/>
            <a:cxnLst/>
            <a:rect l="l" t="t" r="r" b="b"/>
            <a:pathLst>
              <a:path w="1234439" h="370331">
                <a:moveTo>
                  <a:pt x="0" y="0"/>
                </a:moveTo>
                <a:lnTo>
                  <a:pt x="1234439" y="0"/>
                </a:lnTo>
                <a:lnTo>
                  <a:pt x="1234439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83535" y="2386583"/>
            <a:ext cx="1234439" cy="370331"/>
          </a:xfrm>
          <a:custGeom>
            <a:avLst/>
            <a:gdLst/>
            <a:ahLst/>
            <a:cxnLst/>
            <a:rect l="l" t="t" r="r" b="b"/>
            <a:pathLst>
              <a:path w="1234439" h="370331">
                <a:moveTo>
                  <a:pt x="0" y="0"/>
                </a:moveTo>
                <a:lnTo>
                  <a:pt x="1234439" y="0"/>
                </a:lnTo>
                <a:lnTo>
                  <a:pt x="1234439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91165" y="2426708"/>
            <a:ext cx="104902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1900"/>
                </a:solidFill>
                <a:latin typeface="Arial"/>
                <a:cs typeface="Arial"/>
              </a:rPr>
              <a:t>FF</a:t>
            </a:r>
            <a:r>
              <a:rPr dirty="0" smtClean="0" sz="1800" spc="-5" b="1">
                <a:solidFill>
                  <a:srgbClr val="FF1900"/>
                </a:solidFill>
                <a:latin typeface="Arial"/>
                <a:cs typeface="Arial"/>
              </a:rPr>
              <a:t>R</a:t>
            </a:r>
            <a:r>
              <a:rPr dirty="0" smtClean="0" sz="1800" spc="5" b="1">
                <a:solidFill>
                  <a:srgbClr val="FF1900"/>
                </a:solidFill>
                <a:latin typeface="Arial"/>
                <a:cs typeface="Arial"/>
              </a:rPr>
              <a:t>=</a:t>
            </a:r>
            <a:r>
              <a:rPr dirty="0" smtClean="0" sz="1800" spc="-5" b="1">
                <a:solidFill>
                  <a:srgbClr val="FF1900"/>
                </a:solidFill>
                <a:latin typeface="Arial"/>
                <a:cs typeface="Arial"/>
              </a:rPr>
              <a:t>0</a:t>
            </a:r>
            <a:r>
              <a:rPr dirty="0" smtClean="0" sz="1800" spc="0" b="1">
                <a:solidFill>
                  <a:srgbClr val="FF1900"/>
                </a:solidFill>
                <a:latin typeface="Arial"/>
                <a:cs typeface="Arial"/>
              </a:rPr>
              <a:t>.</a:t>
            </a:r>
            <a:r>
              <a:rPr dirty="0" smtClean="0" sz="1800" spc="-5" b="1">
                <a:solidFill>
                  <a:srgbClr val="FF1900"/>
                </a:solidFill>
                <a:latin typeface="Arial"/>
                <a:cs typeface="Arial"/>
              </a:rPr>
              <a:t>6</a:t>
            </a:r>
            <a:r>
              <a:rPr dirty="0" smtClean="0" sz="1800" spc="0" b="1">
                <a:solidFill>
                  <a:srgbClr val="FF1900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3535" y="2756916"/>
            <a:ext cx="2037461" cy="881227"/>
          </a:xfrm>
          <a:custGeom>
            <a:avLst/>
            <a:gdLst/>
            <a:ahLst/>
            <a:cxnLst/>
            <a:rect l="l" t="t" r="r" b="b"/>
            <a:pathLst>
              <a:path w="2037461" h="881227">
                <a:moveTo>
                  <a:pt x="0" y="0"/>
                </a:moveTo>
                <a:lnTo>
                  <a:pt x="2037461" y="881227"/>
                </a:lnTo>
              </a:path>
            </a:pathLst>
          </a:custGeom>
          <a:ln w="6095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17976" y="2385060"/>
            <a:ext cx="1105230" cy="1104811"/>
          </a:xfrm>
          <a:custGeom>
            <a:avLst/>
            <a:gdLst/>
            <a:ahLst/>
            <a:cxnLst/>
            <a:rect l="l" t="t" r="r" b="b"/>
            <a:pathLst>
              <a:path w="1105230" h="1104811">
                <a:moveTo>
                  <a:pt x="0" y="0"/>
                </a:moveTo>
                <a:lnTo>
                  <a:pt x="1105230" y="1104811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87467" y="665988"/>
            <a:ext cx="2257043" cy="395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7961" y="158734"/>
            <a:ext cx="5188585" cy="4832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FF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10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n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d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FFR</a:t>
            </a:r>
            <a:r>
              <a:rPr dirty="0" smtClean="0" baseline="-20061" sz="2700" spc="-7" b="1">
                <a:solidFill>
                  <a:srgbClr val="053763"/>
                </a:solidFill>
                <a:latin typeface="Arial"/>
                <a:cs typeface="Arial"/>
              </a:rPr>
              <a:t>a</a:t>
            </a:r>
            <a:r>
              <a:rPr dirty="0" smtClean="0" baseline="-20061" sz="2700" spc="0" b="1">
                <a:solidFill>
                  <a:srgbClr val="053763"/>
                </a:solidFill>
                <a:latin typeface="Arial"/>
                <a:cs typeface="Arial"/>
              </a:rPr>
              <a:t>ngio </a:t>
            </a:r>
            <a:r>
              <a:rPr dirty="0" smtClean="0" baseline="-20061" sz="2700" spc="-345" b="1">
                <a:solidFill>
                  <a:srgbClr val="053763"/>
                </a:solidFill>
                <a:latin typeface="Arial"/>
                <a:cs typeface="Arial"/>
              </a:rPr>
              <a:t> 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C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as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e 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Exa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m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p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65960" y="665988"/>
            <a:ext cx="2818003" cy="2538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961388" y="3052572"/>
            <a:ext cx="2814827" cy="152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421123" y="3450335"/>
            <a:ext cx="294132" cy="146303"/>
          </a:xfrm>
          <a:custGeom>
            <a:avLst/>
            <a:gdLst/>
            <a:ahLst/>
            <a:cxnLst/>
            <a:rect l="l" t="t" r="r" b="b"/>
            <a:pathLst>
              <a:path w="294132" h="146303">
                <a:moveTo>
                  <a:pt x="0" y="0"/>
                </a:moveTo>
                <a:lnTo>
                  <a:pt x="294132" y="0"/>
                </a:lnTo>
                <a:lnTo>
                  <a:pt x="294132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129027" y="2481072"/>
            <a:ext cx="1234439" cy="370331"/>
          </a:xfrm>
          <a:custGeom>
            <a:avLst/>
            <a:gdLst/>
            <a:ahLst/>
            <a:cxnLst/>
            <a:rect l="l" t="t" r="r" b="b"/>
            <a:pathLst>
              <a:path w="1234439" h="370331">
                <a:moveTo>
                  <a:pt x="0" y="0"/>
                </a:moveTo>
                <a:lnTo>
                  <a:pt x="1234439" y="0"/>
                </a:lnTo>
                <a:lnTo>
                  <a:pt x="1234439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129027" y="2481072"/>
            <a:ext cx="1234439" cy="370331"/>
          </a:xfrm>
          <a:custGeom>
            <a:avLst/>
            <a:gdLst/>
            <a:ahLst/>
            <a:cxnLst/>
            <a:rect l="l" t="t" r="r" b="b"/>
            <a:pathLst>
              <a:path w="1234439" h="370331">
                <a:moveTo>
                  <a:pt x="0" y="0"/>
                </a:moveTo>
                <a:lnTo>
                  <a:pt x="1234439" y="0"/>
                </a:lnTo>
                <a:lnTo>
                  <a:pt x="1234439" y="370331"/>
                </a:lnTo>
                <a:lnTo>
                  <a:pt x="0" y="3703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36727" y="2520937"/>
            <a:ext cx="104902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2A"/>
                </a:solidFill>
                <a:latin typeface="Arial"/>
                <a:cs typeface="Arial"/>
              </a:rPr>
              <a:t>FF</a:t>
            </a:r>
            <a:r>
              <a:rPr dirty="0" smtClean="0" sz="1800" spc="-5" b="1">
                <a:solidFill>
                  <a:srgbClr val="FFFF2A"/>
                </a:solidFill>
                <a:latin typeface="Arial"/>
                <a:cs typeface="Arial"/>
              </a:rPr>
              <a:t>R</a:t>
            </a:r>
            <a:r>
              <a:rPr dirty="0" smtClean="0" sz="1800" spc="5" b="1">
                <a:solidFill>
                  <a:srgbClr val="FFFF2A"/>
                </a:solidFill>
                <a:latin typeface="Arial"/>
                <a:cs typeface="Arial"/>
              </a:rPr>
              <a:t>=</a:t>
            </a:r>
            <a:r>
              <a:rPr dirty="0" smtClean="0" sz="1800" spc="-5" b="1">
                <a:solidFill>
                  <a:srgbClr val="FFFF2A"/>
                </a:solidFill>
                <a:latin typeface="Arial"/>
                <a:cs typeface="Arial"/>
              </a:rPr>
              <a:t>0</a:t>
            </a:r>
            <a:r>
              <a:rPr dirty="0" smtClean="0" sz="1800" spc="0" b="1">
                <a:solidFill>
                  <a:srgbClr val="FFFF2A"/>
                </a:solidFill>
                <a:latin typeface="Arial"/>
                <a:cs typeface="Arial"/>
              </a:rPr>
              <a:t>.</a:t>
            </a:r>
            <a:r>
              <a:rPr dirty="0" smtClean="0" sz="1800" spc="-5" b="1">
                <a:solidFill>
                  <a:srgbClr val="FFFF2A"/>
                </a:solidFill>
                <a:latin typeface="Arial"/>
                <a:cs typeface="Arial"/>
              </a:rPr>
              <a:t>8</a:t>
            </a:r>
            <a:r>
              <a:rPr dirty="0" smtClean="0" sz="1800" spc="0" b="1">
                <a:solidFill>
                  <a:srgbClr val="FFFF2A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29027" y="2851404"/>
            <a:ext cx="2291892" cy="746048"/>
          </a:xfrm>
          <a:custGeom>
            <a:avLst/>
            <a:gdLst/>
            <a:ahLst/>
            <a:cxnLst/>
            <a:rect l="l" t="t" r="r" b="b"/>
            <a:pathLst>
              <a:path w="2291892" h="746048">
                <a:moveTo>
                  <a:pt x="0" y="0"/>
                </a:moveTo>
                <a:lnTo>
                  <a:pt x="2291892" y="746048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363467" y="2481072"/>
            <a:ext cx="1359674" cy="968375"/>
          </a:xfrm>
          <a:custGeom>
            <a:avLst/>
            <a:gdLst/>
            <a:ahLst/>
            <a:cxnLst/>
            <a:rect l="l" t="t" r="r" b="b"/>
            <a:pathLst>
              <a:path w="1359674" h="968375">
                <a:moveTo>
                  <a:pt x="0" y="0"/>
                </a:moveTo>
                <a:lnTo>
                  <a:pt x="1359674" y="968375"/>
                </a:lnTo>
              </a:path>
            </a:pathLst>
          </a:custGeom>
          <a:ln w="6096">
            <a:solidFill>
              <a:srgbClr val="FFFFF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876800" y="661415"/>
            <a:ext cx="2267711" cy="3913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924050">
              <a:lnSpc>
                <a:spcPts val="3210"/>
              </a:lnSpc>
            </a:pP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R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e</a:t>
            </a:r>
            <a:r>
              <a:rPr dirty="0" smtClean="0" sz="2700" spc="-5" b="1">
                <a:solidFill>
                  <a:srgbClr val="053763"/>
                </a:solidFill>
                <a:latin typeface="Arial"/>
                <a:cs typeface="Arial"/>
              </a:rPr>
              <a:t>s</a:t>
            </a:r>
            <a:r>
              <a:rPr dirty="0" smtClean="0" sz="2700" spc="-10" b="1">
                <a:solidFill>
                  <a:srgbClr val="053763"/>
                </a:solidFill>
                <a:latin typeface="Arial"/>
                <a:cs typeface="Arial"/>
              </a:rPr>
              <a:t>u</a:t>
            </a:r>
            <a:r>
              <a:rPr dirty="0" smtClean="0" sz="2700" spc="5" b="1">
                <a:solidFill>
                  <a:srgbClr val="053763"/>
                </a:solidFill>
                <a:latin typeface="Arial"/>
                <a:cs typeface="Arial"/>
              </a:rPr>
              <a:t>l</a:t>
            </a:r>
            <a:r>
              <a:rPr dirty="0" smtClean="0" sz="2700" spc="0" b="1">
                <a:solidFill>
                  <a:srgbClr val="053763"/>
                </a:solidFill>
                <a:latin typeface="Arial"/>
                <a:cs typeface="Arial"/>
              </a:rPr>
              <a:t>ts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0160" y="1362710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0049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309364" y="1362710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0049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80160" y="1677670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309364" y="1677670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80160" y="1992629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09364" y="1992629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80160" y="2307589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309364" y="2307589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80160" y="2622550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09364" y="2622550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80160" y="2937510"/>
            <a:ext cx="3029204" cy="314960"/>
          </a:xfrm>
          <a:custGeom>
            <a:avLst/>
            <a:gdLst/>
            <a:ahLst/>
            <a:cxnLst/>
            <a:rect l="l" t="t" r="r" b="b"/>
            <a:pathLst>
              <a:path w="3029204" h="314960">
                <a:moveTo>
                  <a:pt x="0" y="0"/>
                </a:moveTo>
                <a:lnTo>
                  <a:pt x="3029204" y="0"/>
                </a:lnTo>
                <a:lnTo>
                  <a:pt x="3029204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309364" y="2937510"/>
            <a:ext cx="1725676" cy="314960"/>
          </a:xfrm>
          <a:custGeom>
            <a:avLst/>
            <a:gdLst/>
            <a:ahLst/>
            <a:cxnLst/>
            <a:rect l="l" t="t" r="r" b="b"/>
            <a:pathLst>
              <a:path w="1725676" h="314960">
                <a:moveTo>
                  <a:pt x="0" y="0"/>
                </a:moveTo>
                <a:lnTo>
                  <a:pt x="1725676" y="0"/>
                </a:lnTo>
                <a:lnTo>
                  <a:pt x="1725676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280159" y="3252470"/>
            <a:ext cx="6583680" cy="0"/>
          </a:xfrm>
          <a:custGeom>
            <a:avLst/>
            <a:gdLst/>
            <a:ahLst/>
            <a:cxnLst/>
            <a:rect l="l" t="t" r="r" b="b"/>
            <a:pathLst>
              <a:path w="6583680" h="0">
                <a:moveTo>
                  <a:pt x="0" y="0"/>
                </a:moveTo>
                <a:lnTo>
                  <a:pt x="6583680" y="0"/>
                </a:lnTo>
              </a:path>
            </a:pathLst>
          </a:custGeom>
          <a:ln w="12701">
            <a:solidFill>
              <a:srgbClr val="0049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19433" y="1404106"/>
            <a:ext cx="16122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mtClean="0" sz="1400" spc="-5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mtClean="0" sz="14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mtClean="0" sz="1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mtClean="0" sz="14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2013" y="1404106"/>
            <a:ext cx="3702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FFFFFF"/>
                </a:solidFill>
                <a:latin typeface="Arial"/>
                <a:cs typeface="Arial"/>
              </a:rPr>
              <a:t>FFR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9433" y="1718998"/>
            <a:ext cx="470534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5">
                <a:latin typeface="Arial"/>
                <a:cs typeface="Arial"/>
              </a:rPr>
              <a:t>ea</a:t>
            </a:r>
            <a:r>
              <a:rPr dirty="0" smtClean="0" sz="1400" spc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7002" y="1718998"/>
            <a:ext cx="10312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0">
                <a:latin typeface="Arial"/>
                <a:cs typeface="Arial"/>
              </a:rPr>
              <a:t>1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±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13</a:t>
            </a:r>
            <a:r>
              <a:rPr dirty="0" smtClean="0" sz="1400" spc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9611" y="2033890"/>
            <a:ext cx="6096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M</a:t>
            </a:r>
            <a:r>
              <a:rPr dirty="0" smtClean="0" sz="1400" spc="-5">
                <a:latin typeface="Arial"/>
                <a:cs typeface="Arial"/>
              </a:rPr>
              <a:t>ed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09363" y="2033890"/>
            <a:ext cx="13265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0">
                <a:latin typeface="Arial"/>
                <a:cs typeface="Arial"/>
              </a:rPr>
              <a:t>3</a:t>
            </a:r>
            <a:r>
              <a:rPr dirty="0" smtClean="0" sz="1400" spc="-3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7</a:t>
            </a:r>
            <a:r>
              <a:rPr dirty="0" smtClean="0" sz="1400" spc="-5">
                <a:latin typeface="Arial"/>
                <a:cs typeface="Arial"/>
              </a:rPr>
              <a:t>4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-40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90)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9611" y="2348782"/>
            <a:ext cx="22948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%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sz="1400" spc="0">
                <a:latin typeface="Arial"/>
                <a:cs typeface="Arial"/>
              </a:rPr>
              <a:t>f </a:t>
            </a:r>
            <a:r>
              <a:rPr dirty="0" smtClean="0" sz="1400" spc="-5">
                <a:latin typeface="Arial"/>
                <a:cs typeface="Arial"/>
              </a:rPr>
              <a:t>po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20">
                <a:latin typeface="Arial"/>
                <a:cs typeface="Arial"/>
              </a:rPr>
              <a:t>v</a:t>
            </a:r>
            <a:r>
              <a:rPr dirty="0" smtClean="0" sz="1400" spc="0">
                <a:latin typeface="Arial"/>
                <a:cs typeface="Arial"/>
              </a:rPr>
              <a:t>e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5">
                <a:latin typeface="Arial"/>
                <a:cs typeface="Arial"/>
              </a:rPr>
              <a:t>s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-5">
                <a:latin typeface="Arial"/>
                <a:cs typeface="Arial"/>
              </a:rPr>
              <a:t>on</a:t>
            </a:r>
            <a:r>
              <a:rPr dirty="0" smtClean="0" sz="1400" spc="0">
                <a:latin typeface="Arial"/>
                <a:cs typeface="Arial"/>
              </a:rPr>
              <a:t>s</a:t>
            </a:r>
            <a:r>
              <a:rPr dirty="0" smtClean="0" sz="1400" spc="-2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(≤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06990" y="2348782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43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3%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9611" y="2663674"/>
            <a:ext cx="14903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%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7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0">
                <a:latin typeface="Arial"/>
                <a:cs typeface="Arial"/>
              </a:rPr>
              <a:t>-0</a:t>
            </a:r>
            <a:r>
              <a:rPr dirty="0" smtClean="0" sz="1400" spc="-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9</a:t>
            </a:r>
            <a:r>
              <a:rPr dirty="0" smtClean="0" sz="1400" spc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7168" y="2663674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58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26744" y="2978566"/>
            <a:ext cx="14903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%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</a:t>
            </a:r>
            <a:r>
              <a:rPr dirty="0" smtClean="0" sz="1400" spc="5">
                <a:latin typeface="Arial"/>
                <a:cs typeface="Arial"/>
              </a:rPr>
              <a:t>t</a:t>
            </a:r>
            <a:r>
              <a:rPr dirty="0" smtClean="0" sz="1400" spc="-5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in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7</a:t>
            </a:r>
            <a:r>
              <a:rPr dirty="0" smtClean="0" sz="1400" spc="-5">
                <a:latin typeface="Arial"/>
                <a:cs typeface="Arial"/>
              </a:rPr>
              <a:t>5</a:t>
            </a:r>
            <a:r>
              <a:rPr dirty="0" smtClean="0" sz="1400" spc="0">
                <a:latin typeface="Arial"/>
                <a:cs typeface="Arial"/>
              </a:rPr>
              <a:t>-0</a:t>
            </a:r>
            <a:r>
              <a:rPr dirty="0" smtClean="0" sz="1400" spc="-10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06633" y="2978566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31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3</a:t>
            </a:r>
            <a:r>
              <a:rPr dirty="0" smtClean="0" sz="1400" spc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35040" y="1362710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00497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035040" y="1677670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035040" y="1992629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035040" y="2307589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035040" y="2622550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035040" y="2937510"/>
            <a:ext cx="1828800" cy="314960"/>
          </a:xfrm>
          <a:custGeom>
            <a:avLst/>
            <a:gdLst/>
            <a:ahLst/>
            <a:cxnLst/>
            <a:rect l="l" t="t" r="r" b="b"/>
            <a:pathLst>
              <a:path w="1828800" h="314960">
                <a:moveTo>
                  <a:pt x="0" y="0"/>
                </a:moveTo>
                <a:lnTo>
                  <a:pt x="1828800" y="0"/>
                </a:lnTo>
                <a:lnTo>
                  <a:pt x="1828800" y="314960"/>
                </a:lnTo>
                <a:lnTo>
                  <a:pt x="0" y="31496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605079" y="1446778"/>
            <a:ext cx="688340" cy="213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80"/>
              </a:lnSpc>
            </a:pPr>
            <a:r>
              <a:rPr dirty="0" smtClean="0" baseline="13888" sz="2100" spc="-15" b="1">
                <a:solidFill>
                  <a:srgbClr val="FFFFFF"/>
                </a:solidFill>
                <a:latin typeface="Arial"/>
                <a:cs typeface="Arial"/>
              </a:rPr>
              <a:t>FFR</a:t>
            </a:r>
            <a:r>
              <a:rPr dirty="0" smtClean="0" sz="900" spc="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mtClean="0" sz="900" spc="10" b="1">
                <a:solidFill>
                  <a:srgbClr val="FFFFFF"/>
                </a:solidFill>
                <a:latin typeface="Arial"/>
                <a:cs typeface="Arial"/>
              </a:rPr>
              <a:t>ngio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32898" y="1719066"/>
            <a:ext cx="10312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0">
                <a:latin typeface="Arial"/>
                <a:cs typeface="Arial"/>
              </a:rPr>
              <a:t>0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±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12</a:t>
            </a:r>
            <a:r>
              <a:rPr dirty="0" smtClean="0" sz="1400" spc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85080" y="2033958"/>
            <a:ext cx="13265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</a:t>
            </a:r>
            <a:r>
              <a:rPr dirty="0" smtClean="0" sz="1400" spc="0">
                <a:latin typeface="Arial"/>
                <a:cs typeface="Arial"/>
              </a:rPr>
              <a:t>2</a:t>
            </a:r>
            <a:r>
              <a:rPr dirty="0" smtClean="0" sz="1400" spc="-3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(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73</a:t>
            </a:r>
            <a:r>
              <a:rPr dirty="0" smtClean="0" sz="1400" spc="0">
                <a:latin typeface="Arial"/>
                <a:cs typeface="Arial"/>
              </a:rPr>
              <a:t>,</a:t>
            </a:r>
            <a:r>
              <a:rPr dirty="0" smtClean="0" sz="1400" spc="-40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89)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82885" y="2348850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45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5</a:t>
            </a:r>
            <a:r>
              <a:rPr dirty="0" smtClean="0" sz="1400" spc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2885" y="2663742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63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6</a:t>
            </a:r>
            <a:r>
              <a:rPr dirty="0" smtClean="0" sz="1400" spc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82885" y="2978634"/>
            <a:ext cx="5314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31</a:t>
            </a:r>
            <a:r>
              <a:rPr dirty="0" smtClean="0" sz="1400" spc="5">
                <a:latin typeface="Arial"/>
                <a:cs typeface="Arial"/>
              </a:rPr>
              <a:t>.</a:t>
            </a:r>
            <a:r>
              <a:rPr dirty="0" smtClean="0" sz="1400" spc="-5">
                <a:latin typeface="Arial"/>
                <a:cs typeface="Arial"/>
              </a:rPr>
              <a:t>0</a:t>
            </a:r>
            <a:r>
              <a:rPr dirty="0" smtClean="0" sz="1400" spc="0"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0020" y="655320"/>
            <a:ext cx="3645535" cy="418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FF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R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dirty="0" smtClean="0" sz="2400" spc="-10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FFR</a:t>
            </a:r>
            <a:r>
              <a:rPr dirty="0" smtClean="0" baseline="-20833" sz="2400" spc="-15" b="1" i="1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dirty="0" smtClean="0" baseline="-20833" sz="2400" spc="-22" b="1" i="1">
                <a:solidFill>
                  <a:srgbClr val="808080"/>
                </a:solidFill>
                <a:latin typeface="Arial"/>
                <a:cs typeface="Arial"/>
              </a:rPr>
              <a:t>ng</a:t>
            </a:r>
            <a:r>
              <a:rPr dirty="0" smtClean="0" baseline="-20833" sz="2400" spc="-15" b="1" i="1">
                <a:solidFill>
                  <a:srgbClr val="808080"/>
                </a:solidFill>
                <a:latin typeface="Arial"/>
                <a:cs typeface="Arial"/>
              </a:rPr>
              <a:t>io</a:t>
            </a:r>
            <a:r>
              <a:rPr dirty="0" smtClean="0" baseline="-20833" sz="2400" spc="-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baseline="-20833" sz="2400" spc="-315" b="1" i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mtClean="0" sz="2400" spc="-5" b="1" i="1">
                <a:solidFill>
                  <a:srgbClr val="808080"/>
                </a:solidFill>
                <a:latin typeface="Arial"/>
                <a:cs typeface="Arial"/>
              </a:rPr>
              <a:t>Resu</a:t>
            </a:r>
            <a:r>
              <a:rPr dirty="0" smtClean="0" sz="2400" spc="0" b="1" i="1">
                <a:solidFill>
                  <a:srgbClr val="808080"/>
                </a:solidFill>
                <a:latin typeface="Arial"/>
                <a:cs typeface="Arial"/>
              </a:rPr>
              <a:t>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75080" y="3650488"/>
            <a:ext cx="6558280" cy="361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b="1" i="1">
                <a:solidFill>
                  <a:srgbClr val="002E4B"/>
                </a:solidFill>
                <a:latin typeface="Arial"/>
                <a:cs typeface="Arial"/>
              </a:rPr>
              <a:t>FFR</a:t>
            </a:r>
            <a:r>
              <a:rPr dirty="0" smtClean="0" baseline="-21367" sz="1950" spc="15" b="1" i="1">
                <a:solidFill>
                  <a:srgbClr val="002E4B"/>
                </a:solidFill>
                <a:latin typeface="Arial"/>
                <a:cs typeface="Arial"/>
              </a:rPr>
              <a:t>angio</a:t>
            </a:r>
            <a:r>
              <a:rPr dirty="0" smtClean="0" baseline="-21367" sz="1950" spc="262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was</a:t>
            </a:r>
            <a:r>
              <a:rPr dirty="0" smtClean="0" sz="2000" spc="-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s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ccessf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l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y</a:t>
            </a:r>
            <a:r>
              <a:rPr dirty="0" smtClean="0" sz="2000" spc="-4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m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eas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u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red</a:t>
            </a:r>
            <a:r>
              <a:rPr dirty="0" smtClean="0" sz="2000" spc="-30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i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n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98</a:t>
            </a:r>
            <a:r>
              <a:rPr dirty="0" smtClean="0" sz="2000" spc="-10" b="1" i="1">
                <a:solidFill>
                  <a:srgbClr val="002E4B"/>
                </a:solidFill>
                <a:latin typeface="Arial"/>
                <a:cs typeface="Arial"/>
              </a:rPr>
              <a:t>.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7%</a:t>
            </a:r>
            <a:r>
              <a:rPr dirty="0" smtClean="0" sz="2000" spc="-2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-5" b="1" i="1">
                <a:solidFill>
                  <a:srgbClr val="002E4B"/>
                </a:solidFill>
                <a:latin typeface="Arial"/>
                <a:cs typeface="Arial"/>
              </a:rPr>
              <a:t>o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f</a:t>
            </a:r>
            <a:r>
              <a:rPr dirty="0" smtClean="0" sz="2000" spc="-15" b="1" i="1">
                <a:solidFill>
                  <a:srgbClr val="002E4B"/>
                </a:solidFill>
                <a:latin typeface="Arial"/>
                <a:cs typeface="Arial"/>
              </a:rPr>
              <a:t> </a:t>
            </a:r>
            <a:r>
              <a:rPr dirty="0" smtClean="0" sz="2000" spc="0" b="1" i="1">
                <a:solidFill>
                  <a:srgbClr val="002E4B"/>
                </a:solidFill>
                <a:latin typeface="Arial"/>
                <a:cs typeface="Arial"/>
              </a:rPr>
              <a:t>cases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jzuccardy</dc:creator>
  <dc:title>The Detrimental Impact of Chronic Renal Insufficiency</dc:title>
  <dcterms:created xsi:type="dcterms:W3CDTF">2018-09-24T11:17:53Z</dcterms:created>
  <dcterms:modified xsi:type="dcterms:W3CDTF">2018-09-24T11:17:53Z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2018-09-23T00:00:00Z</vt:filetime>
  </property>
  <property fmtid="{D5CDD505-2E9C-101B-9397-08002B2CF9AE}" pid="3" name="LastSaved">
    <vt:filetime>2018-09-24T00:00:00Z</vt:filetime>
  </property>
</Properties>
</file>