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318" r:id="rId4"/>
    <p:sldId id="299" r:id="rId5"/>
    <p:sldId id="296" r:id="rId6"/>
    <p:sldId id="319" r:id="rId7"/>
    <p:sldId id="316" r:id="rId8"/>
    <p:sldId id="311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A4A"/>
    <a:srgbClr val="17365E"/>
    <a:srgbClr val="006839"/>
    <a:srgbClr val="0061A9"/>
    <a:srgbClr val="113056"/>
    <a:srgbClr val="092241"/>
    <a:srgbClr val="34124F"/>
    <a:srgbClr val="850E02"/>
    <a:srgbClr val="4E1F72"/>
    <a:srgbClr val="6C30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24"/>
    <p:restoredTop sz="96608"/>
  </p:normalViewPr>
  <p:slideViewPr>
    <p:cSldViewPr snapToGrid="0" snapToObjects="1">
      <p:cViewPr varScale="1">
        <p:scale>
          <a:sx n="92" d="100"/>
          <a:sy n="92" d="100"/>
        </p:scale>
        <p:origin x="15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8BE34-9594-1240-A296-1B48AAA74073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8BF2E-3AA8-4F44-AB3F-37DCC4EDF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6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D9DC-445C-E54B-A291-1D9010855DC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97B3-AEC0-974D-846F-0BC9CF595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D9DC-445C-E54B-A291-1D9010855DC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97B3-AEC0-974D-846F-0BC9CF595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48926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D9DC-445C-E54B-A291-1D9010855DC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97B3-AEC0-974D-846F-0BC9CF595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36425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D9DC-445C-E54B-A291-1D9010855DC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97B3-AEC0-974D-846F-0BC9CF595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D9DC-445C-E54B-A291-1D9010855DC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97B3-AEC0-974D-846F-0BC9CF595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D9DC-445C-E54B-A291-1D9010855DC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97B3-AEC0-974D-846F-0BC9CF595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D9DC-445C-E54B-A291-1D9010855DC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97B3-AEC0-974D-846F-0BC9CF595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D9DC-445C-E54B-A291-1D9010855DC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97B3-AEC0-974D-846F-0BC9CF595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D9DC-445C-E54B-A291-1D9010855DC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97B3-AEC0-974D-846F-0BC9CF595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D9DC-445C-E54B-A291-1D9010855DC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97B3-AEC0-974D-846F-0BC9CF595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06997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D9DC-445C-E54B-A291-1D9010855DC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97B3-AEC0-974D-846F-0BC9CF595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6D9DC-445C-E54B-A291-1D9010855DC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C97B3-AEC0-974D-846F-0BC9CF595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7712" y="319469"/>
            <a:ext cx="81485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EXCEL</a:t>
            </a:r>
            <a:endParaRPr lang="en-US" sz="72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932" y="1476736"/>
            <a:ext cx="843413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A </a:t>
            </a:r>
            <a:r>
              <a:rPr lang="en-US" sz="34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Prospective, Randomized Trial Comparing </a:t>
            </a:r>
            <a:r>
              <a:rPr lang="en-US" sz="3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Everolimus</a:t>
            </a:r>
            <a:r>
              <a:rPr lang="en-US" sz="34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-Eluting Stents and Bypass Graft Surgery in Selected Patients with Left Main Coronary Artery Disease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7712" y="3771060"/>
            <a:ext cx="8148577" cy="2508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3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Gregg W. 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Stone MD</a:t>
            </a:r>
          </a:p>
          <a:p>
            <a:pPr algn="ctr">
              <a:lnSpc>
                <a:spcPct val="110000"/>
              </a:lnSpc>
            </a:pPr>
            <a:r>
              <a:rPr lang="en-US" sz="1600" dirty="0">
                <a:solidFill>
                  <a:schemeClr val="bg1"/>
                </a:solidFill>
              </a:rPr>
              <a:t>Joseph F. </a:t>
            </a:r>
            <a:r>
              <a:rPr lang="en-US" sz="1600" dirty="0" smtClean="0">
                <a:solidFill>
                  <a:schemeClr val="bg1"/>
                </a:solidFill>
              </a:rPr>
              <a:t>Sabik, </a:t>
            </a:r>
            <a:r>
              <a:rPr lang="en-US" sz="1600" dirty="0">
                <a:solidFill>
                  <a:schemeClr val="bg1"/>
                </a:solidFill>
              </a:rPr>
              <a:t>Patrick W. </a:t>
            </a:r>
            <a:r>
              <a:rPr lang="en-US" sz="1600" dirty="0" err="1" smtClean="0">
                <a:solidFill>
                  <a:schemeClr val="bg1"/>
                </a:solidFill>
              </a:rPr>
              <a:t>Serruys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>
                <a:solidFill>
                  <a:schemeClr val="bg1"/>
                </a:solidFill>
              </a:rPr>
              <a:t>Charles A. </a:t>
            </a:r>
            <a:r>
              <a:rPr lang="en-US" sz="1600" dirty="0" smtClean="0">
                <a:solidFill>
                  <a:schemeClr val="bg1"/>
                </a:solidFill>
              </a:rPr>
              <a:t>Simonton, </a:t>
            </a:r>
            <a:r>
              <a:rPr lang="en-US" sz="1600" dirty="0">
                <a:solidFill>
                  <a:schemeClr val="bg1"/>
                </a:solidFill>
              </a:rPr>
              <a:t>Philippe </a:t>
            </a:r>
            <a:r>
              <a:rPr lang="en-US" sz="1600" dirty="0" err="1" smtClean="0">
                <a:solidFill>
                  <a:schemeClr val="bg1"/>
                </a:solidFill>
              </a:rPr>
              <a:t>Généreux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>
                <a:solidFill>
                  <a:schemeClr val="bg1"/>
                </a:solidFill>
              </a:rPr>
              <a:t>John </a:t>
            </a:r>
            <a:r>
              <a:rPr lang="en-US" sz="1600" dirty="0" err="1" smtClean="0">
                <a:solidFill>
                  <a:schemeClr val="bg1"/>
                </a:solidFill>
              </a:rPr>
              <a:t>Puskas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>
                <a:solidFill>
                  <a:schemeClr val="bg1"/>
                </a:solidFill>
              </a:rPr>
              <a:t>David E. </a:t>
            </a:r>
            <a:r>
              <a:rPr lang="en-US" sz="1600" dirty="0" err="1" smtClean="0">
                <a:solidFill>
                  <a:schemeClr val="bg1"/>
                </a:solidFill>
              </a:rPr>
              <a:t>Kandzari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>
                <a:solidFill>
                  <a:schemeClr val="bg1"/>
                </a:solidFill>
              </a:rPr>
              <a:t>Marie-Claude </a:t>
            </a:r>
            <a:r>
              <a:rPr lang="en-US" sz="1600" dirty="0" err="1" smtClean="0">
                <a:solidFill>
                  <a:schemeClr val="bg1"/>
                </a:solidFill>
              </a:rPr>
              <a:t>Morice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>
                <a:solidFill>
                  <a:schemeClr val="bg1"/>
                </a:solidFill>
              </a:rPr>
              <a:t>Nicholas </a:t>
            </a:r>
            <a:r>
              <a:rPr lang="en-US" sz="1600" dirty="0" err="1" smtClean="0">
                <a:solidFill>
                  <a:schemeClr val="bg1"/>
                </a:solidFill>
              </a:rPr>
              <a:t>Lembo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>
                <a:solidFill>
                  <a:schemeClr val="bg1"/>
                </a:solidFill>
              </a:rPr>
              <a:t>W. Morris Brown, </a:t>
            </a:r>
            <a:r>
              <a:rPr lang="en-US" sz="1600" dirty="0" smtClean="0">
                <a:solidFill>
                  <a:schemeClr val="bg1"/>
                </a:solidFill>
              </a:rPr>
              <a:t>III, </a:t>
            </a:r>
            <a:r>
              <a:rPr lang="en-US" sz="1600" dirty="0">
                <a:solidFill>
                  <a:schemeClr val="bg1"/>
                </a:solidFill>
              </a:rPr>
              <a:t>David P. </a:t>
            </a:r>
            <a:r>
              <a:rPr lang="en-US" sz="1600" dirty="0" smtClean="0">
                <a:solidFill>
                  <a:schemeClr val="bg1"/>
                </a:solidFill>
              </a:rPr>
              <a:t>Taggart, </a:t>
            </a:r>
            <a:r>
              <a:rPr lang="en-US" sz="1600" dirty="0">
                <a:solidFill>
                  <a:schemeClr val="bg1"/>
                </a:solidFill>
              </a:rPr>
              <a:t>Adrian </a:t>
            </a:r>
            <a:r>
              <a:rPr lang="en-US" sz="1600" dirty="0" smtClean="0">
                <a:solidFill>
                  <a:schemeClr val="bg1"/>
                </a:solidFill>
              </a:rPr>
              <a:t>Banning, </a:t>
            </a:r>
            <a:r>
              <a:rPr lang="en-US" sz="1600" dirty="0" err="1">
                <a:solidFill>
                  <a:schemeClr val="bg1"/>
                </a:solidFill>
              </a:rPr>
              <a:t>Béla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Merkely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Ferenc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Horkay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>
                <a:solidFill>
                  <a:schemeClr val="bg1"/>
                </a:solidFill>
              </a:rPr>
              <a:t>Piet W. </a:t>
            </a:r>
            <a:r>
              <a:rPr lang="en-US" sz="1600" dirty="0" err="1" smtClean="0">
                <a:solidFill>
                  <a:schemeClr val="bg1"/>
                </a:solidFill>
              </a:rPr>
              <a:t>Boonstra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>
                <a:solidFill>
                  <a:schemeClr val="bg1"/>
                </a:solidFill>
              </a:rPr>
              <a:t>Ad Johannes van </a:t>
            </a:r>
            <a:r>
              <a:rPr lang="en-US" sz="1600" dirty="0" err="1" smtClean="0">
                <a:solidFill>
                  <a:schemeClr val="bg1"/>
                </a:solidFill>
              </a:rPr>
              <a:t>Boven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Imre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Ungi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>
                <a:solidFill>
                  <a:schemeClr val="bg1"/>
                </a:solidFill>
              </a:rPr>
              <a:t>Gabor </a:t>
            </a:r>
            <a:r>
              <a:rPr lang="en-US" sz="1600" dirty="0" err="1" smtClean="0">
                <a:solidFill>
                  <a:schemeClr val="bg1"/>
                </a:solidFill>
              </a:rPr>
              <a:t>Bogáts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Samer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Mansour, </a:t>
            </a:r>
            <a:r>
              <a:rPr lang="en-US" sz="1600" dirty="0">
                <a:solidFill>
                  <a:schemeClr val="bg1"/>
                </a:solidFill>
              </a:rPr>
              <a:t>Nicolas </a:t>
            </a:r>
            <a:r>
              <a:rPr lang="en-US" sz="1600" dirty="0" err="1" smtClean="0">
                <a:solidFill>
                  <a:schemeClr val="bg1"/>
                </a:solidFill>
              </a:rPr>
              <a:t>Noiseux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Manel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Sabaté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>
                <a:solidFill>
                  <a:schemeClr val="bg1"/>
                </a:solidFill>
              </a:rPr>
              <a:t>Jose </a:t>
            </a:r>
            <a:r>
              <a:rPr lang="en-US" sz="1600" dirty="0" err="1" smtClean="0">
                <a:solidFill>
                  <a:schemeClr val="bg1"/>
                </a:solidFill>
              </a:rPr>
              <a:t>Pomar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>
                <a:solidFill>
                  <a:schemeClr val="bg1"/>
                </a:solidFill>
              </a:rPr>
              <a:t>Mark </a:t>
            </a:r>
            <a:r>
              <a:rPr lang="en-US" sz="1600" dirty="0" smtClean="0">
                <a:solidFill>
                  <a:schemeClr val="bg1"/>
                </a:solidFill>
              </a:rPr>
              <a:t>Hickey, </a:t>
            </a:r>
            <a:r>
              <a:rPr lang="en-US" sz="1600" dirty="0">
                <a:solidFill>
                  <a:schemeClr val="bg1"/>
                </a:solidFill>
              </a:rPr>
              <a:t>Anthony </a:t>
            </a:r>
            <a:r>
              <a:rPr lang="en-US" sz="1600" dirty="0" err="1" smtClean="0">
                <a:solidFill>
                  <a:schemeClr val="bg1"/>
                </a:solidFill>
              </a:rPr>
              <a:t>Gershlick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>
                <a:solidFill>
                  <a:schemeClr val="bg1"/>
                </a:solidFill>
              </a:rPr>
              <a:t>Pawel </a:t>
            </a:r>
            <a:r>
              <a:rPr lang="en-US" sz="1600" dirty="0" err="1" smtClean="0">
                <a:solidFill>
                  <a:schemeClr val="bg1"/>
                </a:solidFill>
              </a:rPr>
              <a:t>Buszman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>
                <a:solidFill>
                  <a:schemeClr val="bg1"/>
                </a:solidFill>
              </a:rPr>
              <a:t>Andrzej </a:t>
            </a:r>
            <a:r>
              <a:rPr lang="en-US" sz="1600" dirty="0" err="1" smtClean="0">
                <a:solidFill>
                  <a:schemeClr val="bg1"/>
                </a:solidFill>
              </a:rPr>
              <a:t>Bochenek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>
                <a:solidFill>
                  <a:schemeClr val="bg1"/>
                </a:solidFill>
              </a:rPr>
              <a:t>Erick </a:t>
            </a:r>
            <a:r>
              <a:rPr lang="en-US" sz="1600" dirty="0" err="1" smtClean="0">
                <a:solidFill>
                  <a:schemeClr val="bg1"/>
                </a:solidFill>
              </a:rPr>
              <a:t>Schampaert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>
                <a:solidFill>
                  <a:schemeClr val="bg1"/>
                </a:solidFill>
              </a:rPr>
              <a:t>Pierre </a:t>
            </a:r>
            <a:r>
              <a:rPr lang="en-US" sz="1600" dirty="0" err="1" smtClean="0">
                <a:solidFill>
                  <a:schemeClr val="bg1"/>
                </a:solidFill>
              </a:rPr>
              <a:t>Pagé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Ovidiu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Dressler, </a:t>
            </a:r>
            <a:r>
              <a:rPr lang="en-US" sz="1600" dirty="0" err="1">
                <a:solidFill>
                  <a:schemeClr val="bg1"/>
                </a:solidFill>
              </a:rPr>
              <a:t>Ioanna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Kosmidou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>
                <a:solidFill>
                  <a:schemeClr val="bg1"/>
                </a:solidFill>
              </a:rPr>
              <a:t>Roxana </a:t>
            </a:r>
            <a:r>
              <a:rPr lang="en-US" sz="1600" dirty="0" smtClean="0">
                <a:solidFill>
                  <a:schemeClr val="bg1"/>
                </a:solidFill>
              </a:rPr>
              <a:t>Mehran, </a:t>
            </a:r>
            <a:r>
              <a:rPr lang="en-US" sz="1600" dirty="0">
                <a:solidFill>
                  <a:schemeClr val="bg1"/>
                </a:solidFill>
              </a:rPr>
              <a:t>Stuart J. </a:t>
            </a:r>
            <a:r>
              <a:rPr lang="en-US" sz="1600" dirty="0" err="1" smtClean="0">
                <a:solidFill>
                  <a:schemeClr val="bg1"/>
                </a:solidFill>
              </a:rPr>
              <a:t>Pocock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>
                <a:solidFill>
                  <a:schemeClr val="bg1"/>
                </a:solidFill>
              </a:rPr>
              <a:t>and </a:t>
            </a:r>
            <a:r>
              <a:rPr lang="en-US" sz="1600" dirty="0" err="1">
                <a:solidFill>
                  <a:schemeClr val="bg1"/>
                </a:solidFill>
              </a:rPr>
              <a:t>Arie</a:t>
            </a:r>
            <a:r>
              <a:rPr lang="en-US" sz="1600" dirty="0">
                <a:solidFill>
                  <a:schemeClr val="bg1"/>
                </a:solidFill>
              </a:rPr>
              <a:t> Pieter </a:t>
            </a:r>
            <a:r>
              <a:rPr lang="en-US" sz="1600" dirty="0" err="1" smtClean="0">
                <a:solidFill>
                  <a:schemeClr val="bg1"/>
                </a:solidFill>
              </a:rPr>
              <a:t>Kappetein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>
                <a:solidFill>
                  <a:schemeClr val="bg1"/>
                </a:solidFill>
              </a:rPr>
              <a:t>for the EXCEL Trial </a:t>
            </a:r>
            <a:r>
              <a:rPr lang="en-US" sz="1600" dirty="0" smtClean="0">
                <a:solidFill>
                  <a:schemeClr val="bg1"/>
                </a:solidFill>
              </a:rPr>
              <a:t>Investigators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5581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7712" y="187119"/>
            <a:ext cx="8148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  <a:ea typeface="Arial" charset="0"/>
                <a:cs typeface="Arial" charset="0"/>
              </a:rPr>
              <a:t>Disclosures</a:t>
            </a:r>
            <a:endParaRPr lang="en-US" sz="3600" b="1" dirty="0">
              <a:solidFill>
                <a:prstClr val="white"/>
              </a:solidFill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7712" y="790932"/>
            <a:ext cx="8148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>
                    <a:lumMod val="60000"/>
                    <a:lumOff val="40000"/>
                  </a:srgbClr>
                </a:solidFill>
                <a:ea typeface="Arial" charset="0"/>
                <a:cs typeface="Arial" charset="0"/>
              </a:rPr>
              <a:t>Gregg W. Stone</a:t>
            </a:r>
            <a:endParaRPr lang="en-US" sz="3200" dirty="0">
              <a:solidFill>
                <a:srgbClr val="FFC000">
                  <a:lumMod val="60000"/>
                  <a:lumOff val="40000"/>
                </a:srgbClr>
              </a:solidFill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846" y="1605374"/>
            <a:ext cx="8148577" cy="529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800" smtClean="0">
                <a:solidFill>
                  <a:prstClr val="white"/>
                </a:solidFill>
                <a:ea typeface="Arial" charset="0"/>
                <a:cs typeface="Arial" charset="0"/>
              </a:rPr>
              <a:t>None</a:t>
            </a:r>
            <a:endParaRPr lang="en-US" sz="2800" dirty="0">
              <a:solidFill>
                <a:prstClr val="white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599100"/>
      </p:ext>
    </p:extLst>
  </p:cSld>
  <p:clrMapOvr>
    <a:masterClrMapping/>
  </p:clrMapOvr>
  <p:transition advClick="0" advTm="200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654425" y="3090981"/>
            <a:ext cx="1835150" cy="858838"/>
          </a:xfrm>
          <a:prstGeom prst="roundRect">
            <a:avLst/>
          </a:prstGeom>
          <a:solidFill>
            <a:srgbClr val="113056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ea typeface="Arial" charset="0"/>
              <a:cs typeface="Arial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5467" y="870471"/>
            <a:ext cx="8680537" cy="639763"/>
          </a:xfrm>
          <a:prstGeom prst="roundRect">
            <a:avLst/>
          </a:prstGeom>
          <a:solidFill>
            <a:srgbClr val="113056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ea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16237" y="4920162"/>
            <a:ext cx="3768725" cy="1050925"/>
          </a:xfrm>
          <a:prstGeom prst="roundRect">
            <a:avLst/>
          </a:prstGeom>
          <a:solidFill>
            <a:srgbClr val="113056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kern="0">
              <a:solidFill>
                <a:sysClr val="window" lastClr="FFFFFF"/>
              </a:solidFill>
              <a:ea typeface="Arial" charset="0"/>
              <a:cs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4366420" y="1730210"/>
            <a:ext cx="411162" cy="3175"/>
          </a:xfrm>
          <a:prstGeom prst="straightConnector1">
            <a:avLst/>
          </a:prstGeom>
          <a:noFill/>
          <a:ln w="38100" cap="flat" cmpd="sng" algn="ctr">
            <a:solidFill>
              <a:sysClr val="window" lastClr="FFFFFF"/>
            </a:solidFill>
            <a:prstDash val="soli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>
          <a:xfrm rot="5400000">
            <a:off x="4366420" y="2817518"/>
            <a:ext cx="411162" cy="3175"/>
          </a:xfrm>
          <a:prstGeom prst="straightConnector1">
            <a:avLst/>
          </a:prstGeom>
          <a:noFill/>
          <a:ln w="38100" cap="flat" cmpd="sng" algn="ctr">
            <a:solidFill>
              <a:sysClr val="window" lastClr="FFFFFF"/>
            </a:solidFill>
            <a:prstDash val="soli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>
          <a:xfrm rot="2700000">
            <a:off x="4444207" y="4519318"/>
            <a:ext cx="914400" cy="1587"/>
          </a:xfrm>
          <a:prstGeom prst="straightConnector1">
            <a:avLst/>
          </a:prstGeom>
          <a:noFill/>
          <a:ln w="38100" cap="flat" cmpd="sng" algn="ctr">
            <a:solidFill>
              <a:sysClr val="window" lastClr="FFFFFF"/>
            </a:solidFill>
            <a:prstDash val="soli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>
          <a:xfrm rot="18900000" flipH="1">
            <a:off x="3798094" y="4519318"/>
            <a:ext cx="914400" cy="1588"/>
          </a:xfrm>
          <a:prstGeom prst="straightConnector1">
            <a:avLst/>
          </a:prstGeom>
          <a:noFill/>
          <a:ln w="38100" cap="flat" cmpd="sng" algn="ctr">
            <a:solidFill>
              <a:sysClr val="window" lastClr="FFFFFF"/>
            </a:solidFill>
            <a:prstDash val="solid"/>
            <a:tailEnd type="arrow"/>
          </a:ln>
          <a:effectLst/>
        </p:spPr>
      </p:cxnSp>
      <p:sp>
        <p:nvSpPr>
          <p:cNvPr id="13" name="Oval 12"/>
          <p:cNvSpPr/>
          <p:nvPr/>
        </p:nvSpPr>
        <p:spPr>
          <a:xfrm>
            <a:off x="4394200" y="4008937"/>
            <a:ext cx="355600" cy="355600"/>
          </a:xfrm>
          <a:prstGeom prst="ellipse">
            <a:avLst/>
          </a:prstGeom>
          <a:solidFill>
            <a:srgbClr val="113056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kern="0" dirty="0">
                <a:solidFill>
                  <a:sysClr val="window" lastClr="FFFFFF"/>
                </a:solidFill>
                <a:ea typeface="Arial" charset="0"/>
                <a:cs typeface="Arial" charset="0"/>
              </a:rPr>
              <a:t>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1300" y="6002851"/>
            <a:ext cx="86614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Follow-up: 1 month, 6 months, 1 year, annually through 5 years</a:t>
            </a:r>
          </a:p>
          <a:p>
            <a:pPr algn="ctr">
              <a:defRPr/>
            </a:pPr>
            <a:r>
              <a:rPr lang="en-US" sz="2200" kern="0" dirty="0" smtClean="0">
                <a:solidFill>
                  <a:srgbClr val="FFC000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Primary endpoint: </a:t>
            </a:r>
            <a:r>
              <a:rPr lang="en-US" sz="2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Measured at a median 3-yr FU, minimum 2-yr FU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04903" y="136022"/>
            <a:ext cx="313419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kern="0" smtClean="0">
                <a:solidFill>
                  <a:srgbClr val="FFFFFF"/>
                </a:solidFill>
                <a:ea typeface="Arial" charset="0"/>
                <a:cs typeface="Arial" charset="0"/>
              </a:rPr>
              <a:t>Study </a:t>
            </a:r>
            <a:r>
              <a:rPr lang="en-US" sz="3600" b="1" kern="0" dirty="0">
                <a:solidFill>
                  <a:srgbClr val="FFFFFF"/>
                </a:solidFill>
                <a:ea typeface="Arial" charset="0"/>
                <a:cs typeface="Arial" charset="0"/>
              </a:rPr>
              <a:t>Design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0290" y="872743"/>
            <a:ext cx="8063426" cy="314624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spcAft>
                <a:spcPts val="300"/>
              </a:spcAft>
              <a:defRPr/>
            </a:pPr>
            <a:r>
              <a:rPr lang="en-US" sz="3200" kern="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2905 </a:t>
            </a:r>
            <a:r>
              <a:rPr lang="en-US" sz="3200" kern="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pts with </a:t>
            </a:r>
            <a:r>
              <a:rPr lang="en-US" sz="3200" kern="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unprotected left </a:t>
            </a:r>
            <a:r>
              <a:rPr lang="en-US" sz="3200" kern="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main disease</a:t>
            </a:r>
          </a:p>
          <a:p>
            <a:pPr algn="ctr">
              <a:spcAft>
                <a:spcPts val="300"/>
              </a:spcAft>
              <a:defRPr/>
            </a:pPr>
            <a:endParaRPr lang="en-US" sz="2000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" charset="0"/>
              <a:cs typeface="Arial" charset="0"/>
            </a:endParaRPr>
          </a:p>
          <a:p>
            <a:pPr algn="ctr">
              <a:lnSpc>
                <a:spcPct val="90000"/>
              </a:lnSpc>
              <a:spcAft>
                <a:spcPts val="300"/>
              </a:spcAft>
              <a:defRPr/>
            </a:pPr>
            <a:endParaRPr lang="en-US" sz="1050" kern="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" charset="0"/>
              <a:cs typeface="Arial" charset="0"/>
            </a:endParaRPr>
          </a:p>
          <a:p>
            <a:pPr algn="ctr">
              <a:lnSpc>
                <a:spcPct val="90000"/>
              </a:lnSpc>
              <a:spcAft>
                <a:spcPts val="300"/>
              </a:spcAft>
              <a:defRPr/>
            </a:pPr>
            <a:r>
              <a:rPr lang="en-US" sz="2000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SYNTAX </a:t>
            </a:r>
            <a:r>
              <a:rPr lang="en-US" sz="2000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score ≤32</a:t>
            </a:r>
          </a:p>
          <a:p>
            <a:pPr algn="ctr">
              <a:lnSpc>
                <a:spcPct val="90000"/>
              </a:lnSpc>
              <a:spcAft>
                <a:spcPts val="300"/>
              </a:spcAft>
              <a:defRPr/>
            </a:pPr>
            <a:r>
              <a:rPr lang="en-US" sz="2000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Consensus agreement </a:t>
            </a:r>
            <a:r>
              <a:rPr lang="en-US" sz="2000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of eligibility and equipoise by </a:t>
            </a:r>
            <a:r>
              <a:rPr lang="en-US" sz="2000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heart team</a:t>
            </a:r>
            <a:endParaRPr lang="en-US" sz="2400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" charset="0"/>
              <a:cs typeface="Arial" charset="0"/>
            </a:endParaRPr>
          </a:p>
          <a:p>
            <a:pPr algn="ctr">
              <a:spcAft>
                <a:spcPts val="300"/>
              </a:spcAft>
              <a:defRPr/>
            </a:pPr>
            <a:endParaRPr lang="en-US" sz="2800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" charset="0"/>
              <a:cs typeface="Arial" charset="0"/>
            </a:endParaRPr>
          </a:p>
          <a:p>
            <a:pPr algn="ctr">
              <a:spcAft>
                <a:spcPts val="300"/>
              </a:spcAft>
              <a:defRPr/>
            </a:pPr>
            <a:endParaRPr lang="en-US" sz="100" kern="0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" charset="0"/>
              <a:cs typeface="Arial" charset="0"/>
            </a:endParaRPr>
          </a:p>
          <a:p>
            <a:pPr algn="ctr">
              <a:spcAft>
                <a:spcPts val="300"/>
              </a:spcAft>
              <a:defRPr/>
            </a:pPr>
            <a:r>
              <a:rPr lang="en-US" sz="2400" kern="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Yes</a:t>
            </a:r>
            <a:endParaRPr lang="en-US" sz="2400" kern="0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" charset="0"/>
              <a:cs typeface="Arial" charset="0"/>
            </a:endParaRPr>
          </a:p>
          <a:p>
            <a:pPr algn="ctr">
              <a:spcAft>
                <a:spcPts val="300"/>
              </a:spcAft>
              <a:defRPr/>
            </a:pPr>
            <a:r>
              <a:rPr lang="en-US" sz="2400" kern="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(</a:t>
            </a:r>
            <a:r>
              <a:rPr lang="en-US" sz="2400" kern="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N=1905)</a:t>
            </a:r>
            <a:endParaRPr lang="en-US" sz="2400" kern="0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568950" y="2546976"/>
            <a:ext cx="457200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kern="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No</a:t>
            </a:r>
          </a:p>
          <a:p>
            <a:pPr algn="ctr">
              <a:defRPr/>
            </a:pPr>
            <a:r>
              <a:rPr lang="en-US" sz="2400" kern="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(N=1000)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6375400" y="3733186"/>
            <a:ext cx="30099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Enrollment</a:t>
            </a:r>
          </a:p>
          <a:p>
            <a:pPr algn="ctr">
              <a:defRPr/>
            </a:pPr>
            <a:r>
              <a:rPr lang="en-US" sz="2400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registry</a:t>
            </a:r>
            <a:endParaRPr lang="en-US" sz="2400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" charset="0"/>
              <a:cs typeface="Arial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rot="5400000">
            <a:off x="7648576" y="3537575"/>
            <a:ext cx="412750" cy="3175"/>
          </a:xfrm>
          <a:prstGeom prst="straightConnector1">
            <a:avLst/>
          </a:prstGeom>
          <a:noFill/>
          <a:ln w="38100" cap="flat" cmpd="sng" algn="ctr">
            <a:solidFill>
              <a:sysClr val="window" lastClr="FFFFFF"/>
            </a:solidFill>
            <a:prstDash val="soli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>
          <a:xfrm>
            <a:off x="4733925" y="2789864"/>
            <a:ext cx="2835275" cy="0"/>
          </a:xfrm>
          <a:prstGeom prst="straightConnector1">
            <a:avLst/>
          </a:prstGeom>
          <a:noFill/>
          <a:ln w="28575" cap="flat" cmpd="sng" algn="ctr">
            <a:solidFill>
              <a:sysClr val="window" lastClr="FFFFFF"/>
            </a:solidFill>
            <a:prstDash val="solid"/>
            <a:tailEnd type="arrow"/>
          </a:ln>
          <a:effectLst/>
        </p:spPr>
      </p:cxnSp>
      <p:sp>
        <p:nvSpPr>
          <p:cNvPr id="22" name="Rounded Rectangle 21"/>
          <p:cNvSpPr/>
          <p:nvPr/>
        </p:nvSpPr>
        <p:spPr>
          <a:xfrm>
            <a:off x="4975225" y="4920162"/>
            <a:ext cx="2125663" cy="1050925"/>
          </a:xfrm>
          <a:prstGeom prst="roundRect">
            <a:avLst/>
          </a:prstGeom>
          <a:solidFill>
            <a:srgbClr val="113056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ea typeface="Arial" charset="0"/>
              <a:cs typeface="Arial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78012" y="4968571"/>
            <a:ext cx="3445174" cy="954107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pPr algn="ctr">
              <a:defRPr/>
            </a:pPr>
            <a:r>
              <a:rPr lang="en-US" sz="3200" kern="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PCI (</a:t>
            </a:r>
            <a:r>
              <a:rPr lang="en-US" sz="3200" kern="0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Xience</a:t>
            </a:r>
            <a:r>
              <a:rPr lang="en-US" sz="3200" kern="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 EES)</a:t>
            </a:r>
            <a:endParaRPr lang="en-US" sz="3200" kern="0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" charset="0"/>
              <a:cs typeface="Arial" charset="0"/>
            </a:endParaRPr>
          </a:p>
          <a:p>
            <a:pPr algn="ctr">
              <a:defRPr/>
            </a:pPr>
            <a:r>
              <a:rPr lang="en-US" sz="2400" kern="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(</a:t>
            </a:r>
            <a:r>
              <a:rPr lang="en-US" sz="2400" kern="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N=948)</a:t>
            </a:r>
            <a:endParaRPr lang="en-US" sz="1100" kern="0" dirty="0">
              <a:solidFill>
                <a:srgbClr val="FFFF99"/>
              </a:solidFill>
              <a:ea typeface="Arial" charset="0"/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63833" y="4968571"/>
            <a:ext cx="1348446" cy="954107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pPr algn="ctr">
              <a:defRPr/>
            </a:pPr>
            <a:r>
              <a:rPr lang="en-US" sz="3200" kern="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CABG</a:t>
            </a:r>
          </a:p>
          <a:p>
            <a:pPr algn="ctr">
              <a:defRPr/>
            </a:pPr>
            <a:r>
              <a:rPr lang="en-US" sz="2400" kern="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(</a:t>
            </a:r>
            <a:r>
              <a:rPr lang="en-US" sz="2400" kern="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N=957)</a:t>
            </a:r>
            <a:endParaRPr lang="en-US" sz="1000" kern="0" dirty="0">
              <a:solidFill>
                <a:srgbClr val="FFFF99"/>
              </a:solidFill>
              <a:ea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40527" y="4043324"/>
            <a:ext cx="309830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Stratified by diabetes, </a:t>
            </a:r>
            <a:r>
              <a:rPr lang="en-US" sz="1050" kern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SYNTAX score and center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03992" y="1534406"/>
            <a:ext cx="23134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300"/>
              </a:spcAft>
              <a:defRPr/>
            </a:pPr>
            <a:r>
              <a:rPr lang="en-US" sz="1400">
                <a:solidFill>
                  <a:schemeClr val="accent4">
                    <a:lumMod val="40000"/>
                    <a:lumOff val="60000"/>
                  </a:schemeClr>
                </a:solidFill>
                <a:ea typeface="Arial" charset="0"/>
                <a:cs typeface="Arial" charset="0"/>
              </a:rPr>
              <a:t>at 126 sites in 17 countries</a:t>
            </a:r>
            <a:endParaRPr lang="en-US" sz="1400" kern="0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3258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2147358" y="1500147"/>
            <a:ext cx="5330952" cy="3986784"/>
          </a:xfrm>
          <a:prstGeom prst="rect">
            <a:avLst/>
          </a:prstGeom>
          <a:solidFill>
            <a:srgbClr val="11305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7712" y="128294"/>
            <a:ext cx="81485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Primary Endpoint</a:t>
            </a:r>
          </a:p>
          <a:p>
            <a:pPr algn="ctr"/>
            <a:r>
              <a:rPr lang="en-US" sz="3600" b="1" dirty="0" smtClean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rPr>
              <a:t>Death, Stroke or MI at 3 Years</a:t>
            </a:r>
            <a:endParaRPr lang="en-US" sz="3600" b="1" dirty="0">
              <a:solidFill>
                <a:prstClr val="white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Freeform 95"/>
          <p:cNvSpPr>
            <a:spLocks/>
          </p:cNvSpPr>
          <p:nvPr/>
        </p:nvSpPr>
        <p:spPr bwMode="auto">
          <a:xfrm>
            <a:off x="2198158" y="3026306"/>
            <a:ext cx="5262563" cy="2319338"/>
          </a:xfrm>
          <a:custGeom>
            <a:avLst/>
            <a:gdLst/>
            <a:ahLst/>
            <a:cxnLst>
              <a:cxn ang="0">
                <a:pos x="18" y="1173"/>
              </a:cxn>
              <a:cxn ang="0">
                <a:pos x="30" y="1071"/>
              </a:cxn>
              <a:cxn ang="0">
                <a:pos x="65" y="1027"/>
              </a:cxn>
              <a:cxn ang="0">
                <a:pos x="149" y="1018"/>
              </a:cxn>
              <a:cxn ang="0">
                <a:pos x="177" y="996"/>
              </a:cxn>
              <a:cxn ang="0">
                <a:pos x="231" y="975"/>
              </a:cxn>
              <a:cxn ang="0">
                <a:pos x="285" y="945"/>
              </a:cxn>
              <a:cxn ang="0">
                <a:pos x="333" y="906"/>
              </a:cxn>
              <a:cxn ang="0">
                <a:pos x="390" y="874"/>
              </a:cxn>
              <a:cxn ang="0">
                <a:pos x="434" y="861"/>
              </a:cxn>
              <a:cxn ang="0">
                <a:pos x="467" y="832"/>
              </a:cxn>
              <a:cxn ang="0">
                <a:pos x="572" y="822"/>
              </a:cxn>
              <a:cxn ang="0">
                <a:pos x="593" y="802"/>
              </a:cxn>
              <a:cxn ang="0">
                <a:pos x="671" y="786"/>
              </a:cxn>
              <a:cxn ang="0">
                <a:pos x="810" y="768"/>
              </a:cxn>
              <a:cxn ang="0">
                <a:pos x="845" y="735"/>
              </a:cxn>
              <a:cxn ang="0">
                <a:pos x="870" y="714"/>
              </a:cxn>
              <a:cxn ang="0">
                <a:pos x="1088" y="705"/>
              </a:cxn>
              <a:cxn ang="0">
                <a:pos x="1106" y="681"/>
              </a:cxn>
              <a:cxn ang="0">
                <a:pos x="1133" y="664"/>
              </a:cxn>
              <a:cxn ang="0">
                <a:pos x="1176" y="652"/>
              </a:cxn>
              <a:cxn ang="0">
                <a:pos x="1292" y="618"/>
              </a:cxn>
              <a:cxn ang="0">
                <a:pos x="1343" y="607"/>
              </a:cxn>
              <a:cxn ang="0">
                <a:pos x="1364" y="582"/>
              </a:cxn>
              <a:cxn ang="0">
                <a:pos x="1428" y="564"/>
              </a:cxn>
              <a:cxn ang="0">
                <a:pos x="1460" y="541"/>
              </a:cxn>
              <a:cxn ang="0">
                <a:pos x="1523" y="517"/>
              </a:cxn>
              <a:cxn ang="0">
                <a:pos x="1652" y="502"/>
              </a:cxn>
              <a:cxn ang="0">
                <a:pos x="1728" y="463"/>
              </a:cxn>
              <a:cxn ang="0">
                <a:pos x="1811" y="448"/>
              </a:cxn>
              <a:cxn ang="0">
                <a:pos x="1835" y="408"/>
              </a:cxn>
              <a:cxn ang="0">
                <a:pos x="1910" y="394"/>
              </a:cxn>
              <a:cxn ang="0">
                <a:pos x="1946" y="370"/>
              </a:cxn>
              <a:cxn ang="0">
                <a:pos x="2006" y="354"/>
              </a:cxn>
              <a:cxn ang="0">
                <a:pos x="2102" y="343"/>
              </a:cxn>
              <a:cxn ang="0">
                <a:pos x="2174" y="318"/>
              </a:cxn>
              <a:cxn ang="0">
                <a:pos x="2190" y="301"/>
              </a:cxn>
              <a:cxn ang="0">
                <a:pos x="2391" y="291"/>
              </a:cxn>
              <a:cxn ang="0">
                <a:pos x="2547" y="267"/>
              </a:cxn>
              <a:cxn ang="0">
                <a:pos x="2634" y="252"/>
              </a:cxn>
              <a:cxn ang="0">
                <a:pos x="2676" y="228"/>
              </a:cxn>
              <a:cxn ang="0">
                <a:pos x="2706" y="202"/>
              </a:cxn>
              <a:cxn ang="0">
                <a:pos x="2768" y="174"/>
              </a:cxn>
              <a:cxn ang="0">
                <a:pos x="2846" y="160"/>
              </a:cxn>
              <a:cxn ang="0">
                <a:pos x="2865" y="120"/>
              </a:cxn>
              <a:cxn ang="0">
                <a:pos x="3042" y="106"/>
              </a:cxn>
              <a:cxn ang="0">
                <a:pos x="3095" y="69"/>
              </a:cxn>
              <a:cxn ang="0">
                <a:pos x="3128" y="55"/>
              </a:cxn>
              <a:cxn ang="0">
                <a:pos x="3150" y="31"/>
              </a:cxn>
              <a:cxn ang="0">
                <a:pos x="3299" y="15"/>
              </a:cxn>
            </a:cxnLst>
            <a:rect l="0" t="0" r="r" b="b"/>
            <a:pathLst>
              <a:path w="3321" h="1461">
                <a:moveTo>
                  <a:pt x="0" y="1461"/>
                </a:moveTo>
                <a:lnTo>
                  <a:pt x="0" y="1284"/>
                </a:lnTo>
                <a:lnTo>
                  <a:pt x="18" y="1173"/>
                </a:lnTo>
                <a:lnTo>
                  <a:pt x="23" y="1096"/>
                </a:lnTo>
                <a:lnTo>
                  <a:pt x="27" y="1083"/>
                </a:lnTo>
                <a:lnTo>
                  <a:pt x="30" y="1071"/>
                </a:lnTo>
                <a:lnTo>
                  <a:pt x="45" y="1056"/>
                </a:lnTo>
                <a:lnTo>
                  <a:pt x="60" y="1048"/>
                </a:lnTo>
                <a:lnTo>
                  <a:pt x="65" y="1027"/>
                </a:lnTo>
                <a:lnTo>
                  <a:pt x="96" y="1027"/>
                </a:lnTo>
                <a:lnTo>
                  <a:pt x="107" y="1018"/>
                </a:lnTo>
                <a:lnTo>
                  <a:pt x="149" y="1018"/>
                </a:lnTo>
                <a:lnTo>
                  <a:pt x="153" y="1006"/>
                </a:lnTo>
                <a:lnTo>
                  <a:pt x="171" y="1006"/>
                </a:lnTo>
                <a:lnTo>
                  <a:pt x="177" y="996"/>
                </a:lnTo>
                <a:lnTo>
                  <a:pt x="203" y="997"/>
                </a:lnTo>
                <a:lnTo>
                  <a:pt x="216" y="984"/>
                </a:lnTo>
                <a:lnTo>
                  <a:pt x="231" y="975"/>
                </a:lnTo>
                <a:lnTo>
                  <a:pt x="242" y="963"/>
                </a:lnTo>
                <a:lnTo>
                  <a:pt x="267" y="960"/>
                </a:lnTo>
                <a:lnTo>
                  <a:pt x="285" y="945"/>
                </a:lnTo>
                <a:lnTo>
                  <a:pt x="317" y="942"/>
                </a:lnTo>
                <a:lnTo>
                  <a:pt x="329" y="927"/>
                </a:lnTo>
                <a:lnTo>
                  <a:pt x="333" y="906"/>
                </a:lnTo>
                <a:lnTo>
                  <a:pt x="372" y="903"/>
                </a:lnTo>
                <a:lnTo>
                  <a:pt x="378" y="885"/>
                </a:lnTo>
                <a:lnTo>
                  <a:pt x="390" y="874"/>
                </a:lnTo>
                <a:lnTo>
                  <a:pt x="402" y="873"/>
                </a:lnTo>
                <a:lnTo>
                  <a:pt x="408" y="864"/>
                </a:lnTo>
                <a:lnTo>
                  <a:pt x="434" y="861"/>
                </a:lnTo>
                <a:lnTo>
                  <a:pt x="440" y="852"/>
                </a:lnTo>
                <a:lnTo>
                  <a:pt x="461" y="850"/>
                </a:lnTo>
                <a:lnTo>
                  <a:pt x="467" y="832"/>
                </a:lnTo>
                <a:lnTo>
                  <a:pt x="522" y="832"/>
                </a:lnTo>
                <a:lnTo>
                  <a:pt x="525" y="826"/>
                </a:lnTo>
                <a:lnTo>
                  <a:pt x="572" y="822"/>
                </a:lnTo>
                <a:lnTo>
                  <a:pt x="579" y="811"/>
                </a:lnTo>
                <a:lnTo>
                  <a:pt x="591" y="808"/>
                </a:lnTo>
                <a:lnTo>
                  <a:pt x="593" y="802"/>
                </a:lnTo>
                <a:lnTo>
                  <a:pt x="644" y="799"/>
                </a:lnTo>
                <a:lnTo>
                  <a:pt x="650" y="789"/>
                </a:lnTo>
                <a:lnTo>
                  <a:pt x="671" y="786"/>
                </a:lnTo>
                <a:lnTo>
                  <a:pt x="681" y="777"/>
                </a:lnTo>
                <a:lnTo>
                  <a:pt x="683" y="769"/>
                </a:lnTo>
                <a:lnTo>
                  <a:pt x="810" y="768"/>
                </a:lnTo>
                <a:lnTo>
                  <a:pt x="816" y="756"/>
                </a:lnTo>
                <a:lnTo>
                  <a:pt x="821" y="735"/>
                </a:lnTo>
                <a:lnTo>
                  <a:pt x="845" y="735"/>
                </a:lnTo>
                <a:lnTo>
                  <a:pt x="852" y="726"/>
                </a:lnTo>
                <a:lnTo>
                  <a:pt x="869" y="727"/>
                </a:lnTo>
                <a:lnTo>
                  <a:pt x="870" y="714"/>
                </a:lnTo>
                <a:lnTo>
                  <a:pt x="881" y="708"/>
                </a:lnTo>
                <a:lnTo>
                  <a:pt x="888" y="703"/>
                </a:lnTo>
                <a:lnTo>
                  <a:pt x="1088" y="705"/>
                </a:lnTo>
                <a:lnTo>
                  <a:pt x="1091" y="696"/>
                </a:lnTo>
                <a:lnTo>
                  <a:pt x="1104" y="694"/>
                </a:lnTo>
                <a:lnTo>
                  <a:pt x="1106" y="681"/>
                </a:lnTo>
                <a:lnTo>
                  <a:pt x="1106" y="672"/>
                </a:lnTo>
                <a:lnTo>
                  <a:pt x="1131" y="673"/>
                </a:lnTo>
                <a:lnTo>
                  <a:pt x="1133" y="664"/>
                </a:lnTo>
                <a:lnTo>
                  <a:pt x="1152" y="663"/>
                </a:lnTo>
                <a:lnTo>
                  <a:pt x="1157" y="655"/>
                </a:lnTo>
                <a:lnTo>
                  <a:pt x="1176" y="652"/>
                </a:lnTo>
                <a:lnTo>
                  <a:pt x="1181" y="634"/>
                </a:lnTo>
                <a:lnTo>
                  <a:pt x="1289" y="631"/>
                </a:lnTo>
                <a:lnTo>
                  <a:pt x="1292" y="618"/>
                </a:lnTo>
                <a:lnTo>
                  <a:pt x="1305" y="615"/>
                </a:lnTo>
                <a:lnTo>
                  <a:pt x="1313" y="610"/>
                </a:lnTo>
                <a:lnTo>
                  <a:pt x="1343" y="607"/>
                </a:lnTo>
                <a:lnTo>
                  <a:pt x="1344" y="591"/>
                </a:lnTo>
                <a:lnTo>
                  <a:pt x="1359" y="586"/>
                </a:lnTo>
                <a:lnTo>
                  <a:pt x="1364" y="582"/>
                </a:lnTo>
                <a:lnTo>
                  <a:pt x="1398" y="579"/>
                </a:lnTo>
                <a:lnTo>
                  <a:pt x="1398" y="567"/>
                </a:lnTo>
                <a:lnTo>
                  <a:pt x="1428" y="564"/>
                </a:lnTo>
                <a:lnTo>
                  <a:pt x="1440" y="556"/>
                </a:lnTo>
                <a:lnTo>
                  <a:pt x="1448" y="543"/>
                </a:lnTo>
                <a:lnTo>
                  <a:pt x="1460" y="541"/>
                </a:lnTo>
                <a:lnTo>
                  <a:pt x="1466" y="537"/>
                </a:lnTo>
                <a:lnTo>
                  <a:pt x="1508" y="534"/>
                </a:lnTo>
                <a:lnTo>
                  <a:pt x="1523" y="517"/>
                </a:lnTo>
                <a:lnTo>
                  <a:pt x="1565" y="514"/>
                </a:lnTo>
                <a:lnTo>
                  <a:pt x="1566" y="501"/>
                </a:lnTo>
                <a:lnTo>
                  <a:pt x="1652" y="502"/>
                </a:lnTo>
                <a:lnTo>
                  <a:pt x="1655" y="495"/>
                </a:lnTo>
                <a:lnTo>
                  <a:pt x="1721" y="492"/>
                </a:lnTo>
                <a:lnTo>
                  <a:pt x="1728" y="463"/>
                </a:lnTo>
                <a:lnTo>
                  <a:pt x="1761" y="463"/>
                </a:lnTo>
                <a:lnTo>
                  <a:pt x="1766" y="448"/>
                </a:lnTo>
                <a:lnTo>
                  <a:pt x="1811" y="448"/>
                </a:lnTo>
                <a:lnTo>
                  <a:pt x="1811" y="432"/>
                </a:lnTo>
                <a:lnTo>
                  <a:pt x="1826" y="423"/>
                </a:lnTo>
                <a:lnTo>
                  <a:pt x="1835" y="408"/>
                </a:lnTo>
                <a:lnTo>
                  <a:pt x="1880" y="408"/>
                </a:lnTo>
                <a:lnTo>
                  <a:pt x="1883" y="396"/>
                </a:lnTo>
                <a:lnTo>
                  <a:pt x="1910" y="394"/>
                </a:lnTo>
                <a:lnTo>
                  <a:pt x="1914" y="385"/>
                </a:lnTo>
                <a:lnTo>
                  <a:pt x="1928" y="373"/>
                </a:lnTo>
                <a:lnTo>
                  <a:pt x="1946" y="370"/>
                </a:lnTo>
                <a:lnTo>
                  <a:pt x="1950" y="361"/>
                </a:lnTo>
                <a:lnTo>
                  <a:pt x="2007" y="363"/>
                </a:lnTo>
                <a:lnTo>
                  <a:pt x="2006" y="354"/>
                </a:lnTo>
                <a:lnTo>
                  <a:pt x="2072" y="351"/>
                </a:lnTo>
                <a:lnTo>
                  <a:pt x="2078" y="342"/>
                </a:lnTo>
                <a:lnTo>
                  <a:pt x="2102" y="343"/>
                </a:lnTo>
                <a:lnTo>
                  <a:pt x="2106" y="331"/>
                </a:lnTo>
                <a:lnTo>
                  <a:pt x="2148" y="328"/>
                </a:lnTo>
                <a:lnTo>
                  <a:pt x="2174" y="318"/>
                </a:lnTo>
                <a:lnTo>
                  <a:pt x="2175" y="310"/>
                </a:lnTo>
                <a:lnTo>
                  <a:pt x="2187" y="310"/>
                </a:lnTo>
                <a:lnTo>
                  <a:pt x="2190" y="301"/>
                </a:lnTo>
                <a:lnTo>
                  <a:pt x="2229" y="301"/>
                </a:lnTo>
                <a:lnTo>
                  <a:pt x="2231" y="285"/>
                </a:lnTo>
                <a:lnTo>
                  <a:pt x="2391" y="291"/>
                </a:lnTo>
                <a:lnTo>
                  <a:pt x="2391" y="279"/>
                </a:lnTo>
                <a:lnTo>
                  <a:pt x="2549" y="277"/>
                </a:lnTo>
                <a:lnTo>
                  <a:pt x="2547" y="267"/>
                </a:lnTo>
                <a:lnTo>
                  <a:pt x="2585" y="265"/>
                </a:lnTo>
                <a:lnTo>
                  <a:pt x="2588" y="252"/>
                </a:lnTo>
                <a:lnTo>
                  <a:pt x="2634" y="252"/>
                </a:lnTo>
                <a:lnTo>
                  <a:pt x="2637" y="238"/>
                </a:lnTo>
                <a:lnTo>
                  <a:pt x="2673" y="238"/>
                </a:lnTo>
                <a:lnTo>
                  <a:pt x="2676" y="228"/>
                </a:lnTo>
                <a:lnTo>
                  <a:pt x="2691" y="226"/>
                </a:lnTo>
                <a:lnTo>
                  <a:pt x="2694" y="213"/>
                </a:lnTo>
                <a:lnTo>
                  <a:pt x="2706" y="202"/>
                </a:lnTo>
                <a:lnTo>
                  <a:pt x="2709" y="186"/>
                </a:lnTo>
                <a:lnTo>
                  <a:pt x="2763" y="187"/>
                </a:lnTo>
                <a:lnTo>
                  <a:pt x="2768" y="174"/>
                </a:lnTo>
                <a:lnTo>
                  <a:pt x="2820" y="174"/>
                </a:lnTo>
                <a:lnTo>
                  <a:pt x="2817" y="163"/>
                </a:lnTo>
                <a:lnTo>
                  <a:pt x="2846" y="160"/>
                </a:lnTo>
                <a:lnTo>
                  <a:pt x="2849" y="135"/>
                </a:lnTo>
                <a:lnTo>
                  <a:pt x="2864" y="132"/>
                </a:lnTo>
                <a:lnTo>
                  <a:pt x="2865" y="120"/>
                </a:lnTo>
                <a:lnTo>
                  <a:pt x="2973" y="117"/>
                </a:lnTo>
                <a:lnTo>
                  <a:pt x="2976" y="103"/>
                </a:lnTo>
                <a:lnTo>
                  <a:pt x="3042" y="106"/>
                </a:lnTo>
                <a:lnTo>
                  <a:pt x="3047" y="88"/>
                </a:lnTo>
                <a:lnTo>
                  <a:pt x="3096" y="87"/>
                </a:lnTo>
                <a:lnTo>
                  <a:pt x="3095" y="69"/>
                </a:lnTo>
                <a:lnTo>
                  <a:pt x="3107" y="67"/>
                </a:lnTo>
                <a:lnTo>
                  <a:pt x="3111" y="61"/>
                </a:lnTo>
                <a:lnTo>
                  <a:pt x="3128" y="55"/>
                </a:lnTo>
                <a:lnTo>
                  <a:pt x="3131" y="45"/>
                </a:lnTo>
                <a:lnTo>
                  <a:pt x="3147" y="45"/>
                </a:lnTo>
                <a:lnTo>
                  <a:pt x="3150" y="31"/>
                </a:lnTo>
                <a:lnTo>
                  <a:pt x="3215" y="31"/>
                </a:lnTo>
                <a:lnTo>
                  <a:pt x="3215" y="18"/>
                </a:lnTo>
                <a:lnTo>
                  <a:pt x="3299" y="15"/>
                </a:lnTo>
                <a:lnTo>
                  <a:pt x="3302" y="0"/>
                </a:lnTo>
                <a:lnTo>
                  <a:pt x="3321" y="0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884091" y="5956303"/>
            <a:ext cx="91243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100" u="sng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No. at </a:t>
            </a:r>
            <a:r>
              <a:rPr lang="en-US" sz="1100" u="sng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Risk:</a:t>
            </a:r>
            <a:endParaRPr lang="en-US" sz="1100" u="sng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1376214" y="6184903"/>
            <a:ext cx="4203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1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PCI</a:t>
            </a: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1211104" y="6426203"/>
            <a:ext cx="58541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1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CABG</a:t>
            </a:r>
          </a:p>
        </p:txBody>
      </p:sp>
      <p:sp>
        <p:nvSpPr>
          <p:cNvPr id="9" name="Text Box 26"/>
          <p:cNvSpPr txBox="1">
            <a:spLocks noChangeArrowheads="1"/>
          </p:cNvSpPr>
          <p:nvPr/>
        </p:nvSpPr>
        <p:spPr bwMode="auto">
          <a:xfrm>
            <a:off x="1676392" y="4509033"/>
            <a:ext cx="4058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5%</a:t>
            </a:r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1597782" y="1378483"/>
            <a:ext cx="4908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25%</a:t>
            </a:r>
          </a:p>
        </p:txBody>
      </p:sp>
      <p:sp>
        <p:nvSpPr>
          <p:cNvPr id="11" name="Line 28"/>
          <p:cNvSpPr>
            <a:spLocks noChangeShapeType="1"/>
          </p:cNvSpPr>
          <p:nvPr/>
        </p:nvSpPr>
        <p:spPr bwMode="auto">
          <a:xfrm flipV="1">
            <a:off x="2147358" y="1502306"/>
            <a:ext cx="0" cy="39878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1597782" y="2162708"/>
            <a:ext cx="4908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20%</a:t>
            </a:r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1597782" y="2942171"/>
            <a:ext cx="4908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15%</a:t>
            </a:r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597782" y="3726396"/>
            <a:ext cx="4908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10%</a:t>
            </a:r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auto">
          <a:xfrm>
            <a:off x="1676392" y="5294846"/>
            <a:ext cx="4058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0%</a:t>
            </a:r>
          </a:p>
        </p:txBody>
      </p:sp>
      <p:grpSp>
        <p:nvGrpSpPr>
          <p:cNvPr id="16" name="Group 126"/>
          <p:cNvGrpSpPr>
            <a:grpSpLocks/>
          </p:cNvGrpSpPr>
          <p:nvPr/>
        </p:nvGrpSpPr>
        <p:grpSpPr bwMode="auto">
          <a:xfrm>
            <a:off x="2037821" y="1507069"/>
            <a:ext cx="114300" cy="3924301"/>
            <a:chOff x="1117" y="512"/>
            <a:chExt cx="84" cy="2472"/>
          </a:xfrm>
        </p:grpSpPr>
        <p:sp>
          <p:nvSpPr>
            <p:cNvPr id="17" name="Line 29"/>
            <p:cNvSpPr>
              <a:spLocks noChangeShapeType="1"/>
            </p:cNvSpPr>
            <p:nvPr/>
          </p:nvSpPr>
          <p:spPr bwMode="auto">
            <a:xfrm>
              <a:off x="1121" y="512"/>
              <a:ext cx="8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8" name="Line 31"/>
            <p:cNvSpPr>
              <a:spLocks noChangeShapeType="1"/>
            </p:cNvSpPr>
            <p:nvPr/>
          </p:nvSpPr>
          <p:spPr bwMode="auto">
            <a:xfrm>
              <a:off x="1121" y="1010"/>
              <a:ext cx="8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9" name="Line 33"/>
            <p:cNvSpPr>
              <a:spLocks noChangeShapeType="1"/>
            </p:cNvSpPr>
            <p:nvPr/>
          </p:nvSpPr>
          <p:spPr bwMode="auto">
            <a:xfrm>
              <a:off x="1121" y="1503"/>
              <a:ext cx="8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0" name="Line 35"/>
            <p:cNvSpPr>
              <a:spLocks noChangeShapeType="1"/>
            </p:cNvSpPr>
            <p:nvPr/>
          </p:nvSpPr>
          <p:spPr bwMode="auto">
            <a:xfrm>
              <a:off x="1121" y="1997"/>
              <a:ext cx="8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1" name="Line 36"/>
            <p:cNvSpPr>
              <a:spLocks noChangeShapeType="1"/>
            </p:cNvSpPr>
            <p:nvPr/>
          </p:nvSpPr>
          <p:spPr bwMode="auto">
            <a:xfrm>
              <a:off x="1117" y="2490"/>
              <a:ext cx="8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>
              <a:off x="1117" y="2984"/>
              <a:ext cx="8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3" name="Text Box 42"/>
          <p:cNvSpPr txBox="1">
            <a:spLocks noChangeArrowheads="1"/>
          </p:cNvSpPr>
          <p:nvPr/>
        </p:nvSpPr>
        <p:spPr bwMode="auto">
          <a:xfrm>
            <a:off x="2183132" y="5586944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24" name="Text Box 44"/>
          <p:cNvSpPr txBox="1">
            <a:spLocks noChangeArrowheads="1"/>
          </p:cNvSpPr>
          <p:nvPr/>
        </p:nvSpPr>
        <p:spPr bwMode="auto">
          <a:xfrm>
            <a:off x="2915763" y="5586944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25" name="Text Box 46"/>
          <p:cNvSpPr txBox="1">
            <a:spLocks noChangeArrowheads="1"/>
          </p:cNvSpPr>
          <p:nvPr/>
        </p:nvSpPr>
        <p:spPr bwMode="auto">
          <a:xfrm>
            <a:off x="3746339" y="5586944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12</a:t>
            </a:r>
          </a:p>
        </p:txBody>
      </p:sp>
      <p:sp>
        <p:nvSpPr>
          <p:cNvPr id="26" name="Text Box 54"/>
          <p:cNvSpPr txBox="1">
            <a:spLocks noChangeArrowheads="1"/>
          </p:cNvSpPr>
          <p:nvPr/>
        </p:nvSpPr>
        <p:spPr bwMode="auto">
          <a:xfrm>
            <a:off x="5508464" y="5586944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24</a:t>
            </a:r>
          </a:p>
        </p:txBody>
      </p:sp>
      <p:sp>
        <p:nvSpPr>
          <p:cNvPr id="27" name="Text Box 60"/>
          <p:cNvSpPr txBox="1">
            <a:spLocks noChangeArrowheads="1"/>
          </p:cNvSpPr>
          <p:nvPr/>
        </p:nvSpPr>
        <p:spPr bwMode="auto">
          <a:xfrm>
            <a:off x="7267414" y="5586944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36</a:t>
            </a:r>
          </a:p>
        </p:txBody>
      </p:sp>
      <p:sp>
        <p:nvSpPr>
          <p:cNvPr id="28" name="Text Box 69"/>
          <p:cNvSpPr txBox="1">
            <a:spLocks noChangeArrowheads="1"/>
          </p:cNvSpPr>
          <p:nvPr/>
        </p:nvSpPr>
        <p:spPr bwMode="auto">
          <a:xfrm>
            <a:off x="3725523" y="6184903"/>
            <a:ext cx="4203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1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850</a:t>
            </a:r>
          </a:p>
        </p:txBody>
      </p:sp>
      <p:sp>
        <p:nvSpPr>
          <p:cNvPr id="29" name="Text Box 70"/>
          <p:cNvSpPr txBox="1">
            <a:spLocks noChangeArrowheads="1"/>
          </p:cNvSpPr>
          <p:nvPr/>
        </p:nvSpPr>
        <p:spPr bwMode="auto">
          <a:xfrm>
            <a:off x="3725523" y="6426203"/>
            <a:ext cx="4203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1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817</a:t>
            </a:r>
          </a:p>
        </p:txBody>
      </p:sp>
      <p:sp>
        <p:nvSpPr>
          <p:cNvPr id="30" name="Text Box 71"/>
          <p:cNvSpPr txBox="1">
            <a:spLocks noChangeArrowheads="1"/>
          </p:cNvSpPr>
          <p:nvPr/>
        </p:nvSpPr>
        <p:spPr bwMode="auto">
          <a:xfrm>
            <a:off x="5490823" y="6184903"/>
            <a:ext cx="4203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1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784</a:t>
            </a:r>
          </a:p>
        </p:txBody>
      </p:sp>
      <p:sp>
        <p:nvSpPr>
          <p:cNvPr id="31" name="Text Box 72"/>
          <p:cNvSpPr txBox="1">
            <a:spLocks noChangeArrowheads="1"/>
          </p:cNvSpPr>
          <p:nvPr/>
        </p:nvSpPr>
        <p:spPr bwMode="auto">
          <a:xfrm>
            <a:off x="5490823" y="6426203"/>
            <a:ext cx="4203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1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763</a:t>
            </a:r>
          </a:p>
        </p:txBody>
      </p:sp>
      <p:sp>
        <p:nvSpPr>
          <p:cNvPr id="32" name="Text Box 73"/>
          <p:cNvSpPr txBox="1">
            <a:spLocks noChangeArrowheads="1"/>
          </p:cNvSpPr>
          <p:nvPr/>
        </p:nvSpPr>
        <p:spPr bwMode="auto">
          <a:xfrm>
            <a:off x="7254535" y="6184903"/>
            <a:ext cx="4203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1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445</a:t>
            </a:r>
          </a:p>
        </p:txBody>
      </p:sp>
      <p:sp>
        <p:nvSpPr>
          <p:cNvPr id="33" name="Text Box 74"/>
          <p:cNvSpPr txBox="1">
            <a:spLocks noChangeArrowheads="1"/>
          </p:cNvSpPr>
          <p:nvPr/>
        </p:nvSpPr>
        <p:spPr bwMode="auto">
          <a:xfrm>
            <a:off x="7254535" y="6426203"/>
            <a:ext cx="4203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1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458</a:t>
            </a:r>
          </a:p>
        </p:txBody>
      </p:sp>
      <p:sp>
        <p:nvSpPr>
          <p:cNvPr id="34" name="Text Box 27"/>
          <p:cNvSpPr txBox="1">
            <a:spLocks noChangeArrowheads="1"/>
          </p:cNvSpPr>
          <p:nvPr/>
        </p:nvSpPr>
        <p:spPr bwMode="auto">
          <a:xfrm>
            <a:off x="3449256" y="4279896"/>
            <a:ext cx="41321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Diff [upper 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97.5% CL] =  </a:t>
            </a:r>
            <a:r>
              <a:rPr lang="en-US" sz="1600" dirty="0">
                <a:solidFill>
                  <a:schemeClr val="bg1"/>
                </a:solidFill>
                <a:latin typeface="Arial" charset="0"/>
                <a:ea typeface="Calibri" charset="0"/>
                <a:cs typeface="Times New Roman" charset="0"/>
              </a:rPr>
              <a:t>0.7% [4.0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Calibri" charset="0"/>
                <a:cs typeface="Times New Roman" charset="0"/>
              </a:rPr>
              <a:t>%]</a:t>
            </a:r>
          </a:p>
          <a:p>
            <a:pPr algn="ctr"/>
            <a:r>
              <a:rPr lang="en-US" sz="1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sz="1600" baseline="-25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NI</a:t>
            </a:r>
            <a:r>
              <a:rPr lang="en-US" sz="1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sz="1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0.018</a:t>
            </a:r>
            <a:endParaRPr lang="en-US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HR [95%CI] = 1.00 </a:t>
            </a:r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[95% CI: 0.79, 1.26]</a:t>
            </a:r>
          </a:p>
          <a:p>
            <a:pPr algn="ctr"/>
            <a:r>
              <a:rPr lang="en-US" sz="1600" dirty="0" err="1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sz="1600" baseline="-25000" dirty="0" err="1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Sup</a:t>
            </a:r>
            <a:r>
              <a:rPr lang="en-US" sz="1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 = 0.98</a:t>
            </a:r>
            <a:endParaRPr lang="en-US" sz="160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Line 39"/>
          <p:cNvSpPr>
            <a:spLocks noChangeShapeType="1"/>
          </p:cNvSpPr>
          <p:nvPr/>
        </p:nvSpPr>
        <p:spPr bwMode="auto">
          <a:xfrm rot="-5400000">
            <a:off x="2110051" y="5555988"/>
            <a:ext cx="13811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Line 39"/>
          <p:cNvSpPr>
            <a:spLocks noChangeShapeType="1"/>
          </p:cNvSpPr>
          <p:nvPr/>
        </p:nvSpPr>
        <p:spPr bwMode="auto">
          <a:xfrm rot="-5400000">
            <a:off x="2256101" y="5555988"/>
            <a:ext cx="13811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Line 41"/>
          <p:cNvSpPr>
            <a:spLocks noChangeShapeType="1"/>
          </p:cNvSpPr>
          <p:nvPr/>
        </p:nvSpPr>
        <p:spPr bwMode="auto">
          <a:xfrm rot="-5400000">
            <a:off x="2425170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 rot="-5400000">
            <a:off x="2572808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 rot="-5400000">
            <a:off x="2718858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 rot="-5400000">
            <a:off x="2866495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 rot="-5400000">
            <a:off x="2989526" y="5555988"/>
            <a:ext cx="13811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Line 39"/>
          <p:cNvSpPr>
            <a:spLocks noChangeShapeType="1"/>
          </p:cNvSpPr>
          <p:nvPr/>
        </p:nvSpPr>
        <p:spPr bwMode="auto">
          <a:xfrm rot="-5400000">
            <a:off x="3160183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 rot="-5400000">
            <a:off x="3306233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Line 39"/>
          <p:cNvSpPr>
            <a:spLocks noChangeShapeType="1"/>
          </p:cNvSpPr>
          <p:nvPr/>
        </p:nvSpPr>
        <p:spPr bwMode="auto">
          <a:xfrm rot="-5400000">
            <a:off x="3452283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Line 39"/>
          <p:cNvSpPr>
            <a:spLocks noChangeShapeType="1"/>
          </p:cNvSpPr>
          <p:nvPr/>
        </p:nvSpPr>
        <p:spPr bwMode="auto">
          <a:xfrm rot="-5400000">
            <a:off x="3599920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Line 41"/>
          <p:cNvSpPr>
            <a:spLocks noChangeShapeType="1"/>
          </p:cNvSpPr>
          <p:nvPr/>
        </p:nvSpPr>
        <p:spPr bwMode="auto">
          <a:xfrm rot="-5400000">
            <a:off x="3745970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 rot="-5400000">
            <a:off x="3870589" y="5555988"/>
            <a:ext cx="13811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Line 39"/>
          <p:cNvSpPr>
            <a:spLocks noChangeShapeType="1"/>
          </p:cNvSpPr>
          <p:nvPr/>
        </p:nvSpPr>
        <p:spPr bwMode="auto">
          <a:xfrm rot="-5400000">
            <a:off x="4039658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Line 41"/>
          <p:cNvSpPr>
            <a:spLocks noChangeShapeType="1"/>
          </p:cNvSpPr>
          <p:nvPr/>
        </p:nvSpPr>
        <p:spPr bwMode="auto">
          <a:xfrm rot="-5400000">
            <a:off x="4187295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" name="Line 39"/>
          <p:cNvSpPr>
            <a:spLocks noChangeShapeType="1"/>
          </p:cNvSpPr>
          <p:nvPr/>
        </p:nvSpPr>
        <p:spPr bwMode="auto">
          <a:xfrm rot="-5400000">
            <a:off x="4333345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1" name="Line 39"/>
          <p:cNvSpPr>
            <a:spLocks noChangeShapeType="1"/>
          </p:cNvSpPr>
          <p:nvPr/>
        </p:nvSpPr>
        <p:spPr bwMode="auto">
          <a:xfrm rot="-5400000">
            <a:off x="4479395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Line 41"/>
          <p:cNvSpPr>
            <a:spLocks noChangeShapeType="1"/>
          </p:cNvSpPr>
          <p:nvPr/>
        </p:nvSpPr>
        <p:spPr bwMode="auto">
          <a:xfrm rot="-5400000">
            <a:off x="4627033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Line 39"/>
          <p:cNvSpPr>
            <a:spLocks noChangeShapeType="1"/>
          </p:cNvSpPr>
          <p:nvPr/>
        </p:nvSpPr>
        <p:spPr bwMode="auto">
          <a:xfrm rot="-5400000">
            <a:off x="4773083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" name="Line 39"/>
          <p:cNvSpPr>
            <a:spLocks noChangeShapeType="1"/>
          </p:cNvSpPr>
          <p:nvPr/>
        </p:nvSpPr>
        <p:spPr bwMode="auto">
          <a:xfrm rot="-5400000">
            <a:off x="4920720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Line 41"/>
          <p:cNvSpPr>
            <a:spLocks noChangeShapeType="1"/>
          </p:cNvSpPr>
          <p:nvPr/>
        </p:nvSpPr>
        <p:spPr bwMode="auto">
          <a:xfrm rot="-5400000">
            <a:off x="5066770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6" name="Line 39"/>
          <p:cNvSpPr>
            <a:spLocks noChangeShapeType="1"/>
          </p:cNvSpPr>
          <p:nvPr/>
        </p:nvSpPr>
        <p:spPr bwMode="auto">
          <a:xfrm rot="-5400000">
            <a:off x="5214408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Line 39"/>
          <p:cNvSpPr>
            <a:spLocks noChangeShapeType="1"/>
          </p:cNvSpPr>
          <p:nvPr/>
        </p:nvSpPr>
        <p:spPr bwMode="auto">
          <a:xfrm rot="-5400000">
            <a:off x="5360458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8" name="Line 41"/>
          <p:cNvSpPr>
            <a:spLocks noChangeShapeType="1"/>
          </p:cNvSpPr>
          <p:nvPr/>
        </p:nvSpPr>
        <p:spPr bwMode="auto">
          <a:xfrm rot="-5400000">
            <a:off x="5506508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" name="Line 39"/>
          <p:cNvSpPr>
            <a:spLocks noChangeShapeType="1"/>
          </p:cNvSpPr>
          <p:nvPr/>
        </p:nvSpPr>
        <p:spPr bwMode="auto">
          <a:xfrm rot="-5400000">
            <a:off x="5631126" y="5555988"/>
            <a:ext cx="13811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0" name="Line 39"/>
          <p:cNvSpPr>
            <a:spLocks noChangeShapeType="1"/>
          </p:cNvSpPr>
          <p:nvPr/>
        </p:nvSpPr>
        <p:spPr bwMode="auto">
          <a:xfrm rot="-5400000">
            <a:off x="5800195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" name="Line 41"/>
          <p:cNvSpPr>
            <a:spLocks noChangeShapeType="1"/>
          </p:cNvSpPr>
          <p:nvPr/>
        </p:nvSpPr>
        <p:spPr bwMode="auto">
          <a:xfrm rot="-5400000">
            <a:off x="5947833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2" name="Line 39"/>
          <p:cNvSpPr>
            <a:spLocks noChangeShapeType="1"/>
          </p:cNvSpPr>
          <p:nvPr/>
        </p:nvSpPr>
        <p:spPr bwMode="auto">
          <a:xfrm rot="-5400000">
            <a:off x="6093883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3" name="Line 39"/>
          <p:cNvSpPr>
            <a:spLocks noChangeShapeType="1"/>
          </p:cNvSpPr>
          <p:nvPr/>
        </p:nvSpPr>
        <p:spPr bwMode="auto">
          <a:xfrm rot="-5400000">
            <a:off x="6241520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4" name="Line 41"/>
          <p:cNvSpPr>
            <a:spLocks noChangeShapeType="1"/>
          </p:cNvSpPr>
          <p:nvPr/>
        </p:nvSpPr>
        <p:spPr bwMode="auto">
          <a:xfrm rot="-5400000">
            <a:off x="6387570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5" name="Line 39"/>
          <p:cNvSpPr>
            <a:spLocks noChangeShapeType="1"/>
          </p:cNvSpPr>
          <p:nvPr/>
        </p:nvSpPr>
        <p:spPr bwMode="auto">
          <a:xfrm rot="-5400000">
            <a:off x="6533620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6" name="Line 39"/>
          <p:cNvSpPr>
            <a:spLocks noChangeShapeType="1"/>
          </p:cNvSpPr>
          <p:nvPr/>
        </p:nvSpPr>
        <p:spPr bwMode="auto">
          <a:xfrm rot="-5400000">
            <a:off x="6681258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7" name="Line 41"/>
          <p:cNvSpPr>
            <a:spLocks noChangeShapeType="1"/>
          </p:cNvSpPr>
          <p:nvPr/>
        </p:nvSpPr>
        <p:spPr bwMode="auto">
          <a:xfrm rot="-5400000">
            <a:off x="6827308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Line 39"/>
          <p:cNvSpPr>
            <a:spLocks noChangeShapeType="1"/>
          </p:cNvSpPr>
          <p:nvPr/>
        </p:nvSpPr>
        <p:spPr bwMode="auto">
          <a:xfrm rot="-5400000">
            <a:off x="6974945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Line 39"/>
          <p:cNvSpPr>
            <a:spLocks noChangeShapeType="1"/>
          </p:cNvSpPr>
          <p:nvPr/>
        </p:nvSpPr>
        <p:spPr bwMode="auto">
          <a:xfrm rot="-5400000">
            <a:off x="7120995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0" name="Line 41"/>
          <p:cNvSpPr>
            <a:spLocks noChangeShapeType="1"/>
          </p:cNvSpPr>
          <p:nvPr/>
        </p:nvSpPr>
        <p:spPr bwMode="auto">
          <a:xfrm rot="-5400000">
            <a:off x="7268633" y="5532969"/>
            <a:ext cx="9207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" name="Line 39"/>
          <p:cNvSpPr>
            <a:spLocks noChangeShapeType="1"/>
          </p:cNvSpPr>
          <p:nvPr/>
        </p:nvSpPr>
        <p:spPr bwMode="auto">
          <a:xfrm rot="-5400000">
            <a:off x="7391664" y="5555988"/>
            <a:ext cx="13811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2" name="Text Box 69"/>
          <p:cNvSpPr txBox="1">
            <a:spLocks noChangeArrowheads="1"/>
          </p:cNvSpPr>
          <p:nvPr/>
        </p:nvSpPr>
        <p:spPr bwMode="auto">
          <a:xfrm>
            <a:off x="2855573" y="6184903"/>
            <a:ext cx="4203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1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875</a:t>
            </a:r>
          </a:p>
        </p:txBody>
      </p:sp>
      <p:sp>
        <p:nvSpPr>
          <p:cNvPr id="73" name="Text Box 70"/>
          <p:cNvSpPr txBox="1">
            <a:spLocks noChangeArrowheads="1"/>
          </p:cNvSpPr>
          <p:nvPr/>
        </p:nvSpPr>
        <p:spPr bwMode="auto">
          <a:xfrm>
            <a:off x="2855573" y="6426203"/>
            <a:ext cx="4203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1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836</a:t>
            </a:r>
          </a:p>
        </p:txBody>
      </p:sp>
      <p:sp>
        <p:nvSpPr>
          <p:cNvPr id="74" name="Text Box 42"/>
          <p:cNvSpPr txBox="1">
            <a:spLocks noChangeArrowheads="1"/>
          </p:cNvSpPr>
          <p:nvPr/>
        </p:nvSpPr>
        <p:spPr bwMode="auto">
          <a:xfrm>
            <a:off x="2031526" y="5586944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75" name="Text Box 65"/>
          <p:cNvSpPr txBox="1">
            <a:spLocks noChangeArrowheads="1"/>
          </p:cNvSpPr>
          <p:nvPr/>
        </p:nvSpPr>
        <p:spPr bwMode="auto">
          <a:xfrm>
            <a:off x="1963398" y="6184903"/>
            <a:ext cx="4203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1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948</a:t>
            </a:r>
          </a:p>
        </p:txBody>
      </p: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1961810" y="6426203"/>
            <a:ext cx="4203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1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957</a:t>
            </a:r>
          </a:p>
        </p:txBody>
      </p:sp>
      <p:sp>
        <p:nvSpPr>
          <p:cNvPr id="77" name="Text Box 67"/>
          <p:cNvSpPr txBox="1">
            <a:spLocks noChangeArrowheads="1"/>
          </p:cNvSpPr>
          <p:nvPr/>
        </p:nvSpPr>
        <p:spPr bwMode="auto">
          <a:xfrm>
            <a:off x="2280898" y="6184903"/>
            <a:ext cx="4203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1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896</a:t>
            </a:r>
          </a:p>
        </p:txBody>
      </p:sp>
      <p:sp>
        <p:nvSpPr>
          <p:cNvPr id="78" name="Text Box 68"/>
          <p:cNvSpPr txBox="1">
            <a:spLocks noChangeArrowheads="1"/>
          </p:cNvSpPr>
          <p:nvPr/>
        </p:nvSpPr>
        <p:spPr bwMode="auto">
          <a:xfrm>
            <a:off x="2279310" y="6426203"/>
            <a:ext cx="4203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1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868</a:t>
            </a:r>
          </a:p>
        </p:txBody>
      </p:sp>
      <p:sp>
        <p:nvSpPr>
          <p:cNvPr id="79" name="Text Box 72"/>
          <p:cNvSpPr txBox="1">
            <a:spLocks noChangeArrowheads="1"/>
          </p:cNvSpPr>
          <p:nvPr/>
        </p:nvSpPr>
        <p:spPr bwMode="auto">
          <a:xfrm>
            <a:off x="7460721" y="2799293"/>
            <a:ext cx="6928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15.4%</a:t>
            </a:r>
          </a:p>
        </p:txBody>
      </p:sp>
      <p:sp>
        <p:nvSpPr>
          <p:cNvPr id="80" name="Text Box 72"/>
          <p:cNvSpPr txBox="1">
            <a:spLocks noChangeArrowheads="1"/>
          </p:cNvSpPr>
          <p:nvPr/>
        </p:nvSpPr>
        <p:spPr bwMode="auto">
          <a:xfrm>
            <a:off x="7460721" y="3003289"/>
            <a:ext cx="6928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14.7%</a:t>
            </a:r>
          </a:p>
        </p:txBody>
      </p:sp>
      <p:sp>
        <p:nvSpPr>
          <p:cNvPr id="81" name="Freeform 96"/>
          <p:cNvSpPr>
            <a:spLocks/>
          </p:cNvSpPr>
          <p:nvPr/>
        </p:nvSpPr>
        <p:spPr bwMode="auto">
          <a:xfrm>
            <a:off x="2190221" y="3121556"/>
            <a:ext cx="5273675" cy="2273300"/>
          </a:xfrm>
          <a:custGeom>
            <a:avLst/>
            <a:gdLst/>
            <a:ahLst/>
            <a:cxnLst>
              <a:cxn ang="0">
                <a:pos x="0" y="1318"/>
              </a:cxn>
              <a:cxn ang="0">
                <a:pos x="8" y="1263"/>
              </a:cxn>
              <a:cxn ang="0">
                <a:pos x="11" y="1018"/>
              </a:cxn>
              <a:cxn ang="0">
                <a:pos x="18" y="945"/>
              </a:cxn>
              <a:cxn ang="0">
                <a:pos x="18" y="895"/>
              </a:cxn>
              <a:cxn ang="0">
                <a:pos x="26" y="871"/>
              </a:cxn>
              <a:cxn ang="0">
                <a:pos x="30" y="781"/>
              </a:cxn>
              <a:cxn ang="0">
                <a:pos x="39" y="693"/>
              </a:cxn>
              <a:cxn ang="0">
                <a:pos x="63" y="673"/>
              </a:cxn>
              <a:cxn ang="0">
                <a:pos x="101" y="652"/>
              </a:cxn>
              <a:cxn ang="0">
                <a:pos x="119" y="636"/>
              </a:cxn>
              <a:cxn ang="0">
                <a:pos x="180" y="615"/>
              </a:cxn>
              <a:cxn ang="0">
                <a:pos x="198" y="598"/>
              </a:cxn>
              <a:cxn ang="0">
                <a:pos x="227" y="583"/>
              </a:cxn>
              <a:cxn ang="0">
                <a:pos x="255" y="577"/>
              </a:cxn>
              <a:cxn ang="0">
                <a:pos x="276" y="546"/>
              </a:cxn>
              <a:cxn ang="0">
                <a:pos x="335" y="522"/>
              </a:cxn>
              <a:cxn ang="0">
                <a:pos x="380" y="502"/>
              </a:cxn>
              <a:cxn ang="0">
                <a:pos x="398" y="480"/>
              </a:cxn>
              <a:cxn ang="0">
                <a:pos x="456" y="471"/>
              </a:cxn>
              <a:cxn ang="0">
                <a:pos x="495" y="459"/>
              </a:cxn>
              <a:cxn ang="0">
                <a:pos x="509" y="445"/>
              </a:cxn>
              <a:cxn ang="0">
                <a:pos x="525" y="438"/>
              </a:cxn>
              <a:cxn ang="0">
                <a:pos x="563" y="429"/>
              </a:cxn>
              <a:cxn ang="0">
                <a:pos x="624" y="420"/>
              </a:cxn>
              <a:cxn ang="0">
                <a:pos x="756" y="406"/>
              </a:cxn>
              <a:cxn ang="0">
                <a:pos x="812" y="396"/>
              </a:cxn>
              <a:cxn ang="0">
                <a:pos x="1008" y="388"/>
              </a:cxn>
              <a:cxn ang="0">
                <a:pos x="1014" y="357"/>
              </a:cxn>
              <a:cxn ang="0">
                <a:pos x="1038" y="346"/>
              </a:cxn>
              <a:cxn ang="0">
                <a:pos x="1112" y="337"/>
              </a:cxn>
              <a:cxn ang="0">
                <a:pos x="1245" y="324"/>
              </a:cxn>
              <a:cxn ang="0">
                <a:pos x="1323" y="310"/>
              </a:cxn>
              <a:cxn ang="0">
                <a:pos x="1389" y="298"/>
              </a:cxn>
              <a:cxn ang="0">
                <a:pos x="1497" y="288"/>
              </a:cxn>
              <a:cxn ang="0">
                <a:pos x="1518" y="279"/>
              </a:cxn>
              <a:cxn ang="0">
                <a:pos x="1839" y="271"/>
              </a:cxn>
              <a:cxn ang="0">
                <a:pos x="1892" y="258"/>
              </a:cxn>
              <a:cxn ang="0">
                <a:pos x="1956" y="249"/>
              </a:cxn>
              <a:cxn ang="0">
                <a:pos x="1980" y="219"/>
              </a:cxn>
              <a:cxn ang="0">
                <a:pos x="2058" y="216"/>
              </a:cxn>
              <a:cxn ang="0">
                <a:pos x="2081" y="207"/>
              </a:cxn>
              <a:cxn ang="0">
                <a:pos x="2105" y="190"/>
              </a:cxn>
              <a:cxn ang="0">
                <a:pos x="2120" y="172"/>
              </a:cxn>
              <a:cxn ang="0">
                <a:pos x="2237" y="159"/>
              </a:cxn>
              <a:cxn ang="0">
                <a:pos x="2420" y="148"/>
              </a:cxn>
              <a:cxn ang="0">
                <a:pos x="2447" y="138"/>
              </a:cxn>
              <a:cxn ang="0">
                <a:pos x="2490" y="120"/>
              </a:cxn>
              <a:cxn ang="0">
                <a:pos x="2547" y="106"/>
              </a:cxn>
              <a:cxn ang="0">
                <a:pos x="2574" y="102"/>
              </a:cxn>
              <a:cxn ang="0">
                <a:pos x="2642" y="87"/>
              </a:cxn>
              <a:cxn ang="0">
                <a:pos x="2663" y="76"/>
              </a:cxn>
              <a:cxn ang="0">
                <a:pos x="2757" y="63"/>
              </a:cxn>
              <a:cxn ang="0">
                <a:pos x="2910" y="33"/>
              </a:cxn>
              <a:cxn ang="0">
                <a:pos x="2967" y="18"/>
              </a:cxn>
              <a:cxn ang="0">
                <a:pos x="3140" y="1"/>
              </a:cxn>
            </a:cxnLst>
            <a:rect l="0" t="0" r="r" b="b"/>
            <a:pathLst>
              <a:path w="3324" h="1432">
                <a:moveTo>
                  <a:pt x="0" y="1432"/>
                </a:moveTo>
                <a:lnTo>
                  <a:pt x="0" y="1318"/>
                </a:lnTo>
                <a:lnTo>
                  <a:pt x="3" y="1309"/>
                </a:lnTo>
                <a:lnTo>
                  <a:pt x="8" y="1263"/>
                </a:lnTo>
                <a:lnTo>
                  <a:pt x="11" y="1171"/>
                </a:lnTo>
                <a:lnTo>
                  <a:pt x="11" y="1018"/>
                </a:lnTo>
                <a:lnTo>
                  <a:pt x="17" y="1009"/>
                </a:lnTo>
                <a:lnTo>
                  <a:pt x="18" y="945"/>
                </a:lnTo>
                <a:lnTo>
                  <a:pt x="18" y="942"/>
                </a:lnTo>
                <a:lnTo>
                  <a:pt x="18" y="895"/>
                </a:lnTo>
                <a:lnTo>
                  <a:pt x="20" y="880"/>
                </a:lnTo>
                <a:lnTo>
                  <a:pt x="26" y="871"/>
                </a:lnTo>
                <a:lnTo>
                  <a:pt x="24" y="814"/>
                </a:lnTo>
                <a:lnTo>
                  <a:pt x="30" y="781"/>
                </a:lnTo>
                <a:lnTo>
                  <a:pt x="36" y="711"/>
                </a:lnTo>
                <a:lnTo>
                  <a:pt x="39" y="693"/>
                </a:lnTo>
                <a:lnTo>
                  <a:pt x="51" y="693"/>
                </a:lnTo>
                <a:lnTo>
                  <a:pt x="63" y="673"/>
                </a:lnTo>
                <a:lnTo>
                  <a:pt x="93" y="672"/>
                </a:lnTo>
                <a:lnTo>
                  <a:pt x="101" y="652"/>
                </a:lnTo>
                <a:lnTo>
                  <a:pt x="114" y="652"/>
                </a:lnTo>
                <a:lnTo>
                  <a:pt x="119" y="636"/>
                </a:lnTo>
                <a:lnTo>
                  <a:pt x="131" y="616"/>
                </a:lnTo>
                <a:lnTo>
                  <a:pt x="180" y="615"/>
                </a:lnTo>
                <a:lnTo>
                  <a:pt x="179" y="597"/>
                </a:lnTo>
                <a:lnTo>
                  <a:pt x="198" y="598"/>
                </a:lnTo>
                <a:lnTo>
                  <a:pt x="201" y="582"/>
                </a:lnTo>
                <a:lnTo>
                  <a:pt x="227" y="583"/>
                </a:lnTo>
                <a:lnTo>
                  <a:pt x="237" y="577"/>
                </a:lnTo>
                <a:lnTo>
                  <a:pt x="255" y="577"/>
                </a:lnTo>
                <a:lnTo>
                  <a:pt x="260" y="552"/>
                </a:lnTo>
                <a:lnTo>
                  <a:pt x="276" y="546"/>
                </a:lnTo>
                <a:lnTo>
                  <a:pt x="281" y="523"/>
                </a:lnTo>
                <a:lnTo>
                  <a:pt x="335" y="522"/>
                </a:lnTo>
                <a:lnTo>
                  <a:pt x="344" y="504"/>
                </a:lnTo>
                <a:lnTo>
                  <a:pt x="380" y="502"/>
                </a:lnTo>
                <a:lnTo>
                  <a:pt x="387" y="490"/>
                </a:lnTo>
                <a:lnTo>
                  <a:pt x="398" y="480"/>
                </a:lnTo>
                <a:lnTo>
                  <a:pt x="450" y="478"/>
                </a:lnTo>
                <a:lnTo>
                  <a:pt x="456" y="471"/>
                </a:lnTo>
                <a:lnTo>
                  <a:pt x="494" y="471"/>
                </a:lnTo>
                <a:lnTo>
                  <a:pt x="495" y="459"/>
                </a:lnTo>
                <a:lnTo>
                  <a:pt x="506" y="457"/>
                </a:lnTo>
                <a:lnTo>
                  <a:pt x="509" y="445"/>
                </a:lnTo>
                <a:lnTo>
                  <a:pt x="521" y="447"/>
                </a:lnTo>
                <a:lnTo>
                  <a:pt x="525" y="438"/>
                </a:lnTo>
                <a:lnTo>
                  <a:pt x="558" y="438"/>
                </a:lnTo>
                <a:lnTo>
                  <a:pt x="563" y="429"/>
                </a:lnTo>
                <a:lnTo>
                  <a:pt x="573" y="420"/>
                </a:lnTo>
                <a:lnTo>
                  <a:pt x="624" y="420"/>
                </a:lnTo>
                <a:lnTo>
                  <a:pt x="626" y="406"/>
                </a:lnTo>
                <a:lnTo>
                  <a:pt x="756" y="406"/>
                </a:lnTo>
                <a:lnTo>
                  <a:pt x="758" y="396"/>
                </a:lnTo>
                <a:lnTo>
                  <a:pt x="812" y="396"/>
                </a:lnTo>
                <a:lnTo>
                  <a:pt x="816" y="390"/>
                </a:lnTo>
                <a:lnTo>
                  <a:pt x="1008" y="388"/>
                </a:lnTo>
                <a:lnTo>
                  <a:pt x="1014" y="372"/>
                </a:lnTo>
                <a:lnTo>
                  <a:pt x="1014" y="357"/>
                </a:lnTo>
                <a:lnTo>
                  <a:pt x="1035" y="352"/>
                </a:lnTo>
                <a:lnTo>
                  <a:pt x="1038" y="346"/>
                </a:lnTo>
                <a:lnTo>
                  <a:pt x="1107" y="345"/>
                </a:lnTo>
                <a:lnTo>
                  <a:pt x="1112" y="337"/>
                </a:lnTo>
                <a:lnTo>
                  <a:pt x="1245" y="337"/>
                </a:lnTo>
                <a:lnTo>
                  <a:pt x="1245" y="324"/>
                </a:lnTo>
                <a:lnTo>
                  <a:pt x="1319" y="322"/>
                </a:lnTo>
                <a:lnTo>
                  <a:pt x="1323" y="310"/>
                </a:lnTo>
                <a:lnTo>
                  <a:pt x="1379" y="309"/>
                </a:lnTo>
                <a:lnTo>
                  <a:pt x="1389" y="298"/>
                </a:lnTo>
                <a:lnTo>
                  <a:pt x="1394" y="289"/>
                </a:lnTo>
                <a:lnTo>
                  <a:pt x="1497" y="288"/>
                </a:lnTo>
                <a:lnTo>
                  <a:pt x="1505" y="280"/>
                </a:lnTo>
                <a:lnTo>
                  <a:pt x="1518" y="279"/>
                </a:lnTo>
                <a:lnTo>
                  <a:pt x="1526" y="273"/>
                </a:lnTo>
                <a:lnTo>
                  <a:pt x="1839" y="271"/>
                </a:lnTo>
                <a:lnTo>
                  <a:pt x="1842" y="258"/>
                </a:lnTo>
                <a:lnTo>
                  <a:pt x="1892" y="258"/>
                </a:lnTo>
                <a:lnTo>
                  <a:pt x="1899" y="249"/>
                </a:lnTo>
                <a:lnTo>
                  <a:pt x="1956" y="249"/>
                </a:lnTo>
                <a:lnTo>
                  <a:pt x="1956" y="219"/>
                </a:lnTo>
                <a:lnTo>
                  <a:pt x="1980" y="219"/>
                </a:lnTo>
                <a:lnTo>
                  <a:pt x="1992" y="214"/>
                </a:lnTo>
                <a:lnTo>
                  <a:pt x="2058" y="216"/>
                </a:lnTo>
                <a:lnTo>
                  <a:pt x="2063" y="205"/>
                </a:lnTo>
                <a:lnTo>
                  <a:pt x="2081" y="207"/>
                </a:lnTo>
                <a:lnTo>
                  <a:pt x="2078" y="192"/>
                </a:lnTo>
                <a:lnTo>
                  <a:pt x="2105" y="190"/>
                </a:lnTo>
                <a:lnTo>
                  <a:pt x="2117" y="183"/>
                </a:lnTo>
                <a:lnTo>
                  <a:pt x="2120" y="172"/>
                </a:lnTo>
                <a:lnTo>
                  <a:pt x="2232" y="171"/>
                </a:lnTo>
                <a:lnTo>
                  <a:pt x="2237" y="159"/>
                </a:lnTo>
                <a:lnTo>
                  <a:pt x="2415" y="159"/>
                </a:lnTo>
                <a:lnTo>
                  <a:pt x="2420" y="148"/>
                </a:lnTo>
                <a:lnTo>
                  <a:pt x="2436" y="147"/>
                </a:lnTo>
                <a:lnTo>
                  <a:pt x="2447" y="138"/>
                </a:lnTo>
                <a:lnTo>
                  <a:pt x="2486" y="138"/>
                </a:lnTo>
                <a:lnTo>
                  <a:pt x="2490" y="120"/>
                </a:lnTo>
                <a:lnTo>
                  <a:pt x="2544" y="120"/>
                </a:lnTo>
                <a:lnTo>
                  <a:pt x="2547" y="106"/>
                </a:lnTo>
                <a:lnTo>
                  <a:pt x="2564" y="106"/>
                </a:lnTo>
                <a:lnTo>
                  <a:pt x="2574" y="102"/>
                </a:lnTo>
                <a:lnTo>
                  <a:pt x="2637" y="100"/>
                </a:lnTo>
                <a:lnTo>
                  <a:pt x="2642" y="87"/>
                </a:lnTo>
                <a:lnTo>
                  <a:pt x="2655" y="85"/>
                </a:lnTo>
                <a:lnTo>
                  <a:pt x="2663" y="76"/>
                </a:lnTo>
                <a:lnTo>
                  <a:pt x="2754" y="75"/>
                </a:lnTo>
                <a:lnTo>
                  <a:pt x="2757" y="63"/>
                </a:lnTo>
                <a:lnTo>
                  <a:pt x="2904" y="64"/>
                </a:lnTo>
                <a:lnTo>
                  <a:pt x="2910" y="33"/>
                </a:lnTo>
                <a:lnTo>
                  <a:pt x="2963" y="31"/>
                </a:lnTo>
                <a:lnTo>
                  <a:pt x="2967" y="18"/>
                </a:lnTo>
                <a:lnTo>
                  <a:pt x="3137" y="19"/>
                </a:lnTo>
                <a:lnTo>
                  <a:pt x="3140" y="1"/>
                </a:lnTo>
                <a:lnTo>
                  <a:pt x="3324" y="0"/>
                </a:lnTo>
              </a:path>
            </a:pathLst>
          </a:custGeom>
          <a:noFill/>
          <a:ln w="38100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2" name="Text Box 16"/>
          <p:cNvSpPr txBox="1">
            <a:spLocks noChangeArrowheads="1"/>
          </p:cNvSpPr>
          <p:nvPr/>
        </p:nvSpPr>
        <p:spPr bwMode="auto">
          <a:xfrm rot="-5400000">
            <a:off x="-126377" y="3284121"/>
            <a:ext cx="29578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Death, stroke or MI (%)</a:t>
            </a:r>
            <a:endParaRPr lang="en-US" sz="2000" b="1" dirty="0">
              <a:solidFill>
                <a:schemeClr val="accent4">
                  <a:lumMod val="60000"/>
                  <a:lumOff val="4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2458359" y="1651792"/>
            <a:ext cx="1933932" cy="639762"/>
            <a:chOff x="5758645" y="865188"/>
            <a:chExt cx="1933932" cy="639762"/>
          </a:xfrm>
        </p:grpSpPr>
        <p:sp>
          <p:nvSpPr>
            <p:cNvPr id="84" name="Text Box 21"/>
            <p:cNvSpPr txBox="1">
              <a:spLocks noChangeArrowheads="1"/>
            </p:cNvSpPr>
            <p:nvPr/>
          </p:nvSpPr>
          <p:spPr bwMode="auto">
            <a:xfrm>
              <a:off x="6156579" y="865188"/>
              <a:ext cx="153599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CABG (n=957)</a:t>
              </a:r>
              <a:endPara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5" name="Text Box 22"/>
            <p:cNvSpPr txBox="1">
              <a:spLocks noChangeArrowheads="1"/>
            </p:cNvSpPr>
            <p:nvPr/>
          </p:nvSpPr>
          <p:spPr bwMode="auto">
            <a:xfrm>
              <a:off x="6150229" y="1166396"/>
              <a:ext cx="129715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PCI (n=948)</a:t>
              </a:r>
              <a:endPara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6" name="Line 23"/>
            <p:cNvSpPr>
              <a:spLocks noChangeShapeType="1"/>
            </p:cNvSpPr>
            <p:nvPr/>
          </p:nvSpPr>
          <p:spPr bwMode="auto">
            <a:xfrm>
              <a:off x="5758645" y="1038224"/>
              <a:ext cx="395288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7" name="Line 24"/>
            <p:cNvSpPr>
              <a:spLocks noChangeShapeType="1"/>
            </p:cNvSpPr>
            <p:nvPr/>
          </p:nvSpPr>
          <p:spPr bwMode="auto">
            <a:xfrm>
              <a:off x="5758645" y="1322499"/>
              <a:ext cx="395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88" name="Line 25"/>
          <p:cNvSpPr>
            <a:spLocks noChangeShapeType="1"/>
          </p:cNvSpPr>
          <p:nvPr/>
        </p:nvSpPr>
        <p:spPr bwMode="auto">
          <a:xfrm>
            <a:off x="2139421" y="5486931"/>
            <a:ext cx="533095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9" name="Text Box 18"/>
          <p:cNvSpPr txBox="1">
            <a:spLocks noChangeArrowheads="1"/>
          </p:cNvSpPr>
          <p:nvPr/>
        </p:nvSpPr>
        <p:spPr bwMode="auto">
          <a:xfrm>
            <a:off x="4275743" y="5745124"/>
            <a:ext cx="10967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Months</a:t>
            </a:r>
            <a:endParaRPr lang="en-US" sz="2000" b="1" dirty="0">
              <a:solidFill>
                <a:schemeClr val="accent4">
                  <a:lumMod val="60000"/>
                  <a:lumOff val="4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0933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375944"/>
              </p:ext>
            </p:extLst>
          </p:nvPr>
        </p:nvGraphicFramePr>
        <p:xfrm>
          <a:off x="654535" y="1070971"/>
          <a:ext cx="7834931" cy="559726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146998"/>
                <a:gridCol w="990600"/>
                <a:gridCol w="948267"/>
                <a:gridCol w="1761067"/>
                <a:gridCol w="987999"/>
              </a:tblGrid>
              <a:tr h="68917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PCI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(n=948)</a:t>
                      </a:r>
                      <a:endParaRPr lang="en-US" sz="1600" b="1" dirty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CABG (n=957)</a:t>
                      </a:r>
                      <a:endParaRPr lang="en-US" sz="1600" b="1" dirty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HR [95%CI]</a:t>
                      </a:r>
                      <a:endParaRPr lang="en-US" sz="1600" b="1" dirty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P-value</a:t>
                      </a:r>
                      <a:endParaRPr lang="en-US" sz="1600" b="1" dirty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E"/>
                    </a:solidFill>
                  </a:tcPr>
                </a:tc>
              </a:tr>
              <a:tr h="3683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Death, stroke or MI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4.9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7.9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0.61 [0.42, 0.88]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0.008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683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  - Death </a:t>
                      </a:r>
                      <a:endParaRPr lang="en-US" sz="16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1.0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1.1%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0.90 [0.37, 2.22]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0.82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683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  - Stroke</a:t>
                      </a:r>
                      <a:endParaRPr lang="en-US" sz="1600" b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0.6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1.3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0.50 [0.19, 1.33]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0.15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683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  - MI</a:t>
                      </a:r>
                      <a:endParaRPr lang="en-US" sz="16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3.9% 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6.2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0.63 [0.42, 0.95]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0.02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683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      - </a:t>
                      </a:r>
                      <a:r>
                        <a:rPr lang="en-US" sz="1600" b="0" dirty="0" err="1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Peri</a:t>
                      </a:r>
                      <a:r>
                        <a:rPr lang="en-US" sz="1600" b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-procedural</a:t>
                      </a:r>
                      <a:endParaRPr lang="en-US" sz="16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3.6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5.9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0.61 [0.40, 0.93]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0.02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683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      - Spontaneous</a:t>
                      </a:r>
                      <a:endParaRPr lang="en-US" sz="1600" b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0.3% 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0.3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1.00 [0.20, 4.95]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1.00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683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      - STEMI</a:t>
                      </a:r>
                      <a:endParaRPr lang="en-US" sz="1600" b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0.7% 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2.3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0.32 [0.14, 0.74]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0.005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683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      - Non-STEMI</a:t>
                      </a:r>
                      <a:endParaRPr lang="en-US" sz="16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3.2% 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3.9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0.82 [0.50, 1.32]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0.41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683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Death, stroke, MI or 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IDR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4.9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8.4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0.57 [0.40, 0.82]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0.002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683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  - Ischemia-driven </a:t>
                      </a:r>
                      <a:r>
                        <a:rPr lang="en-US" sz="1600" b="0" dirty="0" err="1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revasc</a:t>
                      </a:r>
                      <a:r>
                        <a:rPr lang="en-US" sz="1600" b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(IDR)</a:t>
                      </a:r>
                      <a:endParaRPr lang="en-US" sz="16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0.6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1.4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0.46 [0.18, 1.21]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0.11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683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Stent thrombosis, </a:t>
                      </a:r>
                      <a:r>
                        <a:rPr lang="en-US" sz="1600" b="0" dirty="0" err="1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def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/</a:t>
                      </a:r>
                      <a:r>
                        <a:rPr lang="en-US" sz="1600" b="0" dirty="0" err="1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prob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0.6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0.0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-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0.01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683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Graft occlusion, symptomatic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0.0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1.2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-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&lt;0.001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7926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Definite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stent thrombosis 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or symptomatic </a:t>
                      </a: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graft occlusion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0.3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1.2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0.27 [0.08, 0.97]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0.03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2723" y="418241"/>
            <a:ext cx="8578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  <a:ea typeface="Arial" charset="0"/>
                <a:cs typeface="Arial" charset="0"/>
              </a:rPr>
              <a:t>Adjudicated Outcomes at 30 Days</a:t>
            </a:r>
            <a:endParaRPr lang="en-US" sz="3600" b="1" dirty="0">
              <a:solidFill>
                <a:prstClr val="white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1667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77736" y="1107083"/>
          <a:ext cx="8388529" cy="49667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11358"/>
                <a:gridCol w="960698"/>
                <a:gridCol w="944673"/>
                <a:gridCol w="1828800"/>
                <a:gridCol w="1143000"/>
              </a:tblGrid>
              <a:tr h="60415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PCI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(n=948)</a:t>
                      </a:r>
                      <a:endParaRPr lang="en-US" sz="1600" b="1" dirty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CABG (n=957)</a:t>
                      </a:r>
                      <a:endParaRPr lang="en-US" sz="1600" b="1" dirty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RR [95%CI]</a:t>
                      </a:r>
                      <a:endParaRPr lang="en-US" sz="1600" b="1" dirty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P-value</a:t>
                      </a:r>
                      <a:endParaRPr lang="en-US" sz="1600" b="1" dirty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E"/>
                    </a:solidFill>
                  </a:tcPr>
                </a:tc>
              </a:tr>
              <a:tr h="43561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Peri</a:t>
                      </a:r>
                      <a:r>
                        <a:rPr lang="en-US" sz="1600" b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-procedural MAE, </a:t>
                      </a:r>
                      <a:r>
                        <a:rPr lang="en-US" sz="1600" b="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any</a:t>
                      </a: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8.1%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23.0%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0.35 [0.28, 0.45]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&lt;0.001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0207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- Death*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0.9%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1.0%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0.91 [0.39, 2.23]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0.83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0207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- Stroke*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0.6%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1.3%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0.50 [0.19, 1.34]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0.16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0207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- Myocardial infarction*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3.9%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6.2%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0.63 [0.42, 0.95]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0.02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0207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- Ischemia-driven </a:t>
                      </a:r>
                      <a:r>
                        <a:rPr lang="en-US" sz="1600" b="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revascularization*</a:t>
                      </a:r>
                      <a:endParaRPr lang="en-US" sz="1600" b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0.6%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1.4%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0.47 [0.18, 1.22]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0207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- TIMI </a:t>
                      </a:r>
                      <a:r>
                        <a:rPr lang="en-US" sz="1600" b="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major/minor </a:t>
                      </a:r>
                      <a:r>
                        <a:rPr lang="en-US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bleeding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3.7%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8.9%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0.42 [0.28, 0.61]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&lt;0.001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0207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- Transfusion ≥2 </a:t>
                      </a:r>
                      <a:r>
                        <a:rPr lang="en-US" sz="1600" b="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units</a:t>
                      </a:r>
                      <a:endParaRPr lang="en-US" sz="1600" b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4.0%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17.0%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0.24 [0.17, 0.33]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&lt;0.001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0207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- Major arrhythmia**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2.1%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16.1%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0.13 [0.08, 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0.21]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&lt;0.001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02078">
                <a:tc>
                  <a:txBody>
                    <a:bodyPr/>
                    <a:lstStyle/>
                    <a:p>
                      <a:pPr marL="160655" marR="0" indent="-1606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- </a:t>
                      </a:r>
                      <a:r>
                        <a:rPr lang="en-US" sz="1600" b="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Surgery/radiologic </a:t>
                      </a:r>
                      <a:r>
                        <a:rPr lang="en-US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procedure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1.3%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4.1%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0.31 </a:t>
                      </a: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[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0.16, 0.59]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&lt;0.001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0207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- Renal failure</a:t>
                      </a:r>
                      <a:r>
                        <a:rPr lang="en-US" sz="1600" b="0" baseline="30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0.6%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2.5%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0.25 </a:t>
                      </a: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[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0.10, 0.61]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&lt;0.001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0207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- Sternal wound dehiscence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2.0%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0.03 [0.00, 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0.43]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&lt;0.001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0207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- Infection requiring antibiotics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2.5%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13.6%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0.18 </a:t>
                      </a: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[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0.12, 0.28]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&lt;0.001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0207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- Prolonged intubation (&gt;48 </a:t>
                      </a:r>
                      <a:r>
                        <a:rPr lang="en-US" sz="1600" b="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hours</a:t>
                      </a:r>
                      <a:r>
                        <a:rPr lang="en-US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0.4%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2.9%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0.14 [0.05, 0.41]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&lt;0.001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0207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- Post-</a:t>
                      </a:r>
                      <a:r>
                        <a:rPr lang="en-US" sz="1600" b="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pericardiotomy</a:t>
                      </a:r>
                      <a:r>
                        <a:rPr lang="en-US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syndrome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0.0%</a:t>
                      </a:r>
                      <a:endParaRPr lang="en-US" sz="1600" b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0.4%</a:t>
                      </a:r>
                      <a:endParaRPr lang="en-US" sz="1600" b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0.11 [0.01, 2.08]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0.12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2723" y="444157"/>
            <a:ext cx="8578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  <a:ea typeface="Arial" charset="0"/>
                <a:cs typeface="Arial" charset="0"/>
              </a:rPr>
              <a:t>M</a:t>
            </a:r>
            <a:r>
              <a:rPr lang="en-US" sz="3600" b="1" dirty="0" smtClean="0">
                <a:solidFill>
                  <a:prstClr val="white"/>
                </a:solidFill>
                <a:ea typeface="Arial" charset="0"/>
                <a:cs typeface="Arial" charset="0"/>
              </a:rPr>
              <a:t>ajor Adverse Events Within 30 Days</a:t>
            </a:r>
            <a:endParaRPr lang="en-US" sz="3600" b="1" dirty="0">
              <a:solidFill>
                <a:prstClr val="white"/>
              </a:solidFill>
              <a:ea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57867" y="6130957"/>
            <a:ext cx="60282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FFC000">
                    <a:lumMod val="40000"/>
                    <a:lumOff val="60000"/>
                  </a:srgbClr>
                </a:solidFill>
                <a:ea typeface="Arial" charset="0"/>
                <a:cs typeface="Arial" charset="0"/>
              </a:rPr>
              <a:t>*Adjudicated events; others are site-reported. </a:t>
            </a:r>
            <a:r>
              <a:rPr lang="en-US" sz="1200" dirty="0" smtClean="0">
                <a:solidFill>
                  <a:srgbClr val="FFC000">
                    <a:lumMod val="40000"/>
                    <a:lumOff val="60000"/>
                  </a:srgbClr>
                </a:solidFill>
                <a:ea typeface="Arial" charset="0"/>
                <a:cs typeface="Arial" charset="0"/>
              </a:rPr>
              <a:t>**SVT requiring </a:t>
            </a:r>
            <a:r>
              <a:rPr lang="en-US" sz="1200" dirty="0">
                <a:solidFill>
                  <a:srgbClr val="FFC000">
                    <a:lumMod val="40000"/>
                    <a:lumOff val="60000"/>
                  </a:srgbClr>
                </a:solidFill>
                <a:ea typeface="Arial" charset="0"/>
                <a:cs typeface="Arial" charset="0"/>
              </a:rPr>
              <a:t>cardioversion, </a:t>
            </a:r>
            <a:r>
              <a:rPr lang="en-US" sz="1200" dirty="0" smtClean="0">
                <a:solidFill>
                  <a:srgbClr val="FFC000">
                    <a:lumMod val="40000"/>
                    <a:lumOff val="60000"/>
                  </a:srgbClr>
                </a:solidFill>
                <a:ea typeface="Arial" charset="0"/>
                <a:cs typeface="Arial" charset="0"/>
              </a:rPr>
              <a:t>VT or VF requiring </a:t>
            </a:r>
            <a:r>
              <a:rPr lang="en-US" sz="1200" dirty="0">
                <a:solidFill>
                  <a:srgbClr val="FFC000">
                    <a:lumMod val="40000"/>
                    <a:lumOff val="60000"/>
                  </a:srgbClr>
                </a:solidFill>
                <a:ea typeface="Arial" charset="0"/>
                <a:cs typeface="Arial" charset="0"/>
              </a:rPr>
              <a:t>treatment, or bradyarrhythmia requiring temporary or permanent pacemaker. </a:t>
            </a:r>
            <a:r>
              <a:rPr lang="en-US" sz="1200" baseline="30000" dirty="0" smtClean="0">
                <a:solidFill>
                  <a:srgbClr val="FFC000">
                    <a:lumMod val="40000"/>
                    <a:lumOff val="60000"/>
                  </a:srgbClr>
                </a:solidFill>
                <a:ea typeface="Arial" charset="0"/>
                <a:cs typeface="Arial" charset="0"/>
              </a:rPr>
              <a:t>†</a:t>
            </a:r>
            <a:r>
              <a:rPr lang="en-US" sz="1200" dirty="0" smtClean="0">
                <a:solidFill>
                  <a:srgbClr val="FFC000">
                    <a:lumMod val="40000"/>
                    <a:lumOff val="60000"/>
                  </a:srgbClr>
                </a:solidFill>
                <a:ea typeface="Arial" charset="0"/>
                <a:cs typeface="Arial" charset="0"/>
              </a:rPr>
              <a:t>Serum </a:t>
            </a:r>
            <a:r>
              <a:rPr lang="en-US" sz="1200" dirty="0">
                <a:solidFill>
                  <a:srgbClr val="FFC000">
                    <a:lumMod val="40000"/>
                    <a:lumOff val="60000"/>
                  </a:srgbClr>
                </a:solidFill>
                <a:ea typeface="Arial" charset="0"/>
                <a:cs typeface="Arial" charset="0"/>
              </a:rPr>
              <a:t>creatinine increased by ≥0.5 mg/</a:t>
            </a:r>
            <a:r>
              <a:rPr lang="en-US" sz="1200" dirty="0" err="1">
                <a:solidFill>
                  <a:srgbClr val="FFC000">
                    <a:lumMod val="40000"/>
                    <a:lumOff val="60000"/>
                  </a:srgbClr>
                </a:solidFill>
                <a:ea typeface="Arial" charset="0"/>
                <a:cs typeface="Arial" charset="0"/>
              </a:rPr>
              <a:t>dL</a:t>
            </a:r>
            <a:r>
              <a:rPr lang="en-US" sz="1200" dirty="0">
                <a:solidFill>
                  <a:srgbClr val="FFC000">
                    <a:lumMod val="40000"/>
                    <a:lumOff val="60000"/>
                  </a:srgbClr>
                </a:solidFill>
                <a:ea typeface="Arial" charset="0"/>
                <a:cs typeface="Arial" charset="0"/>
              </a:rPr>
              <a:t> from baseline or need for dialysis. </a:t>
            </a:r>
          </a:p>
        </p:txBody>
      </p:sp>
    </p:spTree>
    <p:extLst>
      <p:ext uri="{BB962C8B-B14F-4D97-AF65-F5344CB8AC3E}">
        <p14:creationId xmlns:p14="http://schemas.microsoft.com/office/powerpoint/2010/main" val="153488456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233007"/>
              </p:ext>
            </p:extLst>
          </p:nvPr>
        </p:nvGraphicFramePr>
        <p:xfrm>
          <a:off x="654535" y="1151990"/>
          <a:ext cx="7834931" cy="53761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146998"/>
                <a:gridCol w="990600"/>
                <a:gridCol w="948267"/>
                <a:gridCol w="1761067"/>
                <a:gridCol w="987999"/>
              </a:tblGrid>
              <a:tr h="77966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PCI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(n=948)</a:t>
                      </a:r>
                      <a:endParaRPr lang="en-US" sz="1600" b="1" dirty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CABG (n=957)</a:t>
                      </a:r>
                      <a:endParaRPr lang="en-US" sz="1600" b="1" dirty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HR [95%CI]</a:t>
                      </a:r>
                      <a:endParaRPr lang="en-US" sz="1600" b="1" dirty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P-value</a:t>
                      </a:r>
                      <a:endParaRPr lang="en-US" sz="1600" b="1" dirty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E"/>
                    </a:solidFill>
                  </a:tcPr>
                </a:tc>
              </a:tr>
              <a:tr h="4167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Death, stroke or MI 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(1˚ endpoint</a:t>
                      </a: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)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15.4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14.7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1.00 [0.79, 1.26]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0.98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4167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  - Death 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8.2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5.9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1.34 [0.94, 1.91]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0.11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4167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     </a:t>
                      </a:r>
                      <a:r>
                        <a:rPr lang="en-US" sz="1600" b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- Definite cardiovascular </a:t>
                      </a:r>
                      <a:endParaRPr lang="en-US" sz="16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3.7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3.4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1.10 [0.67, 1.80]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0.71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4167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     </a:t>
                      </a:r>
                      <a:r>
                        <a:rPr lang="en-US" sz="1600" b="0" baseline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- Definite non-cardiovascular</a:t>
                      </a:r>
                      <a:endParaRPr lang="en-US" sz="16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3.9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2.3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1.60 [0.91, 2.80]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0.10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4167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     </a:t>
                      </a:r>
                      <a:r>
                        <a:rPr lang="en-US" sz="1600" b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- </a:t>
                      </a:r>
                      <a:r>
                        <a:rPr lang="en-US" sz="1600" b="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Undetermined cause</a:t>
                      </a:r>
                      <a:endParaRPr lang="en-US" sz="16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0.8% 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0.3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2.00 [0.50, 7.98]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0.32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4167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  - Stroke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2.3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2.9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0.77 [0.43, 1.37]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0.37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4167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  - MI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8.0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8.3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0.93 [0.67, 1.28]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0.64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4167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      - </a:t>
                      </a:r>
                      <a:r>
                        <a:rPr lang="en-US" sz="1600" b="0" dirty="0" err="1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Peri</a:t>
                      </a:r>
                      <a:r>
                        <a:rPr lang="en-US" sz="1600" b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-procedural</a:t>
                      </a:r>
                      <a:endParaRPr lang="en-US" sz="16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3.8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6.0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0.63 [0.42, 0.96]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0.03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4167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      - Spontaneous</a:t>
                      </a:r>
                      <a:endParaRPr lang="en-US" sz="16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4.3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2.7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1.60 [0.95, 2.70]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0.07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4167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      - STEMI</a:t>
                      </a:r>
                      <a:endParaRPr lang="en-US" sz="16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1.3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2.8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0.46 [0.23, 0.91]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0.02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4290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      - Non-STEMI</a:t>
                      </a:r>
                      <a:endParaRPr lang="en-US" sz="16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7.0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5.9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1.15 [0.80, 1.65]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0.46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2723" y="418241"/>
            <a:ext cx="8578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  <a:ea typeface="Arial" charset="0"/>
                <a:cs typeface="Arial" charset="0"/>
              </a:rPr>
              <a:t>Adjudicated Outcomes at 3 Years (</a:t>
            </a:r>
            <a:r>
              <a:rPr lang="en-US" sz="3600" b="1" dirty="0" err="1" smtClean="0">
                <a:solidFill>
                  <a:prstClr val="white"/>
                </a:solidFill>
                <a:ea typeface="Arial" charset="0"/>
                <a:cs typeface="Arial" charset="0"/>
              </a:rPr>
              <a:t>i</a:t>
            </a:r>
            <a:r>
              <a:rPr lang="en-US" sz="3600" b="1" dirty="0" smtClean="0">
                <a:solidFill>
                  <a:prstClr val="white"/>
                </a:solidFill>
                <a:ea typeface="Arial" charset="0"/>
                <a:cs typeface="Arial" charset="0"/>
              </a:rPr>
              <a:t>)</a:t>
            </a:r>
            <a:endParaRPr lang="en-US" sz="3600" b="1" dirty="0">
              <a:solidFill>
                <a:prstClr val="white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3686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19518"/>
              </p:ext>
            </p:extLst>
          </p:nvPr>
        </p:nvGraphicFramePr>
        <p:xfrm>
          <a:off x="654535" y="1117267"/>
          <a:ext cx="7834931" cy="54224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146998"/>
                <a:gridCol w="990600"/>
                <a:gridCol w="948267"/>
                <a:gridCol w="1761067"/>
                <a:gridCol w="987999"/>
              </a:tblGrid>
              <a:tr h="65481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PCI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(n=948)</a:t>
                      </a:r>
                      <a:endParaRPr lang="en-US" sz="1600" b="1" dirty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CABG (n=957)</a:t>
                      </a:r>
                      <a:endParaRPr lang="en-US" sz="1600" b="1" dirty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HR [95%CI]</a:t>
                      </a:r>
                      <a:endParaRPr lang="en-US" sz="1600" b="1" dirty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P-value</a:t>
                      </a:r>
                      <a:endParaRPr lang="en-US" sz="1600" b="1" dirty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E"/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Death, stroke, MI or 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IDR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23.1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19.1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1.18 [0.97, 1.45]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0.10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  - Ischemia-driven </a:t>
                      </a:r>
                      <a:r>
                        <a:rPr lang="en-US" sz="1600" b="0" dirty="0" err="1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revasc</a:t>
                      </a:r>
                      <a:r>
                        <a:rPr lang="en-US" sz="1600" b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(IDR)</a:t>
                      </a:r>
                      <a:endParaRPr lang="en-US" sz="16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12.6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7.5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1.72 [1.27, 2.33]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&lt;0.001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      - PCI</a:t>
                      </a:r>
                      <a:endParaRPr lang="en-US" sz="16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10.3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6.8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1.57 [1.13, 2.18]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0.006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      - CABG</a:t>
                      </a:r>
                      <a:endParaRPr lang="en-US" sz="16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3.5%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0.8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 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4.29 [1.88, 9.77]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&lt;0.001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All revascularization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12.9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7.6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1.72 [1.27, 2.33]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&lt;0.001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Stent thrombosis, </a:t>
                      </a:r>
                      <a:r>
                        <a:rPr lang="en-US" sz="1600" b="0" dirty="0" err="1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def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/</a:t>
                      </a:r>
                      <a:r>
                        <a:rPr lang="en-US" sz="1600" b="0" dirty="0" err="1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prob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1.3%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0.0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-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&lt;0.001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  - Definite</a:t>
                      </a:r>
                      <a:endParaRPr lang="en-US" sz="16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0.7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0.0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-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0.01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  - Probable</a:t>
                      </a:r>
                      <a:endParaRPr lang="en-US" sz="16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0.7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0.0%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-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0.01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  - Early (0 - 30 days)</a:t>
                      </a:r>
                      <a:endParaRPr lang="en-US" sz="16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0.7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0.0%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-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0.008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  - Late (30 days – 1 year)</a:t>
                      </a:r>
                      <a:endParaRPr lang="en-US" sz="16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0.1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0.0%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-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0.32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  - Very late (1 </a:t>
                      </a:r>
                      <a:r>
                        <a:rPr lang="en-US" sz="1600" b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year - </a:t>
                      </a:r>
                      <a:r>
                        <a:rPr lang="en-US" sz="1600" b="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3 years)</a:t>
                      </a:r>
                      <a:endParaRPr lang="en-US" sz="16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0.5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0.0%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-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0.05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3603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Graft occlusion, symptomatic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0.0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5.4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-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&lt;0.001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  <a:tr h="5572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Definite stent 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thrombosis </a:t>
                      </a: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or symptomatic graft occlusion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R="3683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0.7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5.4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%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0.12 [0.05, 0.28]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&lt;0.001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830" marR="36830" marT="0" marB="0" anchor="ctr">
                    <a:lnL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A4A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2723" y="418241"/>
            <a:ext cx="8578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  <a:ea typeface="Arial" charset="0"/>
                <a:cs typeface="Arial" charset="0"/>
              </a:rPr>
              <a:t>Adjudicated Outcomes at 3 Years (ii)</a:t>
            </a:r>
            <a:endParaRPr lang="en-US" sz="3600" b="1" dirty="0">
              <a:solidFill>
                <a:prstClr val="white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1124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7712" y="187119"/>
            <a:ext cx="8148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  <a:ea typeface="Arial" charset="0"/>
                <a:cs typeface="Arial" charset="0"/>
              </a:rPr>
              <a:t>Conclusions</a:t>
            </a:r>
            <a:endParaRPr lang="en-US" sz="3600" b="1" dirty="0">
              <a:solidFill>
                <a:prstClr val="white"/>
              </a:solidFill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8351" y="879679"/>
            <a:ext cx="8047298" cy="5845212"/>
          </a:xfrm>
          <a:prstGeom prst="rect">
            <a:avLst/>
          </a:prstGeom>
          <a:solidFill>
            <a:srgbClr val="113056"/>
          </a:solidFill>
          <a:ln>
            <a:solidFill>
              <a:srgbClr val="395D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8283" y="978055"/>
            <a:ext cx="7976884" cy="5752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lnSpc>
                <a:spcPct val="105000"/>
              </a:lnSpc>
              <a:spcBef>
                <a:spcPts val="1800"/>
              </a:spcBef>
              <a:buClr>
                <a:srgbClr val="FFC000">
                  <a:lumMod val="60000"/>
                  <a:lumOff val="40000"/>
                </a:srgbClr>
              </a:buClr>
              <a:buFont typeface="Arial" charset="0"/>
              <a:buChar char="•"/>
            </a:pPr>
            <a:r>
              <a:rPr lang="en-US" sz="2800" dirty="0" smtClean="0">
                <a:solidFill>
                  <a:prstClr val="white"/>
                </a:solidFill>
                <a:ea typeface="Arial" charset="0"/>
                <a:cs typeface="Arial" charset="0"/>
              </a:rPr>
              <a:t>Treatment of patients with </a:t>
            </a:r>
            <a:r>
              <a:rPr lang="en-US" sz="2800" dirty="0">
                <a:solidFill>
                  <a:prstClr val="white"/>
                </a:solidFill>
                <a:ea typeface="Arial" charset="0"/>
                <a:cs typeface="Arial" charset="0"/>
              </a:rPr>
              <a:t>LMCAD and low or intermediate SYNTAX scores with </a:t>
            </a:r>
            <a:r>
              <a:rPr lang="en-US" sz="2800" dirty="0" smtClean="0">
                <a:solidFill>
                  <a:prstClr val="white"/>
                </a:solidFill>
                <a:ea typeface="Arial" charset="0"/>
                <a:cs typeface="Arial" charset="0"/>
              </a:rPr>
              <a:t>CoCr-EES resulted </a:t>
            </a:r>
            <a:r>
              <a:rPr lang="en-US" sz="2800" dirty="0">
                <a:solidFill>
                  <a:prstClr val="white"/>
                </a:solidFill>
                <a:ea typeface="Arial" charset="0"/>
                <a:cs typeface="Arial" charset="0"/>
              </a:rPr>
              <a:t>in </a:t>
            </a:r>
            <a:r>
              <a:rPr lang="en-US" sz="2800" dirty="0" smtClean="0">
                <a:solidFill>
                  <a:prstClr val="white"/>
                </a:solidFill>
                <a:ea typeface="Arial" charset="0"/>
                <a:cs typeface="Arial" charset="0"/>
              </a:rPr>
              <a:t>similar rates of the primary endpoint    of </a:t>
            </a:r>
            <a:r>
              <a:rPr lang="en-US" sz="2800" dirty="0">
                <a:solidFill>
                  <a:prstClr val="white"/>
                </a:solidFill>
                <a:ea typeface="Arial" charset="0"/>
                <a:cs typeface="Arial" charset="0"/>
              </a:rPr>
              <a:t>death, stroke or </a:t>
            </a:r>
            <a:r>
              <a:rPr lang="en-US" sz="2800" dirty="0" smtClean="0">
                <a:solidFill>
                  <a:prstClr val="white"/>
                </a:solidFill>
                <a:ea typeface="Arial" charset="0"/>
                <a:cs typeface="Arial" charset="0"/>
              </a:rPr>
              <a:t>MI at 3 years, with fewer adverse events within 30 days compared to CABG</a:t>
            </a:r>
          </a:p>
          <a:p>
            <a:pPr marL="287338" indent="-287338">
              <a:lnSpc>
                <a:spcPct val="105000"/>
              </a:lnSpc>
              <a:spcBef>
                <a:spcPts val="1800"/>
              </a:spcBef>
              <a:buClr>
                <a:srgbClr val="FFC000">
                  <a:lumMod val="60000"/>
                  <a:lumOff val="40000"/>
                </a:srgbClr>
              </a:buClr>
              <a:buFont typeface="Arial" charset="0"/>
              <a:buChar char="•"/>
            </a:pPr>
            <a:r>
              <a:rPr lang="en-US" sz="2800" dirty="0" smtClean="0">
                <a:solidFill>
                  <a:prstClr val="white"/>
                </a:solidFill>
                <a:ea typeface="Arial" charset="0"/>
                <a:cs typeface="Arial" charset="0"/>
              </a:rPr>
              <a:t>PCI may thus be considered an acceptable or even preferred revascularization modality for selected patients with LMCAD, a decision </a:t>
            </a:r>
            <a:r>
              <a:rPr lang="en-US" sz="2800" dirty="0">
                <a:solidFill>
                  <a:prstClr val="white"/>
                </a:solidFill>
                <a:ea typeface="Arial" charset="0"/>
                <a:cs typeface="Arial" charset="0"/>
              </a:rPr>
              <a:t>which should be made after heart team discussion, taking into account each patient’s individual circumstances and preferences </a:t>
            </a:r>
            <a:endParaRPr lang="en-US" sz="2800" dirty="0" smtClean="0">
              <a:solidFill>
                <a:prstClr val="white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55357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4181</TotalTime>
  <Words>1316</Words>
  <Application>Microsoft Office PowerPoint</Application>
  <PresentationFormat>On-screen Show (4:3)</PresentationFormat>
  <Paragraphs>352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Juan Iturriza</dc:creator>
  <cp:lastModifiedBy>Checkin 052</cp:lastModifiedBy>
  <cp:revision>184</cp:revision>
  <dcterms:created xsi:type="dcterms:W3CDTF">2016-09-08T14:44:14Z</dcterms:created>
  <dcterms:modified xsi:type="dcterms:W3CDTF">2016-10-28T21:40:21Z</dcterms:modified>
</cp:coreProperties>
</file>