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2" r:id="rId2"/>
    <p:sldId id="257" r:id="rId3"/>
    <p:sldId id="261" r:id="rId4"/>
    <p:sldId id="263" r:id="rId5"/>
    <p:sldId id="264" r:id="rId6"/>
    <p:sldId id="262" r:id="rId7"/>
    <p:sldId id="265" r:id="rId8"/>
    <p:sldId id="274" r:id="rId9"/>
    <p:sldId id="287" r:id="rId10"/>
    <p:sldId id="288" r:id="rId11"/>
    <p:sldId id="289" r:id="rId12"/>
    <p:sldId id="290" r:id="rId13"/>
    <p:sldId id="258" r:id="rId14"/>
    <p:sldId id="267" r:id="rId15"/>
    <p:sldId id="270" r:id="rId16"/>
    <p:sldId id="281" r:id="rId17"/>
    <p:sldId id="282" r:id="rId18"/>
    <p:sldId id="283" r:id="rId19"/>
    <p:sldId id="269" r:id="rId20"/>
    <p:sldId id="271" r:id="rId21"/>
    <p:sldId id="284" r:id="rId22"/>
    <p:sldId id="272" r:id="rId23"/>
    <p:sldId id="285" r:id="rId24"/>
    <p:sldId id="273" r:id="rId25"/>
    <p:sldId id="286" r:id="rId26"/>
    <p:sldId id="266" r:id="rId27"/>
    <p:sldId id="293" r:id="rId28"/>
    <p:sldId id="294" r:id="rId29"/>
    <p:sldId id="295" r:id="rId30"/>
    <p:sldId id="29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8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34731-7A27-485E-920F-9091B6B10F3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7511B-F24C-47C8-B626-9EC1635E3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DC0FA-630E-4583-9F4B-045CEEB1098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492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DF65-F5BD-4189-8796-1B8448CAB0F8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3D3-985F-4742-8FDC-1EED4D19E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DF65-F5BD-4189-8796-1B8448CAB0F8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3D3-985F-4742-8FDC-1EED4D19E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DF65-F5BD-4189-8796-1B8448CAB0F8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3D3-985F-4742-8FDC-1EED4D19E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DF65-F5BD-4189-8796-1B8448CAB0F8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3D3-985F-4742-8FDC-1EED4D19E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DF65-F5BD-4189-8796-1B8448CAB0F8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3D3-985F-4742-8FDC-1EED4D19E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DF65-F5BD-4189-8796-1B8448CAB0F8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3D3-985F-4742-8FDC-1EED4D19E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DF65-F5BD-4189-8796-1B8448CAB0F8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3D3-985F-4742-8FDC-1EED4D19E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DF65-F5BD-4189-8796-1B8448CAB0F8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3D3-985F-4742-8FDC-1EED4D19E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DF65-F5BD-4189-8796-1B8448CAB0F8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3D3-985F-4742-8FDC-1EED4D19E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DF65-F5BD-4189-8796-1B8448CAB0F8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3D3-985F-4742-8FDC-1EED4D19E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DF65-F5BD-4189-8796-1B8448CAB0F8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83D3-985F-4742-8FDC-1EED4D19E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ADF65-F5BD-4189-8796-1B8448CAB0F8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083D3-985F-4742-8FDC-1EED4D19E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4" y="729895"/>
            <a:ext cx="9140545" cy="513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0834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1753"/>
            <a:ext cx="9144000" cy="513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13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Intended Use / Indication for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lacement </a:t>
            </a:r>
            <a:r>
              <a:rPr lang="en-US" dirty="0"/>
              <a:t>of </a:t>
            </a:r>
            <a:r>
              <a:rPr lang="en-US" b="1" dirty="0"/>
              <a:t>artificial </a:t>
            </a:r>
            <a:r>
              <a:rPr lang="en-US" b="1" dirty="0" err="1"/>
              <a:t>chordae</a:t>
            </a:r>
            <a:r>
              <a:rPr lang="en-US" b="1" dirty="0"/>
              <a:t> </a:t>
            </a:r>
            <a:r>
              <a:rPr lang="en-US" dirty="0"/>
              <a:t>when the natural </a:t>
            </a:r>
            <a:r>
              <a:rPr lang="en-US" dirty="0" err="1"/>
              <a:t>chordae</a:t>
            </a:r>
            <a:r>
              <a:rPr lang="en-US" dirty="0"/>
              <a:t> </a:t>
            </a:r>
            <a:r>
              <a:rPr lang="en-US" dirty="0" err="1"/>
              <a:t>tendinae</a:t>
            </a:r>
            <a:r>
              <a:rPr lang="en-US" dirty="0"/>
              <a:t> have become elongated or ruptured due to </a:t>
            </a:r>
            <a:r>
              <a:rPr lang="en-US" b="1" dirty="0"/>
              <a:t>degenerative mitral valve disease. </a:t>
            </a:r>
          </a:p>
          <a:p>
            <a:r>
              <a:rPr lang="en-US" dirty="0" smtClean="0"/>
              <a:t>Subjects </a:t>
            </a:r>
            <a:r>
              <a:rPr lang="en-US" dirty="0"/>
              <a:t>with degenerative mitral valve disease having </a:t>
            </a:r>
            <a:r>
              <a:rPr lang="en-US" b="1" dirty="0"/>
              <a:t>Grade III moderate or Grade IV severe </a:t>
            </a:r>
            <a:r>
              <a:rPr lang="en-US" dirty="0"/>
              <a:t>mitral regurgitation 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Demonstrate that the </a:t>
            </a:r>
            <a:r>
              <a:rPr lang="en-US" dirty="0" err="1" smtClean="0"/>
              <a:t>Neochord</a:t>
            </a:r>
            <a:r>
              <a:rPr lang="en-US" dirty="0" smtClean="0"/>
              <a:t> Artificial </a:t>
            </a:r>
            <a:r>
              <a:rPr lang="en-US" dirty="0" err="1" smtClean="0"/>
              <a:t>Chordae</a:t>
            </a:r>
            <a:r>
              <a:rPr lang="en-US" dirty="0" smtClean="0"/>
              <a:t> Delivery System is:</a:t>
            </a:r>
          </a:p>
          <a:p>
            <a:pPr lvl="1"/>
            <a:r>
              <a:rPr lang="en-US" b="1" dirty="0" smtClean="0"/>
              <a:t>Superior</a:t>
            </a:r>
            <a:r>
              <a:rPr lang="en-US" dirty="0" smtClean="0"/>
              <a:t> to traditional mitral valve repair surgery in terms of </a:t>
            </a:r>
            <a:r>
              <a:rPr lang="en-US" b="1" dirty="0" smtClean="0"/>
              <a:t>safety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Non-Inferior</a:t>
            </a:r>
            <a:r>
              <a:rPr lang="en-US" dirty="0" smtClean="0"/>
              <a:t> in terms of </a:t>
            </a:r>
            <a:r>
              <a:rPr lang="en-US" b="1" dirty="0" smtClean="0"/>
              <a:t>effectiveness</a:t>
            </a:r>
            <a:r>
              <a:rPr lang="en-US" dirty="0" smtClean="0"/>
              <a:t> for the surgical repair of degenerative mitral regurgitation.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When compared to the control group, the proportion of subjects in the treatment group with:</a:t>
            </a:r>
          </a:p>
          <a:p>
            <a:pPr lvl="1"/>
            <a:r>
              <a:rPr lang="en-US" b="1" dirty="0" smtClean="0"/>
              <a:t>Freedom </a:t>
            </a:r>
            <a:r>
              <a:rPr lang="en-US" b="1" dirty="0"/>
              <a:t>from Grade II or Grade III moderate, or Grade IV severe mitral </a:t>
            </a:r>
            <a:r>
              <a:rPr lang="en-US" b="1" dirty="0" smtClean="0"/>
              <a:t>regurgitation</a:t>
            </a:r>
          </a:p>
          <a:p>
            <a:pPr lvl="1"/>
            <a:r>
              <a:rPr lang="en-US" b="1" dirty="0" smtClean="0"/>
              <a:t>Freedom</a:t>
            </a:r>
            <a:r>
              <a:rPr lang="en-US" dirty="0" smtClean="0"/>
              <a:t> from mitral </a:t>
            </a:r>
            <a:r>
              <a:rPr lang="en-US" dirty="0"/>
              <a:t>valve </a:t>
            </a:r>
            <a:r>
              <a:rPr lang="en-US" b="1" dirty="0"/>
              <a:t>replacement</a:t>
            </a:r>
            <a:r>
              <a:rPr lang="en-US" dirty="0"/>
              <a:t>, or mitral valve </a:t>
            </a:r>
            <a:r>
              <a:rPr lang="en-US" b="1" dirty="0"/>
              <a:t>re-intervention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</a:t>
            </a:r>
            <a:r>
              <a:rPr lang="en-US" dirty="0"/>
              <a:t>primary effectiveness endpoint is measured at POD 390 or 1 year by the Core Laboratory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Patients followed for </a:t>
            </a:r>
            <a:r>
              <a:rPr lang="en-US" b="1" dirty="0" smtClean="0"/>
              <a:t>5 years </a:t>
            </a:r>
            <a:r>
              <a:rPr lang="en-US" dirty="0"/>
              <a:t>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3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4" y="988658"/>
            <a:ext cx="9140545" cy="513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4" y="988658"/>
            <a:ext cx="9140546" cy="513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MAE’s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All-cause </a:t>
            </a:r>
            <a:r>
              <a:rPr lang="en-US" b="1" dirty="0"/>
              <a:t>mortality</a:t>
            </a:r>
            <a:r>
              <a:rPr lang="en-US" dirty="0"/>
              <a:t> </a:t>
            </a:r>
          </a:p>
          <a:p>
            <a:r>
              <a:rPr lang="en-US" dirty="0" smtClean="0"/>
              <a:t>All-cause </a:t>
            </a:r>
            <a:r>
              <a:rPr lang="en-US" b="1" dirty="0"/>
              <a:t>stroke</a:t>
            </a:r>
            <a:r>
              <a:rPr lang="en-US" dirty="0"/>
              <a:t> </a:t>
            </a:r>
          </a:p>
          <a:p>
            <a:r>
              <a:rPr lang="en-US" dirty="0" err="1" smtClean="0"/>
              <a:t>Peri</a:t>
            </a:r>
            <a:r>
              <a:rPr lang="en-US" dirty="0" smtClean="0"/>
              <a:t>-procedural </a:t>
            </a:r>
            <a:r>
              <a:rPr lang="en-US" b="1" dirty="0"/>
              <a:t>myocardial Infarction </a:t>
            </a:r>
          </a:p>
          <a:p>
            <a:r>
              <a:rPr lang="en-US" dirty="0" smtClean="0"/>
              <a:t>Major </a:t>
            </a:r>
            <a:r>
              <a:rPr lang="en-US" b="1" dirty="0"/>
              <a:t>surgical site complications </a:t>
            </a:r>
          </a:p>
          <a:p>
            <a:r>
              <a:rPr lang="en-US" dirty="0" smtClean="0"/>
              <a:t>Unplanned </a:t>
            </a:r>
            <a:r>
              <a:rPr lang="en-US" dirty="0"/>
              <a:t>permanent </a:t>
            </a:r>
            <a:r>
              <a:rPr lang="en-US" b="1" dirty="0"/>
              <a:t>pacemaker</a:t>
            </a:r>
            <a:r>
              <a:rPr lang="en-US" dirty="0"/>
              <a:t> insertion </a:t>
            </a:r>
          </a:p>
          <a:p>
            <a:r>
              <a:rPr lang="en-US" dirty="0" smtClean="0"/>
              <a:t>Major</a:t>
            </a:r>
            <a:r>
              <a:rPr lang="en-US" dirty="0"/>
              <a:t>, extensive, life-threatening, or fatal </a:t>
            </a:r>
            <a:r>
              <a:rPr lang="en-US" b="1" dirty="0"/>
              <a:t>bleeding</a:t>
            </a:r>
            <a:r>
              <a:rPr lang="en-US" dirty="0"/>
              <a:t> </a:t>
            </a:r>
          </a:p>
          <a:p>
            <a:r>
              <a:rPr lang="en-US" dirty="0" smtClean="0"/>
              <a:t>Acute </a:t>
            </a:r>
            <a:r>
              <a:rPr lang="en-US" b="1" dirty="0"/>
              <a:t>kidney injury </a:t>
            </a:r>
            <a:r>
              <a:rPr lang="en-US" dirty="0"/>
              <a:t>(Stage 3) </a:t>
            </a:r>
          </a:p>
          <a:p>
            <a:r>
              <a:rPr lang="en-US" dirty="0" smtClean="0"/>
              <a:t>Prolonged </a:t>
            </a:r>
            <a:r>
              <a:rPr lang="en-US" dirty="0"/>
              <a:t>ventilation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Primary safety endpoint at POD 30 or hospital discharge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868" y="609600"/>
            <a:ext cx="7677331" cy="598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  <a:p>
            <a:pPr>
              <a:buNone/>
            </a:pPr>
            <a:r>
              <a:rPr lang="en-US" dirty="0"/>
              <a:t>1. </a:t>
            </a:r>
            <a:r>
              <a:rPr lang="en-US" dirty="0" smtClean="0"/>
              <a:t>21 </a:t>
            </a:r>
            <a:r>
              <a:rPr lang="en-US" dirty="0"/>
              <a:t>years or older </a:t>
            </a:r>
          </a:p>
          <a:p>
            <a:pPr>
              <a:buNone/>
            </a:pPr>
            <a:r>
              <a:rPr lang="en-US" dirty="0"/>
              <a:t>2. Has an </a:t>
            </a:r>
            <a:r>
              <a:rPr lang="en-US" b="1" dirty="0"/>
              <a:t>indication for isolated surgical mitral valve repair</a:t>
            </a:r>
            <a:r>
              <a:rPr lang="en-US" dirty="0"/>
              <a:t> per ACC/AHA and ESC/ EACTS Guidelines </a:t>
            </a:r>
          </a:p>
          <a:p>
            <a:pPr>
              <a:buNone/>
            </a:pPr>
            <a:r>
              <a:rPr lang="en-US" dirty="0"/>
              <a:t>3. Is a </a:t>
            </a:r>
            <a:r>
              <a:rPr lang="en-US" b="1" dirty="0"/>
              <a:t>candidate for mitral valve repair </a:t>
            </a:r>
            <a:r>
              <a:rPr lang="en-US" dirty="0"/>
              <a:t>with cardiopulmonary bypass </a:t>
            </a:r>
          </a:p>
          <a:p>
            <a:pPr>
              <a:buNone/>
            </a:pPr>
            <a:r>
              <a:rPr lang="en-US" dirty="0"/>
              <a:t>4. Has </a:t>
            </a:r>
            <a:r>
              <a:rPr lang="en-US" b="1" dirty="0"/>
              <a:t>Grade III moderate or Grade IV severe </a:t>
            </a:r>
            <a:r>
              <a:rPr lang="en-US" dirty="0"/>
              <a:t>degenerative mitral valve regurgitation per baseline Echo Core Lab assessment </a:t>
            </a:r>
          </a:p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5. Anatomical considerations: </a:t>
            </a:r>
          </a:p>
          <a:p>
            <a:pPr>
              <a:buNone/>
            </a:pPr>
            <a:r>
              <a:rPr lang="en-US" dirty="0" smtClean="0"/>
              <a:t>	a. Isolated segmental </a:t>
            </a:r>
            <a:r>
              <a:rPr lang="en-US" b="1" dirty="0" err="1" smtClean="0"/>
              <a:t>prolapse</a:t>
            </a:r>
            <a:r>
              <a:rPr lang="en-US" b="1" dirty="0" smtClean="0"/>
              <a:t> of the A2 or P2 </a:t>
            </a:r>
            <a:r>
              <a:rPr lang="en-US" dirty="0" smtClean="0"/>
              <a:t>segment </a:t>
            </a:r>
          </a:p>
          <a:p>
            <a:pPr>
              <a:buNone/>
            </a:pPr>
            <a:r>
              <a:rPr lang="en-US" dirty="0" smtClean="0"/>
              <a:t>	b. </a:t>
            </a:r>
            <a:r>
              <a:rPr lang="en-US" b="1" dirty="0" smtClean="0"/>
              <a:t>Anterior leaflet covers at least 65% </a:t>
            </a:r>
            <a:r>
              <a:rPr lang="en-US" dirty="0" smtClean="0"/>
              <a:t>of anterior-posterior annular distance </a:t>
            </a:r>
          </a:p>
          <a:p>
            <a:pPr>
              <a:buNone/>
            </a:pPr>
            <a:r>
              <a:rPr lang="en-US" dirty="0" smtClean="0"/>
              <a:t>	c. Anatomic and general suitability as determined by </a:t>
            </a:r>
            <a:r>
              <a:rPr lang="en-US" b="1" dirty="0" smtClean="0"/>
              <a:t>Central Screening Committee </a:t>
            </a:r>
          </a:p>
          <a:p>
            <a:pPr>
              <a:buNone/>
            </a:pPr>
            <a:r>
              <a:rPr lang="en-US" dirty="0" smtClean="0"/>
              <a:t>6. Provides written informed consent prior to trial procedures </a:t>
            </a:r>
          </a:p>
          <a:p>
            <a:pPr>
              <a:buNone/>
            </a:pPr>
            <a:r>
              <a:rPr lang="en-US" dirty="0" smtClean="0"/>
              <a:t>7. </a:t>
            </a:r>
            <a:r>
              <a:rPr lang="en-US" b="1" dirty="0" smtClean="0"/>
              <a:t>Agrees</a:t>
            </a:r>
            <a:r>
              <a:rPr lang="en-US" dirty="0" smtClean="0"/>
              <a:t> to attend all </a:t>
            </a:r>
            <a:r>
              <a:rPr lang="en-US" b="1" dirty="0" smtClean="0"/>
              <a:t>follow-up</a:t>
            </a:r>
            <a:r>
              <a:rPr lang="en-US" dirty="0" smtClean="0"/>
              <a:t> assessments for up to </a:t>
            </a:r>
            <a:r>
              <a:rPr lang="en-US" b="1" dirty="0" smtClean="0"/>
              <a:t>5 years </a:t>
            </a:r>
            <a:r>
              <a:rPr lang="en-US" dirty="0" smtClean="0"/>
              <a:t>and is willing to comply with specified follow-up evaluations at clinical investigational sites and/or obtain all protocol-specified diagnostic tests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pPr>
              <a:buNone/>
            </a:pPr>
            <a:r>
              <a:rPr lang="en-US" dirty="0"/>
              <a:t>1. </a:t>
            </a:r>
            <a:r>
              <a:rPr lang="en-US" b="1" dirty="0" smtClean="0"/>
              <a:t>Other valve </a:t>
            </a:r>
            <a:r>
              <a:rPr lang="en-US" b="1" dirty="0"/>
              <a:t>disease </a:t>
            </a:r>
            <a:r>
              <a:rPr lang="en-US" dirty="0"/>
              <a:t>that requires intervention on the aortic, tricuspid, or pulmonary valve </a:t>
            </a:r>
          </a:p>
          <a:p>
            <a:pPr>
              <a:buNone/>
            </a:pPr>
            <a:r>
              <a:rPr lang="en-US" dirty="0"/>
              <a:t>2. </a:t>
            </a:r>
            <a:r>
              <a:rPr lang="en-US" b="1" dirty="0"/>
              <a:t>Prior mitral valve surgery</a:t>
            </a:r>
            <a:r>
              <a:rPr lang="en-US" dirty="0"/>
              <a:t>, which included repair, replacement, </a:t>
            </a:r>
            <a:r>
              <a:rPr lang="en-US" dirty="0" err="1"/>
              <a:t>annuloplasty</a:t>
            </a:r>
            <a:r>
              <a:rPr lang="en-US" dirty="0"/>
              <a:t>, </a:t>
            </a:r>
            <a:r>
              <a:rPr lang="en-US" dirty="0" err="1"/>
              <a:t>valvuloplasty</a:t>
            </a:r>
            <a:r>
              <a:rPr lang="en-US" dirty="0"/>
              <a:t>, or any other mitral valve intervention </a:t>
            </a:r>
          </a:p>
          <a:p>
            <a:pPr>
              <a:buNone/>
            </a:pPr>
            <a:r>
              <a:rPr lang="en-US" dirty="0"/>
              <a:t>3. </a:t>
            </a:r>
            <a:r>
              <a:rPr lang="en-US" b="1" dirty="0"/>
              <a:t>Active </a:t>
            </a:r>
            <a:r>
              <a:rPr lang="en-US" b="1" dirty="0" err="1"/>
              <a:t>endocarditis</a:t>
            </a:r>
            <a:r>
              <a:rPr lang="en-US" b="1" dirty="0"/>
              <a:t> </a:t>
            </a:r>
            <a:r>
              <a:rPr lang="en-US" dirty="0"/>
              <a:t>or </a:t>
            </a:r>
            <a:r>
              <a:rPr lang="en-US" dirty="0" err="1"/>
              <a:t>endocarditis</a:t>
            </a:r>
            <a:r>
              <a:rPr lang="en-US" dirty="0"/>
              <a:t> within 3 months (90 days) of the scheduled index procedure </a:t>
            </a:r>
          </a:p>
          <a:p>
            <a:pPr>
              <a:buNone/>
            </a:pPr>
            <a:r>
              <a:rPr lang="en-US" dirty="0"/>
              <a:t>4. Previous or current evidence of an </a:t>
            </a:r>
            <a:r>
              <a:rPr lang="en-US" b="1" dirty="0"/>
              <a:t>intra-cardiac mass, thrombus, or vegetation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5. </a:t>
            </a:r>
            <a:r>
              <a:rPr lang="en-US" b="1" dirty="0" smtClean="0"/>
              <a:t>Coronary artery disease that requires intervention </a:t>
            </a:r>
            <a:r>
              <a:rPr lang="en-US" dirty="0" smtClean="0"/>
              <a:t>or treatment or has had coronary artery disease that required intervention or </a:t>
            </a:r>
            <a:r>
              <a:rPr lang="en-US" b="1" dirty="0" smtClean="0"/>
              <a:t>treatment within 3 months </a:t>
            </a:r>
            <a:r>
              <a:rPr lang="en-US" dirty="0" smtClean="0"/>
              <a:t>(90 days) of the scheduled index procedure </a:t>
            </a:r>
          </a:p>
          <a:p>
            <a:pPr>
              <a:buNone/>
            </a:pPr>
            <a:r>
              <a:rPr lang="en-US" dirty="0" smtClean="0"/>
              <a:t>6. Tricuspid valve regurgitation that requires surgical intervention </a:t>
            </a:r>
          </a:p>
          <a:p>
            <a:pPr>
              <a:buNone/>
            </a:pPr>
            <a:r>
              <a:rPr lang="en-US" dirty="0" smtClean="0"/>
              <a:t>7. </a:t>
            </a:r>
            <a:r>
              <a:rPr lang="en-US" b="1" dirty="0" err="1" smtClean="0"/>
              <a:t>Atrial</a:t>
            </a:r>
            <a:r>
              <a:rPr lang="en-US" b="1" dirty="0" smtClean="0"/>
              <a:t> Fibrillation that requires surgical intervention </a:t>
            </a:r>
          </a:p>
          <a:p>
            <a:pPr>
              <a:buNone/>
            </a:pPr>
            <a:r>
              <a:rPr lang="en-US" dirty="0" smtClean="0"/>
              <a:t>8. Requires a </a:t>
            </a:r>
            <a:r>
              <a:rPr lang="en-US" b="1" dirty="0" smtClean="0"/>
              <a:t>planned</a:t>
            </a:r>
            <a:r>
              <a:rPr lang="en-US" dirty="0" smtClean="0"/>
              <a:t> therapeutic, interventional, or surgical </a:t>
            </a:r>
            <a:r>
              <a:rPr lang="en-US" b="1" dirty="0" smtClean="0"/>
              <a:t>procedure within 1 month </a:t>
            </a:r>
            <a:r>
              <a:rPr lang="en-US" dirty="0" smtClean="0"/>
              <a:t>(30 days) of the scheduled index procedure </a:t>
            </a:r>
          </a:p>
          <a:p>
            <a:pPr>
              <a:buNone/>
            </a:pPr>
            <a:r>
              <a:rPr lang="en-US" dirty="0" smtClean="0"/>
              <a:t>9. </a:t>
            </a:r>
            <a:r>
              <a:rPr lang="en-US" b="1" dirty="0" smtClean="0"/>
              <a:t>Chronic renal failure </a:t>
            </a:r>
            <a:r>
              <a:rPr lang="en-US" dirty="0" smtClean="0"/>
              <a:t>requiring renal replacement therapy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10. </a:t>
            </a:r>
            <a:r>
              <a:rPr lang="en-US" b="1" dirty="0" smtClean="0"/>
              <a:t>Stroke</a:t>
            </a:r>
            <a:r>
              <a:rPr lang="en-US" dirty="0" smtClean="0"/>
              <a:t>, </a:t>
            </a:r>
            <a:r>
              <a:rPr lang="en-US" dirty="0" err="1" smtClean="0"/>
              <a:t>cerebrovascular</a:t>
            </a:r>
            <a:r>
              <a:rPr lang="en-US" dirty="0" smtClean="0"/>
              <a:t> accident (CVA) or transient ischemic attack (TIA) </a:t>
            </a:r>
            <a:r>
              <a:rPr lang="en-US" b="1" dirty="0" smtClean="0"/>
              <a:t>within 3 months </a:t>
            </a:r>
            <a:r>
              <a:rPr lang="en-US" dirty="0" smtClean="0"/>
              <a:t>(90 days) prior to scheduled index procedure </a:t>
            </a:r>
          </a:p>
          <a:p>
            <a:pPr>
              <a:buNone/>
            </a:pPr>
            <a:r>
              <a:rPr lang="en-US" dirty="0" smtClean="0"/>
              <a:t>11. Myocardial infarction </a:t>
            </a:r>
            <a:r>
              <a:rPr lang="en-US" b="1" dirty="0" smtClean="0"/>
              <a:t>(MI) within 3 months </a:t>
            </a:r>
            <a:r>
              <a:rPr lang="en-US" dirty="0" smtClean="0"/>
              <a:t>(90 days) prior to scheduled index procedure </a:t>
            </a:r>
          </a:p>
          <a:p>
            <a:pPr>
              <a:buNone/>
            </a:pPr>
            <a:r>
              <a:rPr lang="en-US" dirty="0" smtClean="0"/>
              <a:t>12. Life expectancy of less than 2 years (24 months) </a:t>
            </a:r>
          </a:p>
          <a:p>
            <a:pPr>
              <a:buNone/>
            </a:pPr>
            <a:r>
              <a:rPr lang="en-US" dirty="0" smtClean="0"/>
              <a:t>13. Left ventricular aneurysm </a:t>
            </a:r>
          </a:p>
          <a:p>
            <a:pPr>
              <a:buNone/>
            </a:pPr>
            <a:r>
              <a:rPr lang="en-US" dirty="0" smtClean="0"/>
              <a:t>14. Bleeding disorders or </a:t>
            </a:r>
            <a:r>
              <a:rPr lang="en-US" dirty="0" err="1" smtClean="0"/>
              <a:t>coagulopathies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15. Acute or semi-acute medical conditions such as respiratory distress, pulmonary edema, or </a:t>
            </a:r>
            <a:r>
              <a:rPr lang="en-US" dirty="0" err="1" smtClean="0"/>
              <a:t>myocarditis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16. Acute </a:t>
            </a:r>
            <a:r>
              <a:rPr lang="en-US" b="1" dirty="0" smtClean="0"/>
              <a:t>active infection </a:t>
            </a:r>
            <a:r>
              <a:rPr lang="en-US" dirty="0" smtClean="0"/>
              <a:t>requiring antibiotic therapy </a:t>
            </a:r>
          </a:p>
          <a:p>
            <a:pPr>
              <a:buNone/>
            </a:pPr>
            <a:r>
              <a:rPr lang="en-US" dirty="0" smtClean="0"/>
              <a:t>17. Contraindicated for </a:t>
            </a:r>
            <a:r>
              <a:rPr lang="en-US" dirty="0" err="1" smtClean="0"/>
              <a:t>transesophageal</a:t>
            </a:r>
            <a:r>
              <a:rPr lang="en-US" dirty="0" smtClean="0"/>
              <a:t> echocardiography </a:t>
            </a:r>
          </a:p>
          <a:p>
            <a:pPr>
              <a:buNone/>
            </a:pPr>
            <a:r>
              <a:rPr lang="en-US" dirty="0" smtClean="0"/>
              <a:t>18. Prior organ transplant or is currently an organ transplant candidate </a:t>
            </a:r>
          </a:p>
          <a:p>
            <a:pPr>
              <a:buNone/>
            </a:pPr>
            <a:r>
              <a:rPr lang="en-US" dirty="0" smtClean="0"/>
              <a:t>19. Currently pregnant or lactating or planning to become pregnant </a:t>
            </a:r>
          </a:p>
          <a:p>
            <a:pPr>
              <a:buNone/>
            </a:pPr>
            <a:r>
              <a:rPr lang="en-US" dirty="0" smtClean="0"/>
              <a:t>20. Currently participating in another clinical trial that would interfere with protocol treatment or follow-up </a:t>
            </a:r>
          </a:p>
          <a:p>
            <a:pPr>
              <a:buNone/>
            </a:pPr>
            <a:r>
              <a:rPr lang="en-US" dirty="0" smtClean="0"/>
              <a:t>21. Need for emergent surgery for any reason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reasons </a:t>
            </a:r>
            <a:r>
              <a:rPr lang="en-US" dirty="0"/>
              <a:t>patients have been screened out by the Central Screening Committee: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2297119"/>
            <a:ext cx="7886700" cy="435133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Multiple jets of MR (3 patients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Mild MR (1 patient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Insufficient </a:t>
            </a:r>
            <a:r>
              <a:rPr lang="en-US" dirty="0" err="1"/>
              <a:t>coaptation</a:t>
            </a:r>
            <a:r>
              <a:rPr lang="en-US" dirty="0"/>
              <a:t> potential (2 patients)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860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037" t="22131" r="62037" b="10313"/>
          <a:stretch>
            <a:fillRect/>
          </a:stretch>
        </p:blipFill>
        <p:spPr bwMode="auto">
          <a:xfrm>
            <a:off x="0" y="0"/>
            <a:ext cx="9144000" cy="670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037" t="24657" r="62963" b="9499"/>
          <a:stretch>
            <a:fillRect/>
          </a:stretch>
        </p:blipFill>
        <p:spPr bwMode="auto">
          <a:xfrm>
            <a:off x="316230" y="304800"/>
            <a:ext cx="8294370" cy="614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037" t="8196" r="62963" b="22668"/>
          <a:stretch>
            <a:fillRect/>
          </a:stretch>
        </p:blipFill>
        <p:spPr bwMode="auto">
          <a:xfrm>
            <a:off x="0" y="0"/>
            <a:ext cx="89154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21" y="144828"/>
            <a:ext cx="7886700" cy="1325563"/>
          </a:xfrm>
        </p:spPr>
        <p:txBody>
          <a:bodyPr/>
          <a:lstStyle/>
          <a:p>
            <a:r>
              <a:rPr lang="en-US" dirty="0"/>
              <a:t>Device Navigation</a:t>
            </a:r>
            <a:br>
              <a:rPr lang="en-US" dirty="0"/>
            </a:br>
            <a:r>
              <a:rPr lang="en-US" sz="3200" dirty="0"/>
              <a:t>Leaflet Capture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69" y="1282701"/>
            <a:ext cx="2873642" cy="530773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308092" y="6193028"/>
            <a:ext cx="981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Saddle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77087" y="2906417"/>
            <a:ext cx="3895725" cy="3360674"/>
            <a:chOff x="4782083" y="2665117"/>
            <a:chExt cx="5194300" cy="3360674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083" y="3012949"/>
              <a:ext cx="5194300" cy="2975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Placeholder 15"/>
            <p:cNvSpPr txBox="1">
              <a:spLocks/>
            </p:cNvSpPr>
            <p:nvPr/>
          </p:nvSpPr>
          <p:spPr bwMode="auto">
            <a:xfrm>
              <a:off x="6746445" y="2665117"/>
              <a:ext cx="1467908" cy="392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lt-LT" sz="2000" kern="0" dirty="0">
                  <a:latin typeface="Arial" panose="020B0604020202020204" pitchFamily="34" charset="0"/>
                  <a:cs typeface="Arial" panose="020B0604020202020204" pitchFamily="34" charset="0"/>
                </a:rPr>
                <a:t>Distal</a:t>
              </a:r>
              <a:r>
                <a:rPr lang="lt-LT" sz="2000" kern="0" dirty="0"/>
                <a:t> </a:t>
              </a:r>
              <a:r>
                <a:rPr lang="en-US" sz="2000" kern="0" dirty="0"/>
                <a:t>t</a:t>
              </a:r>
              <a:r>
                <a:rPr lang="lt-LT" sz="2000" kern="0" dirty="0"/>
                <a:t>ip</a:t>
              </a:r>
              <a:endParaRPr lang="en-US" sz="2000" kern="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5842732" y="4298345"/>
              <a:ext cx="1770770" cy="172744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7613502" y="4063766"/>
              <a:ext cx="957971" cy="19620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</p:cNvCxnSpPr>
            <p:nvPr/>
          </p:nvCxnSpPr>
          <p:spPr>
            <a:xfrm flipH="1">
              <a:off x="5878192" y="3057968"/>
              <a:ext cx="1602207" cy="74136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9" idx="2"/>
            </p:cNvCxnSpPr>
            <p:nvPr/>
          </p:nvCxnSpPr>
          <p:spPr>
            <a:xfrm>
              <a:off x="7480399" y="3057968"/>
              <a:ext cx="1091074" cy="68132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ooter Placeholder 4"/>
          <p:cNvSpPr>
            <a:spLocks noGrp="1"/>
          </p:cNvSpPr>
          <p:nvPr/>
        </p:nvSpPr>
        <p:spPr>
          <a:xfrm>
            <a:off x="2351151" y="6606297"/>
            <a:ext cx="5000625" cy="4007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/>
              <a:t>CAUTION: Investigational Device Limited by Federal (United States) Law to Investigational Use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CEB5-4D3C-0B4B-B67C-4F60279FAB9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646654" y="80168"/>
            <a:ext cx="1991499" cy="2879895"/>
          </a:xfrm>
          <a:noFill/>
        </p:spPr>
      </p:pic>
      <p:pic>
        <p:nvPicPr>
          <p:cNvPr id="16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60765" y="100974"/>
            <a:ext cx="2164523" cy="2828830"/>
          </a:xfrm>
          <a:noFill/>
        </p:spPr>
      </p:pic>
    </p:spTree>
    <p:extLst>
      <p:ext uri="{BB962C8B-B14F-4D97-AF65-F5344CB8AC3E}">
        <p14:creationId xmlns:p14="http://schemas.microsoft.com/office/powerpoint/2010/main" xmlns="" val="9700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037" t="11488" r="62963" b="19376"/>
          <a:stretch>
            <a:fillRect/>
          </a:stretch>
        </p:blipFill>
        <p:spPr bwMode="auto">
          <a:xfrm>
            <a:off x="76200" y="-1"/>
            <a:ext cx="8839200" cy="687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CEB5-4D3C-0B4B-B67C-4F60279FAB9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010" y="15209"/>
            <a:ext cx="7886700" cy="1325563"/>
          </a:xfrm>
        </p:spPr>
        <p:txBody>
          <a:bodyPr/>
          <a:lstStyle/>
          <a:p>
            <a:r>
              <a:rPr lang="en-US" dirty="0"/>
              <a:t>Artificial Chordae Placement</a:t>
            </a:r>
            <a:endParaRPr lang="en-US" sz="3200" dirty="0"/>
          </a:p>
        </p:txBody>
      </p:sp>
      <p:pic>
        <p:nvPicPr>
          <p:cNvPr id="9" name="Bild 1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4149" y="953976"/>
            <a:ext cx="2794354" cy="5245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1228" y="1398072"/>
            <a:ext cx="3139596" cy="4364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06" y="1398072"/>
            <a:ext cx="3133966" cy="43569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6213" y="5980668"/>
            <a:ext cx="200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guided into LA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61572" y="5980668"/>
            <a:ext cx="263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tip is positioned to prolapse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60577" y="5980668"/>
            <a:ext cx="2707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jaws are opened at prolapse</a:t>
            </a:r>
          </a:p>
        </p:txBody>
      </p:sp>
      <p:sp>
        <p:nvSpPr>
          <p:cNvPr id="13" name="Footer Placeholder 4"/>
          <p:cNvSpPr>
            <a:spLocks noGrp="1"/>
          </p:cNvSpPr>
          <p:nvPr/>
        </p:nvSpPr>
        <p:spPr>
          <a:xfrm>
            <a:off x="2351151" y="6606297"/>
            <a:ext cx="5000625" cy="4007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/>
              <a:t>CAUTION: Investigational Device Limited by Federal (United States) Law to Investigational Use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464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CEB5-4D3C-0B4B-B67C-4F60279FAB9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4174" y="1594644"/>
            <a:ext cx="2987190" cy="438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764" y="1418946"/>
            <a:ext cx="2347913" cy="45635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8888" y="1405336"/>
            <a:ext cx="758222" cy="162083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Chordae Placement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47747" y="6040399"/>
            <a:ext cx="2262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Leaflet is captured in Jaws and confirmed by 4 lights on LCM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19450" y="5982495"/>
            <a:ext cx="2076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Needle pierces leaflet and withdraws artificial chord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00788" y="5892582"/>
            <a:ext cx="2371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is withdrawn leaving the tails and loop of artificial chord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04068" y="1418946"/>
            <a:ext cx="2865510" cy="4537057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/>
        </p:nvSpPr>
        <p:spPr>
          <a:xfrm>
            <a:off x="2351151" y="6606297"/>
            <a:ext cx="5000625" cy="4007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/>
              <a:t>CAUTION: Investigational Device Limited by Federal (United States) Law to Investigational Use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77650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" y="15209"/>
            <a:ext cx="7886700" cy="1325563"/>
          </a:xfrm>
        </p:spPr>
        <p:txBody>
          <a:bodyPr/>
          <a:lstStyle/>
          <a:p>
            <a:r>
              <a:rPr lang="en-US" dirty="0"/>
              <a:t>Artificial Chordae Placement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1851" y="1177206"/>
            <a:ext cx="5575907" cy="4855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8709" y="6090657"/>
            <a:ext cx="4638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A minimum of (3) Artificial Chordae are required</a:t>
            </a:r>
          </a:p>
        </p:txBody>
      </p:sp>
      <p:sp>
        <p:nvSpPr>
          <p:cNvPr id="7" name="Footer Placeholder 4"/>
          <p:cNvSpPr>
            <a:spLocks noGrp="1"/>
          </p:cNvSpPr>
          <p:nvPr/>
        </p:nvSpPr>
        <p:spPr>
          <a:xfrm>
            <a:off x="2351151" y="6606297"/>
            <a:ext cx="5000625" cy="4007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/>
              <a:t>CAUTION: Investigational Device Limited by Federal (United States) Law to Investigational Use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CEB5-4D3C-0B4B-B67C-4F60279FAB9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0263" y="1204654"/>
            <a:ext cx="26354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/>
              <a:t>Distal tip is positioned into the atrium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Using 3D, the device is slowly withdrawn until the saddle disappears beneath the leaflet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With the lights blinking on the LCM, the device is gently pushed into the atrium and toward the annulus (uploading the leaflet)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The jaws are closed capturing the leaflet and the needle is advance thru the leaflet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The needle is withdrawn hooking the suture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The needle is withdrawn out of the device.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8594" y="1157889"/>
            <a:ext cx="25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57404" y="1154720"/>
            <a:ext cx="25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8674" y="1139404"/>
            <a:ext cx="25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43696" y="3542007"/>
            <a:ext cx="25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23114" y="3565813"/>
            <a:ext cx="25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71516" y="3587582"/>
            <a:ext cx="25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xmlns="" val="179136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22419"/>
            <a:ext cx="2057400" cy="365125"/>
          </a:xfrm>
        </p:spPr>
        <p:txBody>
          <a:bodyPr/>
          <a:lstStyle/>
          <a:p>
            <a:fld id="{8FEACEB5-4D3C-0B4B-B67C-4F60279FAB9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422004"/>
            <a:ext cx="3136214" cy="4599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5715" y="1439070"/>
            <a:ext cx="3136214" cy="45997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2867" y="1375172"/>
            <a:ext cx="3181133" cy="466566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Chordae Placement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861236" y="5937172"/>
            <a:ext cx="3067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Half hitch is pulled up to prolapsed leaflet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019" y="5953086"/>
            <a:ext cx="200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Half hitch is created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31827" y="5937172"/>
            <a:ext cx="301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Minimum of 3 artificial chords are placed</a:t>
            </a:r>
          </a:p>
        </p:txBody>
      </p:sp>
      <p:sp>
        <p:nvSpPr>
          <p:cNvPr id="11" name="Footer Placeholder 4"/>
          <p:cNvSpPr>
            <a:spLocks noGrp="1"/>
          </p:cNvSpPr>
          <p:nvPr/>
        </p:nvSpPr>
        <p:spPr>
          <a:xfrm>
            <a:off x="2351151" y="6606297"/>
            <a:ext cx="5000625" cy="4007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/>
              <a:t>CAUTION: Investigational Device Limited by Federal (United States) Law to Investigational Use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12379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813441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5553"/>
            <a:ext cx="9144000" cy="513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2152</TotalTime>
  <Words>848</Words>
  <Application>Microsoft Office PowerPoint</Application>
  <PresentationFormat>On-screen Show (4:3)</PresentationFormat>
  <Paragraphs>108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Device Navigation Leaflet Capture</vt:lpstr>
      <vt:lpstr>Artificial Chordae Placement</vt:lpstr>
      <vt:lpstr>Artificial Chordae Placement</vt:lpstr>
      <vt:lpstr>Artificial Chordae Placement</vt:lpstr>
      <vt:lpstr>Artificial Chordae Placement</vt:lpstr>
      <vt:lpstr>Slide 8</vt:lpstr>
      <vt:lpstr>Slide 9</vt:lpstr>
      <vt:lpstr>Slide 10</vt:lpstr>
      <vt:lpstr>Slide 11</vt:lpstr>
      <vt:lpstr>Slide 12</vt:lpstr>
      <vt:lpstr>Intended Use / Indication for Use</vt:lpstr>
      <vt:lpstr>Trial Objective</vt:lpstr>
      <vt:lpstr>Effectiveness</vt:lpstr>
      <vt:lpstr>Slide 16</vt:lpstr>
      <vt:lpstr>Slide 17</vt:lpstr>
      <vt:lpstr>Slide 18</vt:lpstr>
      <vt:lpstr>MAE’s</vt:lpstr>
      <vt:lpstr>Inclusion Criteria</vt:lpstr>
      <vt:lpstr>Inclusion Criteria</vt:lpstr>
      <vt:lpstr>Exclusion Criteria</vt:lpstr>
      <vt:lpstr>Exclusion Criteria</vt:lpstr>
      <vt:lpstr>Exclusion Criteria</vt:lpstr>
      <vt:lpstr>Exclusion Criteria</vt:lpstr>
      <vt:lpstr>Key reasons patients have been screened out by the Central Screening Committee:</vt:lpstr>
      <vt:lpstr>Slide 27</vt:lpstr>
      <vt:lpstr>Slide 28</vt:lpstr>
      <vt:lpstr>Slide 29</vt:lpstr>
      <vt:lpstr>Slide 30</vt:lpstr>
    </vt:vector>
  </TitlesOfParts>
  <Company>MedStar Health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ccs100</dc:creator>
  <cp:lastModifiedBy>EMS119</cp:lastModifiedBy>
  <cp:revision>33</cp:revision>
  <dcterms:created xsi:type="dcterms:W3CDTF">2017-05-01T15:08:45Z</dcterms:created>
  <dcterms:modified xsi:type="dcterms:W3CDTF">2017-05-08T22:42:50Z</dcterms:modified>
</cp:coreProperties>
</file>