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3" r:id="rId4"/>
    <p:sldId id="304" r:id="rId5"/>
    <p:sldId id="305" r:id="rId6"/>
    <p:sldId id="30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7" r:id="rId32"/>
    <p:sldId id="288" r:id="rId33"/>
  </p:sldIdLst>
  <p:sldSz cx="9144000" cy="5143500" type="screen16x9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106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494AF94-DDFF-4D50-B207-424DDD9E0C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80B58A-3486-4BBE-A005-3354C2550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8853175-F9CF-4CAB-B447-6DBC96C265DF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DE1885-1640-4EDE-8325-E9D17A36DB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635A67-5DE6-448C-BE19-5A6BDF21DD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B35E470-60AA-441E-ACEE-7A4869621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3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0349615-4802-40E3-9539-48BEE1147B8F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04AB6B3-01D7-4CE2-9F84-8A73FA1484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B6B3-01D7-4CE2-9F84-8A73FA1484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2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D8F660-DCFC-410B-AE0F-C2608868EA6E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359021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32B79C-48A0-4DE4-B87F-76CBAB3C60C8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68555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34170" indent="-282374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29491" indent="-225898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81289" indent="-225898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33086" indent="-225898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84882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36680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8476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0274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232027-870B-4B38-A6DB-CB64C6902949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Shorter time to hemostasis, early ambulation, discharge, and increased turnover, continued utilization reflects the fact their perceived advantages outweigh the occasional complication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Comp rate 19702 20% to current 1% diag, 1-6% interventions</a:t>
            </a:r>
          </a:p>
        </p:txBody>
      </p:sp>
    </p:spTree>
    <p:extLst>
      <p:ext uri="{BB962C8B-B14F-4D97-AF65-F5344CB8AC3E}">
        <p14:creationId xmlns:p14="http://schemas.microsoft.com/office/powerpoint/2010/main" val="61564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34170" indent="-282374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29491" indent="-225898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81289" indent="-225898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33086" indent="-225898" defTabSz="9286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84882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36680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8476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0274" indent="-225898" defTabSz="9286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232027-870B-4B38-A6DB-CB64C6902949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Shorter time to hemostasis, early ambulation, discharge, and increased turnover, continued utilization reflects the fact their perceived advantages outweigh the occasional complication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Comp rate 19702 20% to current 1% diag, 1-6%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06789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4327E1-9BEE-4659-8AF4-E5E1C9822654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41370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619C83-722B-4E52-B26A-82239A0962AC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355021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80EB80-3A77-413E-9765-0F1DE2D13CBE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115618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AFCEEA-1E0B-4138-9882-18A67AAAC21C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355393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59481E-6956-4F8D-8730-76DE6466293A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136208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5258267" y="6634037"/>
            <a:ext cx="4023354" cy="3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4" tIns="46473" rIns="92944" bIns="46473" anchor="b"/>
          <a:lstStyle>
            <a:lvl1pPr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39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5E7736-19D6-4452-8F23-C9C852D19B28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This slide has the Slide Design template “content” applied.</a:t>
            </a:r>
          </a:p>
          <a:p>
            <a:pPr defTabSz="928694"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The first level bullet has been set up with a “null” character to make it appear unbulleted and still allow automatic bullets for subsequent levels. The second through fifth levels have bullets: from the left margin, tab once (or click the “increase indent” button) and the second level bullet will appear; further tabbing increases the indent and produces the corresponding bullet.</a:t>
            </a:r>
          </a:p>
        </p:txBody>
      </p:sp>
    </p:spTree>
    <p:extLst>
      <p:ext uri="{BB962C8B-B14F-4D97-AF65-F5344CB8AC3E}">
        <p14:creationId xmlns:p14="http://schemas.microsoft.com/office/powerpoint/2010/main" val="311917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122" y="183357"/>
            <a:ext cx="7889488" cy="5607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4392" y="922736"/>
            <a:ext cx="3918415" cy="3031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489" y="922736"/>
            <a:ext cx="3918415" cy="3031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205A2-7E3B-4E5C-A1FF-6D05064B6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6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ronline.org/content/vol177/issue2/images/large/ajr08ab007701.jpe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Diagnosing and Treating Access Site Complications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Michael J. Singh, MD FACS RPVI</a:t>
            </a:r>
          </a:p>
          <a:p>
            <a:r>
              <a:rPr lang="en-US" dirty="0">
                <a:solidFill>
                  <a:schemeClr val="tx1"/>
                </a:solidFill>
              </a:rPr>
              <a:t>UPMC Heart and Vascular Institute</a:t>
            </a:r>
          </a:p>
          <a:p>
            <a:r>
              <a:rPr lang="en-US" dirty="0">
                <a:solidFill>
                  <a:schemeClr val="tx1"/>
                </a:solidFill>
              </a:rPr>
              <a:t>Co-director, UPMC Aortic Center</a:t>
            </a:r>
          </a:p>
          <a:p>
            <a:r>
              <a:rPr lang="en-US" dirty="0">
                <a:solidFill>
                  <a:schemeClr val="tx1"/>
                </a:solidFill>
              </a:rPr>
              <a:t>February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"/>
            <a:ext cx="5105400" cy="317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314700"/>
            <a:ext cx="8382000" cy="97155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Biancari 2010</a:t>
            </a:r>
          </a:p>
          <a:p>
            <a:r>
              <a:rPr lang="en-US" sz="2000" dirty="0"/>
              <a:t>31 prospective studies, 7,528 patients</a:t>
            </a:r>
          </a:p>
          <a:p>
            <a:r>
              <a:rPr lang="en-US" sz="2000" dirty="0"/>
              <a:t>Randomized to VCD or compression </a:t>
            </a:r>
          </a:p>
        </p:txBody>
      </p:sp>
    </p:spTree>
    <p:extLst>
      <p:ext uri="{BB962C8B-B14F-4D97-AF65-F5344CB8AC3E}">
        <p14:creationId xmlns:p14="http://schemas.microsoft.com/office/powerpoint/2010/main" val="223101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Complication rates: Meta-analysis of randomized trials on efficacy of VCD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29600" cy="21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7719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288" y="4244548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Biancari Am Heart J 2010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8280" y="2171700"/>
            <a:ext cx="1219200" cy="77152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11347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Similar rates bleeding, transfusion, hematoma, false aneurysm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VCD- higher rates arterial ischemic complications, infection, need for surgical repair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245745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27432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22885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3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Access Site Complications- Facts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91685" y="775603"/>
            <a:ext cx="4038600" cy="339447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000" b="1" dirty="0"/>
              <a:t>Diagnostic procedures   0.5-1.8%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b="1" dirty="0"/>
              <a:t>Interventions                   1.5-9.0%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b="1" dirty="0"/>
              <a:t>All cause mortality          0.8-7.5%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2000" dirty="0"/>
          </a:p>
          <a:p>
            <a:pPr marL="723900" lvl="1" indent="-323850">
              <a:buFontTx/>
              <a:buChar char="•"/>
            </a:pPr>
            <a:r>
              <a:rPr lang="en-US" altLang="en-US" sz="2000" dirty="0"/>
              <a:t>Femoral hematoma           1-7.7%</a:t>
            </a:r>
          </a:p>
          <a:p>
            <a:pPr marL="723900" lvl="1" indent="-323850">
              <a:buFontTx/>
              <a:buChar char="•"/>
            </a:pPr>
            <a:r>
              <a:rPr lang="en-US" altLang="en-US" sz="2000" dirty="0"/>
              <a:t>Retroper hematoma      0.7-2.5%</a:t>
            </a:r>
          </a:p>
          <a:p>
            <a:pPr marL="723900" lvl="1" indent="-323850">
              <a:buFontTx/>
              <a:buChar char="•"/>
            </a:pPr>
            <a:r>
              <a:rPr lang="en-US" altLang="en-US" sz="2000" dirty="0"/>
              <a:t>False aneurysm               0.5-2.5% </a:t>
            </a:r>
          </a:p>
          <a:p>
            <a:pPr marL="723900" lvl="1" indent="-323850">
              <a:buFontTx/>
              <a:buChar char="•"/>
            </a:pPr>
            <a:r>
              <a:rPr lang="en-US" altLang="en-US" sz="2000" dirty="0"/>
              <a:t>AV fistula                          0.5-1.7%</a:t>
            </a:r>
          </a:p>
          <a:p>
            <a:pPr marL="723900" lvl="1" indent="-323850">
              <a:buFontTx/>
              <a:buChar char="•"/>
            </a:pPr>
            <a:r>
              <a:rPr lang="en-US" altLang="en-US" sz="2000" dirty="0"/>
              <a:t>Arterial occlusion                  1.5 %</a:t>
            </a:r>
          </a:p>
          <a:p>
            <a:pPr marL="723900" lvl="1" indent="-323850">
              <a:buFontTx/>
              <a:buChar char="•"/>
            </a:pPr>
            <a:r>
              <a:rPr lang="en-US" altLang="en-US" sz="2000" dirty="0"/>
              <a:t>Infection                                   &lt;1%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08C9B24F-D8AF-47A7-A546-276C089FCCB1}" type="slidenum">
              <a:rPr lang="en-US" altLang="en-US" sz="1100" smtClean="0"/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94335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Schulz-Schupke S. JAMA 2014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Marso SP JAMA 2010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Arora N Am Heart J 2007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57251"/>
            <a:ext cx="3394472" cy="3394472"/>
          </a:xfrm>
        </p:spPr>
      </p:pic>
    </p:spTree>
    <p:extLst>
      <p:ext uri="{BB962C8B-B14F-4D97-AF65-F5344CB8AC3E}">
        <p14:creationId xmlns:p14="http://schemas.microsoft.com/office/powerpoint/2010/main" val="219161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7E401FDC-8150-41E3-B533-986A6A25E8C9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1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15"/>
            <a:ext cx="8229600" cy="857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Femoral Access Site Complications:</a:t>
            </a:r>
            <a:br>
              <a:rPr lang="en-US" altLang="en-US" sz="3200" dirty="0"/>
            </a:br>
            <a:r>
              <a:rPr lang="en-US" altLang="en-US" sz="3200" dirty="0"/>
              <a:t>Contributing Factors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795838"/>
            <a:ext cx="4953000" cy="33944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800" b="1" dirty="0"/>
              <a:t>Patient related:</a:t>
            </a:r>
          </a:p>
          <a:p>
            <a:pPr lvl="1"/>
            <a:r>
              <a:rPr lang="en-US" altLang="en-US" sz="1400" dirty="0"/>
              <a:t>Older age</a:t>
            </a:r>
          </a:p>
          <a:p>
            <a:pPr lvl="1"/>
            <a:r>
              <a:rPr lang="en-US" altLang="en-US" sz="1400" dirty="0"/>
              <a:t>Female gender</a:t>
            </a:r>
          </a:p>
          <a:p>
            <a:pPr lvl="1"/>
            <a:r>
              <a:rPr lang="en-US" altLang="en-US" sz="1400" dirty="0"/>
              <a:t>Small access vessel</a:t>
            </a:r>
          </a:p>
          <a:p>
            <a:pPr lvl="1"/>
            <a:r>
              <a:rPr lang="en-US" altLang="en-US" sz="1400" dirty="0"/>
              <a:t>Low BMI or obesity</a:t>
            </a:r>
          </a:p>
          <a:p>
            <a:pPr lvl="1"/>
            <a:r>
              <a:rPr lang="en-US" altLang="en-US" sz="1400" dirty="0"/>
              <a:t>PAD (CFA occlusive disease)</a:t>
            </a:r>
          </a:p>
          <a:p>
            <a:pPr lvl="1"/>
            <a:r>
              <a:rPr lang="en-US" altLang="en-US" sz="1400" dirty="0"/>
              <a:t>Scar tissue at access site</a:t>
            </a:r>
          </a:p>
          <a:p>
            <a:pPr lvl="1"/>
            <a:r>
              <a:rPr lang="en-US" altLang="en-US" sz="1400" dirty="0"/>
              <a:t>Diabetes, chronic kidney disease</a:t>
            </a:r>
          </a:p>
          <a:p>
            <a:pPr eaLnBrk="1" hangingPunct="1"/>
            <a:r>
              <a:rPr lang="en-US" altLang="en-US" sz="1800" b="1" dirty="0"/>
              <a:t>Procedure related:</a:t>
            </a:r>
          </a:p>
          <a:p>
            <a:pPr lvl="1"/>
            <a:r>
              <a:rPr lang="en-US" altLang="en-US" sz="1400" dirty="0"/>
              <a:t>high &amp; low puncture groin</a:t>
            </a:r>
          </a:p>
          <a:p>
            <a:pPr lvl="2"/>
            <a:r>
              <a:rPr lang="en-US" altLang="en-US" sz="1000" dirty="0"/>
              <a:t>independent predictor (OR, 28.7; P&lt;.0001)*</a:t>
            </a:r>
          </a:p>
          <a:p>
            <a:pPr lvl="2"/>
            <a:r>
              <a:rPr lang="en-US" altLang="en-US" sz="1000" dirty="0"/>
              <a:t>accounts for 71%*</a:t>
            </a:r>
          </a:p>
          <a:p>
            <a:pPr lvl="1"/>
            <a:r>
              <a:rPr lang="en-US" altLang="en-US" sz="1400" dirty="0"/>
              <a:t>lateral wall laceration</a:t>
            </a:r>
          </a:p>
          <a:p>
            <a:pPr lvl="1"/>
            <a:r>
              <a:rPr lang="en-US" altLang="en-US" sz="1400" dirty="0"/>
              <a:t>large caliber sheaths</a:t>
            </a:r>
          </a:p>
          <a:p>
            <a:pPr lvl="1"/>
            <a:r>
              <a:rPr lang="en-US" altLang="en-US" sz="1400" dirty="0"/>
              <a:t>prior procedures</a:t>
            </a:r>
          </a:p>
          <a:p>
            <a:pPr lvl="1"/>
            <a:r>
              <a:rPr lang="en-US" altLang="en-US" sz="1400" dirty="0"/>
              <a:t>GPIIB/IIIA infusion &amp; lytic cases</a:t>
            </a:r>
          </a:p>
          <a:p>
            <a:pPr eaLnBrk="1" hangingPunct="1"/>
            <a:endParaRPr lang="en-US" altLang="en-US" sz="1800" dirty="0"/>
          </a:p>
          <a:p>
            <a:pPr marL="323850" indent="-323850" eaLnBrk="1" hangingPunct="1"/>
            <a:endParaRPr lang="en-US" altLang="en-US" dirty="0"/>
          </a:p>
          <a:p>
            <a:pPr marL="323850" indent="-323850" eaLnBrk="1" hangingPunct="1"/>
            <a:endParaRPr lang="en-US" alt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1556651"/>
              </p:ext>
            </p:extLst>
          </p:nvPr>
        </p:nvGraphicFramePr>
        <p:xfrm>
          <a:off x="5562600" y="869312"/>
          <a:ext cx="2917272" cy="339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Acrobat Document" r:id="rId3" imgW="7238095" imgH="11228571" progId="AcroExch.Document.7">
                  <p:embed/>
                </p:oleObj>
              </mc:Choice>
              <mc:Fallback>
                <p:oleObj name="Acrobat Document" r:id="rId3" imgW="7238095" imgH="11228571" progId="AcroExch.Document.7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69312"/>
                        <a:ext cx="2917272" cy="339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486400" y="4039535"/>
            <a:ext cx="2971800" cy="36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181207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*Sherev DA Catheter Cardio Interv 2005</a:t>
            </a:r>
          </a:p>
        </p:txBody>
      </p:sp>
    </p:spTree>
    <p:extLst>
      <p:ext uri="{BB962C8B-B14F-4D97-AF65-F5344CB8AC3E}">
        <p14:creationId xmlns:p14="http://schemas.microsoft.com/office/powerpoint/2010/main" val="204487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Access Site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Early diagnosis:</a:t>
            </a:r>
          </a:p>
          <a:p>
            <a:pPr lvl="1"/>
            <a:r>
              <a:rPr lang="en-US" dirty="0"/>
              <a:t>Peripheral vascular exam: pre &amp; post procedure</a:t>
            </a:r>
          </a:p>
          <a:p>
            <a:pPr lvl="1"/>
            <a:r>
              <a:rPr lang="en-US" dirty="0"/>
              <a:t>Assess distal perfusion (pulses or ABI)</a:t>
            </a:r>
          </a:p>
          <a:p>
            <a:pPr lvl="1"/>
            <a:r>
              <a:rPr lang="en-US" dirty="0"/>
              <a:t>Serial access site exams post intervention</a:t>
            </a:r>
          </a:p>
          <a:p>
            <a:r>
              <a:rPr lang="en-US" dirty="0"/>
              <a:t>Adverse event management: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Endovascular options</a:t>
            </a:r>
          </a:p>
          <a:p>
            <a:pPr lvl="2"/>
            <a:r>
              <a:rPr lang="en-US" dirty="0"/>
              <a:t>balloon, stent, embolize, athrectomy, etc.</a:t>
            </a:r>
          </a:p>
          <a:p>
            <a:pPr lvl="1"/>
            <a:r>
              <a:rPr lang="en-US" dirty="0"/>
              <a:t>Open surgical repair</a:t>
            </a:r>
          </a:p>
          <a:p>
            <a:pPr lvl="2"/>
            <a:r>
              <a:rPr lang="en-US" dirty="0"/>
              <a:t>often the best choice in some situations</a:t>
            </a:r>
          </a:p>
        </p:txBody>
      </p:sp>
    </p:spTree>
    <p:extLst>
      <p:ext uri="{BB962C8B-B14F-4D97-AF65-F5344CB8AC3E}">
        <p14:creationId xmlns:p14="http://schemas.microsoft.com/office/powerpoint/2010/main" val="210430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Access Site Complications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Infection </a:t>
            </a:r>
          </a:p>
          <a:p>
            <a:r>
              <a:rPr lang="en-US" dirty="0"/>
              <a:t>Bleeding</a:t>
            </a:r>
          </a:p>
          <a:p>
            <a:pPr lvl="1"/>
            <a:r>
              <a:rPr lang="en-US" dirty="0"/>
              <a:t>Hematoma, retroperitoneal bleeding, false aneurysm</a:t>
            </a:r>
          </a:p>
          <a:p>
            <a:pPr lvl="1"/>
            <a:r>
              <a:rPr lang="en-US" dirty="0"/>
              <a:t>Device or operator failure?</a:t>
            </a:r>
          </a:p>
          <a:p>
            <a:pPr lvl="1"/>
            <a:r>
              <a:rPr lang="en-US" dirty="0"/>
              <a:t>Anticoagulation?</a:t>
            </a:r>
          </a:p>
          <a:p>
            <a:r>
              <a:rPr lang="en-US" dirty="0"/>
              <a:t>Vessel occlusion</a:t>
            </a:r>
          </a:p>
          <a:p>
            <a:pPr lvl="1"/>
            <a:r>
              <a:rPr lang="en-US" dirty="0"/>
              <a:t>Direct mechanical- foot plates, plaque disruption, intimal dissection, thrombus formation</a:t>
            </a:r>
          </a:p>
          <a:p>
            <a:pPr lvl="1"/>
            <a:r>
              <a:rPr lang="en-US" dirty="0"/>
              <a:t>Embolization- plugs, plaque or thrombus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7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Access Site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Relatively uncommon (&lt;0.25%)</a:t>
            </a:r>
          </a:p>
          <a:p>
            <a:pPr lvl="1"/>
            <a:r>
              <a:rPr lang="en-US" sz="2000" dirty="0"/>
              <a:t>despite placement of foreign body in access site</a:t>
            </a:r>
          </a:p>
          <a:p>
            <a:r>
              <a:rPr lang="en-US" sz="2400" dirty="0"/>
              <a:t>Practice good sterile technique</a:t>
            </a:r>
          </a:p>
          <a:p>
            <a:pPr lvl="1"/>
            <a:r>
              <a:rPr lang="en-US" sz="2400" dirty="0"/>
              <a:t>reprep access site before insertion of VCD</a:t>
            </a:r>
          </a:p>
          <a:p>
            <a:r>
              <a:rPr lang="en-US" sz="2400" dirty="0"/>
              <a:t>Consider prophylactic antibiotics</a:t>
            </a:r>
          </a:p>
          <a:p>
            <a:r>
              <a:rPr lang="en-US" sz="2400" dirty="0"/>
              <a:t>Major problem- treat aggressively</a:t>
            </a:r>
          </a:p>
          <a:p>
            <a:pPr lvl="1"/>
            <a:r>
              <a:rPr lang="en-US" sz="2400" dirty="0"/>
              <a:t>exploration, debridement and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0682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Femoral Access &amp; VCD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with Necrotizing Fasciitis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8701"/>
            <a:ext cx="3394472" cy="33944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28701"/>
            <a:ext cx="3394472" cy="3394472"/>
          </a:xfrm>
        </p:spPr>
      </p:pic>
    </p:spTree>
    <p:extLst>
      <p:ext uri="{BB962C8B-B14F-4D97-AF65-F5344CB8AC3E}">
        <p14:creationId xmlns:p14="http://schemas.microsoft.com/office/powerpoint/2010/main" val="208209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804AB985-09D6-429B-934E-926E402C3243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100" dirty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Femoral Hematoma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" y="819150"/>
            <a:ext cx="4343400" cy="339447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Char char="•"/>
            </a:pPr>
            <a:r>
              <a:rPr lang="en-US" altLang="en-US" sz="1800" dirty="0"/>
              <a:t>Trivial or potentially life threatening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/>
              <a:t>Symptoms vary: 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mild to severe groin pain, access site swelling, skin necrosis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/>
              <a:t>Ecchymosis early with progressive extension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/>
              <a:t>Risks: </a:t>
            </a:r>
          </a:p>
          <a:p>
            <a:pPr lvl="1">
              <a:buFontTx/>
              <a:buChar char="•"/>
            </a:pPr>
            <a:r>
              <a:rPr lang="en-US" altLang="en-US" sz="1400" dirty="0"/>
              <a:t>low access, lateral wall laceration, large sheaths, failed closure, anticoagulation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/>
              <a:t>Ultrasound- quick and cost effective, assess for false aneurysm</a:t>
            </a:r>
          </a:p>
          <a:p>
            <a:pPr>
              <a:buFontTx/>
              <a:buChar char="•"/>
            </a:pPr>
            <a:r>
              <a:rPr lang="en-US" altLang="en-US" sz="1800" dirty="0"/>
              <a:t>CTS- rule out retroperitoneal hemorrhage</a:t>
            </a:r>
          </a:p>
          <a:p>
            <a:pPr eaLnBrk="1" hangingPunct="1">
              <a:buFontTx/>
              <a:buChar char="•"/>
            </a:pPr>
            <a:endParaRPr lang="en-US" altLang="en-US" sz="1800" dirty="0"/>
          </a:p>
          <a:p>
            <a:pPr eaLnBrk="1" hangingPunct="1">
              <a:buFontTx/>
              <a:buChar char="•"/>
            </a:pPr>
            <a:endParaRPr lang="en-US" altLang="en-US" sz="18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6750"/>
            <a:ext cx="4038600" cy="19977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6684"/>
            <a:ext cx="4047816" cy="26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88EAE869-04E6-4A1B-87FA-8BEEA8DBD2BD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100" dirty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/>
              <a:t>Femoral Hematoma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Management:</a:t>
            </a:r>
          </a:p>
          <a:p>
            <a:pPr lvl="1">
              <a:buFontTx/>
              <a:buChar char="•"/>
            </a:pPr>
            <a:r>
              <a:rPr lang="en-US" altLang="en-US" sz="1800" dirty="0"/>
              <a:t>Manual compression, bed rest, correct coags, resuscitate, serial Hct and observation</a:t>
            </a:r>
          </a:p>
          <a:p>
            <a:pPr lvl="1">
              <a:buFontTx/>
              <a:buChar char="•"/>
            </a:pPr>
            <a:r>
              <a:rPr lang="en-US" altLang="en-US" sz="1800" dirty="0"/>
              <a:t>Watch for delayed hemorrhage</a:t>
            </a:r>
          </a:p>
          <a:p>
            <a:pPr lvl="1">
              <a:buFontTx/>
              <a:buChar char="•"/>
            </a:pPr>
            <a:r>
              <a:rPr lang="en-US" altLang="en-US" sz="1800" dirty="0"/>
              <a:t>Majority resolve without intervention- inform patient of prolonged bruising</a:t>
            </a:r>
          </a:p>
          <a:p>
            <a:pPr eaLnBrk="1" hangingPunct="1">
              <a:buFontTx/>
              <a:buChar char="•"/>
            </a:pP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8" name="Picture 9" descr="paul day 1">
            <a:extLst>
              <a:ext uri="{FF2B5EF4-FFF2-40B4-BE49-F238E27FC236}">
                <a16:creationId xmlns="" xmlns:a16="http://schemas.microsoft.com/office/drawing/2014/main" id="{325AD93E-1CA6-4332-840E-9163745AAB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584" y="895350"/>
            <a:ext cx="3394075" cy="33940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BE2EA74D-365C-4469-9E3E-56F27B3E8B53}"/>
              </a:ext>
            </a:extLst>
          </p:cNvPr>
          <p:cNvSpPr/>
          <p:nvPr/>
        </p:nvSpPr>
        <p:spPr>
          <a:xfrm>
            <a:off x="5562600" y="1962150"/>
            <a:ext cx="1232686" cy="79858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8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Michael Singh, MD FACS RPVI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disclosures and no relevant financial relationships related to this presentation.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E3A698BC-E364-4E85-AB8E-F50EB78C637F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100" dirty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Femoral Hematoma</a:t>
            </a:r>
            <a:br>
              <a:rPr lang="en-US" altLang="en-US" sz="3200" dirty="0"/>
            </a:br>
            <a:r>
              <a:rPr lang="en-US" altLang="en-US" sz="3200" dirty="0"/>
              <a:t>Indications for Surgical Repair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371601"/>
            <a:ext cx="4038600" cy="3394472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Severe pain</a:t>
            </a:r>
          </a:p>
          <a:p>
            <a:pPr eaLnBrk="1" hangingPunct="1"/>
            <a:r>
              <a:rPr lang="en-US" altLang="en-US" sz="2000" dirty="0"/>
              <a:t>Expanding hematoma</a:t>
            </a:r>
          </a:p>
          <a:p>
            <a:pPr eaLnBrk="1" hangingPunct="1"/>
            <a:r>
              <a:rPr lang="en-US" altLang="en-US" sz="2000" dirty="0"/>
              <a:t>Skin compromise</a:t>
            </a:r>
          </a:p>
          <a:p>
            <a:pPr eaLnBrk="1" hangingPunct="1"/>
            <a:r>
              <a:rPr lang="en-US" altLang="en-US" sz="2000" dirty="0"/>
              <a:t>Compression CFV (DVT risk)</a:t>
            </a:r>
          </a:p>
          <a:p>
            <a:pPr eaLnBrk="1" hangingPunct="1"/>
            <a:r>
              <a:rPr lang="en-US" altLang="en-US" sz="2000" dirty="0"/>
              <a:t>Femoral nerve compression</a:t>
            </a:r>
          </a:p>
          <a:p>
            <a:pPr eaLnBrk="1" hangingPunct="1"/>
            <a:r>
              <a:rPr lang="en-US" altLang="en-US" sz="2000" dirty="0"/>
              <a:t>Recurrent bleed</a:t>
            </a:r>
          </a:p>
          <a:p>
            <a:pPr lvl="1"/>
            <a:r>
              <a:rPr lang="en-US" altLang="en-US" sz="1600" dirty="0"/>
              <a:t>wound complication rate &gt;25%</a:t>
            </a:r>
          </a:p>
          <a:p>
            <a:pPr marL="323850" indent="-323850" eaLnBrk="1" hangingPunct="1"/>
            <a:endParaRPr lang="en-US" alt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54" y="1543051"/>
            <a:ext cx="3992137" cy="2199578"/>
          </a:xfrm>
        </p:spPr>
      </p:pic>
    </p:spTree>
    <p:extLst>
      <p:ext uri="{BB962C8B-B14F-4D97-AF65-F5344CB8AC3E}">
        <p14:creationId xmlns:p14="http://schemas.microsoft.com/office/powerpoint/2010/main" val="14331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353E17C3-D958-470B-A170-38B32EC432DF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Arterial Repair and Evacuation Extensive Hematoma</a:t>
            </a:r>
          </a:p>
        </p:txBody>
      </p:sp>
      <p:graphicFrame>
        <p:nvGraphicFramePr>
          <p:cNvPr id="45059" name="Rectangl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4621436"/>
              </p:ext>
            </p:extLst>
          </p:nvPr>
        </p:nvGraphicFramePr>
        <p:xfrm>
          <a:off x="838201" y="971551"/>
          <a:ext cx="3228975" cy="339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Acrobat Document" r:id="rId3" imgW="7238095" imgH="10142857" progId="AcroExch.Document.7">
                  <p:embed/>
                </p:oleObj>
              </mc:Choice>
              <mc:Fallback>
                <p:oleObj name="Acrobat Document" r:id="rId3" imgW="7238095" imgH="10142857" progId="AcroExch.Document.7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971551"/>
                        <a:ext cx="3228975" cy="339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S02991-051-f008b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49" y="1480730"/>
            <a:ext cx="4450146" cy="2688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3750003"/>
            <a:ext cx="449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4164807"/>
            <a:ext cx="3429000" cy="235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FF6FB9-A9AD-4C49-B1C1-0C4ACBE12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898" y="820997"/>
            <a:ext cx="4049706" cy="34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66CC6A8E-6105-45E7-A78B-71AA14AEF57B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100" dirty="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Retroperitoneal Hematoma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5837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085851"/>
            <a:ext cx="4038600" cy="33944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000" dirty="0"/>
              <a:t>Uncommon but morbid complication 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High puncture above </a:t>
            </a:r>
            <a:r>
              <a:rPr lang="en-US" altLang="en-US" sz="2000" dirty="0">
                <a:solidFill>
                  <a:srgbClr val="FF0000"/>
                </a:solidFill>
              </a:rPr>
              <a:t>inguinal ligament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Risks- obese, women, post procedure anticoagulation, emergent procedure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Retroperitoneum- vast space, holds 2.5 liters of blood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6" name="Picture 2" descr="S02991-054-f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22" y="1257301"/>
            <a:ext cx="4038600" cy="261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3714750"/>
            <a:ext cx="420339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715000" y="2114550"/>
            <a:ext cx="1676400" cy="971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5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EAEC9A24-4EB1-4DA8-A489-23F592912FE7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100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/>
              <a:t>Retroperitoneal Hematoma- Diagnosis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144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200151"/>
            <a:ext cx="4343400" cy="33944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000" dirty="0"/>
              <a:t>Early recognition- essential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Abdominal pain &amp; flank fullness </a:t>
            </a:r>
          </a:p>
          <a:p>
            <a:pPr lvl="1">
              <a:buFontTx/>
              <a:buChar char="•"/>
            </a:pPr>
            <a:r>
              <a:rPr lang="en-US" altLang="en-US" sz="2000" u="sng" dirty="0"/>
              <a:t>benign access site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Hypotension, tachycardia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Nerve compression- thigh pain, quadriceps weakness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Diagnosis- </a:t>
            </a:r>
            <a:r>
              <a:rPr lang="en-US" altLang="en-US" sz="2000" b="1" dirty="0"/>
              <a:t>CTS, low threshold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6" name="Picture 8" descr="armando romani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188" y="1066205"/>
            <a:ext cx="4038600" cy="3028950"/>
          </a:xfrm>
        </p:spPr>
      </p:pic>
      <p:sp>
        <p:nvSpPr>
          <p:cNvPr id="2" name="Oval 1"/>
          <p:cNvSpPr/>
          <p:nvPr/>
        </p:nvSpPr>
        <p:spPr>
          <a:xfrm>
            <a:off x="6325949" y="1657350"/>
            <a:ext cx="1981200" cy="15430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0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A0950440-D1D6-4B4A-8C78-60BEB87BF8C6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100" dirty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/>
              <a:t>Retroperitoneal Hematoma- Management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45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400" dirty="0"/>
              <a:t>Individualized treatment plan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Correct coags, bed rest, serial Hct, transfuse if needed (4 PRBC)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Operate for nerve compression, hemodynamically unstable, expanding hematoma, compartment syndrome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Repair CFA injury and decompress retroperitoneum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346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FC12F1A2-C888-487A-AABE-AFC02DE69F5E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100" dirty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Pseudoaneurysm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1" y="1063825"/>
            <a:ext cx="3918415" cy="303133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•"/>
            </a:pPr>
            <a:r>
              <a:rPr lang="en-US" altLang="en-US" sz="2000" dirty="0"/>
              <a:t>Failure of the arteriotomy site to close, contained bleed in soft tissue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/>
              <a:t>Often difficult to pick-up </a:t>
            </a:r>
          </a:p>
          <a:p>
            <a:pPr lvl="1">
              <a:buFontTx/>
              <a:buChar char="•"/>
            </a:pPr>
            <a:r>
              <a:rPr lang="en-US" altLang="en-US" sz="1600" dirty="0"/>
              <a:t>hematoma formation</a:t>
            </a:r>
          </a:p>
          <a:p>
            <a:pPr lvl="1">
              <a:buFontTx/>
              <a:buChar char="•"/>
            </a:pPr>
            <a:r>
              <a:rPr lang="en-US" altLang="en-US" sz="1600" dirty="0"/>
              <a:t>low puncture: SFA or profunda</a:t>
            </a:r>
          </a:p>
          <a:p>
            <a:pPr>
              <a:buFontTx/>
              <a:buChar char="•"/>
            </a:pPr>
            <a:r>
              <a:rPr lang="en-US" altLang="en-US" sz="2000" dirty="0"/>
              <a:t>Risks- failed VCD, large sheaths, anticoagulation, poor compression technique</a:t>
            </a:r>
          </a:p>
          <a:p>
            <a:pPr>
              <a:buFontTx/>
              <a:buChar char="•"/>
            </a:pPr>
            <a:r>
              <a:rPr lang="en-US" altLang="en-US" sz="2000" dirty="0"/>
              <a:t>Symptomatic- painful pulsatile mass</a:t>
            </a:r>
          </a:p>
          <a:p>
            <a:pPr eaLnBrk="1" hangingPunct="1">
              <a:buFontTx/>
              <a:buChar char="•"/>
            </a:pP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35845" name="Picture 7" descr="S02991-054-f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3729" y="1143000"/>
            <a:ext cx="4031786" cy="24955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09802" y="3457575"/>
            <a:ext cx="51054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2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78" y="134184"/>
            <a:ext cx="481124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171700"/>
            <a:ext cx="8382000" cy="2000250"/>
          </a:xfrm>
        </p:spPr>
        <p:txBody>
          <a:bodyPr>
            <a:noAutofit/>
          </a:bodyPr>
          <a:lstStyle/>
          <a:p>
            <a:r>
              <a:rPr lang="en-US" sz="2000" dirty="0"/>
              <a:t>Popovic 2008</a:t>
            </a:r>
          </a:p>
          <a:p>
            <a:r>
              <a:rPr lang="en-US" sz="2000" dirty="0"/>
              <a:t>11,992 consecutive patient via femoral access over 4 years</a:t>
            </a:r>
          </a:p>
          <a:p>
            <a:r>
              <a:rPr lang="en-US" sz="2000" dirty="0"/>
              <a:t>76 PSA (0.6%)</a:t>
            </a:r>
          </a:p>
          <a:p>
            <a:r>
              <a:rPr lang="en-US" sz="2000" dirty="0"/>
              <a:t>univ analysis: interventional proc, rhythmologic procedures, left groin access were predictive factors PSA</a:t>
            </a:r>
          </a:p>
          <a:p>
            <a:r>
              <a:rPr lang="en-US" sz="2000" dirty="0"/>
              <a:t>compression successful 71% (P&lt;0.01)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24815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Popovic B, Int Jour Card 2008</a:t>
            </a:r>
          </a:p>
        </p:txBody>
      </p:sp>
    </p:spTree>
    <p:extLst>
      <p:ext uri="{BB962C8B-B14F-4D97-AF65-F5344CB8AC3E}">
        <p14:creationId xmlns:p14="http://schemas.microsoft.com/office/powerpoint/2010/main" val="90356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6639622" y="3978603"/>
            <a:ext cx="2135768" cy="18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4BC94B69-B1A3-4B75-A3AF-46A4E37A4ED2}" type="slidenum">
              <a:rPr lang="en-US" altLang="en-US" sz="1100"/>
              <a:pPr algn="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100" dirty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59574" y="316707"/>
            <a:ext cx="7889488" cy="56078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Pseudoaneurysm- Management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5725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1800" dirty="0"/>
              <a:t>Observation- spontaneous thrombosis of small (&lt;2cm) aneurysms in 2-4 weeks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1800" dirty="0"/>
              <a:t>U/S guided compression- 70-90% successful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1400" dirty="0"/>
              <a:t>time consuming, painful, mean time 22 min (20-120 min)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1400" dirty="0"/>
              <a:t>30-50% successful with anticoagulation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1800" dirty="0"/>
              <a:t>Thrombin injection- &gt;95% successful 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1400" dirty="0"/>
              <a:t>off label use, risk DVT/PE if undetected AVF, arterial thrombosis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1400" dirty="0"/>
              <a:t>good for PSA narrow</a:t>
            </a:r>
            <a:r>
              <a:rPr lang="en-US" sz="1400" dirty="0"/>
              <a:t>(&lt;3mm) necks, 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1400" dirty="0"/>
              <a:t>not for broad necks or small native vessels (&lt;4 mm) or large PSA (&gt; 8 cm)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1800" dirty="0"/>
              <a:t>Open surgical repair- AVF, broad neck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1800" dirty="0"/>
              <a:t>Balloon occlusion, covered stent or coil embolization? </a:t>
            </a:r>
          </a:p>
          <a:p>
            <a:pPr eaLnBrk="1" hangingPunct="1">
              <a:lnSpc>
                <a:spcPct val="130000"/>
              </a:lnSpc>
            </a:pPr>
            <a:endParaRPr lang="en-US" altLang="en-US" sz="1800" dirty="0"/>
          </a:p>
          <a:p>
            <a:pPr eaLnBrk="1" hangingPunct="1">
              <a:lnSpc>
                <a:spcPct val="130000"/>
              </a:lnSpc>
            </a:pPr>
            <a:endParaRPr lang="en-US" altLang="en-US" sz="1800" dirty="0"/>
          </a:p>
        </p:txBody>
      </p:sp>
      <p:pic>
        <p:nvPicPr>
          <p:cNvPr id="5" name="Picture 10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1764"/>
            <a:ext cx="2133276" cy="20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Acute Arterial Occlusion</a:t>
            </a:r>
          </a:p>
        </p:txBody>
      </p:sp>
      <p:pic>
        <p:nvPicPr>
          <p:cNvPr id="5" name="Picture 11" descr="S02991-066-f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r="8170" b="5556"/>
          <a:stretch>
            <a:fillRect/>
          </a:stretch>
        </p:blipFill>
        <p:spPr>
          <a:xfrm>
            <a:off x="5715001" y="971551"/>
            <a:ext cx="2934699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2400301"/>
            <a:ext cx="4038600" cy="3394472"/>
          </a:xfrm>
        </p:spPr>
        <p:txBody>
          <a:bodyPr>
            <a:normAutofit/>
          </a:bodyPr>
          <a:lstStyle/>
          <a:p>
            <a:r>
              <a:rPr lang="en-US" sz="2000" dirty="0"/>
              <a:t>Embolization</a:t>
            </a:r>
          </a:p>
          <a:p>
            <a:pPr lvl="1"/>
            <a:r>
              <a:rPr lang="en-US" sz="2000" dirty="0"/>
              <a:t>Plaque</a:t>
            </a:r>
          </a:p>
          <a:p>
            <a:pPr lvl="1"/>
            <a:r>
              <a:rPr lang="en-US" sz="2000" dirty="0"/>
              <a:t>Thrombus</a:t>
            </a:r>
          </a:p>
          <a:p>
            <a:pPr lvl="1"/>
            <a:r>
              <a:rPr lang="en-US" sz="2000" dirty="0"/>
              <a:t>Closure device foot plate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0"/>
            <a:ext cx="4846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867400" y="1885950"/>
            <a:ext cx="978408" cy="3634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2648600A-2C5A-4A00-9FAA-BA1E8256E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75845" y="3163823"/>
            <a:ext cx="2920355" cy="15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VCD Placed Intravascular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6977" r="9444" b="-6977"/>
          <a:stretch/>
        </p:blipFill>
        <p:spPr>
          <a:xfrm>
            <a:off x="304801" y="1085850"/>
            <a:ext cx="3864957" cy="2857500"/>
          </a:xfrm>
        </p:spPr>
      </p:pic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24917" b="29388"/>
          <a:stretch/>
        </p:blipFill>
        <p:spPr>
          <a:xfrm>
            <a:off x="4572000" y="1085850"/>
            <a:ext cx="4419600" cy="2623001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FB7C24-49A5-4182-A73F-4DEDB2A78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85397"/>
            <a:ext cx="3124200" cy="2222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D2EDEE-9FC6-476D-B1A2-0400B3B2840B}"/>
              </a:ext>
            </a:extLst>
          </p:cNvPr>
          <p:cNvSpPr txBox="1"/>
          <p:nvPr/>
        </p:nvSpPr>
        <p:spPr>
          <a:xfrm>
            <a:off x="2692029" y="288539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collagen plug, foot plate, plaque</a:t>
            </a:r>
          </a:p>
        </p:txBody>
      </p:sp>
    </p:spTree>
    <p:extLst>
      <p:ext uri="{BB962C8B-B14F-4D97-AF65-F5344CB8AC3E}">
        <p14:creationId xmlns:p14="http://schemas.microsoft.com/office/powerpoint/2010/main" val="269427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DDE8-7B91-4315-B7A0-5F085BCB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FA6050-C3B3-442A-9193-0703B5C63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81 year old sedentary obese female</a:t>
            </a:r>
          </a:p>
          <a:p>
            <a:r>
              <a:rPr lang="en-US" dirty="0"/>
              <a:t>Nov 2017 coronary angio, PTCA via left CFA access</a:t>
            </a:r>
          </a:p>
          <a:p>
            <a:r>
              <a:rPr lang="en-US" dirty="0"/>
              <a:t>6Fr angioseal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EE1B42B4-B29A-402A-9B9F-880E22559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462" y="1200150"/>
            <a:ext cx="339407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2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Prevention of Access Site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Access: choose the correct site and location (femoral, radial, etc.)</a:t>
            </a:r>
          </a:p>
          <a:p>
            <a:pPr lvl="1"/>
            <a:r>
              <a:rPr lang="en-US" dirty="0"/>
              <a:t>Fluoroscopy or U/S guided access</a:t>
            </a:r>
          </a:p>
          <a:p>
            <a:pPr lvl="1"/>
            <a:r>
              <a:rPr lang="en-US" dirty="0"/>
              <a:t>Micro puncture access, single puncture anterior wall</a:t>
            </a:r>
          </a:p>
          <a:p>
            <a:pPr lvl="1"/>
            <a:r>
              <a:rPr lang="en-US" dirty="0"/>
              <a:t>Observe guidewire advancement</a:t>
            </a:r>
          </a:p>
          <a:p>
            <a:pPr lvl="1"/>
            <a:r>
              <a:rPr lang="en-US" dirty="0"/>
              <a:t>Routine femoral angio before upsizing</a:t>
            </a:r>
          </a:p>
          <a:p>
            <a:pPr lvl="1"/>
            <a:r>
              <a:rPr lang="en-US" dirty="0"/>
              <a:t>Smallest sheath necessary</a:t>
            </a:r>
          </a:p>
          <a:p>
            <a:r>
              <a:rPr lang="en-US" dirty="0"/>
              <a:t>Anticoagulation strategy</a:t>
            </a:r>
          </a:p>
          <a:p>
            <a:pPr lvl="1"/>
            <a:r>
              <a:rPr lang="en-US" dirty="0"/>
              <a:t>Avoid use if high puncture</a:t>
            </a:r>
          </a:p>
          <a:p>
            <a:r>
              <a:rPr lang="en-US" dirty="0"/>
              <a:t>Proper patient and closure device selection</a:t>
            </a:r>
          </a:p>
        </p:txBody>
      </p:sp>
    </p:spTree>
    <p:extLst>
      <p:ext uri="{BB962C8B-B14F-4D97-AF65-F5344CB8AC3E}">
        <p14:creationId xmlns:p14="http://schemas.microsoft.com/office/powerpoint/2010/main" val="6310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E95064AF-0A70-49E9-8A14-9135EC3AD9D1}" type="slidenum">
              <a:rPr lang="en-US" altLang="en-US" sz="1100" smtClean="0"/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100" dirty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/>
              <a:t>Conclusions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Access site complications occur infrequently and in many cases can be predicted</a:t>
            </a:r>
          </a:p>
          <a:p>
            <a:pPr eaLnBrk="1" hangingPunct="1"/>
            <a:r>
              <a:rPr lang="en-US" altLang="en-US" sz="2400" dirty="0"/>
              <a:t>VCD generally demonstrate a good performance compared to manual compression</a:t>
            </a:r>
          </a:p>
          <a:p>
            <a:pPr eaLnBrk="1" hangingPunct="1"/>
            <a:r>
              <a:rPr lang="en-US" altLang="en-US" sz="2400" dirty="0"/>
              <a:t>VCD are associated with an increased risk of infection, lower limb ischemia and need for surgical intervention</a:t>
            </a:r>
          </a:p>
          <a:p>
            <a:pPr eaLnBrk="1" hangingPunct="1"/>
            <a:r>
              <a:rPr lang="en-US" altLang="en-US" sz="2400" dirty="0"/>
              <a:t>Be observant for procedure related access site complications, early diagnosis and intervention are necessary for favorable outcomes</a:t>
            </a:r>
          </a:p>
          <a:p>
            <a:pPr marL="323850" indent="-323850" eaLnBrk="1" hangingPunct="1"/>
            <a:endParaRPr lang="en-US" altLang="en-US" dirty="0"/>
          </a:p>
          <a:p>
            <a:pPr marL="323850" indent="-32385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219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22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Thank you</a:t>
            </a:r>
          </a:p>
        </p:txBody>
      </p:sp>
      <p:pic>
        <p:nvPicPr>
          <p:cNvPr id="8" name="Content Placeholder 4" descr="pittsburg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b="5135"/>
          <a:stretch>
            <a:fillRect/>
          </a:stretch>
        </p:blipFill>
        <p:spPr bwMode="auto">
          <a:xfrm>
            <a:off x="457200" y="857250"/>
            <a:ext cx="8229600" cy="3115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40576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Pittsburgh, PA</a:t>
            </a:r>
          </a:p>
        </p:txBody>
      </p:sp>
    </p:spTree>
    <p:extLst>
      <p:ext uri="{BB962C8B-B14F-4D97-AF65-F5344CB8AC3E}">
        <p14:creationId xmlns:p14="http://schemas.microsoft.com/office/powerpoint/2010/main" val="229741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DDE8-7B91-4315-B7A0-5F085BCB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FA6050-C3B3-442A-9193-0703B5C63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2017 left groin pain</a:t>
            </a:r>
          </a:p>
          <a:p>
            <a:pPr lvl="1"/>
            <a:r>
              <a:rPr lang="en-US" dirty="0"/>
              <a:t>CTA 4 cm left CFA pseudoaneurysm</a:t>
            </a:r>
          </a:p>
          <a:p>
            <a:r>
              <a:rPr lang="en-US" dirty="0"/>
              <a:t>Successful thrombin injection</a:t>
            </a:r>
          </a:p>
          <a:p>
            <a:r>
              <a:rPr lang="en-US" dirty="0"/>
              <a:t>Jan 2018 gram (-) UTI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0E27516F-ABD5-4217-B238-19C4884E6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5287"/>
            <a:ext cx="4038600" cy="2463800"/>
          </a:xfrm>
        </p:spPr>
      </p:pic>
    </p:spTree>
    <p:extLst>
      <p:ext uri="{BB962C8B-B14F-4D97-AF65-F5344CB8AC3E}">
        <p14:creationId xmlns:p14="http://schemas.microsoft.com/office/powerpoint/2010/main" val="1657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DDE8-7B91-4315-B7A0-5F085BCB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FA6050-C3B3-442A-9193-0703B5C63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95800" cy="3394472"/>
          </a:xfrm>
        </p:spPr>
        <p:txBody>
          <a:bodyPr>
            <a:normAutofit/>
          </a:bodyPr>
          <a:lstStyle/>
          <a:p>
            <a:r>
              <a:rPr lang="en-US" dirty="0"/>
              <a:t>Feb 2018 admitted WBC 33,000, left leg edema</a:t>
            </a:r>
          </a:p>
          <a:p>
            <a:r>
              <a:rPr lang="en-US" dirty="0"/>
              <a:t>Duplex scan left femoral vein DVT, AVF present</a:t>
            </a:r>
          </a:p>
          <a:p>
            <a:r>
              <a:rPr lang="en-US" dirty="0"/>
              <a:t>CTA showed left CFA mycotic thrombosed pseudoaneurysm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="" xmlns:a16="http://schemas.microsoft.com/office/drawing/2014/main" id="{54B7D2ED-AA05-4DCF-84FE-5A4781FA3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03" y="1200150"/>
            <a:ext cx="2546594" cy="3394075"/>
          </a:xfrm>
        </p:spPr>
      </p:pic>
      <p:pic>
        <p:nvPicPr>
          <p:cNvPr id="12" name="Content Placeholder 6">
            <a:extLst>
              <a:ext uri="{FF2B5EF4-FFF2-40B4-BE49-F238E27FC236}">
                <a16:creationId xmlns="" xmlns:a16="http://schemas.microsoft.com/office/drawing/2014/main" id="{45691048-43E1-4962-9EF7-FB60170D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435331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DDE8-7B91-4315-B7A0-5F085BCB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FA6050-C3B3-442A-9193-0703B5C63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 2018 left CFA ligation, repair of AVF, debridement and vac </a:t>
            </a:r>
          </a:p>
          <a:p>
            <a:r>
              <a:rPr lang="en-US" dirty="0"/>
              <a:t>February 2018 left above knee amputation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DE0862BE-0C6A-40CA-8728-6B0A387F39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25858"/>
            <a:ext cx="1851369" cy="3539767"/>
          </a:xfrm>
        </p:spPr>
      </p:pic>
    </p:spTree>
    <p:extLst>
      <p:ext uri="{BB962C8B-B14F-4D97-AF65-F5344CB8AC3E}">
        <p14:creationId xmlns:p14="http://schemas.microsoft.com/office/powerpoint/2010/main" val="200637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Significance of Access Site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sz="2600" dirty="0"/>
              <a:t>not infrequent and in many cases can be predicted</a:t>
            </a:r>
          </a:p>
          <a:p>
            <a:r>
              <a:rPr lang="en-US" sz="2600" dirty="0"/>
              <a:t>adverse events are directly associated with an increased M&amp;M</a:t>
            </a:r>
          </a:p>
          <a:p>
            <a:r>
              <a:rPr lang="en-US" sz="2600" dirty="0"/>
              <a:t>common source of medical legal liability following interventions</a:t>
            </a:r>
          </a:p>
          <a:p>
            <a:r>
              <a:rPr lang="en-US" sz="2600" dirty="0"/>
              <a:t>timely diagnosis and management is 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2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3438" eaLnBrk="0" hangingPunct="0">
              <a:lnSpc>
                <a:spcPct val="140000"/>
              </a:lnSpc>
              <a:spcBef>
                <a:spcPct val="50000"/>
              </a:spcBef>
              <a:buFont typeface="Verdana" pitchFamily="34" charset="0"/>
              <a:buChar char=" "/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33438" eaLnBrk="0" hangingPunct="0">
              <a:lnSpc>
                <a:spcPct val="140000"/>
              </a:lnSpc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334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fld id="{08C9B24F-D8AF-47A7-A546-276C089FCCB1}" type="slidenum">
              <a:rPr lang="en-US" altLang="en-US" sz="1100" smtClean="0"/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100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09550"/>
            <a:ext cx="7889488" cy="56078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Access Site Complications</a:t>
            </a:r>
            <a:br>
              <a:rPr lang="en-US" altLang="en-US" sz="3200" dirty="0"/>
            </a:br>
            <a:r>
              <a:rPr lang="en-US" altLang="en-US" sz="3200" dirty="0"/>
              <a:t>“Alternative Facts or Truth?”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000" u="sng" dirty="0"/>
              <a:t>Increasing frequency?</a:t>
            </a:r>
          </a:p>
          <a:p>
            <a:pPr marL="400050" lvl="1" indent="0">
              <a:buNone/>
            </a:pPr>
            <a:r>
              <a:rPr lang="en-US" altLang="en-US" sz="1600" dirty="0"/>
              <a:t>1</a:t>
            </a:r>
            <a:r>
              <a:rPr lang="en-US" altLang="en-US" sz="1800" dirty="0"/>
              <a:t>) more interventionists </a:t>
            </a:r>
          </a:p>
          <a:p>
            <a:pPr marL="400050" lvl="1" indent="0">
              <a:buNone/>
            </a:pPr>
            <a:r>
              <a:rPr lang="en-US" altLang="en-US" sz="1800" dirty="0"/>
              <a:t>2) expanding array of endovascular techniques</a:t>
            </a:r>
          </a:p>
          <a:p>
            <a:pPr marL="400050" lvl="1" indent="0">
              <a:buNone/>
            </a:pPr>
            <a:r>
              <a:rPr lang="en-US" altLang="en-US" sz="1800" dirty="0"/>
              <a:t>3) larger access, redo access</a:t>
            </a:r>
          </a:p>
          <a:p>
            <a:pPr marL="400050" lvl="1" indent="0">
              <a:buNone/>
            </a:pPr>
            <a:r>
              <a:rPr lang="en-US" altLang="en-US" sz="1800" dirty="0"/>
              <a:t>4) aging population</a:t>
            </a:r>
          </a:p>
          <a:p>
            <a:pPr marL="400050" lvl="1" indent="0">
              <a:buNone/>
            </a:pPr>
            <a:r>
              <a:rPr lang="en-US" altLang="en-US" sz="1800" dirty="0"/>
              <a:t>5) unfavorable anatomy</a:t>
            </a:r>
          </a:p>
          <a:p>
            <a:pPr marL="400050" lvl="1" indent="0">
              <a:buNone/>
            </a:pPr>
            <a:r>
              <a:rPr lang="en-US" altLang="en-US" sz="1800" dirty="0"/>
              <a:t>6) closure devices: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1800" dirty="0"/>
              <a:t>ISAR-CLOSURE study*</a:t>
            </a:r>
          </a:p>
          <a:p>
            <a:pPr marL="1085850" lvl="2"/>
            <a:r>
              <a:rPr lang="en-US" altLang="en-US" sz="1800" dirty="0"/>
              <a:t>diagnostic: vasc closure 6.9% v. manual 7.9%*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1800" dirty="0"/>
              <a:t>Refuted NCDR CathPCI registry </a:t>
            </a:r>
          </a:p>
          <a:p>
            <a:pPr marL="1085850" lvl="2"/>
            <a:r>
              <a:rPr lang="en-US" altLang="en-US" sz="1800" dirty="0"/>
              <a:t>manual 2.8%  v. 2.1% closure device**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r="9375"/>
          <a:stretch>
            <a:fillRect/>
          </a:stretch>
        </p:blipFill>
        <p:spPr bwMode="auto">
          <a:xfrm>
            <a:off x="6172200" y="1600200"/>
            <a:ext cx="2839641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38556">
            <a:off x="6107787" y="3737765"/>
            <a:ext cx="676475" cy="3634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23797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* Schulz-Schupke S. JAMA 2014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** Marso SP JAMA 2010</a:t>
            </a:r>
          </a:p>
        </p:txBody>
      </p:sp>
    </p:spTree>
    <p:extLst>
      <p:ext uri="{BB962C8B-B14F-4D97-AF65-F5344CB8AC3E}">
        <p14:creationId xmlns:p14="http://schemas.microsoft.com/office/powerpoint/2010/main" val="320890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Closure Devices: Confounding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Shorter time to hemostasis</a:t>
            </a:r>
          </a:p>
          <a:p>
            <a:r>
              <a:rPr lang="en-US" sz="2400" dirty="0"/>
              <a:t>Quicker ambulation and discharge</a:t>
            </a:r>
          </a:p>
          <a:p>
            <a:r>
              <a:rPr lang="en-US" sz="2400" dirty="0"/>
              <a:t>Patient satisfaction and comfort</a:t>
            </a:r>
          </a:p>
          <a:p>
            <a:r>
              <a:rPr lang="en-US" sz="2400" dirty="0"/>
              <a:t>Perceived advantages of vessel closure (VCD) appear to support their continued utilization, but VCD</a:t>
            </a:r>
            <a:r>
              <a:rPr lang="mr-IN" sz="2400" dirty="0"/>
              <a:t>…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/>
              <a:t>fail to decrease overall complication rates; 1% diagnostic and 1-6% for interventions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/>
              <a:t>associated with device specific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15065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1939</Words>
  <Application>Microsoft Office PowerPoint</Application>
  <PresentationFormat>On-screen Show (16:9)</PresentationFormat>
  <Paragraphs>254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Mangal</vt:lpstr>
      <vt:lpstr>TradeGothic</vt:lpstr>
      <vt:lpstr>Verdana</vt:lpstr>
      <vt:lpstr>Wingdings</vt:lpstr>
      <vt:lpstr>Theme1</vt:lpstr>
      <vt:lpstr>Acrobat Document</vt:lpstr>
      <vt:lpstr>Diagnosing and Treating Access Site Complications</vt:lpstr>
      <vt:lpstr>PowerPoint Presentation</vt:lpstr>
      <vt:lpstr>Case example</vt:lpstr>
      <vt:lpstr>Case example</vt:lpstr>
      <vt:lpstr>Case example</vt:lpstr>
      <vt:lpstr>Case example</vt:lpstr>
      <vt:lpstr>Significance of Access Site Complications</vt:lpstr>
      <vt:lpstr>Access Site Complications “Alternative Facts or Truth?”</vt:lpstr>
      <vt:lpstr>Closure Devices: Confounding Benefits</vt:lpstr>
      <vt:lpstr>PowerPoint Presentation</vt:lpstr>
      <vt:lpstr>Complication rates: Meta-analysis of randomized trials on efficacy of VCD</vt:lpstr>
      <vt:lpstr>Access Site Complications- Facts </vt:lpstr>
      <vt:lpstr>Femoral Access Site Complications: Contributing Factors</vt:lpstr>
      <vt:lpstr>Access Site Complications</vt:lpstr>
      <vt:lpstr>Access Site Complications</vt:lpstr>
      <vt:lpstr>Access Site Infection</vt:lpstr>
      <vt:lpstr>Femoral Access &amp; VCD  with Necrotizing Fasciitis</vt:lpstr>
      <vt:lpstr>Femoral Hematoma </vt:lpstr>
      <vt:lpstr>Femoral Hematoma </vt:lpstr>
      <vt:lpstr>Femoral Hematoma Indications for Surgical Repair</vt:lpstr>
      <vt:lpstr>Arterial Repair and Evacuation Extensive Hematoma</vt:lpstr>
      <vt:lpstr>Retroperitoneal Hematoma </vt:lpstr>
      <vt:lpstr>Retroperitoneal Hematoma- Diagnosis </vt:lpstr>
      <vt:lpstr>Retroperitoneal Hematoma- Management </vt:lpstr>
      <vt:lpstr>Pseudoaneurysm</vt:lpstr>
      <vt:lpstr>PowerPoint Presentation</vt:lpstr>
      <vt:lpstr>Pseudoaneurysm- Management </vt:lpstr>
      <vt:lpstr>Acute Arterial Occlusion</vt:lpstr>
      <vt:lpstr>VCD Placed Intravascular</vt:lpstr>
      <vt:lpstr>Prevention of Access Site Complications</vt:lpstr>
      <vt:lpstr>Conclusions</vt:lpstr>
      <vt:lpstr>Thank you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Checkin 002</cp:lastModifiedBy>
  <cp:revision>87</cp:revision>
  <cp:lastPrinted>2018-03-02T21:39:01Z</cp:lastPrinted>
  <dcterms:created xsi:type="dcterms:W3CDTF">2015-01-08T17:01:57Z</dcterms:created>
  <dcterms:modified xsi:type="dcterms:W3CDTF">2018-03-03T20:17:16Z</dcterms:modified>
</cp:coreProperties>
</file>