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658" r:id="rId3"/>
    <p:sldMasterId id="2147483659" r:id="rId4"/>
    <p:sldMasterId id="2147483774" r:id="rId5"/>
    <p:sldMasterId id="2147484259" r:id="rId6"/>
  </p:sldMasterIdLst>
  <p:notesMasterIdLst>
    <p:notesMasterId r:id="rId31"/>
  </p:notesMasterIdLst>
  <p:handoutMasterIdLst>
    <p:handoutMasterId r:id="rId32"/>
  </p:handoutMasterIdLst>
  <p:sldIdLst>
    <p:sldId id="1710" r:id="rId7"/>
    <p:sldId id="1809" r:id="rId8"/>
    <p:sldId id="1733" r:id="rId9"/>
    <p:sldId id="1779" r:id="rId10"/>
    <p:sldId id="1775" r:id="rId11"/>
    <p:sldId id="1776" r:id="rId12"/>
    <p:sldId id="1777" r:id="rId13"/>
    <p:sldId id="1778" r:id="rId14"/>
    <p:sldId id="1800" r:id="rId15"/>
    <p:sldId id="1801" r:id="rId16"/>
    <p:sldId id="1805" r:id="rId17"/>
    <p:sldId id="1806" r:id="rId18"/>
    <p:sldId id="1768" r:id="rId19"/>
    <p:sldId id="1720" r:id="rId20"/>
    <p:sldId id="1691" r:id="rId21"/>
    <p:sldId id="1694" r:id="rId22"/>
    <p:sldId id="1728" r:id="rId23"/>
    <p:sldId id="1821" r:id="rId24"/>
    <p:sldId id="1816" r:id="rId25"/>
    <p:sldId id="1811" r:id="rId26"/>
    <p:sldId id="1817" r:id="rId27"/>
    <p:sldId id="1822" r:id="rId28"/>
    <p:sldId id="1818" r:id="rId29"/>
    <p:sldId id="1626" r:id="rId30"/>
  </p:sldIdLst>
  <p:sldSz cx="9144000" cy="6858000" type="screen4x3"/>
  <p:notesSz cx="69342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FF"/>
    <a:srgbClr val="000066"/>
    <a:srgbClr val="61E0FD"/>
    <a:srgbClr val="FE9B03"/>
    <a:srgbClr val="FC0128"/>
    <a:srgbClr val="33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3567" autoAdjust="0"/>
  </p:normalViewPr>
  <p:slideViewPr>
    <p:cSldViewPr>
      <p:cViewPr>
        <p:scale>
          <a:sx n="60" d="100"/>
          <a:sy n="60" d="100"/>
        </p:scale>
        <p:origin x="1939" y="6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90"/>
      </p:cViewPr>
      <p:guideLst>
        <p:guide orient="horz" pos="2160"/>
        <p:guide pos="32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08533\Dropbox\PARTNER\Complications%20Costs\TAVR%20Complications%20Costs_4.xlsx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ln>
              <a:solidFill>
                <a:prstClr val="white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Sheet4!$A$1:$A$12</c:f>
              <c:strCache>
                <c:ptCount val="12"/>
                <c:pt idx="0">
                  <c:v>Surgical AVR</c:v>
                </c:pt>
                <c:pt idx="1">
                  <c:v>Repeat TAVR</c:v>
                </c:pt>
                <c:pt idx="2">
                  <c:v>Perm. Pacemaker</c:v>
                </c:pt>
                <c:pt idx="3">
                  <c:v>Arrhythmia</c:v>
                </c:pt>
                <c:pt idx="4">
                  <c:v>Renal failure</c:v>
                </c:pt>
                <c:pt idx="5">
                  <c:v>Renal insufficiency</c:v>
                </c:pt>
                <c:pt idx="6">
                  <c:v>Major bleeding</c:v>
                </c:pt>
                <c:pt idx="7">
                  <c:v>Minor vascular</c:v>
                </c:pt>
                <c:pt idx="8">
                  <c:v>Major vascular</c:v>
                </c:pt>
                <c:pt idx="9">
                  <c:v>Minor stroke</c:v>
                </c:pt>
                <c:pt idx="10">
                  <c:v>Major stroke</c:v>
                </c:pt>
                <c:pt idx="11">
                  <c:v>Death</c:v>
                </c:pt>
              </c:strCache>
            </c:strRef>
          </c:cat>
          <c:val>
            <c:numRef>
              <c:f>Sheet4!$C$1:$C$12</c:f>
              <c:numCache>
                <c:formatCode>"$"#,##0_);[Red]\("$"#,##0\)</c:formatCode>
                <c:ptCount val="12"/>
                <c:pt idx="0">
                  <c:v>26070</c:v>
                </c:pt>
                <c:pt idx="1">
                  <c:v>119905</c:v>
                </c:pt>
                <c:pt idx="3">
                  <c:v>16067</c:v>
                </c:pt>
                <c:pt idx="4">
                  <c:v>68051</c:v>
                </c:pt>
                <c:pt idx="6">
                  <c:v>32869</c:v>
                </c:pt>
                <c:pt idx="10">
                  <c:v>16272</c:v>
                </c:pt>
                <c:pt idx="11">
                  <c:v>42008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446000432"/>
        <c:axId val="445981392"/>
      </c:barChart>
      <c:catAx>
        <c:axId val="446000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45981392"/>
        <c:crosses val="autoZero"/>
        <c:auto val="1"/>
        <c:lblAlgn val="ctr"/>
        <c:lblOffset val="100"/>
        <c:noMultiLvlLbl val="0"/>
      </c:catAx>
      <c:valAx>
        <c:axId val="445981392"/>
        <c:scaling>
          <c:orientation val="minMax"/>
          <c:max val="120000"/>
        </c:scaling>
        <c:delete val="0"/>
        <c:axPos val="b"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46000432"/>
        <c:crosses val="autoZero"/>
        <c:crossBetween val="between"/>
        <c:majorUnit val="40000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Procedural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S3-TAVR</c:v>
                </c:pt>
                <c:pt idx="1">
                  <c:v>SAVR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37776</c:v>
                </c:pt>
                <c:pt idx="1">
                  <c:v>16502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80-46F0-BE00-4BC91BA056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Non-Procedural</c:v>
                </c:pt>
              </c:strCache>
            </c:strRef>
          </c:tx>
          <c:spPr>
            <a:gradFill>
              <a:gsLst>
                <a:gs pos="0">
                  <a:srgbClr val="FFCC66"/>
                </a:gs>
                <a:gs pos="50000">
                  <a:srgbClr val="FFFF66"/>
                </a:gs>
                <a:gs pos="100000">
                  <a:srgbClr val="FFCC66"/>
                </a:gs>
              </a:gsLst>
              <a:lin ang="5400000" scaled="0"/>
            </a:gra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S3-TAVR</c:v>
                </c:pt>
                <c:pt idx="1">
                  <c:v>SAVR</c:v>
                </c:pt>
              </c:strCache>
            </c:strRef>
          </c:cat>
          <c:val>
            <c:numRef>
              <c:f>Sheet1!$C$2:$C$3</c:f>
              <c:numCache>
                <c:formatCode>_("$"* #,##0_);_("$"* \(#,##0\);_("$"* "-"??_);_(@_)</c:formatCode>
                <c:ptCount val="2"/>
                <c:pt idx="0">
                  <c:v>14259</c:v>
                </c:pt>
                <c:pt idx="1">
                  <c:v>37294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80-46F0-BE00-4BC91BA056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MD fees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S3-TAVR</c:v>
                </c:pt>
                <c:pt idx="1">
                  <c:v>SAVR</c:v>
                </c:pt>
              </c:strCache>
            </c:strRef>
          </c:cat>
          <c:val>
            <c:numRef>
              <c:f>Sheet1!$D$2:$D$3</c:f>
              <c:numCache>
                <c:formatCode>_("$"* #,##0_);_("$"* \(#,##0\);_("$"* "-"??_);_(@_)</c:formatCode>
                <c:ptCount val="2"/>
                <c:pt idx="0">
                  <c:v>2998</c:v>
                </c:pt>
                <c:pt idx="1">
                  <c:v>5403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80-46F0-BE00-4BC91BA05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00"/>
        <c:axId val="445979216"/>
        <c:axId val="446002608"/>
      </c:barChart>
      <c:catAx>
        <c:axId val="445979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446002608"/>
        <c:crosses val="autoZero"/>
        <c:auto val="1"/>
        <c:lblAlgn val="ctr"/>
        <c:lblOffset val="100"/>
        <c:noMultiLvlLbl val="0"/>
      </c:catAx>
      <c:valAx>
        <c:axId val="446002608"/>
        <c:scaling>
          <c:orientation val="minMax"/>
          <c:max val="80000"/>
          <c:min val="0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445979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751340559019897"/>
          <c:y val="0.33313597403794332"/>
          <c:w val="0.24248659440980119"/>
          <c:h val="0.20847664669748148"/>
        </c:manualLayout>
      </c:layout>
      <c:overlay val="0"/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75566498462571"/>
          <c:y val="3.7531689612088727E-2"/>
          <c:w val="0.86217987991667699"/>
          <c:h val="0.81744388619908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S3-TAVR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rgbClr val="7030A0"/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Discharge to 30 days</c:v>
                </c:pt>
                <c:pt idx="1">
                  <c:v>30 days to 6 months</c:v>
                </c:pt>
                <c:pt idx="2">
                  <c:v>6 months to 12 months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4577</c:v>
                </c:pt>
                <c:pt idx="1">
                  <c:v>11997</c:v>
                </c:pt>
                <c:pt idx="2">
                  <c:v>11405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57E-4F98-887C-75888241A5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SAVR</c:v>
                </c:pt>
              </c:strCache>
            </c:strRef>
          </c:tx>
          <c:spPr>
            <a:gradFill>
              <a:gsLst>
                <a:gs pos="0">
                  <a:srgbClr val="C00000"/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>
              <a:solidFill>
                <a:schemeClr val="tx1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Discharge to 30 days</c:v>
                </c:pt>
                <c:pt idx="1">
                  <c:v>30 days to 6 months</c:v>
                </c:pt>
                <c:pt idx="2">
                  <c:v>6 months to 12 months</c:v>
                </c:pt>
              </c:strCache>
            </c:strRef>
          </c:cat>
          <c:val>
            <c:numRef>
              <c:f>Sheet1!$C$2:$C$4</c:f>
              <c:numCache>
                <c:formatCode>"$"#,##0</c:formatCode>
                <c:ptCount val="3"/>
                <c:pt idx="0">
                  <c:v>9434</c:v>
                </c:pt>
                <c:pt idx="1">
                  <c:v>20000</c:v>
                </c:pt>
                <c:pt idx="2">
                  <c:v>11736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57E-4F98-887C-75888241A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5"/>
        <c:axId val="445984112"/>
        <c:axId val="446000976"/>
      </c:barChart>
      <c:catAx>
        <c:axId val="4459841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446000976"/>
        <c:crosses val="autoZero"/>
        <c:auto val="1"/>
        <c:lblAlgn val="ctr"/>
        <c:lblOffset val="100"/>
        <c:noMultiLvlLbl val="0"/>
      </c:catAx>
      <c:valAx>
        <c:axId val="446000976"/>
        <c:scaling>
          <c:orientation val="minMax"/>
          <c:max val="30000"/>
        </c:scaling>
        <c:delete val="0"/>
        <c:axPos val="l"/>
        <c:majorGridlines/>
        <c:numFmt formatCode="&quot;$&quot;#,##0" sourceLinked="1"/>
        <c:majorTickMark val="out"/>
        <c:minorTickMark val="out"/>
        <c:tickLblPos val="nextTo"/>
        <c:spPr>
          <a:ln>
            <a:solidFill>
              <a:schemeClr val="bg2"/>
            </a:solidFill>
          </a:ln>
        </c:spPr>
        <c:txPr>
          <a:bodyPr/>
          <a:lstStyle/>
          <a:p>
            <a:pPr>
              <a:defRPr sz="1600">
                <a:solidFill>
                  <a:schemeClr val="bg2"/>
                </a:solidFill>
              </a:defRPr>
            </a:pPr>
            <a:endParaRPr lang="en-US"/>
          </a:p>
        </c:txPr>
        <c:crossAx val="445984112"/>
        <c:crosses val="autoZero"/>
        <c:crossBetween val="between"/>
        <c:majorUnit val="10000"/>
        <c:minorUnit val="5000"/>
      </c:valAx>
      <c:spPr>
        <a:solidFill>
          <a:schemeClr val="bg2">
            <a:lumMod val="75000"/>
          </a:schemeClr>
        </a:solidFill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64054979487286068"/>
          <c:y val="4.1521415454617717E-2"/>
          <c:w val="0.33626651204587205"/>
          <c:h val="9.4278448511925531E-2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Index Hospitalization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0000"/>
                </a:gs>
                <a:gs pos="100000">
                  <a:srgbClr val="C00000"/>
                </a:gs>
              </a:gsLst>
              <a:lin ang="5400000" scaled="0"/>
            </a:gra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S3-TAVR</c:v>
                </c:pt>
                <c:pt idx="1">
                  <c:v>SAVR</c:v>
                </c:pt>
              </c:strCache>
            </c:strRef>
          </c:cat>
          <c:val>
            <c:numRef>
              <c:f>Sheet1!$B$2:$B$3</c:f>
              <c:numCache>
                <c:formatCode>_("$"* #,##0_);_("$"* \(#,##0\);_("$"* "-"??_);_(@_)</c:formatCode>
                <c:ptCount val="2"/>
                <c:pt idx="0">
                  <c:v>54117</c:v>
                </c:pt>
                <c:pt idx="1">
                  <c:v>58250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6B-44F4-9526-46168A7435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Follow-up</c:v>
                </c:pt>
              </c:strCache>
            </c:strRef>
          </c:tx>
          <c:spPr>
            <a:gradFill>
              <a:gsLst>
                <a:gs pos="0">
                  <a:srgbClr val="FFCC66"/>
                </a:gs>
                <a:gs pos="50000">
                  <a:srgbClr val="FFFF66"/>
                </a:gs>
                <a:gs pos="100000">
                  <a:srgbClr val="FFCC66"/>
                </a:gs>
              </a:gsLst>
              <a:lin ang="5400000" scaled="0"/>
            </a:gradFill>
            <a:ln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S3-TAVR</c:v>
                </c:pt>
                <c:pt idx="1">
                  <c:v>SAVR</c:v>
                </c:pt>
              </c:strCache>
            </c:strRef>
          </c:cat>
          <c:val>
            <c:numRef>
              <c:f>Sheet1!$C$2:$C$3</c:f>
              <c:numCache>
                <c:formatCode>_("$"* #,##0_);_("$"* \(#,##0\);_("$"* "-"??_);_(@_)</c:formatCode>
                <c:ptCount val="2"/>
                <c:pt idx="0">
                  <c:v>26861</c:v>
                </c:pt>
                <c:pt idx="1">
                  <c:v>38238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6B-44F4-9526-46168A743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overlap val="100"/>
        <c:axId val="445979760"/>
        <c:axId val="446003696"/>
      </c:barChart>
      <c:catAx>
        <c:axId val="44597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446003696"/>
        <c:crosses val="autoZero"/>
        <c:auto val="1"/>
        <c:lblAlgn val="ctr"/>
        <c:lblOffset val="100"/>
        <c:noMultiLvlLbl val="0"/>
      </c:catAx>
      <c:valAx>
        <c:axId val="446003696"/>
        <c:scaling>
          <c:orientation val="minMax"/>
          <c:max val="100000"/>
          <c:min val="0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/>
                </a:solidFill>
              </a:defRPr>
            </a:pPr>
            <a:endParaRPr lang="en-US"/>
          </a:p>
        </c:txPr>
        <c:crossAx val="445979760"/>
        <c:crosses val="autoZero"/>
        <c:crossBetween val="between"/>
        <c:majorUnit val="20000"/>
      </c:valAx>
    </c:plotArea>
    <c:legend>
      <c:legendPos val="r"/>
      <c:layout>
        <c:manualLayout>
          <c:xMode val="edge"/>
          <c:yMode val="edge"/>
          <c:x val="0.75751340559019897"/>
          <c:y val="0.33313597403794332"/>
          <c:w val="0.24248659440980119"/>
          <c:h val="0.20847664669748148"/>
        </c:manualLayout>
      </c:layout>
      <c:overlay val="0"/>
      <c:txPr>
        <a:bodyPr/>
        <a:lstStyle/>
        <a:p>
          <a:pPr>
            <a:defRPr>
              <a:solidFill>
                <a:schemeClr val="bg2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300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86800"/>
            <a:ext cx="300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cs typeface="+mn-cs"/>
              </a:defRPr>
            </a:lvl1pPr>
          </a:lstStyle>
          <a:p>
            <a:pPr>
              <a:defRPr/>
            </a:pPr>
            <a:fld id="{B61F2F1E-0C6D-403D-9941-E2A0DAAA6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3087688" y="8710613"/>
            <a:ext cx="758825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83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83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83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83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smtClean="0"/>
              <a:t>Page </a:t>
            </a:r>
            <a:fld id="{E69A9420-7ADE-45BD-81D6-3FFA972E4ED6}" type="slidenum">
              <a:rPr lang="en-US" altLang="en-US" sz="12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36031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300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86800"/>
            <a:ext cx="300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939EA91-AC6F-4B35-9C0B-780C6CE82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087688" y="8710613"/>
            <a:ext cx="75723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312" tIns="44450" rIns="87312" bIns="44450">
            <a:spAutoFit/>
          </a:bodyPr>
          <a:lstStyle>
            <a:lvl1pPr defTabSz="8683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83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83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83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8363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683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 smtClean="0"/>
              <a:t>Page </a:t>
            </a:r>
            <a:fld id="{A35DC5F0-0A18-413E-B58F-57C5B333A74D}" type="slidenum">
              <a:rPr lang="en-US" altLang="en-US" sz="12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 smtClean="0"/>
          </a:p>
        </p:txBody>
      </p:sp>
      <p:sp>
        <p:nvSpPr>
          <p:cNvPr id="33799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693738"/>
            <a:ext cx="4549775" cy="3413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43400"/>
            <a:ext cx="50863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4865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77BFE191-B9A5-4D26-862E-8E9EBDD31AC6}" type="slidenum">
              <a:rPr lang="en-US" altLang="en-US" sz="1000" smtClean="0">
                <a:latin typeface="Times New Roman" pitchFamily="18" charset="0"/>
              </a:rPr>
              <a:pPr>
                <a:defRPr/>
              </a:pPr>
              <a:t>3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2150"/>
            <a:ext cx="4554538" cy="34163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41813"/>
            <a:ext cx="5083175" cy="41163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0123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2150"/>
            <a:ext cx="4554538" cy="3416300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41813"/>
            <a:ext cx="5083175" cy="41163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11163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88B590-7919-4677-A0DA-59058D2C5701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41813"/>
            <a:ext cx="508508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79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88B590-7919-4677-A0DA-59058D2C5701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>
              <a:latin typeface="Arial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41813"/>
            <a:ext cx="508508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943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88B590-7919-4677-A0DA-59058D2C5701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>
              <a:latin typeface="Arial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41813"/>
            <a:ext cx="508508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22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88B590-7919-4677-A0DA-59058D2C5701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>
              <a:latin typeface="Arial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90625" y="692150"/>
            <a:ext cx="4554538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41813"/>
            <a:ext cx="5085080" cy="41163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67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2150"/>
            <a:ext cx="4554538" cy="341630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41813"/>
            <a:ext cx="5083175" cy="41163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4766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5"/>
          <p:cNvSpPr txBox="1">
            <a:spLocks noGrp="1" noChangeArrowheads="1"/>
          </p:cNvSpPr>
          <p:nvPr/>
        </p:nvSpPr>
        <p:spPr bwMode="auto">
          <a:xfrm>
            <a:off x="3929063" y="8686800"/>
            <a:ext cx="300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fld id="{AD4C7B46-8CFC-4916-AEE7-8D9060634C85}" type="slidenum">
              <a:rPr lang="en-US" altLang="en-US" sz="1000" i="1">
                <a:latin typeface="Times New Roman" pitchFamily="18" charset="0"/>
              </a:rPr>
              <a:pPr algn="r" eaLnBrk="0" hangingPunct="0"/>
              <a:t>4</a:t>
            </a:fld>
            <a:endParaRPr lang="en-US" altLang="en-US" sz="1000" i="1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2150"/>
            <a:ext cx="4554538" cy="34163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41813"/>
            <a:ext cx="5083175" cy="41163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4894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 txBox="1">
            <a:spLocks noGrp="1" noChangeArrowheads="1"/>
          </p:cNvSpPr>
          <p:nvPr/>
        </p:nvSpPr>
        <p:spPr bwMode="auto">
          <a:xfrm>
            <a:off x="3929063" y="8686800"/>
            <a:ext cx="300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fld id="{6091633A-90AA-46EB-B032-221607B8C576}" type="slidenum">
              <a:rPr lang="en-US" altLang="en-US" sz="1000" i="1">
                <a:latin typeface="Times New Roman" pitchFamily="18" charset="0"/>
              </a:rPr>
              <a:pPr algn="r" eaLnBrk="0" hangingPunct="0"/>
              <a:t>5</a:t>
            </a:fld>
            <a:endParaRPr lang="en-US" altLang="en-US" sz="1000" i="1"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2150"/>
            <a:ext cx="4554538" cy="34163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41813"/>
            <a:ext cx="5083175" cy="41163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914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 txBox="1">
            <a:spLocks noGrp="1" noChangeArrowheads="1"/>
          </p:cNvSpPr>
          <p:nvPr/>
        </p:nvSpPr>
        <p:spPr bwMode="auto">
          <a:xfrm>
            <a:off x="3929063" y="8686800"/>
            <a:ext cx="300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fld id="{332C0A90-06AC-4DD6-886B-91BEABACB567}" type="slidenum">
              <a:rPr lang="en-US" altLang="en-US" sz="1000" i="1">
                <a:latin typeface="Times New Roman" pitchFamily="18" charset="0"/>
              </a:rPr>
              <a:pPr algn="r" eaLnBrk="0" hangingPunct="0"/>
              <a:t>6</a:t>
            </a:fld>
            <a:endParaRPr lang="en-US" altLang="en-US" sz="1000" i="1">
              <a:latin typeface="Times New Roman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2150"/>
            <a:ext cx="4554538" cy="34163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41813"/>
            <a:ext cx="5083175" cy="41163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45853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 txBox="1">
            <a:spLocks noGrp="1" noChangeArrowheads="1"/>
          </p:cNvSpPr>
          <p:nvPr/>
        </p:nvSpPr>
        <p:spPr bwMode="auto">
          <a:xfrm>
            <a:off x="3929063" y="8686800"/>
            <a:ext cx="300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fld id="{405C8A1D-CAD7-48EC-B2CF-632008ED7196}" type="slidenum">
              <a:rPr lang="en-US" altLang="en-US" sz="1000" i="1">
                <a:latin typeface="Times New Roman" pitchFamily="18" charset="0"/>
              </a:rPr>
              <a:pPr algn="r" eaLnBrk="0" hangingPunct="0"/>
              <a:t>7</a:t>
            </a:fld>
            <a:endParaRPr lang="en-US" altLang="en-US" sz="1000" i="1">
              <a:latin typeface="Times New Roman" pitchFamily="18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2150"/>
            <a:ext cx="4554538" cy="34163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41813"/>
            <a:ext cx="5083175" cy="41163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8424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/>
          <p:cNvSpPr txBox="1">
            <a:spLocks noGrp="1" noChangeArrowheads="1"/>
          </p:cNvSpPr>
          <p:nvPr/>
        </p:nvSpPr>
        <p:spPr bwMode="auto">
          <a:xfrm>
            <a:off x="3929063" y="8686800"/>
            <a:ext cx="300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fld id="{1DAF5B0E-7D46-499E-9D39-29A0C9B7C7ED}" type="slidenum">
              <a:rPr lang="en-US" altLang="en-US" sz="1000" i="1">
                <a:latin typeface="Times New Roman" pitchFamily="18" charset="0"/>
              </a:rPr>
              <a:pPr algn="r" eaLnBrk="0" hangingPunct="0"/>
              <a:t>8</a:t>
            </a:fld>
            <a:endParaRPr lang="en-US" altLang="en-US" sz="1000" i="1">
              <a:latin typeface="Times New Roman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2150"/>
            <a:ext cx="4554538" cy="34163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41813"/>
            <a:ext cx="5083175" cy="41163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0244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91B599-C922-4B6A-8BFC-EBB9EE91CDC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87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2150"/>
            <a:ext cx="4554538" cy="3416300"/>
          </a:xfrm>
          <a:ln/>
        </p:spPr>
      </p:sp>
      <p:sp>
        <p:nvSpPr>
          <p:cNvPr id="1875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41813"/>
            <a:ext cx="5083175" cy="4116387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166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/>
          <p:cNvSpPr txBox="1">
            <a:spLocks noGrp="1" noChangeArrowheads="1"/>
          </p:cNvSpPr>
          <p:nvPr/>
        </p:nvSpPr>
        <p:spPr bwMode="auto">
          <a:xfrm>
            <a:off x="3929063" y="8686800"/>
            <a:ext cx="3005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eaLnBrk="0" hangingPunct="0"/>
            <a:fld id="{C7FEB440-B2F5-4D2F-8EAC-5B67C25ED1B3}" type="slidenum">
              <a:rPr lang="en-US" altLang="en-US" sz="1000" i="1">
                <a:latin typeface="Times New Roman" pitchFamily="18" charset="0"/>
              </a:rPr>
              <a:pPr algn="r" eaLnBrk="0" hangingPunct="0"/>
              <a:t>13</a:t>
            </a:fld>
            <a:endParaRPr lang="en-US" altLang="en-US" sz="1000" i="1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2150"/>
            <a:ext cx="4554538" cy="34163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41813"/>
            <a:ext cx="5083175" cy="41163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83842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fld id="{27E75C3E-DB29-40FF-B7F8-93C5A176F6BF}" type="slidenum">
              <a:rPr lang="en-US" altLang="en-US" sz="1000" smtClean="0">
                <a:latin typeface="Times New Roman" pitchFamily="18" charset="0"/>
              </a:rPr>
              <a:pPr>
                <a:defRPr/>
              </a:pPr>
              <a:t>14</a:t>
            </a:fld>
            <a:endParaRPr lang="en-US" altLang="en-US" sz="1000" smtClean="0"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2150"/>
            <a:ext cx="4554538" cy="34163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341813"/>
            <a:ext cx="5083175" cy="4116387"/>
          </a:xfrm>
          <a:noFill/>
          <a:ln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3092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C26F0-5E2E-4FE0-9F49-0B8749033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C827-0666-4C4D-93E4-D490143B1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4263" y="609600"/>
            <a:ext cx="15906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9063" y="609600"/>
            <a:ext cx="4622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6545E-5904-4D7E-8130-A637565D8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63" y="609600"/>
            <a:ext cx="636587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89063" y="1981200"/>
            <a:ext cx="6365875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" y="6356350"/>
            <a:ext cx="914400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03BFA3-DEF1-4015-A02C-EF680FB64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3212-E40C-4501-942F-31900B5A2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D9C70-94F5-445E-89D5-7262939D2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AC44-3213-4EF7-B3B0-757ABF7BA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9063" y="1981200"/>
            <a:ext cx="31067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1067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B5B08-28DA-49C4-B02A-C907C1ACB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76DAB-6E7B-47C1-926A-F9EAC747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36076-35F1-4A4E-BA52-3E73770B7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85D04-C20C-476C-B1A8-6E43316A7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DB588-E47A-4AD0-92FF-A6C35BBA1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19CB9-9073-4DFB-B94C-1A825C896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89D1-7A71-49DA-8D7B-B4B943D0EA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A03F0-D6C6-4F01-9A46-B13E8F671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4263" y="609600"/>
            <a:ext cx="159067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9063" y="609600"/>
            <a:ext cx="4622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D2A64-CEF0-47BD-84CF-EE6FA80F13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7A68E-2836-4576-9381-5AF4D5A3F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0955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341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9063" y="1981200"/>
            <a:ext cx="31067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1067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BAD8C-B24D-40D2-A08A-90E3AE416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0955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341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 Slide_Swoos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20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26213"/>
            <a:ext cx="976313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None/>
              <a:defRPr sz="160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35613" y="6526213"/>
            <a:ext cx="2922587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None/>
              <a:defRPr sz="160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925" y="6557963"/>
            <a:ext cx="600075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21CEC3A3-F85C-4ABC-8347-B09760111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tle Slide_No Swoos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20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rgbClr val="E6C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92128"/>
            <a:ext cx="7772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26213"/>
            <a:ext cx="976313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None/>
              <a:defRPr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535613" y="6526213"/>
            <a:ext cx="2922587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None/>
              <a:defRPr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43925" y="6557963"/>
            <a:ext cx="371475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None/>
              <a:defRPr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4D2418B2-D8CC-4619-B57C-5EE6C48C2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36482" y="204952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>
          <a:xfrm>
            <a:off x="228600" y="6557963"/>
            <a:ext cx="866775" cy="276225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None/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89650" y="6557963"/>
            <a:ext cx="2368550" cy="276225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43925" y="6557963"/>
            <a:ext cx="371475" cy="276225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0A77DE7D-3980-4E94-9E89-5D414D256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7287"/>
            <a:ext cx="8686800" cy="5017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36482" y="204952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>
          <a:xfrm>
            <a:off x="228600" y="6557963"/>
            <a:ext cx="866775" cy="276225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None/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89650" y="6557963"/>
            <a:ext cx="2368550" cy="276225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43925" y="6557963"/>
            <a:ext cx="371475" cy="276225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C8DBF9B-7CF5-4AC5-A97F-BAC25B60C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44DEF-55A3-4518-9A4E-BCA91B77C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 Slide_NO Swoos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67287"/>
            <a:ext cx="8686800" cy="50177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236482" y="204952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8543925" y="6557963"/>
            <a:ext cx="371475" cy="276225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50F438E9-7EBA-4BF6-BFD2-5307D4146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482" y="204952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D81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2"/>
          <p:cNvSpPr>
            <a:spLocks noGrp="1"/>
          </p:cNvSpPr>
          <p:nvPr>
            <p:ph type="dt" sz="half" idx="10"/>
          </p:nvPr>
        </p:nvSpPr>
        <p:spPr>
          <a:xfrm>
            <a:off x="228600" y="6526213"/>
            <a:ext cx="976313" cy="307975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None/>
              <a:defRPr sz="14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4899025" y="6526213"/>
            <a:ext cx="3559175" cy="307975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400" b="1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543925" y="6557963"/>
            <a:ext cx="371475" cy="276225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123F63C4-5C57-4CFB-A6CC-0AA68370F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482" y="204952"/>
            <a:ext cx="8450317" cy="788276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D81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43925" y="6557963"/>
            <a:ext cx="600075" cy="276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None/>
              <a:defRPr sz="140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DE95EF08-AA22-445F-9F59-E5AA61983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4"/>
          <p:cNvSpPr>
            <a:spLocks noGrp="1"/>
          </p:cNvSpPr>
          <p:nvPr>
            <p:ph type="sldNum" sz="quarter" idx="10"/>
          </p:nvPr>
        </p:nvSpPr>
        <p:spPr>
          <a:xfrm>
            <a:off x="8543925" y="6557963"/>
            <a:ext cx="371475" cy="276225"/>
          </a:xfrm>
          <a:prstGeom prst="rect">
            <a:avLst/>
          </a:prstGeom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spcBef>
                <a:spcPct val="20000"/>
              </a:spcBef>
              <a:buFont typeface="Arial" pitchFamily="34" charset="0"/>
              <a:buNone/>
              <a:defRPr sz="1200">
                <a:solidFill>
                  <a:srgbClr val="FFFFFF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4F43334-F6E2-4475-97B0-6EBC60752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1"/>
          </p:nvPr>
        </p:nvSpPr>
        <p:spPr>
          <a:xfrm>
            <a:off x="0" y="6550025"/>
            <a:ext cx="976313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None/>
              <a:defRPr sz="160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35613" y="6526213"/>
            <a:ext cx="2922587" cy="3079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None/>
              <a:defRPr sz="1600">
                <a:solidFill>
                  <a:srgbClr val="FFFFFF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9063" y="609600"/>
            <a:ext cx="6365875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89063" y="1981200"/>
            <a:ext cx="6365875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48400"/>
            <a:ext cx="1897063" cy="457200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1000" y="6356350"/>
            <a:ext cx="914400" cy="365125"/>
          </a:xfrm>
          <a:prstGeom prst="rect">
            <a:avLst/>
          </a:prstGeom>
        </p:spPr>
        <p:txBody>
          <a:bodyPr/>
          <a:lstStyle>
            <a:lvl1pPr eaLnBrk="0" fontAlgn="auto" hangingPunct="0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42E33C-625E-4AF1-AA9D-0DF2F0890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ed_heart.ai"/>
          <p:cNvPicPr>
            <a:picLocks noChangeAspect="1"/>
          </p:cNvPicPr>
          <p:nvPr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5248627" y="0"/>
            <a:ext cx="3537857" cy="65151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381000" y="6059488"/>
            <a:ext cx="5219701" cy="307975"/>
          </a:xfrm>
        </p:spPr>
        <p:txBody>
          <a:bodyPr anchor="ctr"/>
          <a:lstStyle>
            <a:lvl1pPr>
              <a:defRPr sz="140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204512"/>
            <a:ext cx="5219701" cy="14700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1" y="2678650"/>
            <a:ext cx="5219700" cy="12643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i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ed_heart.ai"/>
          <p:cNvPicPr>
            <a:picLocks noChangeAspect="1"/>
          </p:cNvPicPr>
          <p:nvPr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5248627" y="0"/>
            <a:ext cx="3537857" cy="6515100"/>
          </a:xfrm>
          <a:prstGeom prst="rect">
            <a:avLst/>
          </a:prstGeom>
        </p:spPr>
      </p:pic>
      <p:pic>
        <p:nvPicPr>
          <p:cNvPr id="10" name="Picture 12" descr="Partner_II_REV_K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3909" y="5849956"/>
            <a:ext cx="1812575" cy="81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381000" y="4651035"/>
            <a:ext cx="5219700" cy="569912"/>
          </a:xfrm>
        </p:spPr>
        <p:txBody>
          <a:bodyPr bIns="0" anchor="b"/>
          <a:lstStyle>
            <a:lvl1pPr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en-US" sz="2400" b="1" i="0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defTabSz="457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</a:pPr>
            <a:r>
              <a:rPr lang="en-US" sz="2400" b="1" kern="1200" dirty="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Click to Edit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381000" y="5226051"/>
            <a:ext cx="5219700" cy="342900"/>
          </a:xfrm>
        </p:spPr>
        <p:txBody>
          <a:bodyPr tIns="0"/>
          <a:lstStyle>
            <a:lvl1pPr algn="l" defTabSz="457127" rtl="0" fontAlgn="auto">
              <a:spcBef>
                <a:spcPct val="0"/>
              </a:spcBef>
              <a:spcAft>
                <a:spcPts val="0"/>
              </a:spcAft>
              <a:defRPr lang="en-US" sz="1400" b="1" i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i="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Click to Edit Text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3838" indent="-223838">
              <a:spcAft>
                <a:spcPts val="0"/>
              </a:spcAft>
              <a:buClr>
                <a:srgbClr val="FFFF66"/>
              </a:buClr>
              <a:buFont typeface="Arial"/>
              <a:buChar char="•"/>
              <a:defRPr sz="2800" b="0" i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2400" b="1"/>
            </a:lvl2pPr>
            <a:lvl3pPr>
              <a:spcBef>
                <a:spcPts val="600"/>
              </a:spcBef>
              <a:buFont typeface="Lucida Grande"/>
              <a:buChar char="–"/>
              <a:defRPr b="0"/>
            </a:lvl3pPr>
            <a:lvl4pPr>
              <a:spcBef>
                <a:spcPts val="600"/>
              </a:spcBef>
              <a:buFont typeface="Lucida Grande"/>
              <a:buChar char="·"/>
              <a:defRPr b="0"/>
            </a:lvl4pPr>
            <a:lvl5pPr>
              <a:spcBef>
                <a:spcPts val="600"/>
              </a:spcBef>
              <a:buFont typeface="Lucida Grande"/>
              <a:buChar char="»"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</p:spTree>
  </p:cSld>
  <p:clrMapOvr>
    <a:masterClrMapping/>
  </p:clrMapOvr>
  <p:transition spd="med">
    <p:wipe dir="d"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40" userDrawn="1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50" y="2551256"/>
            <a:ext cx="8382000" cy="1917020"/>
          </a:xfrm>
        </p:spPr>
        <p:txBody>
          <a:bodyPr anchor="b" anchorCtr="0"/>
          <a:lstStyle>
            <a:lvl1pPr marL="223838" indent="-223838">
              <a:spcBef>
                <a:spcPts val="600"/>
              </a:spcBef>
              <a:spcAft>
                <a:spcPts val="0"/>
              </a:spcAft>
              <a:buClr>
                <a:srgbClr val="FFFF66"/>
              </a:buClr>
              <a:buFont typeface="Arial"/>
              <a:buChar char="•"/>
              <a:defRPr sz="1800" b="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spcBef>
                <a:spcPts val="600"/>
              </a:spcBef>
              <a:buFont typeface="Lucida Grande"/>
              <a:buChar char="–"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spcBef>
                <a:spcPts val="600"/>
              </a:spcBef>
              <a:buFont typeface="Lucida Grande"/>
              <a:buChar char="·"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spcBef>
                <a:spcPts val="600"/>
              </a:spcBef>
              <a:buFont typeface="Lucida Grande"/>
              <a:buChar char="»"/>
              <a:defRPr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+yellow 1s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spcAft>
                <a:spcPts val="0"/>
              </a:spcAft>
              <a:buNone/>
              <a:defRPr sz="2800" b="0" i="1">
                <a:solidFill>
                  <a:schemeClr val="accent2"/>
                </a:solidFill>
              </a:defRPr>
            </a:lvl1pPr>
            <a:lvl2pPr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 b="0"/>
            </a:lvl2pPr>
            <a:lvl3pPr>
              <a:spcBef>
                <a:spcPts val="1200"/>
              </a:spcBef>
              <a:spcAft>
                <a:spcPts val="0"/>
              </a:spcAft>
              <a:buFont typeface="Lucida Grande"/>
              <a:buChar char="–"/>
              <a:defRPr b="0"/>
            </a:lvl3pPr>
            <a:lvl4pPr>
              <a:spcBef>
                <a:spcPts val="1200"/>
              </a:spcBef>
              <a:buFont typeface="Lucida Grande"/>
              <a:buChar char="·"/>
              <a:defRPr b="0"/>
            </a:lvl4pPr>
            <a:lvl5pPr>
              <a:spcBef>
                <a:spcPts val="600"/>
              </a:spcBef>
              <a:buFont typeface="Lucida Grande"/>
              <a:buChar char="»"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309813"/>
            <a:ext cx="77724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39543-ECCE-4086-BC6F-3217AF395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81000" y="1371600"/>
            <a:ext cx="4038600" cy="4754563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24400" y="1371600"/>
            <a:ext cx="4038600" cy="4754563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  <a:lvl4pPr>
              <a:spcBef>
                <a:spcPts val="600"/>
              </a:spcBef>
              <a:defRPr sz="1400"/>
            </a:lvl4pPr>
            <a:lvl5pPr>
              <a:spcBef>
                <a:spcPts val="600"/>
              </a:spcBef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2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sz="3200" b="1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1676400" y="2057400"/>
            <a:ext cx="5791200" cy="33559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US" sz="3200" b="1" kern="1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41832" y="1981200"/>
            <a:ext cx="7287768" cy="4038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1" y="1524001"/>
            <a:ext cx="8381998" cy="4572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 b="1">
                <a:solidFill>
                  <a:schemeClr val="accent2"/>
                </a:solidFill>
              </a:defRPr>
            </a:lvl1pPr>
            <a:lvl2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2pPr>
            <a:lvl3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3pPr>
            <a:lvl4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4pPr>
            <a:lvl5pPr algn="ctr"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Text Master Text Styles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ed_heart.ai"/>
          <p:cNvPicPr>
            <a:picLocks noChangeAspect="1"/>
          </p:cNvPicPr>
          <p:nvPr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5248627" y="0"/>
            <a:ext cx="3537857" cy="65151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4000">
                <a:srgbClr val="234594"/>
              </a:gs>
              <a:gs pos="100000">
                <a:srgbClr val="091226"/>
              </a:gs>
              <a:gs pos="53000">
                <a:srgbClr val="182B5C"/>
              </a:gs>
            </a:gsLst>
            <a:lin ang="3120000" scaled="0"/>
            <a:tileRect/>
          </a:gra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1000" y="1472242"/>
            <a:ext cx="4564347" cy="1470025"/>
          </a:xfrm>
        </p:spPr>
        <p:txBody>
          <a:bodyPr anchor="b"/>
          <a:lstStyle>
            <a:lvl1pPr algn="l"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81000" y="3096155"/>
            <a:ext cx="4564347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ed_heart.ai"/>
          <p:cNvPicPr>
            <a:picLocks noChangeAspect="1"/>
          </p:cNvPicPr>
          <p:nvPr/>
        </p:nvPicPr>
        <p:blipFill>
          <a:blip r:embed="rId2" cstate="print">
            <a:alphaModFix amt="10000"/>
          </a:blip>
          <a:srcRect t="5000"/>
          <a:stretch>
            <a:fillRect/>
          </a:stretch>
        </p:blipFill>
        <p:spPr>
          <a:xfrm>
            <a:off x="5248627" y="0"/>
            <a:ext cx="3537857" cy="6515100"/>
          </a:xfrm>
          <a:prstGeom prst="rect">
            <a:avLst/>
          </a:prstGeom>
        </p:spPr>
      </p:pic>
      <p:pic>
        <p:nvPicPr>
          <p:cNvPr id="10" name="Picture 12" descr="Partner_II_REV_KO_rg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3909" y="5849956"/>
            <a:ext cx="1812575" cy="81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6741030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1096F-D935-46AC-B312-E1C08AE90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7041B-7B16-46C7-AA08-5424B90B1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A711A-F768-484A-A9A1-872FA4787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184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5738" y="6248400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54C8585-F78F-45F9-8CD8-8DD828379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63658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49" r:id="rId12"/>
  </p:sldLayoutIdLst>
  <p:transition spd="slow">
    <p:wipe dir="d"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51954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26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326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326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5738" y="6248400"/>
            <a:ext cx="189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73FE0F4-8980-460E-8D15-FC5079E6A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032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89063" y="609600"/>
            <a:ext cx="63658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8032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9063" y="1981200"/>
            <a:ext cx="63658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5" r:id="rId1"/>
    <p:sldLayoutId id="2147484206" r:id="rId2"/>
    <p:sldLayoutId id="2147484207" r:id="rId3"/>
    <p:sldLayoutId id="2147484208" r:id="rId4"/>
    <p:sldLayoutId id="2147484209" r:id="rId5"/>
    <p:sldLayoutId id="2147484210" r:id="rId6"/>
    <p:sldLayoutId id="2147484211" r:id="rId7"/>
    <p:sldLayoutId id="2147484212" r:id="rId8"/>
    <p:sldLayoutId id="2147484213" r:id="rId9"/>
    <p:sldLayoutId id="2147484214" r:id="rId10"/>
    <p:sldLayoutId id="2147484215" r:id="rId11"/>
  </p:sldLayoutIdLst>
  <p:transition spd="slow">
    <p:wipe dir="d"/>
  </p:transition>
  <p:txStyles>
    <p:titleStyle>
      <a:lvl1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5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5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SzPct val="100000"/>
        <a:buChar char="»"/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43050" indent="-171450" algn="l" rtl="0" eaLnBrk="0" fontAlgn="base" hangingPunct="0">
        <a:spcBef>
          <a:spcPct val="50000"/>
        </a:spcBef>
        <a:spcAft>
          <a:spcPct val="0"/>
        </a:spcAft>
        <a:buSzPct val="100000"/>
        <a:buChar char="•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00250" indent="-171450" algn="l" rtl="0" eaLnBrk="0" fontAlgn="base" hangingPunct="0">
        <a:spcBef>
          <a:spcPct val="5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57450" indent="-171450" algn="l" rtl="0" eaLnBrk="0" fontAlgn="base" hangingPunct="0">
        <a:spcBef>
          <a:spcPct val="5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14650" indent="-171450" algn="l" rtl="0" eaLnBrk="0" fontAlgn="base" hangingPunct="0">
        <a:spcBef>
          <a:spcPct val="5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71850" indent="-171450" algn="l" rtl="0" eaLnBrk="0" fontAlgn="base" hangingPunct="0">
        <a:spcBef>
          <a:spcPct val="5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29050" indent="-171450" algn="l" rtl="0" eaLnBrk="0" fontAlgn="base" hangingPunct="0">
        <a:spcBef>
          <a:spcPct val="5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gradFill rotWithShape="1">
          <a:gsLst>
            <a:gs pos="0">
              <a:srgbClr val="234594"/>
            </a:gs>
            <a:gs pos="14000">
              <a:srgbClr val="234594"/>
            </a:gs>
            <a:gs pos="53000">
              <a:srgbClr val="182B5C"/>
            </a:gs>
            <a:gs pos="100000">
              <a:srgbClr val="091226"/>
            </a:gs>
          </a:gsLst>
          <a:lin ang="3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rgbClr val="1E3C7F"/>
              </a:gs>
              <a:gs pos="100000">
                <a:srgbClr val="1426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white">
          <a:xfrm>
            <a:off x="381000" y="0"/>
            <a:ext cx="662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371600"/>
            <a:ext cx="83820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3077" name="Picture 15" descr="Partner_logo_rgb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9475" y="293688"/>
            <a:ext cx="1631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ransition spd="slow">
    <p:wipe dir="d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5pPr>
      <a:lvl6pPr marL="4572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6pPr>
      <a:lvl7pPr marL="9144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7pPr>
      <a:lvl8pPr marL="1371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8pPr>
      <a:lvl9pPr marL="18288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1800"/>
        </a:spcBef>
        <a:spcAft>
          <a:spcPct val="0"/>
        </a:spcAft>
        <a:buFont typeface="Arial" pitchFamily="34" charset="0"/>
        <a:defRPr sz="2800" b="1" i="1">
          <a:solidFill>
            <a:srgbClr val="FDFF66"/>
          </a:solidFill>
          <a:latin typeface="+mn-lt"/>
          <a:ea typeface="+mn-ea"/>
          <a:cs typeface="+mn-cs"/>
        </a:defRPr>
      </a:lvl1pPr>
      <a:lvl2pPr marL="223838" indent="-223838" algn="l" defTabSz="457200" rtl="0" eaLnBrk="0" fontAlgn="base" hangingPunct="0">
        <a:spcBef>
          <a:spcPts val="1200"/>
        </a:spcBef>
        <a:spcAft>
          <a:spcPct val="0"/>
        </a:spcAft>
        <a:buClr>
          <a:srgbClr val="FFFF66"/>
        </a:buClr>
        <a:buFont typeface="Arial" pitchFamily="34" charset="0"/>
        <a:buChar char="•"/>
        <a:defRPr sz="2800">
          <a:solidFill>
            <a:schemeClr val="bg1"/>
          </a:solidFill>
          <a:latin typeface="+mn-lt"/>
        </a:defRPr>
      </a:lvl2pPr>
      <a:lvl3pPr marL="682625" indent="-223838" algn="l" defTabSz="457200" rtl="0" eaLnBrk="0" fontAlgn="base" hangingPunct="0">
        <a:spcBef>
          <a:spcPts val="1200"/>
        </a:spcBef>
        <a:spcAft>
          <a:spcPct val="0"/>
        </a:spcAft>
        <a:buClr>
          <a:srgbClr val="FFFF66"/>
        </a:buClr>
        <a:buFont typeface="Lucida Grande"/>
        <a:buChar char="–"/>
        <a:defRPr sz="2400">
          <a:solidFill>
            <a:schemeClr val="bg1"/>
          </a:solidFill>
          <a:latin typeface="+mn-lt"/>
        </a:defRPr>
      </a:lvl3pPr>
      <a:lvl4pPr marL="1141413" indent="-223838" algn="l" defTabSz="457200" rtl="0" eaLnBrk="0" fontAlgn="base" hangingPunct="0">
        <a:spcBef>
          <a:spcPts val="1200"/>
        </a:spcBef>
        <a:spcAft>
          <a:spcPct val="0"/>
        </a:spcAft>
        <a:buClr>
          <a:srgbClr val="FFFF66"/>
        </a:buClr>
        <a:buFont typeface="Lucida Grande"/>
        <a:buChar char="·"/>
        <a:defRPr sz="2400">
          <a:solidFill>
            <a:schemeClr val="bg1"/>
          </a:solidFill>
          <a:latin typeface="+mn-lt"/>
        </a:defRPr>
      </a:lvl4pPr>
      <a:lvl5pPr marL="1598613" indent="-222250" algn="l" defTabSz="457200" rtl="0" eaLnBrk="0" fontAlgn="base" hangingPunct="0">
        <a:spcBef>
          <a:spcPts val="600"/>
        </a:spcBef>
        <a:spcAft>
          <a:spcPct val="0"/>
        </a:spcAft>
        <a:buClr>
          <a:srgbClr val="FFFF66"/>
        </a:buClr>
        <a:buFont typeface="Lucida Grande"/>
        <a:buChar char="»"/>
        <a:defRPr sz="2400">
          <a:solidFill>
            <a:schemeClr val="bg1"/>
          </a:solidFill>
          <a:latin typeface="+mn-lt"/>
        </a:defRPr>
      </a:lvl5pPr>
      <a:lvl6pPr marL="2055813" indent="-222250" algn="l" defTabSz="457200" rtl="0" eaLnBrk="0" fontAlgn="base" hangingPunct="0">
        <a:spcBef>
          <a:spcPts val="600"/>
        </a:spcBef>
        <a:spcAft>
          <a:spcPct val="0"/>
        </a:spcAft>
        <a:buClr>
          <a:srgbClr val="FFFF66"/>
        </a:buClr>
        <a:buFont typeface="Lucida Grande"/>
        <a:buChar char="»"/>
        <a:defRPr sz="2400">
          <a:solidFill>
            <a:schemeClr val="bg1"/>
          </a:solidFill>
          <a:latin typeface="+mn-lt"/>
        </a:defRPr>
      </a:lvl6pPr>
      <a:lvl7pPr marL="2513013" indent="-222250" algn="l" defTabSz="457200" rtl="0" eaLnBrk="0" fontAlgn="base" hangingPunct="0">
        <a:spcBef>
          <a:spcPts val="600"/>
        </a:spcBef>
        <a:spcAft>
          <a:spcPct val="0"/>
        </a:spcAft>
        <a:buClr>
          <a:srgbClr val="FFFF66"/>
        </a:buClr>
        <a:buFont typeface="Lucida Grande"/>
        <a:buChar char="»"/>
        <a:defRPr sz="2400">
          <a:solidFill>
            <a:schemeClr val="bg1"/>
          </a:solidFill>
          <a:latin typeface="+mn-lt"/>
        </a:defRPr>
      </a:lvl7pPr>
      <a:lvl8pPr marL="2970213" indent="-222250" algn="l" defTabSz="457200" rtl="0" eaLnBrk="0" fontAlgn="base" hangingPunct="0">
        <a:spcBef>
          <a:spcPts val="600"/>
        </a:spcBef>
        <a:spcAft>
          <a:spcPct val="0"/>
        </a:spcAft>
        <a:buClr>
          <a:srgbClr val="FFFF66"/>
        </a:buClr>
        <a:buFont typeface="Lucida Grande"/>
        <a:buChar char="»"/>
        <a:defRPr sz="2400">
          <a:solidFill>
            <a:schemeClr val="bg1"/>
          </a:solidFill>
          <a:latin typeface="+mn-lt"/>
        </a:defRPr>
      </a:lvl8pPr>
      <a:lvl9pPr marL="3427413" indent="-222250" algn="l" defTabSz="457200" rtl="0" eaLnBrk="0" fontAlgn="base" hangingPunct="0">
        <a:spcBef>
          <a:spcPts val="600"/>
        </a:spcBef>
        <a:spcAft>
          <a:spcPct val="0"/>
        </a:spcAft>
        <a:buClr>
          <a:srgbClr val="FFFF66"/>
        </a:buClr>
        <a:buFont typeface="Lucida Grande"/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gradFill rotWithShape="1">
          <a:gsLst>
            <a:gs pos="0">
              <a:srgbClr val="234594"/>
            </a:gs>
            <a:gs pos="14000">
              <a:srgbClr val="234594"/>
            </a:gs>
            <a:gs pos="53000">
              <a:srgbClr val="182B5C"/>
            </a:gs>
            <a:gs pos="100000">
              <a:srgbClr val="091226"/>
            </a:gs>
          </a:gsLst>
          <a:lin ang="312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rgbClr val="1E3C7F"/>
              </a:gs>
              <a:gs pos="100000">
                <a:srgbClr val="1426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white">
          <a:xfrm>
            <a:off x="381000" y="0"/>
            <a:ext cx="6629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371600"/>
            <a:ext cx="83820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4101" name="Picture 15" descr="Partner_logo_rgb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9475" y="293688"/>
            <a:ext cx="163195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ransition spd="slow">
    <p:wipe dir="d"/>
  </p:transition>
  <p:hf sldNum="0" hdr="0" ftr="0" dt="0"/>
  <p:txStyles>
    <p:titleStyle>
      <a:lvl1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2pPr>
      <a:lvl3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3pPr>
      <a:lvl4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4pPr>
      <a:lvl5pPr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5pPr>
      <a:lvl6pPr marL="4572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6pPr>
      <a:lvl7pPr marL="9144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7pPr>
      <a:lvl8pPr marL="13716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8pPr>
      <a:lvl9pPr marL="1828800" algn="l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rgbClr val="FFFF66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ts val="1800"/>
        </a:spcBef>
        <a:spcAft>
          <a:spcPct val="0"/>
        </a:spcAft>
        <a:buFont typeface="Arial" pitchFamily="34" charset="0"/>
        <a:defRPr sz="2800" b="1" i="1">
          <a:solidFill>
            <a:srgbClr val="FDFF66"/>
          </a:solidFill>
          <a:latin typeface="+mn-lt"/>
          <a:ea typeface="+mn-ea"/>
          <a:cs typeface="+mn-cs"/>
        </a:defRPr>
      </a:lvl1pPr>
      <a:lvl2pPr marL="223838" indent="-223838" algn="l" defTabSz="457200" rtl="0" eaLnBrk="0" fontAlgn="base" hangingPunct="0">
        <a:spcBef>
          <a:spcPts val="1200"/>
        </a:spcBef>
        <a:spcAft>
          <a:spcPct val="0"/>
        </a:spcAft>
        <a:buClr>
          <a:srgbClr val="FFFF66"/>
        </a:buClr>
        <a:buFont typeface="Arial" pitchFamily="34" charset="0"/>
        <a:buChar char="•"/>
        <a:defRPr sz="2800">
          <a:solidFill>
            <a:schemeClr val="bg1"/>
          </a:solidFill>
          <a:latin typeface="+mn-lt"/>
        </a:defRPr>
      </a:lvl2pPr>
      <a:lvl3pPr marL="682625" indent="-223838" algn="l" defTabSz="457200" rtl="0" eaLnBrk="0" fontAlgn="base" hangingPunct="0">
        <a:spcBef>
          <a:spcPts val="1200"/>
        </a:spcBef>
        <a:spcAft>
          <a:spcPct val="0"/>
        </a:spcAft>
        <a:buClr>
          <a:srgbClr val="FFFF66"/>
        </a:buClr>
        <a:buFont typeface="Lucida Grande"/>
        <a:buChar char="–"/>
        <a:defRPr sz="2400">
          <a:solidFill>
            <a:schemeClr val="bg1"/>
          </a:solidFill>
          <a:latin typeface="+mn-lt"/>
        </a:defRPr>
      </a:lvl3pPr>
      <a:lvl4pPr marL="1141413" indent="-223838" algn="l" defTabSz="457200" rtl="0" eaLnBrk="0" fontAlgn="base" hangingPunct="0">
        <a:spcBef>
          <a:spcPts val="1200"/>
        </a:spcBef>
        <a:spcAft>
          <a:spcPct val="0"/>
        </a:spcAft>
        <a:buClr>
          <a:srgbClr val="FFFF66"/>
        </a:buClr>
        <a:buFont typeface="Lucida Grande"/>
        <a:buChar char="·"/>
        <a:defRPr sz="2400">
          <a:solidFill>
            <a:schemeClr val="bg1"/>
          </a:solidFill>
          <a:latin typeface="+mn-lt"/>
        </a:defRPr>
      </a:lvl4pPr>
      <a:lvl5pPr marL="1598613" indent="-222250" algn="l" defTabSz="457200" rtl="0" eaLnBrk="0" fontAlgn="base" hangingPunct="0">
        <a:spcBef>
          <a:spcPts val="600"/>
        </a:spcBef>
        <a:spcAft>
          <a:spcPct val="0"/>
        </a:spcAft>
        <a:buClr>
          <a:srgbClr val="FFFF66"/>
        </a:buClr>
        <a:buFont typeface="Lucida Grande"/>
        <a:buChar char="»"/>
        <a:defRPr sz="2400">
          <a:solidFill>
            <a:schemeClr val="bg1"/>
          </a:solidFill>
          <a:latin typeface="+mn-lt"/>
        </a:defRPr>
      </a:lvl5pPr>
      <a:lvl6pPr marL="2055813" indent="-222250" algn="l" defTabSz="457200" rtl="0" eaLnBrk="0" fontAlgn="base" hangingPunct="0">
        <a:spcBef>
          <a:spcPts val="600"/>
        </a:spcBef>
        <a:spcAft>
          <a:spcPct val="0"/>
        </a:spcAft>
        <a:buClr>
          <a:srgbClr val="FFFF66"/>
        </a:buClr>
        <a:buFont typeface="Lucida Grande"/>
        <a:buChar char="»"/>
        <a:defRPr sz="2400">
          <a:solidFill>
            <a:schemeClr val="bg1"/>
          </a:solidFill>
          <a:latin typeface="+mn-lt"/>
        </a:defRPr>
      </a:lvl6pPr>
      <a:lvl7pPr marL="2513013" indent="-222250" algn="l" defTabSz="457200" rtl="0" eaLnBrk="0" fontAlgn="base" hangingPunct="0">
        <a:spcBef>
          <a:spcPts val="600"/>
        </a:spcBef>
        <a:spcAft>
          <a:spcPct val="0"/>
        </a:spcAft>
        <a:buClr>
          <a:srgbClr val="FFFF66"/>
        </a:buClr>
        <a:buFont typeface="Lucida Grande"/>
        <a:buChar char="»"/>
        <a:defRPr sz="2400">
          <a:solidFill>
            <a:schemeClr val="bg1"/>
          </a:solidFill>
          <a:latin typeface="+mn-lt"/>
        </a:defRPr>
      </a:lvl7pPr>
      <a:lvl8pPr marL="2970213" indent="-222250" algn="l" defTabSz="457200" rtl="0" eaLnBrk="0" fontAlgn="base" hangingPunct="0">
        <a:spcBef>
          <a:spcPts val="600"/>
        </a:spcBef>
        <a:spcAft>
          <a:spcPct val="0"/>
        </a:spcAft>
        <a:buClr>
          <a:srgbClr val="FFFF66"/>
        </a:buClr>
        <a:buFont typeface="Lucida Grande"/>
        <a:buChar char="»"/>
        <a:defRPr sz="2400">
          <a:solidFill>
            <a:schemeClr val="bg1"/>
          </a:solidFill>
          <a:latin typeface="+mn-lt"/>
        </a:defRPr>
      </a:lvl8pPr>
      <a:lvl9pPr marL="3427413" indent="-222250" algn="l" defTabSz="457200" rtl="0" eaLnBrk="0" fontAlgn="base" hangingPunct="0">
        <a:spcBef>
          <a:spcPts val="600"/>
        </a:spcBef>
        <a:spcAft>
          <a:spcPct val="0"/>
        </a:spcAft>
        <a:buClr>
          <a:srgbClr val="FFFF66"/>
        </a:buClr>
        <a:buFont typeface="Lucida Grande"/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Word Slide_NO Swoosh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2" descr="C:\Users\moorej4\AppData\Local\Microsoft\Windows\Temporary Internet Files\Content.Outlook\0HVBAKZB\US-Piv_rightcorner_bug4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86538" y="17463"/>
            <a:ext cx="2557462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0" r:id="rId1"/>
    <p:sldLayoutId id="2147484251" r:id="rId2"/>
    <p:sldLayoutId id="2147484252" r:id="rId3"/>
    <p:sldLayoutId id="2147484253" r:id="rId4"/>
    <p:sldLayoutId id="2147484254" r:id="rId5"/>
    <p:sldLayoutId id="2147484255" r:id="rId6"/>
    <p:sldLayoutId id="2147484256" r:id="rId7"/>
    <p:sldLayoutId id="2147484257" r:id="rId8"/>
    <p:sldLayoutId id="2147484258" r:id="rId9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800" kern="1200">
          <a:solidFill>
            <a:srgbClr val="FFD81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D815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D815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D815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D815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D815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D815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D815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D815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White">
      <p:bgPr>
        <a:gradFill flip="none" rotWithShape="1">
          <a:gsLst>
            <a:gs pos="14000">
              <a:srgbClr val="234594"/>
            </a:gs>
            <a:gs pos="100000">
              <a:srgbClr val="091226"/>
            </a:gs>
            <a:gs pos="53000">
              <a:srgbClr val="182B5C"/>
            </a:gs>
          </a:gsLst>
          <a:lin ang="3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gradFill flip="none" rotWithShape="1">
            <a:gsLst>
              <a:gs pos="0">
                <a:srgbClr val="1E3C7F"/>
              </a:gs>
              <a:gs pos="100000">
                <a:srgbClr val="142652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381000" y="0"/>
            <a:ext cx="66294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371600"/>
            <a:ext cx="8382000" cy="47545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Partner_II_REV_KO_rgb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73474" y="261762"/>
            <a:ext cx="1551966" cy="6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  <p:sldLayoutId id="2147484261" r:id="rId2"/>
    <p:sldLayoutId id="2147484262" r:id="rId3"/>
    <p:sldLayoutId id="2147484263" r:id="rId4"/>
    <p:sldLayoutId id="2147484264" r:id="rId5"/>
    <p:sldLayoutId id="2147484265" r:id="rId6"/>
    <p:sldLayoutId id="2147484266" r:id="rId7"/>
    <p:sldLayoutId id="2147484267" r:id="rId8"/>
    <p:sldLayoutId id="2147484268" r:id="rId9"/>
    <p:sldLayoutId id="2147484269" r:id="rId10"/>
    <p:sldLayoutId id="2147484270" r:id="rId11"/>
    <p:sldLayoutId id="2147484271" r:id="rId12"/>
  </p:sldLayoutIdLst>
  <p:transition spd="med">
    <p:wipe dir="d"/>
  </p:transition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1800"/>
        </a:spcBef>
        <a:buFont typeface="Arial"/>
        <a:buNone/>
        <a:defRPr sz="2800" b="1" i="1" kern="1200">
          <a:solidFill>
            <a:schemeClr val="accent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223838" indent="-223838" algn="l" defTabSz="457200" rtl="0" eaLnBrk="1" latinLnBrk="0" hangingPunct="1">
        <a:spcBef>
          <a:spcPts val="1200"/>
        </a:spcBef>
        <a:buClr>
          <a:srgbClr val="FFFF66"/>
        </a:buClr>
        <a:buFont typeface="Arial"/>
        <a:buChar char="•"/>
        <a:defRPr sz="24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682625" indent="-223838" algn="l" defTabSz="457200" rtl="0" eaLnBrk="1" latinLnBrk="0" hangingPunct="1">
        <a:spcBef>
          <a:spcPts val="1200"/>
        </a:spcBef>
        <a:buClr>
          <a:srgbClr val="FFFF66"/>
        </a:buClr>
        <a:buFont typeface="Lucida Grande"/>
        <a:buChar char="–"/>
        <a:defRPr sz="22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41413" indent="-223838" algn="l" defTabSz="457200" rtl="0" eaLnBrk="1" latinLnBrk="0" hangingPunct="1">
        <a:spcBef>
          <a:spcPts val="1200"/>
        </a:spcBef>
        <a:buClr>
          <a:srgbClr val="FFFF66"/>
        </a:buClr>
        <a:buFont typeface="Lucida Grande"/>
        <a:buChar char="·"/>
        <a:defRPr sz="20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98613" indent="-222250" algn="l" defTabSz="457200" rtl="0" eaLnBrk="1" latinLnBrk="0" hangingPunct="1">
        <a:spcBef>
          <a:spcPts val="600"/>
        </a:spcBef>
        <a:buClr>
          <a:srgbClr val="FFFF66"/>
        </a:buClr>
        <a:buFont typeface="Lucida Grande"/>
        <a:buChar char="»"/>
        <a:defRPr sz="18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pos="55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6.xml"/><Relationship Id="rId1" Type="http://schemas.openxmlformats.org/officeDocument/2006/relationships/themeOverride" Target="../theme/themeOverride4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03469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8610600" cy="1143000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en-US" altLang="en-US" sz="4400" dirty="0" smtClean="0"/>
              <a:t>Optimizing Cost-</a:t>
            </a:r>
            <a:br>
              <a:rPr lang="en-US" altLang="en-US" sz="4400" dirty="0" smtClean="0"/>
            </a:br>
            <a:r>
              <a:rPr lang="en-US" altLang="en-US" sz="4400" dirty="0" smtClean="0"/>
              <a:t>Effectiveness of TAVR: </a:t>
            </a:r>
            <a:br>
              <a:rPr lang="en-US" altLang="en-US" sz="4400" dirty="0" smtClean="0"/>
            </a:br>
            <a:r>
              <a:rPr lang="en-US" altLang="en-US" i="1" dirty="0" smtClean="0">
                <a:solidFill>
                  <a:srgbClr val="00FFFF"/>
                </a:solidFill>
              </a:rPr>
              <a:t>What do we need to do differently?</a:t>
            </a:r>
            <a:r>
              <a:rPr lang="en-US" altLang="en-US" dirty="0" smtClean="0"/>
              <a:t>  </a:t>
            </a:r>
          </a:p>
        </p:txBody>
      </p:sp>
      <p:sp>
        <p:nvSpPr>
          <p:cNvPr id="20346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16013" y="4038600"/>
            <a:ext cx="7161212" cy="2208213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200" dirty="0" smtClean="0"/>
              <a:t>David J. Cohen, M.D., M.Sc.</a:t>
            </a:r>
          </a:p>
          <a:p>
            <a:pPr algn="ctr">
              <a:buFontTx/>
              <a:buNone/>
              <a:defRPr/>
            </a:pPr>
            <a:endParaRPr lang="en-US" sz="2200" dirty="0" smtClean="0"/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sz="2200" dirty="0" smtClean="0"/>
              <a:t>Vice Chairman of Medicine (Research)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2200" dirty="0" smtClean="0"/>
              <a:t>Beth Israel Deaconess Medical Center, Boston</a:t>
            </a:r>
            <a:br>
              <a:rPr lang="en-US" sz="2200" dirty="0" smtClean="0"/>
            </a:br>
            <a:endParaRPr lang="en-US" sz="2200" dirty="0" smtClean="0"/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2200" dirty="0" smtClean="0"/>
              <a:t>Professor of Medicine</a:t>
            </a:r>
            <a:br>
              <a:rPr lang="en-US" sz="2200" dirty="0" smtClean="0"/>
            </a:br>
            <a:r>
              <a:rPr lang="en-US" sz="2200" dirty="0" smtClean="0"/>
              <a:t>Harvard Medical School</a:t>
            </a:r>
          </a:p>
        </p:txBody>
      </p:sp>
      <p:sp>
        <p:nvSpPr>
          <p:cNvPr id="17414" name="Text Box 7"/>
          <p:cNvSpPr txBox="1">
            <a:spLocks noChangeArrowheads="1"/>
          </p:cNvSpPr>
          <p:nvPr/>
        </p:nvSpPr>
        <p:spPr bwMode="auto">
          <a:xfrm>
            <a:off x="7885113" y="6613525"/>
            <a:ext cx="12923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en-US" sz="1000" dirty="0" smtClean="0"/>
              <a:t>CRT 2018- 10 mins</a:t>
            </a:r>
            <a:endParaRPr lang="en-US" altLang="en-US" sz="1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79394" name="Object 2"/>
          <p:cNvGraphicFramePr>
            <a:graphicFrameLocks noChangeAspect="1"/>
          </p:cNvGraphicFramePr>
          <p:nvPr/>
        </p:nvGraphicFramePr>
        <p:xfrm>
          <a:off x="685800" y="914400"/>
          <a:ext cx="7848600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9" name="Image" r:id="rId3" imgW="11187302" imgH="9155556" progId="">
                  <p:embed/>
                </p:oleObj>
              </mc:Choice>
              <mc:Fallback>
                <p:oleObj name="Image" r:id="rId3" imgW="11187302" imgH="915555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7848600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9395" name="Oval 3"/>
          <p:cNvSpPr>
            <a:spLocks noChangeArrowheads="1"/>
          </p:cNvSpPr>
          <p:nvPr/>
        </p:nvSpPr>
        <p:spPr bwMode="auto">
          <a:xfrm>
            <a:off x="2743200" y="2914650"/>
            <a:ext cx="1219200" cy="815975"/>
          </a:xfrm>
          <a:prstGeom prst="ellipse">
            <a:avLst/>
          </a:prstGeom>
          <a:noFill/>
          <a:ln w="38100">
            <a:solidFill>
              <a:srgbClr val="FC0128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9396" name="Rectangle 4"/>
          <p:cNvSpPr>
            <a:spLocks noChangeArrowheads="1"/>
          </p:cNvSpPr>
          <p:nvPr/>
        </p:nvSpPr>
        <p:spPr bwMode="auto">
          <a:xfrm>
            <a:off x="6172200" y="2692400"/>
            <a:ext cx="638175" cy="37941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9397" name="Rectangle 5"/>
          <p:cNvSpPr>
            <a:spLocks noChangeArrowheads="1"/>
          </p:cNvSpPr>
          <p:nvPr/>
        </p:nvSpPr>
        <p:spPr bwMode="auto">
          <a:xfrm>
            <a:off x="2057400" y="5137150"/>
            <a:ext cx="638175" cy="714375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79398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4779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>
                <a:solidFill>
                  <a:srgbClr val="FFFF00"/>
                </a:solidFill>
              </a:rPr>
              <a:t>Hospital Reimbursement 101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79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79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9395" grpId="0" animBg="1"/>
      <p:bldP spid="19793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10600" cy="1143000"/>
          </a:xfrm>
        </p:spPr>
        <p:txBody>
          <a:bodyPr/>
          <a:lstStyle/>
          <a:p>
            <a:pPr algn="l"/>
            <a:r>
              <a:rPr lang="en-US" altLang="en-US" sz="3000" dirty="0" smtClean="0"/>
              <a:t>Reimbursement for Intermediate Risk TAVR: </a:t>
            </a:r>
            <a:br>
              <a:rPr lang="en-US" altLang="en-US" sz="3000" dirty="0" smtClean="0"/>
            </a:br>
            <a:r>
              <a:rPr lang="en-US" altLang="en-US" sz="2800" i="1" dirty="0" smtClean="0">
                <a:solidFill>
                  <a:srgbClr val="00FFFF"/>
                </a:solidFill>
              </a:rPr>
              <a:t>A </a:t>
            </a:r>
            <a:r>
              <a:rPr lang="en-US" altLang="en-US" sz="2800" i="1" dirty="0">
                <a:solidFill>
                  <a:srgbClr val="00FFFF"/>
                </a:solidFill>
              </a:rPr>
              <a:t>Tale of </a:t>
            </a:r>
            <a:r>
              <a:rPr lang="en-US" altLang="en-US" sz="2800" i="1" dirty="0" smtClean="0">
                <a:solidFill>
                  <a:srgbClr val="00FFFF"/>
                </a:solidFill>
              </a:rPr>
              <a:t>Two Cities</a:t>
            </a:r>
            <a:endParaRPr lang="en-US" altLang="en-US" sz="3000" i="1" dirty="0">
              <a:solidFill>
                <a:srgbClr val="00FFFF"/>
              </a:solidFill>
            </a:endParaRPr>
          </a:p>
        </p:txBody>
      </p:sp>
      <p:sp>
        <p:nvSpPr>
          <p:cNvPr id="2072579" name="Line 3"/>
          <p:cNvSpPr>
            <a:spLocks noChangeShapeType="1"/>
          </p:cNvSpPr>
          <p:nvPr/>
        </p:nvSpPr>
        <p:spPr bwMode="auto">
          <a:xfrm>
            <a:off x="228600" y="1219200"/>
            <a:ext cx="8763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72580" name="Picture 4" descr="US Map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00800" cy="49450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0" y="3276600"/>
            <a:ext cx="1981200" cy="1066800"/>
            <a:chOff x="4320" y="2064"/>
            <a:chExt cx="1248" cy="672"/>
          </a:xfrm>
        </p:grpSpPr>
        <p:sp>
          <p:nvSpPr>
            <p:cNvPr id="2072582" name="AutoShape 6"/>
            <p:cNvSpPr>
              <a:spLocks noChangeArrowheads="1"/>
            </p:cNvSpPr>
            <p:nvPr/>
          </p:nvSpPr>
          <p:spPr bwMode="auto">
            <a:xfrm>
              <a:off x="4320" y="2064"/>
              <a:ext cx="192" cy="192"/>
            </a:xfrm>
            <a:prstGeom prst="star5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583" name="Rectangle 7"/>
            <p:cNvSpPr>
              <a:spLocks noChangeArrowheads="1"/>
            </p:cNvSpPr>
            <p:nvPr/>
          </p:nvSpPr>
          <p:spPr bwMode="auto">
            <a:xfrm>
              <a:off x="4704" y="2352"/>
              <a:ext cx="864" cy="384"/>
            </a:xfrm>
            <a:prstGeom prst="rect">
              <a:avLst/>
            </a:prstGeom>
            <a:solidFill>
              <a:srgbClr val="0099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dirty="0"/>
                <a:t>New York</a:t>
              </a:r>
            </a:p>
            <a:p>
              <a:pPr algn="ctr"/>
              <a:r>
                <a:rPr lang="en-US" sz="1600" dirty="0" smtClean="0"/>
                <a:t>$</a:t>
              </a:r>
              <a:r>
                <a:rPr lang="en-US" sz="1600" dirty="0"/>
                <a:t>62,228</a:t>
              </a:r>
              <a:endParaRPr lang="en-US" altLang="en-US" sz="1600" dirty="0"/>
            </a:p>
          </p:txBody>
        </p:sp>
        <p:sp>
          <p:nvSpPr>
            <p:cNvPr id="2072584" name="Freeform 8"/>
            <p:cNvSpPr>
              <a:spLocks/>
            </p:cNvSpPr>
            <p:nvPr/>
          </p:nvSpPr>
          <p:spPr bwMode="auto">
            <a:xfrm>
              <a:off x="4464" y="2160"/>
              <a:ext cx="288" cy="400"/>
            </a:xfrm>
            <a:custGeom>
              <a:avLst/>
              <a:gdLst>
                <a:gd name="T0" fmla="*/ 0 w 288"/>
                <a:gd name="T1" fmla="*/ 0 h 400"/>
                <a:gd name="T2" fmla="*/ 96 w 288"/>
                <a:gd name="T3" fmla="*/ 96 h 400"/>
                <a:gd name="T4" fmla="*/ 96 w 288"/>
                <a:gd name="T5" fmla="*/ 288 h 400"/>
                <a:gd name="T6" fmla="*/ 192 w 288"/>
                <a:gd name="T7" fmla="*/ 384 h 400"/>
                <a:gd name="T8" fmla="*/ 288 w 288"/>
                <a:gd name="T9" fmla="*/ 38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00">
                  <a:moveTo>
                    <a:pt x="0" y="0"/>
                  </a:moveTo>
                  <a:cubicBezTo>
                    <a:pt x="40" y="24"/>
                    <a:pt x="80" y="48"/>
                    <a:pt x="96" y="96"/>
                  </a:cubicBezTo>
                  <a:cubicBezTo>
                    <a:pt x="112" y="144"/>
                    <a:pt x="80" y="240"/>
                    <a:pt x="96" y="288"/>
                  </a:cubicBezTo>
                  <a:cubicBezTo>
                    <a:pt x="112" y="336"/>
                    <a:pt x="160" y="368"/>
                    <a:pt x="192" y="384"/>
                  </a:cubicBezTo>
                  <a:cubicBezTo>
                    <a:pt x="224" y="400"/>
                    <a:pt x="256" y="392"/>
                    <a:pt x="288" y="384"/>
                  </a:cubicBezTo>
                </a:path>
              </a:pathLst>
            </a:custGeom>
            <a:noFill/>
            <a:ln w="28575" cap="flat" cmpd="sng">
              <a:solidFill>
                <a:srgbClr val="0099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667000" y="4876800"/>
            <a:ext cx="1981200" cy="1143000"/>
            <a:chOff x="1680" y="3072"/>
            <a:chExt cx="1248" cy="720"/>
          </a:xfrm>
        </p:grpSpPr>
        <p:sp>
          <p:nvSpPr>
            <p:cNvPr id="2072586" name="AutoShape 10"/>
            <p:cNvSpPr>
              <a:spLocks noChangeArrowheads="1"/>
            </p:cNvSpPr>
            <p:nvPr/>
          </p:nvSpPr>
          <p:spPr bwMode="auto">
            <a:xfrm>
              <a:off x="2736" y="3072"/>
              <a:ext cx="192" cy="192"/>
            </a:xfrm>
            <a:prstGeom prst="star5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2587" name="Rectangle 11"/>
            <p:cNvSpPr>
              <a:spLocks noChangeArrowheads="1"/>
            </p:cNvSpPr>
            <p:nvPr/>
          </p:nvSpPr>
          <p:spPr bwMode="auto">
            <a:xfrm>
              <a:off x="1680" y="3408"/>
              <a:ext cx="864" cy="384"/>
            </a:xfrm>
            <a:prstGeom prst="rect">
              <a:avLst/>
            </a:prstGeom>
            <a:solidFill>
              <a:srgbClr val="FC0128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dirty="0"/>
                <a:t>Dallas</a:t>
              </a:r>
            </a:p>
            <a:p>
              <a:pPr algn="ctr"/>
              <a:r>
                <a:rPr lang="en-US" sz="1600" dirty="0" smtClean="0"/>
                <a:t>$</a:t>
              </a:r>
              <a:r>
                <a:rPr lang="en-US" sz="1600" dirty="0"/>
                <a:t>38,689</a:t>
              </a:r>
              <a:endParaRPr lang="en-US" altLang="en-US" sz="1600" dirty="0"/>
            </a:p>
          </p:txBody>
        </p:sp>
        <p:sp>
          <p:nvSpPr>
            <p:cNvPr id="2072588" name="Freeform 12"/>
            <p:cNvSpPr>
              <a:spLocks/>
            </p:cNvSpPr>
            <p:nvPr/>
          </p:nvSpPr>
          <p:spPr bwMode="auto">
            <a:xfrm flipH="1">
              <a:off x="2496" y="3216"/>
              <a:ext cx="288" cy="400"/>
            </a:xfrm>
            <a:custGeom>
              <a:avLst/>
              <a:gdLst>
                <a:gd name="T0" fmla="*/ 0 w 288"/>
                <a:gd name="T1" fmla="*/ 0 h 400"/>
                <a:gd name="T2" fmla="*/ 96 w 288"/>
                <a:gd name="T3" fmla="*/ 96 h 400"/>
                <a:gd name="T4" fmla="*/ 96 w 288"/>
                <a:gd name="T5" fmla="*/ 288 h 400"/>
                <a:gd name="T6" fmla="*/ 192 w 288"/>
                <a:gd name="T7" fmla="*/ 384 h 400"/>
                <a:gd name="T8" fmla="*/ 288 w 288"/>
                <a:gd name="T9" fmla="*/ 38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00">
                  <a:moveTo>
                    <a:pt x="0" y="0"/>
                  </a:moveTo>
                  <a:cubicBezTo>
                    <a:pt x="40" y="24"/>
                    <a:pt x="80" y="48"/>
                    <a:pt x="96" y="96"/>
                  </a:cubicBezTo>
                  <a:cubicBezTo>
                    <a:pt x="112" y="144"/>
                    <a:pt x="80" y="240"/>
                    <a:pt x="96" y="288"/>
                  </a:cubicBezTo>
                  <a:cubicBezTo>
                    <a:pt x="112" y="336"/>
                    <a:pt x="160" y="368"/>
                    <a:pt x="192" y="384"/>
                  </a:cubicBezTo>
                  <a:cubicBezTo>
                    <a:pt x="224" y="400"/>
                    <a:pt x="256" y="392"/>
                    <a:pt x="288" y="384"/>
                  </a:cubicBezTo>
                </a:path>
              </a:pathLst>
            </a:custGeom>
            <a:noFill/>
            <a:ln w="28575" cap="flat" cmpd="sng">
              <a:solidFill>
                <a:srgbClr val="FC0128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C012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791200" y="1752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Procedure  $38,000</a:t>
            </a:r>
          </a:p>
          <a:p>
            <a:r>
              <a:rPr lang="en-US" sz="1200" b="1" dirty="0" smtClean="0">
                <a:solidFill>
                  <a:srgbClr val="000000"/>
                </a:solidFill>
              </a:rPr>
              <a:t>Hosp Stay   $14,000</a:t>
            </a:r>
          </a:p>
          <a:p>
            <a:r>
              <a:rPr lang="en-US" sz="1200" b="1" dirty="0" smtClean="0">
                <a:solidFill>
                  <a:srgbClr val="000000"/>
                </a:solidFill>
              </a:rPr>
              <a:t>Total            $52,000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1752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Approx Cost of Intermediate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Risk TAVR in 2017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17" name="Left Brace 16"/>
          <p:cNvSpPr/>
          <p:nvPr/>
        </p:nvSpPr>
        <p:spPr bwMode="auto">
          <a:xfrm rot="10800000" flipH="1">
            <a:off x="5638800" y="1752600"/>
            <a:ext cx="228600" cy="685800"/>
          </a:xfrm>
          <a:prstGeom prst="leftBrace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4582" y="6550223"/>
            <a:ext cx="3050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Estimated 2018 rates for DRG 267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0241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603" name="Line 3"/>
          <p:cNvSpPr>
            <a:spLocks noChangeShapeType="1"/>
          </p:cNvSpPr>
          <p:nvPr/>
        </p:nvSpPr>
        <p:spPr bwMode="auto">
          <a:xfrm>
            <a:off x="304800" y="1219200"/>
            <a:ext cx="84582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73604" name="Picture 4" descr="US Map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400800" cy="4945063"/>
          </a:xfrm>
          <a:prstGeom prst="rect">
            <a:avLst/>
          </a:prstGeom>
          <a:noFill/>
          <a:ln w="28575">
            <a:solidFill>
              <a:srgbClr val="FC012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867400" y="4419600"/>
            <a:ext cx="2362200" cy="1143000"/>
            <a:chOff x="3696" y="2784"/>
            <a:chExt cx="1488" cy="720"/>
          </a:xfrm>
        </p:grpSpPr>
        <p:sp>
          <p:nvSpPr>
            <p:cNvPr id="2073606" name="AutoShape 6"/>
            <p:cNvSpPr>
              <a:spLocks noChangeArrowheads="1"/>
            </p:cNvSpPr>
            <p:nvPr/>
          </p:nvSpPr>
          <p:spPr bwMode="auto">
            <a:xfrm>
              <a:off x="3696" y="2784"/>
              <a:ext cx="192" cy="192"/>
            </a:xfrm>
            <a:prstGeom prst="star5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607" name="Rectangle 7"/>
            <p:cNvSpPr>
              <a:spLocks noChangeArrowheads="1"/>
            </p:cNvSpPr>
            <p:nvPr/>
          </p:nvSpPr>
          <p:spPr bwMode="auto">
            <a:xfrm>
              <a:off x="4320" y="3120"/>
              <a:ext cx="864" cy="384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dirty="0">
                  <a:solidFill>
                    <a:srgbClr val="000000"/>
                  </a:solidFill>
                </a:rPr>
                <a:t>Emory</a:t>
              </a:r>
            </a:p>
            <a:p>
              <a:pPr algn="ctr"/>
              <a:r>
                <a:rPr lang="en-US" sz="1600" dirty="0" smtClean="0">
                  <a:solidFill>
                    <a:srgbClr val="000000"/>
                  </a:solidFill>
                </a:rPr>
                <a:t>$</a:t>
              </a:r>
              <a:r>
                <a:rPr lang="en-US" sz="1600" dirty="0">
                  <a:solidFill>
                    <a:srgbClr val="000000"/>
                  </a:solidFill>
                </a:rPr>
                <a:t>45,862</a:t>
              </a:r>
              <a:endParaRPr lang="en-US" alt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2073608" name="Freeform 8"/>
            <p:cNvSpPr>
              <a:spLocks/>
            </p:cNvSpPr>
            <p:nvPr/>
          </p:nvSpPr>
          <p:spPr bwMode="auto">
            <a:xfrm>
              <a:off x="3792" y="2880"/>
              <a:ext cx="576" cy="400"/>
            </a:xfrm>
            <a:custGeom>
              <a:avLst/>
              <a:gdLst>
                <a:gd name="T0" fmla="*/ 0 w 288"/>
                <a:gd name="T1" fmla="*/ 0 h 400"/>
                <a:gd name="T2" fmla="*/ 96 w 288"/>
                <a:gd name="T3" fmla="*/ 96 h 400"/>
                <a:gd name="T4" fmla="*/ 96 w 288"/>
                <a:gd name="T5" fmla="*/ 288 h 400"/>
                <a:gd name="T6" fmla="*/ 192 w 288"/>
                <a:gd name="T7" fmla="*/ 384 h 400"/>
                <a:gd name="T8" fmla="*/ 288 w 288"/>
                <a:gd name="T9" fmla="*/ 38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00">
                  <a:moveTo>
                    <a:pt x="0" y="0"/>
                  </a:moveTo>
                  <a:cubicBezTo>
                    <a:pt x="40" y="24"/>
                    <a:pt x="80" y="48"/>
                    <a:pt x="96" y="96"/>
                  </a:cubicBezTo>
                  <a:cubicBezTo>
                    <a:pt x="112" y="144"/>
                    <a:pt x="80" y="240"/>
                    <a:pt x="96" y="288"/>
                  </a:cubicBezTo>
                  <a:cubicBezTo>
                    <a:pt x="112" y="336"/>
                    <a:pt x="160" y="368"/>
                    <a:pt x="192" y="384"/>
                  </a:cubicBezTo>
                  <a:cubicBezTo>
                    <a:pt x="224" y="400"/>
                    <a:pt x="256" y="392"/>
                    <a:pt x="288" y="384"/>
                  </a:cubicBezTo>
                </a:path>
              </a:pathLst>
            </a:custGeom>
            <a:noFill/>
            <a:ln w="28575" cap="flat" cmpd="sng">
              <a:solidFill>
                <a:srgbClr val="FE9B03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1000" y="3733800"/>
            <a:ext cx="1600200" cy="990600"/>
            <a:chOff x="240" y="2352"/>
            <a:chExt cx="1008" cy="624"/>
          </a:xfrm>
        </p:grpSpPr>
        <p:sp>
          <p:nvSpPr>
            <p:cNvPr id="2073610" name="AutoShape 10"/>
            <p:cNvSpPr>
              <a:spLocks noChangeArrowheads="1"/>
            </p:cNvSpPr>
            <p:nvPr/>
          </p:nvSpPr>
          <p:spPr bwMode="auto">
            <a:xfrm>
              <a:off x="1056" y="2352"/>
              <a:ext cx="192" cy="192"/>
            </a:xfrm>
            <a:prstGeom prst="star5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3611" name="Rectangle 11"/>
            <p:cNvSpPr>
              <a:spLocks noChangeArrowheads="1"/>
            </p:cNvSpPr>
            <p:nvPr/>
          </p:nvSpPr>
          <p:spPr bwMode="auto">
            <a:xfrm>
              <a:off x="240" y="2592"/>
              <a:ext cx="864" cy="384"/>
            </a:xfrm>
            <a:prstGeom prst="rect">
              <a:avLst/>
            </a:prstGeom>
            <a:solidFill>
              <a:srgbClr val="0000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dirty="0"/>
                <a:t>Stanford</a:t>
              </a:r>
            </a:p>
            <a:p>
              <a:pPr algn="ctr"/>
              <a:r>
                <a:rPr lang="en-US" sz="1600" dirty="0" smtClean="0"/>
                <a:t>$</a:t>
              </a:r>
              <a:r>
                <a:rPr lang="en-US" sz="1600" dirty="0"/>
                <a:t>76,780</a:t>
              </a:r>
              <a:endParaRPr lang="en-US" altLang="en-US" sz="1600" dirty="0"/>
            </a:p>
          </p:txBody>
        </p:sp>
        <p:sp>
          <p:nvSpPr>
            <p:cNvPr id="2073612" name="Freeform 12"/>
            <p:cNvSpPr>
              <a:spLocks/>
            </p:cNvSpPr>
            <p:nvPr/>
          </p:nvSpPr>
          <p:spPr bwMode="auto">
            <a:xfrm flipV="1">
              <a:off x="816" y="2448"/>
              <a:ext cx="288" cy="192"/>
            </a:xfrm>
            <a:custGeom>
              <a:avLst/>
              <a:gdLst>
                <a:gd name="T0" fmla="*/ 0 w 288"/>
                <a:gd name="T1" fmla="*/ 0 h 400"/>
                <a:gd name="T2" fmla="*/ 96 w 288"/>
                <a:gd name="T3" fmla="*/ 96 h 400"/>
                <a:gd name="T4" fmla="*/ 96 w 288"/>
                <a:gd name="T5" fmla="*/ 288 h 400"/>
                <a:gd name="T6" fmla="*/ 192 w 288"/>
                <a:gd name="T7" fmla="*/ 384 h 400"/>
                <a:gd name="T8" fmla="*/ 288 w 288"/>
                <a:gd name="T9" fmla="*/ 384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400">
                  <a:moveTo>
                    <a:pt x="0" y="0"/>
                  </a:moveTo>
                  <a:cubicBezTo>
                    <a:pt x="40" y="24"/>
                    <a:pt x="80" y="48"/>
                    <a:pt x="96" y="96"/>
                  </a:cubicBezTo>
                  <a:cubicBezTo>
                    <a:pt x="112" y="144"/>
                    <a:pt x="80" y="240"/>
                    <a:pt x="96" y="288"/>
                  </a:cubicBezTo>
                  <a:cubicBezTo>
                    <a:pt x="112" y="336"/>
                    <a:pt x="160" y="368"/>
                    <a:pt x="192" y="384"/>
                  </a:cubicBezTo>
                  <a:cubicBezTo>
                    <a:pt x="224" y="400"/>
                    <a:pt x="256" y="392"/>
                    <a:pt x="288" y="384"/>
                  </a:cubicBezTo>
                </a:path>
              </a:pathLst>
            </a:custGeom>
            <a:noFill/>
            <a:ln w="28575" cap="flat" cmpd="sng">
              <a:solidFill>
                <a:srgbClr val="000066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791200" y="17526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Procedure  $38,000</a:t>
            </a:r>
          </a:p>
          <a:p>
            <a:r>
              <a:rPr lang="en-US" sz="1200" b="1" dirty="0" err="1">
                <a:solidFill>
                  <a:srgbClr val="000000"/>
                </a:solidFill>
              </a:rPr>
              <a:t>Hosp</a:t>
            </a:r>
            <a:r>
              <a:rPr lang="en-US" sz="1200" b="1" dirty="0">
                <a:solidFill>
                  <a:srgbClr val="000000"/>
                </a:solidFill>
              </a:rPr>
              <a:t> Stay   $14,000</a:t>
            </a:r>
          </a:p>
          <a:p>
            <a:r>
              <a:rPr lang="en-US" sz="1200" b="1" dirty="0">
                <a:solidFill>
                  <a:srgbClr val="000000"/>
                </a:solidFill>
              </a:rPr>
              <a:t>Total            $52,000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62400" y="1752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Approx Cost of Intermediate </a:t>
            </a:r>
          </a:p>
          <a:p>
            <a:pPr algn="ctr"/>
            <a:r>
              <a:rPr lang="en-US" sz="1200" b="1" dirty="0" smtClean="0">
                <a:solidFill>
                  <a:srgbClr val="000000"/>
                </a:solidFill>
              </a:rPr>
              <a:t>Risk TAVR in 2017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2" name="Left Brace 21"/>
          <p:cNvSpPr/>
          <p:nvPr/>
        </p:nvSpPr>
        <p:spPr bwMode="auto">
          <a:xfrm rot="10800000" flipH="1">
            <a:off x="5638800" y="1752600"/>
            <a:ext cx="228600" cy="685800"/>
          </a:xfrm>
          <a:prstGeom prst="leftBrace">
            <a:avLst/>
          </a:prstGeom>
          <a:noFill/>
          <a:ln w="19050" cap="flat" cmpd="sng" algn="ctr">
            <a:solidFill>
              <a:srgbClr val="000066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81000" y="152400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Reimbursement for Intermediate Risk TAVR: </a:t>
            </a:r>
            <a:br>
              <a:rPr kumimoji="0" lang="en-US" altLang="en-US" sz="3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altLang="en-US" sz="2800" b="0" i="1" u="none" strike="noStrike" kern="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Tale of Two Cities</a:t>
            </a:r>
            <a:endParaRPr kumimoji="0" lang="en-US" altLang="en-US" sz="3000" b="0" i="1" u="none" strike="noStrike" kern="0" cap="none" spc="0" normalizeH="0" baseline="0" noProof="0" dirty="0">
              <a:ln>
                <a:noFill/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4582" y="6550223"/>
            <a:ext cx="3050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* Estimated 2018 rates for DRG 267</a:t>
            </a:r>
            <a:endParaRPr lang="en-US" sz="1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42875"/>
            <a:ext cx="8594725" cy="11430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How can we improve the </a:t>
            </a:r>
            <a:br>
              <a:rPr lang="en-US" smtClean="0"/>
            </a:br>
            <a:r>
              <a:rPr lang="en-US" smtClean="0"/>
              <a:t>cost-effectiveness of TAVR today?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304800" y="1295400"/>
            <a:ext cx="862012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28" name="Content Placeholder 4"/>
          <p:cNvSpPr>
            <a:spLocks noGrp="1"/>
          </p:cNvSpPr>
          <p:nvPr>
            <p:ph type="body" idx="4294967295"/>
          </p:nvPr>
        </p:nvSpPr>
        <p:spPr>
          <a:xfrm>
            <a:off x="838200" y="1905000"/>
            <a:ext cx="7391400" cy="3886200"/>
          </a:xfrm>
        </p:spPr>
        <p:txBody>
          <a:bodyPr/>
          <a:lstStyle/>
          <a:p>
            <a:pPr marL="347663" indent="-347663" defTabSz="457200">
              <a:spcBef>
                <a:spcPct val="70000"/>
              </a:spcBef>
              <a:defRPr/>
            </a:pPr>
            <a:r>
              <a:rPr lang="en-US" altLang="en-US" smtClean="0"/>
              <a:t>Avoid non-femoral approaches whenever possible</a:t>
            </a:r>
          </a:p>
          <a:p>
            <a:pPr marL="347663" indent="-347663" defTabSz="457200">
              <a:spcBef>
                <a:spcPct val="70000"/>
              </a:spcBef>
              <a:defRPr/>
            </a:pPr>
            <a:r>
              <a:rPr lang="en-US" altLang="en-US" smtClean="0"/>
              <a:t>Size your valve correctly– limits need for VIV implants and other complications</a:t>
            </a:r>
          </a:p>
          <a:p>
            <a:pPr marL="347663" indent="-347663" defTabSz="457200">
              <a:spcBef>
                <a:spcPct val="70000"/>
              </a:spcBef>
              <a:defRPr/>
            </a:pPr>
            <a:r>
              <a:rPr lang="en-US" altLang="en-US" smtClean="0"/>
              <a:t>Select your patients well (avoid “cohort C”)</a:t>
            </a:r>
          </a:p>
          <a:p>
            <a:pPr marL="347663" indent="-347663" defTabSz="457200">
              <a:spcBef>
                <a:spcPct val="70000"/>
              </a:spcBef>
              <a:defRPr/>
            </a:pPr>
            <a:r>
              <a:rPr lang="en-US" altLang="en-US" smtClean="0"/>
              <a:t>Prevent complications– especially bleeding and acute kidney injury</a:t>
            </a:r>
          </a:p>
          <a:p>
            <a:pPr marL="347663" indent="-347663" defTabSz="457200">
              <a:spcBef>
                <a:spcPct val="70000"/>
              </a:spcBef>
              <a:defRPr/>
            </a:pPr>
            <a:r>
              <a:rPr lang="en-US" altLang="en-US" smtClean="0"/>
              <a:t>Reduce length of stay for uncomplicated procedures (e.g., fast track, minimalist approach)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9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9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9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9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142875"/>
            <a:ext cx="8594725" cy="11430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How can we improve the </a:t>
            </a:r>
            <a:br>
              <a:rPr lang="en-US" smtClean="0"/>
            </a:br>
            <a:r>
              <a:rPr lang="en-US" smtClean="0"/>
              <a:t>cost-effectiveness of TAVR today?</a:t>
            </a:r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304800" y="1295400"/>
            <a:ext cx="862012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076" name="Content Placeholder 4"/>
          <p:cNvSpPr>
            <a:spLocks noGrp="1"/>
          </p:cNvSpPr>
          <p:nvPr>
            <p:ph type="body" idx="1"/>
          </p:nvPr>
        </p:nvSpPr>
        <p:spPr>
          <a:xfrm>
            <a:off x="838200" y="1905000"/>
            <a:ext cx="7391400" cy="3886200"/>
          </a:xfrm>
        </p:spPr>
        <p:txBody>
          <a:bodyPr/>
          <a:lstStyle/>
          <a:p>
            <a:pPr marL="347663" indent="-347663" defTabSz="457200">
              <a:spcBef>
                <a:spcPct val="70000"/>
              </a:spcBef>
              <a:defRPr/>
            </a:pPr>
            <a:r>
              <a:rPr lang="en-US" altLang="en-US" smtClean="0">
                <a:solidFill>
                  <a:schemeClr val="bg1"/>
                </a:solidFill>
              </a:rPr>
              <a:t>Avoid non-femoral approaches whenever possible</a:t>
            </a:r>
          </a:p>
          <a:p>
            <a:pPr marL="347663" indent="-347663" defTabSz="457200">
              <a:spcBef>
                <a:spcPct val="70000"/>
              </a:spcBef>
              <a:defRPr/>
            </a:pPr>
            <a:r>
              <a:rPr lang="en-US" altLang="en-US" smtClean="0">
                <a:solidFill>
                  <a:schemeClr val="bg1"/>
                </a:solidFill>
              </a:rPr>
              <a:t>Size your valve correctly– limits need for VIV implants and other complications</a:t>
            </a:r>
          </a:p>
          <a:p>
            <a:pPr marL="347663" indent="-347663" defTabSz="457200">
              <a:spcBef>
                <a:spcPct val="70000"/>
              </a:spcBef>
              <a:defRPr/>
            </a:pPr>
            <a:r>
              <a:rPr lang="en-US" altLang="en-US" smtClean="0">
                <a:solidFill>
                  <a:schemeClr val="bg1"/>
                </a:solidFill>
              </a:rPr>
              <a:t>Select your patients well (avoid “cohort C”)</a:t>
            </a:r>
          </a:p>
          <a:p>
            <a:pPr marL="347663" indent="-347663" defTabSz="457200">
              <a:spcBef>
                <a:spcPct val="70000"/>
              </a:spcBef>
              <a:defRPr/>
            </a:pPr>
            <a:r>
              <a:rPr lang="en-US" altLang="en-US" smtClean="0">
                <a:solidFill>
                  <a:srgbClr val="FFFF00"/>
                </a:solidFill>
              </a:rPr>
              <a:t>Prevent complications– especially bleeding and acute kidney injury</a:t>
            </a:r>
          </a:p>
          <a:p>
            <a:pPr marL="347663" indent="-347663" defTabSz="457200">
              <a:spcBef>
                <a:spcPct val="70000"/>
              </a:spcBef>
              <a:defRPr/>
            </a:pPr>
            <a:r>
              <a:rPr lang="en-US" altLang="en-US" smtClean="0">
                <a:solidFill>
                  <a:srgbClr val="FFFF00"/>
                </a:solidFill>
              </a:rPr>
              <a:t>Reduce length of stay for uncomplicated procedures (e.g., fast track, minimalist approach)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Adjusted Incremental Costs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</p:nvPr>
        </p:nvGraphicFramePr>
        <p:xfrm>
          <a:off x="381000" y="1219200"/>
          <a:ext cx="8382000" cy="4894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7875" y="6223000"/>
            <a:ext cx="7069138" cy="5238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rgbClr val="FFFF66"/>
            </a:solidFill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66"/>
                </a:solidFill>
                <a:latin typeface="+mn-lt"/>
                <a:cs typeface="+mn-cs"/>
              </a:rPr>
              <a:t>*Adjusted for age, sex, prior bypass surgery, peripheral vascular disease, diabetes, and STS mortality risk score</a:t>
            </a:r>
            <a:r>
              <a:rPr lang="en-US" sz="1400" dirty="0">
                <a:solidFill>
                  <a:srgbClr val="FFFF66"/>
                </a:solidFill>
              </a:rPr>
              <a:t> ; R</a:t>
            </a:r>
            <a:r>
              <a:rPr lang="en-US" sz="1400" baseline="30000" dirty="0">
                <a:solidFill>
                  <a:srgbClr val="FFFF66"/>
                </a:solidFill>
              </a:rPr>
              <a:t>2</a:t>
            </a:r>
            <a:r>
              <a:rPr lang="en-US" sz="1400" dirty="0">
                <a:solidFill>
                  <a:srgbClr val="FFFF66"/>
                </a:solidFill>
              </a:rPr>
              <a:t>=0.41</a:t>
            </a:r>
            <a:endParaRPr lang="en-US" sz="1400" dirty="0">
              <a:solidFill>
                <a:srgbClr val="FFFF66"/>
              </a:solidFill>
              <a:latin typeface="+mn-lt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Attributable Costs</a:t>
            </a:r>
          </a:p>
        </p:txBody>
      </p:sp>
      <p:graphicFrame>
        <p:nvGraphicFramePr>
          <p:cNvPr id="2014263" name="Group 55"/>
          <p:cNvGraphicFramePr>
            <a:graphicFrameLocks noGrp="1"/>
          </p:cNvGraphicFramePr>
          <p:nvPr/>
        </p:nvGraphicFramePr>
        <p:xfrm>
          <a:off x="381000" y="1423988"/>
          <a:ext cx="8489950" cy="4672013"/>
        </p:xfrm>
        <a:graphic>
          <a:graphicData uri="http://schemas.openxmlformats.org/drawingml/2006/table">
            <a:tbl>
              <a:tblPr/>
              <a:tblGrid>
                <a:gridCol w="3368675"/>
                <a:gridCol w="1711325"/>
                <a:gridCol w="1876425"/>
                <a:gridCol w="1533525"/>
              </a:tblGrid>
              <a:tr h="1398586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Complication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Incremental Cost of Complication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Frequency of Complication in PARTNER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Attributable Cost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Death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$42,008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4.9%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$2,069 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Major stroke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$16,272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3.2%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$521 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Major bleeding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$32,869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9.9%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$3,238 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Renal failure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$68,051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4.2%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$1,809 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Arrhythmia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$16,067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16.3%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$2612 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Repeat TAVR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$119,905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$591 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Surgical AVR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$26,070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$449 </a:t>
                      </a:r>
                    </a:p>
                  </a:txBody>
                  <a:tcPr marL="4195" marR="4195" marT="419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Total cost of complications 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66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$11,324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E1D3F"/>
                    </a:solidFill>
                  </a:tcPr>
                </a:tc>
              </a:tr>
            </a:tbl>
          </a:graphicData>
        </a:graphic>
      </p:graphicFrame>
      <p:sp>
        <p:nvSpPr>
          <p:cNvPr id="2014265" name="Oval 57"/>
          <p:cNvSpPr>
            <a:spLocks noChangeArrowheads="1"/>
          </p:cNvSpPr>
          <p:nvPr/>
        </p:nvSpPr>
        <p:spPr bwMode="auto">
          <a:xfrm>
            <a:off x="7467600" y="3505200"/>
            <a:ext cx="1295400" cy="457200"/>
          </a:xfrm>
          <a:prstGeom prst="ellipse">
            <a:avLst/>
          </a:prstGeom>
          <a:noFill/>
          <a:ln w="28575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014266" name="Oval 58"/>
          <p:cNvSpPr>
            <a:spLocks noChangeArrowheads="1"/>
          </p:cNvSpPr>
          <p:nvPr/>
        </p:nvSpPr>
        <p:spPr bwMode="auto">
          <a:xfrm>
            <a:off x="7467600" y="4267200"/>
            <a:ext cx="1295400" cy="457200"/>
          </a:xfrm>
          <a:prstGeom prst="ellipse">
            <a:avLst/>
          </a:prstGeom>
          <a:noFill/>
          <a:ln w="28575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8727" name="Text Box 57"/>
          <p:cNvSpPr txBox="1">
            <a:spLocks noChangeArrowheads="1"/>
          </p:cNvSpPr>
          <p:nvPr/>
        </p:nvSpPr>
        <p:spPr bwMode="auto">
          <a:xfrm>
            <a:off x="4643438" y="6477000"/>
            <a:ext cx="450056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solidFill>
                  <a:schemeClr val="bg2"/>
                </a:solidFill>
              </a:rPr>
              <a:t>Arnold SV, et al.  </a:t>
            </a:r>
            <a:r>
              <a:rPr lang="en-US" altLang="en-US" sz="1400" u="sng">
                <a:solidFill>
                  <a:schemeClr val="bg2"/>
                </a:solidFill>
              </a:rPr>
              <a:t>Circ Cardiovasc Interv</a:t>
            </a:r>
            <a:r>
              <a:rPr lang="en-US" altLang="en-US" sz="1400">
                <a:solidFill>
                  <a:schemeClr val="bg2"/>
                </a:solidFill>
              </a:rPr>
              <a:t> 2014;7:829-36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14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4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14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4265" grpId="0" animBg="1"/>
      <p:bldP spid="201426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en-US"/>
          </a:p>
        </p:txBody>
      </p:sp>
      <p:sp>
        <p:nvSpPr>
          <p:cNvPr id="206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441325" y="200025"/>
            <a:ext cx="8169275" cy="1143000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What drives costs of TAVR? </a:t>
            </a:r>
            <a:endParaRPr lang="en-US" sz="2400" i="1" smtClean="0">
              <a:solidFill>
                <a:srgbClr val="61E0FD"/>
              </a:solidFill>
            </a:endParaRP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57200" y="1143000"/>
            <a:ext cx="8064500" cy="0"/>
          </a:xfrm>
          <a:prstGeom prst="line">
            <a:avLst/>
          </a:prstGeom>
          <a:noFill/>
          <a:ln w="12700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701" name="Object 50"/>
          <p:cNvGraphicFramePr>
            <a:graphicFrameLocks noChangeAspect="1"/>
          </p:cNvGraphicFramePr>
          <p:nvPr/>
        </p:nvGraphicFramePr>
        <p:xfrm>
          <a:off x="-685800" y="1447800"/>
          <a:ext cx="6477000" cy="521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2" name="Chart" r:id="rId3" imgW="6096190" imgH="4905184" progId="MSGraph.Chart.8">
                  <p:embed followColorScheme="full"/>
                </p:oleObj>
              </mc:Choice>
              <mc:Fallback>
                <p:oleObj name="Chart" r:id="rId3" imgW="6096190" imgH="4905184" progId="MSGraph.Chart.8">
                  <p:embed followColorScheme="full"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85800" y="1447800"/>
                        <a:ext cx="6477000" cy="521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Text Box 51"/>
          <p:cNvSpPr txBox="1">
            <a:spLocks noChangeArrowheads="1"/>
          </p:cNvSpPr>
          <p:nvPr/>
        </p:nvSpPr>
        <p:spPr bwMode="auto">
          <a:xfrm>
            <a:off x="884238" y="3225800"/>
            <a:ext cx="10096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800" b="1"/>
              <a:t>Valve</a:t>
            </a:r>
            <a:br>
              <a:rPr lang="en-US" altLang="en-US" sz="1800" b="1"/>
            </a:br>
            <a:r>
              <a:rPr lang="en-US" altLang="en-US" sz="1800" b="1"/>
              <a:t>$30,960</a:t>
            </a:r>
          </a:p>
        </p:txBody>
      </p:sp>
      <p:sp>
        <p:nvSpPr>
          <p:cNvPr id="29703" name="Text Box 52"/>
          <p:cNvSpPr txBox="1">
            <a:spLocks noChangeArrowheads="1"/>
          </p:cNvSpPr>
          <p:nvPr/>
        </p:nvSpPr>
        <p:spPr bwMode="auto">
          <a:xfrm>
            <a:off x="2438400" y="2362200"/>
            <a:ext cx="17589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800" b="1"/>
              <a:t>Complications</a:t>
            </a:r>
            <a:br>
              <a:rPr lang="en-US" altLang="en-US" sz="1800" b="1"/>
            </a:br>
            <a:r>
              <a:rPr lang="en-US" altLang="en-US" sz="1800" b="1"/>
              <a:t>$11,324</a:t>
            </a:r>
          </a:p>
        </p:txBody>
      </p:sp>
      <p:sp>
        <p:nvSpPr>
          <p:cNvPr id="29704" name="Text Box 53"/>
          <p:cNvSpPr txBox="1">
            <a:spLocks noChangeArrowheads="1"/>
          </p:cNvSpPr>
          <p:nvPr/>
        </p:nvSpPr>
        <p:spPr bwMode="auto">
          <a:xfrm>
            <a:off x="2444750" y="4343400"/>
            <a:ext cx="189865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800" b="1"/>
              <a:t>Everything Else</a:t>
            </a:r>
            <a:br>
              <a:rPr lang="en-US" altLang="en-US" sz="1800" b="1"/>
            </a:br>
            <a:r>
              <a:rPr lang="en-US" altLang="en-US" sz="1800" b="1"/>
              <a:t>$35,998</a:t>
            </a:r>
          </a:p>
        </p:txBody>
      </p:sp>
      <p:sp>
        <p:nvSpPr>
          <p:cNvPr id="29705" name="Text Box 55"/>
          <p:cNvSpPr txBox="1">
            <a:spLocks noChangeArrowheads="1"/>
          </p:cNvSpPr>
          <p:nvPr/>
        </p:nvSpPr>
        <p:spPr bwMode="auto">
          <a:xfrm>
            <a:off x="0" y="25400"/>
            <a:ext cx="1905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i="1"/>
              <a:t>PARTNER A + B</a:t>
            </a:r>
          </a:p>
        </p:txBody>
      </p:sp>
      <p:sp>
        <p:nvSpPr>
          <p:cNvPr id="1824772" name="Content Placeholder 4"/>
          <p:cNvSpPr>
            <a:spLocks/>
          </p:cNvSpPr>
          <p:nvPr/>
        </p:nvSpPr>
        <p:spPr bwMode="auto">
          <a:xfrm>
            <a:off x="5181600" y="1646238"/>
            <a:ext cx="35052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0" tIns="137160" rIns="182880" bIns="137160" anchor="ctr">
            <a:spAutoFit/>
          </a:bodyPr>
          <a:lstStyle/>
          <a:p>
            <a:pPr marL="347663" indent="-347663" defTabSz="457200" eaLnBrk="0" hangingPunct="0">
              <a:spcBef>
                <a:spcPct val="70000"/>
              </a:spcBef>
              <a:buSzPct val="100000"/>
              <a:defRPr/>
            </a:pPr>
            <a:r>
              <a:rPr lang="en-US" sz="2400" u="sng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Implications</a:t>
            </a:r>
          </a:p>
          <a:p>
            <a:pPr marL="347663" indent="-347663" defTabSz="457200" eaLnBrk="0" hangingPunct="0">
              <a:spcBef>
                <a:spcPct val="70000"/>
              </a:spcBef>
              <a:buSzPct val="100000"/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Complications account for 24% of non-implant related costs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Wingdings" pitchFamily="2" charset="2"/>
              </a:rPr>
              <a:t> substantial opportunity for savings</a:t>
            </a:r>
          </a:p>
          <a:p>
            <a:pPr marL="347663" indent="-347663" defTabSz="457200" eaLnBrk="0" hangingPunct="0">
              <a:spcBef>
                <a:spcPct val="70000"/>
              </a:spcBef>
              <a:buSzPct val="100000"/>
              <a:buFontTx/>
              <a:buChar char="•"/>
              <a:defRPr/>
            </a:pP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  <a:sym typeface="Wingdings" pitchFamily="2" charset="2"/>
              </a:rPr>
              <a:t>Even greater opportunity for savings from maximizing efficiency of care for uncomplicated admissions (8 day LOS in PARTNER)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4643438" y="6553200"/>
            <a:ext cx="4500562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Arnold SV, et al.  </a:t>
            </a:r>
            <a:r>
              <a:rPr lang="en-US" altLang="en-US" sz="1400" u="sng"/>
              <a:t>Circ Cardiovasc Interv</a:t>
            </a:r>
            <a:r>
              <a:rPr lang="en-US" altLang="en-US" sz="1400"/>
              <a:t> 2014;7:829-36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24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4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47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142875"/>
            <a:ext cx="8594725" cy="1143000"/>
          </a:xfrm>
          <a:noFill/>
        </p:spPr>
        <p:txBody>
          <a:bodyPr/>
          <a:lstStyle/>
          <a:p>
            <a:r>
              <a:rPr lang="en-US" altLang="en-US" sz="3200" smtClean="0">
                <a:effectLst/>
              </a:rPr>
              <a:t>“Minimalist Approach”: Emory Experience</a:t>
            </a: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228600" y="1143000"/>
            <a:ext cx="862012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Content Placeholder 4"/>
          <p:cNvSpPr>
            <a:spLocks noGrp="1"/>
          </p:cNvSpPr>
          <p:nvPr>
            <p:ph type="body" idx="1"/>
          </p:nvPr>
        </p:nvSpPr>
        <p:spPr>
          <a:xfrm>
            <a:off x="5105400" y="1524000"/>
            <a:ext cx="3886200" cy="4648200"/>
          </a:xfrm>
          <a:noFill/>
        </p:spPr>
        <p:txBody>
          <a:bodyPr/>
          <a:lstStyle/>
          <a:p>
            <a:pPr marL="347663" indent="-347663" defTabSz="457200">
              <a:lnSpc>
                <a:spcPct val="100000"/>
              </a:lnSpc>
              <a:spcBef>
                <a:spcPct val="50000"/>
              </a:spcBef>
            </a:pPr>
            <a:r>
              <a:rPr lang="en-US" altLang="en-US" sz="1800" smtClean="0">
                <a:effectLst/>
              </a:rPr>
              <a:t>142 patients undergoing commercial TAVR using Sapien valve via TF approach </a:t>
            </a:r>
          </a:p>
          <a:p>
            <a:pPr marL="347663" indent="-347663" defTabSz="457200">
              <a:lnSpc>
                <a:spcPct val="100000"/>
              </a:lnSpc>
              <a:spcBef>
                <a:spcPct val="50000"/>
              </a:spcBef>
            </a:pPr>
            <a:r>
              <a:rPr lang="en-US" altLang="en-US" sz="1800" smtClean="0">
                <a:effectLst/>
              </a:rPr>
              <a:t>Standard approach (n=72)</a:t>
            </a:r>
          </a:p>
          <a:p>
            <a:pPr marL="693738" lvl="1" indent="-231775" defTabSz="457200">
              <a:lnSpc>
                <a:spcPct val="100000"/>
              </a:lnSpc>
            </a:pPr>
            <a:r>
              <a:rPr lang="en-US" altLang="en-US" sz="1600" i="1" smtClean="0">
                <a:effectLst/>
              </a:rPr>
              <a:t>Hybrid OR, general anesthesia, femoral cutdown, TEE, ICU recovery</a:t>
            </a:r>
          </a:p>
          <a:p>
            <a:pPr marL="347663" indent="-347663" defTabSz="457200">
              <a:lnSpc>
                <a:spcPct val="100000"/>
              </a:lnSpc>
              <a:spcBef>
                <a:spcPct val="50000"/>
              </a:spcBef>
            </a:pPr>
            <a:r>
              <a:rPr lang="en-US" altLang="en-US" sz="1800" smtClean="0">
                <a:effectLst/>
              </a:rPr>
              <a:t>Minimalist approach (n=70)</a:t>
            </a:r>
          </a:p>
          <a:p>
            <a:pPr marL="693738" lvl="1" indent="-231775" defTabSz="457200">
              <a:lnSpc>
                <a:spcPct val="100000"/>
              </a:lnSpc>
            </a:pPr>
            <a:r>
              <a:rPr lang="en-US" altLang="en-US" sz="1600" i="1" smtClean="0">
                <a:effectLst/>
              </a:rPr>
              <a:t>Cath lab, minimal anesthesia, no TEE, perc access, ICU or stepdown recovery</a:t>
            </a:r>
          </a:p>
          <a:p>
            <a:pPr marL="347663" indent="-347663" defTabSz="457200">
              <a:lnSpc>
                <a:spcPct val="100000"/>
              </a:lnSpc>
              <a:spcBef>
                <a:spcPct val="50000"/>
              </a:spcBef>
            </a:pPr>
            <a:r>
              <a:rPr lang="en-US" altLang="en-US" sz="1800" smtClean="0">
                <a:effectLst/>
              </a:rPr>
              <a:t>No differences in procedural success, 30 day mortality, or other procedural complications</a:t>
            </a:r>
            <a:endParaRPr lang="en-US" altLang="en-US" sz="2000" i="1" smtClean="0">
              <a:effectLst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25400"/>
            <a:ext cx="19748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i="1"/>
              <a:t>TAVR Economics</a:t>
            </a:r>
          </a:p>
        </p:txBody>
      </p:sp>
      <p:graphicFrame>
        <p:nvGraphicFramePr>
          <p:cNvPr id="30726" name="Object 6"/>
          <p:cNvGraphicFramePr>
            <a:graphicFrameLocks noChangeAspect="1"/>
          </p:cNvGraphicFramePr>
          <p:nvPr/>
        </p:nvGraphicFramePr>
        <p:xfrm>
          <a:off x="381000" y="1447800"/>
          <a:ext cx="43434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0" name="Image" r:id="rId4" imgW="9219048" imgH="9650794" progId="PhotoshopElements.Image.2">
                  <p:embed/>
                </p:oleObj>
              </mc:Choice>
              <mc:Fallback>
                <p:oleObj name="Image" r:id="rId4" imgW="9219048" imgH="9650794" progId="PhotoshopElements.Image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447800"/>
                        <a:ext cx="43434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53882" dir="2700000" algn="ctr" rotWithShape="0">
                          <a:srgbClr val="000000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57"/>
          <p:cNvSpPr txBox="1">
            <a:spLocks noChangeArrowheads="1"/>
          </p:cNvSpPr>
          <p:nvPr/>
        </p:nvSpPr>
        <p:spPr bwMode="auto">
          <a:xfrm>
            <a:off x="5283200" y="6553200"/>
            <a:ext cx="3860800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/>
              <a:t>Babaliaros V, et al.  JACC Intv 2014;7:898-904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76400" y="2328530"/>
            <a:ext cx="6319838" cy="2667000"/>
          </a:xfrm>
          <a:prstGeom prst="rect">
            <a:avLst/>
          </a:prstGeom>
          <a:solidFill>
            <a:srgbClr val="FF9933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altLang="en-US" sz="2400" b="1" u="sng" dirty="0" smtClean="0">
                <a:solidFill>
                  <a:srgbClr val="000000"/>
                </a:solidFill>
              </a:rPr>
              <a:t>Impact on Hospital Economics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 smtClean="0">
                <a:solidFill>
                  <a:srgbClr val="000000"/>
                </a:solidFill>
                <a:sym typeface="Symbol"/>
              </a:rPr>
              <a:t>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LOS 2 days (5</a:t>
            </a:r>
            <a:r>
              <a:rPr lang="en-US" altLang="en-US" sz="2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3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altLang="en-US" sz="2400" b="1" dirty="0">
                <a:solidFill>
                  <a:srgbClr val="000000"/>
                </a:solidFill>
                <a:sym typeface="Symbol"/>
              </a:rPr>
              <a:t> </a:t>
            </a:r>
            <a:r>
              <a:rPr lang="en-US" altLang="en-US" sz="2400" b="1" dirty="0" smtClean="0">
                <a:solidFill>
                  <a:srgbClr val="000000"/>
                </a:solidFill>
              </a:rPr>
              <a:t>Cost by ~$10,000 ($55K</a:t>
            </a:r>
            <a:r>
              <a:rPr lang="en-US" altLang="en-US" sz="2400" b="1" dirty="0" smtClean="0">
                <a:solidFill>
                  <a:srgbClr val="000000"/>
                </a:solidFill>
                <a:sym typeface="Wingdings" panose="05000000000000000000" pitchFamily="2" charset="2"/>
              </a:rPr>
              <a:t>$45K</a:t>
            </a:r>
            <a:r>
              <a:rPr lang="en-US" altLang="en-US" sz="2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)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662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4666"/>
            <a:ext cx="7667847" cy="103453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Index Hospitalization: Resource Use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S3i Economics</a:t>
            </a:r>
          </a:p>
        </p:txBody>
      </p:sp>
      <p:graphicFrame>
        <p:nvGraphicFramePr>
          <p:cNvPr id="4" name="Group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586908"/>
              </p:ext>
            </p:extLst>
          </p:nvPr>
        </p:nvGraphicFramePr>
        <p:xfrm>
          <a:off x="496888" y="1501773"/>
          <a:ext cx="8356601" cy="4383284"/>
        </p:xfrm>
        <a:graphic>
          <a:graphicData uri="http://schemas.openxmlformats.org/drawingml/2006/table">
            <a:tbl>
              <a:tblPr/>
              <a:tblGrid>
                <a:gridCol w="2841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7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82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88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128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solidFill>
                            <a:schemeClr val="bg2"/>
                          </a:solidFill>
                        </a:ln>
                        <a:solidFill>
                          <a:srgbClr val="FFEA7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EA7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S3-TAVR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EA7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SAVR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2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EA7A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P-Value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749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Proc. duration, mins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84 ± 38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236 ± 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&lt;0.001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727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LOS, days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4.6 ± 5.7 [3]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10.9 ± 7.6 [8]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&lt;0.001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4971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   	ICU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1.8 ± 2.9 [1]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4.6 ± 6.1 [3]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&lt;0.001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2772">
                <a:tc>
                  <a:txBody>
                    <a:bodyPr/>
                    <a:lstStyle/>
                    <a:p>
                      <a:pPr marL="457200" marR="0" lvl="0" indent="-45720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	Non-ICU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2.7 ± 4.8 [2]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6.2 ± 4.7 [5]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&lt;0.001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49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42900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New PPM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8.4%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7.0%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bg2"/>
                            </a:solidFill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</a:rPr>
                        <a:t>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40744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419100"/>
            <a:ext cx="5057775" cy="5302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/>
              <a:t>Disclosures</a:t>
            </a:r>
          </a:p>
        </p:txBody>
      </p:sp>
      <p:sp>
        <p:nvSpPr>
          <p:cNvPr id="129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524000"/>
            <a:ext cx="7848600" cy="4646613"/>
          </a:xfrm>
        </p:spPr>
        <p:txBody>
          <a:bodyPr/>
          <a:lstStyle/>
          <a:p>
            <a:pPr marL="346075" indent="-346075" eaLnBrk="1" hangingPunct="1">
              <a:spcBef>
                <a:spcPts val="1200"/>
              </a:spcBef>
              <a:buFontTx/>
              <a:buNone/>
              <a:defRPr/>
            </a:pPr>
            <a:r>
              <a:rPr lang="en-US" altLang="en-US" i="1" u="sng" dirty="0" smtClean="0">
                <a:solidFill>
                  <a:srgbClr val="FFFF00"/>
                </a:solidFill>
              </a:rPr>
              <a:t>Grant Support/Drugs</a:t>
            </a:r>
          </a:p>
          <a:p>
            <a:pPr marL="803275" lvl="1" indent="-342900" eaLnBrk="1" hangingPunct="1">
              <a:spcBef>
                <a:spcPts val="600"/>
              </a:spcBef>
              <a:defRPr/>
            </a:pPr>
            <a:r>
              <a:rPr lang="en-US" altLang="en-US" sz="2200" dirty="0" smtClean="0"/>
              <a:t>Daiichi-Sankyo			- Merck</a:t>
            </a:r>
          </a:p>
          <a:p>
            <a:pPr marL="803275" lvl="1" indent="-342900" eaLnBrk="1" hangingPunct="1">
              <a:spcBef>
                <a:spcPts val="600"/>
              </a:spcBef>
              <a:defRPr/>
            </a:pPr>
            <a:r>
              <a:rPr lang="en-US" altLang="en-US" sz="2200" dirty="0" smtClean="0"/>
              <a:t>Astra-Zeneca			</a:t>
            </a:r>
          </a:p>
          <a:p>
            <a:pPr marL="346075" indent="-346075" eaLnBrk="1" hangingPunct="1">
              <a:spcBef>
                <a:spcPts val="2400"/>
              </a:spcBef>
              <a:buFontTx/>
              <a:buNone/>
              <a:defRPr/>
            </a:pPr>
            <a:r>
              <a:rPr lang="en-US" altLang="en-US" i="1" u="sng" dirty="0" smtClean="0">
                <a:solidFill>
                  <a:srgbClr val="FFFF00"/>
                </a:solidFill>
              </a:rPr>
              <a:t>Grant Support/Devices</a:t>
            </a:r>
          </a:p>
          <a:p>
            <a:pPr marL="803275" lvl="1" indent="-342900" eaLnBrk="1" hangingPunct="1">
              <a:spcBef>
                <a:spcPts val="600"/>
              </a:spcBef>
              <a:defRPr/>
            </a:pPr>
            <a:r>
              <a:rPr lang="en-US" altLang="en-US" sz="2200" dirty="0" smtClean="0"/>
              <a:t>Edwards </a:t>
            </a:r>
            <a:r>
              <a:rPr lang="en-US" altLang="en-US" sz="2200" dirty="0" err="1" smtClean="0"/>
              <a:t>Lifesciences</a:t>
            </a:r>
            <a:r>
              <a:rPr lang="en-US" altLang="en-US" sz="2200" dirty="0" smtClean="0"/>
              <a:t>		- Abbott Vascular</a:t>
            </a:r>
          </a:p>
          <a:p>
            <a:pPr marL="803275" lvl="1" indent="-342900" eaLnBrk="1" hangingPunct="1">
              <a:spcBef>
                <a:spcPts val="600"/>
              </a:spcBef>
              <a:defRPr/>
            </a:pPr>
            <a:r>
              <a:rPr lang="en-US" altLang="en-US" sz="2200" dirty="0" smtClean="0"/>
              <a:t>Medtronic			- Boston Scientific</a:t>
            </a:r>
          </a:p>
          <a:p>
            <a:pPr marL="803275" lvl="1" indent="-342900" eaLnBrk="1" hangingPunct="1">
              <a:spcBef>
                <a:spcPts val="600"/>
              </a:spcBef>
              <a:defRPr/>
            </a:pPr>
            <a:r>
              <a:rPr lang="en-US" altLang="en-US" sz="2200" dirty="0"/>
              <a:t>CSI </a:t>
            </a:r>
            <a:r>
              <a:rPr lang="en-US" altLang="en-US" sz="2200" dirty="0" smtClean="0"/>
              <a:t> 				- </a:t>
            </a:r>
            <a:r>
              <a:rPr lang="en-US" altLang="en-US" sz="2200" dirty="0" err="1" smtClean="0"/>
              <a:t>Tendyne</a:t>
            </a:r>
            <a:endParaRPr lang="en-US" altLang="en-US" sz="2200" dirty="0" smtClean="0"/>
          </a:p>
          <a:p>
            <a:pPr marL="346075" indent="-346075" eaLnBrk="1" hangingPunct="1">
              <a:spcBef>
                <a:spcPts val="2400"/>
              </a:spcBef>
              <a:buFontTx/>
              <a:buNone/>
              <a:defRPr/>
            </a:pPr>
            <a:r>
              <a:rPr lang="en-US" altLang="en-US" i="1" u="sng" dirty="0" smtClean="0">
                <a:solidFill>
                  <a:srgbClr val="FFFF00"/>
                </a:solidFill>
              </a:rPr>
              <a:t>Consulting/Advisory Boards</a:t>
            </a:r>
          </a:p>
          <a:p>
            <a:pPr marL="803275" lvl="1" indent="-342900" eaLnBrk="1" hangingPunct="1">
              <a:spcBef>
                <a:spcPts val="600"/>
              </a:spcBef>
              <a:defRPr/>
            </a:pPr>
            <a:r>
              <a:rPr lang="en-US" altLang="en-US" sz="2200" dirty="0" smtClean="0"/>
              <a:t>Medtronic			- Amgen</a:t>
            </a:r>
          </a:p>
          <a:p>
            <a:pPr marL="803275" lvl="1" indent="-342900" eaLnBrk="1" hangingPunct="1">
              <a:spcBef>
                <a:spcPts val="600"/>
              </a:spcBef>
              <a:defRPr/>
            </a:pPr>
            <a:r>
              <a:rPr lang="en-US" altLang="en-US" sz="2200" dirty="0" smtClean="0"/>
              <a:t>Edwards Lifesciences						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161990" y="6550025"/>
            <a:ext cx="9813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1400" i="1" dirty="0">
                <a:latin typeface="+mj-lt"/>
              </a:rPr>
              <a:t>DJC: </a:t>
            </a:r>
            <a:r>
              <a:rPr lang="en-US" altLang="en-US" sz="1400" i="1" dirty="0" smtClean="0">
                <a:latin typeface="+mj-lt"/>
              </a:rPr>
              <a:t>2/18</a:t>
            </a:r>
            <a:endParaRPr lang="en-US" altLang="en-US" sz="1400" i="1" dirty="0">
              <a:latin typeface="+mj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304800" y="1143000"/>
            <a:ext cx="8686800" cy="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78967"/>
      </p:ext>
    </p:extLst>
  </p:cSld>
  <p:clrMapOvr>
    <a:masterClrMapping/>
  </p:clrMapOvr>
  <p:transition spd="slow" advClick="0" advTm="1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14000">
              <a:srgbClr val="234594"/>
            </a:gs>
            <a:gs pos="100000">
              <a:srgbClr val="091226"/>
            </a:gs>
            <a:gs pos="53000">
              <a:srgbClr val="182B5C"/>
            </a:gs>
          </a:gsLst>
          <a:lin ang="3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4666"/>
            <a:ext cx="7667847" cy="103453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Index Hospital Costs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S3i Economics</a:t>
            </a:r>
          </a:p>
        </p:txBody>
      </p:sp>
      <p:graphicFrame>
        <p:nvGraphicFramePr>
          <p:cNvPr id="4" name="Chart 3"/>
          <p:cNvGraphicFramePr/>
          <p:nvPr>
            <p:extLst/>
          </p:nvPr>
        </p:nvGraphicFramePr>
        <p:xfrm>
          <a:off x="763508" y="1539089"/>
          <a:ext cx="7864443" cy="4734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491030"/>
            <a:ext cx="158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 Trimmed means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161" y="6491030"/>
            <a:ext cx="26450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** All costs propensity-adjusted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508108" y="1207557"/>
            <a:ext cx="3572021" cy="1606513"/>
            <a:chOff x="2508108" y="1207557"/>
            <a:chExt cx="3572021" cy="1606513"/>
          </a:xfrm>
        </p:grpSpPr>
        <p:sp>
          <p:nvSpPr>
            <p:cNvPr id="5" name="TextBox 4"/>
            <p:cNvSpPr txBox="1"/>
            <p:nvPr/>
          </p:nvSpPr>
          <p:spPr>
            <a:xfrm>
              <a:off x="2763195" y="1207557"/>
              <a:ext cx="3316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2"/>
                  </a:solidFill>
                  <a:latin typeface="Symbol" panose="05050102010706020507" pitchFamily="18" charset="2"/>
                </a:rPr>
                <a:t>D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 = - $4155* (P=0.014</a:t>
              </a:r>
              <a:r>
                <a:rPr lang="en-US" sz="2000" b="1" dirty="0" smtClean="0">
                  <a:solidFill>
                    <a:schemeClr val="bg2"/>
                  </a:solidFill>
                </a:rPr>
                <a:t>)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08108" y="241396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/>
                  </a:solidFill>
                </a:rPr>
                <a:t>$54,256*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51587" y="2257720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/>
                  </a:solidFill>
                </a:rPr>
                <a:t>$58,410*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252791" y="1828291"/>
              <a:ext cx="0" cy="5853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252791" y="1828291"/>
              <a:ext cx="2189154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5441945" y="1828291"/>
              <a:ext cx="0" cy="482594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1599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 animBg="0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4666"/>
            <a:ext cx="7667847" cy="103453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C000"/>
                </a:solidFill>
              </a:rPr>
              <a:t>Follow-up Costs by Time Interval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bg2"/>
                </a:solidFill>
              </a:rPr>
              <a:t>S3i Economics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77312774"/>
              </p:ext>
            </p:extLst>
          </p:nvPr>
        </p:nvGraphicFramePr>
        <p:xfrm>
          <a:off x="253497" y="1369839"/>
          <a:ext cx="8618900" cy="4851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17610" y="3547673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D</a:t>
            </a:r>
            <a:r>
              <a:rPr lang="en-US" b="1" dirty="0" smtClean="0"/>
              <a:t> = -$4857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416556" y="2063405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D</a:t>
            </a:r>
            <a:r>
              <a:rPr lang="en-US" b="1" dirty="0" smtClean="0"/>
              <a:t> = -$8003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960103" y="2993676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Symbol" panose="05050102010706020507" pitchFamily="18" charset="2"/>
              </a:rPr>
              <a:t>D</a:t>
            </a:r>
            <a:r>
              <a:rPr lang="en-US" b="1" dirty="0" smtClean="0"/>
              <a:t> = -$331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10725" y="5511479"/>
            <a:ext cx="6808206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41355" y="5645652"/>
            <a:ext cx="162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D/C to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30 days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4926" y="5645652"/>
            <a:ext cx="162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30 days to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 6 months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5187" y="5645651"/>
            <a:ext cx="162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6 to12 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months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157169" y="3988990"/>
            <a:ext cx="0" cy="91219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90208" y="3988989"/>
            <a:ext cx="0" cy="3364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138881" y="3988989"/>
            <a:ext cx="8513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-3474" y="6535246"/>
            <a:ext cx="1586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* Trimmed means</a:t>
            </a:r>
            <a:endParaRPr lang="en-US" sz="1400" dirty="0">
              <a:solidFill>
                <a:schemeClr val="bg2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662565" y="2522214"/>
            <a:ext cx="0" cy="13947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95604" y="2522213"/>
            <a:ext cx="0" cy="3364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4644277" y="2522213"/>
            <a:ext cx="8513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41992" y="3547673"/>
            <a:ext cx="0" cy="4359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975031" y="3547673"/>
            <a:ext cx="0" cy="3693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123704" y="3547673"/>
            <a:ext cx="8513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540145" y="6535246"/>
            <a:ext cx="2464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All costs propensity-adjusted</a:t>
            </a:r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045016" y="2463476"/>
            <a:ext cx="5968180" cy="2310536"/>
            <a:chOff x="2175458" y="2104528"/>
            <a:chExt cx="5968180" cy="2310536"/>
          </a:xfrm>
        </p:grpSpPr>
        <p:sp>
          <p:nvSpPr>
            <p:cNvPr id="53" name="Rectangle 52"/>
            <p:cNvSpPr/>
            <p:nvPr/>
          </p:nvSpPr>
          <p:spPr>
            <a:xfrm>
              <a:off x="2175458" y="2104528"/>
              <a:ext cx="5968180" cy="2310536"/>
            </a:xfrm>
            <a:prstGeom prst="rect">
              <a:avLst/>
            </a:prstGeom>
            <a:gradFill>
              <a:gsLst>
                <a:gs pos="50000">
                  <a:schemeClr val="tx1">
                    <a:lumMod val="74000"/>
                    <a:lumOff val="26000"/>
                  </a:schemeClr>
                </a:gs>
                <a:gs pos="0">
                  <a:srgbClr val="000000"/>
                </a:gs>
                <a:gs pos="100000">
                  <a:schemeClr val="tx1"/>
                </a:gs>
              </a:gsLst>
            </a:gradFill>
            <a:ln w="190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74320" tIns="91440" rIns="274320" bIns="91440" rtlCol="0" anchor="ctr"/>
            <a:lstStyle/>
            <a:p>
              <a:pPr>
                <a:spcBef>
                  <a:spcPts val="1200"/>
                </a:spcBef>
              </a:pPr>
              <a:r>
                <a:rPr lang="en-US" sz="2400" u="sng" dirty="0" smtClean="0"/>
                <a:t>1-Year Follow-up Costs*</a:t>
              </a:r>
            </a:p>
            <a:p>
              <a:pPr>
                <a:spcBef>
                  <a:spcPts val="2400"/>
                </a:spcBef>
              </a:pPr>
              <a:r>
                <a:rPr lang="en-US" sz="2400" dirty="0" smtClean="0"/>
                <a:t>     XT-TAVR  $27,361</a:t>
              </a:r>
            </a:p>
            <a:p>
              <a:pPr>
                <a:spcBef>
                  <a:spcPts val="1200"/>
                </a:spcBef>
              </a:pPr>
              <a:r>
                <a:rPr lang="en-US" sz="2400" dirty="0" smtClean="0"/>
                <a:t>     SAVR       $38,238</a:t>
              </a:r>
              <a:endParaRPr lang="en-US" sz="2400" dirty="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5458615" y="2996927"/>
              <a:ext cx="2514391" cy="1175211"/>
              <a:chOff x="1926766" y="1530594"/>
              <a:chExt cx="2514391" cy="1175211"/>
            </a:xfrm>
          </p:grpSpPr>
          <p:sp>
            <p:nvSpPr>
              <p:cNvPr id="55" name="Right Brace 54"/>
              <p:cNvSpPr/>
              <p:nvPr/>
            </p:nvSpPr>
            <p:spPr>
              <a:xfrm>
                <a:off x="1926766" y="1530594"/>
                <a:ext cx="396598" cy="1175211"/>
              </a:xfrm>
              <a:prstGeom prst="rightBrace">
                <a:avLst/>
              </a:prstGeom>
              <a:ln>
                <a:solidFill>
                  <a:schemeClr val="bg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2355714" y="1690086"/>
                <a:ext cx="208544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>
                    <a:solidFill>
                      <a:schemeClr val="bg1"/>
                    </a:solidFill>
                    <a:latin typeface="Symbol" panose="05050102010706020507" pitchFamily="18" charset="2"/>
                  </a:rPr>
                  <a:t>D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= - $11,377 </a:t>
                </a:r>
                <a:br>
                  <a:rPr lang="en-US" sz="2400" dirty="0" smtClean="0">
                    <a:solidFill>
                      <a:schemeClr val="bg1"/>
                    </a:solidFill>
                  </a:rPr>
                </a:br>
                <a:r>
                  <a:rPr lang="en-US" sz="2400" dirty="0" smtClean="0">
                    <a:solidFill>
                      <a:schemeClr val="bg1"/>
                    </a:solidFill>
                  </a:rPr>
                  <a:t>P&lt;0.001 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27911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313262098"/>
              </p:ext>
            </p:extLst>
          </p:nvPr>
        </p:nvGraphicFramePr>
        <p:xfrm>
          <a:off x="791499" y="2040000"/>
          <a:ext cx="7864443" cy="4519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0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999" y="184666"/>
            <a:ext cx="7667847" cy="1034534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CC66"/>
                </a:solidFill>
              </a:rPr>
              <a:t>Total 1-Year Costs</a:t>
            </a:r>
            <a:endParaRPr lang="en-US" dirty="0">
              <a:solidFill>
                <a:srgbClr val="FFCC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2"/>
                </a:solidFill>
              </a:rPr>
              <a:t>S3i Economics</a:t>
            </a:r>
            <a:endParaRPr lang="en-US" i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504" y="6386623"/>
            <a:ext cx="1793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/>
                </a:solidFill>
              </a:rPr>
              <a:t>* Trimmed means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48081" y="1070083"/>
            <a:ext cx="3452858" cy="1667294"/>
            <a:chOff x="2448081" y="1070083"/>
            <a:chExt cx="3452858" cy="1667294"/>
          </a:xfrm>
        </p:grpSpPr>
        <p:sp>
          <p:nvSpPr>
            <p:cNvPr id="5" name="TextBox 4"/>
            <p:cNvSpPr txBox="1"/>
            <p:nvPr/>
          </p:nvSpPr>
          <p:spPr>
            <a:xfrm>
              <a:off x="2636263" y="1070083"/>
              <a:ext cx="3264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2"/>
                  </a:solidFill>
                  <a:latin typeface="Symbol" panose="05050102010706020507" pitchFamily="18" charset="2"/>
                </a:rPr>
                <a:t>D</a:t>
              </a:r>
              <a:r>
                <a:rPr lang="en-US" sz="2400" b="1" dirty="0" smtClean="0">
                  <a:solidFill>
                    <a:schemeClr val="bg2"/>
                  </a:solidFill>
                </a:rPr>
                <a:t> = - 15,511 (p&lt;0.001)</a:t>
              </a:r>
              <a:endParaRPr lang="en-US" sz="2400" b="1" dirty="0">
                <a:solidFill>
                  <a:schemeClr val="bg2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48081" y="2337267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/>
                  </a:solidFill>
                </a:rPr>
                <a:t>$80,977*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48148" y="1918984"/>
              <a:ext cx="12105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/>
                  </a:solidFill>
                </a:rPr>
                <a:t>$96,489*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3124709" y="1591398"/>
              <a:ext cx="0" cy="72769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021934" y="1595546"/>
              <a:ext cx="0" cy="327586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124709" y="1595546"/>
              <a:ext cx="189722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587330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94725" cy="1143000"/>
          </a:xfrm>
          <a:noFill/>
        </p:spPr>
        <p:txBody>
          <a:bodyPr/>
          <a:lstStyle/>
          <a:p>
            <a:r>
              <a:rPr lang="en-US" altLang="en-US" sz="3200" smtClean="0">
                <a:effectLst/>
              </a:rPr>
              <a:t>Summary</a:t>
            </a:r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304800" y="914400"/>
            <a:ext cx="862012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6" name="Content Placeholder 4"/>
          <p:cNvSpPr>
            <a:spLocks noGrp="1"/>
          </p:cNvSpPr>
          <p:nvPr>
            <p:ph type="body" idx="1"/>
          </p:nvPr>
        </p:nvSpPr>
        <p:spPr>
          <a:xfrm>
            <a:off x="533400" y="1219200"/>
            <a:ext cx="8077200" cy="5334000"/>
          </a:xfrm>
          <a:noFill/>
        </p:spPr>
        <p:txBody>
          <a:bodyPr/>
          <a:lstStyle/>
          <a:p>
            <a:pPr marL="347663" indent="-347663" defTabSz="457200">
              <a:lnSpc>
                <a:spcPct val="100000"/>
              </a:lnSpc>
              <a:spcBef>
                <a:spcPct val="40000"/>
              </a:spcBef>
            </a:pPr>
            <a:r>
              <a:rPr lang="en-US" altLang="en-US" sz="2200" dirty="0" smtClean="0">
                <a:effectLst/>
              </a:rPr>
              <a:t>Although up-front costs for TAVR are substantial, data from the pivotal trials demonstrate that TAVR is nonetheless </a:t>
            </a:r>
            <a:br>
              <a:rPr lang="en-US" altLang="en-US" sz="2200" dirty="0" smtClean="0">
                <a:effectLst/>
              </a:rPr>
            </a:br>
            <a:r>
              <a:rPr lang="en-US" altLang="en-US" sz="2200" u="sng" dirty="0" smtClean="0">
                <a:effectLst/>
              </a:rPr>
              <a:t>cost-effective</a:t>
            </a:r>
            <a:r>
              <a:rPr lang="en-US" altLang="en-US" sz="2200" dirty="0" smtClean="0">
                <a:effectLst/>
              </a:rPr>
              <a:t> for extreme risk and high risk patients and </a:t>
            </a:r>
            <a:r>
              <a:rPr lang="en-US" altLang="en-US" sz="2200" u="sng" dirty="0" smtClean="0">
                <a:effectLst/>
              </a:rPr>
              <a:t>cost saving</a:t>
            </a:r>
            <a:r>
              <a:rPr lang="en-US" altLang="en-US" sz="2200" dirty="0" smtClean="0">
                <a:effectLst/>
              </a:rPr>
              <a:t> (economically dominant) for intermediate risk patients</a:t>
            </a:r>
          </a:p>
          <a:p>
            <a:pPr marL="347663" indent="-347663" defTabSz="457200">
              <a:lnSpc>
                <a:spcPct val="100000"/>
              </a:lnSpc>
              <a:spcBef>
                <a:spcPct val="40000"/>
              </a:spcBef>
            </a:pPr>
            <a:r>
              <a:rPr lang="en-US" altLang="en-US" sz="2200" dirty="0" smtClean="0">
                <a:effectLst/>
                <a:sym typeface="Wingdings" pitchFamily="2" charset="2"/>
              </a:rPr>
              <a:t>For extreme risk patients, the cost-effectiveness of TAVR is driven by both improved survival and long-term QOL benefit compared with medical therapy</a:t>
            </a:r>
          </a:p>
          <a:p>
            <a:pPr marL="347663" indent="-347663" defTabSz="457200">
              <a:lnSpc>
                <a:spcPct val="100000"/>
              </a:lnSpc>
              <a:spcBef>
                <a:spcPct val="40000"/>
              </a:spcBef>
            </a:pPr>
            <a:r>
              <a:rPr lang="en-US" altLang="en-US" sz="2200" dirty="0" smtClean="0">
                <a:effectLst/>
                <a:sym typeface="Wingdings" pitchFamily="2" charset="2"/>
              </a:rPr>
              <a:t>For intermediate risk patients, reduced downstream costs are the major factor driving favorable economics</a:t>
            </a:r>
          </a:p>
          <a:p>
            <a:pPr marL="347663" indent="-347663" defTabSz="457200">
              <a:lnSpc>
                <a:spcPct val="100000"/>
              </a:lnSpc>
              <a:spcBef>
                <a:spcPct val="40000"/>
              </a:spcBef>
            </a:pPr>
            <a:r>
              <a:rPr lang="en-US" altLang="en-US" sz="2200" dirty="0" smtClean="0">
                <a:effectLst/>
                <a:sym typeface="Wingdings" pitchFamily="2" charset="2"/>
              </a:rPr>
              <a:t>Although reductions in complications have contributed to improving cost-effectiveness of TAVR, the greatest opportunity for cost savings lies in maximizing efficiency of care for uncomplicated procedures (e.g., minimalist approach)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25400"/>
            <a:ext cx="254005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800" i="1" dirty="0"/>
              <a:t>TAVR </a:t>
            </a:r>
            <a:r>
              <a:rPr lang="en-US" altLang="en-US" sz="1800" i="1" dirty="0" smtClean="0"/>
              <a:t>Economics 2018</a:t>
            </a:r>
            <a:endParaRPr lang="en-US" alt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9754654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142875"/>
            <a:ext cx="8594725" cy="1143000"/>
          </a:xfrm>
        </p:spPr>
        <p:txBody>
          <a:bodyPr/>
          <a:lstStyle/>
          <a:p>
            <a:pPr>
              <a:defRPr/>
            </a:pPr>
            <a:r>
              <a:rPr lang="en-US" sz="3200" smtClean="0"/>
              <a:t>TAVR Economics: Why do we care?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>
            <a:off x="228600" y="1143000"/>
            <a:ext cx="862012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8484" name="Content Placeholder 4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8077200" cy="4724400"/>
          </a:xfrm>
        </p:spPr>
        <p:txBody>
          <a:bodyPr/>
          <a:lstStyle/>
          <a:p>
            <a:pPr marL="347663" indent="-347663" defTabSz="45720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mtClean="0"/>
              <a:t>TAVR is expensive</a:t>
            </a:r>
          </a:p>
          <a:p>
            <a:pPr marL="742950" lvl="1" indent="-285750" defTabSz="457200">
              <a:lnSpc>
                <a:spcPct val="100000"/>
              </a:lnSpc>
              <a:defRPr/>
            </a:pPr>
            <a:r>
              <a:rPr lang="en-US" sz="2000" i="1" smtClean="0"/>
              <a:t>Valve currently costs ~6x more than comparable surgical valve</a:t>
            </a:r>
          </a:p>
          <a:p>
            <a:pPr marL="742950" lvl="1" indent="-285750" defTabSz="457200">
              <a:lnSpc>
                <a:spcPct val="100000"/>
              </a:lnSpc>
              <a:defRPr/>
            </a:pPr>
            <a:r>
              <a:rPr lang="en-US" sz="2000" i="1" smtClean="0"/>
              <a:t>Less expensive alternatives exist for many patients who are now being considered for TAVR (e.g., intermediate risk)</a:t>
            </a:r>
          </a:p>
          <a:p>
            <a:pPr marL="347663" indent="-347663" defTabSz="45720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mtClean="0"/>
              <a:t>Concerns about whether it’s appropriate to prolong life for some extreme risk patients</a:t>
            </a:r>
          </a:p>
          <a:p>
            <a:pPr marL="742950" lvl="1" indent="-285750" defTabSz="457200">
              <a:lnSpc>
                <a:spcPct val="100000"/>
              </a:lnSpc>
              <a:defRPr/>
            </a:pPr>
            <a:r>
              <a:rPr lang="en-US" sz="2000" i="1" smtClean="0">
                <a:sym typeface="Wingdings" pitchFamily="2" charset="2"/>
              </a:rPr>
              <a:t>Are we doing the right thing?  </a:t>
            </a:r>
          </a:p>
          <a:p>
            <a:pPr marL="742950" lvl="1" indent="-285750" defTabSz="457200">
              <a:lnSpc>
                <a:spcPct val="100000"/>
              </a:lnSpc>
              <a:defRPr/>
            </a:pPr>
            <a:r>
              <a:rPr lang="en-US" sz="2000" i="1" smtClean="0">
                <a:sym typeface="Wingdings" pitchFamily="2" charset="2"/>
              </a:rPr>
              <a:t>Are there better uses for these resources?</a:t>
            </a:r>
          </a:p>
          <a:p>
            <a:pPr marL="347663" indent="-347663" defTabSz="457200">
              <a:lnSpc>
                <a:spcPct val="100000"/>
              </a:lnSpc>
              <a:spcBef>
                <a:spcPts val="1800"/>
              </a:spcBef>
              <a:defRPr/>
            </a:pPr>
            <a:r>
              <a:rPr lang="en-US" smtClean="0">
                <a:sym typeface="Wingdings" pitchFamily="2" charset="2"/>
              </a:rPr>
              <a:t>Population of eligible patients is large and growing even if TAVR is cost-effective, we may not be able to afford it for all patients</a:t>
            </a:r>
            <a:endParaRPr lang="en-US" sz="2800" i="1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68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68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68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68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68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68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42875"/>
            <a:ext cx="8594725" cy="11430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Impact of Patient Population on </a:t>
            </a:r>
            <a:br>
              <a:rPr lang="en-US" smtClean="0"/>
            </a:br>
            <a:r>
              <a:rPr lang="en-US" smtClean="0"/>
              <a:t>Cost-Effectiveness of TAVR</a:t>
            </a:r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304800" y="1295400"/>
            <a:ext cx="862012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204" name="Group 36"/>
          <p:cNvGraphicFramePr>
            <a:graphicFrameLocks noGrp="1"/>
          </p:cNvGraphicFramePr>
          <p:nvPr/>
        </p:nvGraphicFramePr>
        <p:xfrm>
          <a:off x="609600" y="1752600"/>
          <a:ext cx="8001000" cy="812800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  <a:gridCol w="2000250"/>
                <a:gridCol w="200025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Population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Life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Expectancy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ICER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42875"/>
            <a:ext cx="8594725" cy="11430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Impact of Patient Population on </a:t>
            </a:r>
            <a:br>
              <a:rPr lang="en-US" smtClean="0"/>
            </a:br>
            <a:r>
              <a:rPr lang="en-US" smtClean="0"/>
              <a:t>Cost-Effectiveness of TAVR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304800" y="1295400"/>
            <a:ext cx="862012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5012" name="Group 36"/>
          <p:cNvGraphicFramePr>
            <a:graphicFrameLocks noGrp="1"/>
          </p:cNvGraphicFramePr>
          <p:nvPr/>
        </p:nvGraphicFramePr>
        <p:xfrm>
          <a:off x="609600" y="1752600"/>
          <a:ext cx="8001000" cy="1676400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  <a:gridCol w="2000250"/>
                <a:gridCol w="200025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Population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Life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Expectancy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ICER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Extreme Risk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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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Intermediate to High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42875"/>
            <a:ext cx="8594725" cy="11430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Impact of Patient Population on </a:t>
            </a:r>
            <a:br>
              <a:rPr lang="en-US" smtClean="0"/>
            </a:br>
            <a:r>
              <a:rPr lang="en-US" smtClean="0"/>
              <a:t>Cost-Effectiveness of TAVR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304800" y="1295400"/>
            <a:ext cx="862012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7060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752525"/>
              </p:ext>
            </p:extLst>
          </p:nvPr>
        </p:nvGraphicFramePr>
        <p:xfrm>
          <a:off x="609600" y="1752600"/>
          <a:ext cx="8001000" cy="2489200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  <a:gridCol w="2000250"/>
                <a:gridCol w="200025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Population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Life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Expectancy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ICER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Extreme Risk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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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Intermediate to High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Very High Risk*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Similar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Slight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High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0" y="6427956"/>
            <a:ext cx="2203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vs. surgical AVR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42875"/>
            <a:ext cx="8594725" cy="11430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Impact of Patient Population on </a:t>
            </a:r>
            <a:br>
              <a:rPr lang="en-US" smtClean="0"/>
            </a:br>
            <a:r>
              <a:rPr lang="en-US" smtClean="0"/>
              <a:t>Cost-Effectiveness of TAVR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04800" y="1295400"/>
            <a:ext cx="862012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59108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184386"/>
              </p:ext>
            </p:extLst>
          </p:nvPr>
        </p:nvGraphicFramePr>
        <p:xfrm>
          <a:off x="609600" y="1752600"/>
          <a:ext cx="8001000" cy="3302000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  <a:gridCol w="2000250"/>
                <a:gridCol w="200025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Population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Life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Expectancy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ICER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Extreme Risk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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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Intermediate to High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Very High Risk*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Similar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Slight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Dominant/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Excellent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High Risk*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Intermediate to High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0" y="6427956"/>
            <a:ext cx="2203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vs. surgical AVR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1788" y="142875"/>
            <a:ext cx="8594725" cy="1143000"/>
          </a:xfrm>
        </p:spPr>
        <p:txBody>
          <a:bodyPr/>
          <a:lstStyle/>
          <a:p>
            <a:pPr algn="l">
              <a:defRPr/>
            </a:pPr>
            <a:r>
              <a:rPr lang="en-US" smtClean="0"/>
              <a:t>Impact of Patient Population on </a:t>
            </a:r>
            <a:br>
              <a:rPr lang="en-US" smtClean="0"/>
            </a:br>
            <a:r>
              <a:rPr lang="en-US" smtClean="0"/>
              <a:t>Cost-Effectiveness of TAVR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304800" y="1295400"/>
            <a:ext cx="862012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124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485814"/>
              </p:ext>
            </p:extLst>
          </p:nvPr>
        </p:nvGraphicFramePr>
        <p:xfrm>
          <a:off x="609600" y="1752600"/>
          <a:ext cx="8001000" cy="4114800"/>
        </p:xfrm>
        <a:graphic>
          <a:graphicData uri="http://schemas.openxmlformats.org/drawingml/2006/table">
            <a:tbl>
              <a:tblPr/>
              <a:tblGrid>
                <a:gridCol w="2000250"/>
                <a:gridCol w="2000250"/>
                <a:gridCol w="2000250"/>
                <a:gridCol w="2000250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Population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Costs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Life 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Expectancy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ICER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Extreme Risk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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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Intermediate to High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Very High Risk*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Similar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Slight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High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High Risk*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sym typeface="Symbol" pitchFamily="18" charset="2"/>
                        </a:rPr>
                        <a:t>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Intermediate to High Value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Intermediate Risk*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???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???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???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0" y="6427956"/>
            <a:ext cx="2203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vs. surgical AVR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331788" y="142875"/>
            <a:ext cx="8594725" cy="1143000"/>
          </a:xfrm>
        </p:spPr>
        <p:txBody>
          <a:bodyPr/>
          <a:lstStyle/>
          <a:p>
            <a:r>
              <a:rPr lang="en-US" altLang="en-US" dirty="0"/>
              <a:t>TAVR Economics: </a:t>
            </a:r>
            <a:r>
              <a:rPr lang="en-US" altLang="en-US" dirty="0" smtClean="0"/>
              <a:t>Hospital Perspective</a:t>
            </a:r>
            <a:endParaRPr lang="en-US" altLang="en-US" dirty="0"/>
          </a:p>
        </p:txBody>
      </p:sp>
      <p:sp>
        <p:nvSpPr>
          <p:cNvPr id="1874947" name="Line 3"/>
          <p:cNvSpPr>
            <a:spLocks noChangeShapeType="1"/>
          </p:cNvSpPr>
          <p:nvPr/>
        </p:nvSpPr>
        <p:spPr bwMode="auto">
          <a:xfrm>
            <a:off x="228600" y="1143000"/>
            <a:ext cx="8620125" cy="0"/>
          </a:xfrm>
          <a:prstGeom prst="line">
            <a:avLst/>
          </a:prstGeom>
          <a:noFill/>
          <a:ln w="19050">
            <a:solidFill>
              <a:srgbClr val="FC0128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948" name="Content Placeholder 4"/>
          <p:cNvSpPr>
            <a:spLocks noGrp="1"/>
          </p:cNvSpPr>
          <p:nvPr>
            <p:ph type="body" idx="1"/>
          </p:nvPr>
        </p:nvSpPr>
        <p:spPr>
          <a:xfrm>
            <a:off x="381000" y="1524000"/>
            <a:ext cx="8305800" cy="48006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/>
          <a:p>
            <a:pPr marL="347663" indent="-347663" defTabSz="457200">
              <a:spcBef>
                <a:spcPct val="70000"/>
              </a:spcBef>
            </a:pPr>
            <a:r>
              <a:rPr lang="en-US" altLang="en-US" dirty="0" smtClean="0"/>
              <a:t>From 2011-2014, TAVR was paid based on SAVR DRGs</a:t>
            </a:r>
          </a:p>
          <a:p>
            <a:pPr marL="747713" lvl="1" indent="-347663" defTabSz="457200">
              <a:spcBef>
                <a:spcPts val="1200"/>
              </a:spcBef>
            </a:pPr>
            <a:r>
              <a:rPr lang="en-US" altLang="en-US" i="1" dirty="0" smtClean="0"/>
              <a:t>Resulted in systematic underpayment due to much lower cost of SAVR, particularly for low risk patients</a:t>
            </a:r>
          </a:p>
          <a:p>
            <a:pPr marL="747713" lvl="1" indent="-347663" defTabSz="457200">
              <a:spcBef>
                <a:spcPts val="1200"/>
              </a:spcBef>
            </a:pPr>
            <a:r>
              <a:rPr lang="en-US" altLang="en-US" i="1" dirty="0" smtClean="0"/>
              <a:t>Additional issues caused by PACT (Post-acute care transfer) payments for pts discharged to rehab or with home health within 6-7 days</a:t>
            </a:r>
          </a:p>
          <a:p>
            <a:pPr marL="347663" indent="-347663" defTabSz="457200">
              <a:spcBef>
                <a:spcPct val="70000"/>
              </a:spcBef>
            </a:pPr>
            <a:r>
              <a:rPr lang="en-US" altLang="en-US" dirty="0" smtClean="0"/>
              <a:t>Since 2015, TAVR has been paid according to TAVR-specific DRGs (266- with MCC; 267- without MCC)</a:t>
            </a:r>
          </a:p>
          <a:p>
            <a:pPr marL="747713" lvl="1" indent="-347663" defTabSz="457200">
              <a:spcBef>
                <a:spcPts val="1200"/>
              </a:spcBef>
            </a:pPr>
            <a:r>
              <a:rPr lang="en-US" altLang="en-US" i="1" dirty="0" smtClean="0"/>
              <a:t>Overall payment  to hospitals increased ~$8000</a:t>
            </a:r>
          </a:p>
          <a:p>
            <a:pPr marL="747713" lvl="1" indent="-347663" defTabSz="457200">
              <a:spcBef>
                <a:spcPts val="1200"/>
              </a:spcBef>
            </a:pPr>
            <a:r>
              <a:rPr lang="en-US" altLang="en-US" i="1" dirty="0" smtClean="0"/>
              <a:t>Improved perverse incentives caused by PACT</a:t>
            </a:r>
          </a:p>
          <a:p>
            <a:pPr marL="747713" lvl="1" indent="-347663" defTabSz="457200">
              <a:spcBef>
                <a:spcPts val="1200"/>
              </a:spcBef>
            </a:pPr>
            <a:r>
              <a:rPr lang="en-US" altLang="en-US" i="1" dirty="0" smtClean="0"/>
              <a:t>Did not correct the most important issue– geographic disparities that lead to substantial underpayment in “less costly” geographies</a:t>
            </a:r>
            <a:endParaRPr lang="en-US" altLang="en-US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74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74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74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74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74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749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749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lks">
  <a:themeElements>
    <a:clrScheme name="">
      <a:dk1>
        <a:srgbClr val="919191"/>
      </a:dk1>
      <a:lt1>
        <a:srgbClr val="FFFFFF"/>
      </a:lt1>
      <a:dk2>
        <a:srgbClr val="114FFB"/>
      </a:dk2>
      <a:lt2>
        <a:srgbClr val="FAFD00"/>
      </a:lt2>
      <a:accent1>
        <a:srgbClr val="618FFD"/>
      </a:accent1>
      <a:accent2>
        <a:srgbClr val="A2FFA3"/>
      </a:accent2>
      <a:accent3>
        <a:srgbClr val="AAB2FD"/>
      </a:accent3>
      <a:accent4>
        <a:srgbClr val="DADADA"/>
      </a:accent4>
      <a:accent5>
        <a:srgbClr val="B7C6FE"/>
      </a:accent5>
      <a:accent6>
        <a:srgbClr val="92E793"/>
      </a:accent6>
      <a:hlink>
        <a:srgbClr val="FE9B03"/>
      </a:hlink>
      <a:folHlink>
        <a:srgbClr val="CECECE"/>
      </a:folHlink>
    </a:clrScheme>
    <a:fontScheme name="Talk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alk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lk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lk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Talks">
  <a:themeElements>
    <a:clrScheme name="">
      <a:dk1>
        <a:srgbClr val="919191"/>
      </a:dk1>
      <a:lt1>
        <a:srgbClr val="FFFFFF"/>
      </a:lt1>
      <a:dk2>
        <a:srgbClr val="104BFB"/>
      </a:dk2>
      <a:lt2>
        <a:srgbClr val="FAFD00"/>
      </a:lt2>
      <a:accent1>
        <a:srgbClr val="618FFD"/>
      </a:accent1>
      <a:accent2>
        <a:srgbClr val="A2FFA3"/>
      </a:accent2>
      <a:accent3>
        <a:srgbClr val="AAB1FD"/>
      </a:accent3>
      <a:accent4>
        <a:srgbClr val="DADADA"/>
      </a:accent4>
      <a:accent5>
        <a:srgbClr val="B7C6FE"/>
      </a:accent5>
      <a:accent6>
        <a:srgbClr val="92E793"/>
      </a:accent6>
      <a:hlink>
        <a:srgbClr val="FE9B03"/>
      </a:hlink>
      <a:folHlink>
        <a:srgbClr val="CECECE"/>
      </a:folHlink>
    </a:clrScheme>
    <a:fontScheme name="2_Talk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Talks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alk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alks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alks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alks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alks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alks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ARTNER_TEMPLATE">
  <a:themeElements>
    <a:clrScheme name="2_PARTNER_TEMPLATE 1">
      <a:dk1>
        <a:srgbClr val="000000"/>
      </a:dk1>
      <a:lt1>
        <a:srgbClr val="FFFFFF"/>
      </a:lt1>
      <a:dk2>
        <a:srgbClr val="1D3B7E"/>
      </a:dk2>
      <a:lt2>
        <a:srgbClr val="FFFFFF"/>
      </a:lt2>
      <a:accent1>
        <a:srgbClr val="00B0F0"/>
      </a:accent1>
      <a:accent2>
        <a:srgbClr val="FFDC21"/>
      </a:accent2>
      <a:accent3>
        <a:srgbClr val="FFFFFF"/>
      </a:accent3>
      <a:accent4>
        <a:srgbClr val="000000"/>
      </a:accent4>
      <a:accent5>
        <a:srgbClr val="AAD4F6"/>
      </a:accent5>
      <a:accent6>
        <a:srgbClr val="E7C71D"/>
      </a:accent6>
      <a:hlink>
        <a:srgbClr val="0070C1"/>
      </a:hlink>
      <a:folHlink>
        <a:srgbClr val="FFFF62"/>
      </a:folHlink>
    </a:clrScheme>
    <a:fontScheme name="2_PARTNER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PARTNER_TEMPLATE 1">
        <a:dk1>
          <a:srgbClr val="000000"/>
        </a:dk1>
        <a:lt1>
          <a:srgbClr val="FFFFFF"/>
        </a:lt1>
        <a:dk2>
          <a:srgbClr val="1D3B7E"/>
        </a:dk2>
        <a:lt2>
          <a:srgbClr val="FFFFFF"/>
        </a:lt2>
        <a:accent1>
          <a:srgbClr val="00B0F0"/>
        </a:accent1>
        <a:accent2>
          <a:srgbClr val="FFDC21"/>
        </a:accent2>
        <a:accent3>
          <a:srgbClr val="FFFFFF"/>
        </a:accent3>
        <a:accent4>
          <a:srgbClr val="000000"/>
        </a:accent4>
        <a:accent5>
          <a:srgbClr val="AAD4F6"/>
        </a:accent5>
        <a:accent6>
          <a:srgbClr val="E7C71D"/>
        </a:accent6>
        <a:hlink>
          <a:srgbClr val="0070C1"/>
        </a:hlink>
        <a:folHlink>
          <a:srgbClr val="FFFF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ARTNER_TEMPLATE">
  <a:themeElements>
    <a:clrScheme name="PARTNER_TEMPLATE 1">
      <a:dk1>
        <a:srgbClr val="000000"/>
      </a:dk1>
      <a:lt1>
        <a:srgbClr val="FFFFFF"/>
      </a:lt1>
      <a:dk2>
        <a:srgbClr val="1D3B7E"/>
      </a:dk2>
      <a:lt2>
        <a:srgbClr val="FFFFFF"/>
      </a:lt2>
      <a:accent1>
        <a:srgbClr val="00B0F0"/>
      </a:accent1>
      <a:accent2>
        <a:srgbClr val="FFDC21"/>
      </a:accent2>
      <a:accent3>
        <a:srgbClr val="FFFFFF"/>
      </a:accent3>
      <a:accent4>
        <a:srgbClr val="000000"/>
      </a:accent4>
      <a:accent5>
        <a:srgbClr val="AAD4F6"/>
      </a:accent5>
      <a:accent6>
        <a:srgbClr val="E7C71D"/>
      </a:accent6>
      <a:hlink>
        <a:srgbClr val="0070C1"/>
      </a:hlink>
      <a:folHlink>
        <a:srgbClr val="FFFF62"/>
      </a:folHlink>
    </a:clrScheme>
    <a:fontScheme name="PARTNER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ARTNER_TEMPLATE 1">
        <a:dk1>
          <a:srgbClr val="000000"/>
        </a:dk1>
        <a:lt1>
          <a:srgbClr val="FFFFFF"/>
        </a:lt1>
        <a:dk2>
          <a:srgbClr val="1D3B7E"/>
        </a:dk2>
        <a:lt2>
          <a:srgbClr val="FFFFFF"/>
        </a:lt2>
        <a:accent1>
          <a:srgbClr val="00B0F0"/>
        </a:accent1>
        <a:accent2>
          <a:srgbClr val="FFDC21"/>
        </a:accent2>
        <a:accent3>
          <a:srgbClr val="FFFFFF"/>
        </a:accent3>
        <a:accent4>
          <a:srgbClr val="000000"/>
        </a:accent4>
        <a:accent5>
          <a:srgbClr val="AAD4F6"/>
        </a:accent5>
        <a:accent6>
          <a:srgbClr val="E7C71D"/>
        </a:accent6>
        <a:hlink>
          <a:srgbClr val="0070C1"/>
        </a:hlink>
        <a:folHlink>
          <a:srgbClr val="FFFF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ffice Theme">
  <a:themeElements>
    <a:clrScheme name="Custom 2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E16600"/>
      </a:accent1>
      <a:accent2>
        <a:srgbClr val="E6C000"/>
      </a:accent2>
      <a:accent3>
        <a:srgbClr val="2DB5DF"/>
      </a:accent3>
      <a:accent4>
        <a:srgbClr val="3D99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ARTNER_TEMPLATE">
  <a:themeElements>
    <a:clrScheme name="Edwards color">
      <a:dk1>
        <a:sysClr val="windowText" lastClr="000000"/>
      </a:dk1>
      <a:lt1>
        <a:sysClr val="window" lastClr="FFFFFF"/>
      </a:lt1>
      <a:dk2>
        <a:srgbClr val="1D3B7E"/>
      </a:dk2>
      <a:lt2>
        <a:srgbClr val="FFFFFF"/>
      </a:lt2>
      <a:accent1>
        <a:srgbClr val="00B0F0"/>
      </a:accent1>
      <a:accent2>
        <a:srgbClr val="FFFF66"/>
      </a:accent2>
      <a:accent3>
        <a:srgbClr val="B0F100"/>
      </a:accent3>
      <a:accent4>
        <a:srgbClr val="0070C3"/>
      </a:accent4>
      <a:accent5>
        <a:srgbClr val="70309F"/>
      </a:accent5>
      <a:accent6>
        <a:srgbClr val="FA0D12"/>
      </a:accent6>
      <a:hlink>
        <a:srgbClr val="0070C1"/>
      </a:hlink>
      <a:folHlink>
        <a:srgbClr val="FFFF6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RTNER_TEMPLATE 1">
    <a:dk1>
      <a:srgbClr val="000000"/>
    </a:dk1>
    <a:lt1>
      <a:srgbClr val="FFFFFF"/>
    </a:lt1>
    <a:dk2>
      <a:srgbClr val="1D3B7E"/>
    </a:dk2>
    <a:lt2>
      <a:srgbClr val="FFFFFF"/>
    </a:lt2>
    <a:accent1>
      <a:srgbClr val="00B0F0"/>
    </a:accent1>
    <a:accent2>
      <a:srgbClr val="FFDC21"/>
    </a:accent2>
    <a:accent3>
      <a:srgbClr val="FFFFFF"/>
    </a:accent3>
    <a:accent4>
      <a:srgbClr val="000000"/>
    </a:accent4>
    <a:accent5>
      <a:srgbClr val="AAD4F6"/>
    </a:accent5>
    <a:accent6>
      <a:srgbClr val="E7C71D"/>
    </a:accent6>
    <a:hlink>
      <a:srgbClr val="0070C1"/>
    </a:hlink>
    <a:folHlink>
      <a:srgbClr val="FFFF62"/>
    </a:folHlink>
  </a:clrScheme>
</a:themeOverride>
</file>

<file path=ppt/theme/themeOverride2.xml><?xml version="1.0" encoding="utf-8"?>
<a:themeOverride xmlns:a="http://schemas.openxmlformats.org/drawingml/2006/main">
  <a:clrScheme name="PARTNER COLORS FINAL">
    <a:dk1>
      <a:sysClr val="windowText" lastClr="000000"/>
    </a:dk1>
    <a:lt1>
      <a:sysClr val="window" lastClr="FFFFFF"/>
    </a:lt1>
    <a:dk2>
      <a:srgbClr val="1D3B7E"/>
    </a:dk2>
    <a:lt2>
      <a:srgbClr val="FFFFFF"/>
    </a:lt2>
    <a:accent1>
      <a:srgbClr val="00B0F0"/>
    </a:accent1>
    <a:accent2>
      <a:srgbClr val="FFDC21"/>
    </a:accent2>
    <a:accent3>
      <a:srgbClr val="B0F100"/>
    </a:accent3>
    <a:accent4>
      <a:srgbClr val="0070C3"/>
    </a:accent4>
    <a:accent5>
      <a:srgbClr val="70309F"/>
    </a:accent5>
    <a:accent6>
      <a:srgbClr val="FA0D12"/>
    </a:accent6>
    <a:hlink>
      <a:srgbClr val="0070C1"/>
    </a:hlink>
    <a:folHlink>
      <a:srgbClr val="FFFF62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RTNER_TEMPLATE 1">
    <a:dk1>
      <a:srgbClr val="000000"/>
    </a:dk1>
    <a:lt1>
      <a:srgbClr val="FFFFFF"/>
    </a:lt1>
    <a:dk2>
      <a:srgbClr val="1D3B7E"/>
    </a:dk2>
    <a:lt2>
      <a:srgbClr val="FFFFFF"/>
    </a:lt2>
    <a:accent1>
      <a:srgbClr val="00B0F0"/>
    </a:accent1>
    <a:accent2>
      <a:srgbClr val="FFDC21"/>
    </a:accent2>
    <a:accent3>
      <a:srgbClr val="FFFFFF"/>
    </a:accent3>
    <a:accent4>
      <a:srgbClr val="000000"/>
    </a:accent4>
    <a:accent5>
      <a:srgbClr val="AAD4F6"/>
    </a:accent5>
    <a:accent6>
      <a:srgbClr val="E7C71D"/>
    </a:accent6>
    <a:hlink>
      <a:srgbClr val="0070C1"/>
    </a:hlink>
    <a:folHlink>
      <a:srgbClr val="FFFF62"/>
    </a:folHlink>
  </a:clrScheme>
</a:themeOverride>
</file>

<file path=ppt/theme/themeOverride4.xml><?xml version="1.0" encoding="utf-8"?>
<a:themeOverride xmlns:a="http://schemas.openxmlformats.org/drawingml/2006/main">
  <a:clrScheme name="Edwards color">
    <a:dk1>
      <a:sysClr val="windowText" lastClr="000000"/>
    </a:dk1>
    <a:lt1>
      <a:sysClr val="window" lastClr="FFFFFF"/>
    </a:lt1>
    <a:dk2>
      <a:srgbClr val="1D3B7E"/>
    </a:dk2>
    <a:lt2>
      <a:srgbClr val="FFFFFF"/>
    </a:lt2>
    <a:accent1>
      <a:srgbClr val="00B0F0"/>
    </a:accent1>
    <a:accent2>
      <a:srgbClr val="FFFF66"/>
    </a:accent2>
    <a:accent3>
      <a:srgbClr val="B0F100"/>
    </a:accent3>
    <a:accent4>
      <a:srgbClr val="0070C3"/>
    </a:accent4>
    <a:accent5>
      <a:srgbClr val="70309F"/>
    </a:accent5>
    <a:accent6>
      <a:srgbClr val="FA0D12"/>
    </a:accent6>
    <a:hlink>
      <a:srgbClr val="0070C1"/>
    </a:hlink>
    <a:folHlink>
      <a:srgbClr val="FFFF62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919191"/>
    </a:dk1>
    <a:lt1>
      <a:srgbClr val="FFFFFF"/>
    </a:lt1>
    <a:dk2>
      <a:srgbClr val="114FFB"/>
    </a:dk2>
    <a:lt2>
      <a:srgbClr val="FAFD00"/>
    </a:lt2>
    <a:accent1>
      <a:srgbClr val="618FFD"/>
    </a:accent1>
    <a:accent2>
      <a:srgbClr val="A2FFA3"/>
    </a:accent2>
    <a:accent3>
      <a:srgbClr val="AAB2FD"/>
    </a:accent3>
    <a:accent4>
      <a:srgbClr val="DADADA"/>
    </a:accent4>
    <a:accent5>
      <a:srgbClr val="B7C6FE"/>
    </a:accent5>
    <a:accent6>
      <a:srgbClr val="92E793"/>
    </a:accent6>
    <a:hlink>
      <a:srgbClr val="FE9B03"/>
    </a:hlink>
    <a:folHlink>
      <a:srgbClr val="CECEC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14050</TotalTime>
  <Pages>51</Pages>
  <Words>1074</Words>
  <Application>Microsoft Office PowerPoint</Application>
  <PresentationFormat>On-screen Show (4:3)</PresentationFormat>
  <Paragraphs>268</Paragraphs>
  <Slides>24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Lucida Grande</vt:lpstr>
      <vt:lpstr>Symbol</vt:lpstr>
      <vt:lpstr>Times New Roman</vt:lpstr>
      <vt:lpstr>Wingdings</vt:lpstr>
      <vt:lpstr>Talks</vt:lpstr>
      <vt:lpstr>2_Talks</vt:lpstr>
      <vt:lpstr>2_PARTNER_TEMPLATE</vt:lpstr>
      <vt:lpstr>PARTNER_TEMPLATE</vt:lpstr>
      <vt:lpstr>2_Office Theme</vt:lpstr>
      <vt:lpstr>1_PARTNER_TEMPLATE</vt:lpstr>
      <vt:lpstr>Image</vt:lpstr>
      <vt:lpstr>Chart</vt:lpstr>
      <vt:lpstr>Optimizing Cost- Effectiveness of TAVR:  What do we need to do differently?  </vt:lpstr>
      <vt:lpstr>Disclosures</vt:lpstr>
      <vt:lpstr>TAVR Economics: Why do we care?</vt:lpstr>
      <vt:lpstr>Impact of Patient Population on  Cost-Effectiveness of TAVR</vt:lpstr>
      <vt:lpstr>Impact of Patient Population on  Cost-Effectiveness of TAVR</vt:lpstr>
      <vt:lpstr>Impact of Patient Population on  Cost-Effectiveness of TAVR</vt:lpstr>
      <vt:lpstr>Impact of Patient Population on  Cost-Effectiveness of TAVR</vt:lpstr>
      <vt:lpstr>Impact of Patient Population on  Cost-Effectiveness of TAVR</vt:lpstr>
      <vt:lpstr>TAVR Economics: Hospital Perspective</vt:lpstr>
      <vt:lpstr>PowerPoint Presentation</vt:lpstr>
      <vt:lpstr>Reimbursement for Intermediate Risk TAVR:  A Tale of Two Cities</vt:lpstr>
      <vt:lpstr>PowerPoint Presentation</vt:lpstr>
      <vt:lpstr>How can we improve the  cost-effectiveness of TAVR today?</vt:lpstr>
      <vt:lpstr>How can we improve the  cost-effectiveness of TAVR today?</vt:lpstr>
      <vt:lpstr>Adjusted Incremental Costs</vt:lpstr>
      <vt:lpstr>Attributable Costs</vt:lpstr>
      <vt:lpstr>What drives costs of TAVR? </vt:lpstr>
      <vt:lpstr>“Minimalist Approach”: Emory Experience</vt:lpstr>
      <vt:lpstr>Index Hospitalization: Resource Use</vt:lpstr>
      <vt:lpstr>Index Hospital Costs</vt:lpstr>
      <vt:lpstr>Follow-up Costs by Time Interval</vt:lpstr>
      <vt:lpstr>Total 1-Year Costs</vt:lpstr>
      <vt:lpstr>Summary</vt:lpstr>
      <vt:lpstr>PowerPoint Presentation</vt:lpstr>
    </vt:vector>
  </TitlesOfParts>
  <Company>CareGroup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Drug-Eluting Stents: Will they be cost-effective?</dc:title>
  <dc:creator>David J Cohen</dc:creator>
  <dc:description>~18 minute talk, going as fast as I can</dc:description>
  <cp:lastModifiedBy>Checkin 012</cp:lastModifiedBy>
  <cp:revision>564</cp:revision>
  <cp:lastPrinted>1997-09-20T14:51:52Z</cp:lastPrinted>
  <dcterms:created xsi:type="dcterms:W3CDTF">1999-09-15T19:13:28Z</dcterms:created>
  <dcterms:modified xsi:type="dcterms:W3CDTF">2018-03-03T22:51:53Z</dcterms:modified>
</cp:coreProperties>
</file>