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2" r:id="rId4"/>
    <p:sldId id="274" r:id="rId5"/>
    <p:sldId id="263" r:id="rId6"/>
    <p:sldId id="264" r:id="rId7"/>
    <p:sldId id="270" r:id="rId8"/>
    <p:sldId id="265" r:id="rId9"/>
    <p:sldId id="269" r:id="rId10"/>
    <p:sldId id="272" r:id="rId11"/>
    <p:sldId id="266" r:id="rId12"/>
    <p:sldId id="271" r:id="rId13"/>
    <p:sldId id="273" r:id="rId14"/>
    <p:sldId id="275" r:id="rId15"/>
    <p:sldId id="259" r:id="rId16"/>
    <p:sldId id="276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595" autoAdjust="0"/>
  </p:normalViewPr>
  <p:slideViewPr>
    <p:cSldViewPr>
      <p:cViewPr varScale="1">
        <p:scale>
          <a:sx n="118" d="100"/>
          <a:sy n="118" d="100"/>
        </p:scale>
        <p:origin x="283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4FE548-C887-4993-A83C-CB85BCA821E8}" type="datetimeFigureOut">
              <a:rPr lang="he-IL" smtClean="0"/>
              <a:t>ט"ז/אדר/תשע"ח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89DF844-3AEE-47A2-A0F1-84AE0761A99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269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8B32E-5FD3-4E54-B466-FAFD88964F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1102519"/>
          </a:xfrm>
        </p:spPr>
        <p:txBody>
          <a:bodyPr/>
          <a:lstStyle/>
          <a:p>
            <a:r>
              <a:rPr lang="en-US" dirty="0" smtClean="0"/>
              <a:t>Embolization of a </a:t>
            </a:r>
            <a:r>
              <a:rPr lang="en-US" dirty="0" err="1" smtClean="0"/>
              <a:t>Corevalve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47950"/>
            <a:ext cx="6400800" cy="13144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Haim Danenberg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Hadassah Medical Center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Jerusalem, Israel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for coronary blood flow</a:t>
            </a:r>
            <a:endParaRPr lang="he-IL" dirty="0"/>
          </a:p>
        </p:txBody>
      </p:sp>
      <p:pic>
        <p:nvPicPr>
          <p:cNvPr id="6" name="CR_po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007" t="734" r="28955" b="1"/>
          <a:stretch/>
        </p:blipFill>
        <p:spPr>
          <a:xfrm>
            <a:off x="2872154" y="1225062"/>
            <a:ext cx="3405554" cy="3369164"/>
          </a:xfrm>
        </p:spPr>
      </p:pic>
      <p:sp>
        <p:nvSpPr>
          <p:cNvPr id="7" name="Freeform 6"/>
          <p:cNvSpPr/>
          <p:nvPr/>
        </p:nvSpPr>
        <p:spPr>
          <a:xfrm>
            <a:off x="3763108" y="2033954"/>
            <a:ext cx="703384" cy="1160584"/>
          </a:xfrm>
          <a:custGeom>
            <a:avLst/>
            <a:gdLst>
              <a:gd name="connsiteX0" fmla="*/ 5861 w 703384"/>
              <a:gd name="connsiteY0" fmla="*/ 715108 h 1160584"/>
              <a:gd name="connsiteX1" fmla="*/ 0 w 703384"/>
              <a:gd name="connsiteY1" fmla="*/ 744415 h 1160584"/>
              <a:gd name="connsiteX2" fmla="*/ 17584 w 703384"/>
              <a:gd name="connsiteY2" fmla="*/ 785446 h 1160584"/>
              <a:gd name="connsiteX3" fmla="*/ 23446 w 703384"/>
              <a:gd name="connsiteY3" fmla="*/ 803031 h 1160584"/>
              <a:gd name="connsiteX4" fmla="*/ 35169 w 703384"/>
              <a:gd name="connsiteY4" fmla="*/ 826477 h 1160584"/>
              <a:gd name="connsiteX5" fmla="*/ 52754 w 703384"/>
              <a:gd name="connsiteY5" fmla="*/ 873369 h 1160584"/>
              <a:gd name="connsiteX6" fmla="*/ 64477 w 703384"/>
              <a:gd name="connsiteY6" fmla="*/ 890954 h 1160584"/>
              <a:gd name="connsiteX7" fmla="*/ 93784 w 703384"/>
              <a:gd name="connsiteY7" fmla="*/ 943708 h 1160584"/>
              <a:gd name="connsiteX8" fmla="*/ 105507 w 703384"/>
              <a:gd name="connsiteY8" fmla="*/ 961292 h 1160584"/>
              <a:gd name="connsiteX9" fmla="*/ 134815 w 703384"/>
              <a:gd name="connsiteY9" fmla="*/ 1019908 h 1160584"/>
              <a:gd name="connsiteX10" fmla="*/ 152400 w 703384"/>
              <a:gd name="connsiteY10" fmla="*/ 1066800 h 1160584"/>
              <a:gd name="connsiteX11" fmla="*/ 169984 w 703384"/>
              <a:gd name="connsiteY11" fmla="*/ 1101969 h 1160584"/>
              <a:gd name="connsiteX12" fmla="*/ 187569 w 703384"/>
              <a:gd name="connsiteY12" fmla="*/ 1113692 h 1160584"/>
              <a:gd name="connsiteX13" fmla="*/ 193430 w 703384"/>
              <a:gd name="connsiteY13" fmla="*/ 1131277 h 1160584"/>
              <a:gd name="connsiteX14" fmla="*/ 211015 w 703384"/>
              <a:gd name="connsiteY14" fmla="*/ 1160584 h 1160584"/>
              <a:gd name="connsiteX15" fmla="*/ 216877 w 703384"/>
              <a:gd name="connsiteY15" fmla="*/ 1137138 h 1160584"/>
              <a:gd name="connsiteX16" fmla="*/ 240323 w 703384"/>
              <a:gd name="connsiteY16" fmla="*/ 1096108 h 1160584"/>
              <a:gd name="connsiteX17" fmla="*/ 257907 w 703384"/>
              <a:gd name="connsiteY17" fmla="*/ 1025769 h 1160584"/>
              <a:gd name="connsiteX18" fmla="*/ 269630 w 703384"/>
              <a:gd name="connsiteY18" fmla="*/ 1008184 h 1160584"/>
              <a:gd name="connsiteX19" fmla="*/ 275492 w 703384"/>
              <a:gd name="connsiteY19" fmla="*/ 978877 h 1160584"/>
              <a:gd name="connsiteX20" fmla="*/ 304800 w 703384"/>
              <a:gd name="connsiteY20" fmla="*/ 990600 h 1160584"/>
              <a:gd name="connsiteX21" fmla="*/ 322384 w 703384"/>
              <a:gd name="connsiteY21" fmla="*/ 996461 h 1160584"/>
              <a:gd name="connsiteX22" fmla="*/ 339969 w 703384"/>
              <a:gd name="connsiteY22" fmla="*/ 1008184 h 1160584"/>
              <a:gd name="connsiteX23" fmla="*/ 357554 w 703384"/>
              <a:gd name="connsiteY23" fmla="*/ 1014046 h 1160584"/>
              <a:gd name="connsiteX24" fmla="*/ 363415 w 703384"/>
              <a:gd name="connsiteY24" fmla="*/ 931984 h 1160584"/>
              <a:gd name="connsiteX25" fmla="*/ 369277 w 703384"/>
              <a:gd name="connsiteY25" fmla="*/ 896815 h 1160584"/>
              <a:gd name="connsiteX26" fmla="*/ 398584 w 703384"/>
              <a:gd name="connsiteY26" fmla="*/ 908538 h 1160584"/>
              <a:gd name="connsiteX27" fmla="*/ 427892 w 703384"/>
              <a:gd name="connsiteY27" fmla="*/ 926123 h 1160584"/>
              <a:gd name="connsiteX28" fmla="*/ 445477 w 703384"/>
              <a:gd name="connsiteY28" fmla="*/ 937846 h 1160584"/>
              <a:gd name="connsiteX29" fmla="*/ 468923 w 703384"/>
              <a:gd name="connsiteY29" fmla="*/ 943708 h 1160584"/>
              <a:gd name="connsiteX30" fmla="*/ 504092 w 703384"/>
              <a:gd name="connsiteY30" fmla="*/ 955431 h 1160584"/>
              <a:gd name="connsiteX31" fmla="*/ 533400 w 703384"/>
              <a:gd name="connsiteY31" fmla="*/ 896815 h 1160584"/>
              <a:gd name="connsiteX32" fmla="*/ 550984 w 703384"/>
              <a:gd name="connsiteY32" fmla="*/ 820615 h 1160584"/>
              <a:gd name="connsiteX33" fmla="*/ 568569 w 703384"/>
              <a:gd name="connsiteY33" fmla="*/ 832338 h 1160584"/>
              <a:gd name="connsiteX34" fmla="*/ 592015 w 703384"/>
              <a:gd name="connsiteY34" fmla="*/ 849923 h 1160584"/>
              <a:gd name="connsiteX35" fmla="*/ 609600 w 703384"/>
              <a:gd name="connsiteY35" fmla="*/ 855784 h 1160584"/>
              <a:gd name="connsiteX36" fmla="*/ 644769 w 703384"/>
              <a:gd name="connsiteY36" fmla="*/ 861646 h 1160584"/>
              <a:gd name="connsiteX37" fmla="*/ 633046 w 703384"/>
              <a:gd name="connsiteY37" fmla="*/ 785446 h 1160584"/>
              <a:gd name="connsiteX38" fmla="*/ 662354 w 703384"/>
              <a:gd name="connsiteY38" fmla="*/ 791308 h 1160584"/>
              <a:gd name="connsiteX39" fmla="*/ 679938 w 703384"/>
              <a:gd name="connsiteY39" fmla="*/ 808892 h 1160584"/>
              <a:gd name="connsiteX40" fmla="*/ 697523 w 703384"/>
              <a:gd name="connsiteY40" fmla="*/ 814754 h 1160584"/>
              <a:gd name="connsiteX41" fmla="*/ 703384 w 703384"/>
              <a:gd name="connsiteY41" fmla="*/ 785446 h 1160584"/>
              <a:gd name="connsiteX42" fmla="*/ 685800 w 703384"/>
              <a:gd name="connsiteY42" fmla="*/ 779584 h 1160584"/>
              <a:gd name="connsiteX43" fmla="*/ 679938 w 703384"/>
              <a:gd name="connsiteY43" fmla="*/ 762000 h 1160584"/>
              <a:gd name="connsiteX44" fmla="*/ 668215 w 703384"/>
              <a:gd name="connsiteY44" fmla="*/ 732692 h 1160584"/>
              <a:gd name="connsiteX45" fmla="*/ 662354 w 703384"/>
              <a:gd name="connsiteY45" fmla="*/ 715108 h 1160584"/>
              <a:gd name="connsiteX46" fmla="*/ 638907 w 703384"/>
              <a:gd name="connsiteY46" fmla="*/ 697523 h 1160584"/>
              <a:gd name="connsiteX47" fmla="*/ 627184 w 703384"/>
              <a:gd name="connsiteY47" fmla="*/ 662354 h 1160584"/>
              <a:gd name="connsiteX48" fmla="*/ 592015 w 703384"/>
              <a:gd name="connsiteY48" fmla="*/ 609600 h 1160584"/>
              <a:gd name="connsiteX49" fmla="*/ 580292 w 703384"/>
              <a:gd name="connsiteY49" fmla="*/ 592015 h 1160584"/>
              <a:gd name="connsiteX50" fmla="*/ 574430 w 703384"/>
              <a:gd name="connsiteY50" fmla="*/ 574431 h 1160584"/>
              <a:gd name="connsiteX51" fmla="*/ 550984 w 703384"/>
              <a:gd name="connsiteY51" fmla="*/ 556846 h 1160584"/>
              <a:gd name="connsiteX52" fmla="*/ 515815 w 703384"/>
              <a:gd name="connsiteY52" fmla="*/ 509954 h 1160584"/>
              <a:gd name="connsiteX53" fmla="*/ 486507 w 703384"/>
              <a:gd name="connsiteY53" fmla="*/ 480646 h 1160584"/>
              <a:gd name="connsiteX54" fmla="*/ 457200 w 703384"/>
              <a:gd name="connsiteY54" fmla="*/ 433754 h 1160584"/>
              <a:gd name="connsiteX55" fmla="*/ 439615 w 703384"/>
              <a:gd name="connsiteY55" fmla="*/ 416169 h 1160584"/>
              <a:gd name="connsiteX56" fmla="*/ 422030 w 703384"/>
              <a:gd name="connsiteY56" fmla="*/ 381000 h 1160584"/>
              <a:gd name="connsiteX57" fmla="*/ 392723 w 703384"/>
              <a:gd name="connsiteY57" fmla="*/ 322384 h 1160584"/>
              <a:gd name="connsiteX58" fmla="*/ 386861 w 703384"/>
              <a:gd name="connsiteY58" fmla="*/ 293077 h 1160584"/>
              <a:gd name="connsiteX59" fmla="*/ 369277 w 703384"/>
              <a:gd name="connsiteY59" fmla="*/ 269631 h 1160584"/>
              <a:gd name="connsiteX60" fmla="*/ 357554 w 703384"/>
              <a:gd name="connsiteY60" fmla="*/ 246184 h 1160584"/>
              <a:gd name="connsiteX61" fmla="*/ 345830 w 703384"/>
              <a:gd name="connsiteY61" fmla="*/ 228600 h 1160584"/>
              <a:gd name="connsiteX62" fmla="*/ 334107 w 703384"/>
              <a:gd name="connsiteY62" fmla="*/ 175846 h 1160584"/>
              <a:gd name="connsiteX63" fmla="*/ 328246 w 703384"/>
              <a:gd name="connsiteY63" fmla="*/ 146538 h 1160584"/>
              <a:gd name="connsiteX64" fmla="*/ 316523 w 703384"/>
              <a:gd name="connsiteY64" fmla="*/ 128954 h 1160584"/>
              <a:gd name="connsiteX65" fmla="*/ 304800 w 703384"/>
              <a:gd name="connsiteY65" fmla="*/ 105508 h 1160584"/>
              <a:gd name="connsiteX66" fmla="*/ 298938 w 703384"/>
              <a:gd name="connsiteY66" fmla="*/ 64477 h 1160584"/>
              <a:gd name="connsiteX67" fmla="*/ 287215 w 703384"/>
              <a:gd name="connsiteY67" fmla="*/ 35169 h 1160584"/>
              <a:gd name="connsiteX68" fmla="*/ 281354 w 703384"/>
              <a:gd name="connsiteY68" fmla="*/ 0 h 116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03384" h="1160584">
                <a:moveTo>
                  <a:pt x="5861" y="715108"/>
                </a:moveTo>
                <a:cubicBezTo>
                  <a:pt x="3907" y="724877"/>
                  <a:pt x="0" y="734453"/>
                  <a:pt x="0" y="744415"/>
                </a:cubicBezTo>
                <a:cubicBezTo>
                  <a:pt x="0" y="753582"/>
                  <a:pt x="15294" y="780102"/>
                  <a:pt x="17584" y="785446"/>
                </a:cubicBezTo>
                <a:cubicBezTo>
                  <a:pt x="20018" y="791125"/>
                  <a:pt x="21012" y="797352"/>
                  <a:pt x="23446" y="803031"/>
                </a:cubicBezTo>
                <a:cubicBezTo>
                  <a:pt x="26888" y="811062"/>
                  <a:pt x="31808" y="818411"/>
                  <a:pt x="35169" y="826477"/>
                </a:cubicBezTo>
                <a:cubicBezTo>
                  <a:pt x="41590" y="841886"/>
                  <a:pt x="45846" y="858172"/>
                  <a:pt x="52754" y="873369"/>
                </a:cubicBezTo>
                <a:cubicBezTo>
                  <a:pt x="55669" y="879782"/>
                  <a:pt x="60743" y="884980"/>
                  <a:pt x="64477" y="890954"/>
                </a:cubicBezTo>
                <a:cubicBezTo>
                  <a:pt x="113299" y="969071"/>
                  <a:pt x="56455" y="878381"/>
                  <a:pt x="93784" y="943708"/>
                </a:cubicBezTo>
                <a:cubicBezTo>
                  <a:pt x="97279" y="949824"/>
                  <a:pt x="102357" y="954991"/>
                  <a:pt x="105507" y="961292"/>
                </a:cubicBezTo>
                <a:cubicBezTo>
                  <a:pt x="139442" y="1029162"/>
                  <a:pt x="108411" y="980301"/>
                  <a:pt x="134815" y="1019908"/>
                </a:cubicBezTo>
                <a:cubicBezTo>
                  <a:pt x="146125" y="1076453"/>
                  <a:pt x="132275" y="1026550"/>
                  <a:pt x="152400" y="1066800"/>
                </a:cubicBezTo>
                <a:cubicBezTo>
                  <a:pt x="161934" y="1085869"/>
                  <a:pt x="153186" y="1085171"/>
                  <a:pt x="169984" y="1101969"/>
                </a:cubicBezTo>
                <a:cubicBezTo>
                  <a:pt x="174965" y="1106950"/>
                  <a:pt x="181707" y="1109784"/>
                  <a:pt x="187569" y="1113692"/>
                </a:cubicBezTo>
                <a:cubicBezTo>
                  <a:pt x="189523" y="1119554"/>
                  <a:pt x="190251" y="1125979"/>
                  <a:pt x="193430" y="1131277"/>
                </a:cubicBezTo>
                <a:cubicBezTo>
                  <a:pt x="217569" y="1171508"/>
                  <a:pt x="194411" y="1110770"/>
                  <a:pt x="211015" y="1160584"/>
                </a:cubicBezTo>
                <a:cubicBezTo>
                  <a:pt x="212969" y="1152769"/>
                  <a:pt x="214048" y="1144681"/>
                  <a:pt x="216877" y="1137138"/>
                </a:cubicBezTo>
                <a:cubicBezTo>
                  <a:pt x="223252" y="1120138"/>
                  <a:pt x="230605" y="1110685"/>
                  <a:pt x="240323" y="1096108"/>
                </a:cubicBezTo>
                <a:cubicBezTo>
                  <a:pt x="245238" y="1066615"/>
                  <a:pt x="245521" y="1053637"/>
                  <a:pt x="257907" y="1025769"/>
                </a:cubicBezTo>
                <a:cubicBezTo>
                  <a:pt x="260768" y="1019331"/>
                  <a:pt x="265722" y="1014046"/>
                  <a:pt x="269630" y="1008184"/>
                </a:cubicBezTo>
                <a:cubicBezTo>
                  <a:pt x="271584" y="998415"/>
                  <a:pt x="266581" y="983332"/>
                  <a:pt x="275492" y="978877"/>
                </a:cubicBezTo>
                <a:cubicBezTo>
                  <a:pt x="284903" y="974172"/>
                  <a:pt x="294948" y="986906"/>
                  <a:pt x="304800" y="990600"/>
                </a:cubicBezTo>
                <a:cubicBezTo>
                  <a:pt x="310585" y="992769"/>
                  <a:pt x="316523" y="994507"/>
                  <a:pt x="322384" y="996461"/>
                </a:cubicBezTo>
                <a:cubicBezTo>
                  <a:pt x="328246" y="1000369"/>
                  <a:pt x="333668" y="1005033"/>
                  <a:pt x="339969" y="1008184"/>
                </a:cubicBezTo>
                <a:cubicBezTo>
                  <a:pt x="345495" y="1010947"/>
                  <a:pt x="355737" y="1019952"/>
                  <a:pt x="357554" y="1014046"/>
                </a:cubicBezTo>
                <a:cubicBezTo>
                  <a:pt x="365619" y="987835"/>
                  <a:pt x="360686" y="959272"/>
                  <a:pt x="363415" y="931984"/>
                </a:cubicBezTo>
                <a:cubicBezTo>
                  <a:pt x="364598" y="920158"/>
                  <a:pt x="367323" y="908538"/>
                  <a:pt x="369277" y="896815"/>
                </a:cubicBezTo>
                <a:cubicBezTo>
                  <a:pt x="379046" y="900723"/>
                  <a:pt x="389173" y="903833"/>
                  <a:pt x="398584" y="908538"/>
                </a:cubicBezTo>
                <a:cubicBezTo>
                  <a:pt x="408774" y="913633"/>
                  <a:pt x="418231" y="920085"/>
                  <a:pt x="427892" y="926123"/>
                </a:cubicBezTo>
                <a:cubicBezTo>
                  <a:pt x="433866" y="929857"/>
                  <a:pt x="439002" y="935071"/>
                  <a:pt x="445477" y="937846"/>
                </a:cubicBezTo>
                <a:cubicBezTo>
                  <a:pt x="452882" y="941019"/>
                  <a:pt x="461207" y="941393"/>
                  <a:pt x="468923" y="943708"/>
                </a:cubicBezTo>
                <a:cubicBezTo>
                  <a:pt x="480759" y="947259"/>
                  <a:pt x="492369" y="951523"/>
                  <a:pt x="504092" y="955431"/>
                </a:cubicBezTo>
                <a:cubicBezTo>
                  <a:pt x="537580" y="944268"/>
                  <a:pt x="523795" y="954448"/>
                  <a:pt x="533400" y="896815"/>
                </a:cubicBezTo>
                <a:cubicBezTo>
                  <a:pt x="545346" y="825136"/>
                  <a:pt x="528820" y="864943"/>
                  <a:pt x="550984" y="820615"/>
                </a:cubicBezTo>
                <a:cubicBezTo>
                  <a:pt x="556846" y="824523"/>
                  <a:pt x="562836" y="828243"/>
                  <a:pt x="568569" y="832338"/>
                </a:cubicBezTo>
                <a:cubicBezTo>
                  <a:pt x="576519" y="838016"/>
                  <a:pt x="583533" y="845076"/>
                  <a:pt x="592015" y="849923"/>
                </a:cubicBezTo>
                <a:cubicBezTo>
                  <a:pt x="597380" y="852988"/>
                  <a:pt x="603738" y="853830"/>
                  <a:pt x="609600" y="855784"/>
                </a:cubicBezTo>
                <a:cubicBezTo>
                  <a:pt x="610345" y="856529"/>
                  <a:pt x="640268" y="893157"/>
                  <a:pt x="644769" y="861646"/>
                </a:cubicBezTo>
                <a:cubicBezTo>
                  <a:pt x="648403" y="836205"/>
                  <a:pt x="626813" y="810377"/>
                  <a:pt x="633046" y="785446"/>
                </a:cubicBezTo>
                <a:cubicBezTo>
                  <a:pt x="635462" y="775781"/>
                  <a:pt x="652585" y="789354"/>
                  <a:pt x="662354" y="791308"/>
                </a:cubicBezTo>
                <a:cubicBezTo>
                  <a:pt x="668215" y="797169"/>
                  <a:pt x="673041" y="804294"/>
                  <a:pt x="679938" y="808892"/>
                </a:cubicBezTo>
                <a:cubicBezTo>
                  <a:pt x="685079" y="812319"/>
                  <a:pt x="693154" y="819123"/>
                  <a:pt x="697523" y="814754"/>
                </a:cubicBezTo>
                <a:cubicBezTo>
                  <a:pt x="704568" y="807709"/>
                  <a:pt x="701430" y="795215"/>
                  <a:pt x="703384" y="785446"/>
                </a:cubicBezTo>
                <a:cubicBezTo>
                  <a:pt x="697523" y="783492"/>
                  <a:pt x="690169" y="783953"/>
                  <a:pt x="685800" y="779584"/>
                </a:cubicBezTo>
                <a:cubicBezTo>
                  <a:pt x="681431" y="775215"/>
                  <a:pt x="682107" y="767785"/>
                  <a:pt x="679938" y="762000"/>
                </a:cubicBezTo>
                <a:cubicBezTo>
                  <a:pt x="676243" y="752148"/>
                  <a:pt x="671909" y="742544"/>
                  <a:pt x="668215" y="732692"/>
                </a:cubicBezTo>
                <a:cubicBezTo>
                  <a:pt x="666046" y="726907"/>
                  <a:pt x="666309" y="719854"/>
                  <a:pt x="662354" y="715108"/>
                </a:cubicBezTo>
                <a:cubicBezTo>
                  <a:pt x="656100" y="707603"/>
                  <a:pt x="646723" y="703385"/>
                  <a:pt x="638907" y="697523"/>
                </a:cubicBezTo>
                <a:cubicBezTo>
                  <a:pt x="634999" y="685800"/>
                  <a:pt x="634038" y="672636"/>
                  <a:pt x="627184" y="662354"/>
                </a:cubicBezTo>
                <a:lnTo>
                  <a:pt x="592015" y="609600"/>
                </a:lnTo>
                <a:cubicBezTo>
                  <a:pt x="588107" y="603738"/>
                  <a:pt x="582520" y="598698"/>
                  <a:pt x="580292" y="592015"/>
                </a:cubicBezTo>
                <a:cubicBezTo>
                  <a:pt x="578338" y="586154"/>
                  <a:pt x="578385" y="579177"/>
                  <a:pt x="574430" y="574431"/>
                </a:cubicBezTo>
                <a:cubicBezTo>
                  <a:pt x="568176" y="566926"/>
                  <a:pt x="558799" y="562708"/>
                  <a:pt x="550984" y="556846"/>
                </a:cubicBezTo>
                <a:cubicBezTo>
                  <a:pt x="514033" y="495257"/>
                  <a:pt x="552445" y="553909"/>
                  <a:pt x="515815" y="509954"/>
                </a:cubicBezTo>
                <a:cubicBezTo>
                  <a:pt x="491390" y="480645"/>
                  <a:pt x="518748" y="502139"/>
                  <a:pt x="486507" y="480646"/>
                </a:cubicBezTo>
                <a:cubicBezTo>
                  <a:pt x="484052" y="476554"/>
                  <a:pt x="463647" y="441490"/>
                  <a:pt x="457200" y="433754"/>
                </a:cubicBezTo>
                <a:cubicBezTo>
                  <a:pt x="451893" y="427386"/>
                  <a:pt x="445477" y="422031"/>
                  <a:pt x="439615" y="416169"/>
                </a:cubicBezTo>
                <a:cubicBezTo>
                  <a:pt x="424883" y="371967"/>
                  <a:pt x="444757" y="426452"/>
                  <a:pt x="422030" y="381000"/>
                </a:cubicBezTo>
                <a:cubicBezTo>
                  <a:pt x="388091" y="313123"/>
                  <a:pt x="419129" y="361994"/>
                  <a:pt x="392723" y="322384"/>
                </a:cubicBezTo>
                <a:cubicBezTo>
                  <a:pt x="390769" y="312615"/>
                  <a:pt x="390907" y="302181"/>
                  <a:pt x="386861" y="293077"/>
                </a:cubicBezTo>
                <a:cubicBezTo>
                  <a:pt x="382893" y="284150"/>
                  <a:pt x="374454" y="277915"/>
                  <a:pt x="369277" y="269631"/>
                </a:cubicBezTo>
                <a:cubicBezTo>
                  <a:pt x="364646" y="262221"/>
                  <a:pt x="361889" y="253771"/>
                  <a:pt x="357554" y="246184"/>
                </a:cubicBezTo>
                <a:cubicBezTo>
                  <a:pt x="354059" y="240068"/>
                  <a:pt x="349738" y="234461"/>
                  <a:pt x="345830" y="228600"/>
                </a:cubicBezTo>
                <a:cubicBezTo>
                  <a:pt x="341922" y="211015"/>
                  <a:pt x="337881" y="193460"/>
                  <a:pt x="334107" y="175846"/>
                </a:cubicBezTo>
                <a:cubicBezTo>
                  <a:pt x="332020" y="166104"/>
                  <a:pt x="331744" y="155866"/>
                  <a:pt x="328246" y="146538"/>
                </a:cubicBezTo>
                <a:cubicBezTo>
                  <a:pt x="325773" y="139942"/>
                  <a:pt x="320018" y="135070"/>
                  <a:pt x="316523" y="128954"/>
                </a:cubicBezTo>
                <a:cubicBezTo>
                  <a:pt x="312188" y="121367"/>
                  <a:pt x="308708" y="113323"/>
                  <a:pt x="304800" y="105508"/>
                </a:cubicBezTo>
                <a:cubicBezTo>
                  <a:pt x="302846" y="91831"/>
                  <a:pt x="302289" y="77880"/>
                  <a:pt x="298938" y="64477"/>
                </a:cubicBezTo>
                <a:cubicBezTo>
                  <a:pt x="296386" y="54269"/>
                  <a:pt x="290238" y="45247"/>
                  <a:pt x="287215" y="35169"/>
                </a:cubicBezTo>
                <a:cubicBezTo>
                  <a:pt x="280971" y="14354"/>
                  <a:pt x="281354" y="13783"/>
                  <a:pt x="281354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763108" y="2419350"/>
            <a:ext cx="427892" cy="2710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657600" y="2224454"/>
            <a:ext cx="427892" cy="2710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29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Snare above STJ &amp; hold in place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22485"/>
            <a:ext cx="3394075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239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4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2</a:t>
            </a:r>
            <a:r>
              <a:rPr lang="en-US" baseline="30000" dirty="0" smtClean="0"/>
              <a:t>nd</a:t>
            </a:r>
            <a:r>
              <a:rPr lang="en-US" dirty="0" smtClean="0"/>
              <a:t> valve</a:t>
            </a:r>
            <a:endParaRPr lang="he-IL" dirty="0"/>
          </a:p>
        </p:txBody>
      </p:sp>
      <p:pic>
        <p:nvPicPr>
          <p:cNvPr id="6" name="CR_fin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28" t="-129" r="28665" b="-1"/>
          <a:stretch/>
        </p:blipFill>
        <p:spPr>
          <a:xfrm>
            <a:off x="2825262" y="1195754"/>
            <a:ext cx="3475892" cy="3398471"/>
          </a:xfrm>
        </p:spPr>
      </p:pic>
    </p:spTree>
    <p:extLst>
      <p:ext uri="{BB962C8B-B14F-4D97-AF65-F5344CB8AC3E}">
        <p14:creationId xmlns:p14="http://schemas.microsoft.com/office/powerpoint/2010/main" val="44576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2</a:t>
            </a:r>
            <a:r>
              <a:rPr lang="en-US" baseline="30000" dirty="0" smtClean="0"/>
              <a:t>nd</a:t>
            </a:r>
            <a:r>
              <a:rPr lang="en-US" dirty="0" smtClean="0"/>
              <a:t> valve</a:t>
            </a:r>
            <a:endParaRPr lang="he-IL" dirty="0"/>
          </a:p>
        </p:txBody>
      </p:sp>
      <p:pic>
        <p:nvPicPr>
          <p:cNvPr id="4" name="CR_final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17" t="-475" r="28665" b="-1"/>
          <a:stretch/>
        </p:blipFill>
        <p:spPr>
          <a:xfrm>
            <a:off x="2848708" y="1184032"/>
            <a:ext cx="3452446" cy="3410194"/>
          </a:xfrm>
        </p:spPr>
      </p:pic>
    </p:spTree>
    <p:extLst>
      <p:ext uri="{BB962C8B-B14F-4D97-AF65-F5344CB8AC3E}">
        <p14:creationId xmlns:p14="http://schemas.microsoft.com/office/powerpoint/2010/main" val="186564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always that complicated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23950"/>
            <a:ext cx="4543425" cy="243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00150"/>
            <a:ext cx="2667000" cy="247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211"/>
            <a:ext cx="1863725" cy="176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4744915"/>
            <a:ext cx="380174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en-US" dirty="0" smtClean="0"/>
              <a:t>Tanaka Y, Tanaka M &amp; Saito S, CCI 2015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9063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err="1" smtClean="0">
                <a:latin typeface="+mj-lt"/>
              </a:rPr>
              <a:t>Corevalve</a:t>
            </a:r>
            <a:r>
              <a:rPr lang="en-US" sz="2800" dirty="0" smtClean="0">
                <a:latin typeface="+mj-lt"/>
              </a:rPr>
              <a:t>/</a:t>
            </a:r>
            <a:r>
              <a:rPr lang="en-US" sz="2800" dirty="0" err="1" smtClean="0">
                <a:latin typeface="+mj-lt"/>
              </a:rPr>
              <a:t>Evolut</a:t>
            </a:r>
            <a:r>
              <a:rPr lang="en-US" sz="2800" dirty="0" smtClean="0">
                <a:latin typeface="+mj-lt"/>
              </a:rPr>
              <a:t> embolization </a:t>
            </a:r>
            <a:r>
              <a:rPr lang="en-US" sz="2800" dirty="0">
                <a:latin typeface="+mj-lt"/>
              </a:rPr>
              <a:t>(pop-out) </a:t>
            </a:r>
            <a:r>
              <a:rPr lang="en-US" sz="2800" dirty="0" smtClean="0">
                <a:latin typeface="+mj-lt"/>
              </a:rPr>
              <a:t>is infrequent</a:t>
            </a:r>
          </a:p>
          <a:p>
            <a:r>
              <a:rPr lang="en-US" sz="2800" dirty="0" smtClean="0">
                <a:latin typeface="+mj-lt"/>
              </a:rPr>
              <a:t>Valve </a:t>
            </a:r>
            <a:r>
              <a:rPr lang="en-US" sz="2800" dirty="0" err="1" smtClean="0">
                <a:latin typeface="+mj-lt"/>
              </a:rPr>
              <a:t>emobization</a:t>
            </a:r>
            <a:r>
              <a:rPr lang="en-US" sz="2800" dirty="0" smtClean="0">
                <a:latin typeface="+mj-lt"/>
              </a:rPr>
              <a:t> calls </a:t>
            </a:r>
            <a:r>
              <a:rPr lang="en-US" sz="2800" dirty="0">
                <a:latin typeface="+mj-lt"/>
              </a:rPr>
              <a:t>for a second valve implantation (</a:t>
            </a:r>
            <a:r>
              <a:rPr lang="en-US" sz="2800" dirty="0" err="1">
                <a:latin typeface="+mj-lt"/>
              </a:rPr>
              <a:t>VinV</a:t>
            </a:r>
            <a:r>
              <a:rPr lang="en-US" sz="2800" dirty="0" smtClean="0">
                <a:latin typeface="+mj-lt"/>
              </a:rPr>
              <a:t>); some cases – acute AI and hemodynamic collapse</a:t>
            </a:r>
          </a:p>
          <a:p>
            <a:r>
              <a:rPr lang="en-US" sz="2800" dirty="0" smtClean="0">
                <a:latin typeface="+mj-lt"/>
              </a:rPr>
              <a:t>Snaring </a:t>
            </a:r>
            <a:r>
              <a:rPr lang="en-US" sz="2800" dirty="0">
                <a:latin typeface="+mj-lt"/>
              </a:rPr>
              <a:t>of the first valve to a position </a:t>
            </a:r>
            <a:r>
              <a:rPr lang="en-US" sz="2800" dirty="0" smtClean="0">
                <a:latin typeface="+mj-lt"/>
              </a:rPr>
              <a:t>distal to </a:t>
            </a:r>
            <a:r>
              <a:rPr lang="en-US" sz="2800" dirty="0">
                <a:latin typeface="+mj-lt"/>
              </a:rPr>
              <a:t>the STJ should be considered to </a:t>
            </a:r>
            <a:r>
              <a:rPr lang="en-US" sz="2800" dirty="0" smtClean="0">
                <a:latin typeface="+mj-lt"/>
              </a:rPr>
              <a:t>avoid creation of </a:t>
            </a:r>
            <a:r>
              <a:rPr lang="en-US" sz="2800" dirty="0">
                <a:latin typeface="+mj-lt"/>
              </a:rPr>
              <a:t>a “covered chimney” from the annulus to the STJ that will obstruct coronary flow</a:t>
            </a:r>
            <a:endParaRPr lang="he-IL" sz="2800" dirty="0">
              <a:latin typeface="+mj-lt"/>
            </a:endParaRPr>
          </a:p>
          <a:p>
            <a:endParaRPr lang="he-IL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Haim Danenberg, MD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Clinical Proctor for Medtronic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4147" y="123124"/>
            <a:ext cx="228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Disclosures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36483" y="182291"/>
            <a:ext cx="8450317" cy="59120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+mn-lt"/>
              </a:rPr>
              <a:t>CoreValve</a:t>
            </a:r>
            <a:r>
              <a:rPr lang="en-US" sz="3600" b="1" dirty="0" smtClean="0">
                <a:solidFill>
                  <a:schemeClr val="tx2"/>
                </a:solidFill>
                <a:latin typeface="+mn-lt"/>
              </a:rPr>
              <a:t> US Pivotal trial</a:t>
            </a:r>
            <a:endParaRPr lang="en-US" sz="3600" b="1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25366"/>
              </p:ext>
            </p:extLst>
          </p:nvPr>
        </p:nvGraphicFramePr>
        <p:xfrm>
          <a:off x="304801" y="953324"/>
          <a:ext cx="8534401" cy="3254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2707"/>
                <a:gridCol w="691831"/>
                <a:gridCol w="691831"/>
                <a:gridCol w="732525"/>
                <a:gridCol w="742701"/>
                <a:gridCol w="742701"/>
                <a:gridCol w="783394"/>
                <a:gridCol w="702261"/>
                <a:gridCol w="702261"/>
                <a:gridCol w="832189"/>
              </a:tblGrid>
              <a:tr h="26380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Events*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1 Month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D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D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1 Year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D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D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2 Years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D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D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380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TAVR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SAVR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P</a:t>
                      </a:r>
                      <a:endParaRPr lang="en-US" sz="1400" i="1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TAVR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SAVR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P</a:t>
                      </a:r>
                      <a:endParaRPr lang="en-US" sz="1400" i="1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TAVR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SAVR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P</a:t>
                      </a:r>
                      <a:endParaRPr lang="en-US" sz="1400" i="1" dirty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b"/>
                </a:tc>
              </a:tr>
              <a:tr h="418938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Reintervention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0.10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2.2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0.008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2.5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</a:tr>
              <a:tr h="418938">
                <a:tc>
                  <a:txBody>
                    <a:bodyPr/>
                    <a:lstStyle/>
                    <a:p>
                      <a:pPr marL="127000" marR="0" algn="l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  Surgical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0.18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0.10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</a:tr>
              <a:tr h="480914">
                <a:tc>
                  <a:txBody>
                    <a:bodyPr/>
                    <a:lstStyle/>
                    <a:p>
                      <a:pPr marL="127000" marR="0" algn="l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  Percutaneous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1.7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</a:tr>
              <a:tr h="534349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Valve endocarditis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0.6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0.31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0.9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1.7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</a:tr>
              <a:tr h="418938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Valve thrombosis</a:t>
                      </a:r>
                      <a:endParaRPr lang="en-US" sz="14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</a:tr>
              <a:tr h="418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Embolization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ヒラギノ角ゴ Pro W3" charset="0"/>
                        <a:cs typeface="Arial" pitchFamily="34" charset="0"/>
                      </a:endParaRPr>
                    </a:p>
                  </a:txBody>
                  <a:tcPr marL="45713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---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4698232"/>
            <a:ext cx="8527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spcAft>
                <a:spcPts val="200"/>
              </a:spcAft>
            </a:pPr>
            <a:r>
              <a:rPr lang="en-US" sz="1600" dirty="0" smtClean="0">
                <a:cs typeface="Arial" panose="020B0604020202020204" pitchFamily="34" charset="0"/>
              </a:rPr>
              <a:t>* </a:t>
            </a:r>
            <a:r>
              <a:rPr lang="en-US" sz="1600" dirty="0" smtClean="0">
                <a:solidFill>
                  <a:schemeClr val="bg1"/>
                </a:solidFill>
                <a:ea typeface="ヒラギノ角ゴ Pro W3" charset="0"/>
                <a:cs typeface="Arial" panose="020B0604020202020204" pitchFamily="34" charset="0"/>
              </a:rPr>
              <a:t>Percentages reported are Kaplan-Meier estimates and log-rank </a:t>
            </a:r>
            <a:r>
              <a:rPr lang="en-US" sz="1600" i="1" dirty="0" smtClean="0">
                <a:solidFill>
                  <a:schemeClr val="bg1"/>
                </a:solidFill>
                <a:ea typeface="ヒラギノ角ゴ Pro W3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ea typeface="ヒラギノ角ゴ Pro W3" charset="0"/>
                <a:cs typeface="Arial" panose="020B0604020202020204" pitchFamily="34" charset="0"/>
              </a:rPr>
              <a:t> values</a:t>
            </a:r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8438611" y="4903471"/>
            <a:ext cx="692824" cy="2400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20000"/>
              </a:spcBef>
              <a:buFont typeface="Arial" pitchFamily="34" charset="0"/>
              <a:buNone/>
            </a:pPr>
            <a:fld id="{2F5741F9-036F-49D9-B03D-CD2FF55A6DCB}" type="slidenum">
              <a:rPr lang="en-US" smtClean="0">
                <a:latin typeface="+mn-lt"/>
              </a:rPr>
              <a:pPr algn="r">
                <a:spcBef>
                  <a:spcPct val="20000"/>
                </a:spcBef>
                <a:buFont typeface="Arial" pitchFamily="34" charset="0"/>
                <a:buNone/>
              </a:pPr>
              <a:t>3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962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3350"/>
            <a:ext cx="8928100" cy="69651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FORWARD 30-Day Safety Endpoints</a:t>
            </a:r>
            <a:br>
              <a:rPr lang="en-US" sz="3600" dirty="0" smtClean="0"/>
            </a:br>
            <a:r>
              <a:rPr lang="en-US" sz="3600" dirty="0" err="1" smtClean="0"/>
              <a:t>Evoult</a:t>
            </a:r>
            <a:r>
              <a:rPr lang="en-US" sz="3600" dirty="0" smtClean="0"/>
              <a:t> R 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685494"/>
              </p:ext>
            </p:extLst>
          </p:nvPr>
        </p:nvGraphicFramePr>
        <p:xfrm>
          <a:off x="304800" y="971550"/>
          <a:ext cx="8382000" cy="262801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781553"/>
                <a:gridCol w="1600447"/>
              </a:tblGrid>
              <a:tr h="5988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Event, Kaplan-Meier Rate (%)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Evolut</a:t>
                      </a:r>
                      <a:r>
                        <a:rPr lang="en-US" sz="1400" dirty="0" smtClean="0">
                          <a:effectLst/>
                        </a:rPr>
                        <a:t> R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N=300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b"/>
                </a:tc>
              </a:tr>
              <a:tr h="289885">
                <a:tc>
                  <a:txBody>
                    <a:bodyPr/>
                    <a:lstStyle/>
                    <a:p>
                      <a:pPr marL="1588" marR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Myocardial Infarction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  <a:tr h="2898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New </a:t>
                      </a:r>
                      <a:r>
                        <a:rPr lang="en-US" sz="1400" dirty="0" smtClean="0">
                          <a:effectLst/>
                        </a:rPr>
                        <a:t>Pacemaker</a:t>
                      </a:r>
                      <a:r>
                        <a:rPr lang="en-US" sz="1400" baseline="30000" dirty="0" smtClean="0">
                          <a:effectLst/>
                        </a:rPr>
                        <a:t>1</a:t>
                      </a:r>
                      <a:endParaRPr lang="en-US" sz="1400" baseline="300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15.4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  <a:tr h="2898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Prosthetic Valve Thrombosis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  <a:tr h="2898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Prosthetic Valve Endocarditis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  <a:tr h="289885">
                <a:tc>
                  <a:txBody>
                    <a:bodyPr/>
                    <a:lstStyle/>
                    <a:p>
                      <a:pPr marL="1588" marR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Valve Embolization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</a:rPr>
                        <a:t> 1.0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  <a:tr h="289885">
                <a:tc>
                  <a:txBody>
                    <a:bodyPr/>
                    <a:lstStyle/>
                    <a:p>
                      <a:pPr marL="1588" marR="0" indent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Valve Migration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  <a:tr h="2898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Mitral Valve Apparatus Damage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0.0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206" marR="9206" marT="0" marB="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371475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aseline="30000" dirty="0">
                <a:solidFill>
                  <a:schemeClr val="tx2"/>
                </a:solidFill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Subjects</a:t>
            </a:r>
            <a:r>
              <a:rPr lang="en-US" sz="1400" dirty="0">
                <a:solidFill>
                  <a:schemeClr val="tx2"/>
                </a:solidFill>
                <a:cs typeface="Arial" panose="020B0604020202020204" pitchFamily="34" charset="0"/>
              </a:rPr>
              <a:t> with pacemaker or ICD at baseline are </a:t>
            </a:r>
            <a:r>
              <a:rPr 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included in the denominator.</a:t>
            </a:r>
            <a:r>
              <a:rPr lang="en-US" sz="1400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tx2"/>
                </a:solidFill>
                <a:cs typeface="Arial" panose="020B0604020202020204" pitchFamily="34" charset="0"/>
              </a:rPr>
            </a:b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3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Partial embolization</a:t>
            </a:r>
            <a:br>
              <a:rPr lang="en-US" dirty="0" smtClean="0"/>
            </a:br>
            <a:r>
              <a:rPr lang="en-US" dirty="0" smtClean="0"/>
              <a:t>simple to handle..</a:t>
            </a:r>
            <a:endParaRPr lang="he-IL" dirty="0"/>
          </a:p>
        </p:txBody>
      </p:sp>
      <p:pic>
        <p:nvPicPr>
          <p:cNvPr id="4" name="AZ_po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90" t="388" r="29099" b="-1"/>
          <a:stretch/>
        </p:blipFill>
        <p:spPr>
          <a:xfrm>
            <a:off x="2854568" y="1213337"/>
            <a:ext cx="3411417" cy="3380887"/>
          </a:xfrm>
        </p:spPr>
      </p:pic>
    </p:spTree>
    <p:extLst>
      <p:ext uri="{BB962C8B-B14F-4D97-AF65-F5344CB8AC3E}">
        <p14:creationId xmlns:p14="http://schemas.microsoft.com/office/powerpoint/2010/main" val="206624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release embolization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71549"/>
            <a:ext cx="3429000" cy="33944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RC, 85 y-o</a:t>
            </a:r>
          </a:p>
          <a:p>
            <a:r>
              <a:rPr lang="en-US" sz="1800" dirty="0" smtClean="0"/>
              <a:t>AVA 0.5 mm2, MG 60 mmHg</a:t>
            </a:r>
          </a:p>
          <a:p>
            <a:r>
              <a:rPr lang="en-US" sz="1800" dirty="0" smtClean="0"/>
              <a:t>CTS measurements:</a:t>
            </a:r>
          </a:p>
          <a:p>
            <a:pPr lvl="1"/>
            <a:r>
              <a:rPr lang="en-US" sz="1400" dirty="0" smtClean="0"/>
              <a:t>Annulus P-D 20.5mm</a:t>
            </a:r>
          </a:p>
          <a:p>
            <a:pPr lvl="1"/>
            <a:r>
              <a:rPr lang="en-US" sz="1400" dirty="0" smtClean="0"/>
              <a:t>SOV width 28-29mm</a:t>
            </a:r>
          </a:p>
          <a:p>
            <a:pPr lvl="1"/>
            <a:r>
              <a:rPr lang="en-US" sz="1400" dirty="0" smtClean="0"/>
              <a:t>STJ 22.4mm</a:t>
            </a:r>
          </a:p>
          <a:p>
            <a:pPr lvl="1"/>
            <a:r>
              <a:rPr lang="en-US" sz="1400" dirty="0" smtClean="0"/>
              <a:t>Sinus height 15-17mm </a:t>
            </a:r>
            <a:endParaRPr lang="he-IL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71" y="971549"/>
            <a:ext cx="1981200" cy="176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35" y="2800350"/>
            <a:ext cx="197456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38" y="2810547"/>
            <a:ext cx="1809750" cy="174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05150"/>
            <a:ext cx="3643312" cy="13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9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 – procedural plan</a:t>
            </a:r>
            <a:endParaRPr lang="he-I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Mild sedation/full percutaneous TAVR</a:t>
            </a:r>
          </a:p>
          <a:p>
            <a:r>
              <a:rPr lang="en-US" dirty="0" smtClean="0"/>
              <a:t>Temp pacemaker – LT femoral V</a:t>
            </a:r>
          </a:p>
          <a:p>
            <a:r>
              <a:rPr lang="en-US" dirty="0" err="1" smtClean="0"/>
              <a:t>Confida</a:t>
            </a:r>
            <a:r>
              <a:rPr lang="en-US" dirty="0" smtClean="0"/>
              <a:t> wire</a:t>
            </a:r>
          </a:p>
          <a:p>
            <a:r>
              <a:rPr lang="en-US" dirty="0" smtClean="0"/>
              <a:t>MDT </a:t>
            </a:r>
            <a:r>
              <a:rPr lang="en-US" dirty="0" err="1" smtClean="0"/>
              <a:t>Evolut</a:t>
            </a:r>
            <a:r>
              <a:rPr lang="en-US" dirty="0" smtClean="0"/>
              <a:t> 26mm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3098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Evolut</a:t>
            </a:r>
            <a:r>
              <a:rPr lang="en-US" dirty="0" smtClean="0"/>
              <a:t> before release</a:t>
            </a:r>
            <a:endParaRPr lang="he-IL" dirty="0"/>
          </a:p>
        </p:txBody>
      </p:sp>
      <p:pic>
        <p:nvPicPr>
          <p:cNvPr id="4" name="CR_pre1no nam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645" t="-1339" r="28231" b="-1"/>
          <a:stretch/>
        </p:blipFill>
        <p:spPr>
          <a:xfrm>
            <a:off x="2842846" y="1154724"/>
            <a:ext cx="3493477" cy="3439502"/>
          </a:xfrm>
        </p:spPr>
      </p:pic>
    </p:spTree>
    <p:extLst>
      <p:ext uri="{BB962C8B-B14F-4D97-AF65-F5344CB8AC3E}">
        <p14:creationId xmlns:p14="http://schemas.microsoft.com/office/powerpoint/2010/main" val="25057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release</a:t>
            </a:r>
            <a:endParaRPr lang="he-IL" dirty="0"/>
          </a:p>
        </p:txBody>
      </p:sp>
      <p:pic>
        <p:nvPicPr>
          <p:cNvPr id="4" name="CR_pop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302" r="28592"/>
          <a:stretch/>
        </p:blipFill>
        <p:spPr>
          <a:xfrm>
            <a:off x="914400" y="1276350"/>
            <a:ext cx="3036277" cy="295151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BP 140/40</a:t>
            </a:r>
          </a:p>
          <a:p>
            <a:r>
              <a:rPr lang="en-US" dirty="0" smtClean="0"/>
              <a:t>Fully awake and alert</a:t>
            </a:r>
          </a:p>
          <a:p>
            <a:r>
              <a:rPr lang="en-US" dirty="0" smtClean="0"/>
              <a:t>Call for a second valve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9092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10875</TotalTime>
  <Words>312</Words>
  <Application>Microsoft Office PowerPoint</Application>
  <PresentationFormat>On-screen Show (16:9)</PresentationFormat>
  <Paragraphs>134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TradeGothic</vt:lpstr>
      <vt:lpstr>ヒラギノ角ゴ Pro W3</vt:lpstr>
      <vt:lpstr>Theme1</vt:lpstr>
      <vt:lpstr>Embolization of a Corevalve</vt:lpstr>
      <vt:lpstr>PowerPoint Presentation</vt:lpstr>
      <vt:lpstr>CoreValve US Pivotal trial</vt:lpstr>
      <vt:lpstr>FORWARD 30-Day Safety Endpoints Evoult R </vt:lpstr>
      <vt:lpstr>Partial embolization simple to handle..</vt:lpstr>
      <vt:lpstr>Post release embolization</vt:lpstr>
      <vt:lpstr>CR – procedural plan</vt:lpstr>
      <vt:lpstr>Evolut before release</vt:lpstr>
      <vt:lpstr>Following release</vt:lpstr>
      <vt:lpstr>Risk for coronary blood flow</vt:lpstr>
      <vt:lpstr>Snare above STJ &amp; hold in place</vt:lpstr>
      <vt:lpstr>Post 2nd valve</vt:lpstr>
      <vt:lpstr>Post 2nd valve</vt:lpstr>
      <vt:lpstr>It’s not always that complicated</vt:lpstr>
      <vt:lpstr>Conclusions</vt:lpstr>
      <vt:lpstr>Thank You!</vt:lpstr>
    </vt:vector>
  </TitlesOfParts>
  <Company>MedStar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Checkin 015</cp:lastModifiedBy>
  <cp:revision>62</cp:revision>
  <dcterms:created xsi:type="dcterms:W3CDTF">2015-01-08T17:01:57Z</dcterms:created>
  <dcterms:modified xsi:type="dcterms:W3CDTF">2018-03-03T20:14:17Z</dcterms:modified>
</cp:coreProperties>
</file>