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703" r:id="rId2"/>
  </p:sldMasterIdLst>
  <p:notesMasterIdLst>
    <p:notesMasterId r:id="rId26"/>
  </p:notesMasterIdLst>
  <p:sldIdLst>
    <p:sldId id="265" r:id="rId3"/>
    <p:sldId id="258" r:id="rId4"/>
    <p:sldId id="266" r:id="rId5"/>
    <p:sldId id="297" r:id="rId6"/>
    <p:sldId id="268" r:id="rId7"/>
    <p:sldId id="307" r:id="rId8"/>
    <p:sldId id="270" r:id="rId9"/>
    <p:sldId id="272" r:id="rId10"/>
    <p:sldId id="273" r:id="rId11"/>
    <p:sldId id="274" r:id="rId12"/>
    <p:sldId id="294" r:id="rId13"/>
    <p:sldId id="276" r:id="rId14"/>
    <p:sldId id="296" r:id="rId15"/>
    <p:sldId id="312" r:id="rId16"/>
    <p:sldId id="316" r:id="rId17"/>
    <p:sldId id="320" r:id="rId18"/>
    <p:sldId id="291" r:id="rId19"/>
    <p:sldId id="282" r:id="rId20"/>
    <p:sldId id="308" r:id="rId21"/>
    <p:sldId id="309" r:id="rId22"/>
    <p:sldId id="284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0FF00"/>
    <a:srgbClr val="FFD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25" autoAdjust="0"/>
  </p:normalViewPr>
  <p:slideViewPr>
    <p:cSldViewPr snapToGrid="0" snapToObjects="1">
      <p:cViewPr>
        <p:scale>
          <a:sx n="64" d="100"/>
          <a:sy n="64" d="100"/>
        </p:scale>
        <p:origin x="-156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C51C0-18CF-D14C-BA23-404E1818891C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FBD84-4E34-A742-82B6-F52D1A54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9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FBD84-4E34-A742-82B6-F52D1A542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3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44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latin typeface="Arial" charset="-52"/>
              <a:cs typeface="Arial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DBF55-29A9-FA4D-9AF2-8A9EFF72926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6C6-876B-6A48-A58E-E27F2032B57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2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03976" eaLnBrk="1" fontAlgn="base" hangingPunct="1">
              <a:spcBef>
                <a:spcPct val="0"/>
              </a:spcBef>
              <a:spcAft>
                <a:spcPct val="0"/>
              </a:spcAft>
            </a:pPr>
            <a:fld id="{35F6230C-876F-1A40-89E8-54E7CAFDD3BF}" type="slidenum">
              <a:rPr lang="en-US" sz="1200">
                <a:solidFill>
                  <a:prstClr val="black"/>
                </a:solidFill>
              </a:rPr>
              <a:pPr algn="r" defTabSz="903976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r>
              <a:rPr lang="en-US" baseline="0" dirty="0" smtClean="0"/>
              <a:t> on bullet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solidFill>
                  <a:prstClr val="black"/>
                </a:solidFill>
                <a:latin typeface="Calibri"/>
                <a:cs typeface="ヒラギノ角ゴ Pro W3"/>
              </a:rPr>
              <a:pPr/>
              <a:t>2</a:t>
            </a:fld>
            <a:endParaRPr lang="en-US" smtClean="0">
              <a:solidFill>
                <a:prstClr val="black"/>
              </a:solidFill>
              <a:latin typeface="Calibri"/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2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2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44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26652"/>
            <a:ext cx="976486" cy="30777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solidFill>
                  <a:srgbClr val="FFFFFF"/>
                </a:solidFill>
              </a:rPr>
              <a:t>TCT 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35605" y="6526652"/>
            <a:ext cx="2922595" cy="30777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Extreme Risk Study </a:t>
            </a:r>
            <a:r>
              <a:rPr lang="en-US" dirty="0" smtClean="0">
                <a:solidFill>
                  <a:srgbClr val="FFDC2D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Iliofemoral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180" y="6557430"/>
            <a:ext cx="600819" cy="276999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>
                <a:solidFill>
                  <a:srgbClr val="FFFFFF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8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201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2013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</a:t>
            </a:r>
            <a:r>
              <a:rPr>
                <a:solidFill>
                  <a:srgbClr val="FFDC2D"/>
                </a:solidFill>
              </a:rPr>
              <a:t>|</a:t>
            </a:r>
            <a:r>
              <a:rPr>
                <a:solidFill>
                  <a:prstClr val="white"/>
                </a:solidFill>
              </a:rPr>
              <a:t> Iliofemoral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7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201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2013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</a:t>
            </a:r>
            <a:r>
              <a:rPr>
                <a:solidFill>
                  <a:srgbClr val="FFDC2D"/>
                </a:solidFill>
              </a:rPr>
              <a:t>|</a:t>
            </a:r>
            <a:r>
              <a:rPr>
                <a:solidFill>
                  <a:prstClr val="white"/>
                </a:solidFill>
              </a:rPr>
              <a:t> Iliofemoral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6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0" y="6557430"/>
            <a:ext cx="867545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2013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0244" y="6557430"/>
            <a:ext cx="2367956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Iliofemoral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8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0" y="6557430"/>
            <a:ext cx="867545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2013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0244" y="6557430"/>
            <a:ext cx="2367956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Iliofemoral</a:t>
            </a: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0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0" y="6557430"/>
            <a:ext cx="867545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2013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0244" y="6557430"/>
            <a:ext cx="2367956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Iliofemoral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0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10"/>
          </p:nvPr>
        </p:nvSpPr>
        <p:spPr>
          <a:xfrm>
            <a:off x="228600" y="6526652"/>
            <a:ext cx="976486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2013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899212" y="6526652"/>
            <a:ext cx="3558988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dirty="0" err="1">
                <a:solidFill>
                  <a:prstClr val="white"/>
                </a:solidFill>
              </a:rPr>
              <a:t>Iliofemoral</a:t>
            </a:r>
            <a:r>
              <a:rPr dirty="0">
                <a:solidFill>
                  <a:prstClr val="white"/>
                </a:solidFill>
              </a:rPr>
              <a:t> Pivotal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2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2013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</a:t>
            </a:r>
            <a:r>
              <a:rPr>
                <a:solidFill>
                  <a:srgbClr val="FFDC2D"/>
                </a:solidFill>
              </a:rPr>
              <a:t>|</a:t>
            </a:r>
            <a:r>
              <a:rPr>
                <a:solidFill>
                  <a:prstClr val="white"/>
                </a:solidFill>
              </a:rPr>
              <a:t> Iliofemoral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8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526652"/>
            <a:ext cx="979755" cy="307777"/>
          </a:xfr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TCT 2013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16175" y="6526652"/>
            <a:ext cx="3558988" cy="307777"/>
          </a:xfr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Iliofemoral Pivotal</a:t>
            </a:r>
          </a:p>
        </p:txBody>
      </p:sp>
    </p:spTree>
    <p:extLst>
      <p:ext uri="{BB962C8B-B14F-4D97-AF65-F5344CB8AC3E}">
        <p14:creationId xmlns:p14="http://schemas.microsoft.com/office/powerpoint/2010/main" val="417320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26652"/>
            <a:ext cx="976486" cy="307777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solidFill>
                  <a:srgbClr val="FFFFFF"/>
                </a:solidFill>
              </a:rPr>
              <a:t>TCT 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35605" y="6526652"/>
            <a:ext cx="2922595" cy="307777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solidFill>
                  <a:srgbClr val="FFFFFF"/>
                </a:solidFill>
              </a:rPr>
              <a:t>Extreme Risk Study </a:t>
            </a:r>
            <a:r>
              <a:rPr lang="en-US" smtClean="0">
                <a:solidFill>
                  <a:srgbClr val="FFDC2D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 Iliofemoral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>
                <a:solidFill>
                  <a:srgbClr val="FFFFFF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0" y="6557430"/>
            <a:ext cx="867545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0244" y="6557430"/>
            <a:ext cx="2367956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Iliofemoral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0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7287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0" y="6557430"/>
            <a:ext cx="867545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0244" y="6557430"/>
            <a:ext cx="2367956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Iliofemoral</a:t>
            </a: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1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7287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10"/>
          </p:nvPr>
        </p:nvSpPr>
        <p:spPr>
          <a:xfrm>
            <a:off x="228600" y="6526652"/>
            <a:ext cx="976486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899212" y="6526652"/>
            <a:ext cx="3558988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| Iliofemoral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5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43180" y="6557430"/>
            <a:ext cx="600819" cy="27699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>
                <a:solidFill>
                  <a:srgbClr val="FFFFFF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50223"/>
            <a:ext cx="976486" cy="30777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TCT 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35605" y="6526652"/>
            <a:ext cx="2922595" cy="30777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Extreme Risk Study </a:t>
            </a:r>
            <a:r>
              <a:rPr lang="en-US" dirty="0" smtClean="0">
                <a:solidFill>
                  <a:srgbClr val="FFDC2D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Iliofemoral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9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63" y="609600"/>
            <a:ext cx="636587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89063" y="1981200"/>
            <a:ext cx="6365875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356350"/>
            <a:ext cx="914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0E95-695F-4577-B841-001FECB6B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9626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moorej4\AppData\Local\Microsoft\Windows\Temporary Internet Files\Content.Outlook\0HVBAKZB\US-Piv_rightcorner_bug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18106"/>
            <a:ext cx="2558144" cy="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8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7287"/>
            <a:ext cx="8686800" cy="501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0" y="6526652"/>
            <a:ext cx="976486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2013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5535605" y="6526652"/>
            <a:ext cx="2922595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</a:t>
            </a:r>
            <a:r>
              <a:rPr>
                <a:solidFill>
                  <a:srgbClr val="FFDC2D"/>
                </a:solidFill>
              </a:rPr>
              <a:t>|</a:t>
            </a:r>
            <a:r>
              <a:rPr>
                <a:solidFill>
                  <a:prstClr val="white"/>
                </a:solidFill>
              </a:rPr>
              <a:t> Iliofemoral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1" y="6557430"/>
            <a:ext cx="372218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moorej4\AppData\Local\Microsoft\Windows\Temporary Internet Files\Content.Outlook\0HVBAKZB\US-Piv_rightcorner_bug4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18106"/>
            <a:ext cx="2558144" cy="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2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75572" y="2313525"/>
            <a:ext cx="8868428" cy="2450201"/>
          </a:xfrm>
        </p:spPr>
        <p:txBody>
          <a:bodyPr/>
          <a:lstStyle/>
          <a:p>
            <a:r>
              <a:rPr lang="en-US" sz="3200" dirty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Cost-Effectiveness of Transcatheter Aortic Valve Replacement with a Self-Expanding Prosthesis Compared with Surgical Aortic Valve Replacement in High Risk </a:t>
            </a:r>
            <a:r>
              <a:rPr lang="en-US" sz="3200" dirty="0" smtClean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br>
              <a:rPr lang="en-US" sz="3200" dirty="0" smtClean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2800" dirty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800" dirty="0" err="1" smtClean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CoreValve</a:t>
            </a:r>
            <a:r>
              <a:rPr lang="en-US" sz="2800" dirty="0" smtClean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en-US" sz="2800" dirty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Risk Study</a:t>
            </a:r>
            <a:endParaRPr lang="en-US" sz="2800" b="0" dirty="0">
              <a:solidFill>
                <a:srgbClr val="FFD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74181" y="5056257"/>
            <a:ext cx="7772400" cy="68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Matthew R. Reynolds, MD, MSc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For the CoreValve US Clinical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</a:p>
          <a:p>
            <a:pPr>
              <a:spcBef>
                <a:spcPts val="0"/>
              </a:spcBef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Harvard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Clinical Research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</a:p>
          <a:p>
            <a:pPr>
              <a:spcBef>
                <a:spcPts val="0"/>
              </a:spcBef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Saint-Luke’s Mid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America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482" y="213210"/>
            <a:ext cx="8450317" cy="788276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/>
                <a:ea typeface="ヒラギノ角ゴ Pro W3" charset="0"/>
                <a:cs typeface="Arial"/>
              </a:rPr>
              <a:t>Index Admission: Costs</a:t>
            </a:r>
            <a:endParaRPr lang="en-US" sz="3600" dirty="0"/>
          </a:p>
        </p:txBody>
      </p:sp>
      <p:sp>
        <p:nvSpPr>
          <p:cNvPr id="27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10</a:t>
            </a:fld>
            <a:endParaRPr lang="en-US" dirty="0"/>
          </a:p>
        </p:txBody>
      </p:sp>
      <p:sp>
        <p:nvSpPr>
          <p:cNvPr id="28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0" y="945548"/>
            <a:ext cx="8431213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1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36482" y="213210"/>
            <a:ext cx="8450317" cy="788276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rgbClr val="FFD837"/>
                </a:solidFill>
              </a:rPr>
              <a:t>Discharge </a:t>
            </a:r>
            <a:r>
              <a:rPr lang="en-US" sz="3600" dirty="0">
                <a:solidFill>
                  <a:srgbClr val="FFD837"/>
                </a:solidFill>
              </a:rPr>
              <a:t>Destination</a:t>
            </a:r>
          </a:p>
        </p:txBody>
      </p:sp>
      <p:sp>
        <p:nvSpPr>
          <p:cNvPr id="14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11</a:t>
            </a:fld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3" y="1287043"/>
            <a:ext cx="8802687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837"/>
                </a:solidFill>
              </a:rPr>
              <a:t>12-Month Follow-up Costs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12</a:t>
            </a:fld>
            <a:endParaRPr lang="en-US" dirty="0"/>
          </a:p>
        </p:txBody>
      </p:sp>
      <p:sp>
        <p:nvSpPr>
          <p:cNvPr id="11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0" y="1601833"/>
            <a:ext cx="83820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140935" y="2659181"/>
            <a:ext cx="3763962" cy="1828800"/>
            <a:chOff x="5140935" y="2773144"/>
            <a:chExt cx="3763962" cy="1828800"/>
          </a:xfrm>
        </p:grpSpPr>
        <p:sp useBgFill="1">
          <p:nvSpPr>
            <p:cNvPr id="5129" name="Rectangle 14"/>
            <p:cNvSpPr>
              <a:spLocks noChangeArrowheads="1"/>
            </p:cNvSpPr>
            <p:nvPr/>
          </p:nvSpPr>
          <p:spPr bwMode="auto">
            <a:xfrm>
              <a:off x="5140935" y="2773144"/>
              <a:ext cx="3763962" cy="1828800"/>
            </a:xfrm>
            <a:prstGeom prst="rect">
              <a:avLst/>
            </a:prstGeom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274320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Total F/U Costs (12 months)</a:t>
              </a:r>
            </a:p>
            <a:p>
              <a:pPr eaLnBrk="0" hangingPunct="0">
                <a:spcBef>
                  <a:spcPct val="90000"/>
                </a:spcBef>
              </a:pPr>
              <a:r>
                <a:rPr lang="en-US" sz="1600" dirty="0" smtClean="0">
                  <a:solidFill>
                    <a:schemeClr val="tx2"/>
                  </a:solidFill>
                </a:rPr>
                <a:t>TAVR  $28,766 </a:t>
              </a:r>
              <a:endParaRPr lang="en-US" sz="1600" dirty="0">
                <a:solidFill>
                  <a:schemeClr val="tx2"/>
                </a:solidFill>
              </a:endParaRPr>
            </a:p>
            <a:p>
              <a:pPr eaLnBrk="0" hangingPunct="0">
                <a:spcBef>
                  <a:spcPct val="30000"/>
                </a:spcBef>
              </a:pPr>
              <a:r>
                <a:rPr lang="en-US" sz="1600" dirty="0" smtClean="0">
                  <a:solidFill>
                    <a:schemeClr val="tx2"/>
                  </a:solidFill>
                </a:rPr>
                <a:t>SAVR  $30,819 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130" name="Rectangle 15"/>
            <p:cNvSpPr>
              <a:spLocks noChangeArrowheads="1"/>
            </p:cNvSpPr>
            <p:nvPr/>
          </p:nvSpPr>
          <p:spPr bwMode="auto">
            <a:xfrm>
              <a:off x="7238922" y="3592866"/>
              <a:ext cx="1125489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5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Symbol" charset="2"/>
                </a:rPr>
                <a:t>D</a:t>
              </a:r>
              <a:r>
                <a:rPr lang="en-US" sz="1600" dirty="0">
                  <a:solidFill>
                    <a:srgbClr val="000000"/>
                  </a:solidFill>
                </a:rPr>
                <a:t> = </a:t>
              </a:r>
              <a:r>
                <a:rPr lang="en-US" sz="1600" dirty="0" smtClean="0">
                  <a:solidFill>
                    <a:srgbClr val="000000"/>
                  </a:solidFill>
                </a:rPr>
                <a:t>$2053</a:t>
              </a:r>
              <a:endParaRPr lang="en-US" sz="160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25000"/>
                </a:spcBef>
              </a:pPr>
              <a:r>
                <a:rPr lang="en-US" sz="1600" i="1" dirty="0" smtClean="0">
                  <a:solidFill>
                    <a:srgbClr val="000000"/>
                  </a:solidFill>
                </a:rPr>
                <a:t>P</a:t>
              </a:r>
              <a:r>
                <a:rPr lang="en-US" sz="1600" dirty="0" smtClean="0">
                  <a:solidFill>
                    <a:srgbClr val="000000"/>
                  </a:solidFill>
                </a:rPr>
                <a:t> = 0.52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482" y="177656"/>
            <a:ext cx="8450317" cy="788276"/>
          </a:xfrm>
        </p:spPr>
        <p:txBody>
          <a:bodyPr/>
          <a:lstStyle/>
          <a:p>
            <a:r>
              <a:rPr lang="en-US" sz="3600" dirty="0">
                <a:solidFill>
                  <a:srgbClr val="FFD837"/>
                </a:solidFill>
                <a:latin typeface="Arial" charset="0"/>
              </a:rPr>
              <a:t>In-Trial EQ-5D Scores </a:t>
            </a:r>
            <a:endParaRPr lang="en-US" sz="3600" dirty="0"/>
          </a:p>
        </p:txBody>
      </p:sp>
      <p:sp>
        <p:nvSpPr>
          <p:cNvPr id="14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13</a:t>
            </a:fld>
            <a:endParaRPr lang="en-US" dirty="0"/>
          </a:p>
        </p:txBody>
      </p:sp>
      <p:sp>
        <p:nvSpPr>
          <p:cNvPr id="20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3" y="1136750"/>
            <a:ext cx="842622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8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Survival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>
                <a:solidFill>
                  <a:srgbClr val="FFFFFF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surviv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63"/>
          <a:stretch/>
        </p:blipFill>
        <p:spPr>
          <a:xfrm>
            <a:off x="317500" y="1532462"/>
            <a:ext cx="1347611" cy="4965700"/>
          </a:xfrm>
          <a:prstGeom prst="rect">
            <a:avLst/>
          </a:prstGeom>
        </p:spPr>
      </p:pic>
      <p:pic>
        <p:nvPicPr>
          <p:cNvPr id="9" name="Picture 8" descr="surviv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/>
          <a:stretch/>
        </p:blipFill>
        <p:spPr>
          <a:xfrm>
            <a:off x="1651012" y="1532462"/>
            <a:ext cx="7175500" cy="4965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97187" y="1770994"/>
            <a:ext cx="2319333" cy="646331"/>
            <a:chOff x="1257300" y="1799216"/>
            <a:chExt cx="231933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968500" y="1799216"/>
              <a:ext cx="1608133" cy="646331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Difference = 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0.044 life years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1257300" y="2122382"/>
              <a:ext cx="711200" cy="150918"/>
            </a:xfrm>
            <a:prstGeom prst="straightConnector1">
              <a:avLst/>
            </a:prstGeom>
            <a:ln w="12700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156052" y="2720622"/>
            <a:ext cx="3708918" cy="147732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Projected Life Expectancy: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TAVR  5.43 years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SAVR 5.12 years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Difference: 0.31 years (undiscounted)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5974" y="6472237"/>
            <a:ext cx="495858" cy="365125"/>
          </a:xfrm>
        </p:spPr>
        <p:txBody>
          <a:bodyPr/>
          <a:lstStyle/>
          <a:p>
            <a:pPr>
              <a:defRPr/>
            </a:pPr>
            <a:fld id="{FF420E95-695F-4577-B841-001FECB6B870}" type="slidenum">
              <a:rPr lang="en-US" sz="1200" b="1" smtClean="0">
                <a:latin typeface="Arial"/>
                <a:cs typeface="Arial"/>
              </a:rPr>
              <a:pPr>
                <a:defRPr/>
              </a:pPr>
              <a:t>15</a:t>
            </a:fld>
            <a:endParaRPr lang="en-US" sz="1200" b="1" dirty="0">
              <a:latin typeface="Arial"/>
              <a:cs typeface="Arial"/>
            </a:endParaRPr>
          </a:p>
        </p:txBody>
      </p:sp>
      <p:pic>
        <p:nvPicPr>
          <p:cNvPr id="13" name="Picture 12" descr="scatter 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5" y="1112680"/>
            <a:ext cx="7467600" cy="5461000"/>
          </a:xfrm>
          <a:prstGeom prst="rect">
            <a:avLst/>
          </a:prstGeom>
        </p:spPr>
      </p:pic>
      <p:pic>
        <p:nvPicPr>
          <p:cNvPr id="14" name="Picture 13" descr="scatter poin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5" y="1112680"/>
            <a:ext cx="7467600" cy="54610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490913" y="6318250"/>
            <a:ext cx="22828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1600" b="1" i="1" dirty="0">
                <a:solidFill>
                  <a:schemeClr val="bg1"/>
                </a:solidFill>
              </a:rPr>
              <a:t> QALY (TAVR - AVR)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 rot="16200000">
            <a:off x="-991394" y="3652044"/>
            <a:ext cx="26241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1600" b="1" i="1" dirty="0">
                <a:solidFill>
                  <a:schemeClr val="bg1"/>
                </a:solidFill>
              </a:rPr>
              <a:t> 1-yr cost  (TAVR - AVR)</a:t>
            </a:r>
          </a:p>
        </p:txBody>
      </p:sp>
      <p:sp>
        <p:nvSpPr>
          <p:cNvPr id="17" name="Oval 16"/>
          <p:cNvSpPr/>
          <p:nvPr/>
        </p:nvSpPr>
        <p:spPr>
          <a:xfrm>
            <a:off x="5159616" y="2526622"/>
            <a:ext cx="164592" cy="16459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3500000" scaled="1"/>
            <a:tileRect/>
          </a:gra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 extrusionH="12700" contourW="127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38024" y="2677408"/>
            <a:ext cx="1954381" cy="2816438"/>
            <a:chOff x="4876800" y="2645685"/>
            <a:chExt cx="1954381" cy="2816438"/>
          </a:xfrm>
        </p:grpSpPr>
        <p:sp>
          <p:nvSpPr>
            <p:cNvPr id="19" name="TextBox 18"/>
            <p:cNvSpPr txBox="1"/>
            <p:nvPr/>
          </p:nvSpPr>
          <p:spPr>
            <a:xfrm>
              <a:off x="4876800" y="3984795"/>
              <a:ext cx="1954381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2"/>
                  </a:solidFill>
                </a:rPr>
                <a:t>Δ</a:t>
              </a:r>
              <a:r>
                <a:rPr lang="en-US" dirty="0" smtClean="0">
                  <a:solidFill>
                    <a:schemeClr val="tx2"/>
                  </a:solidFill>
                </a:rPr>
                <a:t> Costs = </a:t>
              </a:r>
              <a:r>
                <a:rPr lang="en-US" dirty="0" smtClean="0">
                  <a:solidFill>
                    <a:srgbClr val="1F497D"/>
                  </a:solidFill>
                </a:rPr>
                <a:t>$</a:t>
              </a:r>
              <a:r>
                <a:rPr lang="en-US" dirty="0" smtClean="0">
                  <a:solidFill>
                    <a:srgbClr val="1F497D"/>
                  </a:solidFill>
                  <a:ea typeface="Lucida Grande"/>
                  <a:cs typeface="Lucida Grande"/>
                </a:rPr>
                <a:t>13,680 </a:t>
              </a:r>
              <a:endParaRPr lang="en-US" dirty="0" smtClean="0">
                <a:solidFill>
                  <a:srgbClr val="1F497D"/>
                </a:solidFill>
              </a:endParaRPr>
            </a:p>
            <a:p>
              <a:r>
                <a:rPr lang="en-US" dirty="0" err="1" smtClean="0">
                  <a:solidFill>
                    <a:srgbClr val="1F497D"/>
                  </a:solidFill>
                </a:rPr>
                <a:t>Δ</a:t>
              </a:r>
              <a:r>
                <a:rPr lang="en-US" dirty="0" smtClean="0">
                  <a:solidFill>
                    <a:srgbClr val="1F497D"/>
                  </a:solidFill>
                </a:rPr>
                <a:t> QALYs = </a:t>
              </a:r>
              <a:r>
                <a:rPr lang="en-US" dirty="0" smtClean="0">
                  <a:solidFill>
                    <a:srgbClr val="1F497D"/>
                  </a:solidFill>
                  <a:ea typeface="Lucida Grande"/>
                  <a:cs typeface="Lucida Grande"/>
                </a:rPr>
                <a:t>0.20</a:t>
              </a:r>
              <a:endParaRPr lang="en-US" dirty="0" smtClean="0">
                <a:solidFill>
                  <a:srgbClr val="1F497D"/>
                </a:solidFill>
              </a:endParaRPr>
            </a:p>
            <a:p>
              <a:r>
                <a:rPr lang="en-US" dirty="0" smtClean="0">
                  <a:solidFill>
                    <a:schemeClr val="tx2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ICER = $67,059 per</a:t>
              </a:r>
              <a:br>
                <a:rPr lang="en-US" dirty="0" smtClean="0">
                  <a:solidFill>
                    <a:schemeClr val="tx2"/>
                  </a:solidFill>
                </a:rPr>
              </a:br>
              <a:r>
                <a:rPr lang="en-US" dirty="0" smtClean="0">
                  <a:solidFill>
                    <a:schemeClr val="tx2"/>
                  </a:solidFill>
                </a:rPr>
                <a:t>QALY gained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>
            <a:xfrm flipH="1" flipV="1">
              <a:off x="5324209" y="2645685"/>
              <a:ext cx="529782" cy="133911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5910583" y="2321071"/>
            <a:ext cx="3048000" cy="717550"/>
            <a:chOff x="3072" y="2400"/>
            <a:chExt cx="1920" cy="452"/>
          </a:xfrm>
        </p:grpSpPr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3744" y="2640"/>
              <a:ext cx="1248" cy="21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$50,000 per </a:t>
              </a:r>
              <a:r>
                <a:rPr lang="en-US" sz="1600" kern="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QALY</a:t>
              </a:r>
              <a:endParaRPr lang="en-US" sz="1600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 rot="18731057" flipH="1">
              <a:off x="3480" y="1992"/>
              <a:ext cx="0" cy="816"/>
            </a:xfrm>
            <a:prstGeom prst="line">
              <a:avLst/>
            </a:prstGeom>
            <a:noFill/>
            <a:ln w="31750">
              <a:solidFill>
                <a:srgbClr val="66FF33"/>
              </a:solidFill>
              <a:round/>
              <a:headEnd type="triangle" w="lg" len="med"/>
              <a:tailEnd type="none" w="sm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2770810" y="1398106"/>
            <a:ext cx="3657600" cy="4495800"/>
          </a:xfrm>
          <a:prstGeom prst="line">
            <a:avLst/>
          </a:prstGeom>
          <a:ln w="28575" cmpd="sng">
            <a:solidFill>
              <a:srgbClr val="00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424769" y="1450346"/>
            <a:ext cx="2573069" cy="403619"/>
            <a:chOff x="2355744" y="1450346"/>
            <a:chExt cx="2573069" cy="403619"/>
          </a:xfrm>
        </p:grpSpPr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2355744" y="1481318"/>
              <a:ext cx="2165101" cy="338138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$</a:t>
              </a:r>
              <a:r>
                <a:rPr lang="en-US" sz="1600" kern="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150,000 </a:t>
              </a: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per </a:t>
              </a:r>
              <a:r>
                <a:rPr lang="en-US" sz="1600" kern="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QALY</a:t>
              </a:r>
              <a:endParaRPr lang="en-US" sz="1600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rot="18731057" flipH="1" flipV="1">
              <a:off x="4506037" y="1431189"/>
              <a:ext cx="403619" cy="441933"/>
            </a:xfrm>
            <a:prstGeom prst="line">
              <a:avLst/>
            </a:prstGeom>
            <a:noFill/>
            <a:ln w="31750">
              <a:solidFill>
                <a:srgbClr val="CC99FF"/>
              </a:solidFill>
              <a:round/>
              <a:headEnd type="triangle" w="lg" len="med"/>
              <a:tailEnd type="none" w="sm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4107625" y="1481318"/>
            <a:ext cx="1028700" cy="4398782"/>
          </a:xfrm>
          <a:prstGeom prst="line">
            <a:avLst/>
          </a:prstGeom>
          <a:ln>
            <a:solidFill>
              <a:srgbClr val="CC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D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 vs. SAVR</a:t>
            </a:r>
            <a:r>
              <a:rPr lang="en-US" dirty="0" smtClean="0">
                <a:solidFill>
                  <a:srgbClr val="FFD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D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D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per QALY gained, Lifetime</a:t>
            </a:r>
            <a:endParaRPr lang="en-US" sz="2800" dirty="0" smtClean="0">
              <a:solidFill>
                <a:srgbClr val="FFD837"/>
              </a:solidFill>
            </a:endParaRPr>
          </a:p>
        </p:txBody>
      </p:sp>
      <p:sp>
        <p:nvSpPr>
          <p:cNvPr id="30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594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tter_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8" y="1048073"/>
            <a:ext cx="7747000" cy="5575300"/>
          </a:xfrm>
          <a:prstGeom prst="rect">
            <a:avLst/>
          </a:prstGeom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D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 vs. SAVR</a:t>
            </a:r>
            <a:r>
              <a:rPr lang="en-US" dirty="0" smtClean="0">
                <a:solidFill>
                  <a:srgbClr val="FFD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D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D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per LY gained, Lifetime</a:t>
            </a:r>
            <a:endParaRPr lang="en-US" sz="2800" dirty="0" smtClean="0">
              <a:solidFill>
                <a:srgbClr val="FFD837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91411" y="2587107"/>
            <a:ext cx="1954381" cy="2816438"/>
            <a:chOff x="4876800" y="2645685"/>
            <a:chExt cx="1954381" cy="2816438"/>
          </a:xfrm>
        </p:grpSpPr>
        <p:sp>
          <p:nvSpPr>
            <p:cNvPr id="6" name="TextBox 5"/>
            <p:cNvSpPr txBox="1"/>
            <p:nvPr/>
          </p:nvSpPr>
          <p:spPr>
            <a:xfrm>
              <a:off x="4876800" y="3984795"/>
              <a:ext cx="1954381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2"/>
                  </a:solidFill>
                </a:rPr>
                <a:t>Δ</a:t>
              </a:r>
              <a:r>
                <a:rPr lang="en-US" dirty="0" smtClean="0">
                  <a:solidFill>
                    <a:schemeClr val="tx2"/>
                  </a:solidFill>
                </a:rPr>
                <a:t> Costs = </a:t>
              </a:r>
              <a:r>
                <a:rPr lang="en-US" dirty="0" smtClean="0">
                  <a:solidFill>
                    <a:srgbClr val="1F497D"/>
                  </a:solidFill>
                </a:rPr>
                <a:t>$</a:t>
              </a:r>
              <a:r>
                <a:rPr lang="en-US" dirty="0" smtClean="0">
                  <a:solidFill>
                    <a:srgbClr val="1F497D"/>
                  </a:solidFill>
                  <a:ea typeface="Lucida Grande"/>
                  <a:cs typeface="Lucida Grande"/>
                </a:rPr>
                <a:t>13,680 </a:t>
              </a:r>
              <a:endParaRPr lang="en-US" dirty="0" smtClean="0">
                <a:solidFill>
                  <a:srgbClr val="1F497D"/>
                </a:solidFill>
              </a:endParaRPr>
            </a:p>
            <a:p>
              <a:r>
                <a:rPr lang="en-US" dirty="0" err="1" smtClean="0">
                  <a:solidFill>
                    <a:srgbClr val="1F497D"/>
                  </a:solidFill>
                </a:rPr>
                <a:t>Δ</a:t>
              </a:r>
              <a:r>
                <a:rPr lang="en-US" dirty="0" smtClean="0">
                  <a:solidFill>
                    <a:srgbClr val="1F497D"/>
                  </a:solidFill>
                </a:rPr>
                <a:t> LYs = </a:t>
              </a:r>
              <a:r>
                <a:rPr lang="en-US" dirty="0" smtClean="0">
                  <a:solidFill>
                    <a:srgbClr val="1F497D"/>
                  </a:solidFill>
                  <a:ea typeface="Lucida Grande"/>
                  <a:cs typeface="Lucida Grande"/>
                </a:rPr>
                <a:t>0.24</a:t>
              </a:r>
              <a:endParaRPr lang="en-US" dirty="0" smtClean="0">
                <a:solidFill>
                  <a:srgbClr val="1F497D"/>
                </a:solidFill>
              </a:endParaRPr>
            </a:p>
            <a:p>
              <a:r>
                <a:rPr lang="en-US" dirty="0" smtClean="0">
                  <a:solidFill>
                    <a:schemeClr val="tx2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ICER = $</a:t>
              </a:r>
              <a:r>
                <a:rPr lang="en-US" dirty="0">
                  <a:solidFill>
                    <a:schemeClr val="tx2"/>
                  </a:solidFill>
                </a:rPr>
                <a:t>5</a:t>
              </a:r>
              <a:r>
                <a:rPr lang="en-US" dirty="0" smtClean="0">
                  <a:solidFill>
                    <a:schemeClr val="tx2"/>
                  </a:solidFill>
                </a:rPr>
                <a:t>7,000 per</a:t>
              </a:r>
              <a:br>
                <a:rPr lang="en-US" dirty="0" smtClean="0">
                  <a:solidFill>
                    <a:schemeClr val="tx2"/>
                  </a:solidFill>
                </a:rPr>
              </a:br>
              <a:r>
                <a:rPr lang="en-US" dirty="0" smtClean="0">
                  <a:solidFill>
                    <a:schemeClr val="tx2"/>
                  </a:solidFill>
                </a:rPr>
                <a:t>LY gained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H="1" flipV="1">
              <a:off x="5324209" y="2645685"/>
              <a:ext cx="529782" cy="133911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91432" y="6492875"/>
            <a:ext cx="512353" cy="365125"/>
          </a:xfrm>
        </p:spPr>
        <p:txBody>
          <a:bodyPr/>
          <a:lstStyle/>
          <a:p>
            <a:pPr>
              <a:defRPr/>
            </a:pPr>
            <a:fld id="{FF420E95-695F-4577-B841-001FECB6B870}" type="slidenum">
              <a:rPr lang="en-US" sz="1200" smtClean="0">
                <a:latin typeface="Arial"/>
                <a:cs typeface="Arial"/>
              </a:rPr>
              <a:pPr>
                <a:defRPr/>
              </a:pPr>
              <a:t>16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73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482" y="252250"/>
            <a:ext cx="8450317" cy="788276"/>
          </a:xfrm>
        </p:spPr>
        <p:txBody>
          <a:bodyPr/>
          <a:lstStyle/>
          <a:p>
            <a:r>
              <a:rPr lang="en-US" sz="3200" dirty="0" smtClean="0"/>
              <a:t>Index Procedure/Admission Resource Use</a:t>
            </a:r>
            <a:br>
              <a:rPr lang="en-US" sz="3200" dirty="0" smtClean="0"/>
            </a:br>
            <a:r>
              <a:rPr lang="en-US" sz="3200" dirty="0" smtClean="0"/>
              <a:t>Access Site</a:t>
            </a:r>
            <a:endParaRPr lang="en-US" sz="3200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17</a:t>
            </a:fld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34778"/>
              </p:ext>
            </p:extLst>
          </p:nvPr>
        </p:nvGraphicFramePr>
        <p:xfrm>
          <a:off x="70484" y="1478155"/>
          <a:ext cx="9058279" cy="4602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923"/>
                <a:gridCol w="1156226"/>
                <a:gridCol w="1035181"/>
                <a:gridCol w="1277271"/>
                <a:gridCol w="1071791"/>
                <a:gridCol w="1135117"/>
                <a:gridCol w="1261770"/>
              </a:tblGrid>
              <a:tr h="32978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Resource</a:t>
                      </a:r>
                      <a:r>
                        <a:rPr lang="en-US" sz="18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8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  <a:endParaRPr lang="en-US" sz="18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Iliofemoral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Iliofemoral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3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N=323</a:t>
                      </a:r>
                      <a:endParaRPr lang="en-US" sz="16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TAVR N=67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7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time, min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62±34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220±81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-158*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56±42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270±102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-172*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7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Room time, min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210±58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314±90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-104*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251±58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324±113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-73*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7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LOS, day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7.6 (6)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12.6 (9)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-5.0*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10.4 (8)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11.9 (10)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-1.4 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7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Ventilator time,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hr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11±41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37±88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-26.1*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31±124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33±63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-2.3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1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D/C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Rehab, 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-23.9*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35.8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40.4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-4.5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142" y="6120849"/>
            <a:ext cx="4973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data are shown as mean (median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*P&lt;0.05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8938" y="179268"/>
            <a:ext cx="7497762" cy="8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sz="3200" b="0" dirty="0" smtClean="0">
                <a:solidFill>
                  <a:srgbClr val="FFD837"/>
                </a:solidFill>
                <a:latin typeface="Arial" charset="0"/>
                <a:ea typeface="MS PGothic" charset="0"/>
                <a:cs typeface="Arial" charset="0"/>
              </a:rPr>
              <a:t>Index Costs</a:t>
            </a:r>
            <a:r>
              <a:rPr lang="en-US" sz="3200" b="0" dirty="0">
                <a:solidFill>
                  <a:srgbClr val="FFD837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3200" b="0" dirty="0" smtClean="0">
                <a:solidFill>
                  <a:srgbClr val="FFD837"/>
                </a:solidFill>
                <a:latin typeface="Arial" charset="0"/>
                <a:ea typeface="MS PGothic" charset="0"/>
                <a:cs typeface="Arial" charset="0"/>
              </a:rPr>
              <a:t>− Access Site</a:t>
            </a:r>
            <a:endParaRPr lang="en-US" sz="3200" b="0" dirty="0">
              <a:solidFill>
                <a:srgbClr val="FFD837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3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" y="757183"/>
            <a:ext cx="8682037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3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2" y="196863"/>
            <a:ext cx="6365875" cy="1143000"/>
          </a:xfrm>
        </p:spPr>
        <p:txBody>
          <a:bodyPr/>
          <a:lstStyle/>
          <a:p>
            <a:r>
              <a:rPr lang="en-US" sz="3600" dirty="0" err="1">
                <a:solidFill>
                  <a:srgbClr val="FFD837"/>
                </a:solidFill>
              </a:rPr>
              <a:t>Iliofemoral</a:t>
            </a:r>
            <a:r>
              <a:rPr lang="en-US" sz="3600" dirty="0">
                <a:solidFill>
                  <a:srgbClr val="FFD837"/>
                </a:solidFill>
              </a:rPr>
              <a:t> Group</a:t>
            </a:r>
            <a:r>
              <a:rPr lang="en-US" dirty="0">
                <a:solidFill>
                  <a:srgbClr val="FFD837"/>
                </a:solidFill>
              </a:rPr>
              <a:t/>
            </a:r>
            <a:br>
              <a:rPr lang="en-US" dirty="0">
                <a:solidFill>
                  <a:srgbClr val="FFD837"/>
                </a:solidFill>
              </a:rPr>
            </a:br>
            <a:r>
              <a:rPr lang="en-US" dirty="0" smtClean="0">
                <a:solidFill>
                  <a:srgbClr val="FFD837"/>
                </a:solidFill>
              </a:rPr>
              <a:t>Lifetime Cost Effectiveness</a:t>
            </a:r>
            <a:endParaRPr lang="en-US" dirty="0"/>
          </a:p>
        </p:txBody>
      </p:sp>
      <p:pic>
        <p:nvPicPr>
          <p:cNvPr id="19" name="Picture 18" descr="scatter_IF_QA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80544"/>
            <a:ext cx="4802787" cy="3456432"/>
          </a:xfrm>
          <a:prstGeom prst="rect">
            <a:avLst/>
          </a:prstGeom>
        </p:spPr>
      </p:pic>
      <p:pic>
        <p:nvPicPr>
          <p:cNvPr id="20" name="Picture 19" descr="scatter_IF_L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/>
          <a:stretch/>
        </p:blipFill>
        <p:spPr>
          <a:xfrm>
            <a:off x="4967886" y="2380544"/>
            <a:ext cx="3984246" cy="34564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79600" y="1981200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per QALY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68390" y="1981200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per LY</a:t>
            </a:r>
            <a:endParaRPr lang="en-US" sz="2400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75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5800" y="58420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DE25E"/>
              </a:buClr>
              <a:buSzPct val="110000"/>
            </a:pPr>
            <a:endParaRPr lang="en-US" sz="900">
              <a:solidFill>
                <a:srgbClr val="FFFFFF"/>
              </a:solidFill>
              <a:latin typeface="Arial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0208" y="280835"/>
            <a:ext cx="7769225" cy="7556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 smtClean="0"/>
              <a:t>Disclosure Statement of Financial Interest</a:t>
            </a:r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153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pitchFamily="-111" charset="-128"/>
                <a:cs typeface="Arial" charset="0"/>
              </a:rPr>
              <a:t>Within the past 12 months, I or my spouse/partner have had a financial interest/arrangement or affiliation with the organization(s) listed below.</a:t>
            </a:r>
            <a:endParaRPr lang="en-US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4219" y="2745972"/>
            <a:ext cx="3810000" cy="26987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Grant/Research Support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Consulting Fees/Honoraria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Major Stock Shareholder/Equity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Royalty Income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Ownership/Founder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Intellectual Property Rights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Other Financial Benefit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CC00"/>
                </a:solidFill>
                <a:latin typeface="Arial" charset="0"/>
                <a:ea typeface="ヒラギノ角ゴ Pro W3"/>
                <a:cs typeface="ヒラギノ角ゴ Pro W3"/>
              </a:rPr>
              <a:t>Affiliation/Financial Relationship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664" y="2743200"/>
            <a:ext cx="3962400" cy="30035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Medtronic, Edwards </a:t>
            </a:r>
            <a:r>
              <a:rPr lang="en-US" sz="1600" b="0" dirty="0" err="1" smtClean="0"/>
              <a:t>Lifesciences</a:t>
            </a:r>
            <a:r>
              <a:rPr lang="en-US" sz="1600" b="0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Medtronic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None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None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None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None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 smtClean="0"/>
              <a:t>None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724400" y="23622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CC00"/>
                </a:solidFill>
                <a:latin typeface="Arial" charset="0"/>
                <a:ea typeface="ヒラギノ角ゴ Pro W3"/>
                <a:cs typeface="ヒラギノ角ゴ Pro W3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947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3992" y="196863"/>
            <a:ext cx="6365875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D837"/>
                </a:solidFill>
              </a:rPr>
              <a:t>Non-</a:t>
            </a:r>
            <a:r>
              <a:rPr lang="en-US" sz="3600" dirty="0" err="1">
                <a:solidFill>
                  <a:srgbClr val="FFD837"/>
                </a:solidFill>
              </a:rPr>
              <a:t>i</a:t>
            </a:r>
            <a:r>
              <a:rPr lang="en-US" sz="3600" dirty="0" err="1" smtClean="0">
                <a:solidFill>
                  <a:srgbClr val="FFD837"/>
                </a:solidFill>
              </a:rPr>
              <a:t>liofemoral</a:t>
            </a:r>
            <a:r>
              <a:rPr lang="en-US" sz="3600" dirty="0" smtClean="0">
                <a:solidFill>
                  <a:srgbClr val="FFD837"/>
                </a:solidFill>
              </a:rPr>
              <a:t> </a:t>
            </a:r>
            <a:r>
              <a:rPr lang="en-US" sz="3600" dirty="0">
                <a:solidFill>
                  <a:srgbClr val="FFD837"/>
                </a:solidFill>
              </a:rPr>
              <a:t>Group</a:t>
            </a:r>
            <a:r>
              <a:rPr lang="en-US" dirty="0">
                <a:solidFill>
                  <a:srgbClr val="FFD837"/>
                </a:solidFill>
              </a:rPr>
              <a:t/>
            </a:r>
            <a:br>
              <a:rPr lang="en-US" dirty="0">
                <a:solidFill>
                  <a:srgbClr val="FFD837"/>
                </a:solidFill>
              </a:rPr>
            </a:br>
            <a:r>
              <a:rPr lang="en-US" dirty="0" smtClean="0">
                <a:solidFill>
                  <a:srgbClr val="FFD837"/>
                </a:solidFill>
              </a:rPr>
              <a:t>Lifetime Cost Effectiveness</a:t>
            </a:r>
            <a:endParaRPr lang="en-US" dirty="0"/>
          </a:p>
        </p:txBody>
      </p:sp>
      <p:pic>
        <p:nvPicPr>
          <p:cNvPr id="8" name="Picture 7" descr="scatter_non-IF_QA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" y="2340950"/>
            <a:ext cx="4802787" cy="3456432"/>
          </a:xfrm>
          <a:prstGeom prst="rect">
            <a:avLst/>
          </a:prstGeom>
        </p:spPr>
      </p:pic>
      <p:pic>
        <p:nvPicPr>
          <p:cNvPr id="9" name="Picture 8" descr="scatter_non-IF_L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/>
          <a:stretch/>
        </p:blipFill>
        <p:spPr>
          <a:xfrm>
            <a:off x="4993869" y="2340950"/>
            <a:ext cx="3991807" cy="3456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9600" y="1981200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per QALY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68390" y="1981200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per LY</a:t>
            </a:r>
            <a:endParaRPr lang="en-US" sz="2400" dirty="0"/>
          </a:p>
        </p:txBody>
      </p:sp>
      <p:sp>
        <p:nvSpPr>
          <p:cNvPr id="12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045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467" y="454622"/>
            <a:ext cx="8644174" cy="952500"/>
          </a:xfrm>
        </p:spPr>
        <p:txBody>
          <a:bodyPr/>
          <a:lstStyle/>
          <a:p>
            <a:r>
              <a:rPr lang="en-US" sz="3200" dirty="0" smtClean="0">
                <a:solidFill>
                  <a:srgbClr val="FFD837"/>
                </a:solidFill>
              </a:rPr>
              <a:t>Impact of Reducing TAVR Admission Costs</a:t>
            </a:r>
            <a:br>
              <a:rPr lang="en-US" sz="3200" dirty="0" smtClean="0">
                <a:solidFill>
                  <a:srgbClr val="FFD837"/>
                </a:solidFill>
              </a:rPr>
            </a:br>
            <a:endParaRPr lang="en-US" sz="3200" dirty="0">
              <a:solidFill>
                <a:srgbClr val="FFD837"/>
              </a:solidFill>
            </a:endParaRPr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0" y="1246288"/>
            <a:ext cx="8304213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482" y="993228"/>
            <a:ext cx="8780518" cy="5367355"/>
          </a:xfrm>
        </p:spPr>
        <p:txBody>
          <a:bodyPr>
            <a:normAutofit/>
          </a:bodyPr>
          <a:lstStyle/>
          <a:p>
            <a:r>
              <a:rPr lang="en-US" sz="2800" b="0" dirty="0"/>
              <a:t>In the CoreValve US </a:t>
            </a:r>
            <a:r>
              <a:rPr lang="en-US" sz="2800" b="0" dirty="0" smtClean="0"/>
              <a:t>Pivotal High Risk Trial</a:t>
            </a:r>
            <a:r>
              <a:rPr lang="en-US" sz="2800" b="0" dirty="0"/>
              <a:t>, TAVR improved 1-month quality of life and </a:t>
            </a:r>
            <a:r>
              <a:rPr lang="en-US" sz="2800" b="0" dirty="0" smtClean="0"/>
              <a:t>12-month </a:t>
            </a:r>
            <a:r>
              <a:rPr lang="en-US" sz="2800" b="0" dirty="0"/>
              <a:t>survival relative to SAVR</a:t>
            </a:r>
          </a:p>
          <a:p>
            <a:r>
              <a:rPr lang="en-US" sz="2800" b="0" dirty="0"/>
              <a:t>In projections, TAVR added ~0.24 life years and 0.20 QALYs per patient (with 3% discounting</a:t>
            </a:r>
            <a:r>
              <a:rPr lang="en-US" sz="2800" b="0" dirty="0" smtClean="0"/>
              <a:t>) </a:t>
            </a:r>
          </a:p>
          <a:p>
            <a:r>
              <a:rPr lang="en-US" sz="2800" b="0" dirty="0" smtClean="0"/>
              <a:t>Index admission costs were higher with TAVR by ~$11,000 per patient, and lifetime costs were projected to be higher by ~$13,700</a:t>
            </a:r>
          </a:p>
          <a:p>
            <a:r>
              <a:rPr lang="en-US" sz="2800" b="0" dirty="0" smtClean="0"/>
              <a:t>Projected lifetime ICERs were ~$67,000 per QALY gained and $57,000 per LY gained, and were slightly lower in the </a:t>
            </a:r>
            <a:r>
              <a:rPr lang="en-US" sz="2800" b="0" dirty="0" err="1" smtClean="0"/>
              <a:t>iliofemoral</a:t>
            </a:r>
            <a:r>
              <a:rPr lang="en-US" sz="2800" b="0" dirty="0" smtClean="0"/>
              <a:t> sub-group</a:t>
            </a:r>
            <a:endParaRPr lang="en-US" sz="2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ヒラギノ角ゴ Pro W3" charset="0"/>
              </a:rPr>
              <a:t>Summary of Findings</a:t>
            </a:r>
            <a:endParaRPr lang="en-US" sz="3600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482" y="993228"/>
            <a:ext cx="8780518" cy="5710883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In this high risk population, TAVR provided meaningful clinical benefits relative to SAVR, with incremental costs considered acceptable from a US perspective </a:t>
            </a:r>
          </a:p>
          <a:p>
            <a:r>
              <a:rPr lang="en-US" sz="2800" b="0" dirty="0" smtClean="0"/>
              <a:t>Results </a:t>
            </a:r>
            <a:r>
              <a:rPr lang="en-US" sz="2800" b="0" dirty="0"/>
              <a:t>were </a:t>
            </a:r>
            <a:r>
              <a:rPr lang="en-US" sz="2800" b="0" dirty="0" smtClean="0"/>
              <a:t>slightly more </a:t>
            </a:r>
            <a:r>
              <a:rPr lang="en-US" sz="2800" b="0" dirty="0"/>
              <a:t>favorable for patients eligible for iliofemoral access and </a:t>
            </a:r>
            <a:r>
              <a:rPr lang="en-US" sz="2800" b="0" dirty="0" smtClean="0"/>
              <a:t>slightly less favorable, though still acceptable, </a:t>
            </a:r>
            <a:r>
              <a:rPr lang="en-US" sz="2800" b="0" dirty="0"/>
              <a:t>for patients </a:t>
            </a:r>
            <a:r>
              <a:rPr lang="en-US" sz="2800" b="0" dirty="0" smtClean="0"/>
              <a:t>not </a:t>
            </a:r>
            <a:r>
              <a:rPr lang="en-US" sz="2800" b="0" dirty="0"/>
              <a:t>eligible for </a:t>
            </a:r>
            <a:r>
              <a:rPr lang="en-US" sz="2800" b="0" dirty="0" err="1" smtClean="0"/>
              <a:t>iliofemoral</a:t>
            </a:r>
            <a:r>
              <a:rPr lang="en-US" sz="2800" b="0" dirty="0" smtClean="0"/>
              <a:t> access. The </a:t>
            </a:r>
            <a:r>
              <a:rPr lang="en-US" sz="2800" b="0" dirty="0"/>
              <a:t>latter group was small and their </a:t>
            </a:r>
            <a:r>
              <a:rPr lang="en-US" sz="2800" b="0" dirty="0" smtClean="0"/>
              <a:t>results are uncertain</a:t>
            </a:r>
            <a:endParaRPr lang="en-US" sz="2800" b="0" dirty="0"/>
          </a:p>
          <a:p>
            <a:r>
              <a:rPr lang="en-US" sz="2800" b="0" dirty="0"/>
              <a:t>With modest reductions in the cost of index TAVR admissions, the value of TAVR compared with SAVR in this patient population would become high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ヒラギノ角ゴ Pro W3" charset="0"/>
              </a:rPr>
              <a:t>Conclusions</a:t>
            </a:r>
            <a:endParaRPr lang="en-US" sz="3600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482" y="993228"/>
            <a:ext cx="8780518" cy="5710883"/>
          </a:xfrm>
        </p:spPr>
        <p:txBody>
          <a:bodyPr>
            <a:normAutofit/>
          </a:bodyPr>
          <a:lstStyle/>
          <a:p>
            <a:r>
              <a:rPr lang="en-US" sz="2400" b="0" dirty="0"/>
              <a:t>Previous studies have shown that TAVR provides substantial clinical benefits at acceptable incremental costs for patients with symptomatic, severe aortic stenosis who are unsuitable for surgical AVR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There </a:t>
            </a:r>
            <a:r>
              <a:rPr lang="en-US" sz="2400" b="0" dirty="0"/>
              <a:t>is less consensus about the cost-effectiveness of TAVR relative to SAVR for high-risk surgical candidates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Recently</a:t>
            </a:r>
            <a:r>
              <a:rPr lang="en-US" sz="2400" b="0" dirty="0"/>
              <a:t>, the CoreValve US Pivotal High Risk Trial demonstrated improved 12-month survival with TAVR using a self-expanding prosthesis compared with SAVR in high-risk aortic stenosis patients</a:t>
            </a:r>
          </a:p>
          <a:p>
            <a:endParaRPr lang="en-US" sz="2400" b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ヒラギノ角ゴ Pro W3" charset="0"/>
              </a:rPr>
              <a:t>Background</a:t>
            </a:r>
            <a:endParaRPr lang="en-US" sz="3600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482" y="993228"/>
            <a:ext cx="8780518" cy="571088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0" dirty="0"/>
              <a:t>Quantify “in-trial” survival, quality of life, quality-adjusted survival, resource use and costs for both TAVR and SAVR through 12 months</a:t>
            </a:r>
          </a:p>
          <a:p>
            <a:pPr marL="457200" indent="-457200">
              <a:buFont typeface="Arial"/>
              <a:buChar char="•"/>
            </a:pPr>
            <a:endParaRPr lang="en-US" sz="2400" b="0" dirty="0" smtClean="0"/>
          </a:p>
          <a:p>
            <a:pPr marL="457200" indent="-457200">
              <a:buFont typeface="Arial"/>
              <a:buChar char="•"/>
            </a:pPr>
            <a:r>
              <a:rPr lang="en-US" sz="2400" b="0" dirty="0" smtClean="0"/>
              <a:t>Characterize </a:t>
            </a:r>
            <a:r>
              <a:rPr lang="en-US" sz="2400" b="0" dirty="0"/>
              <a:t>incremental cost-effectiveness of TAVR vs. SAVR over a lifetime horizon</a:t>
            </a:r>
          </a:p>
          <a:p>
            <a:endParaRPr lang="en-US" sz="24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482" y="177656"/>
            <a:ext cx="8450317" cy="788276"/>
          </a:xfrm>
        </p:spPr>
        <p:txBody>
          <a:bodyPr/>
          <a:lstStyle/>
          <a:p>
            <a:r>
              <a:rPr lang="en-US" sz="3600" dirty="0" smtClean="0">
                <a:ea typeface="ヒラギノ角ゴ Pro W3" charset="0"/>
              </a:rPr>
              <a:t>Objectives</a:t>
            </a:r>
            <a:endParaRPr lang="en-US" sz="3600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482" y="993228"/>
            <a:ext cx="8780518" cy="5710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>
                <a:solidFill>
                  <a:srgbClr val="FFD837"/>
                </a:solidFill>
              </a:rPr>
              <a:t>Analytic Perspective</a:t>
            </a:r>
          </a:p>
          <a:p>
            <a:pPr marL="457200" indent="-457200">
              <a:buFont typeface="Arial"/>
              <a:buChar char="•"/>
            </a:pPr>
            <a:r>
              <a:rPr lang="en-US" sz="2400" b="0" dirty="0"/>
              <a:t>US healthcare system (2013 US dollars)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FFD837"/>
                </a:solidFill>
              </a:rPr>
              <a:t>Analysis Population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0" dirty="0"/>
              <a:t>All patients from As Treated trial population (N=747)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b="0" dirty="0"/>
              <a:t>Crossovers within this population analyzed according to their randomized grouping (ITT principle)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FFD837"/>
                </a:solidFill>
              </a:rPr>
              <a:t>General Approach</a:t>
            </a:r>
          </a:p>
          <a:p>
            <a:pPr marL="457200" indent="-457200">
              <a:buFont typeface="Arial"/>
              <a:buChar char="•"/>
            </a:pPr>
            <a:r>
              <a:rPr lang="en-US" sz="2400" b="0" dirty="0"/>
              <a:t>In-trial (12-month) analysis </a:t>
            </a:r>
            <a:r>
              <a:rPr lang="en-US" sz="2400" b="0" dirty="0" smtClean="0"/>
              <a:t>with patient-level lifetime projections of life expectancy, quality-adjusted life expectancy, and costs</a:t>
            </a:r>
            <a:endParaRPr lang="en-US" sz="2400" b="0" dirty="0"/>
          </a:p>
          <a:p>
            <a:pPr marL="457200" indent="-457200">
              <a:buFont typeface="Arial"/>
              <a:buChar char="•"/>
            </a:pPr>
            <a:r>
              <a:rPr lang="en-US" sz="2400" b="0" dirty="0"/>
              <a:t>Primary effectiveness measure = quality adjusted life-years (QALYs); secondary measure = life years (LYs</a:t>
            </a:r>
            <a:r>
              <a:rPr lang="en-US" sz="2400" b="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b="0" dirty="0" smtClean="0"/>
              <a:t>Future costs and benefits discounted at 3%/year </a:t>
            </a:r>
            <a:endParaRPr lang="en-US" sz="24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ヒラギノ角ゴ Pro W3" charset="0"/>
              </a:rPr>
              <a:t>Methods: Overview</a:t>
            </a:r>
            <a:endParaRPr lang="en-US" sz="3600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/>
              <a:t>Costs through 12 months were calculated using a combination of resource-based accounting and hospital billing data. </a:t>
            </a:r>
            <a:r>
              <a:rPr lang="en-US" sz="2800" b="0" dirty="0" smtClean="0"/>
              <a:t>Observed costs </a:t>
            </a:r>
            <a:r>
              <a:rPr lang="en-US" sz="2800" b="0" dirty="0"/>
              <a:t>from the 6-12 month interval </a:t>
            </a:r>
            <a:r>
              <a:rPr lang="en-US" sz="2800" b="0" dirty="0" smtClean="0"/>
              <a:t>were </a:t>
            </a:r>
            <a:r>
              <a:rPr lang="en-US" sz="2800" b="0" dirty="0"/>
              <a:t>used to project future costs </a:t>
            </a:r>
          </a:p>
          <a:p>
            <a:pPr lvl="1"/>
            <a:r>
              <a:rPr lang="en-US" sz="2400" b="0" dirty="0" err="1"/>
              <a:t>CoreValve</a:t>
            </a:r>
            <a:r>
              <a:rPr lang="en-US" sz="2400" b="0" dirty="0"/>
              <a:t> estimated commercial price = $32,000</a:t>
            </a:r>
          </a:p>
          <a:p>
            <a:pPr lvl="1"/>
            <a:r>
              <a:rPr lang="en-US" sz="2400" b="0" dirty="0" err="1"/>
              <a:t>Cath</a:t>
            </a:r>
            <a:r>
              <a:rPr lang="en-US" sz="2400" b="0" dirty="0"/>
              <a:t> lab overhead for IF-TAVR procedures; OR overhead for all other procedures</a:t>
            </a:r>
          </a:p>
          <a:p>
            <a:r>
              <a:rPr lang="en-US" sz="2800" b="0" dirty="0" smtClean="0"/>
              <a:t>EQ</a:t>
            </a:r>
            <a:r>
              <a:rPr lang="en-US" sz="2800" b="0" dirty="0"/>
              <a:t>-5D utilities measured at baseline, 1, 6 and 12 months and used to estimate quality-adjust life expectancy </a:t>
            </a:r>
            <a:r>
              <a:rPr lang="en-US" sz="24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ヒラギノ角ゴ Pro W3" charset="0"/>
              </a:rPr>
              <a:t>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solidFill>
                  <a:prstClr val="white"/>
                </a:solidFill>
              </a:rPr>
              <a:t>TCT 2014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>
                <a:solidFill>
                  <a:prstClr val="white"/>
                </a:solidFill>
              </a:rPr>
              <a:pPr defTabSz="914400">
                <a:spcBef>
                  <a:spcPct val="20000"/>
                </a:spcBef>
                <a:buFont typeface="Arial" pitchFamily="34" charset="0"/>
                <a:buNone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482" y="993228"/>
            <a:ext cx="8780518" cy="5710883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E6C000"/>
                </a:solidFill>
              </a:rPr>
              <a:t>SAVR Group:</a:t>
            </a:r>
            <a:r>
              <a:rPr lang="en-US" sz="2800" b="0" dirty="0" smtClean="0"/>
              <a:t> </a:t>
            </a:r>
            <a:r>
              <a:rPr lang="en-US" sz="2800" b="0" dirty="0"/>
              <a:t>O</a:t>
            </a:r>
            <a:r>
              <a:rPr lang="en-US" sz="2800" b="0" dirty="0" smtClean="0"/>
              <a:t>bserved mortality (6</a:t>
            </a:r>
            <a:r>
              <a:rPr lang="en-US" sz="2800" b="0" dirty="0"/>
              <a:t>-18 </a:t>
            </a:r>
            <a:r>
              <a:rPr lang="en-US" sz="2800" b="0" dirty="0" smtClean="0"/>
              <a:t>months) calibrated </a:t>
            </a:r>
            <a:r>
              <a:rPr lang="en-US" sz="2800" b="0" dirty="0"/>
              <a:t>to </a:t>
            </a:r>
            <a:r>
              <a:rPr lang="en-US" sz="2800" b="0" dirty="0" smtClean="0"/>
              <a:t>age/gender </a:t>
            </a:r>
            <a:r>
              <a:rPr lang="en-US" sz="2800" b="0" dirty="0"/>
              <a:t>matched mortality from US life </a:t>
            </a:r>
            <a:r>
              <a:rPr lang="en-US" sz="2800" b="0" dirty="0" smtClean="0"/>
              <a:t>tables. </a:t>
            </a:r>
            <a:r>
              <a:rPr lang="en-US" sz="2800" b="0" dirty="0"/>
              <a:t>Life tables, with calibration factor, used to project patient-level survival beyond 12 months </a:t>
            </a:r>
            <a:endParaRPr lang="en-US" sz="2800" b="0" dirty="0" smtClean="0"/>
          </a:p>
          <a:p>
            <a:r>
              <a:rPr lang="en-US" sz="2800" b="0" dirty="0" smtClean="0">
                <a:solidFill>
                  <a:srgbClr val="E6C000"/>
                </a:solidFill>
              </a:rPr>
              <a:t>TAVR Group:</a:t>
            </a:r>
            <a:r>
              <a:rPr lang="en-US" sz="2800" b="0" dirty="0" smtClean="0"/>
              <a:t> Hazard </a:t>
            </a:r>
            <a:r>
              <a:rPr lang="en-US" sz="2800" b="0" dirty="0"/>
              <a:t>ratio (TAVR vs. SAVR) for survival projections </a:t>
            </a:r>
            <a:r>
              <a:rPr lang="en-US" sz="2800" b="0" dirty="0" smtClean="0"/>
              <a:t>derived from </a:t>
            </a:r>
            <a:r>
              <a:rPr lang="en-US" sz="2800" b="0" dirty="0"/>
              <a:t>6-18 month landmark analysis of trial data</a:t>
            </a:r>
          </a:p>
          <a:p>
            <a:pPr lvl="1"/>
            <a:r>
              <a:rPr lang="en-US" sz="2400" b="0" dirty="0" smtClean="0"/>
              <a:t>Observed </a:t>
            </a:r>
            <a:r>
              <a:rPr lang="en-US" sz="2400" b="0" dirty="0"/>
              <a:t>hazard ratio = 0.94 (95% CI: 0.57 </a:t>
            </a:r>
            <a:r>
              <a:rPr lang="en-US" sz="2400" b="0" dirty="0" smtClean="0"/>
              <a:t>to 1.56)</a:t>
            </a:r>
          </a:p>
          <a:p>
            <a:pPr lvl="1"/>
            <a:r>
              <a:rPr lang="en-US" sz="2400" b="0" u="sng" dirty="0"/>
              <a:t>For base case analysis, hazard ratio assumed = </a:t>
            </a:r>
            <a:r>
              <a:rPr lang="en-US" sz="2400" b="0" u="sng" dirty="0" smtClean="0"/>
              <a:t>1.0</a:t>
            </a:r>
          </a:p>
          <a:p>
            <a:pPr marL="0" indent="0">
              <a:buNone/>
            </a:pPr>
            <a:endParaRPr lang="en-US" sz="24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ヒラギノ角ゴ Pro W3" charset="0"/>
              </a:rPr>
              <a:t>Methods: Survival Projections</a:t>
            </a:r>
            <a:endParaRPr lang="en-US" sz="3600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30884" y="6519333"/>
            <a:ext cx="386116" cy="300985"/>
          </a:xfrm>
          <a:prstGeom prst="rect">
            <a:avLst/>
          </a:prstGeom>
        </p:spPr>
        <p:txBody>
          <a:bodyPr/>
          <a:lstStyle/>
          <a:p>
            <a:pPr algn="ctr"/>
            <a:fld id="{7EF39CF7-20CD-44E7-8336-55D12D91B645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4301"/>
              </p:ext>
            </p:extLst>
          </p:nvPr>
        </p:nvGraphicFramePr>
        <p:xfrm>
          <a:off x="213360" y="886370"/>
          <a:ext cx="8702040" cy="466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1828800"/>
                <a:gridCol w="1615440"/>
              </a:tblGrid>
              <a:tr h="699192">
                <a:tc>
                  <a:txBody>
                    <a:bodyPr/>
                    <a:lstStyle/>
                    <a:p>
                      <a:endParaRPr lang="en-US" sz="20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</a:t>
                      </a:r>
                      <a:endParaRPr lang="en-US" sz="2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TAVR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N=390</a:t>
                      </a:r>
                      <a:endParaRPr lang="en-US" sz="20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SAVR</a:t>
                      </a:r>
                      <a:b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N=357</a:t>
                      </a:r>
                      <a:endParaRPr lang="en-US" sz="20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Age, years</a:t>
                      </a:r>
                      <a:endParaRPr lang="en-US" sz="2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83.1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 7.1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83.2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6.4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Men, %</a:t>
                      </a:r>
                      <a:endParaRPr lang="en-US" sz="2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53.1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52.4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STS Predicted Risk of Mortality, %</a:t>
                      </a:r>
                      <a:endParaRPr lang="en-US" sz="2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7.3 ± 3.0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7.5 ± 3.4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lvl="0" indent="-222250"/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Logistic </a:t>
                      </a:r>
                      <a:r>
                        <a:rPr lang="en-US" sz="2000" b="0" i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EuroSCORE</a:t>
                      </a:r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en-US" sz="2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17.7 ± 13.1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18.6 ± 13.0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-222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Prior MI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25.4</a:t>
                      </a:r>
                      <a:endParaRPr lang="en-US" sz="2000" b="0" i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25.2</a:t>
                      </a:r>
                      <a:endParaRPr lang="en-US" sz="2000" b="0" i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i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 coronary</a:t>
                      </a:r>
                      <a:r>
                        <a:rPr lang="en-US" sz="2000" b="0" i="0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0" i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artery bypass surgery</a:t>
                      </a:r>
                      <a:endParaRPr lang="en-US" sz="2000" b="0" i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3" marR="25396" marT="0" marB="0" anchor="b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31.1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Prior stroke</a:t>
                      </a:r>
                    </a:p>
                  </a:txBody>
                  <a:tcPr marT="45723" marB="45723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12.6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14.0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Home oxygen</a:t>
                      </a:r>
                    </a:p>
                  </a:txBody>
                  <a:tcPr marT="45723" marB="45723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12.9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11.5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Creatinine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 clearance &lt;30 cc/min</a:t>
                      </a:r>
                    </a:p>
                  </a:txBody>
                  <a:tcPr marT="45723" marB="45723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12.0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11.7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Peripheral artery disease</a:t>
                      </a:r>
                    </a:p>
                  </a:txBody>
                  <a:tcPr marT="45723" marB="45723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41.1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41.7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Baseline Characteristics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0716" y="5621069"/>
            <a:ext cx="7534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P=NS for all comparisons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8</a:t>
            </a:fld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43480"/>
              </p:ext>
            </p:extLst>
          </p:nvPr>
        </p:nvGraphicFramePr>
        <p:xfrm>
          <a:off x="213360" y="1304290"/>
          <a:ext cx="8788750" cy="386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088"/>
                <a:gridCol w="1324304"/>
                <a:gridCol w="1324303"/>
                <a:gridCol w="2346971"/>
                <a:gridCol w="1011084"/>
              </a:tblGrid>
              <a:tr h="699192">
                <a:tc>
                  <a:txBody>
                    <a:bodyPr/>
                    <a:lstStyle/>
                    <a:p>
                      <a:endParaRPr lang="en-US" sz="20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Resource</a:t>
                      </a:r>
                      <a:r>
                        <a:rPr lang="en-US" sz="20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Category</a:t>
                      </a:r>
                      <a:endParaRPr lang="en-US" sz="2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TAVR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N=390</a:t>
                      </a:r>
                      <a:endParaRPr lang="en-US" sz="20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SAVR</a:t>
                      </a:r>
                      <a:b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N=357</a:t>
                      </a:r>
                      <a:endParaRPr lang="en-US" sz="20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Difference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(95% CI)</a:t>
                      </a: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 Value</a:t>
                      </a: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Procedure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duration, 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61±35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221±85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-161 (-151 to -170)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&lt;0.001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4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Room time, 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216±62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315±94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-99 (-87 to -110)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&lt;0.001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Total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hospital LOS*, days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8.1 (6)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12.5 (9)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-4.4 (-3.1 to -5.7)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&lt;0.001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     ICU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3.1 (2)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4.7 (3)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-1.6 (-0.9 to -2.3)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     Non-ICU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5.0 (4)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7.7 (5)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-2.8 (-1.8 to -3.8)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     Post procedure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6.7 (5)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11.5 (8)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-4.8 (-3.6 to -5.9)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Total ventilator time,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hr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14.2±64.1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36.2±84.3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-22.0 (-11.1 to -32.8)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-52"/>
                        <a:ea typeface="MS PGothic" pitchFamily="34" charset="-128"/>
                        <a:cs typeface="Arial" charset="-5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-52"/>
                          <a:ea typeface="MS PGothic" pitchFamily="34" charset="-128"/>
                          <a:cs typeface="Arial" charset="-52"/>
                        </a:rPr>
                        <a:t>&lt;0.001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482" y="400195"/>
            <a:ext cx="8450317" cy="788276"/>
          </a:xfrm>
        </p:spPr>
        <p:txBody>
          <a:bodyPr/>
          <a:lstStyle/>
          <a:p>
            <a:r>
              <a:rPr lang="en-US" dirty="0" smtClean="0"/>
              <a:t>Index Procedure/Admission Resource 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" y="5371615"/>
            <a:ext cx="7534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*LOS data are shown as mean (median)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9</a:t>
            </a:fld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-1" y="6550223"/>
            <a:ext cx="1624085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TCT 2014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5153</TotalTime>
  <Words>1203</Words>
  <Application>Microsoft Office PowerPoint</Application>
  <PresentationFormat>On-screen Show (4:3)</PresentationFormat>
  <Paragraphs>293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2_Office Theme</vt:lpstr>
      <vt:lpstr>1_Office Theme</vt:lpstr>
      <vt:lpstr>Cost-Effectiveness of Transcatheter Aortic Valve Replacement with a Self-Expanding Prosthesis Compared with Surgical Aortic Valve Replacement in High Risk Patients  Results from the CoreValve US High Risk Study</vt:lpstr>
      <vt:lpstr>Disclosure Statement of Financial Interest</vt:lpstr>
      <vt:lpstr>Background</vt:lpstr>
      <vt:lpstr>Objectives</vt:lpstr>
      <vt:lpstr>Methods: Overview</vt:lpstr>
      <vt:lpstr>Methods</vt:lpstr>
      <vt:lpstr>Methods: Survival Projections</vt:lpstr>
      <vt:lpstr>Baseline Characteristics</vt:lpstr>
      <vt:lpstr>Index Procedure/Admission Resource Use</vt:lpstr>
      <vt:lpstr>Index Admission: Costs</vt:lpstr>
      <vt:lpstr>Discharge Destination</vt:lpstr>
      <vt:lpstr>12-Month Follow-up Costs </vt:lpstr>
      <vt:lpstr>In-Trial EQ-5D Scores </vt:lpstr>
      <vt:lpstr>Projected Survival</vt:lpstr>
      <vt:lpstr>TAVR vs. SAVR Cost per QALY gained, Lifetime</vt:lpstr>
      <vt:lpstr>TAVR vs. SAVR Cost per LY gained, Lifetime</vt:lpstr>
      <vt:lpstr>Index Procedure/Admission Resource Use Access Site</vt:lpstr>
      <vt:lpstr>Index Costs − Access Site</vt:lpstr>
      <vt:lpstr>Iliofemoral Group Lifetime Cost Effectiveness</vt:lpstr>
      <vt:lpstr>Non-iliofemoral Group Lifetime Cost Effectiveness</vt:lpstr>
      <vt:lpstr>Impact of Reducing TAVR Admission Costs </vt:lpstr>
      <vt:lpstr>Summary of Findings</vt:lpstr>
      <vt:lpstr>Conclusions</vt:lpstr>
    </vt:vector>
  </TitlesOfParts>
  <Company>BIDMC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Cost-Effectiveness of Transcatheter Aortic Valve Replacement with a Self-Expanding Prosthesis Compared with Surgical Aortic Valve Replacement in High Risk Patients: Results from the U.S. CoreValve High Risk Study</dc:title>
  <dc:creator>Matt Reynolds</dc:creator>
  <cp:lastModifiedBy>Vang, Eric</cp:lastModifiedBy>
  <cp:revision>83</cp:revision>
  <dcterms:created xsi:type="dcterms:W3CDTF">2014-08-29T12:52:09Z</dcterms:created>
  <dcterms:modified xsi:type="dcterms:W3CDTF">2014-09-13T15:34:28Z</dcterms:modified>
</cp:coreProperties>
</file>