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601F7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A094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601F7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601F7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0668" y="158622"/>
            <a:ext cx="7582662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601F7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1969" y="2085848"/>
            <a:ext cx="8100060" cy="44329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A0946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Relationship Id="rId11" Type="http://schemas.openxmlformats.org/officeDocument/2006/relationships/image" Target="../media/image32.png"/><Relationship Id="rId12" Type="http://schemas.openxmlformats.org/officeDocument/2006/relationships/image" Target="../media/image33.png"/><Relationship Id="rId13" Type="http://schemas.openxmlformats.org/officeDocument/2006/relationships/image" Target="../media/image34.png"/><Relationship Id="rId14" Type="http://schemas.openxmlformats.org/officeDocument/2006/relationships/image" Target="../media/image35.png"/><Relationship Id="rId15" Type="http://schemas.openxmlformats.org/officeDocument/2006/relationships/image" Target="../media/image36.png"/><Relationship Id="rId16" Type="http://schemas.openxmlformats.org/officeDocument/2006/relationships/image" Target="../media/image37.png"/><Relationship Id="rId17" Type="http://schemas.openxmlformats.org/officeDocument/2006/relationships/image" Target="../media/image38.png"/><Relationship Id="rId18" Type="http://schemas.openxmlformats.org/officeDocument/2006/relationships/image" Target="../media/image39.png"/><Relationship Id="rId19" Type="http://schemas.openxmlformats.org/officeDocument/2006/relationships/image" Target="../media/image40.png"/><Relationship Id="rId20" Type="http://schemas.openxmlformats.org/officeDocument/2006/relationships/image" Target="../media/image41.png"/><Relationship Id="rId21" Type="http://schemas.openxmlformats.org/officeDocument/2006/relationships/image" Target="../media/image42.png"/><Relationship Id="rId22" Type="http://schemas.openxmlformats.org/officeDocument/2006/relationships/image" Target="../media/image4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2276" y="2013585"/>
            <a:ext cx="7321550" cy="1305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72110" marR="365125" indent="1121410">
              <a:lnSpc>
                <a:spcPct val="100000"/>
              </a:lnSpc>
              <a:spcBef>
                <a:spcPts val="95"/>
              </a:spcBef>
            </a:pPr>
            <a:r>
              <a:rPr dirty="0" sz="2800" spc="-5" b="0">
                <a:latin typeface="Arial"/>
                <a:cs typeface="Arial"/>
              </a:rPr>
              <a:t>Randomized comparison of  everolimus-eluting bioresorbable</a:t>
            </a:r>
            <a:r>
              <a:rPr dirty="0" sz="2800" spc="160" b="0">
                <a:latin typeface="Arial"/>
                <a:cs typeface="Arial"/>
              </a:rPr>
              <a:t> </a:t>
            </a:r>
            <a:r>
              <a:rPr dirty="0" sz="2800" spc="-5" b="0">
                <a:latin typeface="Arial"/>
                <a:cs typeface="Arial"/>
              </a:rPr>
              <a:t>vascular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 spc="-10" b="0">
                <a:latin typeface="Arial"/>
                <a:cs typeface="Arial"/>
              </a:rPr>
              <a:t>scaffolds </a:t>
            </a:r>
            <a:r>
              <a:rPr dirty="0" sz="2800" spc="-5" b="0">
                <a:latin typeface="Arial"/>
                <a:cs typeface="Arial"/>
              </a:rPr>
              <a:t>vs. everolimus-eluting metallic</a:t>
            </a:r>
            <a:r>
              <a:rPr dirty="0" sz="2800" spc="150" b="0">
                <a:latin typeface="Arial"/>
                <a:cs typeface="Arial"/>
              </a:rPr>
              <a:t> </a:t>
            </a:r>
            <a:r>
              <a:rPr dirty="0" sz="2800" spc="-5" b="0">
                <a:latin typeface="Arial"/>
                <a:cs typeface="Arial"/>
              </a:rPr>
              <a:t>stents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344" y="3293440"/>
            <a:ext cx="7759065" cy="2159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601F79"/>
                </a:solidFill>
                <a:latin typeface="Arial"/>
                <a:cs typeface="Arial"/>
              </a:rPr>
              <a:t>in patients with coronary artery</a:t>
            </a:r>
            <a:r>
              <a:rPr dirty="0" sz="2800" spc="80">
                <a:solidFill>
                  <a:srgbClr val="601F79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601F79"/>
                </a:solidFill>
                <a:latin typeface="Arial"/>
                <a:cs typeface="Arial"/>
              </a:rPr>
              <a:t>disease: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800" spc="-10" b="1">
                <a:solidFill>
                  <a:srgbClr val="601F79"/>
                </a:solidFill>
                <a:latin typeface="Arial"/>
                <a:cs typeface="Arial"/>
              </a:rPr>
              <a:t>3-year </a:t>
            </a:r>
            <a:r>
              <a:rPr dirty="0" sz="2800" spc="-5" b="1">
                <a:solidFill>
                  <a:srgbClr val="601F79"/>
                </a:solidFill>
                <a:latin typeface="Arial"/>
                <a:cs typeface="Arial"/>
              </a:rPr>
              <a:t>clinical outcomes from </a:t>
            </a:r>
            <a:r>
              <a:rPr dirty="0" sz="2800" spc="-10" b="1">
                <a:solidFill>
                  <a:srgbClr val="601F79"/>
                </a:solidFill>
                <a:latin typeface="Arial"/>
                <a:cs typeface="Arial"/>
              </a:rPr>
              <a:t>ABSORB</a:t>
            </a:r>
            <a:r>
              <a:rPr dirty="0" sz="2800" spc="15" b="1">
                <a:solidFill>
                  <a:srgbClr val="601F79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601F79"/>
                </a:solidFill>
                <a:latin typeface="Arial"/>
                <a:cs typeface="Arial"/>
              </a:rPr>
              <a:t>China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Runlin Gao,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M.D.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On behalf of </a:t>
            </a:r>
            <a:r>
              <a:rPr dirty="0" sz="2800" spc="-10">
                <a:latin typeface="Arial"/>
                <a:cs typeface="Arial"/>
              </a:rPr>
              <a:t>ABSORB </a:t>
            </a:r>
            <a:r>
              <a:rPr dirty="0" sz="2800" spc="-5">
                <a:latin typeface="Arial"/>
                <a:cs typeface="Arial"/>
              </a:rPr>
              <a:t>China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Investigators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38454"/>
            <a:ext cx="309245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TLF </a:t>
            </a:r>
            <a:r>
              <a:rPr dirty="0" sz="3000" spc="-10"/>
              <a:t>through </a:t>
            </a:r>
            <a:r>
              <a:rPr dirty="0" sz="3000"/>
              <a:t>3</a:t>
            </a:r>
            <a:r>
              <a:rPr dirty="0" sz="3000" spc="-60"/>
              <a:t> Years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3285" y="5598680"/>
          <a:ext cx="7263765" cy="935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7281"/>
                <a:gridCol w="768095"/>
                <a:gridCol w="768222"/>
                <a:gridCol w="768223"/>
                <a:gridCol w="768222"/>
                <a:gridCol w="768223"/>
                <a:gridCol w="768096"/>
                <a:gridCol w="768223"/>
              </a:tblGrid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(days)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44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208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298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393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758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193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60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123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Absorb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BVS 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235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221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923290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V	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(#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234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221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284732" y="1267967"/>
            <a:ext cx="6482080" cy="4093845"/>
          </a:xfrm>
          <a:custGeom>
            <a:avLst/>
            <a:gdLst/>
            <a:ahLst/>
            <a:cxnLst/>
            <a:rect l="l" t="t" r="r" b="b"/>
            <a:pathLst>
              <a:path w="6482080" h="4093845">
                <a:moveTo>
                  <a:pt x="0" y="4093463"/>
                </a:moveTo>
                <a:lnTo>
                  <a:pt x="6481572" y="4093463"/>
                </a:lnTo>
                <a:lnTo>
                  <a:pt x="6481572" y="0"/>
                </a:lnTo>
                <a:lnTo>
                  <a:pt x="0" y="0"/>
                </a:lnTo>
                <a:lnTo>
                  <a:pt x="0" y="4093463"/>
                </a:lnTo>
                <a:close/>
              </a:path>
            </a:pathLst>
          </a:custGeom>
          <a:solidFill>
            <a:srgbClr val="001B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84732" y="1267967"/>
            <a:ext cx="6482080" cy="4093845"/>
          </a:xfrm>
          <a:custGeom>
            <a:avLst/>
            <a:gdLst/>
            <a:ahLst/>
            <a:cxnLst/>
            <a:rect l="l" t="t" r="r" b="b"/>
            <a:pathLst>
              <a:path w="6482080" h="4093845">
                <a:moveTo>
                  <a:pt x="0" y="4093463"/>
                </a:moveTo>
                <a:lnTo>
                  <a:pt x="6481572" y="4093463"/>
                </a:lnTo>
                <a:lnTo>
                  <a:pt x="6481572" y="0"/>
                </a:lnTo>
                <a:lnTo>
                  <a:pt x="0" y="0"/>
                </a:lnTo>
                <a:lnTo>
                  <a:pt x="0" y="4093463"/>
                </a:lnTo>
                <a:close/>
              </a:path>
            </a:pathLst>
          </a:custGeom>
          <a:ln w="9144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34995" y="1798320"/>
            <a:ext cx="20320" cy="2729865"/>
          </a:xfrm>
          <a:custGeom>
            <a:avLst/>
            <a:gdLst/>
            <a:ahLst/>
            <a:cxnLst/>
            <a:rect l="l" t="t" r="r" b="b"/>
            <a:pathLst>
              <a:path w="20319" h="2729865">
                <a:moveTo>
                  <a:pt x="0" y="2729484"/>
                </a:moveTo>
                <a:lnTo>
                  <a:pt x="19812" y="2729484"/>
                </a:lnTo>
                <a:lnTo>
                  <a:pt x="19812" y="0"/>
                </a:lnTo>
                <a:lnTo>
                  <a:pt x="0" y="0"/>
                </a:lnTo>
                <a:lnTo>
                  <a:pt x="0" y="2729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0423" y="1793748"/>
            <a:ext cx="29209" cy="2738755"/>
          </a:xfrm>
          <a:custGeom>
            <a:avLst/>
            <a:gdLst/>
            <a:ahLst/>
            <a:cxnLst/>
            <a:rect l="l" t="t" r="r" b="b"/>
            <a:pathLst>
              <a:path w="29210" h="2738754">
                <a:moveTo>
                  <a:pt x="0" y="2738628"/>
                </a:moveTo>
                <a:lnTo>
                  <a:pt x="28956" y="2738628"/>
                </a:lnTo>
                <a:lnTo>
                  <a:pt x="28956" y="0"/>
                </a:lnTo>
                <a:lnTo>
                  <a:pt x="0" y="0"/>
                </a:lnTo>
                <a:lnTo>
                  <a:pt x="0" y="27386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30423" y="1793748"/>
            <a:ext cx="29209" cy="2738755"/>
          </a:xfrm>
          <a:custGeom>
            <a:avLst/>
            <a:gdLst/>
            <a:ahLst/>
            <a:cxnLst/>
            <a:rect l="l" t="t" r="r" b="b"/>
            <a:pathLst>
              <a:path w="29210" h="2738754">
                <a:moveTo>
                  <a:pt x="0" y="2738628"/>
                </a:moveTo>
                <a:lnTo>
                  <a:pt x="28956" y="2738628"/>
                </a:lnTo>
                <a:lnTo>
                  <a:pt x="28956" y="0"/>
                </a:lnTo>
                <a:lnTo>
                  <a:pt x="0" y="0"/>
                </a:lnTo>
                <a:lnTo>
                  <a:pt x="0" y="27386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58795" y="452780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58795" y="426110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58795" y="398525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58795" y="370941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58795" y="343357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8795" y="315772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58795" y="289255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58795" y="261670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58795" y="233933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58795" y="206349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58795" y="179832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972020" y="2821200"/>
            <a:ext cx="260350" cy="764540"/>
          </a:xfrm>
          <a:prstGeom prst="rect">
            <a:avLst/>
          </a:prstGeom>
        </p:spPr>
        <p:txBody>
          <a:bodyPr wrap="square" lIns="0" tIns="12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T</a:t>
            </a:r>
            <a:r>
              <a:rPr dirty="0" sz="1600" spc="-5">
                <a:solidFill>
                  <a:srgbClr val="FFFFFF"/>
                </a:solidFill>
                <a:latin typeface="Arial Rounded MT Bold"/>
                <a:cs typeface="Arial Rounded MT Bold"/>
              </a:rPr>
              <a:t>L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F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(%)</a:t>
            </a:r>
            <a:endParaRPr sz="1600">
              <a:latin typeface="Arial Rounded MT Bold"/>
              <a:cs typeface="Arial Rounded MT 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2951" y="1623567"/>
            <a:ext cx="187960" cy="303911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algn="ctr" marR="8890">
              <a:lnSpc>
                <a:spcPct val="100000"/>
              </a:lnSpc>
              <a:spcBef>
                <a:spcPts val="819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6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6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54807" y="4527803"/>
            <a:ext cx="4291965" cy="18415"/>
          </a:xfrm>
          <a:custGeom>
            <a:avLst/>
            <a:gdLst/>
            <a:ahLst/>
            <a:cxnLst/>
            <a:rect l="l" t="t" r="r" b="b"/>
            <a:pathLst>
              <a:path w="4291965" h="18414">
                <a:moveTo>
                  <a:pt x="0" y="18288"/>
                </a:moveTo>
                <a:lnTo>
                  <a:pt x="4291584" y="18288"/>
                </a:lnTo>
                <a:lnTo>
                  <a:pt x="4291584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50235" y="4523232"/>
            <a:ext cx="4300855" cy="27940"/>
          </a:xfrm>
          <a:custGeom>
            <a:avLst/>
            <a:gdLst/>
            <a:ahLst/>
            <a:cxnLst/>
            <a:rect l="l" t="t" r="r" b="b"/>
            <a:pathLst>
              <a:path w="4300855" h="27939">
                <a:moveTo>
                  <a:pt x="0" y="27432"/>
                </a:moveTo>
                <a:lnTo>
                  <a:pt x="4300728" y="27432"/>
                </a:lnTo>
                <a:lnTo>
                  <a:pt x="430072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50235" y="4523232"/>
            <a:ext cx="4300855" cy="27940"/>
          </a:xfrm>
          <a:custGeom>
            <a:avLst/>
            <a:gdLst/>
            <a:ahLst/>
            <a:cxnLst/>
            <a:rect l="l" t="t" r="r" b="b"/>
            <a:pathLst>
              <a:path w="4300855" h="27939">
                <a:moveTo>
                  <a:pt x="0" y="27432"/>
                </a:moveTo>
                <a:lnTo>
                  <a:pt x="4300728" y="27432"/>
                </a:lnTo>
                <a:lnTo>
                  <a:pt x="430072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29661" y="3009392"/>
            <a:ext cx="4075175" cy="1628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83051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20440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48684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76928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805171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33415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61659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89903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518147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946392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578607" y="4630265"/>
            <a:ext cx="4523740" cy="59626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585"/>
              </a:spcBef>
              <a:tabLst>
                <a:tab pos="342265" algn="l"/>
                <a:tab pos="781050" algn="l"/>
                <a:tab pos="1207770" algn="l"/>
                <a:tab pos="1636395" algn="l"/>
                <a:tab pos="2065020" algn="l"/>
                <a:tab pos="2493645" algn="l"/>
                <a:tab pos="2921000" algn="l"/>
                <a:tab pos="3349625" algn="l"/>
                <a:tab pos="3740150" algn="l"/>
              </a:tabLst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	120	240	360	480	600	720	840	960	1080</a:t>
            </a:r>
            <a:r>
              <a:rPr dirty="0" sz="1200" spc="2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1200</a:t>
            </a:r>
            <a:endParaRPr sz="1200">
              <a:latin typeface="Arial"/>
              <a:cs typeface="Arial"/>
            </a:endParaRPr>
          </a:p>
          <a:p>
            <a:pPr algn="ctr" marR="131445">
              <a:lnSpc>
                <a:spcPct val="100000"/>
              </a:lnSpc>
              <a:spcBef>
                <a:spcPts val="640"/>
              </a:spcBef>
            </a:pPr>
            <a:r>
              <a:rPr dirty="0" sz="1600" spc="-10">
                <a:solidFill>
                  <a:srgbClr val="FFFFFF"/>
                </a:solidFill>
                <a:latin typeface="Arial Rounded MT Bold"/>
                <a:cs typeface="Arial Rounded MT Bold"/>
              </a:rPr>
              <a:t>Time After Index </a:t>
            </a:r>
            <a:r>
              <a:rPr dirty="0" sz="1600" spc="-15">
                <a:solidFill>
                  <a:srgbClr val="FFFFFF"/>
                </a:solidFill>
                <a:latin typeface="Arial Rounded MT Bold"/>
                <a:cs typeface="Arial Rounded MT Bold"/>
              </a:rPr>
              <a:t>Procedure</a:t>
            </a:r>
            <a:r>
              <a:rPr dirty="0" sz="1600" spc="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Arial Rounded MT Bold"/>
                <a:cs typeface="Arial Rounded MT Bold"/>
              </a:rPr>
              <a:t>(Days)</a:t>
            </a:r>
            <a:endParaRPr sz="1600">
              <a:latin typeface="Arial Rounded MT Bold"/>
              <a:cs typeface="Arial Rounded MT 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79522" y="2238501"/>
            <a:ext cx="2059939" cy="4121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8890">
              <a:lnSpc>
                <a:spcPct val="100000"/>
              </a:lnSpc>
              <a:spcBef>
                <a:spcPts val="18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HR [95%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CI]=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1.17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[0.52,2.60]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p=0.71 (Log rank</a:t>
            </a:r>
            <a:r>
              <a:rPr dirty="0" sz="12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test)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85890" y="3306317"/>
            <a:ext cx="361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4</a:t>
            </a:r>
            <a:r>
              <a:rPr dirty="0" sz="1200">
                <a:solidFill>
                  <a:srgbClr val="00FFFF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00FFFF"/>
                </a:solidFill>
                <a:latin typeface="Arial"/>
                <a:cs typeface="Arial"/>
              </a:rPr>
              <a:t>7</a:t>
            </a: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731007" y="1936242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731007" y="1921764"/>
            <a:ext cx="332740" cy="29209"/>
          </a:xfrm>
          <a:custGeom>
            <a:avLst/>
            <a:gdLst/>
            <a:ahLst/>
            <a:cxnLst/>
            <a:rect l="l" t="t" r="r" b="b"/>
            <a:pathLst>
              <a:path w="332739" h="29210">
                <a:moveTo>
                  <a:pt x="0" y="28955"/>
                </a:moveTo>
                <a:lnTo>
                  <a:pt x="332231" y="28955"/>
                </a:lnTo>
                <a:lnTo>
                  <a:pt x="332231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262628" y="1936242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 h="0">
                <a:moveTo>
                  <a:pt x="0" y="0"/>
                </a:moveTo>
                <a:lnTo>
                  <a:pt x="333755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262628" y="1921764"/>
            <a:ext cx="334010" cy="29209"/>
          </a:xfrm>
          <a:custGeom>
            <a:avLst/>
            <a:gdLst/>
            <a:ahLst/>
            <a:cxnLst/>
            <a:rect l="l" t="t" r="r" b="b"/>
            <a:pathLst>
              <a:path w="334010" h="29210">
                <a:moveTo>
                  <a:pt x="0" y="28955"/>
                </a:moveTo>
                <a:lnTo>
                  <a:pt x="333755" y="28955"/>
                </a:lnTo>
                <a:lnTo>
                  <a:pt x="333755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376928" y="3257550"/>
            <a:ext cx="2313940" cy="0"/>
          </a:xfrm>
          <a:custGeom>
            <a:avLst/>
            <a:gdLst/>
            <a:ahLst/>
            <a:cxnLst/>
            <a:rect l="l" t="t" r="r" b="b"/>
            <a:pathLst>
              <a:path w="2313940" h="0">
                <a:moveTo>
                  <a:pt x="0" y="0"/>
                </a:moveTo>
                <a:lnTo>
                  <a:pt x="2313431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376928" y="3243072"/>
            <a:ext cx="2313940" cy="29209"/>
          </a:xfrm>
          <a:custGeom>
            <a:avLst/>
            <a:gdLst/>
            <a:ahLst/>
            <a:cxnLst/>
            <a:rect l="l" t="t" r="r" b="b"/>
            <a:pathLst>
              <a:path w="2313940" h="29210">
                <a:moveTo>
                  <a:pt x="19050" y="0"/>
                </a:moveTo>
                <a:lnTo>
                  <a:pt x="0" y="0"/>
                </a:lnTo>
                <a:lnTo>
                  <a:pt x="0" y="19303"/>
                </a:lnTo>
                <a:lnTo>
                  <a:pt x="9525" y="19303"/>
                </a:lnTo>
                <a:lnTo>
                  <a:pt x="19050" y="28955"/>
                </a:lnTo>
                <a:lnTo>
                  <a:pt x="2294381" y="28955"/>
                </a:lnTo>
                <a:lnTo>
                  <a:pt x="2303906" y="19303"/>
                </a:lnTo>
                <a:lnTo>
                  <a:pt x="2313431" y="9651"/>
                </a:lnTo>
                <a:lnTo>
                  <a:pt x="2303906" y="0"/>
                </a:lnTo>
                <a:lnTo>
                  <a:pt x="2294381" y="0"/>
                </a:lnTo>
                <a:lnTo>
                  <a:pt x="19050" y="0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165471" y="2943605"/>
            <a:ext cx="361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4</a:t>
            </a:r>
            <a:r>
              <a:rPr dirty="0" sz="1200">
                <a:solidFill>
                  <a:srgbClr val="00FFFF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00FFFF"/>
                </a:solidFill>
                <a:latin typeface="Arial"/>
                <a:cs typeface="Arial"/>
              </a:rPr>
              <a:t>7</a:t>
            </a: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77282" y="3489705"/>
            <a:ext cx="361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4</a:t>
            </a:r>
            <a:r>
              <a:rPr dirty="0" sz="120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83428" y="2503170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2-year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85001" y="2398014"/>
            <a:ext cx="462280" cy="601980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algn="ctr" marR="6350">
              <a:lnSpc>
                <a:spcPct val="100000"/>
              </a:lnSpc>
              <a:spcBef>
                <a:spcPts val="925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algn="ctr" marL="87630">
              <a:lnSpc>
                <a:spcPct val="100000"/>
              </a:lnSpc>
              <a:spcBef>
                <a:spcPts val="825"/>
              </a:spcBef>
            </a:pP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dirty="0" sz="120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91332" y="1856358"/>
            <a:ext cx="2599055" cy="367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9725">
              <a:lnSpc>
                <a:spcPts val="1345"/>
              </a:lnSpc>
              <a:spcBef>
                <a:spcPts val="100"/>
              </a:spcBef>
              <a:tabLst>
                <a:tab pos="1871345" algn="l"/>
              </a:tabLst>
            </a:pP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Absorb</a:t>
            </a:r>
            <a:r>
              <a:rPr dirty="0" sz="120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BVS	XIENCE</a:t>
            </a:r>
            <a:r>
              <a:rPr dirty="0" sz="1200" spc="-7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>
                <a:solidFill>
                  <a:srgbClr val="FFFFFF"/>
                </a:solidFill>
                <a:latin typeface="Arial Rounded MT Bold"/>
                <a:cs typeface="Arial Rounded MT Bold"/>
              </a:rPr>
              <a:t>V</a:t>
            </a:r>
            <a:endParaRPr sz="1200">
              <a:latin typeface="Arial Rounded MT Bold"/>
              <a:cs typeface="Arial Rounded MT Bold"/>
            </a:endParaRPr>
          </a:p>
          <a:p>
            <a:pPr>
              <a:lnSpc>
                <a:spcPts val="1345"/>
              </a:lnSpc>
            </a:pPr>
            <a:r>
              <a:rPr dirty="0" sz="1200" spc="-5" u="sng">
                <a:solidFill>
                  <a:srgbClr val="FFFFFF"/>
                </a:solidFill>
                <a:latin typeface="Arial"/>
                <a:cs typeface="Arial"/>
              </a:rPr>
              <a:t>3-year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38454"/>
            <a:ext cx="47701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/>
              <a:t>Cardiac Death through </a:t>
            </a:r>
            <a:r>
              <a:rPr dirty="0" sz="3000"/>
              <a:t>3</a:t>
            </a:r>
            <a:r>
              <a:rPr dirty="0" sz="3000" spc="-45"/>
              <a:t> </a:t>
            </a:r>
            <a:r>
              <a:rPr dirty="0" sz="3000" spc="-60"/>
              <a:t>Years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6924" y="5598680"/>
          <a:ext cx="7263765" cy="935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7230"/>
                <a:gridCol w="768222"/>
                <a:gridCol w="768222"/>
                <a:gridCol w="768096"/>
                <a:gridCol w="768223"/>
                <a:gridCol w="768223"/>
                <a:gridCol w="768223"/>
                <a:gridCol w="768223"/>
              </a:tblGrid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(days)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208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298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393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758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1123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Absorb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BVS 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923925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V	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(#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353311" y="1258824"/>
            <a:ext cx="6482080" cy="4091940"/>
          </a:xfrm>
          <a:custGeom>
            <a:avLst/>
            <a:gdLst/>
            <a:ahLst/>
            <a:cxnLst/>
            <a:rect l="l" t="t" r="r" b="b"/>
            <a:pathLst>
              <a:path w="6482080" h="4091940">
                <a:moveTo>
                  <a:pt x="0" y="4091940"/>
                </a:moveTo>
                <a:lnTo>
                  <a:pt x="6481572" y="4091940"/>
                </a:lnTo>
                <a:lnTo>
                  <a:pt x="6481572" y="0"/>
                </a:lnTo>
                <a:lnTo>
                  <a:pt x="0" y="0"/>
                </a:lnTo>
                <a:lnTo>
                  <a:pt x="0" y="4091940"/>
                </a:lnTo>
                <a:close/>
              </a:path>
            </a:pathLst>
          </a:custGeom>
          <a:solidFill>
            <a:srgbClr val="001B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53311" y="1258824"/>
            <a:ext cx="6482080" cy="4091940"/>
          </a:xfrm>
          <a:custGeom>
            <a:avLst/>
            <a:gdLst/>
            <a:ahLst/>
            <a:cxnLst/>
            <a:rect l="l" t="t" r="r" b="b"/>
            <a:pathLst>
              <a:path w="6482080" h="4091940">
                <a:moveTo>
                  <a:pt x="0" y="4091940"/>
                </a:moveTo>
                <a:lnTo>
                  <a:pt x="6481572" y="4091940"/>
                </a:lnTo>
                <a:lnTo>
                  <a:pt x="6481572" y="0"/>
                </a:lnTo>
                <a:lnTo>
                  <a:pt x="0" y="0"/>
                </a:lnTo>
                <a:lnTo>
                  <a:pt x="0" y="4091940"/>
                </a:lnTo>
                <a:close/>
              </a:path>
            </a:pathLst>
          </a:custGeom>
          <a:ln w="9144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34995" y="1798320"/>
            <a:ext cx="20320" cy="2729865"/>
          </a:xfrm>
          <a:custGeom>
            <a:avLst/>
            <a:gdLst/>
            <a:ahLst/>
            <a:cxnLst/>
            <a:rect l="l" t="t" r="r" b="b"/>
            <a:pathLst>
              <a:path w="20319" h="2729865">
                <a:moveTo>
                  <a:pt x="0" y="2729484"/>
                </a:moveTo>
                <a:lnTo>
                  <a:pt x="19812" y="2729484"/>
                </a:lnTo>
                <a:lnTo>
                  <a:pt x="19812" y="0"/>
                </a:lnTo>
                <a:lnTo>
                  <a:pt x="0" y="0"/>
                </a:lnTo>
                <a:lnTo>
                  <a:pt x="0" y="2729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0423" y="1793748"/>
            <a:ext cx="29209" cy="2738755"/>
          </a:xfrm>
          <a:custGeom>
            <a:avLst/>
            <a:gdLst/>
            <a:ahLst/>
            <a:cxnLst/>
            <a:rect l="l" t="t" r="r" b="b"/>
            <a:pathLst>
              <a:path w="29210" h="2738754">
                <a:moveTo>
                  <a:pt x="0" y="2738628"/>
                </a:moveTo>
                <a:lnTo>
                  <a:pt x="28956" y="2738628"/>
                </a:lnTo>
                <a:lnTo>
                  <a:pt x="28956" y="0"/>
                </a:lnTo>
                <a:lnTo>
                  <a:pt x="0" y="0"/>
                </a:lnTo>
                <a:lnTo>
                  <a:pt x="0" y="27386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30423" y="1793748"/>
            <a:ext cx="29209" cy="2738755"/>
          </a:xfrm>
          <a:custGeom>
            <a:avLst/>
            <a:gdLst/>
            <a:ahLst/>
            <a:cxnLst/>
            <a:rect l="l" t="t" r="r" b="b"/>
            <a:pathLst>
              <a:path w="29210" h="2738754">
                <a:moveTo>
                  <a:pt x="0" y="2738628"/>
                </a:moveTo>
                <a:lnTo>
                  <a:pt x="28956" y="2738628"/>
                </a:lnTo>
                <a:lnTo>
                  <a:pt x="28956" y="0"/>
                </a:lnTo>
                <a:lnTo>
                  <a:pt x="0" y="0"/>
                </a:lnTo>
                <a:lnTo>
                  <a:pt x="0" y="27386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58795" y="452780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58795" y="426110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58795" y="398525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58795" y="370941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58795" y="343357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8795" y="315772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58795" y="289255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58795" y="261670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58795" y="233933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58795" y="206349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58795" y="179832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972020" y="2295033"/>
            <a:ext cx="260350" cy="1803400"/>
          </a:xfrm>
          <a:prstGeom prst="rect">
            <a:avLst/>
          </a:prstGeom>
        </p:spPr>
        <p:txBody>
          <a:bodyPr wrap="square" lIns="0" tIns="12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10">
                <a:solidFill>
                  <a:srgbClr val="FFFFFF"/>
                </a:solidFill>
                <a:latin typeface="Arial Rounded MT Bold"/>
                <a:cs typeface="Arial Rounded MT Bold"/>
              </a:rPr>
              <a:t>C</a:t>
            </a:r>
            <a:r>
              <a:rPr dirty="0" sz="1600" spc="-5">
                <a:solidFill>
                  <a:srgbClr val="FFFFFF"/>
                </a:solidFill>
                <a:latin typeface="Arial Rounded MT Bold"/>
                <a:cs typeface="Arial Rounded MT Bold"/>
              </a:rPr>
              <a:t>a</a:t>
            </a:r>
            <a:r>
              <a:rPr dirty="0" sz="1600" spc="-40">
                <a:solidFill>
                  <a:srgbClr val="FFFFFF"/>
                </a:solidFill>
                <a:latin typeface="Arial Rounded MT Bold"/>
                <a:cs typeface="Arial Rounded MT Bold"/>
              </a:rPr>
              <a:t>r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diac</a:t>
            </a:r>
            <a:r>
              <a:rPr dirty="0" sz="1600" spc="1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 Rounded MT Bold"/>
                <a:cs typeface="Arial Rounded MT Bold"/>
              </a:rPr>
              <a:t>D</a:t>
            </a:r>
            <a:r>
              <a:rPr dirty="0" sz="1600" spc="-5">
                <a:solidFill>
                  <a:srgbClr val="FFFFFF"/>
                </a:solidFill>
                <a:latin typeface="Arial Rounded MT Bold"/>
                <a:cs typeface="Arial Rounded MT Bold"/>
              </a:rPr>
              <a:t>e</a:t>
            </a:r>
            <a:r>
              <a:rPr dirty="0" sz="1600" spc="-40">
                <a:solidFill>
                  <a:srgbClr val="FFFFFF"/>
                </a:solidFill>
                <a:latin typeface="Arial Rounded MT Bold"/>
                <a:cs typeface="Arial Rounded MT Bold"/>
              </a:rPr>
              <a:t>a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th</a:t>
            </a:r>
            <a:r>
              <a:rPr dirty="0" sz="1600" spc="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(%)</a:t>
            </a:r>
            <a:endParaRPr sz="1600">
              <a:latin typeface="Arial Rounded MT Bold"/>
              <a:cs typeface="Arial Rounded MT 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2951" y="1623567"/>
            <a:ext cx="187960" cy="303911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algn="ctr" marR="8890">
              <a:lnSpc>
                <a:spcPct val="100000"/>
              </a:lnSpc>
              <a:spcBef>
                <a:spcPts val="819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6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6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54807" y="4527803"/>
            <a:ext cx="4291965" cy="18415"/>
          </a:xfrm>
          <a:custGeom>
            <a:avLst/>
            <a:gdLst/>
            <a:ahLst/>
            <a:cxnLst/>
            <a:rect l="l" t="t" r="r" b="b"/>
            <a:pathLst>
              <a:path w="4291965" h="18414">
                <a:moveTo>
                  <a:pt x="0" y="18288"/>
                </a:moveTo>
                <a:lnTo>
                  <a:pt x="4291584" y="18288"/>
                </a:lnTo>
                <a:lnTo>
                  <a:pt x="4291584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50235" y="4523232"/>
            <a:ext cx="4300855" cy="27940"/>
          </a:xfrm>
          <a:custGeom>
            <a:avLst/>
            <a:gdLst/>
            <a:ahLst/>
            <a:cxnLst/>
            <a:rect l="l" t="t" r="r" b="b"/>
            <a:pathLst>
              <a:path w="4300855" h="27939">
                <a:moveTo>
                  <a:pt x="0" y="27432"/>
                </a:moveTo>
                <a:lnTo>
                  <a:pt x="4300728" y="27432"/>
                </a:lnTo>
                <a:lnTo>
                  <a:pt x="430072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50235" y="4523232"/>
            <a:ext cx="4300855" cy="27940"/>
          </a:xfrm>
          <a:custGeom>
            <a:avLst/>
            <a:gdLst/>
            <a:ahLst/>
            <a:cxnLst/>
            <a:rect l="l" t="t" r="r" b="b"/>
            <a:pathLst>
              <a:path w="4300855" h="27939">
                <a:moveTo>
                  <a:pt x="0" y="27432"/>
                </a:moveTo>
                <a:lnTo>
                  <a:pt x="4300728" y="27432"/>
                </a:lnTo>
                <a:lnTo>
                  <a:pt x="430072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54807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83051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20440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48684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76928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805171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33415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61659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89903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518147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946392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690614" y="3912489"/>
            <a:ext cx="361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1</a:t>
            </a:r>
            <a:r>
              <a:rPr dirty="0" sz="1200">
                <a:solidFill>
                  <a:srgbClr val="00FFFF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00FFFF"/>
                </a:solidFill>
                <a:latin typeface="Arial"/>
                <a:cs typeface="Arial"/>
              </a:rPr>
              <a:t>3</a:t>
            </a: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731007" y="1936242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31007" y="1921764"/>
            <a:ext cx="332740" cy="29209"/>
          </a:xfrm>
          <a:custGeom>
            <a:avLst/>
            <a:gdLst/>
            <a:ahLst/>
            <a:cxnLst/>
            <a:rect l="l" t="t" r="r" b="b"/>
            <a:pathLst>
              <a:path w="332739" h="29210">
                <a:moveTo>
                  <a:pt x="0" y="28955"/>
                </a:moveTo>
                <a:lnTo>
                  <a:pt x="332231" y="28955"/>
                </a:lnTo>
                <a:lnTo>
                  <a:pt x="332231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262628" y="1936242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 h="0">
                <a:moveTo>
                  <a:pt x="0" y="0"/>
                </a:moveTo>
                <a:lnTo>
                  <a:pt x="333755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262628" y="1921764"/>
            <a:ext cx="334010" cy="29209"/>
          </a:xfrm>
          <a:custGeom>
            <a:avLst/>
            <a:gdLst/>
            <a:ahLst/>
            <a:cxnLst/>
            <a:rect l="l" t="t" r="r" b="b"/>
            <a:pathLst>
              <a:path w="334010" h="29210">
                <a:moveTo>
                  <a:pt x="0" y="28955"/>
                </a:moveTo>
                <a:lnTo>
                  <a:pt x="333755" y="28955"/>
                </a:lnTo>
                <a:lnTo>
                  <a:pt x="333755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644139" y="4532376"/>
            <a:ext cx="1076325" cy="0"/>
          </a:xfrm>
          <a:custGeom>
            <a:avLst/>
            <a:gdLst/>
            <a:ahLst/>
            <a:cxnLst/>
            <a:rect l="l" t="t" r="r" b="b"/>
            <a:pathLst>
              <a:path w="1076325" h="0">
                <a:moveTo>
                  <a:pt x="0" y="0"/>
                </a:moveTo>
                <a:lnTo>
                  <a:pt x="1075944" y="0"/>
                </a:lnTo>
              </a:path>
            </a:pathLst>
          </a:custGeom>
          <a:ln w="27431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644139" y="4518659"/>
            <a:ext cx="1076325" cy="27940"/>
          </a:xfrm>
          <a:custGeom>
            <a:avLst/>
            <a:gdLst/>
            <a:ahLst/>
            <a:cxnLst/>
            <a:rect l="l" t="t" r="r" b="b"/>
            <a:pathLst>
              <a:path w="1076325" h="27939">
                <a:moveTo>
                  <a:pt x="9525" y="0"/>
                </a:moveTo>
                <a:lnTo>
                  <a:pt x="0" y="9143"/>
                </a:lnTo>
                <a:lnTo>
                  <a:pt x="0" y="18287"/>
                </a:lnTo>
                <a:lnTo>
                  <a:pt x="9525" y="27431"/>
                </a:lnTo>
                <a:lnTo>
                  <a:pt x="1066419" y="27431"/>
                </a:lnTo>
                <a:lnTo>
                  <a:pt x="1075944" y="18287"/>
                </a:lnTo>
                <a:lnTo>
                  <a:pt x="1075944" y="9143"/>
                </a:lnTo>
                <a:lnTo>
                  <a:pt x="1066419" y="0"/>
                </a:lnTo>
                <a:lnTo>
                  <a:pt x="1056894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44139" y="4518659"/>
            <a:ext cx="1076325" cy="27940"/>
          </a:xfrm>
          <a:custGeom>
            <a:avLst/>
            <a:gdLst/>
            <a:ahLst/>
            <a:cxnLst/>
            <a:rect l="l" t="t" r="r" b="b"/>
            <a:pathLst>
              <a:path w="1076325" h="27939">
                <a:moveTo>
                  <a:pt x="9525" y="0"/>
                </a:moveTo>
                <a:lnTo>
                  <a:pt x="19050" y="0"/>
                </a:lnTo>
                <a:lnTo>
                  <a:pt x="0" y="9143"/>
                </a:lnTo>
                <a:lnTo>
                  <a:pt x="0" y="18287"/>
                </a:lnTo>
                <a:lnTo>
                  <a:pt x="9525" y="27431"/>
                </a:lnTo>
                <a:lnTo>
                  <a:pt x="1056894" y="27431"/>
                </a:lnTo>
                <a:lnTo>
                  <a:pt x="1066419" y="27431"/>
                </a:lnTo>
                <a:lnTo>
                  <a:pt x="1075944" y="18287"/>
                </a:lnTo>
                <a:lnTo>
                  <a:pt x="1075944" y="9143"/>
                </a:lnTo>
                <a:lnTo>
                  <a:pt x="1066419" y="0"/>
                </a:lnTo>
                <a:lnTo>
                  <a:pt x="1056894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691128" y="4532376"/>
            <a:ext cx="1172210" cy="0"/>
          </a:xfrm>
          <a:custGeom>
            <a:avLst/>
            <a:gdLst/>
            <a:ahLst/>
            <a:cxnLst/>
            <a:rect l="l" t="t" r="r" b="b"/>
            <a:pathLst>
              <a:path w="1172210" h="0">
                <a:moveTo>
                  <a:pt x="0" y="0"/>
                </a:moveTo>
                <a:lnTo>
                  <a:pt x="1171956" y="0"/>
                </a:lnTo>
              </a:path>
            </a:pathLst>
          </a:custGeom>
          <a:ln w="27431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691128" y="4518659"/>
            <a:ext cx="1172210" cy="27940"/>
          </a:xfrm>
          <a:custGeom>
            <a:avLst/>
            <a:gdLst/>
            <a:ahLst/>
            <a:cxnLst/>
            <a:rect l="l" t="t" r="r" b="b"/>
            <a:pathLst>
              <a:path w="1172210" h="27939">
                <a:moveTo>
                  <a:pt x="9525" y="0"/>
                </a:moveTo>
                <a:lnTo>
                  <a:pt x="0" y="9143"/>
                </a:lnTo>
                <a:lnTo>
                  <a:pt x="0" y="18287"/>
                </a:lnTo>
                <a:lnTo>
                  <a:pt x="9525" y="27431"/>
                </a:lnTo>
                <a:lnTo>
                  <a:pt x="1162431" y="27431"/>
                </a:lnTo>
                <a:lnTo>
                  <a:pt x="1162431" y="18287"/>
                </a:lnTo>
                <a:lnTo>
                  <a:pt x="1171956" y="9143"/>
                </a:lnTo>
                <a:lnTo>
                  <a:pt x="1162431" y="9143"/>
                </a:lnTo>
                <a:lnTo>
                  <a:pt x="1162431" y="0"/>
                </a:lnTo>
                <a:lnTo>
                  <a:pt x="1152906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691128" y="4518659"/>
            <a:ext cx="1172210" cy="27940"/>
          </a:xfrm>
          <a:custGeom>
            <a:avLst/>
            <a:gdLst/>
            <a:ahLst/>
            <a:cxnLst/>
            <a:rect l="l" t="t" r="r" b="b"/>
            <a:pathLst>
              <a:path w="1172210" h="27939">
                <a:moveTo>
                  <a:pt x="9525" y="0"/>
                </a:moveTo>
                <a:lnTo>
                  <a:pt x="19050" y="0"/>
                </a:lnTo>
                <a:lnTo>
                  <a:pt x="0" y="9143"/>
                </a:lnTo>
                <a:lnTo>
                  <a:pt x="0" y="18287"/>
                </a:lnTo>
                <a:lnTo>
                  <a:pt x="9525" y="27431"/>
                </a:lnTo>
                <a:lnTo>
                  <a:pt x="1152906" y="27431"/>
                </a:lnTo>
                <a:lnTo>
                  <a:pt x="1162431" y="27431"/>
                </a:lnTo>
                <a:lnTo>
                  <a:pt x="1162431" y="18287"/>
                </a:lnTo>
                <a:lnTo>
                  <a:pt x="1171956" y="9143"/>
                </a:lnTo>
                <a:lnTo>
                  <a:pt x="1162431" y="9143"/>
                </a:lnTo>
                <a:lnTo>
                  <a:pt x="1162431" y="0"/>
                </a:lnTo>
                <a:lnTo>
                  <a:pt x="1152906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834128" y="4518659"/>
            <a:ext cx="38100" cy="27940"/>
          </a:xfrm>
          <a:custGeom>
            <a:avLst/>
            <a:gdLst/>
            <a:ahLst/>
            <a:cxnLst/>
            <a:rect l="l" t="t" r="r" b="b"/>
            <a:pathLst>
              <a:path w="38100" h="27939">
                <a:moveTo>
                  <a:pt x="28575" y="0"/>
                </a:moveTo>
                <a:lnTo>
                  <a:pt x="0" y="0"/>
                </a:lnTo>
                <a:lnTo>
                  <a:pt x="0" y="27431"/>
                </a:lnTo>
                <a:lnTo>
                  <a:pt x="28575" y="27431"/>
                </a:lnTo>
                <a:lnTo>
                  <a:pt x="38100" y="18287"/>
                </a:lnTo>
                <a:lnTo>
                  <a:pt x="38100" y="9143"/>
                </a:lnTo>
                <a:lnTo>
                  <a:pt x="285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834128" y="4518659"/>
            <a:ext cx="38100" cy="27940"/>
          </a:xfrm>
          <a:custGeom>
            <a:avLst/>
            <a:gdLst/>
            <a:ahLst/>
            <a:cxnLst/>
            <a:rect l="l" t="t" r="r" b="b"/>
            <a:pathLst>
              <a:path w="38100" h="27939">
                <a:moveTo>
                  <a:pt x="9525" y="0"/>
                </a:moveTo>
                <a:lnTo>
                  <a:pt x="0" y="0"/>
                </a:lnTo>
                <a:lnTo>
                  <a:pt x="0" y="27431"/>
                </a:lnTo>
                <a:lnTo>
                  <a:pt x="28575" y="27431"/>
                </a:lnTo>
                <a:lnTo>
                  <a:pt x="38100" y="18287"/>
                </a:lnTo>
                <a:lnTo>
                  <a:pt x="38100" y="9143"/>
                </a:lnTo>
                <a:lnTo>
                  <a:pt x="28575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834128" y="4518659"/>
            <a:ext cx="38100" cy="27940"/>
          </a:xfrm>
          <a:custGeom>
            <a:avLst/>
            <a:gdLst/>
            <a:ahLst/>
            <a:cxnLst/>
            <a:rect l="l" t="t" r="r" b="b"/>
            <a:pathLst>
              <a:path w="38100" h="27939">
                <a:moveTo>
                  <a:pt x="9525" y="0"/>
                </a:moveTo>
                <a:lnTo>
                  <a:pt x="0" y="0"/>
                </a:lnTo>
                <a:lnTo>
                  <a:pt x="0" y="9143"/>
                </a:lnTo>
                <a:lnTo>
                  <a:pt x="0" y="18287"/>
                </a:lnTo>
                <a:lnTo>
                  <a:pt x="0" y="27431"/>
                </a:lnTo>
                <a:lnTo>
                  <a:pt x="9525" y="27431"/>
                </a:lnTo>
                <a:lnTo>
                  <a:pt x="28575" y="27431"/>
                </a:lnTo>
                <a:lnTo>
                  <a:pt x="38100" y="18287"/>
                </a:lnTo>
                <a:lnTo>
                  <a:pt x="38100" y="9143"/>
                </a:lnTo>
                <a:lnTo>
                  <a:pt x="28575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843271" y="44043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28955" y="0"/>
                </a:moveTo>
                <a:lnTo>
                  <a:pt x="0" y="0"/>
                </a:lnTo>
                <a:lnTo>
                  <a:pt x="0" y="132333"/>
                </a:lnTo>
                <a:lnTo>
                  <a:pt x="9651" y="141731"/>
                </a:lnTo>
                <a:lnTo>
                  <a:pt x="19303" y="141731"/>
                </a:lnTo>
                <a:lnTo>
                  <a:pt x="28955" y="132333"/>
                </a:lnTo>
                <a:lnTo>
                  <a:pt x="2895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843271" y="44043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1" y="141731"/>
                </a:lnTo>
                <a:lnTo>
                  <a:pt x="19303" y="141731"/>
                </a:lnTo>
                <a:lnTo>
                  <a:pt x="28955" y="132333"/>
                </a:lnTo>
                <a:lnTo>
                  <a:pt x="28955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  <a:close/>
              </a:path>
            </a:pathLst>
          </a:custGeom>
          <a:ln w="9143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843271" y="44043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1" y="141731"/>
                </a:lnTo>
                <a:lnTo>
                  <a:pt x="19303" y="141731"/>
                </a:lnTo>
                <a:lnTo>
                  <a:pt x="28955" y="132333"/>
                </a:lnTo>
                <a:lnTo>
                  <a:pt x="28955" y="122808"/>
                </a:lnTo>
                <a:lnTo>
                  <a:pt x="28955" y="9397"/>
                </a:lnTo>
                <a:lnTo>
                  <a:pt x="28955" y="0"/>
                </a:lnTo>
                <a:lnTo>
                  <a:pt x="19303" y="0"/>
                </a:lnTo>
                <a:lnTo>
                  <a:pt x="9651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</a:path>
            </a:pathLst>
          </a:custGeom>
          <a:ln w="9143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843271" y="4404359"/>
            <a:ext cx="1847214" cy="27940"/>
          </a:xfrm>
          <a:custGeom>
            <a:avLst/>
            <a:gdLst/>
            <a:ahLst/>
            <a:cxnLst/>
            <a:rect l="l" t="t" r="r" b="b"/>
            <a:pathLst>
              <a:path w="1847215" h="27939">
                <a:moveTo>
                  <a:pt x="19050" y="0"/>
                </a:moveTo>
                <a:lnTo>
                  <a:pt x="0" y="0"/>
                </a:lnTo>
                <a:lnTo>
                  <a:pt x="0" y="18287"/>
                </a:lnTo>
                <a:lnTo>
                  <a:pt x="9525" y="18287"/>
                </a:lnTo>
                <a:lnTo>
                  <a:pt x="19050" y="27431"/>
                </a:lnTo>
                <a:lnTo>
                  <a:pt x="1828037" y="27431"/>
                </a:lnTo>
                <a:lnTo>
                  <a:pt x="1837562" y="18287"/>
                </a:lnTo>
                <a:lnTo>
                  <a:pt x="1847087" y="9143"/>
                </a:lnTo>
                <a:lnTo>
                  <a:pt x="1837562" y="0"/>
                </a:lnTo>
                <a:lnTo>
                  <a:pt x="1828037" y="0"/>
                </a:lnTo>
                <a:lnTo>
                  <a:pt x="1905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843271" y="4404359"/>
            <a:ext cx="1847214" cy="27940"/>
          </a:xfrm>
          <a:custGeom>
            <a:avLst/>
            <a:gdLst/>
            <a:ahLst/>
            <a:cxnLst/>
            <a:rect l="l" t="t" r="r" b="b"/>
            <a:pathLst>
              <a:path w="1847215" h="27939">
                <a:moveTo>
                  <a:pt x="19050" y="0"/>
                </a:moveTo>
                <a:lnTo>
                  <a:pt x="9525" y="0"/>
                </a:lnTo>
                <a:lnTo>
                  <a:pt x="0" y="0"/>
                </a:lnTo>
                <a:lnTo>
                  <a:pt x="0" y="9143"/>
                </a:lnTo>
                <a:lnTo>
                  <a:pt x="0" y="18287"/>
                </a:lnTo>
                <a:lnTo>
                  <a:pt x="9525" y="18287"/>
                </a:lnTo>
                <a:lnTo>
                  <a:pt x="19050" y="27431"/>
                </a:lnTo>
                <a:lnTo>
                  <a:pt x="1828037" y="27431"/>
                </a:lnTo>
                <a:lnTo>
                  <a:pt x="1837562" y="18287"/>
                </a:lnTo>
                <a:lnTo>
                  <a:pt x="1847087" y="9143"/>
                </a:lnTo>
                <a:lnTo>
                  <a:pt x="1837562" y="0"/>
                </a:lnTo>
                <a:lnTo>
                  <a:pt x="1828037" y="0"/>
                </a:lnTo>
                <a:lnTo>
                  <a:pt x="19050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644139" y="44043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28956" y="0"/>
                </a:moveTo>
                <a:lnTo>
                  <a:pt x="0" y="0"/>
                </a:lnTo>
                <a:lnTo>
                  <a:pt x="0" y="132333"/>
                </a:lnTo>
                <a:lnTo>
                  <a:pt x="9652" y="141731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644139" y="44043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2" y="141731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644139" y="44043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2" y="141731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122808"/>
                </a:lnTo>
                <a:lnTo>
                  <a:pt x="28956" y="9397"/>
                </a:lnTo>
                <a:lnTo>
                  <a:pt x="28956" y="0"/>
                </a:lnTo>
                <a:lnTo>
                  <a:pt x="19304" y="0"/>
                </a:lnTo>
                <a:lnTo>
                  <a:pt x="9652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644139" y="4418076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27431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644139" y="4404359"/>
            <a:ext cx="685800" cy="27940"/>
          </a:xfrm>
          <a:custGeom>
            <a:avLst/>
            <a:gdLst/>
            <a:ahLst/>
            <a:cxnLst/>
            <a:rect l="l" t="t" r="r" b="b"/>
            <a:pathLst>
              <a:path w="685800" h="27939">
                <a:moveTo>
                  <a:pt x="9525" y="0"/>
                </a:moveTo>
                <a:lnTo>
                  <a:pt x="0" y="0"/>
                </a:lnTo>
                <a:lnTo>
                  <a:pt x="0" y="18287"/>
                </a:lnTo>
                <a:lnTo>
                  <a:pt x="9525" y="18287"/>
                </a:lnTo>
                <a:lnTo>
                  <a:pt x="9525" y="27431"/>
                </a:lnTo>
                <a:lnTo>
                  <a:pt x="676275" y="27431"/>
                </a:lnTo>
                <a:lnTo>
                  <a:pt x="685800" y="18287"/>
                </a:lnTo>
                <a:lnTo>
                  <a:pt x="685800" y="0"/>
                </a:lnTo>
                <a:lnTo>
                  <a:pt x="676275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644139" y="4404359"/>
            <a:ext cx="685800" cy="27940"/>
          </a:xfrm>
          <a:custGeom>
            <a:avLst/>
            <a:gdLst/>
            <a:ahLst/>
            <a:cxnLst/>
            <a:rect l="l" t="t" r="r" b="b"/>
            <a:pathLst>
              <a:path w="685800" h="27939">
                <a:moveTo>
                  <a:pt x="9525" y="0"/>
                </a:moveTo>
                <a:lnTo>
                  <a:pt x="19050" y="0"/>
                </a:lnTo>
                <a:lnTo>
                  <a:pt x="0" y="0"/>
                </a:lnTo>
                <a:lnTo>
                  <a:pt x="0" y="9143"/>
                </a:lnTo>
                <a:lnTo>
                  <a:pt x="0" y="18287"/>
                </a:lnTo>
                <a:lnTo>
                  <a:pt x="9525" y="18287"/>
                </a:lnTo>
                <a:lnTo>
                  <a:pt x="9525" y="27431"/>
                </a:lnTo>
                <a:lnTo>
                  <a:pt x="676275" y="27431"/>
                </a:lnTo>
                <a:lnTo>
                  <a:pt x="685800" y="18287"/>
                </a:lnTo>
                <a:lnTo>
                  <a:pt x="685800" y="9143"/>
                </a:lnTo>
                <a:lnTo>
                  <a:pt x="685800" y="0"/>
                </a:lnTo>
                <a:lnTo>
                  <a:pt x="676275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302508" y="4279391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39" h="152400">
                <a:moveTo>
                  <a:pt x="18287" y="0"/>
                </a:moveTo>
                <a:lnTo>
                  <a:pt x="0" y="19049"/>
                </a:lnTo>
                <a:lnTo>
                  <a:pt x="0" y="133349"/>
                </a:lnTo>
                <a:lnTo>
                  <a:pt x="18287" y="152399"/>
                </a:lnTo>
                <a:lnTo>
                  <a:pt x="27431" y="142874"/>
                </a:lnTo>
                <a:lnTo>
                  <a:pt x="27431" y="9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302508" y="4279391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39" h="152400">
                <a:moveTo>
                  <a:pt x="0" y="133349"/>
                </a:moveTo>
                <a:lnTo>
                  <a:pt x="9143" y="142874"/>
                </a:lnTo>
                <a:lnTo>
                  <a:pt x="18287" y="152399"/>
                </a:lnTo>
                <a:lnTo>
                  <a:pt x="27431" y="142874"/>
                </a:lnTo>
                <a:lnTo>
                  <a:pt x="27431" y="9524"/>
                </a:lnTo>
                <a:lnTo>
                  <a:pt x="18287" y="0"/>
                </a:lnTo>
                <a:lnTo>
                  <a:pt x="9143" y="9524"/>
                </a:lnTo>
                <a:lnTo>
                  <a:pt x="0" y="19049"/>
                </a:lnTo>
                <a:lnTo>
                  <a:pt x="0" y="133349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302508" y="4279391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39" h="152400">
                <a:moveTo>
                  <a:pt x="0" y="133349"/>
                </a:moveTo>
                <a:lnTo>
                  <a:pt x="9143" y="142874"/>
                </a:lnTo>
                <a:lnTo>
                  <a:pt x="18287" y="152399"/>
                </a:lnTo>
                <a:lnTo>
                  <a:pt x="27431" y="142874"/>
                </a:lnTo>
                <a:lnTo>
                  <a:pt x="27431" y="133349"/>
                </a:lnTo>
                <a:lnTo>
                  <a:pt x="27431" y="19049"/>
                </a:lnTo>
                <a:lnTo>
                  <a:pt x="27431" y="9524"/>
                </a:lnTo>
                <a:lnTo>
                  <a:pt x="18287" y="0"/>
                </a:lnTo>
                <a:lnTo>
                  <a:pt x="9143" y="9524"/>
                </a:lnTo>
                <a:lnTo>
                  <a:pt x="0" y="19049"/>
                </a:lnTo>
                <a:lnTo>
                  <a:pt x="0" y="133349"/>
                </a:lnTo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302508" y="4279391"/>
            <a:ext cx="85725" cy="29209"/>
          </a:xfrm>
          <a:custGeom>
            <a:avLst/>
            <a:gdLst/>
            <a:ahLst/>
            <a:cxnLst/>
            <a:rect l="l" t="t" r="r" b="b"/>
            <a:pathLst>
              <a:path w="85725" h="29210">
                <a:moveTo>
                  <a:pt x="66420" y="0"/>
                </a:moveTo>
                <a:lnTo>
                  <a:pt x="18922" y="0"/>
                </a:lnTo>
                <a:lnTo>
                  <a:pt x="9525" y="9651"/>
                </a:lnTo>
                <a:lnTo>
                  <a:pt x="0" y="19303"/>
                </a:lnTo>
                <a:lnTo>
                  <a:pt x="9525" y="28955"/>
                </a:lnTo>
                <a:lnTo>
                  <a:pt x="85343" y="28955"/>
                </a:lnTo>
                <a:lnTo>
                  <a:pt x="85343" y="9651"/>
                </a:lnTo>
                <a:lnTo>
                  <a:pt x="75818" y="9651"/>
                </a:lnTo>
                <a:lnTo>
                  <a:pt x="66420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302508" y="4279391"/>
            <a:ext cx="85725" cy="29209"/>
          </a:xfrm>
          <a:custGeom>
            <a:avLst/>
            <a:gdLst/>
            <a:ahLst/>
            <a:cxnLst/>
            <a:rect l="l" t="t" r="r" b="b"/>
            <a:pathLst>
              <a:path w="85725" h="29210">
                <a:moveTo>
                  <a:pt x="18922" y="0"/>
                </a:moveTo>
                <a:lnTo>
                  <a:pt x="9525" y="9651"/>
                </a:lnTo>
                <a:lnTo>
                  <a:pt x="0" y="19303"/>
                </a:lnTo>
                <a:lnTo>
                  <a:pt x="9525" y="28955"/>
                </a:lnTo>
                <a:lnTo>
                  <a:pt x="85343" y="28955"/>
                </a:lnTo>
                <a:lnTo>
                  <a:pt x="85343" y="9651"/>
                </a:lnTo>
                <a:lnTo>
                  <a:pt x="75818" y="9651"/>
                </a:lnTo>
                <a:lnTo>
                  <a:pt x="66420" y="0"/>
                </a:lnTo>
                <a:lnTo>
                  <a:pt x="18922" y="0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302508" y="4279391"/>
            <a:ext cx="85725" cy="29209"/>
          </a:xfrm>
          <a:custGeom>
            <a:avLst/>
            <a:gdLst/>
            <a:ahLst/>
            <a:cxnLst/>
            <a:rect l="l" t="t" r="r" b="b"/>
            <a:pathLst>
              <a:path w="85725" h="29210">
                <a:moveTo>
                  <a:pt x="18922" y="0"/>
                </a:moveTo>
                <a:lnTo>
                  <a:pt x="9525" y="9651"/>
                </a:lnTo>
                <a:lnTo>
                  <a:pt x="0" y="19303"/>
                </a:lnTo>
                <a:lnTo>
                  <a:pt x="9525" y="28955"/>
                </a:lnTo>
                <a:lnTo>
                  <a:pt x="18922" y="28955"/>
                </a:lnTo>
                <a:lnTo>
                  <a:pt x="66420" y="28955"/>
                </a:lnTo>
                <a:lnTo>
                  <a:pt x="75818" y="28955"/>
                </a:lnTo>
                <a:lnTo>
                  <a:pt x="85343" y="28955"/>
                </a:lnTo>
                <a:lnTo>
                  <a:pt x="85343" y="19303"/>
                </a:lnTo>
                <a:lnTo>
                  <a:pt x="85343" y="9651"/>
                </a:lnTo>
                <a:lnTo>
                  <a:pt x="75818" y="9651"/>
                </a:lnTo>
                <a:lnTo>
                  <a:pt x="66420" y="0"/>
                </a:lnTo>
                <a:lnTo>
                  <a:pt x="18922" y="0"/>
                </a:lnTo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358896" y="4279391"/>
            <a:ext cx="47625" cy="29209"/>
          </a:xfrm>
          <a:custGeom>
            <a:avLst/>
            <a:gdLst/>
            <a:ahLst/>
            <a:cxnLst/>
            <a:rect l="l" t="t" r="r" b="b"/>
            <a:pathLst>
              <a:path w="47625" h="29210">
                <a:moveTo>
                  <a:pt x="47243" y="9651"/>
                </a:moveTo>
                <a:lnTo>
                  <a:pt x="0" y="9651"/>
                </a:lnTo>
                <a:lnTo>
                  <a:pt x="0" y="28955"/>
                </a:lnTo>
                <a:lnTo>
                  <a:pt x="47243" y="28955"/>
                </a:lnTo>
                <a:lnTo>
                  <a:pt x="47243" y="9651"/>
                </a:lnTo>
                <a:close/>
              </a:path>
              <a:path w="47625" h="29210">
                <a:moveTo>
                  <a:pt x="28320" y="0"/>
                </a:moveTo>
                <a:lnTo>
                  <a:pt x="9398" y="0"/>
                </a:lnTo>
                <a:lnTo>
                  <a:pt x="9398" y="9651"/>
                </a:lnTo>
                <a:lnTo>
                  <a:pt x="37845" y="9651"/>
                </a:lnTo>
                <a:lnTo>
                  <a:pt x="28320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358896" y="4279391"/>
            <a:ext cx="47625" cy="29209"/>
          </a:xfrm>
          <a:custGeom>
            <a:avLst/>
            <a:gdLst/>
            <a:ahLst/>
            <a:cxnLst/>
            <a:rect l="l" t="t" r="r" b="b"/>
            <a:pathLst>
              <a:path w="47625" h="29210">
                <a:moveTo>
                  <a:pt x="9398" y="0"/>
                </a:moveTo>
                <a:lnTo>
                  <a:pt x="9398" y="9651"/>
                </a:lnTo>
                <a:lnTo>
                  <a:pt x="0" y="9651"/>
                </a:lnTo>
                <a:lnTo>
                  <a:pt x="0" y="28955"/>
                </a:lnTo>
                <a:lnTo>
                  <a:pt x="47243" y="28955"/>
                </a:lnTo>
                <a:lnTo>
                  <a:pt x="47243" y="9651"/>
                </a:lnTo>
                <a:lnTo>
                  <a:pt x="37845" y="9651"/>
                </a:lnTo>
                <a:lnTo>
                  <a:pt x="28320" y="0"/>
                </a:lnTo>
                <a:lnTo>
                  <a:pt x="9398" y="0"/>
                </a:lnTo>
                <a:close/>
              </a:path>
            </a:pathLst>
          </a:custGeom>
          <a:ln w="9143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358896" y="4279391"/>
            <a:ext cx="47625" cy="29209"/>
          </a:xfrm>
          <a:custGeom>
            <a:avLst/>
            <a:gdLst/>
            <a:ahLst/>
            <a:cxnLst/>
            <a:rect l="l" t="t" r="r" b="b"/>
            <a:pathLst>
              <a:path w="47625" h="29210">
                <a:moveTo>
                  <a:pt x="9398" y="0"/>
                </a:moveTo>
                <a:lnTo>
                  <a:pt x="9398" y="9651"/>
                </a:lnTo>
                <a:lnTo>
                  <a:pt x="0" y="9651"/>
                </a:lnTo>
                <a:lnTo>
                  <a:pt x="0" y="19303"/>
                </a:lnTo>
                <a:lnTo>
                  <a:pt x="0" y="28955"/>
                </a:lnTo>
                <a:lnTo>
                  <a:pt x="9398" y="28955"/>
                </a:lnTo>
                <a:lnTo>
                  <a:pt x="28320" y="28955"/>
                </a:lnTo>
                <a:lnTo>
                  <a:pt x="37845" y="28955"/>
                </a:lnTo>
                <a:lnTo>
                  <a:pt x="47243" y="28955"/>
                </a:lnTo>
                <a:lnTo>
                  <a:pt x="47243" y="19303"/>
                </a:lnTo>
                <a:lnTo>
                  <a:pt x="47243" y="9651"/>
                </a:lnTo>
                <a:lnTo>
                  <a:pt x="37845" y="9651"/>
                </a:lnTo>
                <a:lnTo>
                  <a:pt x="28320" y="0"/>
                </a:lnTo>
                <a:lnTo>
                  <a:pt x="9398" y="0"/>
                </a:lnTo>
              </a:path>
            </a:pathLst>
          </a:custGeom>
          <a:ln w="9143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378708" y="4279391"/>
            <a:ext cx="132715" cy="29209"/>
          </a:xfrm>
          <a:custGeom>
            <a:avLst/>
            <a:gdLst/>
            <a:ahLst/>
            <a:cxnLst/>
            <a:rect l="l" t="t" r="r" b="b"/>
            <a:pathLst>
              <a:path w="132714" h="29210">
                <a:moveTo>
                  <a:pt x="132587" y="9651"/>
                </a:moveTo>
                <a:lnTo>
                  <a:pt x="0" y="9651"/>
                </a:lnTo>
                <a:lnTo>
                  <a:pt x="0" y="28955"/>
                </a:lnTo>
                <a:lnTo>
                  <a:pt x="132587" y="28955"/>
                </a:lnTo>
                <a:lnTo>
                  <a:pt x="132587" y="9651"/>
                </a:lnTo>
                <a:close/>
              </a:path>
              <a:path w="132714" h="29210">
                <a:moveTo>
                  <a:pt x="113664" y="0"/>
                </a:moveTo>
                <a:lnTo>
                  <a:pt x="9525" y="0"/>
                </a:lnTo>
                <a:lnTo>
                  <a:pt x="9525" y="9651"/>
                </a:lnTo>
                <a:lnTo>
                  <a:pt x="123062" y="9651"/>
                </a:lnTo>
                <a:lnTo>
                  <a:pt x="113664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378708" y="4279391"/>
            <a:ext cx="132715" cy="29209"/>
          </a:xfrm>
          <a:custGeom>
            <a:avLst/>
            <a:gdLst/>
            <a:ahLst/>
            <a:cxnLst/>
            <a:rect l="l" t="t" r="r" b="b"/>
            <a:pathLst>
              <a:path w="132714" h="29210">
                <a:moveTo>
                  <a:pt x="9525" y="0"/>
                </a:moveTo>
                <a:lnTo>
                  <a:pt x="9525" y="9651"/>
                </a:lnTo>
                <a:lnTo>
                  <a:pt x="0" y="9651"/>
                </a:lnTo>
                <a:lnTo>
                  <a:pt x="0" y="28955"/>
                </a:lnTo>
                <a:lnTo>
                  <a:pt x="132587" y="28955"/>
                </a:lnTo>
                <a:lnTo>
                  <a:pt x="132587" y="9651"/>
                </a:lnTo>
                <a:lnTo>
                  <a:pt x="123062" y="9651"/>
                </a:lnTo>
                <a:lnTo>
                  <a:pt x="113664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378708" y="4279391"/>
            <a:ext cx="132715" cy="29209"/>
          </a:xfrm>
          <a:custGeom>
            <a:avLst/>
            <a:gdLst/>
            <a:ahLst/>
            <a:cxnLst/>
            <a:rect l="l" t="t" r="r" b="b"/>
            <a:pathLst>
              <a:path w="132714" h="29210">
                <a:moveTo>
                  <a:pt x="9525" y="0"/>
                </a:moveTo>
                <a:lnTo>
                  <a:pt x="9525" y="9651"/>
                </a:lnTo>
                <a:lnTo>
                  <a:pt x="0" y="9651"/>
                </a:lnTo>
                <a:lnTo>
                  <a:pt x="0" y="19303"/>
                </a:lnTo>
                <a:lnTo>
                  <a:pt x="0" y="28955"/>
                </a:lnTo>
                <a:lnTo>
                  <a:pt x="9525" y="28955"/>
                </a:lnTo>
                <a:lnTo>
                  <a:pt x="113664" y="28955"/>
                </a:lnTo>
                <a:lnTo>
                  <a:pt x="123062" y="28955"/>
                </a:lnTo>
                <a:lnTo>
                  <a:pt x="132587" y="28955"/>
                </a:lnTo>
                <a:lnTo>
                  <a:pt x="132587" y="19303"/>
                </a:lnTo>
                <a:lnTo>
                  <a:pt x="132587" y="9651"/>
                </a:lnTo>
                <a:lnTo>
                  <a:pt x="123062" y="9651"/>
                </a:lnTo>
                <a:lnTo>
                  <a:pt x="113664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482340" y="4165091"/>
            <a:ext cx="29209" cy="143510"/>
          </a:xfrm>
          <a:custGeom>
            <a:avLst/>
            <a:gdLst/>
            <a:ahLst/>
            <a:cxnLst/>
            <a:rect l="l" t="t" r="r" b="b"/>
            <a:pathLst>
              <a:path w="29210" h="143510">
                <a:moveTo>
                  <a:pt x="19304" y="0"/>
                </a:moveTo>
                <a:lnTo>
                  <a:pt x="0" y="0"/>
                </a:lnTo>
                <a:lnTo>
                  <a:pt x="0" y="143255"/>
                </a:lnTo>
                <a:lnTo>
                  <a:pt x="28956" y="143255"/>
                </a:lnTo>
                <a:lnTo>
                  <a:pt x="28956" y="9524"/>
                </a:lnTo>
                <a:lnTo>
                  <a:pt x="19304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482340" y="4165091"/>
            <a:ext cx="29209" cy="143510"/>
          </a:xfrm>
          <a:custGeom>
            <a:avLst/>
            <a:gdLst/>
            <a:ahLst/>
            <a:cxnLst/>
            <a:rect l="l" t="t" r="r" b="b"/>
            <a:pathLst>
              <a:path w="29210" h="143510">
                <a:moveTo>
                  <a:pt x="0" y="133730"/>
                </a:moveTo>
                <a:lnTo>
                  <a:pt x="0" y="143255"/>
                </a:lnTo>
                <a:lnTo>
                  <a:pt x="28956" y="143255"/>
                </a:lnTo>
                <a:lnTo>
                  <a:pt x="28956" y="9524"/>
                </a:lnTo>
                <a:lnTo>
                  <a:pt x="19304" y="0"/>
                </a:lnTo>
                <a:lnTo>
                  <a:pt x="0" y="0"/>
                </a:lnTo>
                <a:lnTo>
                  <a:pt x="0" y="19049"/>
                </a:lnTo>
                <a:lnTo>
                  <a:pt x="0" y="133730"/>
                </a:lnTo>
                <a:close/>
              </a:path>
            </a:pathLst>
          </a:custGeom>
          <a:ln w="9143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482340" y="4165091"/>
            <a:ext cx="29209" cy="143510"/>
          </a:xfrm>
          <a:custGeom>
            <a:avLst/>
            <a:gdLst/>
            <a:ahLst/>
            <a:cxnLst/>
            <a:rect l="l" t="t" r="r" b="b"/>
            <a:pathLst>
              <a:path w="29210" h="143510">
                <a:moveTo>
                  <a:pt x="0" y="133730"/>
                </a:moveTo>
                <a:lnTo>
                  <a:pt x="0" y="143255"/>
                </a:lnTo>
                <a:lnTo>
                  <a:pt x="9651" y="143255"/>
                </a:lnTo>
                <a:lnTo>
                  <a:pt x="19304" y="143255"/>
                </a:lnTo>
                <a:lnTo>
                  <a:pt x="28956" y="143255"/>
                </a:lnTo>
                <a:lnTo>
                  <a:pt x="28956" y="133730"/>
                </a:lnTo>
                <a:lnTo>
                  <a:pt x="28956" y="19049"/>
                </a:lnTo>
                <a:lnTo>
                  <a:pt x="28956" y="9524"/>
                </a:lnTo>
                <a:lnTo>
                  <a:pt x="19304" y="0"/>
                </a:lnTo>
                <a:lnTo>
                  <a:pt x="9651" y="0"/>
                </a:lnTo>
                <a:lnTo>
                  <a:pt x="0" y="0"/>
                </a:lnTo>
                <a:lnTo>
                  <a:pt x="0" y="9524"/>
                </a:lnTo>
                <a:lnTo>
                  <a:pt x="0" y="19049"/>
                </a:lnTo>
                <a:lnTo>
                  <a:pt x="0" y="133730"/>
                </a:lnTo>
              </a:path>
            </a:pathLst>
          </a:custGeom>
          <a:ln w="9143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482340" y="4179570"/>
            <a:ext cx="3208020" cy="0"/>
          </a:xfrm>
          <a:custGeom>
            <a:avLst/>
            <a:gdLst/>
            <a:ahLst/>
            <a:cxnLst/>
            <a:rect l="l" t="t" r="r" b="b"/>
            <a:pathLst>
              <a:path w="3208020" h="0">
                <a:moveTo>
                  <a:pt x="0" y="0"/>
                </a:moveTo>
                <a:lnTo>
                  <a:pt x="3208019" y="0"/>
                </a:lnTo>
              </a:path>
            </a:pathLst>
          </a:custGeom>
          <a:ln w="28956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482340" y="4165091"/>
            <a:ext cx="3208020" cy="29209"/>
          </a:xfrm>
          <a:custGeom>
            <a:avLst/>
            <a:gdLst/>
            <a:ahLst/>
            <a:cxnLst/>
            <a:rect l="l" t="t" r="r" b="b"/>
            <a:pathLst>
              <a:path w="3208020" h="29210">
                <a:moveTo>
                  <a:pt x="9525" y="0"/>
                </a:moveTo>
                <a:lnTo>
                  <a:pt x="0" y="0"/>
                </a:lnTo>
                <a:lnTo>
                  <a:pt x="0" y="28955"/>
                </a:lnTo>
                <a:lnTo>
                  <a:pt x="3198494" y="28955"/>
                </a:lnTo>
                <a:lnTo>
                  <a:pt x="3208019" y="19303"/>
                </a:lnTo>
                <a:lnTo>
                  <a:pt x="3198494" y="9651"/>
                </a:lnTo>
                <a:lnTo>
                  <a:pt x="3198494" y="0"/>
                </a:lnTo>
                <a:lnTo>
                  <a:pt x="3188969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5251450" y="3898772"/>
            <a:ext cx="361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1</a:t>
            </a:r>
            <a:r>
              <a:rPr dirty="0" sz="1200">
                <a:solidFill>
                  <a:srgbClr val="00FFFF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00FFFF"/>
                </a:solidFill>
                <a:latin typeface="Arial"/>
                <a:cs typeface="Arial"/>
              </a:rPr>
              <a:t>3</a:t>
            </a: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78607" y="4223080"/>
            <a:ext cx="4523740" cy="1003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64410">
              <a:lnSpc>
                <a:spcPct val="100000"/>
              </a:lnSpc>
              <a:spcBef>
                <a:spcPts val="100"/>
              </a:spcBef>
              <a:tabLst>
                <a:tab pos="2675890" algn="l"/>
                <a:tab pos="4111625" algn="l"/>
              </a:tabLst>
            </a:pPr>
            <a:r>
              <a:rPr dirty="0" sz="1200" u="heavy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200" u="heavy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1200" spc="-5" u="heavy">
                <a:solidFill>
                  <a:srgbClr val="FFFF00"/>
                </a:solidFill>
                <a:latin typeface="Arial"/>
                <a:cs typeface="Arial"/>
              </a:rPr>
              <a:t>0.4%	</a:t>
            </a:r>
            <a:r>
              <a:rPr dirty="0" baseline="-4629" sz="1800">
                <a:solidFill>
                  <a:srgbClr val="FFFF00"/>
                </a:solidFill>
                <a:latin typeface="Arial"/>
                <a:cs typeface="Arial"/>
              </a:rPr>
              <a:t>0.4%</a:t>
            </a:r>
            <a:endParaRPr baseline="-4629"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algn="ctr" marR="5080">
              <a:lnSpc>
                <a:spcPct val="100000"/>
              </a:lnSpc>
              <a:tabLst>
                <a:tab pos="342265" algn="l"/>
                <a:tab pos="781050" algn="l"/>
                <a:tab pos="1207770" algn="l"/>
                <a:tab pos="1636395" algn="l"/>
                <a:tab pos="2065020" algn="l"/>
                <a:tab pos="2493645" algn="l"/>
                <a:tab pos="2921000" algn="l"/>
                <a:tab pos="3349625" algn="l"/>
                <a:tab pos="3740150" algn="l"/>
              </a:tabLst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	120	240	360	480	600	720	840	960	1080</a:t>
            </a:r>
            <a:r>
              <a:rPr dirty="0" sz="1200" spc="2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1200</a:t>
            </a:r>
            <a:endParaRPr sz="1200">
              <a:latin typeface="Arial"/>
              <a:cs typeface="Arial"/>
            </a:endParaRPr>
          </a:p>
          <a:p>
            <a:pPr algn="ctr" marR="131445">
              <a:lnSpc>
                <a:spcPct val="100000"/>
              </a:lnSpc>
              <a:spcBef>
                <a:spcPts val="640"/>
              </a:spcBef>
            </a:pPr>
            <a:r>
              <a:rPr dirty="0" sz="1600" spc="-10">
                <a:solidFill>
                  <a:srgbClr val="FFFFFF"/>
                </a:solidFill>
                <a:latin typeface="Arial Rounded MT Bold"/>
                <a:cs typeface="Arial Rounded MT Bold"/>
              </a:rPr>
              <a:t>Time After Index </a:t>
            </a:r>
            <a:r>
              <a:rPr dirty="0" sz="1600" spc="-15">
                <a:solidFill>
                  <a:srgbClr val="FFFFFF"/>
                </a:solidFill>
                <a:latin typeface="Arial Rounded MT Bold"/>
                <a:cs typeface="Arial Rounded MT Bold"/>
              </a:rPr>
              <a:t>Procedure</a:t>
            </a:r>
            <a:r>
              <a:rPr dirty="0" sz="1600" spc="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Arial Rounded MT Bold"/>
                <a:cs typeface="Arial Rounded MT Bold"/>
              </a:rPr>
              <a:t>(Days)</a:t>
            </a:r>
            <a:endParaRPr sz="1600">
              <a:latin typeface="Arial Rounded MT Bold"/>
              <a:cs typeface="Arial Rounded MT Bol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202301" y="3453510"/>
            <a:ext cx="459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503492" y="3453510"/>
            <a:ext cx="46100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1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774950" y="1856358"/>
            <a:ext cx="2615565" cy="813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235">
              <a:lnSpc>
                <a:spcPts val="1395"/>
              </a:lnSpc>
              <a:spcBef>
                <a:spcPts val="100"/>
              </a:spcBef>
              <a:tabLst>
                <a:tab pos="1887855" algn="l"/>
              </a:tabLst>
            </a:pP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Absorb</a:t>
            </a:r>
            <a:r>
              <a:rPr dirty="0" sz="120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BVS	XIENCE</a:t>
            </a:r>
            <a:r>
              <a:rPr dirty="0" sz="1200" spc="-7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>
                <a:solidFill>
                  <a:srgbClr val="FFFFFF"/>
                </a:solidFill>
                <a:latin typeface="Arial Rounded MT Bold"/>
                <a:cs typeface="Arial Rounded MT Bold"/>
              </a:rPr>
              <a:t>V</a:t>
            </a:r>
            <a:endParaRPr sz="1200">
              <a:latin typeface="Arial Rounded MT Bold"/>
              <a:cs typeface="Arial Rounded MT Bold"/>
            </a:endParaRPr>
          </a:p>
          <a:p>
            <a:pPr marL="15875">
              <a:lnSpc>
                <a:spcPts val="1395"/>
              </a:lnSpc>
            </a:pPr>
            <a:r>
              <a:rPr dirty="0" sz="1200" spc="-5" u="sng">
                <a:solidFill>
                  <a:srgbClr val="FFFFFF"/>
                </a:solidFill>
                <a:latin typeface="Arial"/>
                <a:cs typeface="Arial"/>
              </a:rPr>
              <a:t>3-year</a:t>
            </a:r>
            <a:endParaRPr sz="1200">
              <a:latin typeface="Arial"/>
              <a:cs typeface="Arial"/>
            </a:endParaRPr>
          </a:p>
          <a:p>
            <a:pPr marL="11430">
              <a:lnSpc>
                <a:spcPct val="100000"/>
              </a:lnSpc>
              <a:spcBef>
                <a:spcPts val="37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HR [95%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CI]=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0.33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[0.03,3.15]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p=0.31 (Log rank</a:t>
            </a:r>
            <a:r>
              <a:rPr dirty="0" sz="12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test)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38454"/>
            <a:ext cx="353250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TV-MI </a:t>
            </a:r>
            <a:r>
              <a:rPr dirty="0" sz="3000" spc="-10"/>
              <a:t>through </a:t>
            </a:r>
            <a:r>
              <a:rPr dirty="0" sz="3000"/>
              <a:t>3</a:t>
            </a:r>
            <a:r>
              <a:rPr dirty="0" sz="3000" spc="-55"/>
              <a:t> </a:t>
            </a:r>
            <a:r>
              <a:rPr dirty="0" sz="3000" spc="-60"/>
              <a:t>Years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1288" y="5598680"/>
          <a:ext cx="7263765" cy="935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7217"/>
                <a:gridCol w="768222"/>
                <a:gridCol w="768223"/>
                <a:gridCol w="768096"/>
                <a:gridCol w="768223"/>
                <a:gridCol w="768223"/>
                <a:gridCol w="768223"/>
                <a:gridCol w="768223"/>
              </a:tblGrid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(days)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208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298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393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758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193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60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123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Absorb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BVS 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30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227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923925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V	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(#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30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227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353311" y="1263396"/>
            <a:ext cx="6482080" cy="4093845"/>
          </a:xfrm>
          <a:custGeom>
            <a:avLst/>
            <a:gdLst/>
            <a:ahLst/>
            <a:cxnLst/>
            <a:rect l="l" t="t" r="r" b="b"/>
            <a:pathLst>
              <a:path w="6482080" h="4093845">
                <a:moveTo>
                  <a:pt x="0" y="4093464"/>
                </a:moveTo>
                <a:lnTo>
                  <a:pt x="6481572" y="4093464"/>
                </a:lnTo>
                <a:lnTo>
                  <a:pt x="6481572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solidFill>
            <a:srgbClr val="001B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53311" y="1263396"/>
            <a:ext cx="6482080" cy="4093845"/>
          </a:xfrm>
          <a:custGeom>
            <a:avLst/>
            <a:gdLst/>
            <a:ahLst/>
            <a:cxnLst/>
            <a:rect l="l" t="t" r="r" b="b"/>
            <a:pathLst>
              <a:path w="6482080" h="4093845">
                <a:moveTo>
                  <a:pt x="0" y="4093464"/>
                </a:moveTo>
                <a:lnTo>
                  <a:pt x="6481572" y="4093464"/>
                </a:lnTo>
                <a:lnTo>
                  <a:pt x="6481572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ln w="9144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34995" y="1798320"/>
            <a:ext cx="20320" cy="2729865"/>
          </a:xfrm>
          <a:custGeom>
            <a:avLst/>
            <a:gdLst/>
            <a:ahLst/>
            <a:cxnLst/>
            <a:rect l="l" t="t" r="r" b="b"/>
            <a:pathLst>
              <a:path w="20319" h="2729865">
                <a:moveTo>
                  <a:pt x="0" y="2729484"/>
                </a:moveTo>
                <a:lnTo>
                  <a:pt x="19812" y="2729484"/>
                </a:lnTo>
                <a:lnTo>
                  <a:pt x="19812" y="0"/>
                </a:lnTo>
                <a:lnTo>
                  <a:pt x="0" y="0"/>
                </a:lnTo>
                <a:lnTo>
                  <a:pt x="0" y="2729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0423" y="1793748"/>
            <a:ext cx="29209" cy="2738755"/>
          </a:xfrm>
          <a:custGeom>
            <a:avLst/>
            <a:gdLst/>
            <a:ahLst/>
            <a:cxnLst/>
            <a:rect l="l" t="t" r="r" b="b"/>
            <a:pathLst>
              <a:path w="29210" h="2738754">
                <a:moveTo>
                  <a:pt x="0" y="2738628"/>
                </a:moveTo>
                <a:lnTo>
                  <a:pt x="28956" y="2738628"/>
                </a:lnTo>
                <a:lnTo>
                  <a:pt x="28956" y="0"/>
                </a:lnTo>
                <a:lnTo>
                  <a:pt x="0" y="0"/>
                </a:lnTo>
                <a:lnTo>
                  <a:pt x="0" y="27386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30423" y="1793748"/>
            <a:ext cx="29209" cy="2738755"/>
          </a:xfrm>
          <a:custGeom>
            <a:avLst/>
            <a:gdLst/>
            <a:ahLst/>
            <a:cxnLst/>
            <a:rect l="l" t="t" r="r" b="b"/>
            <a:pathLst>
              <a:path w="29210" h="2738754">
                <a:moveTo>
                  <a:pt x="0" y="2738628"/>
                </a:moveTo>
                <a:lnTo>
                  <a:pt x="28956" y="2738628"/>
                </a:lnTo>
                <a:lnTo>
                  <a:pt x="28956" y="0"/>
                </a:lnTo>
                <a:lnTo>
                  <a:pt x="0" y="0"/>
                </a:lnTo>
                <a:lnTo>
                  <a:pt x="0" y="27386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58795" y="452780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58795" y="426110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58795" y="398525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58795" y="370941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58795" y="343357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8795" y="315772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58795" y="289255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58795" y="261670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58795" y="233933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58795" y="206349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58795" y="179832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972020" y="2204640"/>
            <a:ext cx="260350" cy="2008505"/>
          </a:xfrm>
          <a:prstGeom prst="rect">
            <a:avLst/>
          </a:prstGeom>
        </p:spPr>
        <p:txBody>
          <a:bodyPr wrap="square" lIns="0" tIns="12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90">
                <a:solidFill>
                  <a:srgbClr val="FFFFFF"/>
                </a:solidFill>
                <a:latin typeface="Arial Rounded MT Bold"/>
                <a:cs typeface="Arial Rounded MT Bold"/>
              </a:rPr>
              <a:t>T</a:t>
            </a:r>
            <a:r>
              <a:rPr dirty="0" sz="1600" spc="-5">
                <a:solidFill>
                  <a:srgbClr val="FFFFFF"/>
                </a:solidFill>
                <a:latin typeface="Arial Rounded MT Bold"/>
                <a:cs typeface="Arial Rounded MT Bold"/>
              </a:rPr>
              <a:t>a</a:t>
            </a:r>
            <a:r>
              <a:rPr dirty="0" sz="1600" spc="-40">
                <a:solidFill>
                  <a:srgbClr val="FFFFFF"/>
                </a:solidFill>
                <a:latin typeface="Arial Rounded MT Bold"/>
                <a:cs typeface="Arial Rounded MT Bold"/>
              </a:rPr>
              <a:t>rg</a:t>
            </a:r>
            <a:r>
              <a:rPr dirty="0" sz="1600" spc="-5">
                <a:solidFill>
                  <a:srgbClr val="FFFFFF"/>
                </a:solidFill>
                <a:latin typeface="Arial Rounded MT Bold"/>
                <a:cs typeface="Arial Rounded MT Bold"/>
              </a:rPr>
              <a:t>e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t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 spc="-80">
                <a:solidFill>
                  <a:srgbClr val="FFFFFF"/>
                </a:solidFill>
                <a:latin typeface="Arial Rounded MT Bold"/>
                <a:cs typeface="Arial Rounded MT Bold"/>
              </a:rPr>
              <a:t>V</a:t>
            </a:r>
            <a:r>
              <a:rPr dirty="0" sz="1600" spc="-5">
                <a:solidFill>
                  <a:srgbClr val="FFFFFF"/>
                </a:solidFill>
                <a:latin typeface="Arial Rounded MT Bold"/>
                <a:cs typeface="Arial Rounded MT Bold"/>
              </a:rPr>
              <a:t>esse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l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 Rounded MT Bold"/>
                <a:cs typeface="Arial Rounded MT Bold"/>
              </a:rPr>
              <a:t>M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I</a:t>
            </a:r>
            <a:r>
              <a:rPr dirty="0" sz="1600" spc="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(%)</a:t>
            </a:r>
            <a:endParaRPr sz="1600">
              <a:latin typeface="Arial Rounded MT Bold"/>
              <a:cs typeface="Arial Rounded MT 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2951" y="1623567"/>
            <a:ext cx="187960" cy="303911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algn="ctr" marR="8890">
              <a:lnSpc>
                <a:spcPct val="100000"/>
              </a:lnSpc>
              <a:spcBef>
                <a:spcPts val="819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6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6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54807" y="4527803"/>
            <a:ext cx="4291965" cy="18415"/>
          </a:xfrm>
          <a:custGeom>
            <a:avLst/>
            <a:gdLst/>
            <a:ahLst/>
            <a:cxnLst/>
            <a:rect l="l" t="t" r="r" b="b"/>
            <a:pathLst>
              <a:path w="4291965" h="18414">
                <a:moveTo>
                  <a:pt x="0" y="18288"/>
                </a:moveTo>
                <a:lnTo>
                  <a:pt x="4291584" y="18288"/>
                </a:lnTo>
                <a:lnTo>
                  <a:pt x="4291584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50235" y="4523232"/>
            <a:ext cx="4300855" cy="27940"/>
          </a:xfrm>
          <a:custGeom>
            <a:avLst/>
            <a:gdLst/>
            <a:ahLst/>
            <a:cxnLst/>
            <a:rect l="l" t="t" r="r" b="b"/>
            <a:pathLst>
              <a:path w="4300855" h="27939">
                <a:moveTo>
                  <a:pt x="0" y="27432"/>
                </a:moveTo>
                <a:lnTo>
                  <a:pt x="4300728" y="27432"/>
                </a:lnTo>
                <a:lnTo>
                  <a:pt x="430072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50235" y="4523232"/>
            <a:ext cx="4300855" cy="27940"/>
          </a:xfrm>
          <a:custGeom>
            <a:avLst/>
            <a:gdLst/>
            <a:ahLst/>
            <a:cxnLst/>
            <a:rect l="l" t="t" r="r" b="b"/>
            <a:pathLst>
              <a:path w="4300855" h="27939">
                <a:moveTo>
                  <a:pt x="0" y="27432"/>
                </a:moveTo>
                <a:lnTo>
                  <a:pt x="4300728" y="27432"/>
                </a:lnTo>
                <a:lnTo>
                  <a:pt x="430072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54807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83051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20440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48684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76928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805171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33415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61659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89903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518147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946392" y="453694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485890" y="3573526"/>
            <a:ext cx="361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dirty="0" sz="120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731007" y="1936242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31007" y="1921764"/>
            <a:ext cx="332740" cy="29209"/>
          </a:xfrm>
          <a:custGeom>
            <a:avLst/>
            <a:gdLst/>
            <a:ahLst/>
            <a:cxnLst/>
            <a:rect l="l" t="t" r="r" b="b"/>
            <a:pathLst>
              <a:path w="332739" h="29210">
                <a:moveTo>
                  <a:pt x="0" y="28955"/>
                </a:moveTo>
                <a:lnTo>
                  <a:pt x="332231" y="28955"/>
                </a:lnTo>
                <a:lnTo>
                  <a:pt x="332231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262628" y="1936242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 h="0">
                <a:moveTo>
                  <a:pt x="0" y="0"/>
                </a:moveTo>
                <a:lnTo>
                  <a:pt x="333755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262628" y="1921764"/>
            <a:ext cx="334010" cy="29209"/>
          </a:xfrm>
          <a:custGeom>
            <a:avLst/>
            <a:gdLst/>
            <a:ahLst/>
            <a:cxnLst/>
            <a:rect l="l" t="t" r="r" b="b"/>
            <a:pathLst>
              <a:path w="334010" h="29210">
                <a:moveTo>
                  <a:pt x="0" y="28955"/>
                </a:moveTo>
                <a:lnTo>
                  <a:pt x="333755" y="28955"/>
                </a:lnTo>
                <a:lnTo>
                  <a:pt x="333755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644139" y="44043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28956" y="0"/>
                </a:moveTo>
                <a:lnTo>
                  <a:pt x="0" y="0"/>
                </a:lnTo>
                <a:lnTo>
                  <a:pt x="0" y="132333"/>
                </a:lnTo>
                <a:lnTo>
                  <a:pt x="9652" y="141731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644139" y="44043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2" y="141731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44139" y="44043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2" y="141731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122808"/>
                </a:lnTo>
                <a:lnTo>
                  <a:pt x="28956" y="9397"/>
                </a:lnTo>
                <a:lnTo>
                  <a:pt x="28956" y="0"/>
                </a:lnTo>
                <a:lnTo>
                  <a:pt x="19304" y="0"/>
                </a:lnTo>
                <a:lnTo>
                  <a:pt x="9652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644139" y="4404359"/>
            <a:ext cx="29209" cy="27940"/>
          </a:xfrm>
          <a:custGeom>
            <a:avLst/>
            <a:gdLst/>
            <a:ahLst/>
            <a:cxnLst/>
            <a:rect l="l" t="t" r="r" b="b"/>
            <a:pathLst>
              <a:path w="29210" h="27939">
                <a:moveTo>
                  <a:pt x="28956" y="0"/>
                </a:moveTo>
                <a:lnTo>
                  <a:pt x="0" y="0"/>
                </a:lnTo>
                <a:lnTo>
                  <a:pt x="0" y="18287"/>
                </a:lnTo>
                <a:lnTo>
                  <a:pt x="9652" y="18287"/>
                </a:lnTo>
                <a:lnTo>
                  <a:pt x="9652" y="27431"/>
                </a:lnTo>
                <a:lnTo>
                  <a:pt x="19304" y="27431"/>
                </a:lnTo>
                <a:lnTo>
                  <a:pt x="28956" y="18287"/>
                </a:lnTo>
                <a:lnTo>
                  <a:pt x="2895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644139" y="4404359"/>
            <a:ext cx="29209" cy="27940"/>
          </a:xfrm>
          <a:custGeom>
            <a:avLst/>
            <a:gdLst/>
            <a:ahLst/>
            <a:cxnLst/>
            <a:rect l="l" t="t" r="r" b="b"/>
            <a:pathLst>
              <a:path w="29210" h="27939">
                <a:moveTo>
                  <a:pt x="9652" y="0"/>
                </a:moveTo>
                <a:lnTo>
                  <a:pt x="0" y="0"/>
                </a:lnTo>
                <a:lnTo>
                  <a:pt x="0" y="18287"/>
                </a:lnTo>
                <a:lnTo>
                  <a:pt x="9652" y="18287"/>
                </a:lnTo>
                <a:lnTo>
                  <a:pt x="9652" y="27431"/>
                </a:lnTo>
                <a:lnTo>
                  <a:pt x="19304" y="27431"/>
                </a:lnTo>
                <a:lnTo>
                  <a:pt x="28956" y="18287"/>
                </a:lnTo>
                <a:lnTo>
                  <a:pt x="28956" y="0"/>
                </a:lnTo>
                <a:lnTo>
                  <a:pt x="19304" y="0"/>
                </a:lnTo>
                <a:lnTo>
                  <a:pt x="9652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644139" y="4404359"/>
            <a:ext cx="29209" cy="27940"/>
          </a:xfrm>
          <a:custGeom>
            <a:avLst/>
            <a:gdLst/>
            <a:ahLst/>
            <a:cxnLst/>
            <a:rect l="l" t="t" r="r" b="b"/>
            <a:pathLst>
              <a:path w="29210" h="27939">
                <a:moveTo>
                  <a:pt x="9652" y="0"/>
                </a:moveTo>
                <a:lnTo>
                  <a:pt x="19304" y="0"/>
                </a:lnTo>
                <a:lnTo>
                  <a:pt x="0" y="0"/>
                </a:lnTo>
                <a:lnTo>
                  <a:pt x="0" y="9143"/>
                </a:lnTo>
                <a:lnTo>
                  <a:pt x="0" y="18287"/>
                </a:lnTo>
                <a:lnTo>
                  <a:pt x="9652" y="18287"/>
                </a:lnTo>
                <a:lnTo>
                  <a:pt x="9652" y="27431"/>
                </a:lnTo>
                <a:lnTo>
                  <a:pt x="19304" y="27431"/>
                </a:lnTo>
                <a:lnTo>
                  <a:pt x="28956" y="18287"/>
                </a:lnTo>
                <a:lnTo>
                  <a:pt x="28956" y="9143"/>
                </a:lnTo>
                <a:lnTo>
                  <a:pt x="28956" y="0"/>
                </a:lnTo>
                <a:lnTo>
                  <a:pt x="19304" y="0"/>
                </a:lnTo>
                <a:lnTo>
                  <a:pt x="9652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644139" y="42900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28956" y="0"/>
                </a:moveTo>
                <a:lnTo>
                  <a:pt x="0" y="0"/>
                </a:lnTo>
                <a:lnTo>
                  <a:pt x="0" y="132333"/>
                </a:lnTo>
                <a:lnTo>
                  <a:pt x="9652" y="132333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44139" y="42900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2" y="132333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644139" y="42900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2" y="132333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122808"/>
                </a:lnTo>
                <a:lnTo>
                  <a:pt x="28956" y="9397"/>
                </a:lnTo>
                <a:lnTo>
                  <a:pt x="28956" y="0"/>
                </a:lnTo>
                <a:lnTo>
                  <a:pt x="19304" y="0"/>
                </a:lnTo>
                <a:lnTo>
                  <a:pt x="9652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44139" y="4290059"/>
            <a:ext cx="86995" cy="27940"/>
          </a:xfrm>
          <a:custGeom>
            <a:avLst/>
            <a:gdLst/>
            <a:ahLst/>
            <a:cxnLst/>
            <a:rect l="l" t="t" r="r" b="b"/>
            <a:pathLst>
              <a:path w="86994" h="27939">
                <a:moveTo>
                  <a:pt x="77216" y="0"/>
                </a:moveTo>
                <a:lnTo>
                  <a:pt x="0" y="0"/>
                </a:lnTo>
                <a:lnTo>
                  <a:pt x="0" y="18287"/>
                </a:lnTo>
                <a:lnTo>
                  <a:pt x="9652" y="18287"/>
                </a:lnTo>
                <a:lnTo>
                  <a:pt x="19304" y="27431"/>
                </a:lnTo>
                <a:lnTo>
                  <a:pt x="67564" y="27431"/>
                </a:lnTo>
                <a:lnTo>
                  <a:pt x="86868" y="9143"/>
                </a:lnTo>
                <a:lnTo>
                  <a:pt x="7721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44139" y="4290059"/>
            <a:ext cx="86995" cy="27940"/>
          </a:xfrm>
          <a:custGeom>
            <a:avLst/>
            <a:gdLst/>
            <a:ahLst/>
            <a:cxnLst/>
            <a:rect l="l" t="t" r="r" b="b"/>
            <a:pathLst>
              <a:path w="86994" h="27939">
                <a:moveTo>
                  <a:pt x="19304" y="0"/>
                </a:moveTo>
                <a:lnTo>
                  <a:pt x="0" y="0"/>
                </a:lnTo>
                <a:lnTo>
                  <a:pt x="0" y="18287"/>
                </a:lnTo>
                <a:lnTo>
                  <a:pt x="9652" y="18287"/>
                </a:lnTo>
                <a:lnTo>
                  <a:pt x="19304" y="27431"/>
                </a:lnTo>
                <a:lnTo>
                  <a:pt x="67564" y="27431"/>
                </a:lnTo>
                <a:lnTo>
                  <a:pt x="77216" y="18287"/>
                </a:lnTo>
                <a:lnTo>
                  <a:pt x="86868" y="9143"/>
                </a:lnTo>
                <a:lnTo>
                  <a:pt x="77216" y="0"/>
                </a:lnTo>
                <a:lnTo>
                  <a:pt x="67564" y="0"/>
                </a:lnTo>
                <a:lnTo>
                  <a:pt x="19304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644139" y="4290059"/>
            <a:ext cx="86995" cy="27940"/>
          </a:xfrm>
          <a:custGeom>
            <a:avLst/>
            <a:gdLst/>
            <a:ahLst/>
            <a:cxnLst/>
            <a:rect l="l" t="t" r="r" b="b"/>
            <a:pathLst>
              <a:path w="86994" h="27939">
                <a:moveTo>
                  <a:pt x="19304" y="0"/>
                </a:moveTo>
                <a:lnTo>
                  <a:pt x="9652" y="0"/>
                </a:lnTo>
                <a:lnTo>
                  <a:pt x="0" y="0"/>
                </a:lnTo>
                <a:lnTo>
                  <a:pt x="0" y="9143"/>
                </a:lnTo>
                <a:lnTo>
                  <a:pt x="0" y="18287"/>
                </a:lnTo>
                <a:lnTo>
                  <a:pt x="9652" y="18287"/>
                </a:lnTo>
                <a:lnTo>
                  <a:pt x="19304" y="27431"/>
                </a:lnTo>
                <a:lnTo>
                  <a:pt x="67564" y="27431"/>
                </a:lnTo>
                <a:lnTo>
                  <a:pt x="77216" y="18287"/>
                </a:lnTo>
                <a:lnTo>
                  <a:pt x="86868" y="9143"/>
                </a:lnTo>
                <a:lnTo>
                  <a:pt x="77216" y="0"/>
                </a:lnTo>
                <a:lnTo>
                  <a:pt x="67564" y="0"/>
                </a:lnTo>
                <a:lnTo>
                  <a:pt x="19304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02051" y="41757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19304" y="0"/>
                </a:moveTo>
                <a:lnTo>
                  <a:pt x="0" y="0"/>
                </a:lnTo>
                <a:lnTo>
                  <a:pt x="0" y="132333"/>
                </a:lnTo>
                <a:lnTo>
                  <a:pt x="9652" y="141731"/>
                </a:lnTo>
                <a:lnTo>
                  <a:pt x="19304" y="132333"/>
                </a:lnTo>
                <a:lnTo>
                  <a:pt x="28956" y="122808"/>
                </a:lnTo>
                <a:lnTo>
                  <a:pt x="28956" y="9397"/>
                </a:lnTo>
                <a:lnTo>
                  <a:pt x="1930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702051" y="41757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2" y="141731"/>
                </a:lnTo>
                <a:lnTo>
                  <a:pt x="19304" y="132333"/>
                </a:lnTo>
                <a:lnTo>
                  <a:pt x="28956" y="122808"/>
                </a:lnTo>
                <a:lnTo>
                  <a:pt x="28956" y="9397"/>
                </a:lnTo>
                <a:lnTo>
                  <a:pt x="19304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702051" y="4175759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22808"/>
                </a:moveTo>
                <a:lnTo>
                  <a:pt x="0" y="132333"/>
                </a:lnTo>
                <a:lnTo>
                  <a:pt x="9652" y="141731"/>
                </a:lnTo>
                <a:lnTo>
                  <a:pt x="19304" y="132333"/>
                </a:lnTo>
                <a:lnTo>
                  <a:pt x="28956" y="122808"/>
                </a:lnTo>
                <a:lnTo>
                  <a:pt x="28956" y="9397"/>
                </a:lnTo>
                <a:lnTo>
                  <a:pt x="19304" y="0"/>
                </a:lnTo>
                <a:lnTo>
                  <a:pt x="9652" y="0"/>
                </a:lnTo>
                <a:lnTo>
                  <a:pt x="0" y="0"/>
                </a:lnTo>
                <a:lnTo>
                  <a:pt x="0" y="9397"/>
                </a:lnTo>
                <a:lnTo>
                  <a:pt x="0" y="122808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702051" y="4189476"/>
            <a:ext cx="1018540" cy="0"/>
          </a:xfrm>
          <a:custGeom>
            <a:avLst/>
            <a:gdLst/>
            <a:ahLst/>
            <a:cxnLst/>
            <a:rect l="l" t="t" r="r" b="b"/>
            <a:pathLst>
              <a:path w="1018539" h="0">
                <a:moveTo>
                  <a:pt x="0" y="0"/>
                </a:moveTo>
                <a:lnTo>
                  <a:pt x="1018032" y="0"/>
                </a:lnTo>
              </a:path>
            </a:pathLst>
          </a:custGeom>
          <a:ln w="27431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702051" y="4175759"/>
            <a:ext cx="1018540" cy="27940"/>
          </a:xfrm>
          <a:custGeom>
            <a:avLst/>
            <a:gdLst/>
            <a:ahLst/>
            <a:cxnLst/>
            <a:rect l="l" t="t" r="r" b="b"/>
            <a:pathLst>
              <a:path w="1018539" h="27939">
                <a:moveTo>
                  <a:pt x="9525" y="0"/>
                </a:moveTo>
                <a:lnTo>
                  <a:pt x="0" y="0"/>
                </a:lnTo>
                <a:lnTo>
                  <a:pt x="0" y="18287"/>
                </a:lnTo>
                <a:lnTo>
                  <a:pt x="9525" y="27431"/>
                </a:lnTo>
                <a:lnTo>
                  <a:pt x="998982" y="27431"/>
                </a:lnTo>
                <a:lnTo>
                  <a:pt x="1008507" y="18287"/>
                </a:lnTo>
                <a:lnTo>
                  <a:pt x="1018032" y="18287"/>
                </a:lnTo>
                <a:lnTo>
                  <a:pt x="1018032" y="0"/>
                </a:lnTo>
                <a:lnTo>
                  <a:pt x="998982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02051" y="4175759"/>
            <a:ext cx="1018540" cy="27940"/>
          </a:xfrm>
          <a:custGeom>
            <a:avLst/>
            <a:gdLst/>
            <a:ahLst/>
            <a:cxnLst/>
            <a:rect l="l" t="t" r="r" b="b"/>
            <a:pathLst>
              <a:path w="1018539" h="27939">
                <a:moveTo>
                  <a:pt x="9525" y="0"/>
                </a:moveTo>
                <a:lnTo>
                  <a:pt x="0" y="0"/>
                </a:lnTo>
                <a:lnTo>
                  <a:pt x="0" y="9143"/>
                </a:lnTo>
                <a:lnTo>
                  <a:pt x="0" y="18287"/>
                </a:lnTo>
                <a:lnTo>
                  <a:pt x="9525" y="27431"/>
                </a:lnTo>
                <a:lnTo>
                  <a:pt x="998982" y="27431"/>
                </a:lnTo>
                <a:lnTo>
                  <a:pt x="1008507" y="18287"/>
                </a:lnTo>
                <a:lnTo>
                  <a:pt x="1018032" y="18287"/>
                </a:lnTo>
                <a:lnTo>
                  <a:pt x="1018032" y="9143"/>
                </a:lnTo>
                <a:lnTo>
                  <a:pt x="1018032" y="0"/>
                </a:lnTo>
                <a:lnTo>
                  <a:pt x="1008507" y="0"/>
                </a:lnTo>
                <a:lnTo>
                  <a:pt x="998982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691128" y="4175759"/>
            <a:ext cx="170815" cy="27940"/>
          </a:xfrm>
          <a:custGeom>
            <a:avLst/>
            <a:gdLst/>
            <a:ahLst/>
            <a:cxnLst/>
            <a:rect l="l" t="t" r="r" b="b"/>
            <a:pathLst>
              <a:path w="170814" h="27939">
                <a:moveTo>
                  <a:pt x="161162" y="18287"/>
                </a:moveTo>
                <a:lnTo>
                  <a:pt x="9525" y="18287"/>
                </a:lnTo>
                <a:lnTo>
                  <a:pt x="9525" y="27431"/>
                </a:lnTo>
                <a:lnTo>
                  <a:pt x="151764" y="27431"/>
                </a:lnTo>
                <a:lnTo>
                  <a:pt x="161162" y="18287"/>
                </a:lnTo>
                <a:close/>
              </a:path>
              <a:path w="170814" h="27939">
                <a:moveTo>
                  <a:pt x="170687" y="0"/>
                </a:moveTo>
                <a:lnTo>
                  <a:pt x="0" y="0"/>
                </a:lnTo>
                <a:lnTo>
                  <a:pt x="0" y="18287"/>
                </a:lnTo>
                <a:lnTo>
                  <a:pt x="170687" y="18287"/>
                </a:lnTo>
                <a:lnTo>
                  <a:pt x="17068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691128" y="4175759"/>
            <a:ext cx="170815" cy="27940"/>
          </a:xfrm>
          <a:custGeom>
            <a:avLst/>
            <a:gdLst/>
            <a:ahLst/>
            <a:cxnLst/>
            <a:rect l="l" t="t" r="r" b="b"/>
            <a:pathLst>
              <a:path w="170814" h="27939">
                <a:moveTo>
                  <a:pt x="9525" y="0"/>
                </a:moveTo>
                <a:lnTo>
                  <a:pt x="0" y="0"/>
                </a:lnTo>
                <a:lnTo>
                  <a:pt x="0" y="18287"/>
                </a:lnTo>
                <a:lnTo>
                  <a:pt x="9525" y="18287"/>
                </a:lnTo>
                <a:lnTo>
                  <a:pt x="9525" y="27431"/>
                </a:lnTo>
                <a:lnTo>
                  <a:pt x="151764" y="27431"/>
                </a:lnTo>
                <a:lnTo>
                  <a:pt x="161162" y="18287"/>
                </a:lnTo>
                <a:lnTo>
                  <a:pt x="170687" y="18287"/>
                </a:lnTo>
                <a:lnTo>
                  <a:pt x="170687" y="0"/>
                </a:lnTo>
                <a:lnTo>
                  <a:pt x="151764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691128" y="4175759"/>
            <a:ext cx="170815" cy="27940"/>
          </a:xfrm>
          <a:custGeom>
            <a:avLst/>
            <a:gdLst/>
            <a:ahLst/>
            <a:cxnLst/>
            <a:rect l="l" t="t" r="r" b="b"/>
            <a:pathLst>
              <a:path w="170814" h="27939">
                <a:moveTo>
                  <a:pt x="9525" y="0"/>
                </a:moveTo>
                <a:lnTo>
                  <a:pt x="18923" y="0"/>
                </a:lnTo>
                <a:lnTo>
                  <a:pt x="0" y="0"/>
                </a:lnTo>
                <a:lnTo>
                  <a:pt x="0" y="9143"/>
                </a:lnTo>
                <a:lnTo>
                  <a:pt x="0" y="18287"/>
                </a:lnTo>
                <a:lnTo>
                  <a:pt x="9525" y="18287"/>
                </a:lnTo>
                <a:lnTo>
                  <a:pt x="9525" y="27431"/>
                </a:lnTo>
                <a:lnTo>
                  <a:pt x="151764" y="27431"/>
                </a:lnTo>
                <a:lnTo>
                  <a:pt x="161162" y="18287"/>
                </a:lnTo>
                <a:lnTo>
                  <a:pt x="170687" y="18287"/>
                </a:lnTo>
                <a:lnTo>
                  <a:pt x="170687" y="9143"/>
                </a:lnTo>
                <a:lnTo>
                  <a:pt x="170687" y="0"/>
                </a:lnTo>
                <a:lnTo>
                  <a:pt x="161162" y="0"/>
                </a:lnTo>
                <a:lnTo>
                  <a:pt x="151764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834384" y="4050791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39" h="152400">
                <a:moveTo>
                  <a:pt x="18287" y="142874"/>
                </a:moveTo>
                <a:lnTo>
                  <a:pt x="9143" y="142874"/>
                </a:lnTo>
                <a:lnTo>
                  <a:pt x="9143" y="152399"/>
                </a:lnTo>
                <a:lnTo>
                  <a:pt x="18287" y="142874"/>
                </a:lnTo>
                <a:close/>
              </a:path>
              <a:path w="27939" h="152400">
                <a:moveTo>
                  <a:pt x="27431" y="9524"/>
                </a:moveTo>
                <a:lnTo>
                  <a:pt x="0" y="9524"/>
                </a:lnTo>
                <a:lnTo>
                  <a:pt x="0" y="142874"/>
                </a:lnTo>
                <a:lnTo>
                  <a:pt x="27431" y="142874"/>
                </a:lnTo>
                <a:lnTo>
                  <a:pt x="27431" y="9524"/>
                </a:lnTo>
                <a:close/>
              </a:path>
              <a:path w="27939" h="152400">
                <a:moveTo>
                  <a:pt x="9143" y="0"/>
                </a:moveTo>
                <a:lnTo>
                  <a:pt x="9143" y="9524"/>
                </a:lnTo>
                <a:lnTo>
                  <a:pt x="18287" y="9524"/>
                </a:lnTo>
                <a:lnTo>
                  <a:pt x="914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834384" y="4050791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39" h="152400">
                <a:moveTo>
                  <a:pt x="0" y="133349"/>
                </a:moveTo>
                <a:lnTo>
                  <a:pt x="0" y="142874"/>
                </a:lnTo>
                <a:lnTo>
                  <a:pt x="9143" y="142874"/>
                </a:lnTo>
                <a:lnTo>
                  <a:pt x="9143" y="152399"/>
                </a:lnTo>
                <a:lnTo>
                  <a:pt x="18287" y="142874"/>
                </a:lnTo>
                <a:lnTo>
                  <a:pt x="27431" y="142874"/>
                </a:lnTo>
                <a:lnTo>
                  <a:pt x="27431" y="9524"/>
                </a:lnTo>
                <a:lnTo>
                  <a:pt x="18287" y="9524"/>
                </a:lnTo>
                <a:lnTo>
                  <a:pt x="9143" y="0"/>
                </a:lnTo>
                <a:lnTo>
                  <a:pt x="9143" y="9524"/>
                </a:lnTo>
                <a:lnTo>
                  <a:pt x="0" y="9524"/>
                </a:lnTo>
                <a:lnTo>
                  <a:pt x="0" y="19049"/>
                </a:lnTo>
                <a:lnTo>
                  <a:pt x="0" y="133349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834384" y="4050791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39" h="152400">
                <a:moveTo>
                  <a:pt x="0" y="133349"/>
                </a:moveTo>
                <a:lnTo>
                  <a:pt x="0" y="142874"/>
                </a:lnTo>
                <a:lnTo>
                  <a:pt x="9143" y="142874"/>
                </a:lnTo>
                <a:lnTo>
                  <a:pt x="9143" y="152399"/>
                </a:lnTo>
                <a:lnTo>
                  <a:pt x="18287" y="142874"/>
                </a:lnTo>
                <a:lnTo>
                  <a:pt x="27431" y="142874"/>
                </a:lnTo>
                <a:lnTo>
                  <a:pt x="27431" y="133349"/>
                </a:lnTo>
                <a:lnTo>
                  <a:pt x="27431" y="19049"/>
                </a:lnTo>
                <a:lnTo>
                  <a:pt x="27431" y="9524"/>
                </a:lnTo>
                <a:lnTo>
                  <a:pt x="18287" y="9524"/>
                </a:lnTo>
                <a:lnTo>
                  <a:pt x="9143" y="0"/>
                </a:lnTo>
                <a:lnTo>
                  <a:pt x="9143" y="9524"/>
                </a:lnTo>
                <a:lnTo>
                  <a:pt x="0" y="9524"/>
                </a:lnTo>
                <a:lnTo>
                  <a:pt x="0" y="19049"/>
                </a:lnTo>
                <a:lnTo>
                  <a:pt x="0" y="133349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834384" y="4065270"/>
            <a:ext cx="1028700" cy="0"/>
          </a:xfrm>
          <a:custGeom>
            <a:avLst/>
            <a:gdLst/>
            <a:ahLst/>
            <a:cxnLst/>
            <a:rect l="l" t="t" r="r" b="b"/>
            <a:pathLst>
              <a:path w="1028700" h="0">
                <a:moveTo>
                  <a:pt x="0" y="0"/>
                </a:moveTo>
                <a:lnTo>
                  <a:pt x="1028700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834384" y="4050791"/>
            <a:ext cx="1028700" cy="29209"/>
          </a:xfrm>
          <a:custGeom>
            <a:avLst/>
            <a:gdLst/>
            <a:ahLst/>
            <a:cxnLst/>
            <a:rect l="l" t="t" r="r" b="b"/>
            <a:pathLst>
              <a:path w="1028700" h="29210">
                <a:moveTo>
                  <a:pt x="9525" y="0"/>
                </a:moveTo>
                <a:lnTo>
                  <a:pt x="9525" y="9651"/>
                </a:lnTo>
                <a:lnTo>
                  <a:pt x="0" y="9651"/>
                </a:lnTo>
                <a:lnTo>
                  <a:pt x="0" y="28955"/>
                </a:lnTo>
                <a:lnTo>
                  <a:pt x="1019175" y="28955"/>
                </a:lnTo>
                <a:lnTo>
                  <a:pt x="1028700" y="19303"/>
                </a:lnTo>
                <a:lnTo>
                  <a:pt x="1019175" y="9651"/>
                </a:lnTo>
                <a:lnTo>
                  <a:pt x="1009650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34384" y="4050791"/>
            <a:ext cx="1028700" cy="29209"/>
          </a:xfrm>
          <a:custGeom>
            <a:avLst/>
            <a:gdLst/>
            <a:ahLst/>
            <a:cxnLst/>
            <a:rect l="l" t="t" r="r" b="b"/>
            <a:pathLst>
              <a:path w="1028700" h="29210">
                <a:moveTo>
                  <a:pt x="9525" y="0"/>
                </a:moveTo>
                <a:lnTo>
                  <a:pt x="9525" y="9651"/>
                </a:lnTo>
                <a:lnTo>
                  <a:pt x="0" y="9651"/>
                </a:lnTo>
                <a:lnTo>
                  <a:pt x="0" y="19303"/>
                </a:lnTo>
                <a:lnTo>
                  <a:pt x="0" y="28955"/>
                </a:lnTo>
                <a:lnTo>
                  <a:pt x="9525" y="28955"/>
                </a:lnTo>
                <a:lnTo>
                  <a:pt x="1009650" y="28955"/>
                </a:lnTo>
                <a:lnTo>
                  <a:pt x="1019175" y="28955"/>
                </a:lnTo>
                <a:lnTo>
                  <a:pt x="1028700" y="19303"/>
                </a:lnTo>
                <a:lnTo>
                  <a:pt x="1019175" y="9651"/>
                </a:lnTo>
                <a:lnTo>
                  <a:pt x="1009650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834128" y="4050791"/>
            <a:ext cx="38100" cy="29209"/>
          </a:xfrm>
          <a:custGeom>
            <a:avLst/>
            <a:gdLst/>
            <a:ahLst/>
            <a:cxnLst/>
            <a:rect l="l" t="t" r="r" b="b"/>
            <a:pathLst>
              <a:path w="38100" h="29210">
                <a:moveTo>
                  <a:pt x="28575" y="0"/>
                </a:moveTo>
                <a:lnTo>
                  <a:pt x="9525" y="0"/>
                </a:lnTo>
                <a:lnTo>
                  <a:pt x="0" y="9651"/>
                </a:lnTo>
                <a:lnTo>
                  <a:pt x="0" y="28955"/>
                </a:lnTo>
                <a:lnTo>
                  <a:pt x="38100" y="28955"/>
                </a:lnTo>
                <a:lnTo>
                  <a:pt x="38100" y="9651"/>
                </a:lnTo>
                <a:lnTo>
                  <a:pt x="28575" y="9651"/>
                </a:lnTo>
                <a:lnTo>
                  <a:pt x="285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834128" y="4050791"/>
            <a:ext cx="38100" cy="29209"/>
          </a:xfrm>
          <a:custGeom>
            <a:avLst/>
            <a:gdLst/>
            <a:ahLst/>
            <a:cxnLst/>
            <a:rect l="l" t="t" r="r" b="b"/>
            <a:pathLst>
              <a:path w="38100" h="29210">
                <a:moveTo>
                  <a:pt x="9525" y="0"/>
                </a:moveTo>
                <a:lnTo>
                  <a:pt x="0" y="9651"/>
                </a:lnTo>
                <a:lnTo>
                  <a:pt x="0" y="28955"/>
                </a:lnTo>
                <a:lnTo>
                  <a:pt x="38100" y="28955"/>
                </a:lnTo>
                <a:lnTo>
                  <a:pt x="38100" y="9651"/>
                </a:lnTo>
                <a:lnTo>
                  <a:pt x="28575" y="9651"/>
                </a:lnTo>
                <a:lnTo>
                  <a:pt x="28575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834128" y="4050791"/>
            <a:ext cx="38100" cy="29209"/>
          </a:xfrm>
          <a:custGeom>
            <a:avLst/>
            <a:gdLst/>
            <a:ahLst/>
            <a:cxnLst/>
            <a:rect l="l" t="t" r="r" b="b"/>
            <a:pathLst>
              <a:path w="38100" h="29210">
                <a:moveTo>
                  <a:pt x="9525" y="0"/>
                </a:moveTo>
                <a:lnTo>
                  <a:pt x="0" y="9651"/>
                </a:lnTo>
                <a:lnTo>
                  <a:pt x="0" y="19303"/>
                </a:lnTo>
                <a:lnTo>
                  <a:pt x="0" y="28955"/>
                </a:lnTo>
                <a:lnTo>
                  <a:pt x="9525" y="28955"/>
                </a:lnTo>
                <a:lnTo>
                  <a:pt x="28575" y="28955"/>
                </a:lnTo>
                <a:lnTo>
                  <a:pt x="38100" y="28955"/>
                </a:lnTo>
                <a:lnTo>
                  <a:pt x="38100" y="19303"/>
                </a:lnTo>
                <a:lnTo>
                  <a:pt x="38100" y="9651"/>
                </a:lnTo>
                <a:lnTo>
                  <a:pt x="28575" y="9651"/>
                </a:lnTo>
                <a:lnTo>
                  <a:pt x="28575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843271" y="4050791"/>
            <a:ext cx="47625" cy="29209"/>
          </a:xfrm>
          <a:custGeom>
            <a:avLst/>
            <a:gdLst/>
            <a:ahLst/>
            <a:cxnLst/>
            <a:rect l="l" t="t" r="r" b="b"/>
            <a:pathLst>
              <a:path w="47625" h="29210">
                <a:moveTo>
                  <a:pt x="37845" y="0"/>
                </a:moveTo>
                <a:lnTo>
                  <a:pt x="18923" y="0"/>
                </a:lnTo>
                <a:lnTo>
                  <a:pt x="9398" y="9651"/>
                </a:lnTo>
                <a:lnTo>
                  <a:pt x="0" y="9651"/>
                </a:lnTo>
                <a:lnTo>
                  <a:pt x="0" y="28955"/>
                </a:lnTo>
                <a:lnTo>
                  <a:pt x="47243" y="28955"/>
                </a:lnTo>
                <a:lnTo>
                  <a:pt x="47243" y="9651"/>
                </a:lnTo>
                <a:lnTo>
                  <a:pt x="3784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843271" y="4050791"/>
            <a:ext cx="47625" cy="29209"/>
          </a:xfrm>
          <a:custGeom>
            <a:avLst/>
            <a:gdLst/>
            <a:ahLst/>
            <a:cxnLst/>
            <a:rect l="l" t="t" r="r" b="b"/>
            <a:pathLst>
              <a:path w="47625" h="29210">
                <a:moveTo>
                  <a:pt x="18923" y="0"/>
                </a:moveTo>
                <a:lnTo>
                  <a:pt x="9398" y="9651"/>
                </a:lnTo>
                <a:lnTo>
                  <a:pt x="0" y="9651"/>
                </a:lnTo>
                <a:lnTo>
                  <a:pt x="0" y="28955"/>
                </a:lnTo>
                <a:lnTo>
                  <a:pt x="47243" y="28955"/>
                </a:lnTo>
                <a:lnTo>
                  <a:pt x="47243" y="9651"/>
                </a:lnTo>
                <a:lnTo>
                  <a:pt x="37845" y="0"/>
                </a:lnTo>
                <a:lnTo>
                  <a:pt x="18923" y="0"/>
                </a:lnTo>
                <a:close/>
              </a:path>
            </a:pathLst>
          </a:custGeom>
          <a:ln w="9143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843271" y="4050791"/>
            <a:ext cx="47625" cy="29209"/>
          </a:xfrm>
          <a:custGeom>
            <a:avLst/>
            <a:gdLst/>
            <a:ahLst/>
            <a:cxnLst/>
            <a:rect l="l" t="t" r="r" b="b"/>
            <a:pathLst>
              <a:path w="47625" h="29210">
                <a:moveTo>
                  <a:pt x="18923" y="0"/>
                </a:moveTo>
                <a:lnTo>
                  <a:pt x="9398" y="9651"/>
                </a:lnTo>
                <a:lnTo>
                  <a:pt x="0" y="9651"/>
                </a:lnTo>
                <a:lnTo>
                  <a:pt x="0" y="19303"/>
                </a:lnTo>
                <a:lnTo>
                  <a:pt x="0" y="28955"/>
                </a:lnTo>
                <a:lnTo>
                  <a:pt x="9398" y="28955"/>
                </a:lnTo>
                <a:lnTo>
                  <a:pt x="18923" y="28955"/>
                </a:lnTo>
                <a:lnTo>
                  <a:pt x="37845" y="28955"/>
                </a:lnTo>
                <a:lnTo>
                  <a:pt x="47243" y="28955"/>
                </a:lnTo>
                <a:lnTo>
                  <a:pt x="47243" y="19303"/>
                </a:lnTo>
                <a:lnTo>
                  <a:pt x="47243" y="9651"/>
                </a:lnTo>
                <a:lnTo>
                  <a:pt x="37845" y="0"/>
                </a:lnTo>
                <a:lnTo>
                  <a:pt x="18923" y="0"/>
                </a:lnTo>
              </a:path>
            </a:pathLst>
          </a:custGeom>
          <a:ln w="9143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863084" y="3936491"/>
            <a:ext cx="27940" cy="143510"/>
          </a:xfrm>
          <a:custGeom>
            <a:avLst/>
            <a:gdLst/>
            <a:ahLst/>
            <a:cxnLst/>
            <a:rect l="l" t="t" r="r" b="b"/>
            <a:pathLst>
              <a:path w="27939" h="143510">
                <a:moveTo>
                  <a:pt x="27431" y="0"/>
                </a:moveTo>
                <a:lnTo>
                  <a:pt x="9143" y="0"/>
                </a:lnTo>
                <a:lnTo>
                  <a:pt x="9143" y="9524"/>
                </a:lnTo>
                <a:lnTo>
                  <a:pt x="0" y="19049"/>
                </a:lnTo>
                <a:lnTo>
                  <a:pt x="0" y="133730"/>
                </a:lnTo>
                <a:lnTo>
                  <a:pt x="9143" y="143255"/>
                </a:lnTo>
                <a:lnTo>
                  <a:pt x="27431" y="143255"/>
                </a:lnTo>
                <a:lnTo>
                  <a:pt x="274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863084" y="3936491"/>
            <a:ext cx="27940" cy="143510"/>
          </a:xfrm>
          <a:custGeom>
            <a:avLst/>
            <a:gdLst/>
            <a:ahLst/>
            <a:cxnLst/>
            <a:rect l="l" t="t" r="r" b="b"/>
            <a:pathLst>
              <a:path w="27939" h="143510">
                <a:moveTo>
                  <a:pt x="0" y="133730"/>
                </a:moveTo>
                <a:lnTo>
                  <a:pt x="9143" y="143255"/>
                </a:lnTo>
                <a:lnTo>
                  <a:pt x="27431" y="143255"/>
                </a:lnTo>
                <a:lnTo>
                  <a:pt x="27431" y="0"/>
                </a:lnTo>
                <a:lnTo>
                  <a:pt x="9143" y="0"/>
                </a:lnTo>
                <a:lnTo>
                  <a:pt x="9143" y="9524"/>
                </a:lnTo>
                <a:lnTo>
                  <a:pt x="0" y="19049"/>
                </a:lnTo>
                <a:lnTo>
                  <a:pt x="0" y="13373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863084" y="3936491"/>
            <a:ext cx="27940" cy="143510"/>
          </a:xfrm>
          <a:custGeom>
            <a:avLst/>
            <a:gdLst/>
            <a:ahLst/>
            <a:cxnLst/>
            <a:rect l="l" t="t" r="r" b="b"/>
            <a:pathLst>
              <a:path w="27939" h="143510">
                <a:moveTo>
                  <a:pt x="0" y="133730"/>
                </a:moveTo>
                <a:lnTo>
                  <a:pt x="9143" y="143255"/>
                </a:lnTo>
                <a:lnTo>
                  <a:pt x="18287" y="143255"/>
                </a:lnTo>
                <a:lnTo>
                  <a:pt x="27431" y="143255"/>
                </a:lnTo>
                <a:lnTo>
                  <a:pt x="27431" y="133730"/>
                </a:lnTo>
                <a:lnTo>
                  <a:pt x="27431" y="19049"/>
                </a:lnTo>
                <a:lnTo>
                  <a:pt x="27431" y="9524"/>
                </a:lnTo>
                <a:lnTo>
                  <a:pt x="27431" y="0"/>
                </a:lnTo>
                <a:lnTo>
                  <a:pt x="18287" y="0"/>
                </a:lnTo>
                <a:lnTo>
                  <a:pt x="9143" y="0"/>
                </a:lnTo>
                <a:lnTo>
                  <a:pt x="9143" y="9524"/>
                </a:lnTo>
                <a:lnTo>
                  <a:pt x="0" y="19049"/>
                </a:lnTo>
                <a:lnTo>
                  <a:pt x="0" y="13373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863084" y="3936491"/>
            <a:ext cx="551815" cy="29209"/>
          </a:xfrm>
          <a:custGeom>
            <a:avLst/>
            <a:gdLst/>
            <a:ahLst/>
            <a:cxnLst/>
            <a:rect l="l" t="t" r="r" b="b"/>
            <a:pathLst>
              <a:path w="551814" h="29210">
                <a:moveTo>
                  <a:pt x="542163" y="19303"/>
                </a:moveTo>
                <a:lnTo>
                  <a:pt x="9525" y="19303"/>
                </a:lnTo>
                <a:lnTo>
                  <a:pt x="9525" y="28955"/>
                </a:lnTo>
                <a:lnTo>
                  <a:pt x="542163" y="28955"/>
                </a:lnTo>
                <a:lnTo>
                  <a:pt x="542163" y="19303"/>
                </a:lnTo>
                <a:close/>
              </a:path>
              <a:path w="551814" h="29210">
                <a:moveTo>
                  <a:pt x="542163" y="0"/>
                </a:moveTo>
                <a:lnTo>
                  <a:pt x="9525" y="0"/>
                </a:lnTo>
                <a:lnTo>
                  <a:pt x="9525" y="9651"/>
                </a:lnTo>
                <a:lnTo>
                  <a:pt x="0" y="19303"/>
                </a:lnTo>
                <a:lnTo>
                  <a:pt x="551688" y="19303"/>
                </a:lnTo>
                <a:lnTo>
                  <a:pt x="542163" y="9651"/>
                </a:lnTo>
                <a:lnTo>
                  <a:pt x="54216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863084" y="3936491"/>
            <a:ext cx="551815" cy="29209"/>
          </a:xfrm>
          <a:custGeom>
            <a:avLst/>
            <a:gdLst/>
            <a:ahLst/>
            <a:cxnLst/>
            <a:rect l="l" t="t" r="r" b="b"/>
            <a:pathLst>
              <a:path w="551814" h="29210">
                <a:moveTo>
                  <a:pt x="19050" y="0"/>
                </a:moveTo>
                <a:lnTo>
                  <a:pt x="9525" y="0"/>
                </a:lnTo>
                <a:lnTo>
                  <a:pt x="9525" y="9651"/>
                </a:lnTo>
                <a:lnTo>
                  <a:pt x="0" y="19303"/>
                </a:lnTo>
                <a:lnTo>
                  <a:pt x="9525" y="19303"/>
                </a:lnTo>
                <a:lnTo>
                  <a:pt x="9525" y="28955"/>
                </a:lnTo>
                <a:lnTo>
                  <a:pt x="542163" y="28955"/>
                </a:lnTo>
                <a:lnTo>
                  <a:pt x="542163" y="19303"/>
                </a:lnTo>
                <a:lnTo>
                  <a:pt x="551688" y="19303"/>
                </a:lnTo>
                <a:lnTo>
                  <a:pt x="542163" y="9651"/>
                </a:lnTo>
                <a:lnTo>
                  <a:pt x="542163" y="0"/>
                </a:lnTo>
                <a:lnTo>
                  <a:pt x="532638" y="0"/>
                </a:lnTo>
                <a:lnTo>
                  <a:pt x="1905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863084" y="3936491"/>
            <a:ext cx="551815" cy="29209"/>
          </a:xfrm>
          <a:custGeom>
            <a:avLst/>
            <a:gdLst/>
            <a:ahLst/>
            <a:cxnLst/>
            <a:rect l="l" t="t" r="r" b="b"/>
            <a:pathLst>
              <a:path w="551814" h="29210">
                <a:moveTo>
                  <a:pt x="19050" y="0"/>
                </a:moveTo>
                <a:lnTo>
                  <a:pt x="9525" y="0"/>
                </a:lnTo>
                <a:lnTo>
                  <a:pt x="9525" y="9651"/>
                </a:lnTo>
                <a:lnTo>
                  <a:pt x="0" y="19303"/>
                </a:lnTo>
                <a:lnTo>
                  <a:pt x="9525" y="19303"/>
                </a:lnTo>
                <a:lnTo>
                  <a:pt x="9525" y="28955"/>
                </a:lnTo>
                <a:lnTo>
                  <a:pt x="19050" y="28955"/>
                </a:lnTo>
                <a:lnTo>
                  <a:pt x="532638" y="28955"/>
                </a:lnTo>
                <a:lnTo>
                  <a:pt x="542163" y="28955"/>
                </a:lnTo>
                <a:lnTo>
                  <a:pt x="542163" y="19303"/>
                </a:lnTo>
                <a:lnTo>
                  <a:pt x="551688" y="19303"/>
                </a:lnTo>
                <a:lnTo>
                  <a:pt x="542163" y="9651"/>
                </a:lnTo>
                <a:lnTo>
                  <a:pt x="542163" y="0"/>
                </a:lnTo>
                <a:lnTo>
                  <a:pt x="532638" y="0"/>
                </a:lnTo>
                <a:lnTo>
                  <a:pt x="19050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385815" y="3950970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385815" y="3936491"/>
            <a:ext cx="428625" cy="29209"/>
          </a:xfrm>
          <a:custGeom>
            <a:avLst/>
            <a:gdLst/>
            <a:ahLst/>
            <a:cxnLst/>
            <a:rect l="l" t="t" r="r" b="b"/>
            <a:pathLst>
              <a:path w="428625" h="29210">
                <a:moveTo>
                  <a:pt x="9525" y="0"/>
                </a:moveTo>
                <a:lnTo>
                  <a:pt x="0" y="0"/>
                </a:lnTo>
                <a:lnTo>
                  <a:pt x="0" y="28955"/>
                </a:lnTo>
                <a:lnTo>
                  <a:pt x="418719" y="28955"/>
                </a:lnTo>
                <a:lnTo>
                  <a:pt x="428244" y="19303"/>
                </a:lnTo>
                <a:lnTo>
                  <a:pt x="428244" y="9651"/>
                </a:lnTo>
                <a:lnTo>
                  <a:pt x="418719" y="0"/>
                </a:lnTo>
                <a:lnTo>
                  <a:pt x="409194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385815" y="3936491"/>
            <a:ext cx="428625" cy="29209"/>
          </a:xfrm>
          <a:custGeom>
            <a:avLst/>
            <a:gdLst/>
            <a:ahLst/>
            <a:cxnLst/>
            <a:rect l="l" t="t" r="r" b="b"/>
            <a:pathLst>
              <a:path w="428625" h="29210">
                <a:moveTo>
                  <a:pt x="9525" y="0"/>
                </a:moveTo>
                <a:lnTo>
                  <a:pt x="0" y="0"/>
                </a:lnTo>
                <a:lnTo>
                  <a:pt x="0" y="9651"/>
                </a:lnTo>
                <a:lnTo>
                  <a:pt x="0" y="19303"/>
                </a:lnTo>
                <a:lnTo>
                  <a:pt x="0" y="28955"/>
                </a:lnTo>
                <a:lnTo>
                  <a:pt x="9525" y="28955"/>
                </a:lnTo>
                <a:lnTo>
                  <a:pt x="409194" y="28955"/>
                </a:lnTo>
                <a:lnTo>
                  <a:pt x="418719" y="28955"/>
                </a:lnTo>
                <a:lnTo>
                  <a:pt x="428244" y="19303"/>
                </a:lnTo>
                <a:lnTo>
                  <a:pt x="428244" y="9651"/>
                </a:lnTo>
                <a:lnTo>
                  <a:pt x="418719" y="0"/>
                </a:lnTo>
                <a:lnTo>
                  <a:pt x="409194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785103" y="3823715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19304" y="0"/>
                </a:moveTo>
                <a:lnTo>
                  <a:pt x="9651" y="0"/>
                </a:lnTo>
                <a:lnTo>
                  <a:pt x="0" y="9524"/>
                </a:lnTo>
                <a:lnTo>
                  <a:pt x="0" y="132206"/>
                </a:lnTo>
                <a:lnTo>
                  <a:pt x="9651" y="141731"/>
                </a:lnTo>
                <a:lnTo>
                  <a:pt x="19304" y="141731"/>
                </a:lnTo>
                <a:lnTo>
                  <a:pt x="28956" y="132206"/>
                </a:lnTo>
                <a:lnTo>
                  <a:pt x="28956" y="9524"/>
                </a:lnTo>
                <a:lnTo>
                  <a:pt x="1930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785103" y="3823715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32206"/>
                </a:moveTo>
                <a:lnTo>
                  <a:pt x="9651" y="141731"/>
                </a:lnTo>
                <a:lnTo>
                  <a:pt x="19304" y="141731"/>
                </a:lnTo>
                <a:lnTo>
                  <a:pt x="28956" y="132206"/>
                </a:lnTo>
                <a:lnTo>
                  <a:pt x="28956" y="9524"/>
                </a:lnTo>
                <a:lnTo>
                  <a:pt x="19304" y="0"/>
                </a:lnTo>
                <a:lnTo>
                  <a:pt x="9651" y="0"/>
                </a:lnTo>
                <a:lnTo>
                  <a:pt x="0" y="9524"/>
                </a:lnTo>
                <a:lnTo>
                  <a:pt x="0" y="132206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785103" y="3823715"/>
            <a:ext cx="29209" cy="142240"/>
          </a:xfrm>
          <a:custGeom>
            <a:avLst/>
            <a:gdLst/>
            <a:ahLst/>
            <a:cxnLst/>
            <a:rect l="l" t="t" r="r" b="b"/>
            <a:pathLst>
              <a:path w="29210" h="142239">
                <a:moveTo>
                  <a:pt x="0" y="132333"/>
                </a:moveTo>
                <a:lnTo>
                  <a:pt x="9651" y="132333"/>
                </a:lnTo>
                <a:lnTo>
                  <a:pt x="9651" y="141731"/>
                </a:lnTo>
                <a:lnTo>
                  <a:pt x="19304" y="141731"/>
                </a:lnTo>
                <a:lnTo>
                  <a:pt x="28956" y="132333"/>
                </a:lnTo>
                <a:lnTo>
                  <a:pt x="28956" y="9397"/>
                </a:lnTo>
                <a:lnTo>
                  <a:pt x="19304" y="0"/>
                </a:lnTo>
                <a:lnTo>
                  <a:pt x="9651" y="0"/>
                </a:lnTo>
                <a:lnTo>
                  <a:pt x="0" y="9397"/>
                </a:lnTo>
                <a:lnTo>
                  <a:pt x="0" y="132333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785103" y="3838194"/>
            <a:ext cx="905510" cy="0"/>
          </a:xfrm>
          <a:custGeom>
            <a:avLst/>
            <a:gdLst/>
            <a:ahLst/>
            <a:cxnLst/>
            <a:rect l="l" t="t" r="r" b="b"/>
            <a:pathLst>
              <a:path w="905509" h="0">
                <a:moveTo>
                  <a:pt x="0" y="0"/>
                </a:moveTo>
                <a:lnTo>
                  <a:pt x="905255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785103" y="3823715"/>
            <a:ext cx="905510" cy="29209"/>
          </a:xfrm>
          <a:custGeom>
            <a:avLst/>
            <a:gdLst/>
            <a:ahLst/>
            <a:cxnLst/>
            <a:rect l="l" t="t" r="r" b="b"/>
            <a:pathLst>
              <a:path w="905509" h="29210">
                <a:moveTo>
                  <a:pt x="9525" y="0"/>
                </a:moveTo>
                <a:lnTo>
                  <a:pt x="0" y="9651"/>
                </a:lnTo>
                <a:lnTo>
                  <a:pt x="0" y="19303"/>
                </a:lnTo>
                <a:lnTo>
                  <a:pt x="9525" y="28955"/>
                </a:lnTo>
                <a:lnTo>
                  <a:pt x="895730" y="28955"/>
                </a:lnTo>
                <a:lnTo>
                  <a:pt x="895730" y="19303"/>
                </a:lnTo>
                <a:lnTo>
                  <a:pt x="905255" y="9651"/>
                </a:lnTo>
                <a:lnTo>
                  <a:pt x="895730" y="9651"/>
                </a:lnTo>
                <a:lnTo>
                  <a:pt x="895730" y="0"/>
                </a:lnTo>
                <a:lnTo>
                  <a:pt x="886205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785103" y="3823715"/>
            <a:ext cx="905510" cy="29209"/>
          </a:xfrm>
          <a:custGeom>
            <a:avLst/>
            <a:gdLst/>
            <a:ahLst/>
            <a:cxnLst/>
            <a:rect l="l" t="t" r="r" b="b"/>
            <a:pathLst>
              <a:path w="905509" h="29210">
                <a:moveTo>
                  <a:pt x="9525" y="0"/>
                </a:moveTo>
                <a:lnTo>
                  <a:pt x="19050" y="0"/>
                </a:lnTo>
                <a:lnTo>
                  <a:pt x="0" y="9651"/>
                </a:lnTo>
                <a:lnTo>
                  <a:pt x="0" y="19303"/>
                </a:lnTo>
                <a:lnTo>
                  <a:pt x="9525" y="28955"/>
                </a:lnTo>
                <a:lnTo>
                  <a:pt x="886205" y="28955"/>
                </a:lnTo>
                <a:lnTo>
                  <a:pt x="895730" y="28955"/>
                </a:lnTo>
                <a:lnTo>
                  <a:pt x="895730" y="19303"/>
                </a:lnTo>
                <a:lnTo>
                  <a:pt x="905255" y="9651"/>
                </a:lnTo>
                <a:lnTo>
                  <a:pt x="895730" y="9651"/>
                </a:lnTo>
                <a:lnTo>
                  <a:pt x="895730" y="0"/>
                </a:lnTo>
                <a:lnTo>
                  <a:pt x="886205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644139" y="4518659"/>
            <a:ext cx="29209" cy="27940"/>
          </a:xfrm>
          <a:custGeom>
            <a:avLst/>
            <a:gdLst/>
            <a:ahLst/>
            <a:cxnLst/>
            <a:rect l="l" t="t" r="r" b="b"/>
            <a:pathLst>
              <a:path w="29210" h="27939">
                <a:moveTo>
                  <a:pt x="28956" y="0"/>
                </a:moveTo>
                <a:lnTo>
                  <a:pt x="9652" y="0"/>
                </a:lnTo>
                <a:lnTo>
                  <a:pt x="0" y="9143"/>
                </a:lnTo>
                <a:lnTo>
                  <a:pt x="0" y="18287"/>
                </a:lnTo>
                <a:lnTo>
                  <a:pt x="9652" y="27431"/>
                </a:lnTo>
                <a:lnTo>
                  <a:pt x="28956" y="27431"/>
                </a:lnTo>
                <a:lnTo>
                  <a:pt x="28956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644139" y="4518659"/>
            <a:ext cx="29209" cy="27940"/>
          </a:xfrm>
          <a:custGeom>
            <a:avLst/>
            <a:gdLst/>
            <a:ahLst/>
            <a:cxnLst/>
            <a:rect l="l" t="t" r="r" b="b"/>
            <a:pathLst>
              <a:path w="29210" h="27939">
                <a:moveTo>
                  <a:pt x="9652" y="0"/>
                </a:moveTo>
                <a:lnTo>
                  <a:pt x="0" y="9143"/>
                </a:lnTo>
                <a:lnTo>
                  <a:pt x="0" y="18287"/>
                </a:lnTo>
                <a:lnTo>
                  <a:pt x="9652" y="27431"/>
                </a:lnTo>
                <a:lnTo>
                  <a:pt x="28956" y="27431"/>
                </a:lnTo>
                <a:lnTo>
                  <a:pt x="28956" y="0"/>
                </a:lnTo>
                <a:lnTo>
                  <a:pt x="19304" y="0"/>
                </a:lnTo>
                <a:lnTo>
                  <a:pt x="9652" y="0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644139" y="4518659"/>
            <a:ext cx="29209" cy="27940"/>
          </a:xfrm>
          <a:custGeom>
            <a:avLst/>
            <a:gdLst/>
            <a:ahLst/>
            <a:cxnLst/>
            <a:rect l="l" t="t" r="r" b="b"/>
            <a:pathLst>
              <a:path w="29210" h="27939">
                <a:moveTo>
                  <a:pt x="9652" y="0"/>
                </a:moveTo>
                <a:lnTo>
                  <a:pt x="19304" y="0"/>
                </a:lnTo>
                <a:lnTo>
                  <a:pt x="0" y="9143"/>
                </a:lnTo>
                <a:lnTo>
                  <a:pt x="0" y="18287"/>
                </a:lnTo>
                <a:lnTo>
                  <a:pt x="9652" y="27431"/>
                </a:lnTo>
                <a:lnTo>
                  <a:pt x="19304" y="27431"/>
                </a:lnTo>
                <a:lnTo>
                  <a:pt x="28956" y="27431"/>
                </a:lnTo>
                <a:lnTo>
                  <a:pt x="28956" y="18287"/>
                </a:lnTo>
                <a:lnTo>
                  <a:pt x="28956" y="9143"/>
                </a:lnTo>
                <a:lnTo>
                  <a:pt x="28956" y="0"/>
                </a:lnTo>
                <a:lnTo>
                  <a:pt x="19304" y="0"/>
                </a:lnTo>
                <a:lnTo>
                  <a:pt x="9652" y="0"/>
                </a:lnTo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644139" y="4279391"/>
            <a:ext cx="29209" cy="266700"/>
          </a:xfrm>
          <a:custGeom>
            <a:avLst/>
            <a:gdLst/>
            <a:ahLst/>
            <a:cxnLst/>
            <a:rect l="l" t="t" r="r" b="b"/>
            <a:pathLst>
              <a:path w="29210" h="266700">
                <a:moveTo>
                  <a:pt x="19304" y="0"/>
                </a:moveTo>
                <a:lnTo>
                  <a:pt x="9652" y="9524"/>
                </a:lnTo>
                <a:lnTo>
                  <a:pt x="0" y="9524"/>
                </a:lnTo>
                <a:lnTo>
                  <a:pt x="0" y="257174"/>
                </a:lnTo>
                <a:lnTo>
                  <a:pt x="9652" y="266699"/>
                </a:lnTo>
                <a:lnTo>
                  <a:pt x="28956" y="266699"/>
                </a:lnTo>
                <a:lnTo>
                  <a:pt x="28956" y="9524"/>
                </a:lnTo>
                <a:lnTo>
                  <a:pt x="19304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644139" y="4279391"/>
            <a:ext cx="29209" cy="266700"/>
          </a:xfrm>
          <a:custGeom>
            <a:avLst/>
            <a:gdLst/>
            <a:ahLst/>
            <a:cxnLst/>
            <a:rect l="l" t="t" r="r" b="b"/>
            <a:pathLst>
              <a:path w="29210" h="266700">
                <a:moveTo>
                  <a:pt x="0" y="247649"/>
                </a:moveTo>
                <a:lnTo>
                  <a:pt x="0" y="257174"/>
                </a:lnTo>
                <a:lnTo>
                  <a:pt x="9652" y="266699"/>
                </a:lnTo>
                <a:lnTo>
                  <a:pt x="28956" y="266699"/>
                </a:lnTo>
                <a:lnTo>
                  <a:pt x="28956" y="9524"/>
                </a:lnTo>
                <a:lnTo>
                  <a:pt x="19304" y="0"/>
                </a:lnTo>
                <a:lnTo>
                  <a:pt x="9652" y="9524"/>
                </a:lnTo>
                <a:lnTo>
                  <a:pt x="0" y="9524"/>
                </a:lnTo>
                <a:lnTo>
                  <a:pt x="0" y="19049"/>
                </a:lnTo>
                <a:lnTo>
                  <a:pt x="0" y="247649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644139" y="4279391"/>
            <a:ext cx="29209" cy="266700"/>
          </a:xfrm>
          <a:custGeom>
            <a:avLst/>
            <a:gdLst/>
            <a:ahLst/>
            <a:cxnLst/>
            <a:rect l="l" t="t" r="r" b="b"/>
            <a:pathLst>
              <a:path w="29210" h="266700">
                <a:moveTo>
                  <a:pt x="0" y="247649"/>
                </a:moveTo>
                <a:lnTo>
                  <a:pt x="0" y="257174"/>
                </a:lnTo>
                <a:lnTo>
                  <a:pt x="9652" y="266699"/>
                </a:lnTo>
                <a:lnTo>
                  <a:pt x="19304" y="266699"/>
                </a:lnTo>
                <a:lnTo>
                  <a:pt x="28956" y="266699"/>
                </a:lnTo>
                <a:lnTo>
                  <a:pt x="28956" y="257174"/>
                </a:lnTo>
                <a:lnTo>
                  <a:pt x="28956" y="247649"/>
                </a:lnTo>
                <a:lnTo>
                  <a:pt x="28956" y="19049"/>
                </a:lnTo>
                <a:lnTo>
                  <a:pt x="28956" y="9524"/>
                </a:lnTo>
                <a:lnTo>
                  <a:pt x="19304" y="0"/>
                </a:lnTo>
                <a:lnTo>
                  <a:pt x="9652" y="9524"/>
                </a:lnTo>
                <a:lnTo>
                  <a:pt x="0" y="9524"/>
                </a:lnTo>
                <a:lnTo>
                  <a:pt x="0" y="19049"/>
                </a:lnTo>
                <a:lnTo>
                  <a:pt x="0" y="247649"/>
                </a:lnTo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644139" y="4293870"/>
            <a:ext cx="4046220" cy="0"/>
          </a:xfrm>
          <a:custGeom>
            <a:avLst/>
            <a:gdLst/>
            <a:ahLst/>
            <a:cxnLst/>
            <a:rect l="l" t="t" r="r" b="b"/>
            <a:pathLst>
              <a:path w="4046220" h="0">
                <a:moveTo>
                  <a:pt x="0" y="0"/>
                </a:moveTo>
                <a:lnTo>
                  <a:pt x="4046219" y="0"/>
                </a:lnTo>
              </a:path>
            </a:pathLst>
          </a:custGeom>
          <a:ln w="28956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644139" y="4279391"/>
            <a:ext cx="4046220" cy="29209"/>
          </a:xfrm>
          <a:custGeom>
            <a:avLst/>
            <a:gdLst/>
            <a:ahLst/>
            <a:cxnLst/>
            <a:rect l="l" t="t" r="r" b="b"/>
            <a:pathLst>
              <a:path w="4046220" h="29210">
                <a:moveTo>
                  <a:pt x="19050" y="0"/>
                </a:moveTo>
                <a:lnTo>
                  <a:pt x="9525" y="9651"/>
                </a:lnTo>
                <a:lnTo>
                  <a:pt x="0" y="9651"/>
                </a:lnTo>
                <a:lnTo>
                  <a:pt x="0" y="28955"/>
                </a:lnTo>
                <a:lnTo>
                  <a:pt x="4036694" y="28955"/>
                </a:lnTo>
                <a:lnTo>
                  <a:pt x="4046219" y="19303"/>
                </a:lnTo>
                <a:lnTo>
                  <a:pt x="4036694" y="9651"/>
                </a:lnTo>
                <a:lnTo>
                  <a:pt x="4027169" y="0"/>
                </a:lnTo>
                <a:lnTo>
                  <a:pt x="19050" y="0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5296153" y="3654678"/>
            <a:ext cx="361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dirty="0" sz="120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578607" y="4311777"/>
            <a:ext cx="4523740" cy="914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05100">
              <a:lnSpc>
                <a:spcPct val="100000"/>
              </a:lnSpc>
              <a:spcBef>
                <a:spcPts val="100"/>
              </a:spcBef>
              <a:tabLst>
                <a:tab pos="3907154" algn="l"/>
              </a:tabLst>
            </a:pP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0.8%	0.8%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algn="ctr" marR="5080">
              <a:lnSpc>
                <a:spcPct val="100000"/>
              </a:lnSpc>
              <a:tabLst>
                <a:tab pos="342265" algn="l"/>
                <a:tab pos="781050" algn="l"/>
                <a:tab pos="1207770" algn="l"/>
                <a:tab pos="1636395" algn="l"/>
                <a:tab pos="2065020" algn="l"/>
                <a:tab pos="2493645" algn="l"/>
                <a:tab pos="2921000" algn="l"/>
                <a:tab pos="3349625" algn="l"/>
                <a:tab pos="3740150" algn="l"/>
              </a:tabLst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	120	240	360	480	600	720	840	960	1080</a:t>
            </a:r>
            <a:r>
              <a:rPr dirty="0" sz="1200" spc="2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1200</a:t>
            </a:r>
            <a:endParaRPr sz="1200">
              <a:latin typeface="Arial"/>
              <a:cs typeface="Arial"/>
            </a:endParaRPr>
          </a:p>
          <a:p>
            <a:pPr algn="ctr" marR="131445">
              <a:lnSpc>
                <a:spcPct val="100000"/>
              </a:lnSpc>
              <a:spcBef>
                <a:spcPts val="640"/>
              </a:spcBef>
            </a:pPr>
            <a:r>
              <a:rPr dirty="0" sz="1600" spc="-10">
                <a:solidFill>
                  <a:srgbClr val="FFFFFF"/>
                </a:solidFill>
                <a:latin typeface="Arial Rounded MT Bold"/>
                <a:cs typeface="Arial Rounded MT Bold"/>
              </a:rPr>
              <a:t>Time After Index </a:t>
            </a:r>
            <a:r>
              <a:rPr dirty="0" sz="1600" spc="-15">
                <a:solidFill>
                  <a:srgbClr val="FFFFFF"/>
                </a:solidFill>
                <a:latin typeface="Arial Rounded MT Bold"/>
                <a:cs typeface="Arial Rounded MT Bold"/>
              </a:rPr>
              <a:t>Procedure</a:t>
            </a:r>
            <a:r>
              <a:rPr dirty="0" sz="1600" spc="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Arial Rounded MT Bold"/>
                <a:cs typeface="Arial Rounded MT Bold"/>
              </a:rPr>
              <a:t>(Days)</a:t>
            </a:r>
            <a:endParaRPr sz="1600">
              <a:latin typeface="Arial Rounded MT Bold"/>
              <a:cs typeface="Arial Rounded MT Bold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131053" y="3144773"/>
            <a:ext cx="459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432245" y="3144773"/>
            <a:ext cx="46100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1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763011" y="1856358"/>
            <a:ext cx="2627630" cy="82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7665">
              <a:lnSpc>
                <a:spcPts val="1395"/>
              </a:lnSpc>
              <a:spcBef>
                <a:spcPts val="100"/>
              </a:spcBef>
              <a:tabLst>
                <a:tab pos="1899920" algn="l"/>
              </a:tabLst>
            </a:pP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Absorb</a:t>
            </a:r>
            <a:r>
              <a:rPr dirty="0" sz="120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BVS	XIENCE</a:t>
            </a:r>
            <a:r>
              <a:rPr dirty="0" sz="1200" spc="-7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>
                <a:solidFill>
                  <a:srgbClr val="FFFFFF"/>
                </a:solidFill>
                <a:latin typeface="Arial Rounded MT Bold"/>
                <a:cs typeface="Arial Rounded MT Bold"/>
              </a:rPr>
              <a:t>V</a:t>
            </a:r>
            <a:endParaRPr sz="1200">
              <a:latin typeface="Arial Rounded MT Bold"/>
              <a:cs typeface="Arial Rounded MT Bold"/>
            </a:endParaRPr>
          </a:p>
          <a:p>
            <a:pPr marL="27940">
              <a:lnSpc>
                <a:spcPts val="1395"/>
              </a:lnSpc>
            </a:pPr>
            <a:r>
              <a:rPr dirty="0" sz="1200" spc="-5" u="sng">
                <a:solidFill>
                  <a:srgbClr val="FFFFFF"/>
                </a:solidFill>
                <a:latin typeface="Arial"/>
                <a:cs typeface="Arial"/>
              </a:rPr>
              <a:t>3-year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HR [95%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CI]=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2.97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[0.60,14.74]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p=0.16 (Log rank</a:t>
            </a:r>
            <a:r>
              <a:rPr dirty="0" sz="12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test)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38454"/>
            <a:ext cx="35890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ID-TLR </a:t>
            </a:r>
            <a:r>
              <a:rPr dirty="0" sz="3000" spc="-10"/>
              <a:t>through </a:t>
            </a:r>
            <a:r>
              <a:rPr dirty="0" sz="3000"/>
              <a:t>3</a:t>
            </a:r>
            <a:r>
              <a:rPr dirty="0" sz="3000" spc="-70"/>
              <a:t> </a:t>
            </a:r>
            <a:r>
              <a:rPr dirty="0" sz="3000" spc="-60"/>
              <a:t>Years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8055" y="5598680"/>
          <a:ext cx="7263765" cy="935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7242"/>
                <a:gridCol w="768223"/>
                <a:gridCol w="768223"/>
                <a:gridCol w="768095"/>
                <a:gridCol w="768223"/>
                <a:gridCol w="768222"/>
                <a:gridCol w="768223"/>
                <a:gridCol w="768223"/>
              </a:tblGrid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(days)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208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298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393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758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1123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Absorb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BVS 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923290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V	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(#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341119" y="1243583"/>
            <a:ext cx="6483350" cy="4091940"/>
          </a:xfrm>
          <a:custGeom>
            <a:avLst/>
            <a:gdLst/>
            <a:ahLst/>
            <a:cxnLst/>
            <a:rect l="l" t="t" r="r" b="b"/>
            <a:pathLst>
              <a:path w="6483350" h="4091940">
                <a:moveTo>
                  <a:pt x="0" y="4091940"/>
                </a:moveTo>
                <a:lnTo>
                  <a:pt x="6483096" y="4091940"/>
                </a:lnTo>
                <a:lnTo>
                  <a:pt x="6483096" y="0"/>
                </a:lnTo>
                <a:lnTo>
                  <a:pt x="0" y="0"/>
                </a:lnTo>
                <a:lnTo>
                  <a:pt x="0" y="4091940"/>
                </a:lnTo>
                <a:close/>
              </a:path>
            </a:pathLst>
          </a:custGeom>
          <a:solidFill>
            <a:srgbClr val="001B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41119" y="1243583"/>
            <a:ext cx="6483350" cy="4091940"/>
          </a:xfrm>
          <a:custGeom>
            <a:avLst/>
            <a:gdLst/>
            <a:ahLst/>
            <a:cxnLst/>
            <a:rect l="l" t="t" r="r" b="b"/>
            <a:pathLst>
              <a:path w="6483350" h="4091940">
                <a:moveTo>
                  <a:pt x="0" y="4091940"/>
                </a:moveTo>
                <a:lnTo>
                  <a:pt x="6483096" y="4091940"/>
                </a:lnTo>
                <a:lnTo>
                  <a:pt x="6483096" y="0"/>
                </a:lnTo>
                <a:lnTo>
                  <a:pt x="0" y="0"/>
                </a:lnTo>
                <a:lnTo>
                  <a:pt x="0" y="4091940"/>
                </a:lnTo>
                <a:close/>
              </a:path>
            </a:pathLst>
          </a:custGeom>
          <a:ln w="9144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34995" y="1594103"/>
            <a:ext cx="20320" cy="2729865"/>
          </a:xfrm>
          <a:custGeom>
            <a:avLst/>
            <a:gdLst/>
            <a:ahLst/>
            <a:cxnLst/>
            <a:rect l="l" t="t" r="r" b="b"/>
            <a:pathLst>
              <a:path w="20319" h="2729865">
                <a:moveTo>
                  <a:pt x="0" y="2729484"/>
                </a:moveTo>
                <a:lnTo>
                  <a:pt x="19812" y="2729484"/>
                </a:lnTo>
                <a:lnTo>
                  <a:pt x="19812" y="0"/>
                </a:lnTo>
                <a:lnTo>
                  <a:pt x="0" y="0"/>
                </a:lnTo>
                <a:lnTo>
                  <a:pt x="0" y="2729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0423" y="1589532"/>
            <a:ext cx="29209" cy="2738755"/>
          </a:xfrm>
          <a:custGeom>
            <a:avLst/>
            <a:gdLst/>
            <a:ahLst/>
            <a:cxnLst/>
            <a:rect l="l" t="t" r="r" b="b"/>
            <a:pathLst>
              <a:path w="29210" h="2738754">
                <a:moveTo>
                  <a:pt x="0" y="2738628"/>
                </a:moveTo>
                <a:lnTo>
                  <a:pt x="28956" y="2738628"/>
                </a:lnTo>
                <a:lnTo>
                  <a:pt x="28956" y="0"/>
                </a:lnTo>
                <a:lnTo>
                  <a:pt x="0" y="0"/>
                </a:lnTo>
                <a:lnTo>
                  <a:pt x="0" y="27386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30423" y="1589532"/>
            <a:ext cx="29209" cy="2738755"/>
          </a:xfrm>
          <a:custGeom>
            <a:avLst/>
            <a:gdLst/>
            <a:ahLst/>
            <a:cxnLst/>
            <a:rect l="l" t="t" r="r" b="b"/>
            <a:pathLst>
              <a:path w="29210" h="2738754">
                <a:moveTo>
                  <a:pt x="0" y="2738628"/>
                </a:moveTo>
                <a:lnTo>
                  <a:pt x="28956" y="2738628"/>
                </a:lnTo>
                <a:lnTo>
                  <a:pt x="28956" y="0"/>
                </a:lnTo>
                <a:lnTo>
                  <a:pt x="0" y="0"/>
                </a:lnTo>
                <a:lnTo>
                  <a:pt x="0" y="27386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58795" y="432358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58795" y="405688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58795" y="377952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58795" y="350520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58795" y="322935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8795" y="295351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58795" y="268833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58795" y="241096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58795" y="213512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58795" y="185927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58795" y="159410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9601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972020" y="2456086"/>
            <a:ext cx="260350" cy="1071245"/>
          </a:xfrm>
          <a:prstGeom prst="rect">
            <a:avLst/>
          </a:prstGeom>
        </p:spPr>
        <p:txBody>
          <a:bodyPr wrap="square" lIns="0" tIns="12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 Rounded MT Bold"/>
                <a:cs typeface="Arial Rounded MT Bold"/>
              </a:rPr>
              <a:t>D</a:t>
            </a:r>
            <a:r>
              <a:rPr dirty="0" sz="1600" spc="-5">
                <a:solidFill>
                  <a:srgbClr val="FFFFFF"/>
                </a:solidFill>
                <a:latin typeface="Arial Rounded MT Bold"/>
                <a:cs typeface="Arial Rounded MT Bold"/>
              </a:rPr>
              <a:t>-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T</a:t>
            </a:r>
            <a:r>
              <a:rPr dirty="0" sz="1600" spc="-5">
                <a:solidFill>
                  <a:srgbClr val="FFFFFF"/>
                </a:solidFill>
                <a:latin typeface="Arial Rounded MT Bold"/>
                <a:cs typeface="Arial Rounded MT Bold"/>
              </a:rPr>
              <a:t>L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R</a:t>
            </a:r>
            <a:r>
              <a:rPr dirty="0" sz="1600" spc="1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>
                <a:solidFill>
                  <a:srgbClr val="FFFFFF"/>
                </a:solidFill>
                <a:latin typeface="Arial Rounded MT Bold"/>
                <a:cs typeface="Arial Rounded MT Bold"/>
              </a:rPr>
              <a:t>(%)</a:t>
            </a:r>
            <a:endParaRPr sz="1600">
              <a:latin typeface="Arial Rounded MT Bold"/>
              <a:cs typeface="Arial Rounded MT 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2951" y="1418716"/>
            <a:ext cx="187960" cy="303911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algn="ctr" marR="8890">
              <a:lnSpc>
                <a:spcPct val="100000"/>
              </a:lnSpc>
              <a:spcBef>
                <a:spcPts val="819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 algn="ctr" marL="77470">
              <a:lnSpc>
                <a:spcPct val="100000"/>
              </a:lnSpc>
              <a:spcBef>
                <a:spcPts val="73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6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5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1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54807" y="4323588"/>
            <a:ext cx="4291965" cy="18415"/>
          </a:xfrm>
          <a:custGeom>
            <a:avLst/>
            <a:gdLst/>
            <a:ahLst/>
            <a:cxnLst/>
            <a:rect l="l" t="t" r="r" b="b"/>
            <a:pathLst>
              <a:path w="4291965" h="18414">
                <a:moveTo>
                  <a:pt x="0" y="18287"/>
                </a:moveTo>
                <a:lnTo>
                  <a:pt x="4291584" y="18287"/>
                </a:lnTo>
                <a:lnTo>
                  <a:pt x="4291584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50235" y="4319015"/>
            <a:ext cx="4300855" cy="27940"/>
          </a:xfrm>
          <a:custGeom>
            <a:avLst/>
            <a:gdLst/>
            <a:ahLst/>
            <a:cxnLst/>
            <a:rect l="l" t="t" r="r" b="b"/>
            <a:pathLst>
              <a:path w="4300855" h="27939">
                <a:moveTo>
                  <a:pt x="0" y="27432"/>
                </a:moveTo>
                <a:lnTo>
                  <a:pt x="4300728" y="27432"/>
                </a:lnTo>
                <a:lnTo>
                  <a:pt x="430072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50235" y="4319015"/>
            <a:ext cx="4300855" cy="27940"/>
          </a:xfrm>
          <a:custGeom>
            <a:avLst/>
            <a:gdLst/>
            <a:ahLst/>
            <a:cxnLst/>
            <a:rect l="l" t="t" r="r" b="b"/>
            <a:pathLst>
              <a:path w="4300855" h="27939">
                <a:moveTo>
                  <a:pt x="0" y="27432"/>
                </a:moveTo>
                <a:lnTo>
                  <a:pt x="4300728" y="27432"/>
                </a:lnTo>
                <a:lnTo>
                  <a:pt x="430072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29661" y="3148583"/>
            <a:ext cx="4075175" cy="1283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20440" y="433273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48684" y="433273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376928" y="433273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805171" y="433273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233415" y="433273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61659" y="433273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89903" y="433273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518147" y="433273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946392" y="4332732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578607" y="4425863"/>
            <a:ext cx="4523740" cy="59563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585"/>
              </a:spcBef>
              <a:tabLst>
                <a:tab pos="342265" algn="l"/>
                <a:tab pos="781050" algn="l"/>
                <a:tab pos="1207770" algn="l"/>
                <a:tab pos="1636395" algn="l"/>
                <a:tab pos="2065020" algn="l"/>
                <a:tab pos="2493645" algn="l"/>
                <a:tab pos="2921000" algn="l"/>
                <a:tab pos="3349625" algn="l"/>
                <a:tab pos="3740150" algn="l"/>
              </a:tabLst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	120	240	360	480	600	720	840	960	1080</a:t>
            </a:r>
            <a:r>
              <a:rPr dirty="0" sz="1200" spc="2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1200</a:t>
            </a:r>
            <a:endParaRPr sz="1200">
              <a:latin typeface="Arial"/>
              <a:cs typeface="Arial"/>
            </a:endParaRPr>
          </a:p>
          <a:p>
            <a:pPr algn="ctr" marR="130810">
              <a:lnSpc>
                <a:spcPct val="100000"/>
              </a:lnSpc>
              <a:spcBef>
                <a:spcPts val="645"/>
              </a:spcBef>
            </a:pPr>
            <a:r>
              <a:rPr dirty="0" sz="1600" spc="-10">
                <a:solidFill>
                  <a:srgbClr val="FFFFFF"/>
                </a:solidFill>
                <a:latin typeface="Arial Rounded MT Bold"/>
                <a:cs typeface="Arial Rounded MT Bold"/>
              </a:rPr>
              <a:t>Time After Index </a:t>
            </a:r>
            <a:r>
              <a:rPr dirty="0" sz="1600" spc="-20">
                <a:solidFill>
                  <a:srgbClr val="FFFFFF"/>
                </a:solidFill>
                <a:latin typeface="Arial Rounded MT Bold"/>
                <a:cs typeface="Arial Rounded MT Bold"/>
              </a:rPr>
              <a:t>Procedure</a:t>
            </a:r>
            <a:r>
              <a:rPr dirty="0" sz="1600" spc="4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Arial Rounded MT Bold"/>
                <a:cs typeface="Arial Rounded MT Bold"/>
              </a:rPr>
              <a:t>(Days)</a:t>
            </a:r>
            <a:endParaRPr sz="1600">
              <a:latin typeface="Arial Rounded MT Bold"/>
              <a:cs typeface="Arial Rounded MT 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85890" y="3683253"/>
            <a:ext cx="361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2</a:t>
            </a:r>
            <a:r>
              <a:rPr dirty="0" sz="1200">
                <a:solidFill>
                  <a:srgbClr val="00FFFF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00FFFF"/>
                </a:solidFill>
                <a:latin typeface="Arial"/>
                <a:cs typeface="Arial"/>
              </a:rPr>
              <a:t>6</a:t>
            </a: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731007" y="1732026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31007" y="1717548"/>
            <a:ext cx="332740" cy="29209"/>
          </a:xfrm>
          <a:custGeom>
            <a:avLst/>
            <a:gdLst/>
            <a:ahLst/>
            <a:cxnLst/>
            <a:rect l="l" t="t" r="r" b="b"/>
            <a:pathLst>
              <a:path w="332739" h="29210">
                <a:moveTo>
                  <a:pt x="0" y="28955"/>
                </a:moveTo>
                <a:lnTo>
                  <a:pt x="332231" y="28955"/>
                </a:lnTo>
                <a:lnTo>
                  <a:pt x="332231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262628" y="1732026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 h="0">
                <a:moveTo>
                  <a:pt x="0" y="0"/>
                </a:moveTo>
                <a:lnTo>
                  <a:pt x="333755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262628" y="1717548"/>
            <a:ext cx="334010" cy="29209"/>
          </a:xfrm>
          <a:custGeom>
            <a:avLst/>
            <a:gdLst/>
            <a:ahLst/>
            <a:cxnLst/>
            <a:rect l="l" t="t" r="r" b="b"/>
            <a:pathLst>
              <a:path w="334010" h="29210">
                <a:moveTo>
                  <a:pt x="0" y="28955"/>
                </a:moveTo>
                <a:lnTo>
                  <a:pt x="333755" y="28955"/>
                </a:lnTo>
                <a:lnTo>
                  <a:pt x="333755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376928" y="3614928"/>
            <a:ext cx="2313940" cy="0"/>
          </a:xfrm>
          <a:custGeom>
            <a:avLst/>
            <a:gdLst/>
            <a:ahLst/>
            <a:cxnLst/>
            <a:rect l="l" t="t" r="r" b="b"/>
            <a:pathLst>
              <a:path w="2313940" h="0">
                <a:moveTo>
                  <a:pt x="0" y="0"/>
                </a:moveTo>
                <a:lnTo>
                  <a:pt x="2313431" y="0"/>
                </a:lnTo>
              </a:path>
            </a:pathLst>
          </a:custGeom>
          <a:ln w="27431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376928" y="3601211"/>
            <a:ext cx="2313940" cy="27940"/>
          </a:xfrm>
          <a:custGeom>
            <a:avLst/>
            <a:gdLst/>
            <a:ahLst/>
            <a:cxnLst/>
            <a:rect l="l" t="t" r="r" b="b"/>
            <a:pathLst>
              <a:path w="2313940" h="27939">
                <a:moveTo>
                  <a:pt x="19050" y="0"/>
                </a:moveTo>
                <a:lnTo>
                  <a:pt x="9525" y="9143"/>
                </a:lnTo>
                <a:lnTo>
                  <a:pt x="0" y="9143"/>
                </a:lnTo>
                <a:lnTo>
                  <a:pt x="0" y="27431"/>
                </a:lnTo>
                <a:lnTo>
                  <a:pt x="2303906" y="27431"/>
                </a:lnTo>
                <a:lnTo>
                  <a:pt x="2313431" y="18287"/>
                </a:lnTo>
                <a:lnTo>
                  <a:pt x="2303906" y="9143"/>
                </a:lnTo>
                <a:lnTo>
                  <a:pt x="2294381" y="0"/>
                </a:lnTo>
                <a:lnTo>
                  <a:pt x="19050" y="0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083428" y="2526919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2-year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85001" y="2526919"/>
            <a:ext cx="462280" cy="606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0330" indent="-10096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3-year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00330">
              <a:lnSpc>
                <a:spcPct val="100000"/>
              </a:lnSpc>
            </a:pPr>
            <a:r>
              <a:rPr dirty="0" sz="1200">
                <a:solidFill>
                  <a:srgbClr val="FFFF00"/>
                </a:solidFill>
                <a:latin typeface="Arial"/>
                <a:cs typeface="Arial"/>
              </a:rPr>
              <a:t>4.</a:t>
            </a:r>
            <a:r>
              <a:rPr dirty="0" sz="120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dirty="0" sz="1200">
                <a:solidFill>
                  <a:srgbClr val="FFFF0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89220" y="3680917"/>
            <a:ext cx="3613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0FFFF"/>
                </a:solidFill>
                <a:latin typeface="Arial"/>
                <a:cs typeface="Arial"/>
              </a:rPr>
              <a:t>2.</a:t>
            </a:r>
            <a:r>
              <a:rPr dirty="0" sz="1200">
                <a:solidFill>
                  <a:srgbClr val="00FFFF"/>
                </a:solidFill>
                <a:latin typeface="Arial"/>
                <a:cs typeface="Arial"/>
              </a:rPr>
              <a:t>6</a:t>
            </a:r>
            <a:r>
              <a:rPr dirty="0" sz="1200">
                <a:solidFill>
                  <a:srgbClr val="00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53533" y="3148710"/>
            <a:ext cx="361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3</a:t>
            </a:r>
            <a:r>
              <a:rPr dirty="0" sz="120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FFFF00"/>
                </a:solidFill>
                <a:latin typeface="Arial"/>
                <a:cs typeface="Arial"/>
              </a:rPr>
              <a:t>4</a:t>
            </a: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74950" y="1651507"/>
            <a:ext cx="2615565" cy="836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235">
              <a:lnSpc>
                <a:spcPts val="1405"/>
              </a:lnSpc>
              <a:spcBef>
                <a:spcPts val="100"/>
              </a:spcBef>
              <a:tabLst>
                <a:tab pos="1887855" algn="l"/>
              </a:tabLst>
            </a:pP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Absorb</a:t>
            </a:r>
            <a:r>
              <a:rPr dirty="0" sz="120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BVS	XIENCE</a:t>
            </a:r>
            <a:r>
              <a:rPr dirty="0" sz="1200" spc="-7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>
                <a:solidFill>
                  <a:srgbClr val="FFFFFF"/>
                </a:solidFill>
                <a:latin typeface="Arial Rounded MT Bold"/>
                <a:cs typeface="Arial Rounded MT Bold"/>
              </a:rPr>
              <a:t>V</a:t>
            </a:r>
            <a:endParaRPr sz="1200">
              <a:latin typeface="Arial Rounded MT Bold"/>
              <a:cs typeface="Arial Rounded MT Bold"/>
            </a:endParaRPr>
          </a:p>
          <a:p>
            <a:pPr marL="15875">
              <a:lnSpc>
                <a:spcPts val="1405"/>
              </a:lnSpc>
            </a:pPr>
            <a:r>
              <a:rPr dirty="0" sz="1200" spc="-5" u="sng">
                <a:solidFill>
                  <a:srgbClr val="FFFFFF"/>
                </a:solidFill>
                <a:latin typeface="Arial"/>
                <a:cs typeface="Arial"/>
              </a:rPr>
              <a:t>3-year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HR [95%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CI]=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1.64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[0.60,4.51]</a:t>
            </a:r>
            <a:endParaRPr sz="1200">
              <a:latin typeface="Arial"/>
              <a:cs typeface="Arial"/>
            </a:endParaRPr>
          </a:p>
          <a:p>
            <a:pPr marL="11430">
              <a:lnSpc>
                <a:spcPct val="100000"/>
              </a:lnSpc>
              <a:spcBef>
                <a:spcPts val="28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p=0.33 (Log rank</a:t>
            </a:r>
            <a:r>
              <a:rPr dirty="0" sz="12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test)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90930" marR="508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Definite/Probable </a:t>
            </a:r>
            <a:r>
              <a:rPr dirty="0" spc="-15"/>
              <a:t>Scaffold/Stent </a:t>
            </a:r>
            <a:r>
              <a:rPr dirty="0" spc="-5"/>
              <a:t>Thrombosis  </a:t>
            </a:r>
            <a:r>
              <a:rPr dirty="0" spc="-15"/>
              <a:t>at </a:t>
            </a:r>
            <a:r>
              <a:rPr dirty="0"/>
              <a:t>3</a:t>
            </a:r>
            <a:r>
              <a:rPr dirty="0" spc="-80"/>
              <a:t> </a:t>
            </a:r>
            <a:r>
              <a:rPr dirty="0" spc="-55"/>
              <a:t>Years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210817"/>
          <a:ext cx="8220075" cy="444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9241"/>
                <a:gridCol w="1709420"/>
                <a:gridCol w="1755774"/>
                <a:gridCol w="1656461"/>
              </a:tblGrid>
              <a:tr h="749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Absorb</a:t>
                      </a:r>
                      <a:r>
                        <a:rPr dirty="0" sz="18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BVS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(N=238)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22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800" spc="-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(N=237)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22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All (0-1095</a:t>
                      </a:r>
                      <a:r>
                        <a:rPr dirty="0"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days)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25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0.9%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Definite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Probable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Early (0-30</a:t>
                      </a:r>
                      <a:r>
                        <a:rPr dirty="0" sz="1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days)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(1/238)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F0F5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Late (31-365</a:t>
                      </a:r>
                      <a:r>
                        <a:rPr dirty="0"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days)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320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(0/237)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(0/232)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30">
                          <a:latin typeface="Arial"/>
                          <a:cs typeface="Arial"/>
                        </a:rPr>
                        <a:t>Very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Late (366-1095</a:t>
                      </a:r>
                      <a:r>
                        <a:rPr dirty="0" sz="1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days)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66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1-2</a:t>
                      </a:r>
                      <a:r>
                        <a:rPr dirty="0" sz="18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66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2-3</a:t>
                      </a:r>
                      <a:r>
                        <a:rPr dirty="0" sz="18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11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(0/234)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1.00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46912" y="5759602"/>
            <a:ext cx="8025765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 i="1">
                <a:latin typeface="Arial"/>
                <a:cs typeface="Arial"/>
              </a:rPr>
              <a:t>There were 1 probable, subacute ST on day 15 and 1 definite, very late ST on day 622 in  </a:t>
            </a:r>
            <a:r>
              <a:rPr dirty="0" sz="1600" spc="-5" i="1">
                <a:latin typeface="Arial"/>
                <a:cs typeface="Arial"/>
              </a:rPr>
              <a:t>the Absorb BVS </a:t>
            </a:r>
            <a:r>
              <a:rPr dirty="0" sz="1600" spc="-10" i="1">
                <a:latin typeface="Arial"/>
                <a:cs typeface="Arial"/>
              </a:rPr>
              <a:t>arm. </a:t>
            </a:r>
            <a:r>
              <a:rPr dirty="0" sz="1600" spc="-5" i="1">
                <a:latin typeface="Arial"/>
                <a:cs typeface="Arial"/>
              </a:rPr>
              <a:t>Post-dilatation was not performed during the index procedure in  both cases, and post-procedural </a:t>
            </a:r>
            <a:r>
              <a:rPr dirty="0" sz="1600" spc="-10" i="1">
                <a:latin typeface="Arial"/>
                <a:cs typeface="Arial"/>
              </a:rPr>
              <a:t>MLDs </a:t>
            </a:r>
            <a:r>
              <a:rPr dirty="0" sz="1600" spc="-5" i="1">
                <a:latin typeface="Arial"/>
                <a:cs typeface="Arial"/>
              </a:rPr>
              <a:t>revealed substantial scaffold</a:t>
            </a:r>
            <a:r>
              <a:rPr dirty="0" sz="1600" spc="204" i="1">
                <a:latin typeface="Arial"/>
                <a:cs typeface="Arial"/>
              </a:rPr>
              <a:t> </a:t>
            </a:r>
            <a:r>
              <a:rPr dirty="0" sz="1600" spc="-5" i="1">
                <a:latin typeface="Arial"/>
                <a:cs typeface="Arial"/>
              </a:rPr>
              <a:t>under-expansion.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 i="1">
                <a:latin typeface="Arial"/>
                <a:cs typeface="Arial"/>
              </a:rPr>
              <a:t>No ST occurred between 2 and 3</a:t>
            </a:r>
            <a:r>
              <a:rPr dirty="0" sz="1600" spc="25" i="1">
                <a:latin typeface="Arial"/>
                <a:cs typeface="Arial"/>
              </a:rPr>
              <a:t> </a:t>
            </a:r>
            <a:r>
              <a:rPr dirty="0" sz="1600" spc="-5" i="1">
                <a:latin typeface="Arial"/>
                <a:cs typeface="Arial"/>
              </a:rPr>
              <a:t>years.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64363"/>
            <a:ext cx="5283200" cy="436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Definite/Probable </a:t>
            </a:r>
            <a:r>
              <a:rPr dirty="0" spc="-15"/>
              <a:t>ST </a:t>
            </a:r>
            <a:r>
              <a:rPr dirty="0" spc="-5"/>
              <a:t>through </a:t>
            </a:r>
            <a:r>
              <a:rPr dirty="0"/>
              <a:t>3</a:t>
            </a:r>
            <a:r>
              <a:rPr dirty="0" spc="-25"/>
              <a:t> </a:t>
            </a:r>
            <a:r>
              <a:rPr dirty="0" spc="-55"/>
              <a:t>Years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45680" y="5496178"/>
          <a:ext cx="7263765" cy="935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7242"/>
                <a:gridCol w="768223"/>
                <a:gridCol w="768223"/>
                <a:gridCol w="768095"/>
                <a:gridCol w="768223"/>
                <a:gridCol w="768222"/>
                <a:gridCol w="768223"/>
                <a:gridCol w="768223"/>
              </a:tblGrid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(days)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208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298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393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758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1123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Absorb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BVS 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923925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V	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(#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Risk)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284732" y="1225296"/>
            <a:ext cx="6482080" cy="4093845"/>
          </a:xfrm>
          <a:custGeom>
            <a:avLst/>
            <a:gdLst/>
            <a:ahLst/>
            <a:cxnLst/>
            <a:rect l="l" t="t" r="r" b="b"/>
            <a:pathLst>
              <a:path w="6482080" h="4093845">
                <a:moveTo>
                  <a:pt x="0" y="4093464"/>
                </a:moveTo>
                <a:lnTo>
                  <a:pt x="6481572" y="4093464"/>
                </a:lnTo>
                <a:lnTo>
                  <a:pt x="6481572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solidFill>
            <a:srgbClr val="001B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84732" y="1225296"/>
            <a:ext cx="6482080" cy="4093845"/>
          </a:xfrm>
          <a:custGeom>
            <a:avLst/>
            <a:gdLst/>
            <a:ahLst/>
            <a:cxnLst/>
            <a:rect l="l" t="t" r="r" b="b"/>
            <a:pathLst>
              <a:path w="6482080" h="4093845">
                <a:moveTo>
                  <a:pt x="0" y="4093464"/>
                </a:moveTo>
                <a:lnTo>
                  <a:pt x="6481572" y="4093464"/>
                </a:lnTo>
                <a:lnTo>
                  <a:pt x="6481572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ln w="9144">
            <a:solidFill>
              <a:srgbClr val="9747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06039" y="1648967"/>
            <a:ext cx="20320" cy="2727960"/>
          </a:xfrm>
          <a:custGeom>
            <a:avLst/>
            <a:gdLst/>
            <a:ahLst/>
            <a:cxnLst/>
            <a:rect l="l" t="t" r="r" b="b"/>
            <a:pathLst>
              <a:path w="20319" h="2727960">
                <a:moveTo>
                  <a:pt x="0" y="2727960"/>
                </a:moveTo>
                <a:lnTo>
                  <a:pt x="19812" y="2727960"/>
                </a:lnTo>
                <a:lnTo>
                  <a:pt x="19812" y="0"/>
                </a:lnTo>
                <a:lnTo>
                  <a:pt x="0" y="0"/>
                </a:lnTo>
                <a:lnTo>
                  <a:pt x="0" y="2727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01467" y="1644395"/>
            <a:ext cx="29209" cy="2737485"/>
          </a:xfrm>
          <a:custGeom>
            <a:avLst/>
            <a:gdLst/>
            <a:ahLst/>
            <a:cxnLst/>
            <a:rect l="l" t="t" r="r" b="b"/>
            <a:pathLst>
              <a:path w="29210" h="2737485">
                <a:moveTo>
                  <a:pt x="0" y="2737104"/>
                </a:moveTo>
                <a:lnTo>
                  <a:pt x="28956" y="2737104"/>
                </a:lnTo>
                <a:lnTo>
                  <a:pt x="28956" y="0"/>
                </a:lnTo>
                <a:lnTo>
                  <a:pt x="0" y="0"/>
                </a:lnTo>
                <a:lnTo>
                  <a:pt x="0" y="27371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01467" y="1644395"/>
            <a:ext cx="29209" cy="2737485"/>
          </a:xfrm>
          <a:custGeom>
            <a:avLst/>
            <a:gdLst/>
            <a:ahLst/>
            <a:cxnLst/>
            <a:rect l="l" t="t" r="r" b="b"/>
            <a:pathLst>
              <a:path w="29210" h="2737485">
                <a:moveTo>
                  <a:pt x="0" y="2737104"/>
                </a:moveTo>
                <a:lnTo>
                  <a:pt x="28956" y="2737104"/>
                </a:lnTo>
                <a:lnTo>
                  <a:pt x="28956" y="0"/>
                </a:lnTo>
                <a:lnTo>
                  <a:pt x="0" y="0"/>
                </a:lnTo>
                <a:lnTo>
                  <a:pt x="0" y="27371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29839" y="4376928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29839" y="4110228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29839" y="3834384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29839" y="3560064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29839" y="3284220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29839" y="3006851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29839" y="2741676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29839" y="2465832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29839" y="2189988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29839" y="1914144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29839" y="1648967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868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882319" y="2291230"/>
            <a:ext cx="231775" cy="1377950"/>
          </a:xfrm>
          <a:prstGeom prst="rect">
            <a:avLst/>
          </a:prstGeom>
        </p:spPr>
        <p:txBody>
          <a:bodyPr wrap="square" lIns="0" tIns="317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400" spc="0">
                <a:solidFill>
                  <a:srgbClr val="FFFFFF"/>
                </a:solidFill>
                <a:latin typeface="Arial Rounded MT Bold"/>
                <a:cs typeface="Arial Rounded MT Bold"/>
              </a:rPr>
              <a:t>De</a:t>
            </a:r>
            <a:r>
              <a:rPr dirty="0" sz="1400" spc="-5">
                <a:solidFill>
                  <a:srgbClr val="FFFFFF"/>
                </a:solidFill>
                <a:latin typeface="Arial Rounded MT Bold"/>
                <a:cs typeface="Arial Rounded MT Bold"/>
              </a:rPr>
              <a:t>f</a:t>
            </a:r>
            <a:r>
              <a:rPr dirty="0" sz="1400">
                <a:solidFill>
                  <a:srgbClr val="FFFFFF"/>
                </a:solidFill>
                <a:latin typeface="Arial Rounded MT Bold"/>
                <a:cs typeface="Arial Rounded MT Bold"/>
              </a:rPr>
              <a:t>/P</a:t>
            </a:r>
            <a:r>
              <a:rPr dirty="0" sz="1400" spc="-55">
                <a:solidFill>
                  <a:srgbClr val="FFFFFF"/>
                </a:solidFill>
                <a:latin typeface="Arial Rounded MT Bold"/>
                <a:cs typeface="Arial Rounded MT Bold"/>
              </a:rPr>
              <a:t>r</a:t>
            </a:r>
            <a:r>
              <a:rPr dirty="0" sz="1400">
                <a:solidFill>
                  <a:srgbClr val="FFFFFF"/>
                </a:solidFill>
                <a:latin typeface="Arial Rounded MT Bold"/>
                <a:cs typeface="Arial Rounded MT Bold"/>
              </a:rPr>
              <a:t>ob</a:t>
            </a:r>
            <a:r>
              <a:rPr dirty="0" sz="1400" spc="-2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400">
                <a:solidFill>
                  <a:srgbClr val="FFFFFF"/>
                </a:solidFill>
                <a:latin typeface="Arial Rounded MT Bold"/>
                <a:cs typeface="Arial Rounded MT Bold"/>
              </a:rPr>
              <a:t>ST</a:t>
            </a:r>
            <a:r>
              <a:rPr dirty="0" sz="1400" spc="-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 Rounded MT Bold"/>
                <a:cs typeface="Arial Rounded MT Bold"/>
              </a:rPr>
              <a:t>(</a:t>
            </a:r>
            <a:r>
              <a:rPr dirty="0" sz="1400">
                <a:solidFill>
                  <a:srgbClr val="FFFFFF"/>
                </a:solidFill>
                <a:latin typeface="Arial Rounded MT Bold"/>
                <a:cs typeface="Arial Rounded MT Bold"/>
              </a:rPr>
              <a:t>%)</a:t>
            </a:r>
            <a:endParaRPr sz="1400">
              <a:latin typeface="Arial Rounded MT Bold"/>
              <a:cs typeface="Arial Rounded MT 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54250" y="1473073"/>
            <a:ext cx="187960" cy="303911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algn="ctr" marR="9525">
              <a:lnSpc>
                <a:spcPct val="100000"/>
              </a:lnSpc>
              <a:spcBef>
                <a:spcPts val="819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5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1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 algn="ctr" marL="77470">
              <a:lnSpc>
                <a:spcPct val="100000"/>
              </a:lnSpc>
              <a:spcBef>
                <a:spcPts val="73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65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5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 marL="76835">
              <a:lnSpc>
                <a:spcPct val="100000"/>
              </a:lnSpc>
              <a:spcBef>
                <a:spcPts val="73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25851" y="4376928"/>
            <a:ext cx="4293235" cy="20320"/>
          </a:xfrm>
          <a:custGeom>
            <a:avLst/>
            <a:gdLst/>
            <a:ahLst/>
            <a:cxnLst/>
            <a:rect l="l" t="t" r="r" b="b"/>
            <a:pathLst>
              <a:path w="4293234" h="20320">
                <a:moveTo>
                  <a:pt x="0" y="19812"/>
                </a:moveTo>
                <a:lnTo>
                  <a:pt x="4293108" y="19812"/>
                </a:lnTo>
                <a:lnTo>
                  <a:pt x="429310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21279" y="4372355"/>
            <a:ext cx="4302760" cy="29209"/>
          </a:xfrm>
          <a:custGeom>
            <a:avLst/>
            <a:gdLst/>
            <a:ahLst/>
            <a:cxnLst/>
            <a:rect l="l" t="t" r="r" b="b"/>
            <a:pathLst>
              <a:path w="4302759" h="29210">
                <a:moveTo>
                  <a:pt x="0" y="28956"/>
                </a:moveTo>
                <a:lnTo>
                  <a:pt x="4302252" y="28956"/>
                </a:lnTo>
                <a:lnTo>
                  <a:pt x="4302252" y="0"/>
                </a:lnTo>
                <a:lnTo>
                  <a:pt x="0" y="0"/>
                </a:lnTo>
                <a:lnTo>
                  <a:pt x="0" y="28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21279" y="4372355"/>
            <a:ext cx="4302760" cy="29209"/>
          </a:xfrm>
          <a:custGeom>
            <a:avLst/>
            <a:gdLst/>
            <a:ahLst/>
            <a:cxnLst/>
            <a:rect l="l" t="t" r="r" b="b"/>
            <a:pathLst>
              <a:path w="4302759" h="29210">
                <a:moveTo>
                  <a:pt x="0" y="28956"/>
                </a:moveTo>
                <a:lnTo>
                  <a:pt x="4302252" y="28956"/>
                </a:lnTo>
                <a:lnTo>
                  <a:pt x="4302252" y="0"/>
                </a:lnTo>
                <a:lnTo>
                  <a:pt x="0" y="0"/>
                </a:lnTo>
                <a:lnTo>
                  <a:pt x="0" y="28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25851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54095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82340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10584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38828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76215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05984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32703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60947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89191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918959" y="4387596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549905" y="4480405"/>
            <a:ext cx="4523740" cy="59626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585"/>
              </a:spcBef>
              <a:tabLst>
                <a:tab pos="342265" algn="l"/>
                <a:tab pos="771525" algn="l"/>
                <a:tab pos="1198245" algn="l"/>
                <a:tab pos="1626870" algn="l"/>
                <a:tab pos="2065020" algn="l"/>
                <a:tab pos="2494280" algn="l"/>
                <a:tab pos="2921000" algn="l"/>
                <a:tab pos="3349625" algn="l"/>
                <a:tab pos="3740785" algn="l"/>
              </a:tabLst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0	120	240	360	480	600	720	840	960	1080</a:t>
            </a:r>
            <a:r>
              <a:rPr dirty="0" sz="12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1200</a:t>
            </a:r>
            <a:endParaRPr sz="1200">
              <a:latin typeface="Arial"/>
              <a:cs typeface="Arial"/>
            </a:endParaRPr>
          </a:p>
          <a:p>
            <a:pPr algn="ctr" marR="130810">
              <a:lnSpc>
                <a:spcPct val="100000"/>
              </a:lnSpc>
              <a:spcBef>
                <a:spcPts val="640"/>
              </a:spcBef>
            </a:pPr>
            <a:r>
              <a:rPr dirty="0" sz="1600" spc="-10">
                <a:solidFill>
                  <a:srgbClr val="FFFFFF"/>
                </a:solidFill>
                <a:latin typeface="Arial Rounded MT Bold"/>
                <a:cs typeface="Arial Rounded MT Bold"/>
              </a:rPr>
              <a:t>Time After Index </a:t>
            </a:r>
            <a:r>
              <a:rPr dirty="0" sz="1600" spc="-15">
                <a:solidFill>
                  <a:srgbClr val="FFFFFF"/>
                </a:solidFill>
                <a:latin typeface="Arial Rounded MT Bold"/>
                <a:cs typeface="Arial Rounded MT Bold"/>
              </a:rPr>
              <a:t>Procedure</a:t>
            </a:r>
            <a:r>
              <a:rPr dirty="0" sz="1600" spc="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Arial Rounded MT Bold"/>
                <a:cs typeface="Arial Rounded MT Bold"/>
              </a:rPr>
              <a:t>(Days)</a:t>
            </a:r>
            <a:endParaRPr sz="1600">
              <a:latin typeface="Arial Rounded MT Bold"/>
              <a:cs typeface="Arial Rounded MT 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25514" y="3875023"/>
            <a:ext cx="371475" cy="522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0.8%</a:t>
            </a:r>
            <a:endParaRPr sz="1200">
              <a:latin typeface="Arial"/>
              <a:cs typeface="Arial"/>
            </a:endParaRPr>
          </a:p>
          <a:p>
            <a:pPr marL="9525">
              <a:lnSpc>
                <a:spcPct val="100000"/>
              </a:lnSpc>
              <a:spcBef>
                <a:spcPts val="1035"/>
              </a:spcBef>
            </a:pP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00FFFF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00FFFF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34738" y="1706372"/>
            <a:ext cx="727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XIENCE</a:t>
            </a:r>
            <a:r>
              <a:rPr dirty="0" sz="1200" spc="-7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>
                <a:solidFill>
                  <a:srgbClr val="FFFFFF"/>
                </a:solidFill>
                <a:latin typeface="Arial Rounded MT Bold"/>
                <a:cs typeface="Arial Rounded MT Bold"/>
              </a:rPr>
              <a:t>V</a:t>
            </a:r>
            <a:endParaRPr sz="1200">
              <a:latin typeface="Arial Rounded MT Bold"/>
              <a:cs typeface="Arial Rounded MT Bold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702051" y="1786889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 h="0">
                <a:moveTo>
                  <a:pt x="0" y="0"/>
                </a:moveTo>
                <a:lnTo>
                  <a:pt x="333756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702051" y="1772411"/>
            <a:ext cx="334010" cy="29209"/>
          </a:xfrm>
          <a:custGeom>
            <a:avLst/>
            <a:gdLst/>
            <a:ahLst/>
            <a:cxnLst/>
            <a:rect l="l" t="t" r="r" b="b"/>
            <a:pathLst>
              <a:path w="334010" h="29210">
                <a:moveTo>
                  <a:pt x="0" y="28955"/>
                </a:moveTo>
                <a:lnTo>
                  <a:pt x="333756" y="28955"/>
                </a:lnTo>
                <a:lnTo>
                  <a:pt x="333756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233671" y="1786889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 h="0">
                <a:moveTo>
                  <a:pt x="0" y="0"/>
                </a:moveTo>
                <a:lnTo>
                  <a:pt x="333755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233671" y="1772411"/>
            <a:ext cx="334010" cy="29209"/>
          </a:xfrm>
          <a:custGeom>
            <a:avLst/>
            <a:gdLst/>
            <a:ahLst/>
            <a:cxnLst/>
            <a:rect l="l" t="t" r="r" b="b"/>
            <a:pathLst>
              <a:path w="334010" h="29210">
                <a:moveTo>
                  <a:pt x="0" y="28955"/>
                </a:moveTo>
                <a:lnTo>
                  <a:pt x="333755" y="28955"/>
                </a:lnTo>
                <a:lnTo>
                  <a:pt x="333755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16707" y="438226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616707" y="4367784"/>
            <a:ext cx="76200" cy="29209"/>
          </a:xfrm>
          <a:custGeom>
            <a:avLst/>
            <a:gdLst/>
            <a:ahLst/>
            <a:cxnLst/>
            <a:rect l="l" t="t" r="r" b="b"/>
            <a:pathLst>
              <a:path w="76200" h="29210">
                <a:moveTo>
                  <a:pt x="9525" y="0"/>
                </a:moveTo>
                <a:lnTo>
                  <a:pt x="0" y="0"/>
                </a:lnTo>
                <a:lnTo>
                  <a:pt x="0" y="28956"/>
                </a:lnTo>
                <a:lnTo>
                  <a:pt x="76200" y="28956"/>
                </a:lnTo>
                <a:lnTo>
                  <a:pt x="76200" y="0"/>
                </a:lnTo>
                <a:lnTo>
                  <a:pt x="66675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616707" y="4367784"/>
            <a:ext cx="76200" cy="29209"/>
          </a:xfrm>
          <a:custGeom>
            <a:avLst/>
            <a:gdLst/>
            <a:ahLst/>
            <a:cxnLst/>
            <a:rect l="l" t="t" r="r" b="b"/>
            <a:pathLst>
              <a:path w="76200" h="29210">
                <a:moveTo>
                  <a:pt x="9525" y="0"/>
                </a:moveTo>
                <a:lnTo>
                  <a:pt x="0" y="0"/>
                </a:lnTo>
                <a:lnTo>
                  <a:pt x="0" y="9652"/>
                </a:lnTo>
                <a:lnTo>
                  <a:pt x="0" y="19304"/>
                </a:lnTo>
                <a:lnTo>
                  <a:pt x="0" y="28956"/>
                </a:lnTo>
                <a:lnTo>
                  <a:pt x="9525" y="28956"/>
                </a:lnTo>
                <a:lnTo>
                  <a:pt x="66675" y="28956"/>
                </a:lnTo>
                <a:lnTo>
                  <a:pt x="76200" y="28956"/>
                </a:lnTo>
                <a:lnTo>
                  <a:pt x="76200" y="19304"/>
                </a:lnTo>
                <a:lnTo>
                  <a:pt x="76200" y="9652"/>
                </a:lnTo>
                <a:lnTo>
                  <a:pt x="76200" y="0"/>
                </a:lnTo>
                <a:lnTo>
                  <a:pt x="66675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663951" y="4253484"/>
            <a:ext cx="29209" cy="143510"/>
          </a:xfrm>
          <a:custGeom>
            <a:avLst/>
            <a:gdLst/>
            <a:ahLst/>
            <a:cxnLst/>
            <a:rect l="l" t="t" r="r" b="b"/>
            <a:pathLst>
              <a:path w="29210" h="143510">
                <a:moveTo>
                  <a:pt x="28956" y="0"/>
                </a:moveTo>
                <a:lnTo>
                  <a:pt x="9652" y="0"/>
                </a:lnTo>
                <a:lnTo>
                  <a:pt x="0" y="9525"/>
                </a:lnTo>
                <a:lnTo>
                  <a:pt x="0" y="124206"/>
                </a:lnTo>
                <a:lnTo>
                  <a:pt x="9652" y="133731"/>
                </a:lnTo>
                <a:lnTo>
                  <a:pt x="9652" y="143256"/>
                </a:lnTo>
                <a:lnTo>
                  <a:pt x="28956" y="143256"/>
                </a:lnTo>
                <a:lnTo>
                  <a:pt x="2895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663951" y="4253484"/>
            <a:ext cx="29209" cy="143510"/>
          </a:xfrm>
          <a:custGeom>
            <a:avLst/>
            <a:gdLst/>
            <a:ahLst/>
            <a:cxnLst/>
            <a:rect l="l" t="t" r="r" b="b"/>
            <a:pathLst>
              <a:path w="29210" h="143510">
                <a:moveTo>
                  <a:pt x="0" y="124206"/>
                </a:moveTo>
                <a:lnTo>
                  <a:pt x="9652" y="133731"/>
                </a:lnTo>
                <a:lnTo>
                  <a:pt x="9652" y="143256"/>
                </a:lnTo>
                <a:lnTo>
                  <a:pt x="28956" y="143256"/>
                </a:lnTo>
                <a:lnTo>
                  <a:pt x="28956" y="0"/>
                </a:lnTo>
                <a:lnTo>
                  <a:pt x="9652" y="0"/>
                </a:lnTo>
                <a:lnTo>
                  <a:pt x="0" y="9525"/>
                </a:lnTo>
                <a:lnTo>
                  <a:pt x="0" y="124206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63951" y="4253484"/>
            <a:ext cx="29209" cy="143510"/>
          </a:xfrm>
          <a:custGeom>
            <a:avLst/>
            <a:gdLst/>
            <a:ahLst/>
            <a:cxnLst/>
            <a:rect l="l" t="t" r="r" b="b"/>
            <a:pathLst>
              <a:path w="29210" h="143510">
                <a:moveTo>
                  <a:pt x="0" y="124206"/>
                </a:moveTo>
                <a:lnTo>
                  <a:pt x="9652" y="133731"/>
                </a:lnTo>
                <a:lnTo>
                  <a:pt x="9652" y="143256"/>
                </a:lnTo>
                <a:lnTo>
                  <a:pt x="19304" y="143256"/>
                </a:lnTo>
                <a:lnTo>
                  <a:pt x="28956" y="143256"/>
                </a:lnTo>
                <a:lnTo>
                  <a:pt x="28956" y="133731"/>
                </a:lnTo>
                <a:lnTo>
                  <a:pt x="28956" y="124206"/>
                </a:lnTo>
                <a:lnTo>
                  <a:pt x="28956" y="9525"/>
                </a:lnTo>
                <a:lnTo>
                  <a:pt x="28956" y="0"/>
                </a:lnTo>
                <a:lnTo>
                  <a:pt x="19304" y="0"/>
                </a:lnTo>
                <a:lnTo>
                  <a:pt x="9652" y="0"/>
                </a:lnTo>
                <a:lnTo>
                  <a:pt x="0" y="9525"/>
                </a:lnTo>
                <a:lnTo>
                  <a:pt x="0" y="124206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663951" y="4267961"/>
            <a:ext cx="1027430" cy="0"/>
          </a:xfrm>
          <a:custGeom>
            <a:avLst/>
            <a:gdLst/>
            <a:ahLst/>
            <a:cxnLst/>
            <a:rect l="l" t="t" r="r" b="b"/>
            <a:pathLst>
              <a:path w="1027429" h="0">
                <a:moveTo>
                  <a:pt x="0" y="0"/>
                </a:moveTo>
                <a:lnTo>
                  <a:pt x="1027176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63951" y="4253484"/>
            <a:ext cx="1027430" cy="29209"/>
          </a:xfrm>
          <a:custGeom>
            <a:avLst/>
            <a:gdLst/>
            <a:ahLst/>
            <a:cxnLst/>
            <a:rect l="l" t="t" r="r" b="b"/>
            <a:pathLst>
              <a:path w="1027429" h="29210">
                <a:moveTo>
                  <a:pt x="19050" y="0"/>
                </a:moveTo>
                <a:lnTo>
                  <a:pt x="9525" y="0"/>
                </a:lnTo>
                <a:lnTo>
                  <a:pt x="0" y="9652"/>
                </a:lnTo>
                <a:lnTo>
                  <a:pt x="9525" y="19304"/>
                </a:lnTo>
                <a:lnTo>
                  <a:pt x="19050" y="28956"/>
                </a:lnTo>
                <a:lnTo>
                  <a:pt x="1008126" y="28956"/>
                </a:lnTo>
                <a:lnTo>
                  <a:pt x="1017651" y="19304"/>
                </a:lnTo>
                <a:lnTo>
                  <a:pt x="1027176" y="19304"/>
                </a:lnTo>
                <a:lnTo>
                  <a:pt x="1027176" y="0"/>
                </a:lnTo>
                <a:lnTo>
                  <a:pt x="1008126" y="0"/>
                </a:lnTo>
                <a:lnTo>
                  <a:pt x="19050" y="0"/>
                </a:lnTo>
                <a:close/>
              </a:path>
            </a:pathLst>
          </a:custGeom>
          <a:ln w="9143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63951" y="4253484"/>
            <a:ext cx="1027430" cy="29209"/>
          </a:xfrm>
          <a:custGeom>
            <a:avLst/>
            <a:gdLst/>
            <a:ahLst/>
            <a:cxnLst/>
            <a:rect l="l" t="t" r="r" b="b"/>
            <a:pathLst>
              <a:path w="1027429" h="29210">
                <a:moveTo>
                  <a:pt x="19050" y="0"/>
                </a:moveTo>
                <a:lnTo>
                  <a:pt x="9525" y="0"/>
                </a:lnTo>
                <a:lnTo>
                  <a:pt x="0" y="9652"/>
                </a:lnTo>
                <a:lnTo>
                  <a:pt x="9525" y="19304"/>
                </a:lnTo>
                <a:lnTo>
                  <a:pt x="19050" y="28956"/>
                </a:lnTo>
                <a:lnTo>
                  <a:pt x="1008126" y="28956"/>
                </a:lnTo>
                <a:lnTo>
                  <a:pt x="1017651" y="19304"/>
                </a:lnTo>
                <a:lnTo>
                  <a:pt x="1027176" y="19304"/>
                </a:lnTo>
                <a:lnTo>
                  <a:pt x="1027176" y="9652"/>
                </a:lnTo>
                <a:lnTo>
                  <a:pt x="1027176" y="0"/>
                </a:lnTo>
                <a:lnTo>
                  <a:pt x="1017651" y="0"/>
                </a:lnTo>
                <a:lnTo>
                  <a:pt x="1008126" y="0"/>
                </a:lnTo>
                <a:lnTo>
                  <a:pt x="19050" y="0"/>
                </a:lnTo>
              </a:path>
            </a:pathLst>
          </a:custGeom>
          <a:ln w="9143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662171" y="4267961"/>
            <a:ext cx="1172210" cy="0"/>
          </a:xfrm>
          <a:custGeom>
            <a:avLst/>
            <a:gdLst/>
            <a:ahLst/>
            <a:cxnLst/>
            <a:rect l="l" t="t" r="r" b="b"/>
            <a:pathLst>
              <a:path w="1172210" h="0">
                <a:moveTo>
                  <a:pt x="0" y="0"/>
                </a:moveTo>
                <a:lnTo>
                  <a:pt x="1171955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662171" y="4253484"/>
            <a:ext cx="1172210" cy="29209"/>
          </a:xfrm>
          <a:custGeom>
            <a:avLst/>
            <a:gdLst/>
            <a:ahLst/>
            <a:cxnLst/>
            <a:rect l="l" t="t" r="r" b="b"/>
            <a:pathLst>
              <a:path w="1172210" h="29210">
                <a:moveTo>
                  <a:pt x="9525" y="0"/>
                </a:moveTo>
                <a:lnTo>
                  <a:pt x="0" y="0"/>
                </a:lnTo>
                <a:lnTo>
                  <a:pt x="0" y="19304"/>
                </a:lnTo>
                <a:lnTo>
                  <a:pt x="9525" y="28956"/>
                </a:lnTo>
                <a:lnTo>
                  <a:pt x="1152905" y="28956"/>
                </a:lnTo>
                <a:lnTo>
                  <a:pt x="1162430" y="19304"/>
                </a:lnTo>
                <a:lnTo>
                  <a:pt x="1171955" y="9652"/>
                </a:lnTo>
                <a:lnTo>
                  <a:pt x="1162430" y="0"/>
                </a:lnTo>
                <a:lnTo>
                  <a:pt x="1152905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662171" y="4253484"/>
            <a:ext cx="1172210" cy="29209"/>
          </a:xfrm>
          <a:custGeom>
            <a:avLst/>
            <a:gdLst/>
            <a:ahLst/>
            <a:cxnLst/>
            <a:rect l="l" t="t" r="r" b="b"/>
            <a:pathLst>
              <a:path w="1172210" h="29210">
                <a:moveTo>
                  <a:pt x="9525" y="0"/>
                </a:moveTo>
                <a:lnTo>
                  <a:pt x="0" y="0"/>
                </a:lnTo>
                <a:lnTo>
                  <a:pt x="0" y="9652"/>
                </a:lnTo>
                <a:lnTo>
                  <a:pt x="0" y="19304"/>
                </a:lnTo>
                <a:lnTo>
                  <a:pt x="9525" y="28956"/>
                </a:lnTo>
                <a:lnTo>
                  <a:pt x="1152905" y="28956"/>
                </a:lnTo>
                <a:lnTo>
                  <a:pt x="1162430" y="19304"/>
                </a:lnTo>
                <a:lnTo>
                  <a:pt x="1171955" y="9652"/>
                </a:lnTo>
                <a:lnTo>
                  <a:pt x="1162430" y="0"/>
                </a:lnTo>
                <a:lnTo>
                  <a:pt x="1152905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805171" y="4253484"/>
            <a:ext cx="38100" cy="29209"/>
          </a:xfrm>
          <a:custGeom>
            <a:avLst/>
            <a:gdLst/>
            <a:ahLst/>
            <a:cxnLst/>
            <a:rect l="l" t="t" r="r" b="b"/>
            <a:pathLst>
              <a:path w="38100" h="29210">
                <a:moveTo>
                  <a:pt x="38100" y="0"/>
                </a:moveTo>
                <a:lnTo>
                  <a:pt x="0" y="0"/>
                </a:lnTo>
                <a:lnTo>
                  <a:pt x="0" y="19304"/>
                </a:lnTo>
                <a:lnTo>
                  <a:pt x="9525" y="28956"/>
                </a:lnTo>
                <a:lnTo>
                  <a:pt x="28575" y="28956"/>
                </a:lnTo>
                <a:lnTo>
                  <a:pt x="28575" y="19304"/>
                </a:lnTo>
                <a:lnTo>
                  <a:pt x="38100" y="19304"/>
                </a:lnTo>
                <a:lnTo>
                  <a:pt x="381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805171" y="4253484"/>
            <a:ext cx="38100" cy="29209"/>
          </a:xfrm>
          <a:custGeom>
            <a:avLst/>
            <a:gdLst/>
            <a:ahLst/>
            <a:cxnLst/>
            <a:rect l="l" t="t" r="r" b="b"/>
            <a:pathLst>
              <a:path w="38100" h="29210">
                <a:moveTo>
                  <a:pt x="9525" y="0"/>
                </a:moveTo>
                <a:lnTo>
                  <a:pt x="0" y="0"/>
                </a:lnTo>
                <a:lnTo>
                  <a:pt x="0" y="19304"/>
                </a:lnTo>
                <a:lnTo>
                  <a:pt x="9525" y="28956"/>
                </a:lnTo>
                <a:lnTo>
                  <a:pt x="28575" y="28956"/>
                </a:lnTo>
                <a:lnTo>
                  <a:pt x="28575" y="19304"/>
                </a:lnTo>
                <a:lnTo>
                  <a:pt x="38100" y="19304"/>
                </a:lnTo>
                <a:lnTo>
                  <a:pt x="38100" y="0"/>
                </a:lnTo>
                <a:lnTo>
                  <a:pt x="28575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805171" y="4253484"/>
            <a:ext cx="38100" cy="29209"/>
          </a:xfrm>
          <a:custGeom>
            <a:avLst/>
            <a:gdLst/>
            <a:ahLst/>
            <a:cxnLst/>
            <a:rect l="l" t="t" r="r" b="b"/>
            <a:pathLst>
              <a:path w="38100" h="29210">
                <a:moveTo>
                  <a:pt x="9525" y="0"/>
                </a:moveTo>
                <a:lnTo>
                  <a:pt x="0" y="0"/>
                </a:lnTo>
                <a:lnTo>
                  <a:pt x="0" y="9652"/>
                </a:lnTo>
                <a:lnTo>
                  <a:pt x="0" y="19304"/>
                </a:lnTo>
                <a:lnTo>
                  <a:pt x="9525" y="28956"/>
                </a:lnTo>
                <a:lnTo>
                  <a:pt x="28575" y="28956"/>
                </a:lnTo>
                <a:lnTo>
                  <a:pt x="28575" y="19304"/>
                </a:lnTo>
                <a:lnTo>
                  <a:pt x="38100" y="19304"/>
                </a:lnTo>
                <a:lnTo>
                  <a:pt x="38100" y="9652"/>
                </a:lnTo>
                <a:lnTo>
                  <a:pt x="38100" y="0"/>
                </a:lnTo>
                <a:lnTo>
                  <a:pt x="28575" y="0"/>
                </a:lnTo>
                <a:lnTo>
                  <a:pt x="9525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814315" y="4253484"/>
            <a:ext cx="48895" cy="29209"/>
          </a:xfrm>
          <a:custGeom>
            <a:avLst/>
            <a:gdLst/>
            <a:ahLst/>
            <a:cxnLst/>
            <a:rect l="l" t="t" r="r" b="b"/>
            <a:pathLst>
              <a:path w="48895" h="29210">
                <a:moveTo>
                  <a:pt x="48768" y="0"/>
                </a:moveTo>
                <a:lnTo>
                  <a:pt x="0" y="0"/>
                </a:lnTo>
                <a:lnTo>
                  <a:pt x="0" y="19304"/>
                </a:lnTo>
                <a:lnTo>
                  <a:pt x="9779" y="19304"/>
                </a:lnTo>
                <a:lnTo>
                  <a:pt x="19558" y="28956"/>
                </a:lnTo>
                <a:lnTo>
                  <a:pt x="38988" y="28956"/>
                </a:lnTo>
                <a:lnTo>
                  <a:pt x="48768" y="19304"/>
                </a:lnTo>
                <a:lnTo>
                  <a:pt x="4876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814315" y="4253484"/>
            <a:ext cx="48895" cy="29209"/>
          </a:xfrm>
          <a:custGeom>
            <a:avLst/>
            <a:gdLst/>
            <a:ahLst/>
            <a:cxnLst/>
            <a:rect l="l" t="t" r="r" b="b"/>
            <a:pathLst>
              <a:path w="48895" h="29210">
                <a:moveTo>
                  <a:pt x="19558" y="0"/>
                </a:moveTo>
                <a:lnTo>
                  <a:pt x="0" y="0"/>
                </a:lnTo>
                <a:lnTo>
                  <a:pt x="0" y="19304"/>
                </a:lnTo>
                <a:lnTo>
                  <a:pt x="9779" y="19304"/>
                </a:lnTo>
                <a:lnTo>
                  <a:pt x="19558" y="28956"/>
                </a:lnTo>
                <a:lnTo>
                  <a:pt x="38988" y="28956"/>
                </a:lnTo>
                <a:lnTo>
                  <a:pt x="48768" y="19304"/>
                </a:lnTo>
                <a:lnTo>
                  <a:pt x="48768" y="0"/>
                </a:lnTo>
                <a:lnTo>
                  <a:pt x="38988" y="0"/>
                </a:lnTo>
                <a:lnTo>
                  <a:pt x="19558" y="0"/>
                </a:lnTo>
                <a:close/>
              </a:path>
            </a:pathLst>
          </a:custGeom>
          <a:ln w="9143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814315" y="4253484"/>
            <a:ext cx="48895" cy="29209"/>
          </a:xfrm>
          <a:custGeom>
            <a:avLst/>
            <a:gdLst/>
            <a:ahLst/>
            <a:cxnLst/>
            <a:rect l="l" t="t" r="r" b="b"/>
            <a:pathLst>
              <a:path w="48895" h="29210">
                <a:moveTo>
                  <a:pt x="19558" y="0"/>
                </a:moveTo>
                <a:lnTo>
                  <a:pt x="9779" y="0"/>
                </a:lnTo>
                <a:lnTo>
                  <a:pt x="0" y="0"/>
                </a:lnTo>
                <a:lnTo>
                  <a:pt x="0" y="9652"/>
                </a:lnTo>
                <a:lnTo>
                  <a:pt x="0" y="19304"/>
                </a:lnTo>
                <a:lnTo>
                  <a:pt x="9779" y="19304"/>
                </a:lnTo>
                <a:lnTo>
                  <a:pt x="19558" y="28956"/>
                </a:lnTo>
                <a:lnTo>
                  <a:pt x="38988" y="28956"/>
                </a:lnTo>
                <a:lnTo>
                  <a:pt x="48768" y="19304"/>
                </a:lnTo>
                <a:lnTo>
                  <a:pt x="48768" y="9652"/>
                </a:lnTo>
                <a:lnTo>
                  <a:pt x="48768" y="0"/>
                </a:lnTo>
                <a:lnTo>
                  <a:pt x="38988" y="0"/>
                </a:lnTo>
                <a:lnTo>
                  <a:pt x="19558" y="0"/>
                </a:lnTo>
              </a:path>
            </a:pathLst>
          </a:custGeom>
          <a:ln w="9143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834128" y="4130040"/>
            <a:ext cx="29209" cy="152400"/>
          </a:xfrm>
          <a:custGeom>
            <a:avLst/>
            <a:gdLst/>
            <a:ahLst/>
            <a:cxnLst/>
            <a:rect l="l" t="t" r="r" b="b"/>
            <a:pathLst>
              <a:path w="29210" h="152400">
                <a:moveTo>
                  <a:pt x="19304" y="0"/>
                </a:moveTo>
                <a:lnTo>
                  <a:pt x="9651" y="9525"/>
                </a:lnTo>
                <a:lnTo>
                  <a:pt x="0" y="9525"/>
                </a:lnTo>
                <a:lnTo>
                  <a:pt x="0" y="142875"/>
                </a:lnTo>
                <a:lnTo>
                  <a:pt x="9651" y="142875"/>
                </a:lnTo>
                <a:lnTo>
                  <a:pt x="19304" y="152400"/>
                </a:lnTo>
                <a:lnTo>
                  <a:pt x="28956" y="142875"/>
                </a:lnTo>
                <a:lnTo>
                  <a:pt x="28956" y="9525"/>
                </a:lnTo>
                <a:lnTo>
                  <a:pt x="1930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834128" y="4130040"/>
            <a:ext cx="29209" cy="152400"/>
          </a:xfrm>
          <a:custGeom>
            <a:avLst/>
            <a:gdLst/>
            <a:ahLst/>
            <a:cxnLst/>
            <a:rect l="l" t="t" r="r" b="b"/>
            <a:pathLst>
              <a:path w="29210" h="152400">
                <a:moveTo>
                  <a:pt x="0" y="133350"/>
                </a:moveTo>
                <a:lnTo>
                  <a:pt x="0" y="142875"/>
                </a:lnTo>
                <a:lnTo>
                  <a:pt x="9651" y="142875"/>
                </a:lnTo>
                <a:lnTo>
                  <a:pt x="19304" y="152400"/>
                </a:lnTo>
                <a:lnTo>
                  <a:pt x="28956" y="142875"/>
                </a:lnTo>
                <a:lnTo>
                  <a:pt x="28956" y="9525"/>
                </a:lnTo>
                <a:lnTo>
                  <a:pt x="19304" y="0"/>
                </a:lnTo>
                <a:lnTo>
                  <a:pt x="9651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3335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834128" y="4130040"/>
            <a:ext cx="29209" cy="152400"/>
          </a:xfrm>
          <a:custGeom>
            <a:avLst/>
            <a:gdLst/>
            <a:ahLst/>
            <a:cxnLst/>
            <a:rect l="l" t="t" r="r" b="b"/>
            <a:pathLst>
              <a:path w="29210" h="152400">
                <a:moveTo>
                  <a:pt x="0" y="133350"/>
                </a:moveTo>
                <a:lnTo>
                  <a:pt x="0" y="142875"/>
                </a:lnTo>
                <a:lnTo>
                  <a:pt x="9651" y="142875"/>
                </a:lnTo>
                <a:lnTo>
                  <a:pt x="19304" y="152400"/>
                </a:lnTo>
                <a:lnTo>
                  <a:pt x="28956" y="142875"/>
                </a:lnTo>
                <a:lnTo>
                  <a:pt x="28956" y="133350"/>
                </a:lnTo>
                <a:lnTo>
                  <a:pt x="28956" y="19050"/>
                </a:lnTo>
                <a:lnTo>
                  <a:pt x="28956" y="9525"/>
                </a:lnTo>
                <a:lnTo>
                  <a:pt x="19304" y="0"/>
                </a:lnTo>
                <a:lnTo>
                  <a:pt x="9651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3335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834128" y="4144517"/>
            <a:ext cx="1818639" cy="0"/>
          </a:xfrm>
          <a:custGeom>
            <a:avLst/>
            <a:gdLst/>
            <a:ahLst/>
            <a:cxnLst/>
            <a:rect l="l" t="t" r="r" b="b"/>
            <a:pathLst>
              <a:path w="1818640" h="0">
                <a:moveTo>
                  <a:pt x="0" y="0"/>
                </a:moveTo>
                <a:lnTo>
                  <a:pt x="1818131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834128" y="4130040"/>
            <a:ext cx="1818639" cy="29209"/>
          </a:xfrm>
          <a:custGeom>
            <a:avLst/>
            <a:gdLst/>
            <a:ahLst/>
            <a:cxnLst/>
            <a:rect l="l" t="t" r="r" b="b"/>
            <a:pathLst>
              <a:path w="1818640" h="29210">
                <a:moveTo>
                  <a:pt x="19050" y="0"/>
                </a:moveTo>
                <a:lnTo>
                  <a:pt x="9525" y="9652"/>
                </a:lnTo>
                <a:lnTo>
                  <a:pt x="0" y="9652"/>
                </a:lnTo>
                <a:lnTo>
                  <a:pt x="0" y="28956"/>
                </a:lnTo>
                <a:lnTo>
                  <a:pt x="1818131" y="28956"/>
                </a:lnTo>
                <a:lnTo>
                  <a:pt x="1818131" y="9652"/>
                </a:lnTo>
                <a:lnTo>
                  <a:pt x="1808606" y="0"/>
                </a:lnTo>
                <a:lnTo>
                  <a:pt x="1905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834128" y="4130040"/>
            <a:ext cx="1818639" cy="29209"/>
          </a:xfrm>
          <a:custGeom>
            <a:avLst/>
            <a:gdLst/>
            <a:ahLst/>
            <a:cxnLst/>
            <a:rect l="l" t="t" r="r" b="b"/>
            <a:pathLst>
              <a:path w="1818640" h="29210">
                <a:moveTo>
                  <a:pt x="19050" y="0"/>
                </a:moveTo>
                <a:lnTo>
                  <a:pt x="9525" y="9652"/>
                </a:lnTo>
                <a:lnTo>
                  <a:pt x="0" y="9652"/>
                </a:lnTo>
                <a:lnTo>
                  <a:pt x="0" y="19304"/>
                </a:lnTo>
                <a:lnTo>
                  <a:pt x="0" y="28956"/>
                </a:lnTo>
                <a:lnTo>
                  <a:pt x="9525" y="28956"/>
                </a:lnTo>
                <a:lnTo>
                  <a:pt x="19050" y="28956"/>
                </a:lnTo>
                <a:lnTo>
                  <a:pt x="1808606" y="28956"/>
                </a:lnTo>
                <a:lnTo>
                  <a:pt x="1818131" y="28956"/>
                </a:lnTo>
                <a:lnTo>
                  <a:pt x="1818131" y="19304"/>
                </a:lnTo>
                <a:lnTo>
                  <a:pt x="1818131" y="9652"/>
                </a:lnTo>
                <a:lnTo>
                  <a:pt x="1808606" y="0"/>
                </a:lnTo>
                <a:lnTo>
                  <a:pt x="19050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616707" y="4382261"/>
            <a:ext cx="4036060" cy="0"/>
          </a:xfrm>
          <a:custGeom>
            <a:avLst/>
            <a:gdLst/>
            <a:ahLst/>
            <a:cxnLst/>
            <a:rect l="l" t="t" r="r" b="b"/>
            <a:pathLst>
              <a:path w="4036059" h="0">
                <a:moveTo>
                  <a:pt x="0" y="0"/>
                </a:moveTo>
                <a:lnTo>
                  <a:pt x="4035552" y="0"/>
                </a:lnTo>
              </a:path>
            </a:pathLst>
          </a:custGeom>
          <a:ln w="28956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616707" y="4367784"/>
            <a:ext cx="4036060" cy="29209"/>
          </a:xfrm>
          <a:custGeom>
            <a:avLst/>
            <a:gdLst/>
            <a:ahLst/>
            <a:cxnLst/>
            <a:rect l="l" t="t" r="r" b="b"/>
            <a:pathLst>
              <a:path w="4036059" h="29210">
                <a:moveTo>
                  <a:pt x="9525" y="0"/>
                </a:moveTo>
                <a:lnTo>
                  <a:pt x="0" y="0"/>
                </a:lnTo>
                <a:lnTo>
                  <a:pt x="0" y="28956"/>
                </a:lnTo>
                <a:lnTo>
                  <a:pt x="4035552" y="28956"/>
                </a:lnTo>
                <a:lnTo>
                  <a:pt x="4035552" y="0"/>
                </a:lnTo>
                <a:lnTo>
                  <a:pt x="4026027" y="0"/>
                </a:lnTo>
                <a:lnTo>
                  <a:pt x="9525" y="0"/>
                </a:lnTo>
                <a:close/>
              </a:path>
            </a:pathLst>
          </a:custGeom>
          <a:ln w="9144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5191633" y="3884803"/>
            <a:ext cx="386715" cy="511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dirty="0" sz="1200" spc="0">
                <a:solidFill>
                  <a:srgbClr val="FFFF00"/>
                </a:solidFill>
                <a:latin typeface="Arial"/>
                <a:cs typeface="Arial"/>
              </a:rPr>
              <a:t>8</a:t>
            </a:r>
            <a:r>
              <a:rPr dirty="0" sz="1200" spc="-5">
                <a:solidFill>
                  <a:srgbClr val="FFFF00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40"/>
              </a:spcBef>
            </a:pPr>
            <a:r>
              <a:rPr dirty="0" sz="1200" spc="-5">
                <a:solidFill>
                  <a:srgbClr val="00FFFF"/>
                </a:solidFill>
                <a:latin typeface="Arial"/>
                <a:cs typeface="Arial"/>
              </a:rPr>
              <a:t>0.0%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083428" y="3382136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2-year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85001" y="3382136"/>
            <a:ext cx="46100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3-year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755645" y="1706372"/>
            <a:ext cx="1532890" cy="830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58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Absorb</a:t>
            </a:r>
            <a:r>
              <a:rPr dirty="0" sz="1200" spc="-85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Rounded MT Bold"/>
                <a:cs typeface="Arial Rounded MT Bold"/>
              </a:rPr>
              <a:t>BVS</a:t>
            </a:r>
            <a:endParaRPr sz="1200">
              <a:latin typeface="Arial Rounded MT Bold"/>
              <a:cs typeface="Arial Rounded MT Bold"/>
            </a:endParaRPr>
          </a:p>
          <a:p>
            <a:pPr marL="35560">
              <a:lnSpc>
                <a:spcPct val="100000"/>
              </a:lnSpc>
              <a:spcBef>
                <a:spcPts val="60"/>
              </a:spcBef>
            </a:pPr>
            <a:r>
              <a:rPr dirty="0" sz="1200" spc="-5" u="sng">
                <a:solidFill>
                  <a:srgbClr val="FFFFFF"/>
                </a:solidFill>
                <a:latin typeface="Arial"/>
                <a:cs typeface="Arial"/>
              </a:rPr>
              <a:t>3-year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HR [95%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CI]= 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dirty="0" sz="12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[NA]</a:t>
            </a:r>
            <a:endParaRPr sz="12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p=0.16 (Log rank</a:t>
            </a:r>
            <a:r>
              <a:rPr dirty="0" sz="12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test)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38454"/>
            <a:ext cx="178308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/>
              <a:t>Limitations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985336"/>
            <a:ext cx="8208009" cy="3744595"/>
          </a:xfrm>
          <a:prstGeom prst="rect">
            <a:avLst/>
          </a:prstGeom>
        </p:spPr>
        <p:txBody>
          <a:bodyPr wrap="square" lIns="0" tIns="156845" rIns="0" bIns="0" rtlCol="0" vert="horz">
            <a:spAutoFit/>
          </a:bodyPr>
          <a:lstStyle/>
          <a:p>
            <a:pPr marL="245745" indent="-233045">
              <a:lnSpc>
                <a:spcPct val="100000"/>
              </a:lnSpc>
              <a:spcBef>
                <a:spcPts val="1235"/>
              </a:spcBef>
              <a:buChar char="•"/>
              <a:tabLst>
                <a:tab pos="245745" algn="l"/>
                <a:tab pos="246379" algn="l"/>
              </a:tabLst>
            </a:pPr>
            <a:r>
              <a:rPr dirty="0" sz="2000">
                <a:latin typeface="Arial"/>
                <a:cs typeface="Arial"/>
              </a:rPr>
              <a:t>Open-label study (potential for</a:t>
            </a:r>
            <a:r>
              <a:rPr dirty="0" sz="2000" spc="-1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bias)</a:t>
            </a:r>
            <a:endParaRPr sz="2000">
              <a:latin typeface="Arial"/>
              <a:cs typeface="Arial"/>
            </a:endParaRPr>
          </a:p>
          <a:p>
            <a:pPr lvl="1" marL="702945" indent="-233045">
              <a:lnSpc>
                <a:spcPct val="100000"/>
              </a:lnSpc>
              <a:spcBef>
                <a:spcPts val="1140"/>
              </a:spcBef>
              <a:buChar char="•"/>
              <a:tabLst>
                <a:tab pos="702945" algn="l"/>
                <a:tab pos="703580" algn="l"/>
              </a:tabLst>
            </a:pPr>
            <a:r>
              <a:rPr dirty="0" sz="2000">
                <a:latin typeface="Arial"/>
                <a:cs typeface="Arial"/>
              </a:rPr>
              <a:t>The primary endpoint was an objective measure of in-segment</a:t>
            </a:r>
            <a:r>
              <a:rPr dirty="0" sz="2000" spc="-17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late</a:t>
            </a:r>
            <a:endParaRPr sz="2000">
              <a:latin typeface="Arial"/>
              <a:cs typeface="Arial"/>
            </a:endParaRPr>
          </a:p>
          <a:p>
            <a:pPr marL="702945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latin typeface="Arial"/>
                <a:cs typeface="Arial"/>
              </a:rPr>
              <a:t>loss analyzed by an independent angiographic core</a:t>
            </a:r>
            <a:r>
              <a:rPr dirty="0" sz="2000" spc="-1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lab</a:t>
            </a:r>
            <a:endParaRPr sz="2000">
              <a:latin typeface="Arial"/>
              <a:cs typeface="Arial"/>
            </a:endParaRPr>
          </a:p>
          <a:p>
            <a:pPr lvl="1" marL="702945" indent="-233045">
              <a:lnSpc>
                <a:spcPct val="100000"/>
              </a:lnSpc>
              <a:spcBef>
                <a:spcPts val="1135"/>
              </a:spcBef>
              <a:buChar char="•"/>
              <a:tabLst>
                <a:tab pos="702945" algn="l"/>
                <a:tab pos="703580" algn="l"/>
              </a:tabLst>
            </a:pPr>
            <a:r>
              <a:rPr dirty="0" sz="2000">
                <a:latin typeface="Arial"/>
                <a:cs typeface="Arial"/>
              </a:rPr>
              <a:t>Clinical events were adjudicated by an independent</a:t>
            </a:r>
            <a:r>
              <a:rPr dirty="0" sz="2000" spc="-1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CEC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245745" indent="-233045">
              <a:lnSpc>
                <a:spcPct val="100000"/>
              </a:lnSpc>
              <a:spcBef>
                <a:spcPts val="1305"/>
              </a:spcBef>
              <a:buChar char="•"/>
              <a:tabLst>
                <a:tab pos="245745" algn="l"/>
                <a:tab pos="246379" algn="l"/>
              </a:tabLst>
            </a:pPr>
            <a:r>
              <a:rPr dirty="0" sz="2000">
                <a:latin typeface="Arial"/>
                <a:cs typeface="Arial"/>
              </a:rPr>
              <a:t>Non-complex patients and lesions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enrolled</a:t>
            </a:r>
            <a:endParaRPr sz="2000">
              <a:latin typeface="Arial"/>
              <a:cs typeface="Arial"/>
            </a:endParaRPr>
          </a:p>
          <a:p>
            <a:pPr lvl="1" marL="702945" indent="-233045">
              <a:lnSpc>
                <a:spcPct val="100000"/>
              </a:lnSpc>
              <a:spcBef>
                <a:spcPts val="1135"/>
              </a:spcBef>
              <a:buChar char="•"/>
              <a:tabLst>
                <a:tab pos="702945" algn="l"/>
                <a:tab pos="703580" algn="l"/>
              </a:tabLst>
            </a:pPr>
            <a:r>
              <a:rPr dirty="0" sz="2000" spc="-5">
                <a:latin typeface="Arial"/>
                <a:cs typeface="Arial"/>
              </a:rPr>
              <a:t>Study </a:t>
            </a:r>
            <a:r>
              <a:rPr dirty="0" sz="2000">
                <a:latin typeface="Arial"/>
                <a:cs typeface="Arial"/>
              </a:rPr>
              <a:t>population is </a:t>
            </a:r>
            <a:r>
              <a:rPr dirty="0" sz="2000" spc="-5">
                <a:latin typeface="Arial"/>
                <a:cs typeface="Arial"/>
              </a:rPr>
              <a:t>typical </a:t>
            </a:r>
            <a:r>
              <a:rPr dirty="0" sz="2000">
                <a:latin typeface="Arial"/>
                <a:cs typeface="Arial"/>
              </a:rPr>
              <a:t>of pivotal studies for</a:t>
            </a:r>
            <a:r>
              <a:rPr dirty="0" sz="2000" spc="-9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approval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245745" indent="-233045">
              <a:lnSpc>
                <a:spcPct val="100000"/>
              </a:lnSpc>
              <a:spcBef>
                <a:spcPts val="1305"/>
              </a:spcBef>
              <a:buChar char="•"/>
              <a:tabLst>
                <a:tab pos="245745" algn="l"/>
                <a:tab pos="246379" algn="l"/>
              </a:tabLst>
            </a:pPr>
            <a:r>
              <a:rPr dirty="0" sz="2000">
                <a:latin typeface="Arial"/>
                <a:cs typeface="Arial"/>
              </a:rPr>
              <a:t>Sample size not powered for clinical</a:t>
            </a:r>
            <a:r>
              <a:rPr dirty="0" sz="2000" spc="-114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endpoints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38454"/>
            <a:ext cx="18967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/>
              <a:t>Conclusions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146250"/>
            <a:ext cx="8196580" cy="4229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91440" indent="-342900">
              <a:lnSpc>
                <a:spcPct val="11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000" spc="-5">
                <a:latin typeface="Arial"/>
                <a:cs typeface="Arial"/>
              </a:rPr>
              <a:t>ABSORB </a:t>
            </a:r>
            <a:r>
              <a:rPr dirty="0" sz="2000">
                <a:latin typeface="Arial"/>
                <a:cs typeface="Arial"/>
              </a:rPr>
              <a:t>China was well conducted with high follow-up rates</a:t>
            </a:r>
            <a:r>
              <a:rPr dirty="0" sz="2000" spc="-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(98.1%  at 3 </a:t>
            </a:r>
            <a:r>
              <a:rPr dirty="0" sz="2000" spc="-5">
                <a:latin typeface="Arial"/>
                <a:cs typeface="Arial"/>
              </a:rPr>
              <a:t>years), </a:t>
            </a:r>
            <a:r>
              <a:rPr dirty="0" sz="2000">
                <a:latin typeface="Arial"/>
                <a:cs typeface="Arial"/>
              </a:rPr>
              <a:t>100% of source data monitoring, and the use of  independent angiographic core </a:t>
            </a:r>
            <a:r>
              <a:rPr dirty="0" sz="2000" spc="-15">
                <a:latin typeface="Arial"/>
                <a:cs typeface="Arial"/>
              </a:rPr>
              <a:t>laboratory, </a:t>
            </a:r>
            <a:r>
              <a:rPr dirty="0" sz="2000">
                <a:latin typeface="Arial"/>
                <a:cs typeface="Arial"/>
              </a:rPr>
              <a:t>CEC and</a:t>
            </a:r>
            <a:r>
              <a:rPr dirty="0" sz="2000" spc="-114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DSMB.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355600" marR="125095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000">
                <a:latin typeface="Arial"/>
                <a:cs typeface="Arial"/>
              </a:rPr>
              <a:t>The </a:t>
            </a:r>
            <a:r>
              <a:rPr dirty="0" sz="2000" spc="-5">
                <a:latin typeface="Arial"/>
                <a:cs typeface="Arial"/>
              </a:rPr>
              <a:t>favorable </a:t>
            </a:r>
            <a:r>
              <a:rPr dirty="0" sz="2000">
                <a:latin typeface="Arial"/>
                <a:cs typeface="Arial"/>
              </a:rPr>
              <a:t>clinical results observed at 2 years continued at 3  years. All adverse clinical endpoint event rates at 3 </a:t>
            </a:r>
            <a:r>
              <a:rPr dirty="0" sz="2000" spc="-5">
                <a:latin typeface="Arial"/>
                <a:cs typeface="Arial"/>
              </a:rPr>
              <a:t>years, </a:t>
            </a:r>
            <a:r>
              <a:rPr dirty="0" sz="2000">
                <a:latin typeface="Arial"/>
                <a:cs typeface="Arial"/>
              </a:rPr>
              <a:t>including  TLF (5.5% vs. </a:t>
            </a:r>
            <a:r>
              <a:rPr dirty="0" sz="2000" spc="-5">
                <a:latin typeface="Arial"/>
                <a:cs typeface="Arial"/>
              </a:rPr>
              <a:t>4.7%) </a:t>
            </a:r>
            <a:r>
              <a:rPr dirty="0" sz="2000">
                <a:latin typeface="Arial"/>
                <a:cs typeface="Arial"/>
              </a:rPr>
              <a:t>and ST (0.9% vs. 0.0%), were low and  comparable between the treatment arms. No ST occurred between</a:t>
            </a:r>
            <a:r>
              <a:rPr dirty="0" sz="2000" spc="-2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  and 3</a:t>
            </a:r>
            <a:r>
              <a:rPr dirty="0" sz="2000" spc="-1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years.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000">
                <a:latin typeface="Arial"/>
                <a:cs typeface="Arial"/>
              </a:rPr>
              <a:t>Ongoing follow-up beyond 3 years in ABSORB China RCT will</a:t>
            </a:r>
            <a:r>
              <a:rPr dirty="0" sz="2000" spc="-2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enable  continuous assessment of clinical outcomes </a:t>
            </a:r>
            <a:r>
              <a:rPr dirty="0" sz="2000" spc="-5">
                <a:latin typeface="Arial"/>
                <a:cs typeface="Arial"/>
              </a:rPr>
              <a:t>after </a:t>
            </a:r>
            <a:r>
              <a:rPr dirty="0" sz="2000">
                <a:latin typeface="Arial"/>
                <a:cs typeface="Arial"/>
              </a:rPr>
              <a:t>bioresorption is  completed </a:t>
            </a:r>
            <a:r>
              <a:rPr dirty="0" sz="2000" spc="-5">
                <a:latin typeface="Arial"/>
                <a:cs typeface="Arial"/>
              </a:rPr>
              <a:t>after </a:t>
            </a:r>
            <a:r>
              <a:rPr dirty="0" sz="2000">
                <a:latin typeface="Arial"/>
                <a:cs typeface="Arial"/>
              </a:rPr>
              <a:t>3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years.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7005" y="2704592"/>
            <a:ext cx="20554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000000"/>
                </a:solidFill>
                <a:latin typeface="Arial"/>
                <a:cs typeface="Arial"/>
              </a:rPr>
              <a:t>Thank</a:t>
            </a:r>
            <a:r>
              <a:rPr dirty="0" sz="3200" spc="-12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00000"/>
                </a:solidFill>
                <a:latin typeface="Arial"/>
                <a:cs typeface="Arial"/>
              </a:rPr>
              <a:t>you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8175" y="338454"/>
            <a:ext cx="305625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/>
              <a:t>Components </a:t>
            </a:r>
            <a:r>
              <a:rPr dirty="0" sz="3000"/>
              <a:t>of</a:t>
            </a:r>
            <a:r>
              <a:rPr dirty="0" sz="3000" spc="-35"/>
              <a:t> </a:t>
            </a:r>
            <a:r>
              <a:rPr dirty="0" sz="3000" spc="-5"/>
              <a:t>TLF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5612" y="1081405"/>
          <a:ext cx="8248650" cy="539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3662"/>
                <a:gridCol w="1778762"/>
                <a:gridCol w="1686305"/>
                <a:gridCol w="1603248"/>
                <a:gridCol w="1797557"/>
              </a:tblGrid>
              <a:tr h="622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1925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Absorb</a:t>
                      </a:r>
                      <a:r>
                        <a:rPr dirty="0" sz="18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BVS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800" spc="-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79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406400">
                <a:tc rowSpan="4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0-2</a:t>
                      </a:r>
                      <a:r>
                        <a:rPr dirty="0" sz="18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TLF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38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4.2%</a:t>
                      </a:r>
                      <a:r>
                        <a:rPr dirty="0" sz="18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(10/236)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4.7%</a:t>
                      </a:r>
                      <a:r>
                        <a:rPr dirty="0" sz="18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(11/235)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0.82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271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1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Death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1.3%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(3/235)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0.37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TV-MI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2.1%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(5/236)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0.9%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ID-TLR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1.7%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(4/236)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2.6%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(6/235)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0.54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  <a:tr h="355600">
                <a:tc rowSpan="4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2-3</a:t>
                      </a:r>
                      <a:r>
                        <a:rPr dirty="0" sz="18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TLF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38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1.7%</a:t>
                      </a:r>
                      <a:r>
                        <a:rPr dirty="0" sz="18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(4*/235)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0.12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20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1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Death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TV-MI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ID-TLR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739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1.3%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(3*/235)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(0/229)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  <a:tr h="368300">
                <a:tc rowSpan="4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0-3</a:t>
                      </a:r>
                      <a:r>
                        <a:rPr dirty="0" sz="18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TLF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5.5%</a:t>
                      </a:r>
                      <a:r>
                        <a:rPr dirty="0" sz="18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(13/236)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4.7%</a:t>
                      </a:r>
                      <a:r>
                        <a:rPr dirty="0" sz="18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(11/235)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0.68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27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1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Death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1.3%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(3/235)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0.37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TV-MI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2.5%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(6/236)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0.9%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0.28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ID-TLR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2.5%</a:t>
                      </a:r>
                      <a:r>
                        <a:rPr dirty="0" sz="1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(6/236)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2.6%</a:t>
                      </a:r>
                      <a:r>
                        <a:rPr dirty="0" sz="1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(6/235)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0.99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27225"/>
            <a:ext cx="353441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2A0946"/>
                </a:solidFill>
              </a:rPr>
              <a:t>Speaker's </a:t>
            </a:r>
            <a:r>
              <a:rPr dirty="0" sz="2000">
                <a:solidFill>
                  <a:srgbClr val="2A0946"/>
                </a:solidFill>
              </a:rPr>
              <a:t>name: Runlin </a:t>
            </a:r>
            <a:r>
              <a:rPr dirty="0" sz="2000" spc="-10">
                <a:solidFill>
                  <a:srgbClr val="2A0946"/>
                </a:solidFill>
              </a:rPr>
              <a:t>Gao,</a:t>
            </a:r>
            <a:r>
              <a:rPr dirty="0" sz="2000" spc="-60">
                <a:solidFill>
                  <a:srgbClr val="2A0946"/>
                </a:solidFill>
              </a:rPr>
              <a:t> </a:t>
            </a:r>
            <a:r>
              <a:rPr dirty="0" sz="2000" spc="-20">
                <a:solidFill>
                  <a:srgbClr val="2A0946"/>
                </a:solidFill>
              </a:rPr>
              <a:t>MD.</a:t>
            </a:r>
            <a:endParaRPr sz="2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04495" indent="-377825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404495" algn="l"/>
                <a:tab pos="405130" algn="l"/>
              </a:tabLst>
            </a:pPr>
            <a:r>
              <a:rPr dirty="0"/>
              <a:t>I do not </a:t>
            </a:r>
            <a:r>
              <a:rPr dirty="0" spc="-15"/>
              <a:t>have </a:t>
            </a:r>
            <a:r>
              <a:rPr dirty="0" spc="-10"/>
              <a:t>any </a:t>
            </a:r>
            <a:r>
              <a:rPr dirty="0" spc="-5"/>
              <a:t>potential conflict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spc="-15"/>
              <a:t>interest</a:t>
            </a:r>
          </a:p>
          <a:p>
            <a:pPr marL="13970">
              <a:lnSpc>
                <a:spcPct val="100000"/>
              </a:lnSpc>
              <a:spcBef>
                <a:spcPts val="20"/>
              </a:spcBef>
              <a:buClr>
                <a:srgbClr val="2A0946"/>
              </a:buClr>
              <a:buFont typeface="Wingdings"/>
              <a:buChar char=""/>
            </a:pPr>
            <a:endParaRPr sz="2900">
              <a:latin typeface="Times New Roman"/>
              <a:cs typeface="Times New Roman"/>
            </a:endParaRPr>
          </a:p>
          <a:p>
            <a:pPr marL="26670">
              <a:lnSpc>
                <a:spcPct val="100000"/>
              </a:lnSpc>
              <a:tabLst>
                <a:tab pos="369570" algn="l"/>
              </a:tabLst>
            </a:pPr>
            <a:r>
              <a:rPr dirty="0" spc="-850" b="0">
                <a:latin typeface="Wingdings"/>
                <a:cs typeface="Wingdings"/>
              </a:rPr>
              <a:t></a:t>
            </a:r>
            <a:r>
              <a:rPr dirty="0" baseline="3086" sz="2700" spc="-1275">
                <a:latin typeface="Symbol"/>
                <a:cs typeface="Symbol"/>
              </a:rPr>
              <a:t></a:t>
            </a:r>
            <a:r>
              <a:rPr dirty="0" baseline="3086" sz="2700" spc="-1275" b="0">
                <a:latin typeface="Times New Roman"/>
                <a:cs typeface="Times New Roman"/>
              </a:rPr>
              <a:t>	</a:t>
            </a:r>
            <a:r>
              <a:rPr dirty="0" sz="2000"/>
              <a:t>I </a:t>
            </a:r>
            <a:r>
              <a:rPr dirty="0" sz="2000" spc="-15"/>
              <a:t>have </a:t>
            </a:r>
            <a:r>
              <a:rPr dirty="0" sz="2000"/>
              <a:t>the </a:t>
            </a:r>
            <a:r>
              <a:rPr dirty="0" sz="2000" spc="-5"/>
              <a:t>following potential conflicts </a:t>
            </a:r>
            <a:r>
              <a:rPr dirty="0" sz="2000"/>
              <a:t>of </a:t>
            </a:r>
            <a:r>
              <a:rPr dirty="0" sz="2000" spc="-15"/>
              <a:t>interest to</a:t>
            </a:r>
            <a:r>
              <a:rPr dirty="0" sz="2000" spc="-85"/>
              <a:t> </a:t>
            </a:r>
            <a:r>
              <a:rPr dirty="0" sz="2000" spc="-10"/>
              <a:t>report:</a:t>
            </a:r>
            <a:endParaRPr sz="2000">
              <a:latin typeface="Times New Roman"/>
              <a:cs typeface="Times New Roman"/>
            </a:endParaRPr>
          </a:p>
          <a:p>
            <a:pPr lvl="1" marL="476250" indent="-342900">
              <a:lnSpc>
                <a:spcPct val="100000"/>
              </a:lnSpc>
              <a:spcBef>
                <a:spcPts val="1330"/>
              </a:spcBef>
              <a:buClr>
                <a:srgbClr val="7C1779"/>
              </a:buClr>
              <a:buFont typeface="Arial"/>
              <a:buChar char="•"/>
              <a:tabLst>
                <a:tab pos="476250" algn="l"/>
                <a:tab pos="476884" algn="l"/>
              </a:tabLst>
            </a:pP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Honorarium:</a:t>
            </a:r>
            <a:endParaRPr sz="2000">
              <a:latin typeface="Calibri"/>
              <a:cs typeface="Calibri"/>
            </a:endParaRPr>
          </a:p>
          <a:p>
            <a:pPr lvl="1" marL="476250" indent="-342900">
              <a:lnSpc>
                <a:spcPct val="100000"/>
              </a:lnSpc>
              <a:spcBef>
                <a:spcPts val="1390"/>
              </a:spcBef>
              <a:buClr>
                <a:srgbClr val="7C1779"/>
              </a:buClr>
              <a:buFont typeface="Arial"/>
              <a:buChar char="•"/>
              <a:tabLst>
                <a:tab pos="476250" algn="l"/>
                <a:tab pos="476884" algn="l"/>
              </a:tabLst>
            </a:pP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Institutional </a:t>
            </a: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grant/research </a:t>
            </a: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support: </a:t>
            </a: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Research </a:t>
            </a:r>
            <a:r>
              <a:rPr dirty="0" sz="2000" spc="-15">
                <a:solidFill>
                  <a:srgbClr val="2A0946"/>
                </a:solidFill>
                <a:latin typeface="Calibri"/>
                <a:cs typeface="Calibri"/>
              </a:rPr>
              <a:t>grant from </a:t>
            </a: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Abbott</a:t>
            </a:r>
            <a:r>
              <a:rPr dirty="0" sz="2000" spc="150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2A0946"/>
                </a:solidFill>
                <a:latin typeface="Calibri"/>
                <a:cs typeface="Calibri"/>
              </a:rPr>
              <a:t>Vascular</a:t>
            </a:r>
            <a:endParaRPr sz="2000">
              <a:latin typeface="Calibri"/>
              <a:cs typeface="Calibri"/>
            </a:endParaRPr>
          </a:p>
          <a:p>
            <a:pPr lvl="1" marL="476250" indent="-342900">
              <a:lnSpc>
                <a:spcPct val="100000"/>
              </a:lnSpc>
              <a:spcBef>
                <a:spcPts val="1400"/>
              </a:spcBef>
              <a:buClr>
                <a:srgbClr val="7C1779"/>
              </a:buClr>
              <a:buFont typeface="Arial"/>
              <a:buChar char="•"/>
              <a:tabLst>
                <a:tab pos="476250" algn="l"/>
                <a:tab pos="476884" algn="l"/>
              </a:tabLst>
            </a:pP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Consultant:</a:t>
            </a:r>
            <a:endParaRPr sz="2000">
              <a:latin typeface="Calibri"/>
              <a:cs typeface="Calibri"/>
            </a:endParaRPr>
          </a:p>
          <a:p>
            <a:pPr lvl="1" marL="476250" indent="-342900">
              <a:lnSpc>
                <a:spcPct val="100000"/>
              </a:lnSpc>
              <a:spcBef>
                <a:spcPts val="1400"/>
              </a:spcBef>
              <a:buClr>
                <a:srgbClr val="7C1779"/>
              </a:buClr>
              <a:buFont typeface="Arial"/>
              <a:buChar char="•"/>
              <a:tabLst>
                <a:tab pos="476250" algn="l"/>
                <a:tab pos="476884" algn="l"/>
              </a:tabLst>
            </a:pP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Employment </a:t>
            </a:r>
            <a:r>
              <a:rPr dirty="0" sz="2000">
                <a:solidFill>
                  <a:srgbClr val="2A0946"/>
                </a:solidFill>
                <a:latin typeface="Calibri"/>
                <a:cs typeface="Calibri"/>
              </a:rPr>
              <a:t>in</a:t>
            </a:r>
            <a:r>
              <a:rPr dirty="0" sz="2000" spc="-60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industry:</a:t>
            </a:r>
            <a:endParaRPr sz="2000">
              <a:latin typeface="Calibri"/>
              <a:cs typeface="Calibri"/>
            </a:endParaRPr>
          </a:p>
          <a:p>
            <a:pPr lvl="1" marL="476250" indent="-342900">
              <a:lnSpc>
                <a:spcPct val="100000"/>
              </a:lnSpc>
              <a:spcBef>
                <a:spcPts val="1390"/>
              </a:spcBef>
              <a:buClr>
                <a:srgbClr val="7C1779"/>
              </a:buClr>
              <a:buFont typeface="Arial"/>
              <a:buChar char="•"/>
              <a:tabLst>
                <a:tab pos="476250" algn="l"/>
                <a:tab pos="476884" algn="l"/>
              </a:tabLst>
            </a:pP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Owner of </a:t>
            </a:r>
            <a:r>
              <a:rPr dirty="0" sz="2000">
                <a:solidFill>
                  <a:srgbClr val="2A0946"/>
                </a:solidFill>
                <a:latin typeface="Calibri"/>
                <a:cs typeface="Calibri"/>
              </a:rPr>
              <a:t>a </a:t>
            </a: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healthcare</a:t>
            </a:r>
            <a:r>
              <a:rPr dirty="0" sz="2000" spc="-25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company:</a:t>
            </a:r>
            <a:endParaRPr sz="2000">
              <a:latin typeface="Calibri"/>
              <a:cs typeface="Calibri"/>
            </a:endParaRPr>
          </a:p>
          <a:p>
            <a:pPr lvl="1" marL="476250" indent="-342900">
              <a:lnSpc>
                <a:spcPct val="100000"/>
              </a:lnSpc>
              <a:spcBef>
                <a:spcPts val="1400"/>
              </a:spcBef>
              <a:buClr>
                <a:srgbClr val="7C1779"/>
              </a:buClr>
              <a:buFont typeface="Arial"/>
              <a:buChar char="•"/>
              <a:tabLst>
                <a:tab pos="476250" algn="l"/>
                <a:tab pos="476884" algn="l"/>
              </a:tabLst>
            </a:pP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Stockholder of </a:t>
            </a:r>
            <a:r>
              <a:rPr dirty="0" sz="2000">
                <a:solidFill>
                  <a:srgbClr val="2A0946"/>
                </a:solidFill>
                <a:latin typeface="Calibri"/>
                <a:cs typeface="Calibri"/>
              </a:rPr>
              <a:t>a </a:t>
            </a: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healthcare</a:t>
            </a:r>
            <a:r>
              <a:rPr dirty="0" sz="2000" spc="-30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company:</a:t>
            </a:r>
            <a:endParaRPr sz="2000">
              <a:latin typeface="Calibri"/>
              <a:cs typeface="Calibri"/>
            </a:endParaRPr>
          </a:p>
          <a:p>
            <a:pPr lvl="1" marL="476250" indent="-342900">
              <a:lnSpc>
                <a:spcPct val="100000"/>
              </a:lnSpc>
              <a:spcBef>
                <a:spcPts val="1400"/>
              </a:spcBef>
              <a:buClr>
                <a:srgbClr val="7C1779"/>
              </a:buClr>
              <a:buFont typeface="Arial"/>
              <a:buChar char="•"/>
              <a:tabLst>
                <a:tab pos="476250" algn="l"/>
                <a:tab pos="476884" algn="l"/>
              </a:tabLst>
            </a:pPr>
            <a:r>
              <a:rPr dirty="0" sz="2000" spc="-5">
                <a:solidFill>
                  <a:srgbClr val="2A0946"/>
                </a:solidFill>
                <a:latin typeface="Calibri"/>
                <a:cs typeface="Calibri"/>
              </a:rPr>
              <a:t>Other(s):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8175" y="419226"/>
            <a:ext cx="640524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solidFill>
                  <a:srgbClr val="000000"/>
                </a:solidFill>
                <a:latin typeface="Calibri"/>
                <a:cs typeface="Calibri"/>
              </a:rPr>
              <a:t>Subject 119527-1012: </a:t>
            </a:r>
            <a:r>
              <a:rPr dirty="0" sz="3200" b="0">
                <a:solidFill>
                  <a:srgbClr val="000000"/>
                </a:solidFill>
                <a:latin typeface="Calibri"/>
                <a:cs typeface="Calibri"/>
              </a:rPr>
              <a:t>TV-MI </a:t>
            </a:r>
            <a:r>
              <a:rPr dirty="0" sz="3200" spc="-20" b="0">
                <a:solidFill>
                  <a:srgbClr val="000000"/>
                </a:solidFill>
                <a:latin typeface="Calibri"/>
                <a:cs typeface="Calibri"/>
              </a:rPr>
              <a:t>(Day</a:t>
            </a:r>
            <a:r>
              <a:rPr dirty="0" sz="3200" spc="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 b="0">
                <a:solidFill>
                  <a:srgbClr val="000000"/>
                </a:solidFill>
                <a:latin typeface="Calibri"/>
                <a:cs typeface="Calibri"/>
              </a:rPr>
              <a:t>886)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1144" y="1069847"/>
            <a:ext cx="7626096" cy="5506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38454"/>
            <a:ext cx="190055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Backg</a:t>
            </a:r>
            <a:r>
              <a:rPr dirty="0" sz="3000" spc="-30"/>
              <a:t>r</a:t>
            </a:r>
            <a:r>
              <a:rPr dirty="0" sz="3000"/>
              <a:t>o</a:t>
            </a:r>
            <a:r>
              <a:rPr dirty="0" sz="3000" spc="-10"/>
              <a:t>u</a:t>
            </a:r>
            <a:r>
              <a:rPr dirty="0" sz="3000"/>
              <a:t>nd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366519"/>
            <a:ext cx="7908925" cy="4342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91186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latin typeface="Arial"/>
                <a:cs typeface="Arial"/>
              </a:rPr>
              <a:t>Previous results </a:t>
            </a:r>
            <a:r>
              <a:rPr dirty="0" sz="2400">
                <a:latin typeface="Arial"/>
                <a:cs typeface="Arial"/>
              </a:rPr>
              <a:t>from </a:t>
            </a:r>
            <a:r>
              <a:rPr dirty="0" sz="2400" spc="-5">
                <a:latin typeface="Arial"/>
                <a:cs typeface="Arial"/>
              </a:rPr>
              <a:t>ABSORB China have  demonstrated </a:t>
            </a:r>
            <a:r>
              <a:rPr dirty="0" sz="2400">
                <a:latin typeface="Arial"/>
                <a:cs typeface="Arial"/>
              </a:rPr>
              <a:t>that </a:t>
            </a:r>
            <a:r>
              <a:rPr dirty="0" sz="2400" spc="-5">
                <a:latin typeface="Arial"/>
                <a:cs typeface="Arial"/>
              </a:rPr>
              <a:t>Absorb </a:t>
            </a:r>
            <a:r>
              <a:rPr dirty="0" sz="2400">
                <a:latin typeface="Arial"/>
                <a:cs typeface="Arial"/>
              </a:rPr>
              <a:t>BVS </a:t>
            </a:r>
            <a:r>
              <a:rPr dirty="0" sz="2400" spc="-5">
                <a:latin typeface="Arial"/>
                <a:cs typeface="Arial"/>
              </a:rPr>
              <a:t>is comparable </a:t>
            </a:r>
            <a:r>
              <a:rPr dirty="0" sz="2400">
                <a:latin typeface="Arial"/>
                <a:cs typeface="Arial"/>
              </a:rPr>
              <a:t>to  </a:t>
            </a:r>
            <a:r>
              <a:rPr dirty="0" sz="2400" spc="-5">
                <a:latin typeface="Arial"/>
                <a:cs typeface="Arial"/>
              </a:rPr>
              <a:t>XIENCE </a:t>
            </a:r>
            <a:r>
              <a:rPr dirty="0" sz="2400">
                <a:latin typeface="Arial"/>
                <a:cs typeface="Arial"/>
              </a:rPr>
              <a:t>V </a:t>
            </a:r>
            <a:r>
              <a:rPr dirty="0" sz="2400" spc="-5">
                <a:latin typeface="Arial"/>
                <a:cs typeface="Arial"/>
              </a:rPr>
              <a:t>in </a:t>
            </a:r>
            <a:r>
              <a:rPr dirty="0" sz="2400">
                <a:latin typeface="Arial"/>
                <a:cs typeface="Arial"/>
              </a:rPr>
              <a:t>safety </a:t>
            </a:r>
            <a:r>
              <a:rPr dirty="0" sz="2400" spc="-5">
                <a:latin typeface="Arial"/>
                <a:cs typeface="Arial"/>
              </a:rPr>
              <a:t>and </a:t>
            </a:r>
            <a:r>
              <a:rPr dirty="0" sz="2400" spc="-10">
                <a:latin typeface="Arial"/>
                <a:cs typeface="Arial"/>
              </a:rPr>
              <a:t>efficacy </a:t>
            </a:r>
            <a:r>
              <a:rPr dirty="0" sz="2400" spc="-5">
                <a:latin typeface="Arial"/>
                <a:cs typeface="Arial"/>
              </a:rPr>
              <a:t>through 2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years.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latin typeface="Arial"/>
                <a:cs typeface="Arial"/>
              </a:rPr>
              <a:t>Recent reports </a:t>
            </a:r>
            <a:r>
              <a:rPr dirty="0" sz="2400">
                <a:latin typeface="Arial"/>
                <a:cs typeface="Arial"/>
              </a:rPr>
              <a:t>at </a:t>
            </a:r>
            <a:r>
              <a:rPr dirty="0" sz="2400" spc="-5">
                <a:latin typeface="Arial"/>
                <a:cs typeface="Arial"/>
              </a:rPr>
              <a:t>2 and 3 years </a:t>
            </a:r>
            <a:r>
              <a:rPr dirty="0" sz="2400">
                <a:latin typeface="Arial"/>
                <a:cs typeface="Arial"/>
              </a:rPr>
              <a:t>from </a:t>
            </a:r>
            <a:r>
              <a:rPr dirty="0" sz="2400" spc="-5">
                <a:latin typeface="Arial"/>
                <a:cs typeface="Arial"/>
              </a:rPr>
              <a:t>other studies have  raised concerns about the long-term safety of Absorb  </a:t>
            </a:r>
            <a:r>
              <a:rPr dirty="0" sz="2400" spc="-10">
                <a:latin typeface="Arial"/>
                <a:cs typeface="Arial"/>
              </a:rPr>
              <a:t>BVS </a:t>
            </a:r>
            <a:r>
              <a:rPr dirty="0" sz="2400" spc="-5">
                <a:latin typeface="Arial"/>
                <a:cs typeface="Arial"/>
              </a:rPr>
              <a:t>due </a:t>
            </a:r>
            <a:r>
              <a:rPr dirty="0" sz="2400">
                <a:latin typeface="Arial"/>
                <a:cs typeface="Arial"/>
              </a:rPr>
              <a:t>to very </a:t>
            </a:r>
            <a:r>
              <a:rPr dirty="0" sz="2400" spc="-5">
                <a:latin typeface="Arial"/>
                <a:cs typeface="Arial"/>
              </a:rPr>
              <a:t>late </a:t>
            </a:r>
            <a:r>
              <a:rPr dirty="0" sz="2400" spc="-10">
                <a:latin typeface="Arial"/>
                <a:cs typeface="Arial"/>
              </a:rPr>
              <a:t>scaffold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thrombosis.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marR="451484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latin typeface="Arial"/>
                <a:cs typeface="Arial"/>
              </a:rPr>
              <a:t>Hence, </a:t>
            </a:r>
            <a:r>
              <a:rPr dirty="0" sz="2400" spc="-20">
                <a:latin typeface="Arial"/>
                <a:cs typeface="Arial"/>
              </a:rPr>
              <a:t>it’s </a:t>
            </a:r>
            <a:r>
              <a:rPr dirty="0" sz="2400" spc="-5">
                <a:latin typeface="Arial"/>
                <a:cs typeface="Arial"/>
              </a:rPr>
              <a:t>important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present the long-term clinical  outcomes on Absorb BVS beyond 2 years </a:t>
            </a:r>
            <a:r>
              <a:rPr dirty="0" sz="2400">
                <a:latin typeface="Arial"/>
                <a:cs typeface="Arial"/>
              </a:rPr>
              <a:t>from the  </a:t>
            </a:r>
            <a:r>
              <a:rPr dirty="0" sz="2400" spc="-5">
                <a:latin typeface="Arial"/>
                <a:cs typeface="Arial"/>
              </a:rPr>
              <a:t>ABSORB China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70">
                <a:latin typeface="Arial"/>
                <a:cs typeface="Arial"/>
              </a:rPr>
              <a:t>RCT.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38454"/>
            <a:ext cx="20770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Study</a:t>
            </a:r>
            <a:r>
              <a:rPr dirty="0" sz="3000" spc="-80"/>
              <a:t> </a:t>
            </a:r>
            <a:r>
              <a:rPr dirty="0" sz="3000" spc="-5"/>
              <a:t>Design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087374" y="1087374"/>
            <a:ext cx="6990715" cy="1132840"/>
          </a:xfrm>
          <a:custGeom>
            <a:avLst/>
            <a:gdLst/>
            <a:ahLst/>
            <a:cxnLst/>
            <a:rect l="l" t="t" r="r" b="b"/>
            <a:pathLst>
              <a:path w="6990715" h="1132839">
                <a:moveTo>
                  <a:pt x="6801866" y="0"/>
                </a:moveTo>
                <a:lnTo>
                  <a:pt x="188722" y="0"/>
                </a:lnTo>
                <a:lnTo>
                  <a:pt x="138552" y="6738"/>
                </a:lnTo>
                <a:lnTo>
                  <a:pt x="93470" y="25757"/>
                </a:lnTo>
                <a:lnTo>
                  <a:pt x="55275" y="55260"/>
                </a:lnTo>
                <a:lnTo>
                  <a:pt x="25765" y="93453"/>
                </a:lnTo>
                <a:lnTo>
                  <a:pt x="6741" y="138538"/>
                </a:lnTo>
                <a:lnTo>
                  <a:pt x="0" y="188722"/>
                </a:lnTo>
                <a:lnTo>
                  <a:pt x="0" y="943610"/>
                </a:lnTo>
                <a:lnTo>
                  <a:pt x="6741" y="993793"/>
                </a:lnTo>
                <a:lnTo>
                  <a:pt x="25765" y="1038878"/>
                </a:lnTo>
                <a:lnTo>
                  <a:pt x="55275" y="1077071"/>
                </a:lnTo>
                <a:lnTo>
                  <a:pt x="93470" y="1106574"/>
                </a:lnTo>
                <a:lnTo>
                  <a:pt x="138552" y="1125593"/>
                </a:lnTo>
                <a:lnTo>
                  <a:pt x="188722" y="1132331"/>
                </a:lnTo>
                <a:lnTo>
                  <a:pt x="6801866" y="1132331"/>
                </a:lnTo>
                <a:lnTo>
                  <a:pt x="6852049" y="1125593"/>
                </a:lnTo>
                <a:lnTo>
                  <a:pt x="6897134" y="1106574"/>
                </a:lnTo>
                <a:lnTo>
                  <a:pt x="6935327" y="1077071"/>
                </a:lnTo>
                <a:lnTo>
                  <a:pt x="6964830" y="1038878"/>
                </a:lnTo>
                <a:lnTo>
                  <a:pt x="6983849" y="993793"/>
                </a:lnTo>
                <a:lnTo>
                  <a:pt x="6990587" y="943610"/>
                </a:lnTo>
                <a:lnTo>
                  <a:pt x="6990587" y="188722"/>
                </a:lnTo>
                <a:lnTo>
                  <a:pt x="6983849" y="138538"/>
                </a:lnTo>
                <a:lnTo>
                  <a:pt x="6964830" y="93453"/>
                </a:lnTo>
                <a:lnTo>
                  <a:pt x="6935327" y="55260"/>
                </a:lnTo>
                <a:lnTo>
                  <a:pt x="6897134" y="25757"/>
                </a:lnTo>
                <a:lnTo>
                  <a:pt x="6852049" y="6738"/>
                </a:lnTo>
                <a:lnTo>
                  <a:pt x="6801866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87374" y="1087374"/>
            <a:ext cx="6990715" cy="1132840"/>
          </a:xfrm>
          <a:custGeom>
            <a:avLst/>
            <a:gdLst/>
            <a:ahLst/>
            <a:cxnLst/>
            <a:rect l="l" t="t" r="r" b="b"/>
            <a:pathLst>
              <a:path w="6990715" h="1132839">
                <a:moveTo>
                  <a:pt x="0" y="188722"/>
                </a:moveTo>
                <a:lnTo>
                  <a:pt x="6741" y="138538"/>
                </a:lnTo>
                <a:lnTo>
                  <a:pt x="25765" y="93453"/>
                </a:lnTo>
                <a:lnTo>
                  <a:pt x="55275" y="55260"/>
                </a:lnTo>
                <a:lnTo>
                  <a:pt x="93470" y="25757"/>
                </a:lnTo>
                <a:lnTo>
                  <a:pt x="138552" y="6738"/>
                </a:lnTo>
                <a:lnTo>
                  <a:pt x="188722" y="0"/>
                </a:lnTo>
                <a:lnTo>
                  <a:pt x="6801866" y="0"/>
                </a:lnTo>
                <a:lnTo>
                  <a:pt x="6852049" y="6738"/>
                </a:lnTo>
                <a:lnTo>
                  <a:pt x="6897134" y="25757"/>
                </a:lnTo>
                <a:lnTo>
                  <a:pt x="6935327" y="55260"/>
                </a:lnTo>
                <a:lnTo>
                  <a:pt x="6964830" y="93453"/>
                </a:lnTo>
                <a:lnTo>
                  <a:pt x="6983849" y="138538"/>
                </a:lnTo>
                <a:lnTo>
                  <a:pt x="6990587" y="188722"/>
                </a:lnTo>
                <a:lnTo>
                  <a:pt x="6990587" y="943610"/>
                </a:lnTo>
                <a:lnTo>
                  <a:pt x="6983849" y="993793"/>
                </a:lnTo>
                <a:lnTo>
                  <a:pt x="6964830" y="1038878"/>
                </a:lnTo>
                <a:lnTo>
                  <a:pt x="6935327" y="1077071"/>
                </a:lnTo>
                <a:lnTo>
                  <a:pt x="6897134" y="1106574"/>
                </a:lnTo>
                <a:lnTo>
                  <a:pt x="6852049" y="1125593"/>
                </a:lnTo>
                <a:lnTo>
                  <a:pt x="6801866" y="1132331"/>
                </a:lnTo>
                <a:lnTo>
                  <a:pt x="188722" y="1132331"/>
                </a:lnTo>
                <a:lnTo>
                  <a:pt x="138552" y="1125593"/>
                </a:lnTo>
                <a:lnTo>
                  <a:pt x="93470" y="1106574"/>
                </a:lnTo>
                <a:lnTo>
                  <a:pt x="55275" y="1077071"/>
                </a:lnTo>
                <a:lnTo>
                  <a:pt x="25765" y="1038878"/>
                </a:lnTo>
                <a:lnTo>
                  <a:pt x="6741" y="993793"/>
                </a:lnTo>
                <a:lnTo>
                  <a:pt x="0" y="943610"/>
                </a:lnTo>
                <a:lnTo>
                  <a:pt x="0" y="18872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15389" y="5727953"/>
            <a:ext cx="6756400" cy="710565"/>
          </a:xfrm>
          <a:custGeom>
            <a:avLst/>
            <a:gdLst/>
            <a:ahLst/>
            <a:cxnLst/>
            <a:rect l="l" t="t" r="r" b="b"/>
            <a:pathLst>
              <a:path w="6756400" h="710564">
                <a:moveTo>
                  <a:pt x="6637528" y="0"/>
                </a:moveTo>
                <a:lnTo>
                  <a:pt x="118363" y="0"/>
                </a:lnTo>
                <a:lnTo>
                  <a:pt x="72292" y="9302"/>
                </a:lnTo>
                <a:lnTo>
                  <a:pt x="34669" y="34669"/>
                </a:lnTo>
                <a:lnTo>
                  <a:pt x="9302" y="72292"/>
                </a:lnTo>
                <a:lnTo>
                  <a:pt x="0" y="118364"/>
                </a:lnTo>
                <a:lnTo>
                  <a:pt x="0" y="591820"/>
                </a:lnTo>
                <a:lnTo>
                  <a:pt x="9302" y="637891"/>
                </a:lnTo>
                <a:lnTo>
                  <a:pt x="34669" y="675514"/>
                </a:lnTo>
                <a:lnTo>
                  <a:pt x="72292" y="700881"/>
                </a:lnTo>
                <a:lnTo>
                  <a:pt x="118363" y="710184"/>
                </a:lnTo>
                <a:lnTo>
                  <a:pt x="6637528" y="710184"/>
                </a:lnTo>
                <a:lnTo>
                  <a:pt x="6683615" y="700881"/>
                </a:lnTo>
                <a:lnTo>
                  <a:pt x="6721236" y="675514"/>
                </a:lnTo>
                <a:lnTo>
                  <a:pt x="6746595" y="637891"/>
                </a:lnTo>
                <a:lnTo>
                  <a:pt x="6755891" y="591820"/>
                </a:lnTo>
                <a:lnTo>
                  <a:pt x="6755891" y="118364"/>
                </a:lnTo>
                <a:lnTo>
                  <a:pt x="6746595" y="72292"/>
                </a:lnTo>
                <a:lnTo>
                  <a:pt x="6721236" y="34669"/>
                </a:lnTo>
                <a:lnTo>
                  <a:pt x="6683615" y="9302"/>
                </a:lnTo>
                <a:lnTo>
                  <a:pt x="6637528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15389" y="5727953"/>
            <a:ext cx="6756400" cy="710565"/>
          </a:xfrm>
          <a:custGeom>
            <a:avLst/>
            <a:gdLst/>
            <a:ahLst/>
            <a:cxnLst/>
            <a:rect l="l" t="t" r="r" b="b"/>
            <a:pathLst>
              <a:path w="6756400" h="710564">
                <a:moveTo>
                  <a:pt x="0" y="118364"/>
                </a:moveTo>
                <a:lnTo>
                  <a:pt x="9302" y="72292"/>
                </a:lnTo>
                <a:lnTo>
                  <a:pt x="34669" y="34669"/>
                </a:lnTo>
                <a:lnTo>
                  <a:pt x="72292" y="9302"/>
                </a:lnTo>
                <a:lnTo>
                  <a:pt x="118363" y="0"/>
                </a:lnTo>
                <a:lnTo>
                  <a:pt x="6637528" y="0"/>
                </a:lnTo>
                <a:lnTo>
                  <a:pt x="6683615" y="9302"/>
                </a:lnTo>
                <a:lnTo>
                  <a:pt x="6721236" y="34669"/>
                </a:lnTo>
                <a:lnTo>
                  <a:pt x="6746595" y="72292"/>
                </a:lnTo>
                <a:lnTo>
                  <a:pt x="6755891" y="118364"/>
                </a:lnTo>
                <a:lnTo>
                  <a:pt x="6755891" y="591820"/>
                </a:lnTo>
                <a:lnTo>
                  <a:pt x="6746595" y="637891"/>
                </a:lnTo>
                <a:lnTo>
                  <a:pt x="6721236" y="675514"/>
                </a:lnTo>
                <a:lnTo>
                  <a:pt x="6683615" y="700881"/>
                </a:lnTo>
                <a:lnTo>
                  <a:pt x="6637528" y="710184"/>
                </a:lnTo>
                <a:lnTo>
                  <a:pt x="118363" y="710184"/>
                </a:lnTo>
                <a:lnTo>
                  <a:pt x="72292" y="700881"/>
                </a:lnTo>
                <a:lnTo>
                  <a:pt x="34669" y="675514"/>
                </a:lnTo>
                <a:lnTo>
                  <a:pt x="9302" y="637891"/>
                </a:lnTo>
                <a:lnTo>
                  <a:pt x="0" y="591820"/>
                </a:lnTo>
                <a:lnTo>
                  <a:pt x="0" y="11836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14272" y="5838444"/>
            <a:ext cx="2609850" cy="567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85032" y="5838444"/>
            <a:ext cx="564641" cy="567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10584" y="5838444"/>
            <a:ext cx="424421" cy="5676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95928" y="5838444"/>
            <a:ext cx="3793998" cy="567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7135" y="2150351"/>
            <a:ext cx="106616" cy="4694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761" y="2172461"/>
            <a:ext cx="0" cy="229870"/>
          </a:xfrm>
          <a:custGeom>
            <a:avLst/>
            <a:gdLst/>
            <a:ahLst/>
            <a:cxnLst/>
            <a:rect l="l" t="t" r="r" b="b"/>
            <a:pathLst>
              <a:path w="0" h="229869">
                <a:moveTo>
                  <a:pt x="0" y="0"/>
                </a:moveTo>
                <a:lnTo>
                  <a:pt x="0" y="229362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53055" y="4549178"/>
            <a:ext cx="135534" cy="391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23160" y="4573523"/>
            <a:ext cx="0" cy="230504"/>
          </a:xfrm>
          <a:custGeom>
            <a:avLst/>
            <a:gdLst/>
            <a:ahLst/>
            <a:cxnLst/>
            <a:rect l="l" t="t" r="r" b="b"/>
            <a:pathLst>
              <a:path w="0" h="230504">
                <a:moveTo>
                  <a:pt x="0" y="0"/>
                </a:moveTo>
                <a:lnTo>
                  <a:pt x="0" y="230123"/>
                </a:lnTo>
              </a:path>
            </a:pathLst>
          </a:custGeom>
          <a:ln w="4572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44367" y="4549089"/>
            <a:ext cx="134061" cy="3932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13710" y="4573523"/>
            <a:ext cx="0" cy="230504"/>
          </a:xfrm>
          <a:custGeom>
            <a:avLst/>
            <a:gdLst/>
            <a:ahLst/>
            <a:cxnLst/>
            <a:rect l="l" t="t" r="r" b="b"/>
            <a:pathLst>
              <a:path w="0" h="230504">
                <a:moveTo>
                  <a:pt x="0" y="0"/>
                </a:moveTo>
                <a:lnTo>
                  <a:pt x="0" y="230123"/>
                </a:lnTo>
              </a:path>
            </a:pathLst>
          </a:custGeom>
          <a:ln w="44196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32632" y="4544517"/>
            <a:ext cx="135534" cy="3932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02735" y="4568952"/>
            <a:ext cx="0" cy="234950"/>
          </a:xfrm>
          <a:custGeom>
            <a:avLst/>
            <a:gdLst/>
            <a:ahLst/>
            <a:cxnLst/>
            <a:rect l="l" t="t" r="r" b="b"/>
            <a:pathLst>
              <a:path w="0"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4572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067555" y="4547565"/>
            <a:ext cx="135534" cy="39324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37659" y="4572000"/>
            <a:ext cx="0" cy="231775"/>
          </a:xfrm>
          <a:custGeom>
            <a:avLst/>
            <a:gdLst/>
            <a:ahLst/>
            <a:cxnLst/>
            <a:rect l="l" t="t" r="r" b="b"/>
            <a:pathLst>
              <a:path w="0" h="231775">
                <a:moveTo>
                  <a:pt x="0" y="0"/>
                </a:moveTo>
                <a:lnTo>
                  <a:pt x="0" y="231647"/>
                </a:lnTo>
              </a:path>
            </a:pathLst>
          </a:custGeom>
          <a:ln w="4572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77255" y="4552137"/>
            <a:ext cx="135534" cy="39324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547359" y="4576571"/>
            <a:ext cx="0" cy="227329"/>
          </a:xfrm>
          <a:custGeom>
            <a:avLst/>
            <a:gdLst/>
            <a:ahLst/>
            <a:cxnLst/>
            <a:rect l="l" t="t" r="r" b="b"/>
            <a:pathLst>
              <a:path w="0" h="227329">
                <a:moveTo>
                  <a:pt x="0" y="0"/>
                </a:moveTo>
                <a:lnTo>
                  <a:pt x="0" y="227075"/>
                </a:lnTo>
              </a:path>
            </a:pathLst>
          </a:custGeom>
          <a:ln w="4572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237732" y="4552137"/>
            <a:ext cx="135534" cy="39324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307835" y="4576571"/>
            <a:ext cx="0" cy="227329"/>
          </a:xfrm>
          <a:custGeom>
            <a:avLst/>
            <a:gdLst/>
            <a:ahLst/>
            <a:cxnLst/>
            <a:rect l="l" t="t" r="r" b="b"/>
            <a:pathLst>
              <a:path w="0" h="227329">
                <a:moveTo>
                  <a:pt x="0" y="0"/>
                </a:moveTo>
                <a:lnTo>
                  <a:pt x="0" y="227075"/>
                </a:lnTo>
              </a:path>
            </a:pathLst>
          </a:custGeom>
          <a:ln w="4572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716011" y="4542993"/>
            <a:ext cx="135534" cy="39324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786116" y="4567428"/>
            <a:ext cx="0" cy="236220"/>
          </a:xfrm>
          <a:custGeom>
            <a:avLst/>
            <a:gdLst/>
            <a:ahLst/>
            <a:cxnLst/>
            <a:rect l="l" t="t" r="r" b="b"/>
            <a:pathLst>
              <a:path w="0" h="236220">
                <a:moveTo>
                  <a:pt x="0" y="0"/>
                </a:moveTo>
                <a:lnTo>
                  <a:pt x="0" y="236219"/>
                </a:lnTo>
              </a:path>
            </a:pathLst>
          </a:custGeom>
          <a:ln w="45719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156586" y="4229480"/>
            <a:ext cx="20980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3575" algn="l"/>
                <a:tab pos="1255395" algn="l"/>
                <a:tab pos="1802764" algn="l"/>
              </a:tabLst>
            </a:pPr>
            <a:r>
              <a:rPr dirty="0" sz="1600" spc="-5" b="1">
                <a:latin typeface="Arial"/>
                <a:cs typeface="Arial"/>
              </a:rPr>
              <a:t>Post</a:t>
            </a:r>
            <a:r>
              <a:rPr dirty="0" sz="1600" spc="-5" b="1">
                <a:latin typeface="Arial"/>
                <a:cs typeface="Arial"/>
              </a:rPr>
              <a:t>	</a:t>
            </a:r>
            <a:r>
              <a:rPr dirty="0" sz="1600" spc="-5" b="1">
                <a:latin typeface="Arial"/>
                <a:cs typeface="Arial"/>
              </a:rPr>
              <a:t>1M</a:t>
            </a:r>
            <a:r>
              <a:rPr dirty="0" sz="1600" spc="-5" b="1">
                <a:latin typeface="Arial"/>
                <a:cs typeface="Arial"/>
              </a:rPr>
              <a:t>	</a:t>
            </a:r>
            <a:r>
              <a:rPr dirty="0" baseline="3472" sz="2400" spc="-7" b="1">
                <a:latin typeface="Arial"/>
                <a:cs typeface="Arial"/>
              </a:rPr>
              <a:t>6M</a:t>
            </a:r>
            <a:r>
              <a:rPr dirty="0" baseline="3472" sz="2400" spc="-7" b="1">
                <a:latin typeface="Arial"/>
                <a:cs typeface="Arial"/>
              </a:rPr>
              <a:t>	</a:t>
            </a:r>
            <a:r>
              <a:rPr dirty="0" sz="1600" spc="-5" b="1">
                <a:latin typeface="Arial"/>
                <a:cs typeface="Arial"/>
              </a:rPr>
              <a:t>9M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24400" y="4549178"/>
            <a:ext cx="135534" cy="39162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94503" y="4573523"/>
            <a:ext cx="0" cy="230504"/>
          </a:xfrm>
          <a:custGeom>
            <a:avLst/>
            <a:gdLst/>
            <a:ahLst/>
            <a:cxnLst/>
            <a:rect l="l" t="t" r="r" b="b"/>
            <a:pathLst>
              <a:path w="0" h="230504">
                <a:moveTo>
                  <a:pt x="0" y="0"/>
                </a:moveTo>
                <a:lnTo>
                  <a:pt x="0" y="230123"/>
                </a:lnTo>
              </a:path>
            </a:pathLst>
          </a:custGeom>
          <a:ln w="45720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992111" y="4547565"/>
            <a:ext cx="135534" cy="3932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062216" y="4572000"/>
            <a:ext cx="0" cy="231775"/>
          </a:xfrm>
          <a:custGeom>
            <a:avLst/>
            <a:gdLst/>
            <a:ahLst/>
            <a:cxnLst/>
            <a:rect l="l" t="t" r="r" b="b"/>
            <a:pathLst>
              <a:path w="0" h="231775">
                <a:moveTo>
                  <a:pt x="0" y="0"/>
                </a:moveTo>
                <a:lnTo>
                  <a:pt x="0" y="231647"/>
                </a:lnTo>
              </a:path>
            </a:pathLst>
          </a:custGeom>
          <a:ln w="45719">
            <a:solidFill>
              <a:srgbClr val="00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24400" y="4872266"/>
            <a:ext cx="135534" cy="3916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94503" y="4968240"/>
            <a:ext cx="0" cy="230504"/>
          </a:xfrm>
          <a:custGeom>
            <a:avLst/>
            <a:gdLst/>
            <a:ahLst/>
            <a:cxnLst/>
            <a:rect l="l" t="t" r="r" b="b"/>
            <a:pathLst>
              <a:path w="0" h="230504">
                <a:moveTo>
                  <a:pt x="0" y="0"/>
                </a:moveTo>
                <a:lnTo>
                  <a:pt x="0" y="230124"/>
                </a:lnTo>
              </a:path>
            </a:pathLst>
          </a:custGeom>
          <a:ln w="45720">
            <a:solidFill>
              <a:srgbClr val="94373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737108" y="4488307"/>
            <a:ext cx="1207135" cy="800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6600"/>
                </a:solidFill>
                <a:latin typeface="Arial"/>
                <a:cs typeface="Arial"/>
              </a:rPr>
              <a:t>Clinical</a:t>
            </a:r>
            <a:r>
              <a:rPr dirty="0" sz="1800" spc="-65" b="1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600"/>
                </a:solidFill>
                <a:latin typeface="Arial"/>
                <a:cs typeface="Arial"/>
              </a:rPr>
              <a:t>FU</a:t>
            </a:r>
            <a:endParaRPr sz="18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780"/>
              </a:spcBef>
            </a:pPr>
            <a:r>
              <a:rPr dirty="0" sz="1800" spc="-15" b="1">
                <a:solidFill>
                  <a:srgbClr val="943735"/>
                </a:solidFill>
                <a:latin typeface="Arial"/>
                <a:cs typeface="Arial"/>
              </a:rPr>
              <a:t>Angio</a:t>
            </a:r>
            <a:r>
              <a:rPr dirty="0" sz="1800" spc="-35" b="1">
                <a:solidFill>
                  <a:srgbClr val="94373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43735"/>
                </a:solidFill>
                <a:latin typeface="Arial"/>
                <a:cs typeface="Arial"/>
              </a:rPr>
              <a:t>FU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62678" y="4233164"/>
            <a:ext cx="102996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68985" algn="l"/>
              </a:tabLst>
            </a:pPr>
            <a:r>
              <a:rPr dirty="0" sz="1600" spc="-5" b="1">
                <a:latin typeface="Arial"/>
                <a:cs typeface="Arial"/>
              </a:rPr>
              <a:t>1Y</a:t>
            </a:r>
            <a:r>
              <a:rPr dirty="0" sz="1600" spc="-5" b="1">
                <a:latin typeface="Arial"/>
                <a:cs typeface="Arial"/>
              </a:rPr>
              <a:t>	</a:t>
            </a:r>
            <a:r>
              <a:rPr dirty="0" sz="1600" spc="-5" b="1">
                <a:latin typeface="Arial"/>
                <a:cs typeface="Arial"/>
              </a:rPr>
              <a:t>2Y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38417" y="4220083"/>
            <a:ext cx="10255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63905" algn="l"/>
              </a:tabLst>
            </a:pPr>
            <a:r>
              <a:rPr dirty="0" sz="1600" spc="-5" b="1">
                <a:latin typeface="Arial"/>
                <a:cs typeface="Arial"/>
              </a:rPr>
              <a:t>3Y</a:t>
            </a:r>
            <a:r>
              <a:rPr dirty="0" sz="1600" spc="-5" b="1">
                <a:latin typeface="Arial"/>
                <a:cs typeface="Arial"/>
              </a:rPr>
              <a:t>	</a:t>
            </a:r>
            <a:r>
              <a:rPr dirty="0" sz="1600" spc="-5" b="1">
                <a:latin typeface="Arial"/>
                <a:cs typeface="Arial"/>
              </a:rPr>
              <a:t>4Y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35367" y="4235322"/>
            <a:ext cx="2736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Arial"/>
                <a:cs typeface="Arial"/>
              </a:rPr>
              <a:t>5Y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947672" y="4779314"/>
            <a:ext cx="5919216" cy="25445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994916" y="4803647"/>
            <a:ext cx="5829300" cy="165100"/>
          </a:xfrm>
          <a:custGeom>
            <a:avLst/>
            <a:gdLst/>
            <a:ahLst/>
            <a:cxnLst/>
            <a:rect l="l" t="t" r="r" b="b"/>
            <a:pathLst>
              <a:path w="5829300" h="165100">
                <a:moveTo>
                  <a:pt x="0" y="164591"/>
                </a:moveTo>
                <a:lnTo>
                  <a:pt x="5829300" y="164591"/>
                </a:lnTo>
                <a:lnTo>
                  <a:pt x="5829300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994916" y="4803647"/>
            <a:ext cx="5829300" cy="165100"/>
          </a:xfrm>
          <a:custGeom>
            <a:avLst/>
            <a:gdLst/>
            <a:ahLst/>
            <a:cxnLst/>
            <a:rect l="l" t="t" r="r" b="b"/>
            <a:pathLst>
              <a:path w="5829300" h="165100">
                <a:moveTo>
                  <a:pt x="0" y="164591"/>
                </a:moveTo>
                <a:lnTo>
                  <a:pt x="5829300" y="164591"/>
                </a:lnTo>
                <a:lnTo>
                  <a:pt x="5829300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ln w="9144">
            <a:solidFill>
              <a:srgbClr val="00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227064" y="2572524"/>
            <a:ext cx="310959" cy="4998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324727" y="2594610"/>
            <a:ext cx="120650" cy="304800"/>
          </a:xfrm>
          <a:custGeom>
            <a:avLst/>
            <a:gdLst/>
            <a:ahLst/>
            <a:cxnLst/>
            <a:rect l="l" t="t" r="r" b="b"/>
            <a:pathLst>
              <a:path w="120650" h="304800">
                <a:moveTo>
                  <a:pt x="14350" y="186689"/>
                </a:moveTo>
                <a:lnTo>
                  <a:pt x="8255" y="190245"/>
                </a:lnTo>
                <a:lnTo>
                  <a:pt x="2032" y="193801"/>
                </a:lnTo>
                <a:lnTo>
                  <a:pt x="0" y="201802"/>
                </a:lnTo>
                <a:lnTo>
                  <a:pt x="60071" y="304800"/>
                </a:lnTo>
                <a:lnTo>
                  <a:pt x="75033" y="279145"/>
                </a:lnTo>
                <a:lnTo>
                  <a:pt x="47117" y="279145"/>
                </a:lnTo>
                <a:lnTo>
                  <a:pt x="47117" y="231303"/>
                </a:lnTo>
                <a:lnTo>
                  <a:pt x="25908" y="194944"/>
                </a:lnTo>
                <a:lnTo>
                  <a:pt x="22351" y="188722"/>
                </a:lnTo>
                <a:lnTo>
                  <a:pt x="14350" y="186689"/>
                </a:lnTo>
                <a:close/>
              </a:path>
              <a:path w="120650" h="304800">
                <a:moveTo>
                  <a:pt x="47117" y="231303"/>
                </a:moveTo>
                <a:lnTo>
                  <a:pt x="47117" y="279145"/>
                </a:lnTo>
                <a:lnTo>
                  <a:pt x="73025" y="279145"/>
                </a:lnTo>
                <a:lnTo>
                  <a:pt x="73025" y="272668"/>
                </a:lnTo>
                <a:lnTo>
                  <a:pt x="48895" y="272668"/>
                </a:lnTo>
                <a:lnTo>
                  <a:pt x="60071" y="253510"/>
                </a:lnTo>
                <a:lnTo>
                  <a:pt x="47117" y="231303"/>
                </a:lnTo>
                <a:close/>
              </a:path>
              <a:path w="120650" h="304800">
                <a:moveTo>
                  <a:pt x="105790" y="186689"/>
                </a:moveTo>
                <a:lnTo>
                  <a:pt x="97789" y="188722"/>
                </a:lnTo>
                <a:lnTo>
                  <a:pt x="94234" y="194944"/>
                </a:lnTo>
                <a:lnTo>
                  <a:pt x="73025" y="231303"/>
                </a:lnTo>
                <a:lnTo>
                  <a:pt x="73025" y="279145"/>
                </a:lnTo>
                <a:lnTo>
                  <a:pt x="75033" y="279145"/>
                </a:lnTo>
                <a:lnTo>
                  <a:pt x="120142" y="201802"/>
                </a:lnTo>
                <a:lnTo>
                  <a:pt x="118110" y="193801"/>
                </a:lnTo>
                <a:lnTo>
                  <a:pt x="111887" y="190245"/>
                </a:lnTo>
                <a:lnTo>
                  <a:pt x="105790" y="186689"/>
                </a:lnTo>
                <a:close/>
              </a:path>
              <a:path w="120650" h="304800">
                <a:moveTo>
                  <a:pt x="60071" y="253510"/>
                </a:moveTo>
                <a:lnTo>
                  <a:pt x="48895" y="272668"/>
                </a:lnTo>
                <a:lnTo>
                  <a:pt x="71247" y="272668"/>
                </a:lnTo>
                <a:lnTo>
                  <a:pt x="60071" y="253510"/>
                </a:lnTo>
                <a:close/>
              </a:path>
              <a:path w="120650" h="304800">
                <a:moveTo>
                  <a:pt x="73025" y="231303"/>
                </a:moveTo>
                <a:lnTo>
                  <a:pt x="60071" y="253510"/>
                </a:lnTo>
                <a:lnTo>
                  <a:pt x="71247" y="272668"/>
                </a:lnTo>
                <a:lnTo>
                  <a:pt x="73025" y="272668"/>
                </a:lnTo>
                <a:lnTo>
                  <a:pt x="73025" y="231303"/>
                </a:lnTo>
                <a:close/>
              </a:path>
              <a:path w="120650" h="304800">
                <a:moveTo>
                  <a:pt x="73025" y="0"/>
                </a:moveTo>
                <a:lnTo>
                  <a:pt x="47117" y="0"/>
                </a:lnTo>
                <a:lnTo>
                  <a:pt x="47117" y="231303"/>
                </a:lnTo>
                <a:lnTo>
                  <a:pt x="60071" y="253510"/>
                </a:lnTo>
                <a:lnTo>
                  <a:pt x="73025" y="231303"/>
                </a:lnTo>
                <a:lnTo>
                  <a:pt x="730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78607" y="2572537"/>
            <a:ext cx="310959" cy="51965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679064" y="2595752"/>
            <a:ext cx="120650" cy="323215"/>
          </a:xfrm>
          <a:custGeom>
            <a:avLst/>
            <a:gdLst/>
            <a:ahLst/>
            <a:cxnLst/>
            <a:rect l="l" t="t" r="r" b="b"/>
            <a:pathLst>
              <a:path w="120650" h="323214">
                <a:moveTo>
                  <a:pt x="14859" y="203708"/>
                </a:moveTo>
                <a:lnTo>
                  <a:pt x="8636" y="207137"/>
                </a:lnTo>
                <a:lnTo>
                  <a:pt x="2286" y="210566"/>
                </a:lnTo>
                <a:lnTo>
                  <a:pt x="0" y="218439"/>
                </a:lnTo>
                <a:lnTo>
                  <a:pt x="3429" y="224789"/>
                </a:lnTo>
                <a:lnTo>
                  <a:pt x="57277" y="323214"/>
                </a:lnTo>
                <a:lnTo>
                  <a:pt x="73037" y="297814"/>
                </a:lnTo>
                <a:lnTo>
                  <a:pt x="70993" y="297814"/>
                </a:lnTo>
                <a:lnTo>
                  <a:pt x="45085" y="297052"/>
                </a:lnTo>
                <a:lnTo>
                  <a:pt x="46411" y="249328"/>
                </a:lnTo>
                <a:lnTo>
                  <a:pt x="26162" y="212344"/>
                </a:lnTo>
                <a:lnTo>
                  <a:pt x="22733" y="205994"/>
                </a:lnTo>
                <a:lnTo>
                  <a:pt x="14859" y="203708"/>
                </a:lnTo>
                <a:close/>
              </a:path>
              <a:path w="120650" h="323214">
                <a:moveTo>
                  <a:pt x="46411" y="249328"/>
                </a:moveTo>
                <a:lnTo>
                  <a:pt x="45085" y="297052"/>
                </a:lnTo>
                <a:lnTo>
                  <a:pt x="70993" y="297814"/>
                </a:lnTo>
                <a:lnTo>
                  <a:pt x="71176" y="291211"/>
                </a:lnTo>
                <a:lnTo>
                  <a:pt x="69342" y="291211"/>
                </a:lnTo>
                <a:lnTo>
                  <a:pt x="46990" y="290575"/>
                </a:lnTo>
                <a:lnTo>
                  <a:pt x="58695" y="271765"/>
                </a:lnTo>
                <a:lnTo>
                  <a:pt x="46411" y="249328"/>
                </a:lnTo>
                <a:close/>
              </a:path>
              <a:path w="120650" h="323214">
                <a:moveTo>
                  <a:pt x="106172" y="206248"/>
                </a:moveTo>
                <a:lnTo>
                  <a:pt x="98298" y="208152"/>
                </a:lnTo>
                <a:lnTo>
                  <a:pt x="72325" y="249862"/>
                </a:lnTo>
                <a:lnTo>
                  <a:pt x="70993" y="297814"/>
                </a:lnTo>
                <a:lnTo>
                  <a:pt x="73037" y="297814"/>
                </a:lnTo>
                <a:lnTo>
                  <a:pt x="116459" y="227837"/>
                </a:lnTo>
                <a:lnTo>
                  <a:pt x="120268" y="221742"/>
                </a:lnTo>
                <a:lnTo>
                  <a:pt x="118364" y="213868"/>
                </a:lnTo>
                <a:lnTo>
                  <a:pt x="106172" y="206248"/>
                </a:lnTo>
                <a:close/>
              </a:path>
              <a:path w="120650" h="323214">
                <a:moveTo>
                  <a:pt x="58695" y="271765"/>
                </a:moveTo>
                <a:lnTo>
                  <a:pt x="46990" y="290575"/>
                </a:lnTo>
                <a:lnTo>
                  <a:pt x="69342" y="291211"/>
                </a:lnTo>
                <a:lnTo>
                  <a:pt x="58695" y="271765"/>
                </a:lnTo>
                <a:close/>
              </a:path>
              <a:path w="120650" h="323214">
                <a:moveTo>
                  <a:pt x="72325" y="249862"/>
                </a:moveTo>
                <a:lnTo>
                  <a:pt x="58695" y="271765"/>
                </a:lnTo>
                <a:lnTo>
                  <a:pt x="69342" y="291211"/>
                </a:lnTo>
                <a:lnTo>
                  <a:pt x="71176" y="291211"/>
                </a:lnTo>
                <a:lnTo>
                  <a:pt x="72325" y="249862"/>
                </a:lnTo>
                <a:close/>
              </a:path>
              <a:path w="120650" h="323214">
                <a:moveTo>
                  <a:pt x="53340" y="0"/>
                </a:moveTo>
                <a:lnTo>
                  <a:pt x="46411" y="249328"/>
                </a:lnTo>
                <a:lnTo>
                  <a:pt x="58695" y="271765"/>
                </a:lnTo>
                <a:lnTo>
                  <a:pt x="72325" y="249862"/>
                </a:lnTo>
                <a:lnTo>
                  <a:pt x="79248" y="762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692907" y="2554160"/>
            <a:ext cx="3752088" cy="1066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775959" y="2590038"/>
            <a:ext cx="618490" cy="0"/>
          </a:xfrm>
          <a:custGeom>
            <a:avLst/>
            <a:gdLst/>
            <a:ahLst/>
            <a:cxnLst/>
            <a:rect l="l" t="t" r="r" b="b"/>
            <a:pathLst>
              <a:path w="618489" h="0">
                <a:moveTo>
                  <a:pt x="0" y="0"/>
                </a:moveTo>
                <a:lnTo>
                  <a:pt x="617982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736342" y="2590038"/>
            <a:ext cx="631825" cy="0"/>
          </a:xfrm>
          <a:custGeom>
            <a:avLst/>
            <a:gdLst/>
            <a:ahLst/>
            <a:cxnLst/>
            <a:rect l="l" t="t" r="r" b="b"/>
            <a:pathLst>
              <a:path w="631825" h="0">
                <a:moveTo>
                  <a:pt x="0" y="0"/>
                </a:moveTo>
                <a:lnTo>
                  <a:pt x="631697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17135" y="2170163"/>
            <a:ext cx="106616" cy="46940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572761" y="2192273"/>
            <a:ext cx="0" cy="209550"/>
          </a:xfrm>
          <a:custGeom>
            <a:avLst/>
            <a:gdLst/>
            <a:ahLst/>
            <a:cxnLst/>
            <a:rect l="l" t="t" r="r" b="b"/>
            <a:pathLst>
              <a:path w="0"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368040" y="2401823"/>
            <a:ext cx="2407920" cy="368935"/>
          </a:xfrm>
          <a:custGeom>
            <a:avLst/>
            <a:gdLst/>
            <a:ahLst/>
            <a:cxnLst/>
            <a:rect l="l" t="t" r="r" b="b"/>
            <a:pathLst>
              <a:path w="2407920" h="368935">
                <a:moveTo>
                  <a:pt x="0" y="368808"/>
                </a:moveTo>
                <a:lnTo>
                  <a:pt x="2407919" y="368808"/>
                </a:lnTo>
                <a:lnTo>
                  <a:pt x="2407919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368040" y="2401823"/>
            <a:ext cx="2407920" cy="368935"/>
          </a:xfrm>
          <a:custGeom>
            <a:avLst/>
            <a:gdLst/>
            <a:ahLst/>
            <a:cxnLst/>
            <a:rect l="l" t="t" r="r" b="b"/>
            <a:pathLst>
              <a:path w="2407920" h="368935">
                <a:moveTo>
                  <a:pt x="0" y="368808"/>
                </a:moveTo>
                <a:lnTo>
                  <a:pt x="2407919" y="368808"/>
                </a:lnTo>
                <a:lnTo>
                  <a:pt x="2407919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319275" y="1147952"/>
            <a:ext cx="6526530" cy="1581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12090" marR="20574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00"/>
                </a:solidFill>
                <a:latin typeface="Arial"/>
                <a:cs typeface="Arial"/>
              </a:rPr>
              <a:t>Prospective, randomized, active control, open-label, multicenter trial  </a:t>
            </a:r>
            <a:r>
              <a:rPr dirty="0" sz="1600" spc="-10">
                <a:solidFill>
                  <a:srgbClr val="FFFF00"/>
                </a:solidFill>
                <a:latin typeface="Arial"/>
                <a:cs typeface="Arial"/>
              </a:rPr>
              <a:t>with </a:t>
            </a:r>
            <a:r>
              <a:rPr dirty="0" sz="1600" spc="-5">
                <a:solidFill>
                  <a:srgbClr val="FFFF00"/>
                </a:solidFill>
                <a:latin typeface="Arial"/>
                <a:cs typeface="Arial"/>
              </a:rPr>
              <a:t>480 patients from 24 sites in</a:t>
            </a:r>
            <a:r>
              <a:rPr dirty="0" sz="1600" spc="6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00"/>
                </a:solidFill>
                <a:latin typeface="Arial"/>
                <a:cs typeface="Arial"/>
              </a:rPr>
              <a:t>China</a:t>
            </a:r>
            <a:endParaRPr sz="1600">
              <a:latin typeface="Arial"/>
              <a:cs typeface="Arial"/>
            </a:endParaRPr>
          </a:p>
          <a:p>
            <a:pPr marL="12700" marR="5080" indent="566420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Up to 2 </a:t>
            </a:r>
            <a:r>
              <a:rPr dirty="0" sz="1600" spc="-5" i="1">
                <a:solidFill>
                  <a:srgbClr val="FFFFFF"/>
                </a:solidFill>
                <a:latin typeface="Arial"/>
                <a:cs typeface="Arial"/>
              </a:rPr>
              <a:t>de novo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lesions in separate native coronary arteries  Lesion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length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≤24 mm,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RVD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≥2.5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mm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- ≤3.75 mm,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%DS 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≥50% -</a:t>
            </a:r>
            <a:r>
              <a:rPr dirty="0" sz="1600" spc="2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&lt;100%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algn="ctr" marR="13335">
              <a:lnSpc>
                <a:spcPct val="100000"/>
              </a:lnSpc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1: 1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Randomization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31975" y="2916935"/>
            <a:ext cx="2806065" cy="1135380"/>
          </a:xfrm>
          <a:prstGeom prst="rect">
            <a:avLst/>
          </a:prstGeom>
          <a:solidFill>
            <a:srgbClr val="FBD208"/>
          </a:solidFill>
          <a:ln w="9144">
            <a:solidFill>
              <a:srgbClr val="000000"/>
            </a:solidFill>
          </a:ln>
        </p:spPr>
        <p:txBody>
          <a:bodyPr wrap="square" lIns="0" tIns="8382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660"/>
              </a:spcBef>
            </a:pPr>
            <a:r>
              <a:rPr dirty="0" sz="2000" b="1">
                <a:latin typeface="Arial"/>
                <a:cs typeface="Arial"/>
              </a:rPr>
              <a:t>Absorb</a:t>
            </a:r>
            <a:r>
              <a:rPr dirty="0" sz="2000" spc="-10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BVS</a:t>
            </a:r>
            <a:endParaRPr sz="2000">
              <a:latin typeface="Arial"/>
              <a:cs typeface="Arial"/>
            </a:endParaRPr>
          </a:p>
          <a:p>
            <a:pPr algn="ctr" marL="235585" marR="227329">
              <a:lnSpc>
                <a:spcPct val="100000"/>
              </a:lnSpc>
              <a:spcBef>
                <a:spcPts val="10"/>
              </a:spcBef>
            </a:pPr>
            <a:r>
              <a:rPr dirty="0" sz="1400" spc="-5">
                <a:latin typeface="Arial"/>
                <a:cs typeface="Arial"/>
              </a:rPr>
              <a:t>Treat with </a:t>
            </a:r>
            <a:r>
              <a:rPr dirty="0" sz="1400">
                <a:latin typeface="Arial"/>
                <a:cs typeface="Arial"/>
              </a:rPr>
              <a:t>single study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device  Diameters: </a:t>
            </a:r>
            <a:r>
              <a:rPr dirty="0" sz="1400">
                <a:latin typeface="Arial"/>
                <a:cs typeface="Arial"/>
              </a:rPr>
              <a:t>2.5, 3.0. 3.5</a:t>
            </a:r>
            <a:r>
              <a:rPr dirty="0" sz="1400" spc="-1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mm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Lengths: 8, 12, 18, 28</a:t>
            </a:r>
            <a:r>
              <a:rPr dirty="0" sz="1400" spc="-17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908803" y="2889504"/>
            <a:ext cx="2967355" cy="1112520"/>
          </a:xfrm>
          <a:prstGeom prst="rect">
            <a:avLst/>
          </a:prstGeom>
          <a:solidFill>
            <a:srgbClr val="00FFFF"/>
          </a:solidFill>
          <a:ln w="9144">
            <a:solidFill>
              <a:srgbClr val="000000"/>
            </a:solidFill>
          </a:ln>
        </p:spPr>
        <p:txBody>
          <a:bodyPr wrap="square" lIns="0" tIns="7239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570"/>
              </a:spcBef>
            </a:pPr>
            <a:r>
              <a:rPr dirty="0" sz="2000" spc="-5" b="1">
                <a:latin typeface="Arial"/>
                <a:cs typeface="Arial"/>
              </a:rPr>
              <a:t>XIENCE</a:t>
            </a:r>
            <a:r>
              <a:rPr dirty="0" sz="2000" spc="-6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V</a:t>
            </a:r>
            <a:endParaRPr sz="2000">
              <a:latin typeface="Arial"/>
              <a:cs typeface="Arial"/>
            </a:endParaRPr>
          </a:p>
          <a:p>
            <a:pPr algn="ctr" marL="315595" marR="308610">
              <a:lnSpc>
                <a:spcPct val="100000"/>
              </a:lnSpc>
              <a:spcBef>
                <a:spcPts val="10"/>
              </a:spcBef>
            </a:pPr>
            <a:r>
              <a:rPr dirty="0" sz="1400" spc="-5">
                <a:latin typeface="Arial"/>
                <a:cs typeface="Arial"/>
              </a:rPr>
              <a:t>Treat with </a:t>
            </a:r>
            <a:r>
              <a:rPr dirty="0" sz="1400">
                <a:latin typeface="Arial"/>
                <a:cs typeface="Arial"/>
              </a:rPr>
              <a:t>single study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device  Diameters: </a:t>
            </a:r>
            <a:r>
              <a:rPr dirty="0" sz="1400">
                <a:latin typeface="Arial"/>
                <a:cs typeface="Arial"/>
              </a:rPr>
              <a:t>2.5, 3.0. 3.5</a:t>
            </a:r>
            <a:r>
              <a:rPr dirty="0" sz="1400" spc="-1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mm</a:t>
            </a:r>
            <a:endParaRPr sz="1400">
              <a:latin typeface="Arial"/>
              <a:cs typeface="Arial"/>
            </a:endParaRPr>
          </a:p>
          <a:p>
            <a:pPr algn="ctr" marL="317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Lengths: 8, 12, 18, 28</a:t>
            </a:r>
            <a:r>
              <a:rPr dirty="0" sz="1400" spc="-1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61591" y="5249036"/>
            <a:ext cx="6061710" cy="9855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9306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943735"/>
                </a:solidFill>
                <a:latin typeface="Arial"/>
                <a:cs typeface="Arial"/>
              </a:rPr>
              <a:t>1Y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Primary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Endpoint: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In-Segment Late Loss at 1</a:t>
            </a:r>
            <a:r>
              <a:rPr dirty="0" sz="20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38454"/>
            <a:ext cx="30270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Study</a:t>
            </a:r>
            <a:r>
              <a:rPr dirty="0" sz="3000" spc="-105"/>
              <a:t> </a:t>
            </a:r>
            <a:r>
              <a:rPr dirty="0" sz="3000" spc="-15"/>
              <a:t>Organization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115466"/>
            <a:ext cx="5749290" cy="5266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599815">
              <a:lnSpc>
                <a:spcPct val="1201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1F487C"/>
                </a:solidFill>
                <a:latin typeface="Arial"/>
                <a:cs typeface="Arial"/>
              </a:rPr>
              <a:t>Principal </a:t>
            </a:r>
            <a:r>
              <a:rPr dirty="0" sz="1600" spc="-10" b="1">
                <a:solidFill>
                  <a:srgbClr val="1F487C"/>
                </a:solidFill>
                <a:latin typeface="Arial"/>
                <a:cs typeface="Arial"/>
              </a:rPr>
              <a:t>Investigator:  </a:t>
            </a:r>
            <a:r>
              <a:rPr dirty="0" sz="1600" spc="-5" b="1">
                <a:latin typeface="Arial"/>
                <a:cs typeface="Arial"/>
              </a:rPr>
              <a:t>Runlin Gao,</a:t>
            </a:r>
            <a:r>
              <a:rPr dirty="0" sz="1600" spc="-5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MD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1F487C"/>
                </a:solidFill>
                <a:latin typeface="Arial"/>
                <a:cs typeface="Arial"/>
              </a:rPr>
              <a:t>Co-Principal</a:t>
            </a:r>
            <a:r>
              <a:rPr dirty="0" sz="1600" spc="25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F487C"/>
                </a:solidFill>
                <a:latin typeface="Arial"/>
                <a:cs typeface="Arial"/>
              </a:rPr>
              <a:t>Investigators: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-5" b="1">
                <a:latin typeface="Arial"/>
                <a:cs typeface="Arial"/>
              </a:rPr>
              <a:t>Yuejin Yang, MD, PhD, Yaling Han, MD, PhD, Yong Huo,</a:t>
            </a:r>
            <a:r>
              <a:rPr dirty="0" sz="1600" spc="13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MD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1F487C"/>
                </a:solidFill>
                <a:latin typeface="Arial"/>
                <a:cs typeface="Arial"/>
              </a:rPr>
              <a:t>Study</a:t>
            </a:r>
            <a:r>
              <a:rPr dirty="0" sz="1600" spc="-75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1F487C"/>
                </a:solidFill>
                <a:latin typeface="Arial"/>
                <a:cs typeface="Arial"/>
              </a:rPr>
              <a:t>Chairman: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-5" b="1">
                <a:latin typeface="Arial"/>
                <a:cs typeface="Arial"/>
              </a:rPr>
              <a:t>Gregg. </a:t>
            </a:r>
            <a:r>
              <a:rPr dirty="0" sz="1600" spc="-45" b="1">
                <a:latin typeface="Arial"/>
                <a:cs typeface="Arial"/>
              </a:rPr>
              <a:t>W. </a:t>
            </a:r>
            <a:r>
              <a:rPr dirty="0" sz="1600" spc="-5" b="1">
                <a:latin typeface="Arial"/>
                <a:cs typeface="Arial"/>
              </a:rPr>
              <a:t>Stone,</a:t>
            </a:r>
            <a:r>
              <a:rPr dirty="0" sz="1600" spc="1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MD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1F487C"/>
                </a:solidFill>
                <a:latin typeface="Arial"/>
                <a:cs typeface="Arial"/>
              </a:rPr>
              <a:t>Angiographic </a:t>
            </a:r>
            <a:r>
              <a:rPr dirty="0" sz="1600" spc="-5" b="1">
                <a:solidFill>
                  <a:srgbClr val="1F487C"/>
                </a:solidFill>
                <a:latin typeface="Arial"/>
                <a:cs typeface="Arial"/>
              </a:rPr>
              <a:t>Core</a:t>
            </a:r>
            <a:r>
              <a:rPr dirty="0" sz="1600" spc="50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F487C"/>
                </a:solidFill>
                <a:latin typeface="Arial"/>
                <a:cs typeface="Arial"/>
              </a:rPr>
              <a:t>Laboratory: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600" spc="-5" b="1">
                <a:latin typeface="Arial"/>
                <a:cs typeface="Arial"/>
              </a:rPr>
              <a:t>Beth Israel Deaconess Medical </a:t>
            </a:r>
            <a:r>
              <a:rPr dirty="0" sz="1600" spc="-15" b="1">
                <a:latin typeface="Arial"/>
                <a:cs typeface="Arial"/>
              </a:rPr>
              <a:t>Center,</a:t>
            </a:r>
            <a:r>
              <a:rPr dirty="0" sz="1600" spc="5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Inc.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1F487C"/>
                </a:solidFill>
                <a:latin typeface="Arial"/>
                <a:cs typeface="Arial"/>
              </a:rPr>
              <a:t>Clinical </a:t>
            </a:r>
            <a:r>
              <a:rPr dirty="0" sz="1600" spc="-10" b="1">
                <a:solidFill>
                  <a:srgbClr val="1F487C"/>
                </a:solidFill>
                <a:latin typeface="Arial"/>
                <a:cs typeface="Arial"/>
              </a:rPr>
              <a:t>Events</a:t>
            </a:r>
            <a:r>
              <a:rPr dirty="0" sz="1600" spc="0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1F487C"/>
                </a:solidFill>
                <a:latin typeface="Arial"/>
                <a:cs typeface="Arial"/>
              </a:rPr>
              <a:t>Committee: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5" b="1">
                <a:latin typeface="Arial"/>
                <a:cs typeface="Arial"/>
              </a:rPr>
              <a:t>CCRF (Beijing) Consulting Co.</a:t>
            </a:r>
            <a:r>
              <a:rPr dirty="0" sz="1600" spc="3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Ltd.</a:t>
            </a:r>
            <a:endParaRPr sz="1600">
              <a:latin typeface="Arial"/>
              <a:cs typeface="Arial"/>
            </a:endParaRPr>
          </a:p>
          <a:p>
            <a:pPr marL="12700" marR="2365375">
              <a:lnSpc>
                <a:spcPct val="120000"/>
              </a:lnSpc>
              <a:spcBef>
                <a:spcPts val="1500"/>
              </a:spcBef>
            </a:pPr>
            <a:r>
              <a:rPr dirty="0" sz="1600" spc="-5" b="1">
                <a:solidFill>
                  <a:srgbClr val="1F487C"/>
                </a:solidFill>
                <a:latin typeface="Arial"/>
                <a:cs typeface="Arial"/>
              </a:rPr>
              <a:t>Data Safety Monitoring Board:  </a:t>
            </a:r>
            <a:r>
              <a:rPr dirty="0" sz="1600" spc="-5" b="1">
                <a:latin typeface="Arial"/>
                <a:cs typeface="Arial"/>
              </a:rPr>
              <a:t>CCRF (Beijing) Consulting Co.</a:t>
            </a:r>
            <a:r>
              <a:rPr dirty="0" sz="1600" spc="3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Ltd.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solidFill>
                  <a:srgbClr val="1F487C"/>
                </a:solidFill>
                <a:latin typeface="Arial"/>
                <a:cs typeface="Arial"/>
              </a:rPr>
              <a:t>Sponsor: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15" b="1">
                <a:latin typeface="Arial"/>
                <a:cs typeface="Arial"/>
              </a:rPr>
              <a:t>Abbott</a:t>
            </a:r>
            <a:r>
              <a:rPr dirty="0" sz="1600" spc="0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Vascular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64363"/>
            <a:ext cx="5673725" cy="436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Patient </a:t>
            </a:r>
            <a:r>
              <a:rPr dirty="0" spc="-5"/>
              <a:t>Flow Chart </a:t>
            </a:r>
            <a:r>
              <a:rPr dirty="0" spc="-10"/>
              <a:t>through </a:t>
            </a:r>
            <a:r>
              <a:rPr dirty="0"/>
              <a:t>3 </a:t>
            </a:r>
            <a:r>
              <a:rPr dirty="0" spc="-55"/>
              <a:t>Years</a:t>
            </a:r>
            <a:r>
              <a:rPr dirty="0" spc="25"/>
              <a:t> </a:t>
            </a:r>
            <a:r>
              <a:rPr dirty="0"/>
              <a:t>(ITT)</a:t>
            </a:r>
          </a:p>
        </p:txBody>
      </p:sp>
      <p:sp>
        <p:nvSpPr>
          <p:cNvPr id="3" name="object 3"/>
          <p:cNvSpPr/>
          <p:nvPr/>
        </p:nvSpPr>
        <p:spPr>
          <a:xfrm>
            <a:off x="2987039" y="3321558"/>
            <a:ext cx="3084830" cy="0"/>
          </a:xfrm>
          <a:custGeom>
            <a:avLst/>
            <a:gdLst/>
            <a:ahLst/>
            <a:cxnLst/>
            <a:rect l="l" t="t" r="r" b="b"/>
            <a:pathLst>
              <a:path w="3084829" h="0">
                <a:moveTo>
                  <a:pt x="0" y="0"/>
                </a:moveTo>
                <a:lnTo>
                  <a:pt x="3084576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53311" y="3023616"/>
            <a:ext cx="1533144" cy="617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53311" y="3023616"/>
            <a:ext cx="1533525" cy="617220"/>
          </a:xfrm>
          <a:custGeom>
            <a:avLst/>
            <a:gdLst/>
            <a:ahLst/>
            <a:cxnLst/>
            <a:rect l="l" t="t" r="r" b="b"/>
            <a:pathLst>
              <a:path w="1533525" h="617220">
                <a:moveTo>
                  <a:pt x="0" y="617220"/>
                </a:moveTo>
                <a:lnTo>
                  <a:pt x="1533144" y="617220"/>
                </a:lnTo>
                <a:lnTo>
                  <a:pt x="1533144" y="0"/>
                </a:lnTo>
                <a:lnTo>
                  <a:pt x="0" y="0"/>
                </a:lnTo>
                <a:lnTo>
                  <a:pt x="0" y="617220"/>
                </a:lnTo>
                <a:close/>
              </a:path>
            </a:pathLst>
          </a:custGeom>
          <a:ln w="9143">
            <a:solidFill>
              <a:srgbClr val="00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09116" y="3008376"/>
            <a:ext cx="1678305" cy="632460"/>
          </a:xfrm>
          <a:custGeom>
            <a:avLst/>
            <a:gdLst/>
            <a:ahLst/>
            <a:cxnLst/>
            <a:rect l="l" t="t" r="r" b="b"/>
            <a:pathLst>
              <a:path w="1678305" h="632460">
                <a:moveTo>
                  <a:pt x="0" y="632460"/>
                </a:moveTo>
                <a:lnTo>
                  <a:pt x="1677924" y="632460"/>
                </a:lnTo>
                <a:lnTo>
                  <a:pt x="1677924" y="0"/>
                </a:lnTo>
                <a:lnTo>
                  <a:pt x="0" y="0"/>
                </a:lnTo>
                <a:lnTo>
                  <a:pt x="0" y="632460"/>
                </a:lnTo>
                <a:close/>
              </a:path>
            </a:pathLst>
          </a:custGeom>
          <a:solidFill>
            <a:srgbClr val="FBD2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09116" y="3008376"/>
            <a:ext cx="1678305" cy="632460"/>
          </a:xfrm>
          <a:custGeom>
            <a:avLst/>
            <a:gdLst/>
            <a:ahLst/>
            <a:cxnLst/>
            <a:rect l="l" t="t" r="r" b="b"/>
            <a:pathLst>
              <a:path w="1678305" h="632460">
                <a:moveTo>
                  <a:pt x="0" y="632460"/>
                </a:moveTo>
                <a:lnTo>
                  <a:pt x="1677924" y="632460"/>
                </a:lnTo>
                <a:lnTo>
                  <a:pt x="1677924" y="0"/>
                </a:lnTo>
                <a:lnTo>
                  <a:pt x="0" y="0"/>
                </a:lnTo>
                <a:lnTo>
                  <a:pt x="0" y="6324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582292" y="3064001"/>
            <a:ext cx="113093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6850" marR="5080" indent="-18478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Absorb</a:t>
            </a:r>
            <a:r>
              <a:rPr dirty="0" sz="1600" spc="-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BVS  (N=237)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04182" y="1322069"/>
            <a:ext cx="15240" cy="4273550"/>
          </a:xfrm>
          <a:custGeom>
            <a:avLst/>
            <a:gdLst/>
            <a:ahLst/>
            <a:cxnLst/>
            <a:rect l="l" t="t" r="r" b="b"/>
            <a:pathLst>
              <a:path w="15239" h="4273550">
                <a:moveTo>
                  <a:pt x="15239" y="0"/>
                </a:moveTo>
                <a:lnTo>
                  <a:pt x="0" y="427329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17391" y="1133855"/>
            <a:ext cx="1991867" cy="6842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17391" y="1133855"/>
            <a:ext cx="1991995" cy="684530"/>
          </a:xfrm>
          <a:custGeom>
            <a:avLst/>
            <a:gdLst/>
            <a:ahLst/>
            <a:cxnLst/>
            <a:rect l="l" t="t" r="r" b="b"/>
            <a:pathLst>
              <a:path w="1991995" h="684530">
                <a:moveTo>
                  <a:pt x="0" y="684276"/>
                </a:moveTo>
                <a:lnTo>
                  <a:pt x="1991867" y="684276"/>
                </a:lnTo>
                <a:lnTo>
                  <a:pt x="1991867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ln w="914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42944" y="1149108"/>
            <a:ext cx="1584198" cy="5112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66971" y="1423428"/>
            <a:ext cx="381762" cy="5112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43171" y="1423428"/>
            <a:ext cx="1059941" cy="5112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874389" y="1205611"/>
            <a:ext cx="13055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om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zed 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(N=480)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87039" y="2079498"/>
            <a:ext cx="3084830" cy="0"/>
          </a:xfrm>
          <a:custGeom>
            <a:avLst/>
            <a:gdLst/>
            <a:ahLst/>
            <a:cxnLst/>
            <a:rect l="l" t="t" r="r" b="b"/>
            <a:pathLst>
              <a:path w="3084829" h="0">
                <a:moveTo>
                  <a:pt x="0" y="0"/>
                </a:moveTo>
                <a:lnTo>
                  <a:pt x="3084576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09116" y="1738883"/>
            <a:ext cx="1678305" cy="670560"/>
          </a:xfrm>
          <a:custGeom>
            <a:avLst/>
            <a:gdLst/>
            <a:ahLst/>
            <a:cxnLst/>
            <a:rect l="l" t="t" r="r" b="b"/>
            <a:pathLst>
              <a:path w="1678305" h="670560">
                <a:moveTo>
                  <a:pt x="0" y="670560"/>
                </a:moveTo>
                <a:lnTo>
                  <a:pt x="1677924" y="670560"/>
                </a:lnTo>
                <a:lnTo>
                  <a:pt x="1677924" y="0"/>
                </a:lnTo>
                <a:lnTo>
                  <a:pt x="0" y="0"/>
                </a:lnTo>
                <a:lnTo>
                  <a:pt x="0" y="670560"/>
                </a:lnTo>
                <a:close/>
              </a:path>
            </a:pathLst>
          </a:custGeom>
          <a:solidFill>
            <a:srgbClr val="FBD2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09116" y="1738883"/>
            <a:ext cx="1678305" cy="670560"/>
          </a:xfrm>
          <a:custGeom>
            <a:avLst/>
            <a:gdLst/>
            <a:ahLst/>
            <a:cxnLst/>
            <a:rect l="l" t="t" r="r" b="b"/>
            <a:pathLst>
              <a:path w="1678305" h="670560">
                <a:moveTo>
                  <a:pt x="0" y="670560"/>
                </a:moveTo>
                <a:lnTo>
                  <a:pt x="1677924" y="670560"/>
                </a:lnTo>
                <a:lnTo>
                  <a:pt x="1677924" y="0"/>
                </a:lnTo>
                <a:lnTo>
                  <a:pt x="0" y="0"/>
                </a:lnTo>
                <a:lnTo>
                  <a:pt x="0" y="6705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82292" y="1813941"/>
            <a:ext cx="113093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Absorb</a:t>
            </a:r>
            <a:r>
              <a:rPr dirty="0" sz="1600" spc="-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BVS</a:t>
            </a:r>
            <a:endParaRPr sz="16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(N=241)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071615" y="1746504"/>
            <a:ext cx="1742439" cy="638810"/>
          </a:xfrm>
          <a:custGeom>
            <a:avLst/>
            <a:gdLst/>
            <a:ahLst/>
            <a:cxnLst/>
            <a:rect l="l" t="t" r="r" b="b"/>
            <a:pathLst>
              <a:path w="1742440" h="638810">
                <a:moveTo>
                  <a:pt x="0" y="638556"/>
                </a:moveTo>
                <a:lnTo>
                  <a:pt x="1741932" y="638556"/>
                </a:lnTo>
                <a:lnTo>
                  <a:pt x="1741932" y="0"/>
                </a:lnTo>
                <a:lnTo>
                  <a:pt x="0" y="0"/>
                </a:lnTo>
                <a:lnTo>
                  <a:pt x="0" y="638556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71615" y="1746504"/>
            <a:ext cx="1742439" cy="638810"/>
          </a:xfrm>
          <a:custGeom>
            <a:avLst/>
            <a:gdLst/>
            <a:ahLst/>
            <a:cxnLst/>
            <a:rect l="l" t="t" r="r" b="b"/>
            <a:pathLst>
              <a:path w="1742440" h="638810">
                <a:moveTo>
                  <a:pt x="0" y="638556"/>
                </a:moveTo>
                <a:lnTo>
                  <a:pt x="1741932" y="638556"/>
                </a:lnTo>
                <a:lnTo>
                  <a:pt x="1741932" y="0"/>
                </a:lnTo>
                <a:lnTo>
                  <a:pt x="0" y="0"/>
                </a:lnTo>
                <a:lnTo>
                  <a:pt x="0" y="63855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457950" y="1804542"/>
            <a:ext cx="97155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6205" marR="5080" indent="-104139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XIENCE</a:t>
            </a:r>
            <a:r>
              <a:rPr dirty="0" sz="1600" spc="-9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V  (N=239)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21379" y="2977895"/>
            <a:ext cx="2183892" cy="6736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21379" y="2977895"/>
            <a:ext cx="2184400" cy="673735"/>
          </a:xfrm>
          <a:custGeom>
            <a:avLst/>
            <a:gdLst/>
            <a:ahLst/>
            <a:cxnLst/>
            <a:rect l="l" t="t" r="r" b="b"/>
            <a:pathLst>
              <a:path w="2184400" h="673735">
                <a:moveTo>
                  <a:pt x="0" y="673607"/>
                </a:moveTo>
                <a:lnTo>
                  <a:pt x="2183892" y="673607"/>
                </a:lnTo>
                <a:lnTo>
                  <a:pt x="2183892" y="0"/>
                </a:lnTo>
                <a:lnTo>
                  <a:pt x="0" y="0"/>
                </a:lnTo>
                <a:lnTo>
                  <a:pt x="0" y="673607"/>
                </a:lnTo>
                <a:close/>
              </a:path>
            </a:pathLst>
          </a:custGeom>
          <a:ln w="914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21379" y="2994672"/>
            <a:ext cx="432053" cy="51128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47871" y="2994672"/>
            <a:ext cx="381762" cy="5112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624071" y="2994672"/>
            <a:ext cx="831341" cy="51128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9852" y="2994672"/>
            <a:ext cx="1474470" cy="5112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53714" y="3051429"/>
            <a:ext cx="19227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solidFill>
                  <a:srgbClr val="FFFFFF"/>
                </a:solidFill>
                <a:latin typeface="Arial"/>
                <a:cs typeface="Arial"/>
              </a:rPr>
              <a:t>1-Year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1800" spc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F/U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046220" y="3268992"/>
            <a:ext cx="951738" cy="51128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178553" y="3326129"/>
            <a:ext cx="672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.8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73453" y="2570226"/>
            <a:ext cx="28549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"/>
                <a:cs typeface="Arial"/>
              </a:rPr>
              <a:t>Withdrawal </a:t>
            </a:r>
            <a:r>
              <a:rPr dirty="0" sz="1400">
                <a:latin typeface="Arial"/>
                <a:cs typeface="Arial"/>
              </a:rPr>
              <a:t>(n=3) &amp; </a:t>
            </a:r>
            <a:r>
              <a:rPr dirty="0" sz="1400" spc="-5">
                <a:latin typeface="Arial"/>
                <a:cs typeface="Arial"/>
              </a:rPr>
              <a:t>Lost-to-f/u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(n=1)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98238" y="2565273"/>
            <a:ext cx="25304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Withdrawal </a:t>
            </a:r>
            <a:r>
              <a:rPr dirty="0" sz="1400">
                <a:latin typeface="Arial"/>
                <a:cs typeface="Arial"/>
              </a:rPr>
              <a:t>(n=2) &amp; Death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(n=5)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71615" y="2987039"/>
            <a:ext cx="1742439" cy="617220"/>
          </a:xfrm>
          <a:custGeom>
            <a:avLst/>
            <a:gdLst/>
            <a:ahLst/>
            <a:cxnLst/>
            <a:rect l="l" t="t" r="r" b="b"/>
            <a:pathLst>
              <a:path w="1742440" h="617220">
                <a:moveTo>
                  <a:pt x="0" y="617220"/>
                </a:moveTo>
                <a:lnTo>
                  <a:pt x="1741932" y="617220"/>
                </a:lnTo>
                <a:lnTo>
                  <a:pt x="1741932" y="0"/>
                </a:lnTo>
                <a:lnTo>
                  <a:pt x="0" y="0"/>
                </a:lnTo>
                <a:lnTo>
                  <a:pt x="0" y="61722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71615" y="2987039"/>
            <a:ext cx="1742439" cy="617220"/>
          </a:xfrm>
          <a:custGeom>
            <a:avLst/>
            <a:gdLst/>
            <a:ahLst/>
            <a:cxnLst/>
            <a:rect l="l" t="t" r="r" b="b"/>
            <a:pathLst>
              <a:path w="1742440" h="617220">
                <a:moveTo>
                  <a:pt x="0" y="617220"/>
                </a:moveTo>
                <a:lnTo>
                  <a:pt x="1741932" y="617220"/>
                </a:lnTo>
                <a:lnTo>
                  <a:pt x="1741932" y="0"/>
                </a:lnTo>
                <a:lnTo>
                  <a:pt x="0" y="0"/>
                </a:lnTo>
                <a:lnTo>
                  <a:pt x="0" y="61722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457950" y="3035045"/>
            <a:ext cx="97155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6205" marR="5080" indent="-104139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XIENCE</a:t>
            </a:r>
            <a:r>
              <a:rPr dirty="0" sz="1600" spc="-9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V  (N=232)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70832" y="268528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78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28188" y="4662678"/>
            <a:ext cx="3030855" cy="0"/>
          </a:xfrm>
          <a:custGeom>
            <a:avLst/>
            <a:gdLst/>
            <a:ahLst/>
            <a:cxnLst/>
            <a:rect l="l" t="t" r="r" b="b"/>
            <a:pathLst>
              <a:path w="3030854" h="0">
                <a:moveTo>
                  <a:pt x="0" y="0"/>
                </a:moveTo>
                <a:lnTo>
                  <a:pt x="3030474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92423" y="4282440"/>
            <a:ext cx="2185416" cy="73151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92423" y="4282440"/>
            <a:ext cx="2185670" cy="731520"/>
          </a:xfrm>
          <a:custGeom>
            <a:avLst/>
            <a:gdLst/>
            <a:ahLst/>
            <a:cxnLst/>
            <a:rect l="l" t="t" r="r" b="b"/>
            <a:pathLst>
              <a:path w="2185670" h="731520">
                <a:moveTo>
                  <a:pt x="0" y="731519"/>
                </a:moveTo>
                <a:lnTo>
                  <a:pt x="2185416" y="731519"/>
                </a:lnTo>
                <a:lnTo>
                  <a:pt x="2185416" y="0"/>
                </a:lnTo>
                <a:lnTo>
                  <a:pt x="0" y="0"/>
                </a:lnTo>
                <a:lnTo>
                  <a:pt x="0" y="731519"/>
                </a:lnTo>
                <a:close/>
              </a:path>
            </a:pathLst>
          </a:custGeom>
          <a:ln w="914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93947" y="4299216"/>
            <a:ext cx="432053" cy="51128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520440" y="4299216"/>
            <a:ext cx="381762" cy="51128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596640" y="4299216"/>
            <a:ext cx="2000250" cy="51128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525139" y="4356608"/>
            <a:ext cx="19246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2-Year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F/U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18788" y="4573536"/>
            <a:ext cx="951738" cy="51128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150233" y="4630928"/>
            <a:ext cx="672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.1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071615" y="4314444"/>
            <a:ext cx="1742439" cy="647700"/>
          </a:xfrm>
          <a:custGeom>
            <a:avLst/>
            <a:gdLst/>
            <a:ahLst/>
            <a:cxnLst/>
            <a:rect l="l" t="t" r="r" b="b"/>
            <a:pathLst>
              <a:path w="1742440" h="647700">
                <a:moveTo>
                  <a:pt x="0" y="647699"/>
                </a:moveTo>
                <a:lnTo>
                  <a:pt x="1741932" y="647699"/>
                </a:lnTo>
                <a:lnTo>
                  <a:pt x="1741932" y="0"/>
                </a:lnTo>
                <a:lnTo>
                  <a:pt x="0" y="0"/>
                </a:lnTo>
                <a:lnTo>
                  <a:pt x="0" y="647699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071615" y="4314444"/>
            <a:ext cx="1742439" cy="647700"/>
          </a:xfrm>
          <a:custGeom>
            <a:avLst/>
            <a:gdLst/>
            <a:ahLst/>
            <a:cxnLst/>
            <a:rect l="l" t="t" r="r" b="b"/>
            <a:pathLst>
              <a:path w="1742440" h="647700">
                <a:moveTo>
                  <a:pt x="0" y="647699"/>
                </a:moveTo>
                <a:lnTo>
                  <a:pt x="1741932" y="647699"/>
                </a:lnTo>
                <a:lnTo>
                  <a:pt x="1741932" y="0"/>
                </a:lnTo>
                <a:lnTo>
                  <a:pt x="0" y="0"/>
                </a:lnTo>
                <a:lnTo>
                  <a:pt x="0" y="6476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6457950" y="4378578"/>
            <a:ext cx="97155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6205" marR="5080" indent="-104139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XIENCE</a:t>
            </a:r>
            <a:r>
              <a:rPr dirty="0" sz="1600" spc="-9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V  (N=229)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309116" y="4326635"/>
            <a:ext cx="1719580" cy="676910"/>
          </a:xfrm>
          <a:custGeom>
            <a:avLst/>
            <a:gdLst/>
            <a:ahLst/>
            <a:cxnLst/>
            <a:rect l="l" t="t" r="r" b="b"/>
            <a:pathLst>
              <a:path w="1719580" h="676910">
                <a:moveTo>
                  <a:pt x="0" y="676656"/>
                </a:moveTo>
                <a:lnTo>
                  <a:pt x="1719072" y="676656"/>
                </a:lnTo>
                <a:lnTo>
                  <a:pt x="1719072" y="0"/>
                </a:lnTo>
                <a:lnTo>
                  <a:pt x="0" y="0"/>
                </a:lnTo>
                <a:lnTo>
                  <a:pt x="0" y="676656"/>
                </a:lnTo>
                <a:close/>
              </a:path>
            </a:pathLst>
          </a:custGeom>
          <a:solidFill>
            <a:srgbClr val="FBD2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09116" y="4326635"/>
            <a:ext cx="1719580" cy="676910"/>
          </a:xfrm>
          <a:custGeom>
            <a:avLst/>
            <a:gdLst/>
            <a:ahLst/>
            <a:cxnLst/>
            <a:rect l="l" t="t" r="r" b="b"/>
            <a:pathLst>
              <a:path w="1719580" h="676910">
                <a:moveTo>
                  <a:pt x="0" y="676656"/>
                </a:moveTo>
                <a:lnTo>
                  <a:pt x="1719072" y="676656"/>
                </a:lnTo>
                <a:lnTo>
                  <a:pt x="1719072" y="0"/>
                </a:lnTo>
                <a:lnTo>
                  <a:pt x="0" y="0"/>
                </a:lnTo>
                <a:lnTo>
                  <a:pt x="0" y="67665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601850" y="4404486"/>
            <a:ext cx="113093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6850" marR="5080" indent="-18478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Absorb</a:t>
            </a:r>
            <a:r>
              <a:rPr dirty="0" sz="1600" spc="-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BVS  (N=235)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69745" y="3858005"/>
            <a:ext cx="2531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"/>
                <a:cs typeface="Arial"/>
              </a:rPr>
              <a:t>Withdrawal </a:t>
            </a:r>
            <a:r>
              <a:rPr dirty="0" sz="1400">
                <a:latin typeface="Arial"/>
                <a:cs typeface="Arial"/>
              </a:rPr>
              <a:t>(n=1) &amp; Death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(n=1)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69916" y="3864990"/>
            <a:ext cx="24504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Lost-to-f/u </a:t>
            </a:r>
            <a:r>
              <a:rPr dirty="0" sz="1400">
                <a:latin typeface="Arial"/>
                <a:cs typeface="Arial"/>
              </a:rPr>
              <a:t>(n=2) &amp; Death</a:t>
            </a:r>
            <a:r>
              <a:rPr dirty="0" sz="1400" spc="-1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(n=1)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343400" y="3974591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7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035807" y="5860541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 h="0">
                <a:moveTo>
                  <a:pt x="0" y="0"/>
                </a:moveTo>
                <a:lnTo>
                  <a:pt x="3031997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401567" y="5494020"/>
            <a:ext cx="2185416" cy="73152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401567" y="5494020"/>
            <a:ext cx="2185670" cy="731520"/>
          </a:xfrm>
          <a:custGeom>
            <a:avLst/>
            <a:gdLst/>
            <a:ahLst/>
            <a:cxnLst/>
            <a:rect l="l" t="t" r="r" b="b"/>
            <a:pathLst>
              <a:path w="2185670" h="731520">
                <a:moveTo>
                  <a:pt x="0" y="731519"/>
                </a:moveTo>
                <a:lnTo>
                  <a:pt x="2185416" y="731519"/>
                </a:lnTo>
                <a:lnTo>
                  <a:pt x="2185416" y="0"/>
                </a:lnTo>
                <a:lnTo>
                  <a:pt x="0" y="0"/>
                </a:lnTo>
                <a:lnTo>
                  <a:pt x="0" y="731519"/>
                </a:lnTo>
                <a:close/>
              </a:path>
            </a:pathLst>
          </a:custGeom>
          <a:ln w="9143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403091" y="5509259"/>
            <a:ext cx="432053" cy="51128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529584" y="5509259"/>
            <a:ext cx="381762" cy="51128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605784" y="5509259"/>
            <a:ext cx="2000250" cy="5112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534283" y="5567273"/>
            <a:ext cx="19227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solidFill>
                  <a:srgbClr val="FFFFFF"/>
                </a:solidFill>
                <a:latin typeface="Arial"/>
                <a:cs typeface="Arial"/>
              </a:rPr>
              <a:t>3-Year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F/U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027932" y="5783579"/>
            <a:ext cx="951738" cy="51128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159122" y="5841593"/>
            <a:ext cx="672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.1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071615" y="5524500"/>
            <a:ext cx="1742439" cy="647700"/>
          </a:xfrm>
          <a:custGeom>
            <a:avLst/>
            <a:gdLst/>
            <a:ahLst/>
            <a:cxnLst/>
            <a:rect l="l" t="t" r="r" b="b"/>
            <a:pathLst>
              <a:path w="1742440" h="647700">
                <a:moveTo>
                  <a:pt x="0" y="647700"/>
                </a:moveTo>
                <a:lnTo>
                  <a:pt x="1741932" y="647700"/>
                </a:lnTo>
                <a:lnTo>
                  <a:pt x="1741932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071615" y="5524500"/>
            <a:ext cx="1742439" cy="647700"/>
          </a:xfrm>
          <a:custGeom>
            <a:avLst/>
            <a:gdLst/>
            <a:ahLst/>
            <a:cxnLst/>
            <a:rect l="l" t="t" r="r" b="b"/>
            <a:pathLst>
              <a:path w="1742440" h="647700">
                <a:moveTo>
                  <a:pt x="0" y="647700"/>
                </a:moveTo>
                <a:lnTo>
                  <a:pt x="1741932" y="647700"/>
                </a:lnTo>
                <a:lnTo>
                  <a:pt x="1741932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6457950" y="5588609"/>
            <a:ext cx="97155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6205" marR="5080" indent="-104139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XIENCE</a:t>
            </a:r>
            <a:r>
              <a:rPr dirty="0" sz="1600" spc="-9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V  (N=229)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318260" y="5536691"/>
            <a:ext cx="1717675" cy="676910"/>
          </a:xfrm>
          <a:custGeom>
            <a:avLst/>
            <a:gdLst/>
            <a:ahLst/>
            <a:cxnLst/>
            <a:rect l="l" t="t" r="r" b="b"/>
            <a:pathLst>
              <a:path w="1717675" h="676910">
                <a:moveTo>
                  <a:pt x="0" y="676655"/>
                </a:moveTo>
                <a:lnTo>
                  <a:pt x="1717548" y="676655"/>
                </a:lnTo>
                <a:lnTo>
                  <a:pt x="1717548" y="0"/>
                </a:lnTo>
                <a:lnTo>
                  <a:pt x="0" y="0"/>
                </a:lnTo>
                <a:lnTo>
                  <a:pt x="0" y="676655"/>
                </a:lnTo>
                <a:close/>
              </a:path>
            </a:pathLst>
          </a:custGeom>
          <a:solidFill>
            <a:srgbClr val="FBD2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318260" y="5536691"/>
            <a:ext cx="1717675" cy="676910"/>
          </a:xfrm>
          <a:custGeom>
            <a:avLst/>
            <a:gdLst/>
            <a:ahLst/>
            <a:cxnLst/>
            <a:rect l="l" t="t" r="r" b="b"/>
            <a:pathLst>
              <a:path w="1717675" h="676910">
                <a:moveTo>
                  <a:pt x="0" y="676655"/>
                </a:moveTo>
                <a:lnTo>
                  <a:pt x="1717548" y="676655"/>
                </a:lnTo>
                <a:lnTo>
                  <a:pt x="1717548" y="0"/>
                </a:lnTo>
                <a:lnTo>
                  <a:pt x="0" y="0"/>
                </a:lnTo>
                <a:lnTo>
                  <a:pt x="0" y="67665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610613" y="5614822"/>
            <a:ext cx="113093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6850" marR="5080" indent="-18478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Absorb</a:t>
            </a:r>
            <a:r>
              <a:rPr dirty="0" sz="1600" spc="-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BVS  (N=234)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51020" y="5239511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79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3339846" y="5108575"/>
            <a:ext cx="96964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Death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(n=1)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026" y="371932"/>
            <a:ext cx="5022215" cy="8496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Key </a:t>
            </a:r>
            <a:r>
              <a:rPr dirty="0" spc="-5"/>
              <a:t>Baseline </a:t>
            </a:r>
            <a:r>
              <a:rPr dirty="0" spc="-15"/>
              <a:t>Patient</a:t>
            </a:r>
            <a:r>
              <a:rPr dirty="0" spc="25"/>
              <a:t> </a:t>
            </a:r>
            <a:r>
              <a:rPr dirty="0" spc="-10"/>
              <a:t>Demographics</a:t>
            </a:r>
          </a:p>
          <a:p>
            <a:pPr marL="12700">
              <a:lnSpc>
                <a:spcPct val="100000"/>
              </a:lnSpc>
            </a:pPr>
            <a:r>
              <a:rPr dirty="0"/>
              <a:t>and Risk</a:t>
            </a:r>
            <a:r>
              <a:rPr dirty="0" spc="-65"/>
              <a:t> </a:t>
            </a:r>
            <a:r>
              <a:rPr dirty="0" spc="-25"/>
              <a:t>Factors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8045" y="1471294"/>
          <a:ext cx="7702550" cy="423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6056"/>
                <a:gridCol w="1878220"/>
                <a:gridCol w="1562307"/>
                <a:gridCol w="1146800"/>
              </a:tblGrid>
              <a:tr h="1066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22860">
                        <a:lnSpc>
                          <a:spcPct val="100000"/>
                        </a:lnSpc>
                      </a:pP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Absorb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BVS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215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(N=238)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55244">
                        <a:lnSpc>
                          <a:spcPct val="10000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600" spc="-9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539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(N=237)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15367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2330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6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years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57.2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11.4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397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57.6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9.6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0.65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Male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71.8%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72.6%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0.86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Current tobacco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use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32.8%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35.0%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0.60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Hypertension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58.8%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60.3%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0.74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Dyslipidemia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42.9%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39.2%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0.42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Diabetes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25.6%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23.2%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0.54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714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Treated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 insulin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9.7%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651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7.6%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176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0.42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571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Prior coronary intervention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10.1%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651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8.0%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176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0.43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Prior</a:t>
                      </a:r>
                      <a:r>
                        <a:rPr dirty="0" sz="16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MI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16.8%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16.9%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0.98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Unstable</a:t>
                      </a:r>
                      <a:r>
                        <a:rPr dirty="0" sz="160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Angina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65.5%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64.6%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0.82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AMI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7.6%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ts val="1864"/>
                        </a:lnSpc>
                      </a:pPr>
                      <a:r>
                        <a:rPr dirty="0" sz="1600" spc="-30">
                          <a:latin typeface="Arial"/>
                          <a:cs typeface="Arial"/>
                        </a:rPr>
                        <a:t>11.8%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3035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0.12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571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Single vessel</a:t>
                      </a:r>
                      <a:r>
                        <a:rPr dirty="0" sz="16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disease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63.0%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651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56.5%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176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0.15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7294" y="364363"/>
            <a:ext cx="6522084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Key </a:t>
            </a:r>
            <a:r>
              <a:rPr dirty="0"/>
              <a:t>Baseline </a:t>
            </a:r>
            <a:r>
              <a:rPr dirty="0" spc="-50"/>
              <a:t>Target </a:t>
            </a:r>
            <a:r>
              <a:rPr dirty="0"/>
              <a:t>Lesion </a:t>
            </a:r>
            <a:r>
              <a:rPr dirty="0" spc="-15"/>
              <a:t>Characteristics</a:t>
            </a:r>
            <a:r>
              <a:rPr dirty="0" spc="60"/>
              <a:t> </a:t>
            </a:r>
            <a:r>
              <a:rPr dirty="0"/>
              <a:t>and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Procedure</a:t>
            </a:r>
            <a:r>
              <a:rPr dirty="0" spc="-55"/>
              <a:t> </a:t>
            </a:r>
            <a:r>
              <a:rPr dirty="0" spc="-10"/>
              <a:t>Information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8045" y="1498600"/>
          <a:ext cx="7702550" cy="444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5124"/>
                <a:gridCol w="1679257"/>
                <a:gridCol w="1695640"/>
                <a:gridCol w="1073362"/>
              </a:tblGrid>
              <a:tr h="101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268605" indent="-228600">
                        <a:lnSpc>
                          <a:spcPct val="107200"/>
                        </a:lnSpc>
                        <a:spcBef>
                          <a:spcPts val="755"/>
                        </a:spcBef>
                      </a:pP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Absorb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BVS  (L=251)  (S=257)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504825" marR="346075" indent="-109855">
                        <a:lnSpc>
                          <a:spcPct val="107200"/>
                        </a:lnSpc>
                        <a:spcBef>
                          <a:spcPts val="75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600" spc="-9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  (L=252)  (S=259)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algn="ctr" marL="800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241300">
                <a:tc gridSpan="4">
                  <a:txBody>
                    <a:bodyPr/>
                    <a:lstStyle/>
                    <a:p>
                      <a:pPr marL="38100">
                        <a:lnSpc>
                          <a:spcPts val="1785"/>
                        </a:lnSpc>
                      </a:pPr>
                      <a:r>
                        <a:rPr dirty="0" sz="1600" spc="-25" b="1">
                          <a:latin typeface="Arial"/>
                          <a:cs typeface="Arial"/>
                        </a:rPr>
                        <a:t>Target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Lesion</a:t>
                      </a:r>
                      <a:r>
                        <a:rPr dirty="0" sz="16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Characteristics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LAD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762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55.4%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52.4%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0.50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Lesion length,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mm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89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14.10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5.05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13.91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4.81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0.66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RVD,</a:t>
                      </a:r>
                      <a:r>
                        <a:rPr dirty="0" sz="16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mm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89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2.81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0.44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2.82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0.45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0.79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40386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- &lt;2.25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mm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699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9.2%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10.0%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0.75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MLD,</a:t>
                      </a:r>
                      <a:r>
                        <a:rPr dirty="0" sz="16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mm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89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0.98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0.40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1.01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0.41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0.41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%DS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953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65.33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12.89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64.40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dirty="0" sz="16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12.72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0.41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Calcification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(moderate/severe)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762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17.5%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15.5%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0.55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Bifurcation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762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50.2%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48.6%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0.72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ACC/AHA  Lesion Class</a:t>
                      </a:r>
                      <a:r>
                        <a:rPr dirty="0" sz="160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B2/C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762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74.9%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72.1%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 gridSpan="4">
                  <a:txBody>
                    <a:bodyPr/>
                    <a:lstStyle/>
                    <a:p>
                      <a:pPr marL="38100">
                        <a:lnSpc>
                          <a:spcPts val="1864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Procedural</a:t>
                      </a:r>
                      <a:r>
                        <a:rPr dirty="0" sz="16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Information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Pre-dilatation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762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99.6%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98.0%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0.22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23304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Post-dilatation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762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63.0%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54.4%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93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0.05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9093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Clinical </a:t>
            </a:r>
            <a:r>
              <a:rPr dirty="0" spc="-10"/>
              <a:t>Composite </a:t>
            </a:r>
            <a:r>
              <a:rPr dirty="0"/>
              <a:t>and </a:t>
            </a:r>
            <a:r>
              <a:rPr dirty="0" spc="-5"/>
              <a:t>Component Endpoints  </a:t>
            </a:r>
            <a:r>
              <a:rPr dirty="0" spc="-15"/>
              <a:t>at </a:t>
            </a:r>
            <a:r>
              <a:rPr dirty="0"/>
              <a:t>3</a:t>
            </a:r>
            <a:r>
              <a:rPr dirty="0" spc="-80"/>
              <a:t> </a:t>
            </a:r>
            <a:r>
              <a:rPr dirty="0" spc="-55"/>
              <a:t>Years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49910" y="1114805"/>
          <a:ext cx="8533765" cy="465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6442"/>
                <a:gridCol w="2499233"/>
                <a:gridCol w="1877363"/>
                <a:gridCol w="1301522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1242695" marR="164465" indent="-252095">
                        <a:lnSpc>
                          <a:spcPct val="107200"/>
                        </a:lnSpc>
                        <a:spcBef>
                          <a:spcPts val="48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Absorb</a:t>
                      </a:r>
                      <a:r>
                        <a:rPr dirty="0" sz="18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BVS 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(N=238)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marL="614045" marR="306070" indent="-117475">
                        <a:lnSpc>
                          <a:spcPct val="107200"/>
                        </a:lnSpc>
                        <a:spcBef>
                          <a:spcPts val="48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XIENCE</a:t>
                      </a:r>
                      <a:r>
                        <a:rPr dirty="0" sz="18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  (N=237)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7630">
                        <a:lnSpc>
                          <a:spcPct val="100000"/>
                        </a:lnSpc>
                        <a:spcBef>
                          <a:spcPts val="1789"/>
                        </a:spcBef>
                      </a:pP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27329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304800">
                <a:tc gridSpan="4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Composite</a:t>
                      </a:r>
                      <a:r>
                        <a:rPr dirty="0" sz="16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Endpoints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DoCE</a:t>
                      </a:r>
                      <a:r>
                        <a:rPr dirty="0" sz="16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(TLF)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5.5%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(13/236)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4.7%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(11/235)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0.68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PoCE</a:t>
                      </a:r>
                      <a:r>
                        <a:rPr dirty="0" sz="16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(DMR)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11.9%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(28/236)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11.9%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(28/235)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TVF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6.8%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(16/236)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6.8%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(16/235)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MACE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6.4%</a:t>
                      </a:r>
                      <a:r>
                        <a:rPr dirty="0" sz="18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(15/236)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5.1%</a:t>
                      </a:r>
                      <a:r>
                        <a:rPr dirty="0" sz="18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(12/235)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0.56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317500">
                <a:tc gridSpan="4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Individual Component</a:t>
                      </a:r>
                      <a:r>
                        <a:rPr dirty="0" sz="160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Endpoints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All-cause</a:t>
                      </a:r>
                      <a:r>
                        <a:rPr dirty="0" sz="16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death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0.8%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2.6%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(6/235)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21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16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death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1.3%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(3/235)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0.37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6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MI</a:t>
                      </a:r>
                      <a:r>
                        <a:rPr dirty="0" sz="1600" spc="-5" i="1">
                          <a:latin typeface="Calibri"/>
                          <a:cs typeface="Calibri"/>
                        </a:rPr>
                        <a:t>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3.4%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(8/236)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2.1%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(5/235)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0.40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216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600" spc="-20">
                          <a:latin typeface="Arial"/>
                          <a:cs typeface="Arial"/>
                        </a:rPr>
                        <a:t>TV-MI</a:t>
                      </a:r>
                      <a:r>
                        <a:rPr dirty="0" sz="1600" spc="-20" i="1">
                          <a:latin typeface="Calibri"/>
                          <a:cs typeface="Calibri"/>
                        </a:rPr>
                        <a:t>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2.5%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(6/236)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0.9%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0.28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9F0F5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revascularization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10.2%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(24/236)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8.9%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(21/235)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0.65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E2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21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ID-TLR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4.2%</a:t>
                      </a:r>
                      <a:r>
                        <a:rPr dirty="0" sz="18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(10/236)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2.6%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(6/235)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0.31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46938" y="5922975"/>
            <a:ext cx="8230870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 i="1">
                <a:latin typeface="Arial"/>
                <a:cs typeface="Arial"/>
              </a:rPr>
              <a:t>DoCE=device-oriented </a:t>
            </a:r>
            <a:r>
              <a:rPr dirty="0" sz="1400" i="1">
                <a:latin typeface="Arial"/>
                <a:cs typeface="Arial"/>
              </a:rPr>
              <a:t>composite endpoint (cardiac death, </a:t>
            </a:r>
            <a:r>
              <a:rPr dirty="0" sz="1400" spc="-10" i="1">
                <a:latin typeface="Arial"/>
                <a:cs typeface="Arial"/>
              </a:rPr>
              <a:t>TV-MI*, </a:t>
            </a:r>
            <a:r>
              <a:rPr dirty="0" sz="1400" i="1">
                <a:latin typeface="Arial"/>
                <a:cs typeface="Arial"/>
              </a:rPr>
              <a:t>or </a:t>
            </a:r>
            <a:r>
              <a:rPr dirty="0" sz="1400" spc="-5" i="1">
                <a:latin typeface="Arial"/>
                <a:cs typeface="Arial"/>
              </a:rPr>
              <a:t>ID-TLR); PoCE=patient-oriented  </a:t>
            </a:r>
            <a:r>
              <a:rPr dirty="0" sz="1400" i="1">
                <a:latin typeface="Arial"/>
                <a:cs typeface="Arial"/>
              </a:rPr>
              <a:t>composite endpoint (all-cause death, all </a:t>
            </a:r>
            <a:r>
              <a:rPr dirty="0" sz="1400" spc="-5" i="1">
                <a:latin typeface="Arial"/>
                <a:cs typeface="Arial"/>
              </a:rPr>
              <a:t>MI*, </a:t>
            </a:r>
            <a:r>
              <a:rPr dirty="0" sz="1400" i="1">
                <a:latin typeface="Arial"/>
                <a:cs typeface="Arial"/>
              </a:rPr>
              <a:t>or any </a:t>
            </a:r>
            <a:r>
              <a:rPr dirty="0" sz="1400" spc="-5" i="1">
                <a:latin typeface="Arial"/>
                <a:cs typeface="Arial"/>
              </a:rPr>
              <a:t>revascularization); TVF </a:t>
            </a:r>
            <a:r>
              <a:rPr dirty="0" sz="1400" i="1">
                <a:latin typeface="Arial"/>
                <a:cs typeface="Arial"/>
              </a:rPr>
              <a:t>(cardiac death, all </a:t>
            </a:r>
            <a:r>
              <a:rPr dirty="0" sz="1400" spc="-5" i="1">
                <a:latin typeface="Arial"/>
                <a:cs typeface="Arial"/>
              </a:rPr>
              <a:t>MI*, </a:t>
            </a:r>
            <a:r>
              <a:rPr dirty="0" sz="1400" i="1">
                <a:latin typeface="Arial"/>
                <a:cs typeface="Arial"/>
              </a:rPr>
              <a:t>or</a:t>
            </a:r>
            <a:r>
              <a:rPr dirty="0" sz="1400" spc="-265" i="1">
                <a:latin typeface="Arial"/>
                <a:cs typeface="Arial"/>
              </a:rPr>
              <a:t> </a:t>
            </a:r>
            <a:r>
              <a:rPr dirty="0" sz="1400" i="1">
                <a:latin typeface="Arial"/>
                <a:cs typeface="Arial"/>
              </a:rPr>
              <a:t>ID-  </a:t>
            </a:r>
            <a:r>
              <a:rPr dirty="0" sz="1400" spc="-5" i="1">
                <a:latin typeface="Arial"/>
                <a:cs typeface="Arial"/>
              </a:rPr>
              <a:t>TVR); MACE </a:t>
            </a:r>
            <a:r>
              <a:rPr dirty="0" sz="1400" i="1">
                <a:latin typeface="Arial"/>
                <a:cs typeface="Arial"/>
              </a:rPr>
              <a:t>(cardiac death, all </a:t>
            </a:r>
            <a:r>
              <a:rPr dirty="0" sz="1400" spc="-5" i="1">
                <a:latin typeface="Arial"/>
                <a:cs typeface="Arial"/>
              </a:rPr>
              <a:t>MI*, </a:t>
            </a:r>
            <a:r>
              <a:rPr dirty="0" sz="1400" i="1">
                <a:latin typeface="Arial"/>
                <a:cs typeface="Arial"/>
              </a:rPr>
              <a:t>or </a:t>
            </a:r>
            <a:r>
              <a:rPr dirty="0" sz="1400" spc="-5" i="1">
                <a:latin typeface="Arial"/>
                <a:cs typeface="Arial"/>
              </a:rPr>
              <a:t>ID-TLR); </a:t>
            </a:r>
            <a:r>
              <a:rPr dirty="0" sz="1400" i="1">
                <a:latin typeface="Arial"/>
                <a:cs typeface="Arial"/>
              </a:rPr>
              <a:t>* </a:t>
            </a:r>
            <a:r>
              <a:rPr dirty="0" sz="1400" spc="-5" i="1">
                <a:latin typeface="Arial"/>
                <a:cs typeface="Arial"/>
              </a:rPr>
              <a:t>CK-MB </a:t>
            </a:r>
            <a:r>
              <a:rPr dirty="0" sz="1400" i="1">
                <a:latin typeface="Arial"/>
                <a:cs typeface="Arial"/>
              </a:rPr>
              <a:t>&gt; 5x </a:t>
            </a:r>
            <a:r>
              <a:rPr dirty="0" sz="1400" spc="-5" i="1">
                <a:latin typeface="Arial"/>
                <a:cs typeface="Arial"/>
              </a:rPr>
              <a:t>ULN </a:t>
            </a:r>
            <a:r>
              <a:rPr dirty="0" sz="1400" i="1">
                <a:latin typeface="Arial"/>
                <a:cs typeface="Arial"/>
              </a:rPr>
              <a:t>for </a:t>
            </a:r>
            <a:r>
              <a:rPr dirty="0" sz="1400" spc="-5" i="1">
                <a:latin typeface="Arial"/>
                <a:cs typeface="Arial"/>
              </a:rPr>
              <a:t>peri-procedural PCI</a:t>
            </a:r>
            <a:r>
              <a:rPr dirty="0" sz="1400" spc="-85" i="1">
                <a:latin typeface="Arial"/>
                <a:cs typeface="Arial"/>
              </a:rPr>
              <a:t> </a:t>
            </a:r>
            <a:r>
              <a:rPr dirty="0" sz="1400" spc="-10" i="1">
                <a:latin typeface="Arial"/>
                <a:cs typeface="Arial"/>
              </a:rPr>
              <a:t>MI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2017-05-22T15:47:06Z</dcterms:created>
  <dcterms:modified xsi:type="dcterms:W3CDTF">2017-05-22T15:47:06Z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2017-05-22T00:00:00Z</vt:filetime>
  </property>
</Properties>
</file>