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1" r:id="rId2"/>
    <p:sldId id="272" r:id="rId3"/>
    <p:sldId id="277" r:id="rId4"/>
    <p:sldId id="278" r:id="rId5"/>
    <p:sldId id="279" r:id="rId6"/>
    <p:sldId id="280" r:id="rId7"/>
    <p:sldId id="281" r:id="rId8"/>
    <p:sldId id="283" r:id="rId9"/>
    <p:sldId id="284" r:id="rId10"/>
    <p:sldId id="285" r:id="rId11"/>
    <p:sldId id="287" r:id="rId12"/>
    <p:sldId id="286" r:id="rId13"/>
    <p:sldId id="288" r:id="rId14"/>
    <p:sldId id="289" r:id="rId15"/>
    <p:sldId id="291" r:id="rId16"/>
    <p:sldId id="273" r:id="rId17"/>
    <p:sldId id="297" r:id="rId18"/>
    <p:sldId id="298" r:id="rId19"/>
    <p:sldId id="299" r:id="rId20"/>
    <p:sldId id="304" r:id="rId21"/>
    <p:sldId id="305" r:id="rId22"/>
    <p:sldId id="274" r:id="rId23"/>
    <p:sldId id="292" r:id="rId24"/>
    <p:sldId id="293" r:id="rId25"/>
    <p:sldId id="307" r:id="rId26"/>
    <p:sldId id="301" r:id="rId27"/>
    <p:sldId id="275" r:id="rId28"/>
    <p:sldId id="308" r:id="rId29"/>
    <p:sldId id="302" r:id="rId30"/>
    <p:sldId id="276" r:id="rId31"/>
    <p:sldId id="309" r:id="rId32"/>
    <p:sldId id="303" r:id="rId33"/>
    <p:sldId id="294" r:id="rId34"/>
    <p:sldId id="295" r:id="rId35"/>
    <p:sldId id="296" r:id="rId3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640" autoAdjust="0"/>
  </p:normalViewPr>
  <p:slideViewPr>
    <p:cSldViewPr snapToGrid="0" snapToObjects="1">
      <p:cViewPr varScale="1">
        <p:scale>
          <a:sx n="93" d="100"/>
          <a:sy n="93" d="100"/>
        </p:scale>
        <p:origin x="-13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561975" y="3946525"/>
            <a:ext cx="8185150" cy="946150"/>
          </a:xfrm>
          <a:prstGeom prst="rect">
            <a:avLst/>
          </a:prstGeom>
          <a:noFill/>
          <a:ln>
            <a:noFill/>
          </a:ln>
          <a:effectLst>
            <a:outerShdw dist="45791" dir="8778596" algn="ctr" rotWithShape="0">
              <a:schemeClr val="bg2"/>
            </a:outerShdw>
          </a:effectLst>
          <a:extLst/>
        </p:spPr>
        <p:txBody>
          <a:bodyPr anchor="ctr" anchorCtr="1"/>
          <a:lstStyle/>
          <a:p>
            <a:pPr algn="ctr" defTabSz="9144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DE25E"/>
              </a:buClr>
              <a:defRPr/>
            </a:pPr>
            <a:endParaRPr lang="en-US" sz="2600" b="1" i="1">
              <a:solidFill>
                <a:srgbClr val="DDDDDD"/>
              </a:solidFill>
              <a:latin typeface="Arial" charset="0"/>
              <a:ea typeface="ヒラギノ角ゴ Pro W3" pitchFamily="-111" charset="-128"/>
              <a:cs typeface="Arial" charset="0"/>
            </a:endParaRPr>
          </a:p>
          <a:p>
            <a:pPr algn="ctr" defTabSz="9144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DE25E"/>
              </a:buClr>
              <a:defRPr/>
            </a:pPr>
            <a:endParaRPr lang="en-US" sz="2600" b="1" i="1">
              <a:solidFill>
                <a:srgbClr val="DDDDDD"/>
              </a:solidFill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92163" y="1427163"/>
            <a:ext cx="7589837" cy="609600"/>
          </a:xfrm>
          <a:extLst/>
        </p:spPr>
        <p:txBody>
          <a:bodyPr lIns="0" rIns="0" anchor="ctr">
            <a:spAutoFit/>
          </a:bodyPr>
          <a:lstStyle>
            <a:lvl1pPr>
              <a:lnSpc>
                <a:spcPct val="85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224213"/>
            <a:ext cx="8185150" cy="889000"/>
          </a:xfrm>
          <a:extLst/>
        </p:spPr>
        <p:txBody>
          <a:bodyPr anchorCtr="1"/>
          <a:lstStyle>
            <a:lvl1pPr marL="0" indent="0" algn="ctr">
              <a:buSzTx/>
              <a:buFontTx/>
              <a:buNone/>
              <a:defRPr sz="3400" i="1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49638275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58921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795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95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60357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45257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22226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049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0270497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3926075"/>
      </p:ext>
    </p:extLst>
  </p:cSld>
  <p:clrMapOvr>
    <a:masterClrMapping/>
  </p:clrMapOvr>
  <p:transition xmlns:p14="http://schemas.microsoft.com/office/powerpoint/2010/main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55575"/>
            <a:ext cx="776922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795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8357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5376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lr>
          <a:schemeClr val="bg1"/>
        </a:buClr>
        <a:buSzPct val="110000"/>
        <a:buChar char="•"/>
        <a:defRPr sz="30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Clr>
          <a:schemeClr val="bg1"/>
        </a:buClr>
        <a:buSzPct val="70000"/>
        <a:buFont typeface="Wingdings 2" pitchFamily="18" charset="2"/>
        <a:buChar char="¡"/>
        <a:defRPr sz="2800" b="1">
          <a:solidFill>
            <a:srgbClr val="053763"/>
          </a:solidFill>
          <a:latin typeface="+mn-lt"/>
        </a:defRPr>
      </a:lvl2pPr>
      <a:lvl3pPr marL="1143000" indent="-228600" algn="l" rtl="0" eaLnBrk="0" fontAlgn="base" hangingPunct="0">
        <a:spcBef>
          <a:spcPct val="30000"/>
        </a:spcBef>
        <a:spcAft>
          <a:spcPct val="0"/>
        </a:spcAft>
        <a:buChar char="•"/>
        <a:defRPr sz="2400" b="1">
          <a:solidFill>
            <a:srgbClr val="053763"/>
          </a:solidFill>
          <a:latin typeface="+mn-lt"/>
        </a:defRPr>
      </a:lvl3pPr>
      <a:lvl4pPr marL="1600200" indent="-228600" algn="l" rtl="0" eaLnBrk="0" fontAlgn="base" hangingPunct="0">
        <a:spcBef>
          <a:spcPct val="30000"/>
        </a:spcBef>
        <a:spcAft>
          <a:spcPct val="0"/>
        </a:spcAft>
        <a:buChar char="–"/>
        <a:defRPr sz="2000" b="1">
          <a:solidFill>
            <a:srgbClr val="053763"/>
          </a:solidFill>
          <a:latin typeface="+mn-lt"/>
        </a:defRPr>
      </a:lvl4pPr>
      <a:lvl5pPr marL="2057400" indent="-228600" algn="l" rtl="0" eaLnBrk="0" fontAlgn="base" hangingPunct="0">
        <a:spcBef>
          <a:spcPct val="30000"/>
        </a:spcBef>
        <a:spcAft>
          <a:spcPct val="0"/>
        </a:spcAft>
        <a:buChar char="»"/>
        <a:defRPr sz="2000" b="1">
          <a:solidFill>
            <a:srgbClr val="053763"/>
          </a:solidFill>
          <a:latin typeface="+mn-lt"/>
        </a:defRPr>
      </a:lvl5pPr>
      <a:lvl6pPr marL="25146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4" Type="http://schemas.openxmlformats.org/officeDocument/2006/relationships/image" Target="../media/image12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100" y="1427163"/>
            <a:ext cx="8851900" cy="6096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Medical Therapy 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of Aortic Stenosis</a:t>
            </a:r>
            <a:endParaRPr lang="en-US" sz="44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0400" y="3340100"/>
            <a:ext cx="7975600" cy="93748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Philippe </a:t>
            </a:r>
            <a:r>
              <a:rPr lang="en-US" sz="3200" dirty="0" err="1" smtClean="0">
                <a:latin typeface="Arial"/>
                <a:cs typeface="Arial"/>
              </a:rPr>
              <a:t>Généreux</a:t>
            </a:r>
            <a:r>
              <a:rPr lang="en-US" sz="3200" dirty="0" smtClean="0">
                <a:latin typeface="Arial"/>
                <a:cs typeface="Arial"/>
              </a:rPr>
              <a:t>, MD</a:t>
            </a:r>
          </a:p>
          <a:p>
            <a:endParaRPr lang="en-US" sz="1100" dirty="0" smtClean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900" y="4092004"/>
            <a:ext cx="8821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E4B"/>
                </a:solidFill>
                <a:latin typeface="Arial"/>
              </a:rPr>
              <a:t>Co</a:t>
            </a:r>
            <a:r>
              <a:rPr lang="en-US" b="1" dirty="0" smtClean="0">
                <a:solidFill>
                  <a:srgbClr val="002E4B"/>
                </a:solidFill>
                <a:latin typeface="Arial"/>
              </a:rPr>
              <a:t>-Director</a:t>
            </a:r>
            <a:r>
              <a:rPr lang="en-US" b="1" dirty="0">
                <a:solidFill>
                  <a:srgbClr val="002E4B"/>
                </a:solidFill>
                <a:latin typeface="Arial"/>
              </a:rPr>
              <a:t>, Structural Heart Program, Morristown Medical </a:t>
            </a:r>
            <a:r>
              <a:rPr lang="en-US" b="1" dirty="0" smtClean="0">
                <a:solidFill>
                  <a:srgbClr val="002E4B"/>
                </a:solidFill>
                <a:latin typeface="Arial"/>
              </a:rPr>
              <a:t>Center, NJ</a:t>
            </a:r>
          </a:p>
          <a:p>
            <a:pPr algn="ctr"/>
            <a:r>
              <a:rPr lang="en-US" b="1" dirty="0" smtClean="0">
                <a:solidFill>
                  <a:srgbClr val="002E4B"/>
                </a:solidFill>
                <a:latin typeface="Arial"/>
              </a:rPr>
              <a:t>Interventional </a:t>
            </a:r>
            <a:r>
              <a:rPr lang="en-US" b="1" dirty="0">
                <a:solidFill>
                  <a:srgbClr val="002E4B"/>
                </a:solidFill>
                <a:latin typeface="Arial"/>
              </a:rPr>
              <a:t>Cardiologist, </a:t>
            </a:r>
            <a:r>
              <a:rPr lang="en-US" b="1" dirty="0" err="1">
                <a:solidFill>
                  <a:srgbClr val="002E4B"/>
                </a:solidFill>
                <a:latin typeface="Arial"/>
              </a:rPr>
              <a:t>Hôpital</a:t>
            </a:r>
            <a:r>
              <a:rPr lang="en-US" b="1" dirty="0">
                <a:solidFill>
                  <a:srgbClr val="002E4B"/>
                </a:solidFill>
                <a:latin typeface="Arial"/>
              </a:rPr>
              <a:t> du </a:t>
            </a:r>
            <a:r>
              <a:rPr lang="en-US" b="1" dirty="0" err="1">
                <a:solidFill>
                  <a:srgbClr val="002E4B"/>
                </a:solidFill>
                <a:latin typeface="Arial"/>
              </a:rPr>
              <a:t>Sacré</a:t>
            </a:r>
            <a:r>
              <a:rPr lang="en-US" b="1" dirty="0">
                <a:solidFill>
                  <a:srgbClr val="002E4B"/>
                </a:solidFill>
                <a:latin typeface="Arial"/>
              </a:rPr>
              <a:t>-Coeur de Montréal, Canada</a:t>
            </a:r>
          </a:p>
          <a:p>
            <a:pPr algn="ctr"/>
            <a:r>
              <a:rPr lang="en-US" b="1" dirty="0" smtClean="0">
                <a:solidFill>
                  <a:srgbClr val="002E4B"/>
                </a:solidFill>
                <a:latin typeface="Arial"/>
              </a:rPr>
              <a:t>Director, Angiographic Core Laboratory, CRF, </a:t>
            </a:r>
            <a:r>
              <a:rPr lang="en-US" b="1" dirty="0">
                <a:solidFill>
                  <a:srgbClr val="002E4B"/>
                </a:solidFill>
                <a:latin typeface="Arial"/>
              </a:rPr>
              <a:t>New York, </a:t>
            </a:r>
            <a:r>
              <a:rPr lang="en-US" b="1" dirty="0" smtClean="0">
                <a:solidFill>
                  <a:srgbClr val="002E4B"/>
                </a:solidFill>
                <a:latin typeface="Arial"/>
              </a:rPr>
              <a:t>NY</a:t>
            </a:r>
            <a:endParaRPr lang="en-US" b="1" dirty="0" smtClean="0">
              <a:solidFill>
                <a:srgbClr val="002E4B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0243" y="6431293"/>
            <a:ext cx="495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</a:t>
            </a:r>
            <a:r>
              <a:rPr lang="en-US" dirty="0" err="1" smtClean="0"/>
              <a:t>hilippe.genereux@atlantichealth.org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698128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964" y="1071489"/>
            <a:ext cx="6846204" cy="47794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0834" y="6488668"/>
            <a:ext cx="3209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200" dirty="0" smtClean="0"/>
              <a:t>Nadir et al. </a:t>
            </a:r>
            <a:r>
              <a:rPr lang="it-IT" sz="1200" dirty="0" err="1" smtClean="0"/>
              <a:t>J</a:t>
            </a:r>
            <a:r>
              <a:rPr lang="it-IT" sz="1200" dirty="0" smtClean="0"/>
              <a:t> </a:t>
            </a:r>
            <a:r>
              <a:rPr lang="it-IT" sz="1200" dirty="0" err="1"/>
              <a:t>Am</a:t>
            </a:r>
            <a:r>
              <a:rPr lang="it-IT" sz="1200" dirty="0"/>
              <a:t> </a:t>
            </a:r>
            <a:r>
              <a:rPr lang="it-IT" sz="1200" dirty="0" err="1"/>
              <a:t>Coll</a:t>
            </a:r>
            <a:r>
              <a:rPr lang="it-IT" sz="1200" dirty="0"/>
              <a:t> </a:t>
            </a:r>
            <a:r>
              <a:rPr lang="it-IT" sz="1200" dirty="0" err="1"/>
              <a:t>Cardiol</a:t>
            </a:r>
            <a:r>
              <a:rPr lang="it-IT" sz="1200" dirty="0"/>
              <a:t> 2011;58:570–6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58052711"/>
      </p:ext>
    </p:extLst>
  </p:cSld>
  <p:clrMapOvr>
    <a:masterClrMapping/>
  </p:clrMapOvr>
  <p:transition xmlns:p14="http://schemas.microsoft.com/office/powerpoint/2010/main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3300"/>
                </a:solidFill>
              </a:rPr>
              <a:t>Guidelines-ref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0" dirty="0"/>
              <a:t>51. O’Brien KD, Zhao XQ, </a:t>
            </a:r>
            <a:r>
              <a:rPr lang="en-US" sz="1800" b="0" dirty="0" err="1"/>
              <a:t>Shavelle</a:t>
            </a:r>
            <a:r>
              <a:rPr lang="en-US" sz="1800" b="0" dirty="0"/>
              <a:t> DM, et al. Hemodynamic </a:t>
            </a:r>
            <a:r>
              <a:rPr lang="en-US" sz="1800" b="0" dirty="0" smtClean="0"/>
              <a:t>effects of </a:t>
            </a:r>
            <a:r>
              <a:rPr lang="en-US" sz="1800" b="0" dirty="0"/>
              <a:t>the angiotensin-converting enzyme inhibitor, </a:t>
            </a:r>
            <a:r>
              <a:rPr lang="en-US" sz="1800" b="0" dirty="0" err="1"/>
              <a:t>ramipril</a:t>
            </a:r>
            <a:r>
              <a:rPr lang="en-US" sz="1800" b="0" dirty="0"/>
              <a:t>, in </a:t>
            </a:r>
            <a:r>
              <a:rPr lang="en-US" sz="1800" b="0" dirty="0" smtClean="0"/>
              <a:t>patients with </a:t>
            </a:r>
            <a:r>
              <a:rPr lang="en-US" sz="1800" b="0" dirty="0"/>
              <a:t>mild to moderate aortic stenosis and preserved left </a:t>
            </a:r>
            <a:r>
              <a:rPr lang="en-US" sz="1800" b="0" dirty="0" smtClean="0"/>
              <a:t>ventricular function</a:t>
            </a:r>
            <a:r>
              <a:rPr lang="en-US" sz="1800" b="0" dirty="0"/>
              <a:t>. J </a:t>
            </a:r>
            <a:r>
              <a:rPr lang="en-US" sz="1800" b="0" dirty="0" err="1"/>
              <a:t>Investig</a:t>
            </a:r>
            <a:r>
              <a:rPr lang="en-US" sz="1800" b="0" dirty="0"/>
              <a:t> Med 2004;52:185–91.</a:t>
            </a:r>
          </a:p>
          <a:p>
            <a:endParaRPr lang="en-US" sz="1800" b="0" dirty="0" smtClean="0"/>
          </a:p>
          <a:p>
            <a:r>
              <a:rPr lang="en-US" sz="1800" b="0" dirty="0" smtClean="0">
                <a:solidFill>
                  <a:schemeClr val="accent1"/>
                </a:solidFill>
              </a:rPr>
              <a:t>52</a:t>
            </a:r>
            <a:r>
              <a:rPr lang="en-US" sz="1800" b="0" dirty="0">
                <a:solidFill>
                  <a:schemeClr val="accent1"/>
                </a:solidFill>
              </a:rPr>
              <a:t>. </a:t>
            </a:r>
            <a:r>
              <a:rPr lang="en-US" sz="1800" b="0" dirty="0" err="1">
                <a:solidFill>
                  <a:schemeClr val="accent1"/>
                </a:solidFill>
              </a:rPr>
              <a:t>Chockalingam</a:t>
            </a:r>
            <a:r>
              <a:rPr lang="en-US" sz="1800" b="0" dirty="0">
                <a:solidFill>
                  <a:schemeClr val="accent1"/>
                </a:solidFill>
              </a:rPr>
              <a:t> A, </a:t>
            </a:r>
            <a:r>
              <a:rPr lang="en-US" sz="1800" b="0" dirty="0" err="1">
                <a:solidFill>
                  <a:schemeClr val="accent1"/>
                </a:solidFill>
              </a:rPr>
              <a:t>Venkatesan</a:t>
            </a:r>
            <a:r>
              <a:rPr lang="en-US" sz="1800" b="0" dirty="0">
                <a:solidFill>
                  <a:schemeClr val="accent1"/>
                </a:solidFill>
              </a:rPr>
              <a:t> S, </a:t>
            </a:r>
            <a:r>
              <a:rPr lang="en-US" sz="1800" b="0" dirty="0" err="1">
                <a:solidFill>
                  <a:schemeClr val="accent1"/>
                </a:solidFill>
              </a:rPr>
              <a:t>Subramaniam</a:t>
            </a:r>
            <a:r>
              <a:rPr lang="en-US" sz="1800" b="0" dirty="0">
                <a:solidFill>
                  <a:schemeClr val="accent1"/>
                </a:solidFill>
              </a:rPr>
              <a:t> T, et al. Safety </a:t>
            </a:r>
            <a:r>
              <a:rPr lang="en-US" sz="1800" b="0" dirty="0" smtClean="0">
                <a:solidFill>
                  <a:schemeClr val="accent1"/>
                </a:solidFill>
              </a:rPr>
              <a:t>and efficacy </a:t>
            </a:r>
            <a:r>
              <a:rPr lang="en-US" sz="1800" b="0" dirty="0">
                <a:solidFill>
                  <a:schemeClr val="accent1"/>
                </a:solidFill>
              </a:rPr>
              <a:t>of angiotensin-converting enzyme inhibitors in </a:t>
            </a:r>
            <a:r>
              <a:rPr lang="en-US" sz="1800" b="0" dirty="0" smtClean="0">
                <a:solidFill>
                  <a:schemeClr val="accent1"/>
                </a:solidFill>
              </a:rPr>
              <a:t>symptomatic severe </a:t>
            </a:r>
            <a:r>
              <a:rPr lang="en-US" sz="1800" b="0" dirty="0">
                <a:solidFill>
                  <a:schemeClr val="accent1"/>
                </a:solidFill>
              </a:rPr>
              <a:t>aortic stenosis: Symptomatic Cardiac Obstruction-Pilot </a:t>
            </a:r>
            <a:r>
              <a:rPr lang="en-US" sz="1800" b="0" dirty="0" smtClean="0">
                <a:solidFill>
                  <a:schemeClr val="accent1"/>
                </a:solidFill>
              </a:rPr>
              <a:t>Study of </a:t>
            </a:r>
            <a:r>
              <a:rPr lang="en-US" sz="1800" b="0" dirty="0" err="1">
                <a:solidFill>
                  <a:schemeClr val="accent1"/>
                </a:solidFill>
              </a:rPr>
              <a:t>Enalapril</a:t>
            </a:r>
            <a:r>
              <a:rPr lang="en-US" sz="1800" b="0" dirty="0">
                <a:solidFill>
                  <a:schemeClr val="accent1"/>
                </a:solidFill>
              </a:rPr>
              <a:t> in Aortic Stenosis (SCOPE-AS). Am Heart J </a:t>
            </a:r>
            <a:r>
              <a:rPr lang="en-US" sz="1800" b="0" dirty="0" smtClean="0">
                <a:solidFill>
                  <a:schemeClr val="accent1"/>
                </a:solidFill>
              </a:rPr>
              <a:t>2004; </a:t>
            </a:r>
            <a:r>
              <a:rPr lang="hr-HR" sz="1800" b="0" dirty="0" smtClean="0">
                <a:solidFill>
                  <a:schemeClr val="accent1"/>
                </a:solidFill>
              </a:rPr>
              <a:t>147</a:t>
            </a:r>
            <a:r>
              <a:rPr lang="hr-HR" sz="1800" b="0" dirty="0">
                <a:solidFill>
                  <a:schemeClr val="accent1"/>
                </a:solidFill>
              </a:rPr>
              <a:t>:E19.</a:t>
            </a:r>
          </a:p>
          <a:p>
            <a:endParaRPr lang="en-US" sz="1800" b="0" dirty="0" smtClean="0"/>
          </a:p>
          <a:p>
            <a:r>
              <a:rPr lang="en-US" sz="1800" b="0" dirty="0" smtClean="0"/>
              <a:t>53</a:t>
            </a:r>
            <a:r>
              <a:rPr lang="en-US" sz="1800" b="0" dirty="0"/>
              <a:t>. Nadir MA, Wei L, Elder DH, et al. Impact of renin-</a:t>
            </a:r>
            <a:r>
              <a:rPr lang="en-US" sz="1800" b="0" dirty="0" smtClean="0"/>
              <a:t>angiotensin system </a:t>
            </a:r>
            <a:r>
              <a:rPr lang="en-US" sz="1800" b="0" dirty="0"/>
              <a:t>blockade therapy on outcome in aortic stenosis. J Am </a:t>
            </a:r>
            <a:r>
              <a:rPr lang="en-US" sz="1800" b="0" dirty="0" err="1" smtClean="0"/>
              <a:t>Coll</a:t>
            </a:r>
            <a:r>
              <a:rPr lang="en-US" sz="1800" b="0" dirty="0"/>
              <a:t> </a:t>
            </a:r>
            <a:r>
              <a:rPr lang="is-IS" sz="1800" b="0" dirty="0" smtClean="0"/>
              <a:t>Cardiol </a:t>
            </a:r>
            <a:r>
              <a:rPr lang="is-IS" sz="1800" b="0" dirty="0"/>
              <a:t>2011;58:570–6.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857134" y="6495603"/>
            <a:ext cx="5653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Nishimura et al. </a:t>
            </a:r>
            <a:r>
              <a:rPr lang="de-DE" sz="1400" dirty="0"/>
              <a:t>J Am </a:t>
            </a:r>
            <a:r>
              <a:rPr lang="de-DE" sz="1400" dirty="0" err="1"/>
              <a:t>Coll</a:t>
            </a:r>
            <a:r>
              <a:rPr lang="de-DE" sz="1400" dirty="0"/>
              <a:t> </a:t>
            </a:r>
            <a:r>
              <a:rPr lang="de-DE" sz="1400" dirty="0" err="1"/>
              <a:t>Cardiol</a:t>
            </a:r>
            <a:r>
              <a:rPr lang="de-DE" sz="1400" dirty="0"/>
              <a:t> 2014;63:e57–185.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74035844"/>
      </p:ext>
    </p:extLst>
  </p:cSld>
  <p:clrMapOvr>
    <a:masterClrMapping/>
  </p:clrMapOvr>
  <p:transition xmlns:p14="http://schemas.microsoft.com/office/powerpoint/2010/main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5358"/>
          <a:stretch/>
        </p:blipFill>
        <p:spPr>
          <a:xfrm>
            <a:off x="558800" y="174317"/>
            <a:ext cx="8013700" cy="15598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7813" y="6480465"/>
            <a:ext cx="3847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/>
              <a:t>Chockalingam</a:t>
            </a:r>
            <a:r>
              <a:rPr lang="en-US" sz="1400" dirty="0" smtClean="0"/>
              <a:t> et al. Am </a:t>
            </a:r>
            <a:r>
              <a:rPr lang="en-US" sz="1400" dirty="0"/>
              <a:t>Heart J 2004;147:e19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1875485"/>
            <a:ext cx="8307181" cy="44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50074"/>
      </p:ext>
    </p:extLst>
  </p:cSld>
  <p:clrMapOvr>
    <a:masterClrMapping/>
  </p:clrMapOvr>
  <p:transition xmlns:p14="http://schemas.microsoft.com/office/powerpoint/2010/main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3300"/>
                </a:solidFill>
              </a:rPr>
              <a:t>Guidelines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Class </a:t>
            </a:r>
            <a:r>
              <a:rPr lang="en-US" sz="2400" dirty="0" err="1" smtClean="0"/>
              <a:t>IIb</a:t>
            </a:r>
            <a:endParaRPr lang="en-US" sz="2400" dirty="0" smtClean="0"/>
          </a:p>
          <a:p>
            <a:pPr lvl="1"/>
            <a:r>
              <a:rPr lang="en-US" sz="2200" i="1" dirty="0">
                <a:solidFill>
                  <a:srgbClr val="FF3300"/>
                </a:solidFill>
              </a:rPr>
              <a:t>Vasodilator therapy </a:t>
            </a:r>
            <a:r>
              <a:rPr lang="en-US" sz="2200" b="0" dirty="0"/>
              <a:t>may be reasonable if used with </a:t>
            </a:r>
            <a:r>
              <a:rPr lang="en-US" sz="2200" b="0" dirty="0" smtClean="0"/>
              <a:t>invasive hemodynamic monitoring </a:t>
            </a:r>
            <a:r>
              <a:rPr lang="en-US" sz="2200" b="0" dirty="0"/>
              <a:t>in the acute management of </a:t>
            </a:r>
            <a:r>
              <a:rPr lang="en-US" sz="2200" b="0" dirty="0" smtClean="0"/>
              <a:t>patients with </a:t>
            </a:r>
            <a:r>
              <a:rPr lang="en-US" sz="2200" b="0" dirty="0"/>
              <a:t>severe decompensated AS (stage D) with New York </a:t>
            </a:r>
            <a:r>
              <a:rPr lang="en-US" sz="2200" b="0" dirty="0" smtClean="0"/>
              <a:t>Heart Association </a:t>
            </a:r>
            <a:r>
              <a:rPr lang="en-US" sz="2200" b="0" dirty="0"/>
              <a:t>(NYHA) class IV heart failure (</a:t>
            </a:r>
            <a:r>
              <a:rPr lang="en-US" sz="2200" b="0" dirty="0" smtClean="0"/>
              <a:t>HF) symptoms.(</a:t>
            </a:r>
            <a:r>
              <a:rPr lang="en-US" sz="2200" b="0" dirty="0"/>
              <a:t>Level of Evidence: C</a:t>
            </a:r>
            <a:r>
              <a:rPr lang="en-US" sz="2200" b="0" dirty="0" smtClean="0"/>
              <a:t>)</a:t>
            </a:r>
          </a:p>
          <a:p>
            <a:r>
              <a:rPr lang="en-US" sz="2400" dirty="0" smtClean="0"/>
              <a:t>Class III</a:t>
            </a:r>
          </a:p>
          <a:p>
            <a:pPr lvl="1"/>
            <a:r>
              <a:rPr lang="en-US" sz="2200" i="1" dirty="0" smtClean="0">
                <a:solidFill>
                  <a:srgbClr val="FF3300"/>
                </a:solidFill>
              </a:rPr>
              <a:t>Statin </a:t>
            </a:r>
            <a:r>
              <a:rPr lang="en-US" sz="2200" i="1" dirty="0">
                <a:solidFill>
                  <a:srgbClr val="FF3300"/>
                </a:solidFill>
              </a:rPr>
              <a:t>therapy </a:t>
            </a:r>
            <a:r>
              <a:rPr lang="en-US" sz="2200" b="0" dirty="0"/>
              <a:t>is not indicated for prevention of </a:t>
            </a:r>
            <a:r>
              <a:rPr lang="en-US" sz="2200" b="0" dirty="0" smtClean="0"/>
              <a:t>hemodynamic progression </a:t>
            </a:r>
            <a:r>
              <a:rPr lang="en-US" sz="2200" b="0" dirty="0"/>
              <a:t>of AS in patients with mild-to-moderate </a:t>
            </a:r>
            <a:r>
              <a:rPr lang="en-US" sz="2200" b="0" dirty="0" smtClean="0"/>
              <a:t>calcific valve </a:t>
            </a:r>
            <a:r>
              <a:rPr lang="en-US" sz="2200" b="0" dirty="0"/>
              <a:t>disease (stages B to D) (54–56). (Level of Evidence: A)</a:t>
            </a:r>
            <a:endParaRPr lang="en-US" sz="2200" b="0" dirty="0" smtClean="0"/>
          </a:p>
          <a:p>
            <a:pPr lvl="1"/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857134" y="6495603"/>
            <a:ext cx="5653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Nishimura et al. </a:t>
            </a:r>
            <a:r>
              <a:rPr lang="de-DE" sz="1400" dirty="0"/>
              <a:t>J Am </a:t>
            </a:r>
            <a:r>
              <a:rPr lang="de-DE" sz="1400" dirty="0" err="1"/>
              <a:t>Coll</a:t>
            </a:r>
            <a:r>
              <a:rPr lang="de-DE" sz="1400" dirty="0"/>
              <a:t> </a:t>
            </a:r>
            <a:r>
              <a:rPr lang="de-DE" sz="1400" dirty="0" err="1"/>
              <a:t>Cardiol</a:t>
            </a:r>
            <a:r>
              <a:rPr lang="de-DE" sz="1400" dirty="0"/>
              <a:t> 2014;63:e57–185.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52308537"/>
      </p:ext>
    </p:extLst>
  </p:cSld>
  <p:clrMapOvr>
    <a:masterClrMapping/>
  </p:clrMapOvr>
  <p:transition xmlns:p14="http://schemas.microsoft.com/office/powerpoint/2010/main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Introduction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Guidelines?</a:t>
            </a:r>
          </a:p>
          <a:p>
            <a:r>
              <a:rPr lang="en-US" dirty="0" smtClean="0">
                <a:solidFill>
                  <a:srgbClr val="FF3300"/>
                </a:solidFill>
              </a:rPr>
              <a:t>Statin</a:t>
            </a:r>
          </a:p>
          <a:p>
            <a:r>
              <a:rPr lang="en-US" dirty="0"/>
              <a:t>R</a:t>
            </a:r>
            <a:r>
              <a:rPr lang="en-US" dirty="0" smtClean="0"/>
              <a:t>enin</a:t>
            </a:r>
            <a:r>
              <a:rPr lang="en-US" dirty="0"/>
              <a:t>-angiotensin-aldosterone system </a:t>
            </a:r>
            <a:r>
              <a:rPr lang="en-US" dirty="0" smtClean="0"/>
              <a:t>inhibition</a:t>
            </a:r>
          </a:p>
          <a:p>
            <a:r>
              <a:rPr lang="en-US" dirty="0" smtClean="0"/>
              <a:t> </a:t>
            </a:r>
            <a:r>
              <a:rPr lang="en-US" dirty="0"/>
              <a:t>N</a:t>
            </a:r>
            <a:r>
              <a:rPr lang="en-US" dirty="0" smtClean="0"/>
              <a:t>itrate derivatives</a:t>
            </a:r>
          </a:p>
          <a:p>
            <a:r>
              <a:rPr lang="en-US" dirty="0" err="1"/>
              <a:t>P</a:t>
            </a:r>
            <a:r>
              <a:rPr lang="en-US" dirty="0" err="1" smtClean="0"/>
              <a:t>hosphocalcific</a:t>
            </a:r>
            <a:r>
              <a:rPr lang="en-US" dirty="0" smtClean="0"/>
              <a:t> </a:t>
            </a:r>
            <a:r>
              <a:rPr lang="en-US" dirty="0"/>
              <a:t>metabolism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08449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5370"/>
            <a:ext cx="7769225" cy="75565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AS Pathophysiology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09" y="725337"/>
            <a:ext cx="8393750" cy="5774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4108" y="6499563"/>
            <a:ext cx="4192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Lindman</a:t>
            </a:r>
            <a:r>
              <a:rPr lang="en-US" sz="1400" dirty="0" smtClean="0"/>
              <a:t> et al. Nature Reviews 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0641231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ve_level_35835331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234" y="1823372"/>
            <a:ext cx="3030914" cy="280864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79500" y="44995"/>
            <a:ext cx="4241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>
                <a:solidFill>
                  <a:schemeClr val="bg2"/>
                </a:solidFill>
                <a:latin typeface="Arial"/>
                <a:cs typeface="Arial"/>
              </a:rPr>
              <a:t>Valve level</a:t>
            </a:r>
            <a:endParaRPr lang="en-CA" sz="2400" b="1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8100" y="2859269"/>
            <a:ext cx="1812806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2"/>
                </a:solidFill>
                <a:latin typeface="Arial"/>
                <a:cs typeface="Arial"/>
              </a:rPr>
              <a:t>Decrease leaflet cholesterol </a:t>
            </a:r>
            <a:endParaRPr lang="en-CA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208829" y="873967"/>
            <a:ext cx="2794917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2"/>
                </a:solidFill>
                <a:latin typeface="Arial"/>
                <a:cs typeface="Arial"/>
              </a:rPr>
              <a:t>Decrease circulating levels of LDL and </a:t>
            </a:r>
            <a:r>
              <a:rPr lang="en-CA" dirty="0" err="1" smtClean="0">
                <a:solidFill>
                  <a:schemeClr val="bg2"/>
                </a:solidFill>
                <a:latin typeface="Arial"/>
                <a:cs typeface="Arial"/>
              </a:rPr>
              <a:t>Lp</a:t>
            </a:r>
            <a:r>
              <a:rPr lang="en-CA" dirty="0" smtClean="0">
                <a:solidFill>
                  <a:schemeClr val="bg2"/>
                </a:solidFill>
                <a:latin typeface="Arial"/>
                <a:cs typeface="Arial"/>
              </a:rPr>
              <a:t>(a)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124103" y="5574089"/>
            <a:ext cx="2784199" cy="12003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2"/>
                </a:solidFill>
                <a:latin typeface="Arial"/>
                <a:cs typeface="Arial"/>
              </a:rPr>
              <a:t>Inhibition of </a:t>
            </a:r>
            <a:r>
              <a:rPr lang="en-CA" dirty="0" err="1" smtClean="0">
                <a:solidFill>
                  <a:schemeClr val="bg2"/>
                </a:solidFill>
                <a:latin typeface="Arial"/>
                <a:cs typeface="Arial"/>
              </a:rPr>
              <a:t>apolipoprotein</a:t>
            </a:r>
            <a:r>
              <a:rPr lang="en-CA" dirty="0" smtClean="0">
                <a:solidFill>
                  <a:schemeClr val="bg2"/>
                </a:solidFill>
                <a:latin typeface="Arial"/>
                <a:cs typeface="Arial"/>
              </a:rPr>
              <a:t>(a) synthesis and of HMG coenzyme A </a:t>
            </a:r>
            <a:r>
              <a:rPr lang="en-CA" dirty="0" err="1" smtClean="0">
                <a:solidFill>
                  <a:schemeClr val="bg2"/>
                </a:solidFill>
                <a:latin typeface="Arial"/>
                <a:cs typeface="Arial"/>
              </a:rPr>
              <a:t>reductase</a:t>
            </a:r>
            <a:endParaRPr lang="en-CA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526" y="4667602"/>
            <a:ext cx="2082173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2"/>
                </a:solidFill>
                <a:latin typeface="Arial"/>
                <a:cs typeface="Arial"/>
              </a:rPr>
              <a:t>Decrease leaflet thickening</a:t>
            </a:r>
            <a:endParaRPr lang="en-CA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861301" y="884098"/>
            <a:ext cx="2828299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2"/>
                </a:solidFill>
                <a:latin typeface="Arial"/>
                <a:cs typeface="Arial"/>
              </a:rPr>
              <a:t>Inhibition of macrophage infiltration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8100" y="864532"/>
            <a:ext cx="2520494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2"/>
                </a:solidFill>
                <a:latin typeface="Arial"/>
                <a:cs typeface="Arial"/>
              </a:rPr>
              <a:t>Prevention of osteoblast-like phenotype transformation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895600" y="4667602"/>
            <a:ext cx="2395507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2"/>
                </a:solidFill>
                <a:latin typeface="Arial"/>
                <a:cs typeface="Arial"/>
              </a:rPr>
              <a:t>Inhibition of leaflet mineralization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124103" y="52738"/>
            <a:ext cx="278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>
                <a:solidFill>
                  <a:schemeClr val="bg2"/>
                </a:solidFill>
                <a:latin typeface="Arial"/>
                <a:cs typeface="Arial"/>
              </a:rPr>
              <a:t>Systemic level</a:t>
            </a:r>
            <a:endParaRPr lang="en-CA" sz="2400" b="1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cxnSp>
        <p:nvCxnSpPr>
          <p:cNvPr id="26" name="Connecteur droit 25"/>
          <p:cNvCxnSpPr/>
          <p:nvPr/>
        </p:nvCxnSpPr>
        <p:spPr>
          <a:xfrm>
            <a:off x="5907443" y="27338"/>
            <a:ext cx="0" cy="680526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ystemic level_11730508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267" y="1587982"/>
            <a:ext cx="1785304" cy="1820210"/>
          </a:xfrm>
          <a:prstGeom prst="rect">
            <a:avLst/>
          </a:prstGeom>
        </p:spPr>
      </p:pic>
      <p:pic>
        <p:nvPicPr>
          <p:cNvPr id="4" name="Picture 3" descr="liver_135208985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456" y="3483286"/>
            <a:ext cx="1989834" cy="18306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3095" y="5536339"/>
            <a:ext cx="5865917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Therapeutic </a:t>
            </a:r>
            <a:r>
              <a:rPr lang="en-US" sz="2000" b="1" dirty="0">
                <a:solidFill>
                  <a:srgbClr val="FF0000"/>
                </a:solidFill>
              </a:rPr>
              <a:t>roles statins and other lipid-lowering therapy in AS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6110" y="6509258"/>
            <a:ext cx="4997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dirty="0" smtClean="0"/>
              <a:t>Gravel, Genereux et al. Circulation</a:t>
            </a:r>
            <a:r>
              <a:rPr lang="ro-RO" sz="1400" dirty="0"/>
              <a:t>. 2016;134:1766–1784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88014474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Summary Statin in AS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42604"/>
            <a:ext cx="7772400" cy="4114800"/>
          </a:xfrm>
        </p:spPr>
        <p:txBody>
          <a:bodyPr/>
          <a:lstStyle/>
          <a:p>
            <a:r>
              <a:rPr lang="en-US" sz="2800" dirty="0" smtClean="0"/>
              <a:t>The most extensively studied drug in AS</a:t>
            </a:r>
          </a:p>
          <a:p>
            <a:r>
              <a:rPr lang="en-US" sz="2800" dirty="0" smtClean="0"/>
              <a:t>Experimental data </a:t>
            </a:r>
            <a:r>
              <a:rPr lang="en-US" sz="2800" dirty="0"/>
              <a:t>have shown </a:t>
            </a:r>
            <a:r>
              <a:rPr lang="en-US" sz="2800" dirty="0" smtClean="0"/>
              <a:t>that statin </a:t>
            </a:r>
            <a:r>
              <a:rPr lang="en-US" sz="2800" dirty="0"/>
              <a:t>therapy reduces </a:t>
            </a:r>
            <a:r>
              <a:rPr lang="en-US" sz="2800" dirty="0" smtClean="0"/>
              <a:t>osteoblast activity </a:t>
            </a:r>
            <a:r>
              <a:rPr lang="en-US" sz="2800" dirty="0"/>
              <a:t>and cholesterol deposition in valve </a:t>
            </a:r>
            <a:r>
              <a:rPr lang="en-US" sz="2800" dirty="0" smtClean="0"/>
              <a:t>leaflets</a:t>
            </a:r>
          </a:p>
          <a:p>
            <a:r>
              <a:rPr lang="en-US" sz="2800" dirty="0" smtClean="0"/>
              <a:t>An </a:t>
            </a:r>
            <a:r>
              <a:rPr lang="en-US" sz="2800" dirty="0"/>
              <a:t>association between statin use </a:t>
            </a:r>
            <a:r>
              <a:rPr lang="en-US" sz="2800" dirty="0" smtClean="0"/>
              <a:t>and a </a:t>
            </a:r>
            <a:r>
              <a:rPr lang="en-US" sz="2800" dirty="0"/>
              <a:t>lower rate of aortic valve calcification or </a:t>
            </a:r>
            <a:r>
              <a:rPr lang="en-US" sz="2800" dirty="0" smtClean="0"/>
              <a:t>hemodynamic deterioration </a:t>
            </a:r>
            <a:r>
              <a:rPr lang="en-US" sz="2800" dirty="0"/>
              <a:t>has </a:t>
            </a:r>
            <a:r>
              <a:rPr lang="en-US" sz="2800" dirty="0" smtClean="0"/>
              <a:t>been shown </a:t>
            </a:r>
            <a:r>
              <a:rPr lang="en-US" sz="2800" dirty="0"/>
              <a:t>in </a:t>
            </a:r>
            <a:r>
              <a:rPr lang="en-US" sz="2800" dirty="0" smtClean="0"/>
              <a:t>most but not all observational </a:t>
            </a:r>
            <a:r>
              <a:rPr lang="en-US" sz="2800" dirty="0"/>
              <a:t>studies</a:t>
            </a:r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843480" y="6509258"/>
            <a:ext cx="4997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dirty="0" smtClean="0"/>
              <a:t>Gravel, Genereux et al. Circulation</a:t>
            </a:r>
            <a:r>
              <a:rPr lang="ro-RO" sz="1400" dirty="0"/>
              <a:t>. 2016;134:1766–1784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759502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46335"/>
            <a:ext cx="7769225" cy="75565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Summary Statin in AS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28539"/>
            <a:ext cx="7772400" cy="4114800"/>
          </a:xfrm>
        </p:spPr>
        <p:txBody>
          <a:bodyPr/>
          <a:lstStyle/>
          <a:p>
            <a:r>
              <a:rPr lang="en-US" sz="2200" dirty="0" smtClean="0"/>
              <a:t>No randomized trials </a:t>
            </a:r>
            <a:r>
              <a:rPr lang="en-US" sz="2200" dirty="0"/>
              <a:t>were </a:t>
            </a:r>
            <a:r>
              <a:rPr lang="en-US" sz="2200" dirty="0" smtClean="0"/>
              <a:t>able to </a:t>
            </a:r>
            <a:r>
              <a:rPr lang="en-US" sz="2200" dirty="0"/>
              <a:t>demonstrate reduced hemodynamic progression</a:t>
            </a:r>
            <a:r>
              <a:rPr lang="en-US" sz="2200" dirty="0" smtClean="0"/>
              <a:t>, reduced </a:t>
            </a:r>
            <a:r>
              <a:rPr lang="en-US" sz="2200" dirty="0"/>
              <a:t>aortic valve calcification, or improved </a:t>
            </a:r>
            <a:r>
              <a:rPr lang="en-US" sz="2200" dirty="0" smtClean="0"/>
              <a:t>clinical outcomes </a:t>
            </a:r>
            <a:r>
              <a:rPr lang="en-US" sz="2200" dirty="0"/>
              <a:t>despite successfully decreasing serum </a:t>
            </a:r>
            <a:r>
              <a:rPr lang="en-US" sz="2200" dirty="0" smtClean="0"/>
              <a:t>LDL concentrations</a:t>
            </a:r>
          </a:p>
          <a:p>
            <a:r>
              <a:rPr lang="en-US" sz="2200" i="1" dirty="0" smtClean="0">
                <a:solidFill>
                  <a:srgbClr val="FF3300"/>
                </a:solidFill>
              </a:rPr>
              <a:t>Potential issues:</a:t>
            </a:r>
          </a:p>
          <a:p>
            <a:pPr lvl="1"/>
            <a:r>
              <a:rPr lang="en-US" sz="2200" dirty="0" smtClean="0"/>
              <a:t>Trial underpowered </a:t>
            </a:r>
          </a:p>
          <a:p>
            <a:pPr lvl="1"/>
            <a:r>
              <a:rPr lang="en-US" sz="2200" dirty="0" smtClean="0"/>
              <a:t>Statin initiated too late in the AS process?</a:t>
            </a:r>
          </a:p>
          <a:p>
            <a:pPr lvl="1"/>
            <a:r>
              <a:rPr lang="en-US" sz="2200" dirty="0" smtClean="0"/>
              <a:t>Statin not received for long enough period of time?</a:t>
            </a:r>
          </a:p>
          <a:p>
            <a:r>
              <a:rPr lang="en-US" sz="2200" i="1" dirty="0" smtClean="0">
                <a:solidFill>
                  <a:srgbClr val="FF3300"/>
                </a:solidFill>
              </a:rPr>
              <a:t>Potential Solutions:</a:t>
            </a:r>
          </a:p>
          <a:p>
            <a:pPr lvl="1"/>
            <a:r>
              <a:rPr lang="en-US" sz="2200" i="1" dirty="0" smtClean="0">
                <a:solidFill>
                  <a:schemeClr val="bg1"/>
                </a:solidFill>
              </a:rPr>
              <a:t>Targeting population at risk: genetic</a:t>
            </a:r>
          </a:p>
          <a:p>
            <a:pPr lvl="1"/>
            <a:r>
              <a:rPr lang="en-US" sz="2200" i="1" dirty="0" smtClean="0">
                <a:solidFill>
                  <a:schemeClr val="bg1"/>
                </a:solidFill>
              </a:rPr>
              <a:t>Different target</a:t>
            </a:r>
            <a:r>
              <a:rPr lang="en-US" sz="2200" i="1" dirty="0">
                <a:solidFill>
                  <a:schemeClr val="bg1"/>
                </a:solidFill>
              </a:rPr>
              <a:t>:  Niacin, antisense-</a:t>
            </a:r>
            <a:r>
              <a:rPr lang="en-US" sz="2200" i="1" dirty="0" smtClean="0">
                <a:solidFill>
                  <a:schemeClr val="bg1"/>
                </a:solidFill>
              </a:rPr>
              <a:t>specific </a:t>
            </a:r>
            <a:r>
              <a:rPr lang="en-US" sz="2200" i="1" dirty="0" err="1" smtClean="0">
                <a:solidFill>
                  <a:schemeClr val="bg1"/>
                </a:solidFill>
              </a:rPr>
              <a:t>Lp</a:t>
            </a:r>
            <a:r>
              <a:rPr lang="en-US" sz="2200" i="1" dirty="0">
                <a:solidFill>
                  <a:schemeClr val="bg1"/>
                </a:solidFill>
              </a:rPr>
              <a:t>(a) inhibitors, </a:t>
            </a:r>
            <a:r>
              <a:rPr lang="en-US" sz="2200" i="1" dirty="0" smtClean="0">
                <a:solidFill>
                  <a:schemeClr val="bg1"/>
                </a:solidFill>
              </a:rPr>
              <a:t>and PCSK9 </a:t>
            </a:r>
            <a:r>
              <a:rPr lang="en-US" sz="2200" i="1" dirty="0">
                <a:solidFill>
                  <a:schemeClr val="bg1"/>
                </a:solidFill>
              </a:rPr>
              <a:t>inhibitors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843480" y="6509258"/>
            <a:ext cx="4997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dirty="0" smtClean="0"/>
              <a:t>Gravel, Genereux et al. Circulation</a:t>
            </a:r>
            <a:r>
              <a:rPr lang="ro-RO" sz="1400" dirty="0"/>
              <a:t>. 2016;134:1766–1784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8138197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53" y="0"/>
            <a:ext cx="55726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7657" y="6440983"/>
            <a:ext cx="29756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1050" dirty="0" smtClean="0"/>
              <a:t>Gravel, Genereux et al. Circulation</a:t>
            </a:r>
            <a:r>
              <a:rPr lang="ro-RO" sz="1050" dirty="0"/>
              <a:t>. 2016;134:1766–1784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19369659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0"/>
            <a:ext cx="7769225" cy="755650"/>
          </a:xfrm>
        </p:spPr>
        <p:txBody>
          <a:bodyPr anchor="ctr"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  <a:ea typeface="ヒラギノ角ゴ Pro W3" pitchFamily="-111" charset="-128"/>
              </a:rPr>
              <a:t>Disclosure Statement of Financial </a:t>
            </a:r>
            <a:r>
              <a:rPr lang="en-US" sz="2800" dirty="0" smtClean="0">
                <a:solidFill>
                  <a:srgbClr val="FF0000"/>
                </a:solidFill>
                <a:ea typeface="ヒラギノ角ゴ Pro W3" pitchFamily="-111" charset="-128"/>
              </a:rPr>
              <a:t>Interest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934020"/>
            <a:ext cx="7772400" cy="4114800"/>
          </a:xfrm>
        </p:spPr>
        <p:txBody>
          <a:bodyPr/>
          <a:lstStyle/>
          <a:p>
            <a:r>
              <a:rPr lang="en-US" sz="1800" b="1" dirty="0" smtClean="0"/>
              <a:t>Edwards </a:t>
            </a:r>
            <a:r>
              <a:rPr lang="en-US" sz="1800" b="1" dirty="0" err="1" smtClean="0"/>
              <a:t>LifeSciences</a:t>
            </a:r>
            <a:endParaRPr lang="en-US" sz="1800" b="1" dirty="0" smtClean="0"/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Consultant, Speaker Fees, Proctor, Research Grant</a:t>
            </a:r>
          </a:p>
          <a:p>
            <a:r>
              <a:rPr lang="en-US" sz="1800" dirty="0"/>
              <a:t>Boston Scientific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Research grant</a:t>
            </a:r>
          </a:p>
          <a:p>
            <a:r>
              <a:rPr lang="en-US" sz="1800" dirty="0"/>
              <a:t>Abbott Vascular</a:t>
            </a:r>
          </a:p>
          <a:p>
            <a:pPr lvl="1"/>
            <a:r>
              <a:rPr lang="en-US" sz="1600" dirty="0">
                <a:solidFill>
                  <a:srgbClr val="002E4B"/>
                </a:solidFill>
              </a:rPr>
              <a:t>Consultant, Speaker </a:t>
            </a:r>
            <a:r>
              <a:rPr lang="en-US" sz="1600" dirty="0" smtClean="0">
                <a:solidFill>
                  <a:srgbClr val="002E4B"/>
                </a:solidFill>
              </a:rPr>
              <a:t>Fees</a:t>
            </a:r>
          </a:p>
          <a:p>
            <a:r>
              <a:rPr lang="en-US" sz="1800" dirty="0" smtClean="0">
                <a:solidFill>
                  <a:srgbClr val="002E4B"/>
                </a:solidFill>
              </a:rPr>
              <a:t>Medtronic</a:t>
            </a:r>
          </a:p>
          <a:p>
            <a:pPr lvl="1"/>
            <a:r>
              <a:rPr lang="en-US" sz="1600" dirty="0">
                <a:solidFill>
                  <a:srgbClr val="002E4B"/>
                </a:solidFill>
              </a:rPr>
              <a:t>Consultant, Speaker </a:t>
            </a:r>
            <a:r>
              <a:rPr lang="en-US" sz="1600" dirty="0" smtClean="0">
                <a:solidFill>
                  <a:srgbClr val="002E4B"/>
                </a:solidFill>
              </a:rPr>
              <a:t>Fees</a:t>
            </a:r>
          </a:p>
          <a:p>
            <a:r>
              <a:rPr lang="en-US" sz="1800" b="1" dirty="0" smtClean="0">
                <a:solidFill>
                  <a:srgbClr val="002E4B"/>
                </a:solidFill>
              </a:rPr>
              <a:t>Cardiovascular </a:t>
            </a:r>
            <a:r>
              <a:rPr lang="en-US" sz="1800" b="1" dirty="0" smtClean="0">
                <a:solidFill>
                  <a:srgbClr val="002E4B"/>
                </a:solidFill>
              </a:rPr>
              <a:t>System Inc.</a:t>
            </a:r>
          </a:p>
          <a:p>
            <a:pPr lvl="1"/>
            <a:r>
              <a:rPr lang="en-US" sz="1600" dirty="0" smtClean="0">
                <a:solidFill>
                  <a:srgbClr val="002E4B"/>
                </a:solidFill>
              </a:rPr>
              <a:t>Consultant</a:t>
            </a:r>
            <a:r>
              <a:rPr lang="en-US" sz="1600" dirty="0">
                <a:solidFill>
                  <a:srgbClr val="002E4B"/>
                </a:solidFill>
              </a:rPr>
              <a:t>, Speaker </a:t>
            </a:r>
            <a:r>
              <a:rPr lang="en-US" sz="1600" dirty="0" smtClean="0">
                <a:solidFill>
                  <a:srgbClr val="002E4B"/>
                </a:solidFill>
              </a:rPr>
              <a:t>Fees, Research Grant</a:t>
            </a:r>
          </a:p>
          <a:p>
            <a:r>
              <a:rPr lang="en-US" sz="1800" dirty="0" err="1" smtClean="0">
                <a:solidFill>
                  <a:srgbClr val="002E4B"/>
                </a:solidFill>
              </a:rPr>
              <a:t>Soundbite</a:t>
            </a:r>
            <a:r>
              <a:rPr lang="en-US" sz="1800" dirty="0" smtClean="0">
                <a:solidFill>
                  <a:srgbClr val="002E4B"/>
                </a:solidFill>
              </a:rPr>
              <a:t> Medical Inc.</a:t>
            </a:r>
          </a:p>
          <a:p>
            <a:pPr lvl="1"/>
            <a:r>
              <a:rPr lang="en-US" sz="1600" dirty="0" smtClean="0">
                <a:solidFill>
                  <a:srgbClr val="002E4B"/>
                </a:solidFill>
              </a:rPr>
              <a:t>Equity, Consultant</a:t>
            </a:r>
          </a:p>
          <a:p>
            <a:r>
              <a:rPr lang="en-US" sz="1800" dirty="0" smtClean="0">
                <a:solidFill>
                  <a:srgbClr val="002E4B"/>
                </a:solidFill>
              </a:rPr>
              <a:t>SIG.NUM</a:t>
            </a:r>
          </a:p>
          <a:p>
            <a:pPr lvl="1"/>
            <a:r>
              <a:rPr lang="en-US" sz="1600" dirty="0" smtClean="0">
                <a:solidFill>
                  <a:srgbClr val="002E4B"/>
                </a:solidFill>
              </a:rPr>
              <a:t>Equity, Consultant</a:t>
            </a:r>
          </a:p>
          <a:p>
            <a:r>
              <a:rPr lang="en-US" sz="1800" dirty="0" smtClean="0">
                <a:solidFill>
                  <a:srgbClr val="002E4B"/>
                </a:solidFill>
              </a:rPr>
              <a:t>SARANAS</a:t>
            </a:r>
            <a:endParaRPr lang="en-US" sz="1800" dirty="0">
              <a:solidFill>
                <a:srgbClr val="002E4B"/>
              </a:solidFill>
            </a:endParaRPr>
          </a:p>
          <a:p>
            <a:pPr lvl="1"/>
            <a:r>
              <a:rPr lang="en-US" sz="1600" dirty="0" smtClean="0">
                <a:solidFill>
                  <a:srgbClr val="002E4B"/>
                </a:solidFill>
              </a:rPr>
              <a:t>Equity, Consultant</a:t>
            </a:r>
          </a:p>
        </p:txBody>
      </p:sp>
    </p:spTree>
    <p:extLst>
      <p:ext uri="{BB962C8B-B14F-4D97-AF65-F5344CB8AC3E}">
        <p14:creationId xmlns:p14="http://schemas.microsoft.com/office/powerpoint/2010/main" val="135498590"/>
      </p:ext>
    </p:extLst>
  </p:cSld>
  <p:clrMapOvr>
    <a:masterClrMapping/>
  </p:clrMapOvr>
  <p:transition xmlns:p14="http://schemas.microsoft.com/office/powerpoint/2010/main" advClick="0" advTm="2000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Introduction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Guidelines?</a:t>
            </a:r>
          </a:p>
          <a:p>
            <a:r>
              <a:rPr lang="en-US" dirty="0" smtClean="0"/>
              <a:t>Statin</a:t>
            </a:r>
          </a:p>
          <a:p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enin</a:t>
            </a:r>
            <a:r>
              <a:rPr lang="en-US" dirty="0">
                <a:solidFill>
                  <a:srgbClr val="FF0000"/>
                </a:solidFill>
              </a:rPr>
              <a:t>-angiotensin-aldosterone system </a:t>
            </a:r>
            <a:r>
              <a:rPr lang="en-US" dirty="0" smtClean="0">
                <a:solidFill>
                  <a:srgbClr val="FF0000"/>
                </a:solidFill>
              </a:rPr>
              <a:t>inhibition</a:t>
            </a:r>
          </a:p>
          <a:p>
            <a:r>
              <a:rPr lang="en-US" dirty="0" smtClean="0"/>
              <a:t> </a:t>
            </a:r>
            <a:r>
              <a:rPr lang="en-US" dirty="0"/>
              <a:t>N</a:t>
            </a:r>
            <a:r>
              <a:rPr lang="en-US" dirty="0" smtClean="0"/>
              <a:t>itrate derivatives</a:t>
            </a:r>
          </a:p>
          <a:p>
            <a:r>
              <a:rPr lang="en-US" dirty="0" err="1"/>
              <a:t>P</a:t>
            </a:r>
            <a:r>
              <a:rPr lang="en-US" dirty="0" err="1" smtClean="0"/>
              <a:t>hosphocalcific</a:t>
            </a:r>
            <a:r>
              <a:rPr lang="en-US" dirty="0" smtClean="0"/>
              <a:t> </a:t>
            </a:r>
            <a:r>
              <a:rPr lang="en-US" dirty="0"/>
              <a:t>metabolism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64509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3300"/>
                </a:solidFill>
              </a:rPr>
              <a:t>Anti-hypertensive drugs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i="1" dirty="0" smtClean="0">
                <a:solidFill>
                  <a:srgbClr val="FF3300"/>
                </a:solidFill>
              </a:rPr>
              <a:t>Traditionally</a:t>
            </a:r>
            <a:r>
              <a:rPr lang="en-US" sz="2400" i="1" dirty="0">
                <a:solidFill>
                  <a:srgbClr val="FF3300"/>
                </a:solidFill>
              </a:rPr>
              <a:t>,</a:t>
            </a:r>
            <a:r>
              <a:rPr lang="en-US" sz="2400" dirty="0"/>
              <a:t> antihypertensive agents were </a:t>
            </a:r>
            <a:r>
              <a:rPr lang="en-US" sz="2400" dirty="0" smtClean="0"/>
              <a:t>considered </a:t>
            </a:r>
            <a:r>
              <a:rPr lang="en-US" sz="2400" i="1" dirty="0" smtClean="0">
                <a:solidFill>
                  <a:srgbClr val="FF3300"/>
                </a:solidFill>
              </a:rPr>
              <a:t>contraindicated </a:t>
            </a:r>
            <a:r>
              <a:rPr lang="en-US" sz="2400" i="1" dirty="0">
                <a:solidFill>
                  <a:srgbClr val="FF3300"/>
                </a:solidFill>
              </a:rPr>
              <a:t>in AS</a:t>
            </a:r>
            <a:r>
              <a:rPr lang="en-US" sz="2400" i="1" dirty="0" smtClean="0">
                <a:solidFill>
                  <a:srgbClr val="FF3300"/>
                </a:solidFill>
              </a:rPr>
              <a:t>.</a:t>
            </a:r>
          </a:p>
          <a:p>
            <a:r>
              <a:rPr lang="en-US" sz="2400" i="1" dirty="0" smtClean="0">
                <a:solidFill>
                  <a:srgbClr val="FF3300"/>
                </a:solidFill>
              </a:rPr>
              <a:t>Rationale: </a:t>
            </a:r>
            <a:r>
              <a:rPr lang="en-US" sz="2400" dirty="0" smtClean="0"/>
              <a:t>reduction in </a:t>
            </a:r>
            <a:r>
              <a:rPr lang="en-US" sz="2400" dirty="0" err="1"/>
              <a:t>postvalvular</a:t>
            </a:r>
            <a:r>
              <a:rPr lang="en-US" sz="2400" dirty="0"/>
              <a:t> cardiac afterload </a:t>
            </a:r>
            <a:r>
              <a:rPr lang="en-US" sz="2400" dirty="0" smtClean="0"/>
              <a:t>and systemic </a:t>
            </a:r>
            <a:r>
              <a:rPr lang="en-US" sz="2400" dirty="0"/>
              <a:t>vascular </a:t>
            </a:r>
            <a:r>
              <a:rPr lang="en-US" sz="2400" dirty="0" smtClean="0"/>
              <a:t>resistance could </a:t>
            </a:r>
            <a:r>
              <a:rPr lang="en-US" sz="2400" dirty="0"/>
              <a:t>cause severe diastolic hypotension, </a:t>
            </a:r>
            <a:r>
              <a:rPr lang="en-US" sz="2400" dirty="0" smtClean="0"/>
              <a:t>resulting in </a:t>
            </a:r>
            <a:r>
              <a:rPr lang="en-US" sz="2400" dirty="0"/>
              <a:t>decreased myocardial perfusion and imbalance </a:t>
            </a:r>
            <a:r>
              <a:rPr lang="en-US" sz="2400" dirty="0" smtClean="0"/>
              <a:t>in myocardial </a:t>
            </a:r>
            <a:r>
              <a:rPr lang="en-US" sz="2400" dirty="0"/>
              <a:t>supply and demand.</a:t>
            </a:r>
            <a:endParaRPr lang="en-US" sz="2400" dirty="0" smtClean="0"/>
          </a:p>
          <a:p>
            <a:r>
              <a:rPr lang="en-US" sz="2400" i="1" dirty="0" smtClean="0">
                <a:solidFill>
                  <a:srgbClr val="FF3300"/>
                </a:solidFill>
              </a:rPr>
              <a:t>These </a:t>
            </a:r>
            <a:r>
              <a:rPr lang="en-US" sz="2400" i="1" dirty="0">
                <a:solidFill>
                  <a:srgbClr val="FF3300"/>
                </a:solidFill>
              </a:rPr>
              <a:t>beliefs have </a:t>
            </a:r>
            <a:r>
              <a:rPr lang="en-US" sz="2400" i="1" dirty="0" smtClean="0">
                <a:solidFill>
                  <a:srgbClr val="FF3300"/>
                </a:solidFill>
              </a:rPr>
              <a:t>been refuted </a:t>
            </a:r>
            <a:r>
              <a:rPr lang="en-US" sz="2400" i="1" dirty="0">
                <a:solidFill>
                  <a:srgbClr val="FF3300"/>
                </a:solidFill>
              </a:rPr>
              <a:t>by evidence </a:t>
            </a:r>
            <a:r>
              <a:rPr lang="en-US" sz="2400" dirty="0"/>
              <a:t>that high systemic </a:t>
            </a:r>
            <a:r>
              <a:rPr lang="en-US" sz="2400" dirty="0" smtClean="0"/>
              <a:t>blood pressure has </a:t>
            </a:r>
            <a:r>
              <a:rPr lang="en-US" sz="2400" dirty="0"/>
              <a:t>an additive effect on </a:t>
            </a:r>
            <a:r>
              <a:rPr lang="en-US" sz="2400" dirty="0" smtClean="0"/>
              <a:t>the </a:t>
            </a:r>
            <a:r>
              <a:rPr lang="en-US" sz="2400" dirty="0" err="1" smtClean="0"/>
              <a:t>stenotic</a:t>
            </a:r>
            <a:r>
              <a:rPr lang="en-US" sz="2400" dirty="0" smtClean="0"/>
              <a:t> </a:t>
            </a:r>
            <a:r>
              <a:rPr lang="en-US" sz="2400" dirty="0"/>
              <a:t>valve and </a:t>
            </a:r>
            <a:r>
              <a:rPr lang="en-US" sz="2400" dirty="0" smtClean="0"/>
              <a:t>increases cardiac </a:t>
            </a:r>
            <a:r>
              <a:rPr lang="en-US" sz="2400" dirty="0"/>
              <a:t>afterload in AS, resulting in accelerated LV hypertrophy.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3480" y="6509258"/>
            <a:ext cx="4997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dirty="0" smtClean="0"/>
              <a:t>Gravel, Genereux et al. Circulation</a:t>
            </a:r>
            <a:r>
              <a:rPr lang="ro-RO" sz="1400" dirty="0"/>
              <a:t>. 2016;134:1766–1784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7572618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ve Level_139537109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253" y="1376413"/>
            <a:ext cx="4258404" cy="545075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799931" y="3522885"/>
            <a:ext cx="2193403" cy="267765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>
                <a:solidFill>
                  <a:srgbClr val="000000"/>
                </a:solidFill>
                <a:latin typeface="Arial"/>
                <a:cs typeface="Arial"/>
              </a:rPr>
              <a:t>Improves reverse remodelling before and after AVR</a:t>
            </a:r>
          </a:p>
          <a:p>
            <a:pPr algn="ctr"/>
            <a:endParaRPr lang="en-CA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CA" sz="1400" dirty="0" smtClean="0">
                <a:solidFill>
                  <a:srgbClr val="000000"/>
                </a:solidFill>
                <a:latin typeface="Arial"/>
                <a:cs typeface="Arial"/>
              </a:rPr>
              <a:t>Inhibition of hypertrophic response and diastolic dysfunction</a:t>
            </a:r>
          </a:p>
          <a:p>
            <a:pPr algn="ctr"/>
            <a:endParaRPr lang="en-CA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CA" sz="1400" dirty="0" smtClean="0">
                <a:solidFill>
                  <a:srgbClr val="000000"/>
                </a:solidFill>
                <a:latin typeface="Arial"/>
                <a:cs typeface="Arial"/>
              </a:rPr>
              <a:t>Inhibition of myocardial interstitial fibrosis</a:t>
            </a:r>
          </a:p>
          <a:p>
            <a:pPr algn="ctr"/>
            <a:endParaRPr lang="en-CA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en-CA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273790" y="1233811"/>
            <a:ext cx="2558952" cy="138499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000000"/>
                </a:solidFill>
                <a:latin typeface="Arial"/>
                <a:cs typeface="Arial"/>
              </a:rPr>
              <a:t>Afterload reduction</a:t>
            </a:r>
          </a:p>
          <a:p>
            <a:pPr algn="ctr"/>
            <a:endParaRPr lang="en-CA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CA" sz="1400" dirty="0" smtClean="0">
                <a:solidFill>
                  <a:srgbClr val="000000"/>
                </a:solidFill>
                <a:latin typeface="Arial"/>
                <a:cs typeface="Arial"/>
              </a:rPr>
              <a:t>Improved endothelial function</a:t>
            </a:r>
          </a:p>
          <a:p>
            <a:pPr algn="ctr"/>
            <a:endParaRPr lang="en-CA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CA" sz="1400" dirty="0" smtClean="0">
                <a:solidFill>
                  <a:srgbClr val="000000"/>
                </a:solidFill>
                <a:latin typeface="Arial"/>
                <a:cs typeface="Arial"/>
              </a:rPr>
              <a:t>Inhibition of expression of inflammatory cytokines </a:t>
            </a:r>
            <a:endParaRPr lang="en-CA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1" name="Connecteur droit avec flèche 10"/>
          <p:cNvCxnSpPr>
            <a:stCxn id="9" idx="1"/>
          </p:cNvCxnSpPr>
          <p:nvPr/>
        </p:nvCxnSpPr>
        <p:spPr>
          <a:xfrm flipH="1">
            <a:off x="4488393" y="1926309"/>
            <a:ext cx="785397" cy="407550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03510" y="1321883"/>
            <a:ext cx="1765300" cy="440120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>
                <a:solidFill>
                  <a:srgbClr val="000000"/>
                </a:solidFill>
                <a:latin typeface="Arial"/>
                <a:cs typeface="Arial"/>
              </a:rPr>
              <a:t>Inhibition of monocyte </a:t>
            </a:r>
            <a:r>
              <a:rPr lang="en-CA" sz="1400" dirty="0" err="1" smtClean="0">
                <a:solidFill>
                  <a:srgbClr val="000000"/>
                </a:solidFill>
                <a:latin typeface="Arial"/>
                <a:cs typeface="Arial"/>
              </a:rPr>
              <a:t>chemotaxis</a:t>
            </a:r>
            <a:endParaRPr lang="en-CA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en-CA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CA" sz="1400" dirty="0" smtClean="0">
                <a:solidFill>
                  <a:srgbClr val="000000"/>
                </a:solidFill>
                <a:latin typeface="Arial"/>
                <a:cs typeface="Arial"/>
              </a:rPr>
              <a:t>Prevention of osteoclast-like phenotype transformation and of valve mineralization</a:t>
            </a:r>
          </a:p>
          <a:p>
            <a:pPr algn="ctr"/>
            <a:endParaRPr lang="en-CA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CA" sz="1400" dirty="0" smtClean="0">
                <a:solidFill>
                  <a:srgbClr val="000000"/>
                </a:solidFill>
                <a:latin typeface="Arial"/>
                <a:cs typeface="Arial"/>
              </a:rPr>
              <a:t>Slow AS progression</a:t>
            </a:r>
          </a:p>
          <a:p>
            <a:pPr algn="ctr"/>
            <a:endParaRPr lang="en-CA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CA" sz="1400" dirty="0" smtClean="0">
                <a:solidFill>
                  <a:srgbClr val="000000"/>
                </a:solidFill>
                <a:latin typeface="Arial"/>
                <a:cs typeface="Arial"/>
              </a:rPr>
              <a:t>Reduce endothelial mechanical stress</a:t>
            </a:r>
          </a:p>
          <a:p>
            <a:pPr algn="ctr"/>
            <a:endParaRPr lang="en-CA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CA" sz="1400" dirty="0" smtClean="0">
                <a:solidFill>
                  <a:srgbClr val="000000"/>
                </a:solidFill>
                <a:latin typeface="Arial"/>
                <a:cs typeface="Arial"/>
              </a:rPr>
              <a:t>Local anti-oxidative actions</a:t>
            </a:r>
          </a:p>
          <a:p>
            <a:pPr algn="ctr"/>
            <a:endParaRPr lang="en-CA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4" name="Connecteur droit avec flèche 13"/>
          <p:cNvCxnSpPr>
            <a:stCxn id="12" idx="3"/>
          </p:cNvCxnSpPr>
          <p:nvPr/>
        </p:nvCxnSpPr>
        <p:spPr>
          <a:xfrm>
            <a:off x="1868810" y="3522485"/>
            <a:ext cx="1724111" cy="553346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03510" y="727608"/>
            <a:ext cx="176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0000"/>
                </a:solidFill>
                <a:latin typeface="Arial"/>
                <a:cs typeface="Arial"/>
              </a:rPr>
              <a:t>Valve level</a:t>
            </a:r>
            <a:endParaRPr lang="en-CA" sz="2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249141" y="708849"/>
            <a:ext cx="3896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0000"/>
                </a:solidFill>
                <a:latin typeface="Arial"/>
                <a:cs typeface="Arial"/>
              </a:rPr>
              <a:t>Systemic and vascular level</a:t>
            </a:r>
            <a:endParaRPr lang="en-CA" sz="2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772643" y="2947235"/>
            <a:ext cx="2220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0000"/>
                </a:solidFill>
                <a:latin typeface="Arial"/>
                <a:cs typeface="Arial"/>
              </a:rPr>
              <a:t>Myocardial level</a:t>
            </a:r>
            <a:endParaRPr lang="en-CA" sz="2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8028310" y="1127718"/>
            <a:ext cx="236812" cy="518960"/>
          </a:xfrm>
          <a:prstGeom prst="straightConnector1">
            <a:avLst/>
          </a:prstGeom>
          <a:ln w="57150" cmpd="sng">
            <a:solidFill>
              <a:srgbClr val="0000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7890462" y="1728832"/>
            <a:ext cx="1255448" cy="738664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>
                <a:solidFill>
                  <a:srgbClr val="000000"/>
                </a:solidFill>
                <a:latin typeface="Arial"/>
                <a:cs typeface="Arial"/>
              </a:rPr>
              <a:t>Potential hypotensive events</a:t>
            </a:r>
            <a:endParaRPr lang="en-CA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7" name="Connecteur droit avec flèche 10"/>
          <p:cNvCxnSpPr>
            <a:stCxn id="5" idx="1"/>
          </p:cNvCxnSpPr>
          <p:nvPr/>
        </p:nvCxnSpPr>
        <p:spPr>
          <a:xfrm flipH="1">
            <a:off x="5742056" y="4861713"/>
            <a:ext cx="1057875" cy="353727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4213" y="5370"/>
            <a:ext cx="7769225" cy="75565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Therapeutic </a:t>
            </a:r>
            <a:r>
              <a:rPr lang="en-US" sz="2400" dirty="0">
                <a:solidFill>
                  <a:srgbClr val="FF0000"/>
                </a:solidFill>
              </a:rPr>
              <a:t>roles of renin-angiotensin-aldosterone system inhibition in aortic stenosis</a:t>
            </a:r>
            <a:br>
              <a:rPr lang="en-US" sz="2400" dirty="0">
                <a:solidFill>
                  <a:srgbClr val="FF0000"/>
                </a:solidFill>
              </a:rPr>
            </a:b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17657" y="6440983"/>
            <a:ext cx="29756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1050" dirty="0" smtClean="0"/>
              <a:t>Gravel, Genereux et al. Circulation</a:t>
            </a:r>
            <a:r>
              <a:rPr lang="ro-RO" sz="1050" dirty="0"/>
              <a:t>. 2016;134:1766–1784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82957889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32" y="0"/>
            <a:ext cx="526423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7657" y="6440983"/>
            <a:ext cx="29756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1050" dirty="0" smtClean="0"/>
              <a:t>Gravel, Genereux et al. Circulation</a:t>
            </a:r>
            <a:r>
              <a:rPr lang="ro-RO" sz="1050" dirty="0"/>
              <a:t>. 2016;134:1766–1784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7752971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94" y="317500"/>
            <a:ext cx="8242300" cy="6210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6110" y="6509258"/>
            <a:ext cx="4997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dirty="0" smtClean="0"/>
              <a:t>Gravel, Genereux et al. Circulation</a:t>
            </a:r>
            <a:r>
              <a:rPr lang="ro-RO" sz="1400" dirty="0"/>
              <a:t>. 2016;134:1766–1784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6855204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3300"/>
                </a:solidFill>
              </a:rPr>
              <a:t>SEAS trial sub-study n=</a:t>
            </a:r>
            <a:r>
              <a:rPr lang="en-US" dirty="0" smtClean="0">
                <a:solidFill>
                  <a:srgbClr val="FF3300"/>
                </a:solidFill>
              </a:rPr>
              <a:t>1,873:</a:t>
            </a:r>
            <a:r>
              <a:rPr lang="en-US" dirty="0">
                <a:solidFill>
                  <a:srgbClr val="FF3300"/>
                </a:solidFill>
              </a:rPr>
              <a:t/>
            </a:r>
            <a:br>
              <a:rPr lang="en-US" dirty="0">
                <a:solidFill>
                  <a:srgbClr val="FF33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9695"/>
            <a:ext cx="7772400" cy="4114800"/>
          </a:xfrm>
        </p:spPr>
        <p:txBody>
          <a:bodyPr/>
          <a:lstStyle/>
          <a:p>
            <a:r>
              <a:rPr lang="en-US" sz="2800" dirty="0" smtClean="0"/>
              <a:t>Cohort of patients </a:t>
            </a:r>
            <a:r>
              <a:rPr lang="en-US" sz="2800" dirty="0"/>
              <a:t>with asymptomatic moderate </a:t>
            </a:r>
            <a:r>
              <a:rPr lang="en-US" sz="2800" dirty="0" smtClean="0"/>
              <a:t>AS</a:t>
            </a:r>
          </a:p>
          <a:p>
            <a:r>
              <a:rPr lang="en-US" sz="2800" dirty="0" smtClean="0"/>
              <a:t>Propensity score matching ACE vs. no ACE </a:t>
            </a:r>
          </a:p>
          <a:p>
            <a:r>
              <a:rPr lang="en-US" sz="2800" dirty="0" smtClean="0"/>
              <a:t>No sign </a:t>
            </a:r>
            <a:r>
              <a:rPr lang="en-US" sz="2800" dirty="0"/>
              <a:t>of a safety concern with ACE inhibition over a </a:t>
            </a:r>
            <a:r>
              <a:rPr lang="en-US" sz="2800" dirty="0" smtClean="0"/>
              <a:t>median follow</a:t>
            </a:r>
            <a:r>
              <a:rPr lang="en-US" sz="2800" dirty="0"/>
              <a:t>-up of 4.3 </a:t>
            </a:r>
            <a:r>
              <a:rPr lang="en-US" sz="2800" dirty="0" smtClean="0"/>
              <a:t>years</a:t>
            </a:r>
          </a:p>
          <a:p>
            <a:pPr lvl="1"/>
            <a:r>
              <a:rPr lang="en-US" sz="2600" dirty="0"/>
              <a:t>S</a:t>
            </a:r>
            <a:r>
              <a:rPr lang="en-US" sz="2600" dirty="0" smtClean="0"/>
              <a:t>lower </a:t>
            </a:r>
            <a:r>
              <a:rPr lang="en-US" sz="2600" dirty="0"/>
              <a:t>increase in LV mass </a:t>
            </a:r>
            <a:r>
              <a:rPr lang="en-US" sz="2600" dirty="0" smtClean="0"/>
              <a:t>among patients </a:t>
            </a:r>
            <a:r>
              <a:rPr lang="en-US" sz="2600" dirty="0"/>
              <a:t>who </a:t>
            </a:r>
            <a:r>
              <a:rPr lang="en-US" sz="2600" dirty="0" smtClean="0"/>
              <a:t>received an </a:t>
            </a:r>
            <a:r>
              <a:rPr lang="en-US" sz="2600" dirty="0"/>
              <a:t>ACE inhibitor </a:t>
            </a:r>
            <a:endParaRPr lang="en-US" sz="2600" dirty="0" smtClean="0"/>
          </a:p>
          <a:p>
            <a:pPr lvl="1"/>
            <a:r>
              <a:rPr lang="en-US" sz="2600" dirty="0" smtClean="0"/>
              <a:t>No difference in </a:t>
            </a:r>
            <a:r>
              <a:rPr lang="en-US" sz="2600" dirty="0"/>
              <a:t>all-</a:t>
            </a:r>
            <a:r>
              <a:rPr lang="en-US" sz="2600" dirty="0" smtClean="0"/>
              <a:t>cause mortality</a:t>
            </a:r>
            <a:r>
              <a:rPr lang="en-US" sz="2600" dirty="0"/>
              <a:t>, cardiac death, or sudden </a:t>
            </a:r>
            <a:r>
              <a:rPr lang="en-US" sz="2600" dirty="0" smtClean="0"/>
              <a:t>cardiac death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0578849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Introduction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Guidelines?</a:t>
            </a:r>
          </a:p>
          <a:p>
            <a:r>
              <a:rPr lang="en-US" dirty="0" smtClean="0"/>
              <a:t>Statin</a:t>
            </a:r>
          </a:p>
          <a:p>
            <a:r>
              <a:rPr lang="en-US" dirty="0">
                <a:solidFill>
                  <a:srgbClr val="002E4B"/>
                </a:solidFill>
              </a:rPr>
              <a:t>R</a:t>
            </a:r>
            <a:r>
              <a:rPr lang="en-US" dirty="0" smtClean="0">
                <a:solidFill>
                  <a:srgbClr val="002E4B"/>
                </a:solidFill>
              </a:rPr>
              <a:t>enin</a:t>
            </a:r>
            <a:r>
              <a:rPr lang="en-US" dirty="0">
                <a:solidFill>
                  <a:srgbClr val="002E4B"/>
                </a:solidFill>
              </a:rPr>
              <a:t>-angiotensin-aldosterone system </a:t>
            </a:r>
            <a:r>
              <a:rPr lang="en-US" dirty="0" smtClean="0">
                <a:solidFill>
                  <a:srgbClr val="002E4B"/>
                </a:solidFill>
              </a:rPr>
              <a:t>inhibition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Nitrate derivatives</a:t>
            </a:r>
          </a:p>
          <a:p>
            <a:r>
              <a:rPr lang="en-US" dirty="0" err="1"/>
              <a:t>P</a:t>
            </a:r>
            <a:r>
              <a:rPr lang="en-US" dirty="0" err="1" smtClean="0"/>
              <a:t>hosphocalcific</a:t>
            </a:r>
            <a:r>
              <a:rPr lang="en-US" dirty="0" smtClean="0"/>
              <a:t> </a:t>
            </a:r>
            <a:r>
              <a:rPr lang="en-US" dirty="0"/>
              <a:t>metabolism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97648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coronar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01" y="3633265"/>
            <a:ext cx="3831143" cy="1168888"/>
          </a:xfrm>
          <a:prstGeom prst="rect">
            <a:avLst/>
          </a:prstGeom>
        </p:spPr>
      </p:pic>
      <p:cxnSp>
        <p:nvCxnSpPr>
          <p:cNvPr id="58" name="Connecteur droit avec flèche 15"/>
          <p:cNvCxnSpPr>
            <a:stCxn id="66" idx="2"/>
            <a:endCxn id="67" idx="0"/>
          </p:cNvCxnSpPr>
          <p:nvPr/>
        </p:nvCxnSpPr>
        <p:spPr>
          <a:xfrm>
            <a:off x="7388689" y="3965479"/>
            <a:ext cx="817336" cy="150622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dash"/>
            <a:headEnd type="none"/>
            <a:tailEnd type="triangle"/>
          </a:ln>
          <a:effectLst/>
        </p:spPr>
      </p:cxnSp>
      <p:cxnSp>
        <p:nvCxnSpPr>
          <p:cNvPr id="59" name="Connecteur droit avec flèche 20"/>
          <p:cNvCxnSpPr>
            <a:stCxn id="66" idx="2"/>
            <a:endCxn id="68" idx="0"/>
          </p:cNvCxnSpPr>
          <p:nvPr/>
        </p:nvCxnSpPr>
        <p:spPr>
          <a:xfrm flipH="1">
            <a:off x="6336919" y="3965479"/>
            <a:ext cx="1051770" cy="1532761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dash"/>
            <a:headEnd type="none"/>
            <a:tailEnd type="triangle"/>
          </a:ln>
          <a:effectLst/>
        </p:spPr>
      </p:cxnSp>
      <p:cxnSp>
        <p:nvCxnSpPr>
          <p:cNvPr id="60" name="Connecteur droit avec flèche 28"/>
          <p:cNvCxnSpPr/>
          <p:nvPr/>
        </p:nvCxnSpPr>
        <p:spPr>
          <a:xfrm>
            <a:off x="1314572" y="3015032"/>
            <a:ext cx="0" cy="498585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61" name="Connecteur droit avec flèche 29"/>
          <p:cNvCxnSpPr>
            <a:stCxn id="69" idx="2"/>
          </p:cNvCxnSpPr>
          <p:nvPr/>
        </p:nvCxnSpPr>
        <p:spPr>
          <a:xfrm flipH="1">
            <a:off x="1241486" y="1469554"/>
            <a:ext cx="1169554" cy="414566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62" name="Connecteur droit avec flèche 34"/>
          <p:cNvCxnSpPr>
            <a:endCxn id="73" idx="0"/>
          </p:cNvCxnSpPr>
          <p:nvPr/>
        </p:nvCxnSpPr>
        <p:spPr>
          <a:xfrm>
            <a:off x="2311399" y="3002332"/>
            <a:ext cx="1047751" cy="348772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dash"/>
            <a:headEnd type="none"/>
            <a:tailEnd type="triangle"/>
          </a:ln>
          <a:effectLst/>
        </p:spPr>
      </p:cxnSp>
      <p:cxnSp>
        <p:nvCxnSpPr>
          <p:cNvPr id="63" name="Connecteur droit avec flèche 39"/>
          <p:cNvCxnSpPr>
            <a:stCxn id="69" idx="2"/>
          </p:cNvCxnSpPr>
          <p:nvPr/>
        </p:nvCxnSpPr>
        <p:spPr>
          <a:xfrm>
            <a:off x="2411040" y="1469554"/>
            <a:ext cx="1204786" cy="414566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/>
            <a:tailEnd type="triangle"/>
          </a:ln>
          <a:effectLst/>
        </p:spPr>
      </p:cxnSp>
      <p:sp>
        <p:nvSpPr>
          <p:cNvPr id="64" name="ZoneTexte 4"/>
          <p:cNvSpPr txBox="1"/>
          <p:nvPr/>
        </p:nvSpPr>
        <p:spPr>
          <a:xfrm>
            <a:off x="5635820" y="761668"/>
            <a:ext cx="3412942" cy="40011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Venodilation</a:t>
            </a:r>
            <a:endParaRPr kumimoji="0" lang="en-CA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5" name="ZoneTexte 8"/>
          <p:cNvSpPr txBox="1"/>
          <p:nvPr/>
        </p:nvSpPr>
        <p:spPr>
          <a:xfrm>
            <a:off x="6104443" y="1922220"/>
            <a:ext cx="2525289" cy="338554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Preload optimization </a:t>
            </a:r>
            <a:endParaRPr kumimoji="0" lang="en-CA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6" name="ZoneTexte 12"/>
          <p:cNvSpPr txBox="1"/>
          <p:nvPr/>
        </p:nvSpPr>
        <p:spPr>
          <a:xfrm>
            <a:off x="6436289" y="3134482"/>
            <a:ext cx="1904800" cy="830997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Decrease wall stress and improve LV unloading</a:t>
            </a:r>
            <a:endParaRPr kumimoji="0" lang="en-CA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7" name="ZoneTexte 17"/>
          <p:cNvSpPr txBox="1"/>
          <p:nvPr/>
        </p:nvSpPr>
        <p:spPr>
          <a:xfrm>
            <a:off x="7426789" y="5471701"/>
            <a:ext cx="1558472" cy="1323439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Improves contractility and decreases pulmonary </a:t>
            </a:r>
            <a:r>
              <a:rPr kumimoji="0" lang="en-CA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edema</a:t>
            </a:r>
            <a:endParaRPr kumimoji="0" lang="en-CA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8" name="ZoneTexte 19"/>
          <p:cNvSpPr txBox="1"/>
          <p:nvPr/>
        </p:nvSpPr>
        <p:spPr>
          <a:xfrm>
            <a:off x="5432620" y="5498240"/>
            <a:ext cx="1808597" cy="861774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Improves </a:t>
            </a:r>
            <a:r>
              <a:rPr kumimoji="0" lang="en-CA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endocardial</a:t>
            </a:r>
            <a:endParaRPr kumimoji="0" lang="en-CA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perfusion</a:t>
            </a:r>
            <a:endParaRPr kumimoji="0" lang="en-CA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9" name="ZoneTexte 26"/>
          <p:cNvSpPr txBox="1"/>
          <p:nvPr/>
        </p:nvSpPr>
        <p:spPr>
          <a:xfrm>
            <a:off x="346327" y="761668"/>
            <a:ext cx="4129425" cy="707886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Peripheral and coronary arterial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vasodilation</a:t>
            </a:r>
            <a:endParaRPr kumimoji="0" lang="en-CA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0" name="ZoneTexte 30"/>
          <p:cNvSpPr txBox="1"/>
          <p:nvPr/>
        </p:nvSpPr>
        <p:spPr>
          <a:xfrm>
            <a:off x="337819" y="1915272"/>
            <a:ext cx="1973580" cy="1077218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Decrease </a:t>
            </a:r>
            <a:r>
              <a:rPr kumimoji="0" lang="en-CA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valvulo</a:t>
            </a:r>
            <a:r>
              <a:rPr kumimoji="0" lang="en-CA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-arterial impedance and systemic vascular resistance</a:t>
            </a:r>
            <a:endParaRPr kumimoji="0" lang="en-CA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1" name="ZoneTexte 31"/>
          <p:cNvSpPr txBox="1"/>
          <p:nvPr/>
        </p:nvSpPr>
        <p:spPr>
          <a:xfrm>
            <a:off x="375918" y="3508738"/>
            <a:ext cx="1910081" cy="584776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Increase stroke volume</a:t>
            </a:r>
            <a:endParaRPr kumimoji="0" lang="en-CA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2" name="ZoneTexte 32"/>
          <p:cNvSpPr txBox="1"/>
          <p:nvPr/>
        </p:nvSpPr>
        <p:spPr>
          <a:xfrm>
            <a:off x="363220" y="4636555"/>
            <a:ext cx="1910080" cy="584776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Increase cardiac output</a:t>
            </a:r>
            <a:endParaRPr kumimoji="0" lang="en-CA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3" name="ZoneTexte 35"/>
          <p:cNvSpPr txBox="1"/>
          <p:nvPr/>
        </p:nvSpPr>
        <p:spPr>
          <a:xfrm>
            <a:off x="1485900" y="6490052"/>
            <a:ext cx="3746499" cy="338554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Potential hypotensive adverse events</a:t>
            </a:r>
            <a:endParaRPr kumimoji="0" lang="en-CA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4" name="ZoneTexte 40"/>
          <p:cNvSpPr txBox="1"/>
          <p:nvPr/>
        </p:nvSpPr>
        <p:spPr>
          <a:xfrm>
            <a:off x="2755900" y="1922220"/>
            <a:ext cx="1719852" cy="830997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Increased coronary perfusion</a:t>
            </a:r>
            <a:endParaRPr kumimoji="0" lang="en-CA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75" name="Connecteur droit avec flèche 28"/>
          <p:cNvCxnSpPr/>
          <p:nvPr/>
        </p:nvCxnSpPr>
        <p:spPr>
          <a:xfrm>
            <a:off x="1314572" y="4119932"/>
            <a:ext cx="0" cy="498585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76" name="Connecteur droit avec flèche 28"/>
          <p:cNvCxnSpPr/>
          <p:nvPr/>
        </p:nvCxnSpPr>
        <p:spPr>
          <a:xfrm>
            <a:off x="7353544" y="1182161"/>
            <a:ext cx="13544" cy="714659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77" name="Connecteur droit avec flèche 28"/>
          <p:cNvCxnSpPr/>
          <p:nvPr/>
        </p:nvCxnSpPr>
        <p:spPr>
          <a:xfrm>
            <a:off x="7365644" y="2274973"/>
            <a:ext cx="23045" cy="846809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/>
            <a:tailEnd type="triangle"/>
          </a:ln>
          <a:effectLst/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4213" y="-35595"/>
            <a:ext cx="7769225" cy="755650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Therapeutic roles of nitrate derivatives in acutely decompensated aortic stenosis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78" name="TextBox 77"/>
          <p:cNvSpPr txBox="1"/>
          <p:nvPr/>
        </p:nvSpPr>
        <p:spPr>
          <a:xfrm>
            <a:off x="5093465" y="6435431"/>
            <a:ext cx="23469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1050" dirty="0" smtClean="0"/>
              <a:t>Gravel, Genereux et al. Circulation</a:t>
            </a:r>
            <a:r>
              <a:rPr lang="ro-RO" sz="1050" dirty="0"/>
              <a:t>. 2016;134:1766–1784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58098136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Nitrates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851420"/>
            <a:ext cx="7772400" cy="4114800"/>
          </a:xfrm>
        </p:spPr>
        <p:txBody>
          <a:bodyPr/>
          <a:lstStyle/>
          <a:p>
            <a:r>
              <a:rPr lang="en-US" sz="2800" dirty="0" smtClean="0"/>
              <a:t>Patients </a:t>
            </a:r>
            <a:r>
              <a:rPr lang="en-US" sz="2800" dirty="0"/>
              <a:t>with stable AS with </a:t>
            </a:r>
            <a:r>
              <a:rPr lang="en-US" sz="2800" i="1" dirty="0">
                <a:solidFill>
                  <a:srgbClr val="FF3300"/>
                </a:solidFill>
              </a:rPr>
              <a:t>low LVEF and high LV end-</a:t>
            </a:r>
            <a:r>
              <a:rPr lang="en-US" sz="2800" i="1" dirty="0" smtClean="0">
                <a:solidFill>
                  <a:srgbClr val="FF3300"/>
                </a:solidFill>
              </a:rPr>
              <a:t>diastolic pressure </a:t>
            </a:r>
            <a:r>
              <a:rPr lang="en-US" sz="2800" dirty="0" smtClean="0"/>
              <a:t>respond </a:t>
            </a:r>
            <a:r>
              <a:rPr lang="en-US" sz="2800" dirty="0"/>
              <a:t>to </a:t>
            </a:r>
            <a:r>
              <a:rPr lang="en-US" sz="2800" dirty="0" err="1"/>
              <a:t>nitroprusside</a:t>
            </a:r>
            <a:r>
              <a:rPr lang="en-US" sz="2800" dirty="0"/>
              <a:t> with an </a:t>
            </a:r>
            <a:r>
              <a:rPr lang="en-US" sz="2800" dirty="0" smtClean="0"/>
              <a:t>improved cardiac index</a:t>
            </a:r>
          </a:p>
          <a:p>
            <a:r>
              <a:rPr lang="en-US" sz="2800" dirty="0" smtClean="0"/>
              <a:t>Data </a:t>
            </a:r>
            <a:r>
              <a:rPr lang="en-US" sz="2800" dirty="0"/>
              <a:t>from 2 small, prospective, clinical </a:t>
            </a:r>
            <a:r>
              <a:rPr lang="en-US" sz="2800" dirty="0" smtClean="0"/>
              <a:t>studies suggest </a:t>
            </a:r>
            <a:r>
              <a:rPr lang="en-US" sz="2800" dirty="0"/>
              <a:t>that nitrates can be used in patients with AS </a:t>
            </a:r>
            <a:r>
              <a:rPr lang="en-US" sz="2800" dirty="0" smtClean="0"/>
              <a:t>to </a:t>
            </a:r>
            <a:r>
              <a:rPr lang="en-US" sz="2800" i="1" dirty="0" smtClean="0">
                <a:solidFill>
                  <a:srgbClr val="FF3300"/>
                </a:solidFill>
              </a:rPr>
              <a:t>lower </a:t>
            </a:r>
            <a:r>
              <a:rPr lang="en-US" sz="2800" i="1" dirty="0">
                <a:solidFill>
                  <a:srgbClr val="FF3300"/>
                </a:solidFill>
              </a:rPr>
              <a:t>blood pressure without excessive risk of </a:t>
            </a:r>
            <a:r>
              <a:rPr lang="en-US" sz="2800" i="1" dirty="0" smtClean="0">
                <a:solidFill>
                  <a:srgbClr val="FF3300"/>
                </a:solidFill>
              </a:rPr>
              <a:t>reducing cardiac </a:t>
            </a:r>
            <a:r>
              <a:rPr lang="en-US" sz="2800" i="1" dirty="0">
                <a:solidFill>
                  <a:srgbClr val="FF3300"/>
                </a:solidFill>
              </a:rPr>
              <a:t>output or end-organ </a:t>
            </a:r>
            <a:r>
              <a:rPr lang="en-US" sz="2800" i="1" dirty="0" smtClean="0">
                <a:solidFill>
                  <a:srgbClr val="FF3300"/>
                </a:solidFill>
              </a:rPr>
              <a:t>perfusion</a:t>
            </a:r>
          </a:p>
          <a:p>
            <a:r>
              <a:rPr lang="en-US" sz="2800" i="1" dirty="0" smtClean="0"/>
              <a:t>However no </a:t>
            </a:r>
            <a:r>
              <a:rPr lang="en-US" sz="2800" i="1" dirty="0"/>
              <a:t>convincing data are available that </a:t>
            </a:r>
            <a:r>
              <a:rPr lang="en-US" sz="2800" i="1" dirty="0" smtClean="0"/>
              <a:t>support long</a:t>
            </a:r>
            <a:r>
              <a:rPr lang="en-US" sz="2800" i="1" dirty="0"/>
              <a:t>-term nitrate treatment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5621224"/>
      </p:ext>
    </p:extLst>
  </p:cSld>
  <p:clrMapOvr>
    <a:masterClrMapping/>
  </p:clrMapOvr>
  <p:transition xmlns:p14="http://schemas.microsoft.com/office/powerpoint/2010/main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Introduction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Guidelines?</a:t>
            </a:r>
          </a:p>
          <a:p>
            <a:r>
              <a:rPr lang="en-US" dirty="0" smtClean="0"/>
              <a:t>Statin</a:t>
            </a:r>
          </a:p>
          <a:p>
            <a:r>
              <a:rPr lang="en-US" dirty="0">
                <a:solidFill>
                  <a:srgbClr val="002E4B"/>
                </a:solidFill>
              </a:rPr>
              <a:t>R</a:t>
            </a:r>
            <a:r>
              <a:rPr lang="en-US" dirty="0" smtClean="0">
                <a:solidFill>
                  <a:srgbClr val="002E4B"/>
                </a:solidFill>
              </a:rPr>
              <a:t>enin</a:t>
            </a:r>
            <a:r>
              <a:rPr lang="en-US" dirty="0">
                <a:solidFill>
                  <a:srgbClr val="002E4B"/>
                </a:solidFill>
              </a:rPr>
              <a:t>-angiotensin-aldosterone system </a:t>
            </a:r>
            <a:r>
              <a:rPr lang="en-US" dirty="0" smtClean="0">
                <a:solidFill>
                  <a:srgbClr val="002E4B"/>
                </a:solidFill>
              </a:rPr>
              <a:t>inhibition</a:t>
            </a:r>
          </a:p>
          <a:p>
            <a:r>
              <a:rPr lang="en-US" dirty="0" smtClean="0"/>
              <a:t>Nitrate derivatives</a:t>
            </a:r>
          </a:p>
          <a:p>
            <a:r>
              <a:rPr lang="en-US" dirty="0" err="1">
                <a:solidFill>
                  <a:schemeClr val="accent1"/>
                </a:solidFill>
              </a:rPr>
              <a:t>P</a:t>
            </a:r>
            <a:r>
              <a:rPr lang="en-US" dirty="0" err="1" smtClean="0">
                <a:solidFill>
                  <a:schemeClr val="accent1"/>
                </a:solidFill>
              </a:rPr>
              <a:t>hosphocalcific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metabolism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77789"/>
      </p:ext>
    </p:extLst>
  </p:cSld>
  <p:clrMapOvr>
    <a:masterClrMapping/>
  </p:clrMapOvr>
  <p:transition xmlns:p14="http://schemas.microsoft.com/office/powerpoint/2010/main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59" t="13349" r="8156" b="7272"/>
          <a:stretch/>
        </p:blipFill>
        <p:spPr>
          <a:xfrm>
            <a:off x="300419" y="1283528"/>
            <a:ext cx="8357107" cy="35774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3480" y="6509258"/>
            <a:ext cx="4997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dirty="0" smtClean="0"/>
              <a:t>Gravel, Genereux et al. Circulation</a:t>
            </a:r>
            <a:r>
              <a:rPr lang="ro-RO" sz="1400" dirty="0"/>
              <a:t>. 2016;134:1766–1784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6650792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206" descr="H:\Manuscripts\CRF Angio Core Lab\920 - Genereux\Medical Therapy AS Figure\Slide4.TI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"/>
          <a:stretch/>
        </p:blipFill>
        <p:spPr bwMode="auto">
          <a:xfrm>
            <a:off x="901254" y="819287"/>
            <a:ext cx="7974758" cy="56802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54620" y="-62905"/>
            <a:ext cx="9143999" cy="75565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Therapeutic roles for drugs targeting 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err="1" smtClean="0">
                <a:solidFill>
                  <a:srgbClr val="FF0000"/>
                </a:solidFill>
              </a:rPr>
              <a:t>phosphocalcific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metabolism</a:t>
            </a:r>
            <a:br>
              <a:rPr lang="en-US" sz="2400" dirty="0">
                <a:solidFill>
                  <a:srgbClr val="FF0000"/>
                </a:solidFill>
              </a:rPr>
            </a:b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3017861" y="6544671"/>
            <a:ext cx="39036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050" dirty="0" smtClean="0"/>
              <a:t>Gravel, Genereux et al. Circulation</a:t>
            </a:r>
            <a:r>
              <a:rPr lang="ro-RO" sz="1050" dirty="0"/>
              <a:t>. 2016;134:1766–1784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34119212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Phosphocalcific</a:t>
            </a:r>
            <a:r>
              <a:rPr lang="en-US" dirty="0" smtClean="0">
                <a:solidFill>
                  <a:srgbClr val="FF0000"/>
                </a:solidFill>
              </a:rPr>
              <a:t> Metabolism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Observation </a:t>
            </a:r>
            <a:r>
              <a:rPr lang="en-US" sz="2400" dirty="0"/>
              <a:t>that lower bone density </a:t>
            </a:r>
            <a:r>
              <a:rPr lang="en-US" sz="2400" dirty="0" smtClean="0"/>
              <a:t>is independently </a:t>
            </a:r>
            <a:r>
              <a:rPr lang="en-US" sz="2400" dirty="0"/>
              <a:t>associated with vascular </a:t>
            </a:r>
            <a:r>
              <a:rPr lang="en-US" sz="2400" dirty="0" smtClean="0"/>
              <a:t>calcification</a:t>
            </a:r>
          </a:p>
          <a:p>
            <a:r>
              <a:rPr lang="en-US" sz="2400" dirty="0" smtClean="0"/>
              <a:t>Retrospective </a:t>
            </a:r>
            <a:r>
              <a:rPr lang="en-US" sz="2400" dirty="0"/>
              <a:t>data have consistently shown </a:t>
            </a:r>
            <a:r>
              <a:rPr lang="en-US" sz="2400" dirty="0" smtClean="0"/>
              <a:t>that treatment </a:t>
            </a:r>
            <a:r>
              <a:rPr lang="en-US" sz="2400" dirty="0"/>
              <a:t>for osteoporosis is associated with a </a:t>
            </a:r>
            <a:r>
              <a:rPr lang="en-US" sz="2400" dirty="0" smtClean="0"/>
              <a:t>slower rate </a:t>
            </a:r>
            <a:r>
              <a:rPr lang="en-US" sz="2400" dirty="0"/>
              <a:t>of AS progression</a:t>
            </a:r>
            <a:r>
              <a:rPr lang="en-US" sz="2400" dirty="0" smtClean="0"/>
              <a:t>.</a:t>
            </a:r>
          </a:p>
          <a:p>
            <a:pPr lvl="1"/>
            <a:r>
              <a:rPr lang="en-US" sz="2400" dirty="0" smtClean="0">
                <a:solidFill>
                  <a:srgbClr val="FF3300"/>
                </a:solidFill>
              </a:rPr>
              <a:t>Osteoporosis</a:t>
            </a:r>
          </a:p>
          <a:p>
            <a:pPr lvl="2"/>
            <a:r>
              <a:rPr lang="en-US" sz="2000" dirty="0" smtClean="0"/>
              <a:t>Decreased bone </a:t>
            </a:r>
            <a:r>
              <a:rPr lang="en-US" sz="2000" dirty="0" err="1" smtClean="0"/>
              <a:t>minerality</a:t>
            </a:r>
            <a:r>
              <a:rPr lang="en-US" sz="2000" dirty="0" smtClean="0"/>
              <a:t> density</a:t>
            </a:r>
          </a:p>
          <a:p>
            <a:pPr lvl="2"/>
            <a:r>
              <a:rPr lang="en-US" sz="2000" dirty="0" err="1" smtClean="0"/>
              <a:t>Increasd</a:t>
            </a:r>
            <a:r>
              <a:rPr lang="en-US" sz="2000" dirty="0" smtClean="0"/>
              <a:t> vascular calcification</a:t>
            </a:r>
          </a:p>
          <a:p>
            <a:pPr lvl="1"/>
            <a:r>
              <a:rPr lang="en-US" sz="2200" dirty="0" err="1" smtClean="0">
                <a:solidFill>
                  <a:schemeClr val="accent1"/>
                </a:solidFill>
              </a:rPr>
              <a:t>Biphosphonates</a:t>
            </a:r>
            <a:r>
              <a:rPr lang="en-US" sz="2200" dirty="0" smtClean="0">
                <a:solidFill>
                  <a:schemeClr val="accent1"/>
                </a:solidFill>
              </a:rPr>
              <a:t>:</a:t>
            </a:r>
          </a:p>
          <a:p>
            <a:pPr lvl="2"/>
            <a:r>
              <a:rPr lang="en-US" sz="2000" dirty="0"/>
              <a:t>A</a:t>
            </a:r>
            <a:r>
              <a:rPr lang="en-US" sz="2000" dirty="0" smtClean="0"/>
              <a:t>nti</a:t>
            </a:r>
            <a:r>
              <a:rPr lang="en-US" sz="2000" dirty="0"/>
              <a:t>-inflammatory </a:t>
            </a:r>
            <a:endParaRPr lang="en-US" sz="2000" dirty="0" smtClean="0"/>
          </a:p>
          <a:p>
            <a:pPr lvl="2"/>
            <a:r>
              <a:rPr lang="en-US" sz="2000" dirty="0"/>
              <a:t>L</a:t>
            </a:r>
            <a:r>
              <a:rPr lang="en-US" sz="2000" dirty="0" smtClean="0"/>
              <a:t>ipid-lowering </a:t>
            </a:r>
            <a:r>
              <a:rPr lang="en-US" sz="2000" dirty="0"/>
              <a:t>properties </a:t>
            </a:r>
          </a:p>
        </p:txBody>
      </p:sp>
    </p:spTree>
    <p:extLst>
      <p:ext uri="{BB962C8B-B14F-4D97-AF65-F5344CB8AC3E}">
        <p14:creationId xmlns:p14="http://schemas.microsoft.com/office/powerpoint/2010/main" val="1927942731"/>
      </p:ext>
    </p:extLst>
  </p:cSld>
  <p:clrMapOvr>
    <a:masterClrMapping/>
  </p:clrMapOvr>
  <p:transition xmlns:p14="http://schemas.microsoft.com/office/powerpoint/2010/main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92163" y="2141692"/>
            <a:ext cx="7589837" cy="819455"/>
          </a:xfrm>
        </p:spPr>
        <p:txBody>
          <a:bodyPr/>
          <a:lstStyle/>
          <a:p>
            <a:r>
              <a:rPr lang="en-US" sz="5400" i="1" dirty="0" smtClean="0">
                <a:solidFill>
                  <a:schemeClr val="accent1"/>
                </a:solidFill>
              </a:rPr>
              <a:t>Future Trials?</a:t>
            </a:r>
            <a:endParaRPr lang="en-US" sz="5400" i="1" dirty="0">
              <a:solidFill>
                <a:schemeClr val="accent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8353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397" y="0"/>
            <a:ext cx="575044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97021" y="6435431"/>
            <a:ext cx="23469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1050" dirty="0" smtClean="0"/>
              <a:t>Gravel, Genereux et al. Circulation</a:t>
            </a:r>
            <a:r>
              <a:rPr lang="ro-RO" sz="1050" dirty="0"/>
              <a:t>. 2016;134:1766–1784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9310399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Future of Medical Therapy in 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Pre AVR</a:t>
            </a:r>
          </a:p>
          <a:p>
            <a:pPr lvl="1"/>
            <a:r>
              <a:rPr lang="en-US" dirty="0" smtClean="0"/>
              <a:t>Early optimal blood pressure management</a:t>
            </a:r>
          </a:p>
          <a:p>
            <a:pPr lvl="1"/>
            <a:r>
              <a:rPr lang="en-US" dirty="0" smtClean="0"/>
              <a:t>Benefit of lipid-lowering therapy early/more portent?</a:t>
            </a:r>
          </a:p>
          <a:p>
            <a:pPr lvl="1"/>
            <a:r>
              <a:rPr lang="en-US" dirty="0" err="1" smtClean="0"/>
              <a:t>Phosphocalcific</a:t>
            </a:r>
            <a:r>
              <a:rPr lang="en-US" dirty="0" smtClean="0"/>
              <a:t> modulator drugs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Post AVR</a:t>
            </a:r>
          </a:p>
          <a:p>
            <a:pPr lvl="1"/>
            <a:r>
              <a:rPr lang="en-US" dirty="0" smtClean="0"/>
              <a:t>Optimizing LV remodeling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57637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59" t="13349" r="8156" b="7272"/>
          <a:stretch/>
        </p:blipFill>
        <p:spPr>
          <a:xfrm>
            <a:off x="140516" y="1474693"/>
            <a:ext cx="8899361" cy="3809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bg1"/>
                </a:solidFill>
              </a:rPr>
              <a:t>Thank You!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0243" y="6431293"/>
            <a:ext cx="495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</a:t>
            </a:r>
            <a:r>
              <a:rPr lang="en-US" dirty="0" err="1" smtClean="0"/>
              <a:t>hilippe.genereux@atlantichealth.org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2314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Introduction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3300"/>
                </a:solidFill>
              </a:rPr>
              <a:t>Guidelines?</a:t>
            </a:r>
          </a:p>
          <a:p>
            <a:r>
              <a:rPr lang="en-US" dirty="0" smtClean="0"/>
              <a:t>Statin</a:t>
            </a:r>
          </a:p>
          <a:p>
            <a:r>
              <a:rPr lang="en-US" dirty="0"/>
              <a:t>R</a:t>
            </a:r>
            <a:r>
              <a:rPr lang="en-US" dirty="0" smtClean="0"/>
              <a:t>enin</a:t>
            </a:r>
            <a:r>
              <a:rPr lang="en-US" dirty="0"/>
              <a:t>-angiotensin-aldosterone system </a:t>
            </a:r>
            <a:r>
              <a:rPr lang="en-US" dirty="0" smtClean="0"/>
              <a:t>inhibition</a:t>
            </a:r>
          </a:p>
          <a:p>
            <a:r>
              <a:rPr lang="en-US" dirty="0" smtClean="0"/>
              <a:t>Nitrate derivatives</a:t>
            </a:r>
          </a:p>
          <a:p>
            <a:r>
              <a:rPr lang="en-US" dirty="0" err="1"/>
              <a:t>P</a:t>
            </a:r>
            <a:r>
              <a:rPr lang="en-US" dirty="0" err="1" smtClean="0"/>
              <a:t>hosphocalcific</a:t>
            </a:r>
            <a:r>
              <a:rPr lang="en-US" dirty="0" smtClean="0"/>
              <a:t> </a:t>
            </a:r>
            <a:r>
              <a:rPr lang="en-US" dirty="0"/>
              <a:t>metabolism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91412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/>
                </a:solidFill>
              </a:rPr>
              <a:t>Guidelines Class I</a:t>
            </a:r>
            <a:endParaRPr lang="en-US" sz="44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Hypertension </a:t>
            </a:r>
            <a:r>
              <a:rPr lang="en-US" dirty="0">
                <a:solidFill>
                  <a:schemeClr val="accent1"/>
                </a:solidFill>
              </a:rPr>
              <a:t>in patients at risk for developing </a:t>
            </a:r>
            <a:r>
              <a:rPr lang="en-US" dirty="0" smtClean="0">
                <a:solidFill>
                  <a:schemeClr val="accent1"/>
                </a:solidFill>
              </a:rPr>
              <a:t>AS (</a:t>
            </a:r>
            <a:r>
              <a:rPr lang="en-US" dirty="0">
                <a:solidFill>
                  <a:schemeClr val="accent1"/>
                </a:solidFill>
              </a:rPr>
              <a:t>stage A) </a:t>
            </a:r>
            <a:r>
              <a:rPr lang="en-US" b="0" dirty="0"/>
              <a:t>and in patients with </a:t>
            </a:r>
            <a:r>
              <a:rPr lang="en-US" dirty="0">
                <a:solidFill>
                  <a:srgbClr val="FF3300"/>
                </a:solidFill>
              </a:rPr>
              <a:t>asymptomatic AS (stages </a:t>
            </a:r>
            <a:r>
              <a:rPr lang="en-US" dirty="0" smtClean="0">
                <a:solidFill>
                  <a:srgbClr val="FF3300"/>
                </a:solidFill>
              </a:rPr>
              <a:t>B and </a:t>
            </a:r>
            <a:r>
              <a:rPr lang="en-US" dirty="0">
                <a:solidFill>
                  <a:srgbClr val="FF3300"/>
                </a:solidFill>
              </a:rPr>
              <a:t>C) </a:t>
            </a:r>
            <a:r>
              <a:rPr lang="en-US" b="0" dirty="0"/>
              <a:t>should be treated according to standard GDMT</a:t>
            </a:r>
            <a:r>
              <a:rPr lang="en-US" b="0" dirty="0" smtClean="0"/>
              <a:t>, started </a:t>
            </a:r>
            <a:r>
              <a:rPr lang="en-US" b="0" dirty="0"/>
              <a:t>at a low dose, and gradually titrated upward </a:t>
            </a:r>
            <a:r>
              <a:rPr lang="en-US" b="0" dirty="0" smtClean="0"/>
              <a:t>as needed </a:t>
            </a:r>
            <a:r>
              <a:rPr lang="en-US" b="0" dirty="0"/>
              <a:t>with frequent clinical monitoring </a:t>
            </a:r>
            <a:r>
              <a:rPr lang="en-US" dirty="0">
                <a:solidFill>
                  <a:srgbClr val="FF3300"/>
                </a:solidFill>
              </a:rPr>
              <a:t>(51–53)</a:t>
            </a:r>
            <a:r>
              <a:rPr lang="en-US" b="0" dirty="0"/>
              <a:t>. (Level </a:t>
            </a:r>
            <a:r>
              <a:rPr lang="en-US" b="0" dirty="0" smtClean="0"/>
              <a:t>of Evidence</a:t>
            </a:r>
            <a:r>
              <a:rPr lang="en-US" b="0" dirty="0"/>
              <a:t>: B)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57134" y="6495603"/>
            <a:ext cx="5653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Nishimura et al. </a:t>
            </a:r>
            <a:r>
              <a:rPr lang="de-DE" sz="1400" dirty="0"/>
              <a:t>J Am </a:t>
            </a:r>
            <a:r>
              <a:rPr lang="de-DE" sz="1400" dirty="0" err="1"/>
              <a:t>Coll</a:t>
            </a:r>
            <a:r>
              <a:rPr lang="de-DE" sz="1400" dirty="0"/>
              <a:t> </a:t>
            </a:r>
            <a:r>
              <a:rPr lang="de-DE" sz="1400" dirty="0" err="1"/>
              <a:t>Cardiol</a:t>
            </a:r>
            <a:r>
              <a:rPr lang="de-DE" sz="1400" dirty="0"/>
              <a:t> 2014;63:e57–185.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902766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3300"/>
                </a:solidFill>
              </a:rPr>
              <a:t>Guidelines-ref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0" dirty="0"/>
              <a:t>51. O’Brien KD, Zhao XQ, </a:t>
            </a:r>
            <a:r>
              <a:rPr lang="en-US" sz="1800" b="0" dirty="0" err="1"/>
              <a:t>Shavelle</a:t>
            </a:r>
            <a:r>
              <a:rPr lang="en-US" sz="1800" b="0" dirty="0"/>
              <a:t> DM, et al. Hemodynamic </a:t>
            </a:r>
            <a:r>
              <a:rPr lang="en-US" sz="1800" b="0" dirty="0" smtClean="0"/>
              <a:t>effects of </a:t>
            </a:r>
            <a:r>
              <a:rPr lang="en-US" sz="1800" b="0" dirty="0"/>
              <a:t>the angiotensin-converting enzyme inhibitor, </a:t>
            </a:r>
            <a:r>
              <a:rPr lang="en-US" sz="1800" b="0" dirty="0" err="1"/>
              <a:t>ramipril</a:t>
            </a:r>
            <a:r>
              <a:rPr lang="en-US" sz="1800" b="0" dirty="0"/>
              <a:t>, in </a:t>
            </a:r>
            <a:r>
              <a:rPr lang="en-US" sz="1800" b="0" dirty="0" smtClean="0"/>
              <a:t>patients with </a:t>
            </a:r>
            <a:r>
              <a:rPr lang="en-US" sz="1800" b="0" dirty="0"/>
              <a:t>mild to moderate aortic stenosis and preserved left </a:t>
            </a:r>
            <a:r>
              <a:rPr lang="en-US" sz="1800" b="0" dirty="0" smtClean="0"/>
              <a:t>ventricular function</a:t>
            </a:r>
            <a:r>
              <a:rPr lang="en-US" sz="1800" b="0" dirty="0"/>
              <a:t>. J </a:t>
            </a:r>
            <a:r>
              <a:rPr lang="en-US" sz="1800" b="0" dirty="0" err="1"/>
              <a:t>Investig</a:t>
            </a:r>
            <a:r>
              <a:rPr lang="en-US" sz="1800" b="0" dirty="0"/>
              <a:t> Med 2004;52:185–91.</a:t>
            </a:r>
          </a:p>
          <a:p>
            <a:endParaRPr lang="en-US" sz="1800" b="0" dirty="0" smtClean="0"/>
          </a:p>
          <a:p>
            <a:r>
              <a:rPr lang="en-US" sz="1800" b="0" dirty="0" smtClean="0"/>
              <a:t>52</a:t>
            </a:r>
            <a:r>
              <a:rPr lang="en-US" sz="1800" b="0" dirty="0"/>
              <a:t>. </a:t>
            </a:r>
            <a:r>
              <a:rPr lang="en-US" sz="1800" b="0" dirty="0" err="1"/>
              <a:t>Chockalingam</a:t>
            </a:r>
            <a:r>
              <a:rPr lang="en-US" sz="1800" b="0" dirty="0"/>
              <a:t> A, </a:t>
            </a:r>
            <a:r>
              <a:rPr lang="en-US" sz="1800" b="0" dirty="0" err="1"/>
              <a:t>Venkatesan</a:t>
            </a:r>
            <a:r>
              <a:rPr lang="en-US" sz="1800" b="0" dirty="0"/>
              <a:t> S, </a:t>
            </a:r>
            <a:r>
              <a:rPr lang="en-US" sz="1800" b="0" dirty="0" err="1"/>
              <a:t>Subramaniam</a:t>
            </a:r>
            <a:r>
              <a:rPr lang="en-US" sz="1800" b="0" dirty="0"/>
              <a:t> T, et al. Safety </a:t>
            </a:r>
            <a:r>
              <a:rPr lang="en-US" sz="1800" b="0" dirty="0" smtClean="0"/>
              <a:t>and efficacy </a:t>
            </a:r>
            <a:r>
              <a:rPr lang="en-US" sz="1800" b="0" dirty="0"/>
              <a:t>of angiotensin-converting enzyme inhibitors in </a:t>
            </a:r>
            <a:r>
              <a:rPr lang="en-US" sz="1800" b="0" dirty="0" smtClean="0"/>
              <a:t>symptomatic severe </a:t>
            </a:r>
            <a:r>
              <a:rPr lang="en-US" sz="1800" b="0" dirty="0"/>
              <a:t>aortic stenosis: Symptomatic Cardiac Obstruction-Pilot </a:t>
            </a:r>
            <a:r>
              <a:rPr lang="en-US" sz="1800" b="0" dirty="0" smtClean="0"/>
              <a:t>Study of </a:t>
            </a:r>
            <a:r>
              <a:rPr lang="en-US" sz="1800" b="0" dirty="0" err="1"/>
              <a:t>Enalapril</a:t>
            </a:r>
            <a:r>
              <a:rPr lang="en-US" sz="1800" b="0" dirty="0"/>
              <a:t> in Aortic Stenosis (SCOPE-AS). Am Heart J </a:t>
            </a:r>
            <a:r>
              <a:rPr lang="en-US" sz="1800" b="0" dirty="0" smtClean="0"/>
              <a:t>2004; </a:t>
            </a:r>
            <a:r>
              <a:rPr lang="hr-HR" sz="1800" b="0" dirty="0" smtClean="0"/>
              <a:t>147</a:t>
            </a:r>
            <a:r>
              <a:rPr lang="hr-HR" sz="1800" b="0" dirty="0"/>
              <a:t>:E19.</a:t>
            </a:r>
          </a:p>
          <a:p>
            <a:endParaRPr lang="en-US" sz="1800" b="0" dirty="0" smtClean="0"/>
          </a:p>
          <a:p>
            <a:r>
              <a:rPr lang="en-US" sz="1800" b="0" dirty="0" smtClean="0">
                <a:solidFill>
                  <a:srgbClr val="FF3300"/>
                </a:solidFill>
              </a:rPr>
              <a:t>53</a:t>
            </a:r>
            <a:r>
              <a:rPr lang="en-US" sz="1800" b="0" dirty="0">
                <a:solidFill>
                  <a:srgbClr val="FF3300"/>
                </a:solidFill>
              </a:rPr>
              <a:t>. Nadir MA, Wei L, Elder DH, et al. Impact of renin-</a:t>
            </a:r>
            <a:r>
              <a:rPr lang="en-US" sz="1800" b="0" dirty="0" smtClean="0">
                <a:solidFill>
                  <a:srgbClr val="FF3300"/>
                </a:solidFill>
              </a:rPr>
              <a:t>angiotensin system </a:t>
            </a:r>
            <a:r>
              <a:rPr lang="en-US" sz="1800" b="0" dirty="0">
                <a:solidFill>
                  <a:srgbClr val="FF3300"/>
                </a:solidFill>
              </a:rPr>
              <a:t>blockade therapy on outcome in aortic stenosis. J Am </a:t>
            </a:r>
            <a:r>
              <a:rPr lang="en-US" sz="1800" b="0" dirty="0" err="1" smtClean="0">
                <a:solidFill>
                  <a:srgbClr val="FF3300"/>
                </a:solidFill>
              </a:rPr>
              <a:t>Coll</a:t>
            </a:r>
            <a:r>
              <a:rPr lang="en-US" sz="1800" b="0" dirty="0">
                <a:solidFill>
                  <a:srgbClr val="FF3300"/>
                </a:solidFill>
              </a:rPr>
              <a:t> </a:t>
            </a:r>
            <a:r>
              <a:rPr lang="is-IS" sz="1800" b="0" dirty="0" smtClean="0">
                <a:solidFill>
                  <a:srgbClr val="FF3300"/>
                </a:solidFill>
              </a:rPr>
              <a:t>Cardiol </a:t>
            </a:r>
            <a:r>
              <a:rPr lang="is-IS" sz="1800" b="0" dirty="0">
                <a:solidFill>
                  <a:srgbClr val="FF3300"/>
                </a:solidFill>
              </a:rPr>
              <a:t>2011;58:570–6.</a:t>
            </a:r>
            <a:endParaRPr lang="en-US" sz="1800" dirty="0">
              <a:solidFill>
                <a:srgbClr val="FF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7134" y="6495603"/>
            <a:ext cx="5653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Nishimura et al. </a:t>
            </a:r>
            <a:r>
              <a:rPr lang="de-DE" sz="1400" dirty="0"/>
              <a:t>J Am </a:t>
            </a:r>
            <a:r>
              <a:rPr lang="de-DE" sz="1400" dirty="0" err="1"/>
              <a:t>Coll</a:t>
            </a:r>
            <a:r>
              <a:rPr lang="de-DE" sz="1400" dirty="0"/>
              <a:t> </a:t>
            </a:r>
            <a:r>
              <a:rPr lang="de-DE" sz="1400" dirty="0" err="1"/>
              <a:t>Cardiol</a:t>
            </a:r>
            <a:r>
              <a:rPr lang="de-DE" sz="1400" dirty="0"/>
              <a:t> 2014;63:e57–185.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9843665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8758"/>
          <a:stretch/>
        </p:blipFill>
        <p:spPr>
          <a:xfrm>
            <a:off x="0" y="136526"/>
            <a:ext cx="9144000" cy="31934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730" y="3368641"/>
            <a:ext cx="86438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N=2,117 </a:t>
            </a:r>
            <a:r>
              <a:rPr lang="en-US" dirty="0" err="1" smtClean="0">
                <a:solidFill>
                  <a:schemeClr val="bg2"/>
                </a:solidFill>
              </a:rPr>
              <a:t>pts</a:t>
            </a:r>
            <a:r>
              <a:rPr lang="en-US" dirty="0" smtClean="0">
                <a:solidFill>
                  <a:schemeClr val="bg2"/>
                </a:solidFill>
              </a:rPr>
              <a:t>; Mean follow-up 4.2 years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-Retrospective</a:t>
            </a:r>
            <a:r>
              <a:rPr lang="en-US" dirty="0">
                <a:solidFill>
                  <a:schemeClr val="bg2"/>
                </a:solidFill>
              </a:rPr>
              <a:t>, population-based longitudinal cohort </a:t>
            </a:r>
            <a:r>
              <a:rPr lang="en-US" dirty="0" smtClean="0">
                <a:solidFill>
                  <a:schemeClr val="bg2"/>
                </a:solidFill>
              </a:rPr>
              <a:t>study in Scotland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-Cox </a:t>
            </a:r>
            <a:r>
              <a:rPr lang="en-US" dirty="0">
                <a:solidFill>
                  <a:schemeClr val="bg2"/>
                </a:solidFill>
              </a:rPr>
              <a:t>regression model </a:t>
            </a:r>
            <a:r>
              <a:rPr lang="en-US" dirty="0" smtClean="0">
                <a:solidFill>
                  <a:schemeClr val="bg2"/>
                </a:solidFill>
              </a:rPr>
              <a:t>and </a:t>
            </a:r>
            <a:r>
              <a:rPr lang="en-US" dirty="0">
                <a:solidFill>
                  <a:schemeClr val="bg2"/>
                </a:solidFill>
              </a:rPr>
              <a:t>propensity score analysis were used to assess the impact of ACEIs or ARBs on all- cause mortality and </a:t>
            </a:r>
            <a:r>
              <a:rPr lang="en-US" dirty="0" smtClean="0">
                <a:solidFill>
                  <a:schemeClr val="bg2"/>
                </a:solidFill>
              </a:rPr>
              <a:t>CV </a:t>
            </a:r>
            <a:r>
              <a:rPr lang="en-US" dirty="0">
                <a:solidFill>
                  <a:schemeClr val="bg2"/>
                </a:solidFill>
              </a:rPr>
              <a:t>death or </a:t>
            </a:r>
            <a:r>
              <a:rPr lang="en-US" dirty="0" smtClean="0">
                <a:solidFill>
                  <a:schemeClr val="bg2"/>
                </a:solidFill>
              </a:rPr>
              <a:t>hospitalizations.</a:t>
            </a:r>
          </a:p>
          <a:p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-Severity of AS were ascertained by British Society of Echocardiography accredited </a:t>
            </a:r>
            <a:r>
              <a:rPr lang="en-US" dirty="0" err="1">
                <a:solidFill>
                  <a:schemeClr val="bg2"/>
                </a:solidFill>
              </a:rPr>
              <a:t>echocardiographers</a:t>
            </a:r>
            <a:r>
              <a:rPr lang="en-US" dirty="0">
                <a:solidFill>
                  <a:schemeClr val="bg2"/>
                </a:solidFill>
              </a:rPr>
              <a:t> at the time of </a:t>
            </a:r>
            <a:r>
              <a:rPr lang="en-US" dirty="0" smtClean="0">
                <a:solidFill>
                  <a:schemeClr val="bg2"/>
                </a:solidFill>
              </a:rPr>
              <a:t>scan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-Patients </a:t>
            </a:r>
            <a:r>
              <a:rPr lang="en-US" dirty="0">
                <a:solidFill>
                  <a:schemeClr val="bg2"/>
                </a:solidFill>
              </a:rPr>
              <a:t>with AS who had at least 2 prescriptions dispensed for either an ACEI or an ARB constituted the ACEI/ARB group (cases 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 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 smtClean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00834" y="6488668"/>
            <a:ext cx="3209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200" dirty="0" smtClean="0"/>
              <a:t>Nadir et al. </a:t>
            </a:r>
            <a:r>
              <a:rPr lang="it-IT" sz="1200" dirty="0" err="1" smtClean="0"/>
              <a:t>J</a:t>
            </a:r>
            <a:r>
              <a:rPr lang="it-IT" sz="1200" dirty="0" smtClean="0"/>
              <a:t> </a:t>
            </a:r>
            <a:r>
              <a:rPr lang="it-IT" sz="1200" dirty="0" err="1"/>
              <a:t>Am</a:t>
            </a:r>
            <a:r>
              <a:rPr lang="it-IT" sz="1200" dirty="0"/>
              <a:t> </a:t>
            </a:r>
            <a:r>
              <a:rPr lang="it-IT" sz="1200" dirty="0" err="1"/>
              <a:t>Coll</a:t>
            </a:r>
            <a:r>
              <a:rPr lang="it-IT" sz="1200" dirty="0"/>
              <a:t> </a:t>
            </a:r>
            <a:r>
              <a:rPr lang="it-IT" sz="1200" dirty="0" err="1"/>
              <a:t>Cardiol</a:t>
            </a:r>
            <a:r>
              <a:rPr lang="it-IT" sz="1200" dirty="0"/>
              <a:t> 2011;58:570–6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31781424"/>
      </p:ext>
    </p:extLst>
  </p:cSld>
  <p:clrMapOvr>
    <a:masterClrMapping/>
  </p:clrMapOvr>
  <p:transition xmlns:p14="http://schemas.microsoft.com/office/powerpoint/2010/main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24" y="1665819"/>
            <a:ext cx="7931441" cy="31132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0834" y="6488668"/>
            <a:ext cx="3209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200" dirty="0" smtClean="0"/>
              <a:t>Nadir et al. </a:t>
            </a:r>
            <a:r>
              <a:rPr lang="it-IT" sz="1200" dirty="0" err="1" smtClean="0"/>
              <a:t>J</a:t>
            </a:r>
            <a:r>
              <a:rPr lang="it-IT" sz="1200" dirty="0" smtClean="0"/>
              <a:t> </a:t>
            </a:r>
            <a:r>
              <a:rPr lang="it-IT" sz="1200" dirty="0" err="1"/>
              <a:t>Am</a:t>
            </a:r>
            <a:r>
              <a:rPr lang="it-IT" sz="1200" dirty="0"/>
              <a:t> </a:t>
            </a:r>
            <a:r>
              <a:rPr lang="it-IT" sz="1200" dirty="0" err="1"/>
              <a:t>Coll</a:t>
            </a:r>
            <a:r>
              <a:rPr lang="it-IT" sz="1200" dirty="0"/>
              <a:t> </a:t>
            </a:r>
            <a:r>
              <a:rPr lang="it-IT" sz="1200" dirty="0" err="1"/>
              <a:t>Cardiol</a:t>
            </a:r>
            <a:r>
              <a:rPr lang="it-IT" sz="1200" dirty="0"/>
              <a:t> 2011;58:570–6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19836450"/>
      </p:ext>
    </p:extLst>
  </p:cSld>
  <p:clrMapOvr>
    <a:masterClrMapping/>
  </p:clrMapOvr>
  <p:transition xmlns:p14="http://schemas.microsoft.com/office/powerpoint/2010/main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51" t="2469" r="3201" b="54527"/>
          <a:stretch/>
        </p:blipFill>
        <p:spPr>
          <a:xfrm>
            <a:off x="0" y="0"/>
            <a:ext cx="5672668" cy="2949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00" t="44679" r="4221" b="10465"/>
          <a:stretch/>
        </p:blipFill>
        <p:spPr>
          <a:xfrm>
            <a:off x="3443112" y="3217333"/>
            <a:ext cx="5559777" cy="30762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00834" y="6488668"/>
            <a:ext cx="3209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200" dirty="0" smtClean="0"/>
              <a:t>Nadir et al. </a:t>
            </a:r>
            <a:r>
              <a:rPr lang="it-IT" sz="1200" dirty="0" err="1" smtClean="0"/>
              <a:t>J</a:t>
            </a:r>
            <a:r>
              <a:rPr lang="it-IT" sz="1200" dirty="0" smtClean="0"/>
              <a:t> </a:t>
            </a:r>
            <a:r>
              <a:rPr lang="it-IT" sz="1200" dirty="0" err="1"/>
              <a:t>Am</a:t>
            </a:r>
            <a:r>
              <a:rPr lang="it-IT" sz="1200" dirty="0"/>
              <a:t> </a:t>
            </a:r>
            <a:r>
              <a:rPr lang="it-IT" sz="1200" dirty="0" err="1"/>
              <a:t>Coll</a:t>
            </a:r>
            <a:r>
              <a:rPr lang="it-IT" sz="1200" dirty="0"/>
              <a:t> </a:t>
            </a:r>
            <a:r>
              <a:rPr lang="it-IT" sz="1200" dirty="0" err="1"/>
              <a:t>Cardiol</a:t>
            </a:r>
            <a:r>
              <a:rPr lang="it-IT" sz="1200" dirty="0"/>
              <a:t> 2011;58:570–6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35121863"/>
      </p:ext>
    </p:extLst>
  </p:cSld>
  <p:clrMapOvr>
    <a:masterClrMapping/>
  </p:clrMapOvr>
  <p:transition xmlns:p14="http://schemas.microsoft.com/office/powerpoint/2010/main">
    <p:wipe dir="r"/>
  </p:transition>
</p:sld>
</file>

<file path=ppt/theme/theme1.xml><?xml version="1.0" encoding="utf-8"?>
<a:theme xmlns:a="http://schemas.openxmlformats.org/drawingml/2006/main" name="CRF_2006_background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CRF_2006_backgro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lnDef>
  </a:objectDefaults>
  <a:extraClrSchemeLst>
    <a:extraClrScheme>
      <a:clrScheme name="CRF_2006_backgrou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F_2006_backgrou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2326</TotalTime>
  <Words>1650</Words>
  <Application>Microsoft Macintosh PowerPoint</Application>
  <PresentationFormat>On-screen Show (4:3)</PresentationFormat>
  <Paragraphs>199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CRF_2006_background</vt:lpstr>
      <vt:lpstr>Medical Therapy  of Aortic Stenosis</vt:lpstr>
      <vt:lpstr>Disclosure Statement of Financial Interest</vt:lpstr>
      <vt:lpstr>PowerPoint Presentation</vt:lpstr>
      <vt:lpstr>Introduction</vt:lpstr>
      <vt:lpstr>Guidelines Class I</vt:lpstr>
      <vt:lpstr>Guidelines-ref</vt:lpstr>
      <vt:lpstr>PowerPoint Presentation</vt:lpstr>
      <vt:lpstr>PowerPoint Presentation</vt:lpstr>
      <vt:lpstr>PowerPoint Presentation</vt:lpstr>
      <vt:lpstr>PowerPoint Presentation</vt:lpstr>
      <vt:lpstr>Guidelines-ref</vt:lpstr>
      <vt:lpstr>PowerPoint Presentation</vt:lpstr>
      <vt:lpstr>Guidelines</vt:lpstr>
      <vt:lpstr>Introduction</vt:lpstr>
      <vt:lpstr>AS Pathophysiology</vt:lpstr>
      <vt:lpstr>PowerPoint Presentation</vt:lpstr>
      <vt:lpstr>Summary Statin in AS</vt:lpstr>
      <vt:lpstr>Summary Statin in AS</vt:lpstr>
      <vt:lpstr>PowerPoint Presentation</vt:lpstr>
      <vt:lpstr>Introduction</vt:lpstr>
      <vt:lpstr>Anti-hypertensive drugs</vt:lpstr>
      <vt:lpstr>Therapeutic roles of renin-angiotensin-aldosterone system inhibition in aortic stenosis </vt:lpstr>
      <vt:lpstr>PowerPoint Presentation</vt:lpstr>
      <vt:lpstr>PowerPoint Presentation</vt:lpstr>
      <vt:lpstr>SEAS trial sub-study n=1,873: </vt:lpstr>
      <vt:lpstr>Introduction</vt:lpstr>
      <vt:lpstr>Therapeutic roles of nitrate derivatives in acutely decompensated aortic stenosis </vt:lpstr>
      <vt:lpstr>Nitrates</vt:lpstr>
      <vt:lpstr>Introduction</vt:lpstr>
      <vt:lpstr>Therapeutic roles for drugs targeting  phosphocalcific metabolism </vt:lpstr>
      <vt:lpstr>Phosphocalcific Metabolism</vt:lpstr>
      <vt:lpstr>Future Trials?</vt:lpstr>
      <vt:lpstr>PowerPoint Presentation</vt:lpstr>
      <vt:lpstr>Future of Medical Therapy in AS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Potential targets for nitrates derivatives in acutely decompensated AS</dc:title>
  <dc:creator>Guillaume Marquis Gravel</dc:creator>
  <cp:lastModifiedBy>Philippe Genereux</cp:lastModifiedBy>
  <cp:revision>288</cp:revision>
  <dcterms:created xsi:type="dcterms:W3CDTF">2016-07-20T12:21:05Z</dcterms:created>
  <dcterms:modified xsi:type="dcterms:W3CDTF">2017-01-11T12:24:26Z</dcterms:modified>
</cp:coreProperties>
</file>