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7" r:id="rId2"/>
    <p:sldMasterId id="2147483676" r:id="rId3"/>
  </p:sldMasterIdLst>
  <p:notesMasterIdLst>
    <p:notesMasterId r:id="rId18"/>
  </p:notesMasterIdLst>
  <p:handoutMasterIdLst>
    <p:handoutMasterId r:id="rId19"/>
  </p:handoutMasterIdLst>
  <p:sldIdLst>
    <p:sldId id="572" r:id="rId4"/>
    <p:sldId id="477" r:id="rId5"/>
    <p:sldId id="623" r:id="rId6"/>
    <p:sldId id="685" r:id="rId7"/>
    <p:sldId id="513" r:id="rId8"/>
    <p:sldId id="676" r:id="rId9"/>
    <p:sldId id="689" r:id="rId10"/>
    <p:sldId id="664" r:id="rId11"/>
    <p:sldId id="668" r:id="rId12"/>
    <p:sldId id="690" r:id="rId13"/>
    <p:sldId id="696" r:id="rId14"/>
    <p:sldId id="682" r:id="rId15"/>
    <p:sldId id="686" r:id="rId16"/>
    <p:sldId id="683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ore, Jane, MS" initials="Jane M" lastIdx="3" clrIdx="0"/>
  <p:cmAuthor id="1" name="Vitense, Holly" initials="VH" lastIdx="3" clrIdx="1"/>
  <p:cmAuthor id="2" name="Moore, Jane, MS, ELS" initials="Jane M" lastIdx="16" clrIdx="2"/>
  <p:cmAuthor id="3" name="Huang, Jian" initials="JH " lastIdx="6" clrIdx="3"/>
  <p:cmAuthor id="4" name="Qiao, Hongyan, Ph.D." initials="QH" lastIdx="9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15"/>
    <a:srgbClr val="000000"/>
    <a:srgbClr val="003366"/>
    <a:srgbClr val="49BEE3"/>
    <a:srgbClr val="66C9E8"/>
    <a:srgbClr val="FF944B"/>
    <a:srgbClr val="FFE45B"/>
    <a:srgbClr val="66FF33"/>
    <a:srgbClr val="000066"/>
    <a:srgbClr val="181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94" autoAdjust="0"/>
    <p:restoredTop sz="97235" autoAdjust="0"/>
  </p:normalViewPr>
  <p:slideViewPr>
    <p:cSldViewPr snapToGrid="0">
      <p:cViewPr>
        <p:scale>
          <a:sx n="90" d="100"/>
          <a:sy n="90" d="100"/>
        </p:scale>
        <p:origin x="-1109" y="461"/>
      </p:cViewPr>
      <p:guideLst>
        <p:guide orient="horz" pos="3404"/>
        <p:guide orient="horz" pos="9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650" y="-82"/>
      </p:cViewPr>
      <p:guideLst>
        <p:guide orient="horz" pos="2932"/>
        <p:guide pos="2213"/>
      </p:guideLst>
    </p:cSldViewPr>
  </p:notesViewPr>
  <p:gridSpacing cx="182880" cy="18288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/>
          <a:lstStyle>
            <a:lvl1pPr algn="r">
              <a:defRPr sz="1200"/>
            </a:lvl1pPr>
          </a:lstStyle>
          <a:p>
            <a:fld id="{04180318-CBFA-4380-B73B-1CA735F2A92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r">
              <a:defRPr sz="1200"/>
            </a:lvl1pPr>
          </a:lstStyle>
          <a:p>
            <a:fld id="{E2CE5573-0481-4520-BB9B-437D2D0EAE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2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/>
          <a:lstStyle>
            <a:lvl1pPr algn="r">
              <a:defRPr sz="1200"/>
            </a:lvl1pPr>
          </a:lstStyle>
          <a:p>
            <a:fld id="{8F3DB23A-40E2-4D4B-BE21-17FDDBFE78A0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07" tIns="46804" rIns="93607" bIns="468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607" tIns="46804" rIns="93607" bIns="468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4" cy="465455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r">
              <a:defRPr sz="1200"/>
            </a:lvl1pPr>
          </a:lstStyle>
          <a:p>
            <a:fld id="{45C8B32E-5FD3-4E54-B466-FAFD88964F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5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1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8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effectLst/>
                <a:latin typeface="+mn-lt"/>
                <a:ea typeface="Times New Roman"/>
                <a:cs typeface="Arial" panose="020B0604020202020204" pitchFamily="34" charset="0"/>
              </a:rPr>
              <a:t>Discharge</a:t>
            </a:r>
            <a:r>
              <a:rPr lang="en-US" sz="1200" b="0" baseline="0" dirty="0" smtClean="0">
                <a:effectLst/>
                <a:latin typeface="+mn-lt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200" b="0" baseline="0" dirty="0" err="1" smtClean="0">
                <a:effectLst/>
                <a:latin typeface="+mn-lt"/>
                <a:ea typeface="Times New Roman"/>
                <a:cs typeface="Arial" panose="020B0604020202020204" pitchFamily="34" charset="0"/>
              </a:rPr>
              <a:t>SCr</a:t>
            </a:r>
            <a:r>
              <a:rPr lang="en-US" sz="1200" b="0" baseline="0" dirty="0" smtClean="0">
                <a:effectLst/>
                <a:latin typeface="+mn-lt"/>
                <a:ea typeface="Times New Roman"/>
                <a:cs typeface="Arial" panose="020B0604020202020204" pitchFamily="34" charset="0"/>
              </a:rPr>
              <a:t> &gt; 2 mg/</a:t>
            </a:r>
            <a:r>
              <a:rPr lang="en-US" sz="1200" b="0" baseline="0" dirty="0" err="1" smtClean="0">
                <a:effectLst/>
                <a:latin typeface="+mn-lt"/>
                <a:ea typeface="Times New Roman"/>
                <a:cs typeface="Arial" panose="020B0604020202020204" pitchFamily="34" charset="0"/>
              </a:rPr>
              <a:t>dL</a:t>
            </a:r>
            <a:endParaRPr lang="en-US" sz="1200" b="0" dirty="0" smtClean="0">
              <a:effectLst/>
              <a:latin typeface="+mn-lt"/>
              <a:ea typeface="Times New Roman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8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01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“trigger more aggressive follow-up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01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8257" indent="-2916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6549" indent="-23331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3169" indent="-23331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9788" indent="-23331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6407" indent="-23331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3027" indent="-23331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9646" indent="-23331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6266" indent="-23331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A05618-3244-4142-B667-CF9539A6ACF6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54550" cy="3490913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60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6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36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dirty="0" smtClean="0">
                <a:solidFill>
                  <a:srgbClr val="FF0000"/>
                </a:solidFill>
                <a:latin typeface="+mn-lt"/>
              </a:rPr>
              <a:t>If the reason for hospitalization could not be determined, it was conservatively counted as being related to the signs and symptoms of AV disease.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36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36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36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B32E-5FD3-4E54-B466-FAFD88964F5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2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tle Slide_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24502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E6C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92128"/>
            <a:ext cx="77724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17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tle Slide_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24502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E6C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92128"/>
            <a:ext cx="7772400" cy="68580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69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 Slide_No 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24502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E6C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92128"/>
            <a:ext cx="7772400" cy="68580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26653"/>
            <a:ext cx="976486" cy="30777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535607" y="6526653"/>
            <a:ext cx="2922595" cy="30777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99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12"/>
          <p:cNvSpPr>
            <a:spLocks noGrp="1"/>
          </p:cNvSpPr>
          <p:nvPr>
            <p:ph type="dt" sz="half" idx="2"/>
          </p:nvPr>
        </p:nvSpPr>
        <p:spPr>
          <a:xfrm>
            <a:off x="228602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25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36483" y="204953"/>
            <a:ext cx="8450317" cy="7882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12"/>
          <p:cNvSpPr>
            <a:spLocks noGrp="1"/>
          </p:cNvSpPr>
          <p:nvPr>
            <p:ph type="dt" sz="half" idx="2"/>
          </p:nvPr>
        </p:nvSpPr>
        <p:spPr>
          <a:xfrm>
            <a:off x="228602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3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d Slide_NO 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36483" y="204953"/>
            <a:ext cx="8450317" cy="7882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2"/>
          </p:nvPr>
        </p:nvSpPr>
        <p:spPr>
          <a:xfrm>
            <a:off x="228602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91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3" y="204953"/>
            <a:ext cx="8450317" cy="7882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228601" y="6526653"/>
            <a:ext cx="184731" cy="307777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26653"/>
            <a:ext cx="184731" cy="307777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7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26653"/>
            <a:ext cx="976486" cy="30777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35607" y="6526653"/>
            <a:ext cx="2922595" cy="30777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3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228602" y="6526653"/>
            <a:ext cx="979755" cy="30777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16175" y="6526653"/>
            <a:ext cx="3558988" cy="30777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75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tle Slide_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2450201"/>
          </a:xfrm>
        </p:spPr>
        <p:txBody>
          <a:bodyPr anchor="ctr">
            <a:noAutofit/>
          </a:bodyPr>
          <a:lstStyle>
            <a:lvl1pPr>
              <a:defRPr sz="4400">
                <a:solidFill>
                  <a:srgbClr val="E6C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92128"/>
            <a:ext cx="7772400" cy="68580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54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 Slide_No 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2450201"/>
          </a:xfrm>
        </p:spPr>
        <p:txBody>
          <a:bodyPr anchor="ctr">
            <a:noAutofit/>
          </a:bodyPr>
          <a:lstStyle>
            <a:lvl1pPr>
              <a:defRPr sz="4400">
                <a:solidFill>
                  <a:srgbClr val="E6C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92128"/>
            <a:ext cx="7772400" cy="68580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0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 Slide_No 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245020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E6C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92128"/>
            <a:ext cx="77724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17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12"/>
          <p:cNvSpPr>
            <a:spLocks noGrp="1"/>
          </p:cNvSpPr>
          <p:nvPr>
            <p:ph type="dt" sz="half" idx="2"/>
          </p:nvPr>
        </p:nvSpPr>
        <p:spPr>
          <a:xfrm>
            <a:off x="228602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3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12"/>
          <p:cNvSpPr>
            <a:spLocks noGrp="1"/>
          </p:cNvSpPr>
          <p:nvPr>
            <p:ph type="dt" sz="half" idx="2"/>
          </p:nvPr>
        </p:nvSpPr>
        <p:spPr>
          <a:xfrm>
            <a:off x="228602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32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d Slide_NO 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2"/>
          </p:nvPr>
        </p:nvSpPr>
        <p:spPr>
          <a:xfrm>
            <a:off x="228602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5743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9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228601" y="6526653"/>
            <a:ext cx="184731" cy="307777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0" y="6526653"/>
            <a:ext cx="184731" cy="307777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8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7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228602" y="6526653"/>
            <a:ext cx="184731" cy="307777"/>
          </a:xfr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390433" y="6526653"/>
            <a:ext cx="184731" cy="307777"/>
          </a:xfrm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08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36483" y="296393"/>
            <a:ext cx="8450317" cy="7882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6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608" y="1217997"/>
            <a:ext cx="8686800" cy="50177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chemeClr val="bg1"/>
                </a:solidFill>
                <a:latin typeface="+mn-lt"/>
              </a:defRPr>
            </a:lvl4pPr>
            <a:lvl5pPr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0"/>
          <p:cNvSpPr>
            <a:spLocks noGrp="1"/>
          </p:cNvSpPr>
          <p:nvPr>
            <p:ph type="title"/>
          </p:nvPr>
        </p:nvSpPr>
        <p:spPr>
          <a:xfrm>
            <a:off x="242596" y="111967"/>
            <a:ext cx="8360227" cy="77675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D815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43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d Slide_NO Swoo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7288"/>
            <a:ext cx="8686800" cy="50177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236483" y="296393"/>
            <a:ext cx="8450317" cy="7882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43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236483" y="296393"/>
            <a:ext cx="8450317" cy="7882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0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"/>
          <p:cNvSpPr>
            <a:spLocks noGrp="1"/>
          </p:cNvSpPr>
          <p:nvPr>
            <p:ph type="title"/>
          </p:nvPr>
        </p:nvSpPr>
        <p:spPr>
          <a:xfrm>
            <a:off x="236483" y="296393"/>
            <a:ext cx="8450317" cy="7882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D81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9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12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381000" y="6561143"/>
            <a:ext cx="381000" cy="190500"/>
          </a:xfrm>
          <a:prstGeom prst="rect">
            <a:avLst/>
          </a:prstGeom>
        </p:spPr>
        <p:txBody>
          <a:bodyPr/>
          <a:lstStyle/>
          <a:p>
            <a:fld id="{A3032E39-2DD7-6341-87B9-9AB98FE3669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762000" y="6561143"/>
            <a:ext cx="5524500" cy="1905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Presentation Title (Edit on Slide Master)   |   June 1, 2015   |   Confidential, for Internal Use Only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8358" y="373379"/>
            <a:ext cx="8381999" cy="2667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78358" y="625901"/>
            <a:ext cx="8381999" cy="266700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lnSpc>
                <a:spcPts val="1999"/>
              </a:lnSpc>
              <a:spcAft>
                <a:spcPts val="0"/>
              </a:spcAft>
              <a:buFontTx/>
              <a:buNone/>
              <a:defRPr sz="2300" cap="all">
                <a:solidFill>
                  <a:schemeClr val="tx2"/>
                </a:solidFill>
                <a:latin typeface="Effra Light"/>
              </a:defRPr>
            </a:lvl1pPr>
            <a:lvl2pPr marL="0" indent="0">
              <a:lnSpc>
                <a:spcPts val="1999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2pPr>
            <a:lvl3pPr marL="0" indent="0">
              <a:lnSpc>
                <a:spcPts val="1999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3pPr>
            <a:lvl4pPr marL="0" indent="0">
              <a:lnSpc>
                <a:spcPts val="1999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4pPr>
            <a:lvl5pPr marL="0" indent="0">
              <a:lnSpc>
                <a:spcPts val="1999"/>
              </a:lnSpc>
              <a:spcAft>
                <a:spcPts val="0"/>
              </a:spcAft>
              <a:buFontTx/>
              <a:buNone/>
              <a:defRPr sz="2300" b="0" i="0" cap="all">
                <a:solidFill>
                  <a:schemeClr val="tx2"/>
                </a:solidFill>
                <a:latin typeface="Effra Light"/>
              </a:defRPr>
            </a:lvl5pPr>
            <a:lvl6pPr marL="0" indent="0">
              <a:lnSpc>
                <a:spcPts val="2332"/>
              </a:lnSpc>
              <a:spcAft>
                <a:spcPts val="333"/>
              </a:spcAft>
              <a:buFontTx/>
              <a:buNone/>
              <a:defRPr sz="2300" b="0" i="0" cap="all">
                <a:latin typeface="Effra Light"/>
                <a:cs typeface="Effra Light"/>
              </a:defRPr>
            </a:lvl6pPr>
            <a:lvl7pPr marL="0" indent="0">
              <a:lnSpc>
                <a:spcPts val="2332"/>
              </a:lnSpc>
              <a:spcAft>
                <a:spcPts val="333"/>
              </a:spcAft>
              <a:buFontTx/>
              <a:buNone/>
              <a:defRPr sz="2300" b="0" i="0" cap="all">
                <a:latin typeface="Effra Light"/>
                <a:cs typeface="Effra Light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54" y="1330854"/>
            <a:ext cx="8382000" cy="4573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ord Slide_NO Swoosh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C:\Users\moorej4\AppData\Local\Microsoft\Windows\Temporary Internet Files\Content.Outlook\0HVBAKZB\US-Piv_rightcorner_bug4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7" y="18107"/>
            <a:ext cx="2558144" cy="75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83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0" r:id="rId4"/>
    <p:sldLayoutId id="2147483665" r:id="rId5"/>
    <p:sldLayoutId id="2147483661" r:id="rId6"/>
    <p:sldLayoutId id="2147483663" r:id="rId7"/>
    <p:sldLayoutId id="2147483664" r:id="rId8"/>
    <p:sldLayoutId id="214748368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smtClean="0">
          <a:solidFill>
            <a:srgbClr val="FFD81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ord Slide_NO Swoosh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67288"/>
            <a:ext cx="8686800" cy="501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 descr="C:\Users\moorej4\AppData\Local\Microsoft\Windows\Temporary Internet Files\Content.Outlook\0HVBAKZB\US-Piv_rightcorner_bug4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7" y="18107"/>
            <a:ext cx="2558144" cy="75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0"/>
          <p:cNvSpPr txBox="1">
            <a:spLocks/>
          </p:cNvSpPr>
          <p:nvPr userDrawn="1"/>
        </p:nvSpPr>
        <p:spPr>
          <a:xfrm>
            <a:off x="236483" y="296393"/>
            <a:ext cx="8450317" cy="7882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>
                <a:solidFill>
                  <a:srgbClr val="FFD8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9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smtClean="0">
          <a:solidFill>
            <a:srgbClr val="FFD81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ord Slide_NO Swoosh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67288"/>
            <a:ext cx="8686800" cy="501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228601" y="6526653"/>
            <a:ext cx="184731" cy="307777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>
              <a:def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8273471" y="6526653"/>
            <a:ext cx="184731" cy="307777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>
            <a:lvl1pPr algn="r">
              <a:def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483" y="204953"/>
            <a:ext cx="8450317" cy="7882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26" name="Picture 2" descr="C:\Users\moorej4\AppData\Local\Microsoft\Windows\Temporary Internet Files\Content.Outlook\0HVBAKZB\US-Piv_rightcorner_bug4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7" y="18107"/>
            <a:ext cx="2558144" cy="75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60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smtClean="0">
          <a:solidFill>
            <a:srgbClr val="FFD81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514350" y="4592128"/>
            <a:ext cx="8315326" cy="68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0" dirty="0" smtClean="0">
                <a:latin typeface="+mn-lt"/>
                <a:cs typeface="Arial" pitchFamily="34" charset="0"/>
              </a:rPr>
              <a:t>James B. Hermiller Jr, MD, </a:t>
            </a:r>
            <a:r>
              <a:rPr lang="en-US" sz="2000" b="0" dirty="0" smtClean="0">
                <a:latin typeface="+mn-lt"/>
                <a:cs typeface="Arial" pitchFamily="34" charset="0"/>
              </a:rPr>
              <a:t>Sina Moainie, MD, Steven J. Yakubov, MD, Michael J. Reardon, MD, Stan Chetcuti, MD, G. Michael Deeb, MD, J. Kevin Harrison, MD and Jeffrey J. </a:t>
            </a:r>
            <a:r>
              <a:rPr lang="en-US" sz="2000" b="0" dirty="0" err="1" smtClean="0">
                <a:latin typeface="+mn-lt"/>
                <a:cs typeface="Arial" pitchFamily="34" charset="0"/>
              </a:rPr>
              <a:t>Popma</a:t>
            </a:r>
            <a:r>
              <a:rPr lang="en-US" sz="2000" b="0" dirty="0" smtClean="0">
                <a:latin typeface="+mn-lt"/>
                <a:cs typeface="Arial" pitchFamily="34" charset="0"/>
              </a:rPr>
              <a:t> For the CoreValve US Investigators</a:t>
            </a:r>
            <a:endParaRPr lang="en-US" sz="2000" b="0" dirty="0">
              <a:latin typeface="+mn-lt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4350" y="2736503"/>
            <a:ext cx="83153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D815"/>
                </a:solidFill>
              </a:rPr>
              <a:t>Predictors of </a:t>
            </a:r>
            <a:r>
              <a:rPr lang="en-US" sz="2800" dirty="0" smtClean="0">
                <a:solidFill>
                  <a:srgbClr val="FFD815"/>
                </a:solidFill>
              </a:rPr>
              <a:t>Rehospitalization </a:t>
            </a:r>
            <a:r>
              <a:rPr lang="en-US" sz="2800" dirty="0">
                <a:solidFill>
                  <a:srgbClr val="FFD815"/>
                </a:solidFill>
              </a:rPr>
              <a:t>Following </a:t>
            </a:r>
            <a:r>
              <a:rPr lang="en-US" sz="2800" dirty="0" smtClean="0">
                <a:solidFill>
                  <a:srgbClr val="FFD815"/>
                </a:solidFill>
              </a:rPr>
              <a:t>Transcatheter </a:t>
            </a:r>
            <a:r>
              <a:rPr lang="en-US" sz="2800" dirty="0">
                <a:solidFill>
                  <a:srgbClr val="FFD815"/>
                </a:solidFill>
              </a:rPr>
              <a:t>Aortic Valve Replacement: Results from the CoreValve US Trial Program</a:t>
            </a:r>
            <a:endParaRPr lang="en-US" sz="2800" dirty="0">
              <a:solidFill>
                <a:srgbClr val="FFD8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40" y="1446843"/>
            <a:ext cx="6041853" cy="477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8125" y="1538651"/>
            <a:ext cx="461665" cy="43862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AV-Disease-Related Rehospitalizations (%)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5"/>
          <a:stretch/>
        </p:blipFill>
        <p:spPr bwMode="auto">
          <a:xfrm>
            <a:off x="2352550" y="1145893"/>
            <a:ext cx="6541333" cy="577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484" y="296393"/>
            <a:ext cx="8704317" cy="788276"/>
          </a:xfrm>
        </p:spPr>
        <p:txBody>
          <a:bodyPr/>
          <a:lstStyle/>
          <a:p>
            <a:r>
              <a:rPr lang="en-US" sz="3600" dirty="0" smtClean="0">
                <a:latin typeface="+mj-lt"/>
              </a:rPr>
              <a:t>AV Disease-Related Rehospitalizations</a:t>
            </a:r>
            <a:endParaRPr lang="en-US" sz="36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11317" y="4194429"/>
            <a:ext cx="9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7.3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95830" y="4194429"/>
            <a:ext cx="9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11.0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59468" y="6239581"/>
            <a:ext cx="645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Months Post Discharge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sp>
        <p:nvSpPr>
          <p:cNvPr id="16" name="Slide Number Placeholder 7"/>
          <p:cNvSpPr txBox="1">
            <a:spLocks/>
          </p:cNvSpPr>
          <p:nvPr/>
        </p:nvSpPr>
        <p:spPr>
          <a:xfrm>
            <a:off x="8438611" y="6588761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10</a:t>
            </a:fld>
            <a:endParaRPr lang="en-US" sz="1200" dirty="0"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328382" y="1729618"/>
            <a:ext cx="16933" cy="3917244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2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61671"/>
              </p:ext>
            </p:extLst>
          </p:nvPr>
        </p:nvGraphicFramePr>
        <p:xfrm>
          <a:off x="171451" y="920456"/>
          <a:ext cx="8959983" cy="5527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9432"/>
                <a:gridCol w="1780497"/>
                <a:gridCol w="656779"/>
                <a:gridCol w="3509055"/>
                <a:gridCol w="874220"/>
              </a:tblGrid>
              <a:tr h="6502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1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Variable</a:t>
                      </a:r>
                      <a:endParaRPr lang="en-US" sz="21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719263" algn="l"/>
                        </a:tabLst>
                        <a:defRPr/>
                      </a:pPr>
                      <a:r>
                        <a:rPr lang="en-US" sz="21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               </a:t>
                      </a:r>
                      <a:r>
                        <a:rPr lang="en-US" sz="21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Hazard </a:t>
                      </a:r>
                      <a:r>
                        <a:rPr lang="en-US" sz="21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Ratios</a:t>
                      </a:r>
                      <a:r>
                        <a:rPr lang="en-US" sz="21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21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1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                    </a:t>
                      </a:r>
                      <a:r>
                        <a:rPr lang="en-US" sz="21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1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95% CI)                      </a:t>
                      </a: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937" marR="199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100" b="0" i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21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V</a:t>
                      </a:r>
                      <a:r>
                        <a:rPr lang="en-US" sz="21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alue</a:t>
                      </a:r>
                      <a:endParaRPr lang="en-US" sz="21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err="1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Disch</a:t>
                      </a:r>
                      <a:r>
                        <a:rPr lang="en-US" sz="1800" b="0" baseline="0" dirty="0" err="1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AR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≥ moderate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2.17 (1.34, 3.52)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0.002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NYHA Class III/IV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2.02 (1.06, 3.85)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0.034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Acute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kidney injury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1.80 (1.20, 2.71)</a:t>
                      </a:r>
                      <a:endParaRPr lang="en-US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0.005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Home oxygen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1.60 (1.13, 2.25)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0.008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Hx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Afib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/Aflutter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1.60 (1.17, 2.20)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0.003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New pacemaker 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1.49 (1.07, 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2.06)</a:t>
                      </a:r>
                      <a:endParaRPr lang="en-US" sz="18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0.018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Albumin &lt; 3.3 g/</a:t>
                      </a:r>
                      <a:r>
                        <a:rPr lang="en-US" sz="1800" b="0" dirty="0" err="1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1.49 (1.02, 2.17)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0.037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Prior CABG</a:t>
                      </a:r>
                      <a:endParaRPr lang="en-US" sz="1800" b="0" dirty="0" smtClean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1.45</a:t>
                      </a:r>
                      <a:r>
                        <a:rPr lang="en-US" sz="18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(1.05, 2.01)</a:t>
                      </a:r>
                      <a:endParaRPr lang="en-US" sz="1800" b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0.041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LOS (per day)</a:t>
                      </a:r>
                      <a:endParaRPr lang="en-US" sz="1800" b="0" dirty="0" smtClean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1.02 (1.00, 1.04)</a:t>
                      </a:r>
                      <a:endParaRPr lang="en-US" sz="1800" b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0.025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Discharged home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0.69 (0.49, 0.96)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0.029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9" name="Straight Connector 28"/>
          <p:cNvCxnSpPr>
            <a:cxnSpLocks noChangeShapeType="1"/>
          </p:cNvCxnSpPr>
          <p:nvPr/>
        </p:nvCxnSpPr>
        <p:spPr bwMode="auto">
          <a:xfrm>
            <a:off x="4721160" y="4751001"/>
            <a:ext cx="1225809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9" name="Straight Connector 28"/>
          <p:cNvCxnSpPr>
            <a:cxnSpLocks noChangeShapeType="1"/>
          </p:cNvCxnSpPr>
          <p:nvPr/>
        </p:nvCxnSpPr>
        <p:spPr bwMode="auto">
          <a:xfrm flipV="1">
            <a:off x="4890882" y="3795112"/>
            <a:ext cx="1151210" cy="3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28"/>
          <p:cNvCxnSpPr>
            <a:cxnSpLocks noChangeShapeType="1"/>
          </p:cNvCxnSpPr>
          <p:nvPr/>
        </p:nvCxnSpPr>
        <p:spPr bwMode="auto">
          <a:xfrm>
            <a:off x="4890883" y="3288937"/>
            <a:ext cx="1227851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56" name="Straight Connector 28"/>
          <p:cNvCxnSpPr>
            <a:cxnSpLocks noChangeShapeType="1"/>
          </p:cNvCxnSpPr>
          <p:nvPr/>
        </p:nvCxnSpPr>
        <p:spPr bwMode="auto">
          <a:xfrm>
            <a:off x="4797749" y="2322017"/>
            <a:ext cx="3270985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5385554" y="3241457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85554" y="3742787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7" name="Straight Connector 28"/>
          <p:cNvCxnSpPr>
            <a:cxnSpLocks noChangeShapeType="1"/>
          </p:cNvCxnSpPr>
          <p:nvPr/>
        </p:nvCxnSpPr>
        <p:spPr bwMode="auto">
          <a:xfrm>
            <a:off x="4933479" y="2816348"/>
            <a:ext cx="1784142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59" name="Rectangle 58"/>
          <p:cNvSpPr/>
          <p:nvPr/>
        </p:nvSpPr>
        <p:spPr>
          <a:xfrm>
            <a:off x="5588124" y="2768867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28"/>
          <p:cNvCxnSpPr>
            <a:cxnSpLocks noChangeShapeType="1"/>
          </p:cNvCxnSpPr>
          <p:nvPr/>
        </p:nvCxnSpPr>
        <p:spPr bwMode="auto">
          <a:xfrm>
            <a:off x="4822303" y="5235931"/>
            <a:ext cx="978801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2" name="Straight Connector 28"/>
          <p:cNvCxnSpPr>
            <a:cxnSpLocks noChangeShapeType="1"/>
          </p:cNvCxnSpPr>
          <p:nvPr/>
        </p:nvCxnSpPr>
        <p:spPr bwMode="auto">
          <a:xfrm>
            <a:off x="5076538" y="1860663"/>
            <a:ext cx="2565245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3" name="Rectangle 12"/>
          <p:cNvSpPr/>
          <p:nvPr/>
        </p:nvSpPr>
        <p:spPr>
          <a:xfrm>
            <a:off x="5793484" y="2274537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52873" y="5188449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7" name="Straight Connector 28"/>
          <p:cNvCxnSpPr>
            <a:cxnSpLocks noChangeShapeType="1"/>
          </p:cNvCxnSpPr>
          <p:nvPr/>
        </p:nvCxnSpPr>
        <p:spPr bwMode="auto">
          <a:xfrm>
            <a:off x="4814683" y="4279788"/>
            <a:ext cx="1058273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58" name="Rectangle 57"/>
          <p:cNvSpPr/>
          <p:nvPr/>
        </p:nvSpPr>
        <p:spPr>
          <a:xfrm>
            <a:off x="5182708" y="4232307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902782" y="1813182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82708" y="4703521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Slide Number Placeholder 7"/>
          <p:cNvSpPr txBox="1">
            <a:spLocks/>
          </p:cNvSpPr>
          <p:nvPr/>
        </p:nvSpPr>
        <p:spPr>
          <a:xfrm>
            <a:off x="8438611" y="6588761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11</a:t>
            </a:fld>
            <a:endParaRPr lang="en-US" sz="1200" dirty="0">
              <a:latin typeface="+mn-lt"/>
            </a:endParaRPr>
          </a:p>
        </p:txBody>
      </p:sp>
      <p:cxnSp>
        <p:nvCxnSpPr>
          <p:cNvPr id="92" name="Straight Connector 28"/>
          <p:cNvCxnSpPr>
            <a:cxnSpLocks noChangeShapeType="1"/>
          </p:cNvCxnSpPr>
          <p:nvPr/>
        </p:nvCxnSpPr>
        <p:spPr bwMode="auto">
          <a:xfrm>
            <a:off x="4077015" y="6198325"/>
            <a:ext cx="560669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93" name="Rectangle 92"/>
          <p:cNvSpPr/>
          <p:nvPr/>
        </p:nvSpPr>
        <p:spPr>
          <a:xfrm>
            <a:off x="4244588" y="6150845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798429" y="6462493"/>
            <a:ext cx="4694390" cy="411762"/>
            <a:chOff x="3798429" y="6386291"/>
            <a:chExt cx="4694390" cy="41176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087050" y="6386291"/>
              <a:ext cx="4151016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3798429" y="6393020"/>
              <a:ext cx="4694390" cy="405033"/>
              <a:chOff x="3798429" y="6326345"/>
              <a:chExt cx="4694390" cy="405033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210179" y="6423601"/>
                <a:ext cx="5074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2.50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388061" y="6423601"/>
                <a:ext cx="5074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3.50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018442" y="6423601"/>
                <a:ext cx="5074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1.50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4679372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640982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456338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271694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3798429" y="6423601"/>
                <a:ext cx="591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0.50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8233306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802584" y="6423601"/>
                <a:ext cx="5074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3.00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534650" y="6423601"/>
                <a:ext cx="5074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2.00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7048660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4426037" y="6423601"/>
                <a:ext cx="5074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1.00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5783172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4087050" y="6326345"/>
                <a:ext cx="0" cy="11740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7985377" y="6423601"/>
                <a:ext cx="5074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cs typeface="Arial" panose="020B0604020202020204" pitchFamily="34" charset="0"/>
                  </a:rPr>
                  <a:t>4.00</a:t>
                </a:r>
                <a:endParaRPr lang="en-US" sz="1400" dirty="0"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86" name="Straight Connector 85"/>
          <p:cNvCxnSpPr/>
          <p:nvPr/>
        </p:nvCxnSpPr>
        <p:spPr>
          <a:xfrm>
            <a:off x="4681495" y="1629920"/>
            <a:ext cx="0" cy="476916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28"/>
          <p:cNvCxnSpPr>
            <a:cxnSpLocks noChangeShapeType="1"/>
            <a:stCxn id="66" idx="1"/>
          </p:cNvCxnSpPr>
          <p:nvPr/>
        </p:nvCxnSpPr>
        <p:spPr bwMode="auto">
          <a:xfrm>
            <a:off x="4692337" y="5721917"/>
            <a:ext cx="107106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66" name="Rectangle 65"/>
          <p:cNvSpPr/>
          <p:nvPr/>
        </p:nvSpPr>
        <p:spPr>
          <a:xfrm>
            <a:off x="4692337" y="5674435"/>
            <a:ext cx="91653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Title 2"/>
          <p:cNvSpPr>
            <a:spLocks noGrp="1"/>
          </p:cNvSpPr>
          <p:nvPr>
            <p:ph type="title"/>
          </p:nvPr>
        </p:nvSpPr>
        <p:spPr>
          <a:xfrm>
            <a:off x="220142" y="296393"/>
            <a:ext cx="9572625" cy="788276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>
                <a:latin typeface="+mj-lt"/>
                <a:ea typeface="ヒラギノ角ゴ Pro W3" charset="0"/>
                <a:cs typeface="Arial"/>
              </a:rPr>
              <a:t>Multivariable Predictors of Early AVH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86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73963"/>
              </p:ext>
            </p:extLst>
          </p:nvPr>
        </p:nvGraphicFramePr>
        <p:xfrm>
          <a:off x="76200" y="930943"/>
          <a:ext cx="9055235" cy="5039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7886"/>
                <a:gridCol w="1783139"/>
                <a:gridCol w="683800"/>
                <a:gridCol w="3016195"/>
                <a:gridCol w="894215"/>
              </a:tblGrid>
              <a:tr h="6502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Variable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                   </a:t>
                      </a:r>
                      <a:r>
                        <a:rPr lang="en-US" sz="20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Hazard Ratios</a:t>
                      </a:r>
                      <a:r>
                        <a:rPr lang="en-US" sz="20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20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0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                        </a:t>
                      </a:r>
                      <a:r>
                        <a:rPr lang="en-US" sz="20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(95% CI)                      </a:t>
                      </a: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937" marR="1993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0" i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2000" b="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V</a:t>
                      </a:r>
                      <a:r>
                        <a:rPr lang="en-US" sz="2000" b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alue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Home oxygen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2.20 (1.73, 2.81)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&lt;0.001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D8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Discharge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MR ≥ moderate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1.93 (1.47, 2.54)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&lt;0.001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Discharge </a:t>
                      </a:r>
                      <a:r>
                        <a:rPr lang="en-US" sz="1800" b="0" dirty="0" err="1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SCr</a:t>
                      </a: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&gt; 2 mg/</a:t>
                      </a:r>
                      <a:r>
                        <a:rPr lang="en-US" sz="1800" b="0" dirty="0" err="1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dL</a:t>
                      </a:r>
                      <a:endParaRPr lang="en-US" sz="1800" b="0" dirty="0" smtClean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1.87 (1.26, 2.75)</a:t>
                      </a:r>
                      <a:endParaRPr lang="en-US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0.002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Unplanned weight loss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1.65 (1.21, 2.24)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0.001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Hx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Afib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/Aflutter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1.36 (1.08, 1.71)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0.009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STS</a:t>
                      </a:r>
                      <a:r>
                        <a:rPr lang="en-US" sz="1800" baseline="0" dirty="0" smtClean="0"/>
                        <a:t> &gt; 7%</a:t>
                      </a:r>
                      <a:endParaRPr lang="en-US" sz="1800" b="0" dirty="0" smtClean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1.35 (1.05, 1.74)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0.020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Bleeding*</a:t>
                      </a:r>
                      <a:endParaRPr lang="en-US" sz="1800" dirty="0"/>
                    </a:p>
                  </a:txBody>
                  <a:tcPr marL="19937" marR="1993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1.34 (1.06, 1.69)</a:t>
                      </a:r>
                      <a:endParaRPr lang="en-US" sz="1800" dirty="0"/>
                    </a:p>
                  </a:txBody>
                  <a:tcPr marL="19937" marR="1993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0.016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LOS 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(per 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day)</a:t>
                      </a:r>
                      <a:endParaRPr lang="en-US" sz="1800" b="0" dirty="0" smtClean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1.03 (1.01, 1.04)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0.002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Discharge LVEF (per 1%)</a:t>
                      </a: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0.98</a:t>
                      </a:r>
                      <a:r>
                        <a:rPr lang="en-US" sz="18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(0.98, 0.99)</a:t>
                      </a:r>
                      <a:endParaRPr lang="en-US" sz="1800" b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&lt;0.001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9937" marR="1993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159751" y="1635108"/>
            <a:ext cx="0" cy="4356967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28"/>
          <p:cNvCxnSpPr>
            <a:cxnSpLocks noChangeShapeType="1"/>
          </p:cNvCxnSpPr>
          <p:nvPr/>
        </p:nvCxnSpPr>
        <p:spPr bwMode="auto">
          <a:xfrm>
            <a:off x="5268516" y="4796328"/>
            <a:ext cx="709717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9" name="Straight Connector 28"/>
          <p:cNvCxnSpPr>
            <a:cxnSpLocks noChangeShapeType="1"/>
          </p:cNvCxnSpPr>
          <p:nvPr/>
        </p:nvCxnSpPr>
        <p:spPr bwMode="auto">
          <a:xfrm>
            <a:off x="5300134" y="3794721"/>
            <a:ext cx="710334" cy="1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" name="Straight Connector 28"/>
          <p:cNvCxnSpPr>
            <a:cxnSpLocks noChangeShapeType="1"/>
          </p:cNvCxnSpPr>
          <p:nvPr/>
        </p:nvCxnSpPr>
        <p:spPr bwMode="auto">
          <a:xfrm>
            <a:off x="5393270" y="3288544"/>
            <a:ext cx="1234399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56" name="Straight Connector 28"/>
          <p:cNvCxnSpPr>
            <a:cxnSpLocks noChangeShapeType="1"/>
          </p:cNvCxnSpPr>
          <p:nvPr/>
        </p:nvCxnSpPr>
        <p:spPr bwMode="auto">
          <a:xfrm>
            <a:off x="5723401" y="2306384"/>
            <a:ext cx="1310241" cy="1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8" name="Rectangle 47"/>
          <p:cNvSpPr/>
          <p:nvPr/>
        </p:nvSpPr>
        <p:spPr>
          <a:xfrm>
            <a:off x="5879195" y="3241063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598962" y="3742394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7" name="Straight Connector 28"/>
          <p:cNvCxnSpPr>
            <a:cxnSpLocks noChangeShapeType="1"/>
          </p:cNvCxnSpPr>
          <p:nvPr/>
        </p:nvCxnSpPr>
        <p:spPr bwMode="auto">
          <a:xfrm>
            <a:off x="5480712" y="2815955"/>
            <a:ext cx="1811850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59" name="Rectangle 58"/>
          <p:cNvSpPr/>
          <p:nvPr/>
        </p:nvSpPr>
        <p:spPr>
          <a:xfrm>
            <a:off x="6177520" y="2768474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28"/>
          <p:cNvCxnSpPr>
            <a:cxnSpLocks noChangeShapeType="1"/>
          </p:cNvCxnSpPr>
          <p:nvPr/>
        </p:nvCxnSpPr>
        <p:spPr bwMode="auto">
          <a:xfrm>
            <a:off x="5186218" y="5277939"/>
            <a:ext cx="113916" cy="3317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2" name="Straight Connector 28"/>
          <p:cNvCxnSpPr>
            <a:cxnSpLocks noChangeShapeType="1"/>
          </p:cNvCxnSpPr>
          <p:nvPr/>
        </p:nvCxnSpPr>
        <p:spPr bwMode="auto">
          <a:xfrm>
            <a:off x="6059264" y="1860269"/>
            <a:ext cx="1369083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13" name="Rectangle 12"/>
          <p:cNvSpPr/>
          <p:nvPr/>
        </p:nvSpPr>
        <p:spPr>
          <a:xfrm>
            <a:off x="6225291" y="2258903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07777" y="5226155"/>
            <a:ext cx="60740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7" name="Straight Connector 28"/>
          <p:cNvCxnSpPr>
            <a:cxnSpLocks noChangeShapeType="1"/>
          </p:cNvCxnSpPr>
          <p:nvPr/>
        </p:nvCxnSpPr>
        <p:spPr bwMode="auto">
          <a:xfrm>
            <a:off x="5259183" y="4294635"/>
            <a:ext cx="786227" cy="0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58" name="Rectangle 57"/>
          <p:cNvSpPr/>
          <p:nvPr/>
        </p:nvSpPr>
        <p:spPr>
          <a:xfrm>
            <a:off x="5590495" y="4247154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36753" y="1812789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46573" y="4748847"/>
            <a:ext cx="99039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Slide Number Placeholder 7"/>
          <p:cNvSpPr txBox="1">
            <a:spLocks/>
          </p:cNvSpPr>
          <p:nvPr/>
        </p:nvSpPr>
        <p:spPr>
          <a:xfrm>
            <a:off x="8438611" y="6588761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12</a:t>
            </a:fld>
            <a:endParaRPr lang="en-US" sz="1200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62538" y="5981189"/>
            <a:ext cx="4228687" cy="430459"/>
            <a:chOff x="4262538" y="6188023"/>
            <a:chExt cx="4228687" cy="430459"/>
          </a:xfrm>
        </p:grpSpPr>
        <p:sp>
          <p:nvSpPr>
            <p:cNvPr id="24" name="TextBox 23"/>
            <p:cNvSpPr txBox="1"/>
            <p:nvPr/>
          </p:nvSpPr>
          <p:spPr>
            <a:xfrm>
              <a:off x="6771266" y="6310705"/>
              <a:ext cx="507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anose="020B0604020202020204" pitchFamily="34" charset="0"/>
                </a:rPr>
                <a:t>2.50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83783" y="6310705"/>
              <a:ext cx="507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anose="020B0604020202020204" pitchFamily="34" charset="0"/>
                </a:rPr>
                <a:t>3.50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37967" y="6310705"/>
              <a:ext cx="507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anose="020B0604020202020204" pitchFamily="34" charset="0"/>
                </a:rPr>
                <a:t>1.50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514226" y="6188023"/>
              <a:ext cx="372384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58104" y="6196515"/>
              <a:ext cx="0" cy="1174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620774" y="6196515"/>
              <a:ext cx="0" cy="1174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395706" y="6196515"/>
              <a:ext cx="0" cy="1174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70638" y="6196515"/>
              <a:ext cx="0" cy="1174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262538" y="6310705"/>
              <a:ext cx="5911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anose="020B0604020202020204" pitchFamily="34" charset="0"/>
                </a:rPr>
                <a:t>0.50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8233306" y="6196515"/>
              <a:ext cx="0" cy="1174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7377525" y="6310705"/>
              <a:ext cx="507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anose="020B0604020202020204" pitchFamily="34" charset="0"/>
                </a:rPr>
                <a:t>3.00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51153" y="6310705"/>
              <a:ext cx="507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anose="020B0604020202020204" pitchFamily="34" charset="0"/>
                </a:rPr>
                <a:t>2.00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7008240" y="6196515"/>
              <a:ext cx="0" cy="1174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924781" y="6310705"/>
              <a:ext cx="507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cs typeface="Arial" panose="020B0604020202020204" pitchFamily="34" charset="0"/>
                </a:rPr>
                <a:t>1.00</a:t>
              </a:r>
              <a:endParaRPr lang="en-US" sz="1400" dirty="0"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783172" y="6196515"/>
              <a:ext cx="0" cy="11740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0" y="6529888"/>
            <a:ext cx="43815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*Life-threatening disabling or major bleeding during index hospitalization</a:t>
            </a:r>
          </a:p>
          <a:p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sp>
        <p:nvSpPr>
          <p:cNvPr id="61" name="Rectangle 60"/>
          <p:cNvSpPr/>
          <p:nvPr/>
        </p:nvSpPr>
        <p:spPr>
          <a:xfrm>
            <a:off x="5087584" y="5690051"/>
            <a:ext cx="60740" cy="949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3" name="Straight Connector 28"/>
          <p:cNvCxnSpPr>
            <a:cxnSpLocks noChangeShapeType="1"/>
          </p:cNvCxnSpPr>
          <p:nvPr/>
        </p:nvCxnSpPr>
        <p:spPr bwMode="auto">
          <a:xfrm>
            <a:off x="5055372" y="5734215"/>
            <a:ext cx="113916" cy="3317"/>
          </a:xfrm>
          <a:prstGeom prst="line">
            <a:avLst/>
          </a:prstGeom>
          <a:solidFill>
            <a:srgbClr val="FFFF66"/>
          </a:solidFill>
          <a:ln w="1905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220142" y="296393"/>
            <a:ext cx="9572625" cy="788276"/>
          </a:xfrm>
          <a:prstGeom prst="rect">
            <a:avLst/>
          </a:prstGeom>
        </p:spPr>
        <p:txBody>
          <a:bodyPr/>
          <a:lstStyle/>
          <a:p>
            <a:r>
              <a:rPr lang="en-US" sz="3200" dirty="0" smtClean="0">
                <a:latin typeface="+mj-lt"/>
                <a:ea typeface="ヒラギノ角ゴ Pro W3" charset="0"/>
                <a:cs typeface="Arial"/>
              </a:rPr>
              <a:t>Multivariable Predictors of Late AVH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5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 txBox="1">
            <a:spLocks/>
          </p:cNvSpPr>
          <p:nvPr/>
        </p:nvSpPr>
        <p:spPr>
          <a:xfrm>
            <a:off x="8438611" y="6588761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13</a:t>
            </a:fld>
            <a:endParaRPr lang="en-US" sz="12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11881"/>
            <a:ext cx="8686800" cy="5017747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+mn-lt"/>
              </a:rPr>
              <a:t>Retrospective post-hoc analysis</a:t>
            </a:r>
          </a:p>
          <a:p>
            <a:r>
              <a:rPr lang="en-US" sz="2800" b="0" dirty="0" smtClean="0">
                <a:latin typeface="+mn-lt"/>
              </a:rPr>
              <a:t>Only evaluated AV disease-related readmissions </a:t>
            </a:r>
          </a:p>
          <a:p>
            <a:r>
              <a:rPr lang="en-US" sz="2800" b="0" dirty="0" smtClean="0">
                <a:latin typeface="+mn-lt"/>
              </a:rPr>
              <a:t>Analysis based only on first rehospitalization</a:t>
            </a:r>
          </a:p>
          <a:p>
            <a:endParaRPr lang="en-US" sz="2800" b="0" dirty="0">
              <a:latin typeface="+mn-lt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Limitations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834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 txBox="1">
            <a:spLocks/>
          </p:cNvSpPr>
          <p:nvPr/>
        </p:nvSpPr>
        <p:spPr>
          <a:xfrm>
            <a:off x="8438611" y="6588761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14</a:t>
            </a:fld>
            <a:endParaRPr lang="en-US" sz="1200" dirty="0">
              <a:latin typeface="+mn-lt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Conclusions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>
                <a:latin typeface="+mn-lt"/>
              </a:rPr>
              <a:t>Patients with severe HF symptoms, on chronic O</a:t>
            </a:r>
            <a:r>
              <a:rPr lang="en-US" sz="2400" b="0" baseline="-25000" dirty="0" smtClean="0">
                <a:latin typeface="+mn-lt"/>
              </a:rPr>
              <a:t>2, </a:t>
            </a:r>
            <a:r>
              <a:rPr lang="en-US" sz="2400" b="0" dirty="0" smtClean="0">
                <a:latin typeface="+mn-lt"/>
              </a:rPr>
              <a:t>and not discharged home are more likely to be readmitted early after TAVR. </a:t>
            </a:r>
            <a:r>
              <a:rPr lang="en-US" sz="2400" b="0" dirty="0" smtClean="0">
                <a:latin typeface="+mn-lt"/>
              </a:rPr>
              <a:t/>
            </a:r>
            <a:br>
              <a:rPr lang="en-US" sz="2400" b="0" dirty="0" smtClean="0">
                <a:latin typeface="+mn-lt"/>
              </a:rPr>
            </a:br>
            <a:endParaRPr lang="en-US" sz="2400" b="0" dirty="0" smtClean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The risk of late AVH was more likely to be due to comorbidities</a:t>
            </a:r>
            <a:r>
              <a:rPr lang="en-US" sz="2400" b="0" dirty="0" smtClean="0">
                <a:latin typeface="+mn-lt"/>
              </a:rPr>
              <a:t>.</a:t>
            </a:r>
            <a:br>
              <a:rPr lang="en-US" sz="2400" b="0" dirty="0" smtClean="0">
                <a:latin typeface="+mn-lt"/>
              </a:rPr>
            </a:br>
            <a:endParaRPr lang="en-US" sz="2400" b="0" dirty="0" smtClean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Reducing procedural complications, e.g. AKI, residual AR and bleeding events may reduce the risk of readmission</a:t>
            </a:r>
            <a:r>
              <a:rPr lang="en-US" sz="2400" b="0" dirty="0" smtClean="0">
                <a:latin typeface="+mn-lt"/>
              </a:rPr>
              <a:t>.</a:t>
            </a:r>
            <a:br>
              <a:rPr lang="en-US" sz="2400" b="0" dirty="0" smtClean="0">
                <a:latin typeface="+mn-lt"/>
              </a:rPr>
            </a:br>
            <a:endParaRPr lang="en-US" sz="2400" b="0" dirty="0" smtClean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Identifying </a:t>
            </a:r>
            <a:r>
              <a:rPr lang="en-US" sz="2400" b="0" dirty="0">
                <a:latin typeface="+mn-lt"/>
              </a:rPr>
              <a:t>those at highest risk for readmission </a:t>
            </a:r>
            <a:r>
              <a:rPr lang="en-US" sz="2400" b="0" dirty="0" smtClean="0">
                <a:latin typeface="+mn-lt"/>
              </a:rPr>
              <a:t>may help triage </a:t>
            </a:r>
            <a:r>
              <a:rPr lang="en-US" sz="2400" b="0" dirty="0">
                <a:latin typeface="+mn-lt"/>
              </a:rPr>
              <a:t>the intensity of resources needed for post-discharge </a:t>
            </a:r>
            <a:r>
              <a:rPr lang="en-US" sz="2400" b="0" dirty="0" smtClean="0">
                <a:latin typeface="+mn-lt"/>
              </a:rPr>
              <a:t>care.</a:t>
            </a:r>
            <a:r>
              <a:rPr lang="en-US" sz="2400" b="0" dirty="0"/>
              <a:t> </a:t>
            </a:r>
            <a:endParaRPr lang="en-US" sz="2400" b="0" dirty="0" smtClean="0">
              <a:latin typeface="+mn-lt"/>
            </a:endParaRPr>
          </a:p>
          <a:p>
            <a:endParaRPr lang="en-US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01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8338" name="Rectangle 2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  <a:tabLst>
                <a:tab pos="2974975" algn="l"/>
              </a:tabLst>
              <a:defRPr/>
            </a:pPr>
            <a:r>
              <a:rPr lang="en-US" sz="2000" dirty="0" smtClean="0">
                <a:latin typeface="Arial"/>
                <a:cs typeface="Arial"/>
              </a:rPr>
              <a:t>		</a:t>
            </a:r>
            <a:endParaRPr lang="en-US" sz="2000" b="1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  <a:tabLst>
                <a:tab pos="2974975" algn="l"/>
              </a:tabLst>
              <a:defRPr/>
            </a:pPr>
            <a:endParaRPr lang="en-US" sz="1600" b="1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  <a:tabLst>
                <a:tab pos="2974975" algn="l"/>
              </a:tabLst>
              <a:defRPr/>
            </a:pPr>
            <a:endParaRPr lang="en-US" sz="1600" b="1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  <a:tabLst>
                <a:tab pos="2974975" algn="l"/>
              </a:tabLst>
              <a:defRPr/>
            </a:pPr>
            <a:endParaRPr lang="en-US" sz="1600" b="1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  <a:tabLst>
                <a:tab pos="2974975" algn="l"/>
              </a:tabLst>
              <a:defRPr/>
            </a:pPr>
            <a:endParaRPr lang="en-US" sz="1600" b="1" dirty="0" smtClean="0">
              <a:latin typeface="Arial"/>
              <a:cs typeface="Arial"/>
            </a:endParaRPr>
          </a:p>
          <a:p>
            <a:pPr eaLnBrk="1" hangingPunct="1">
              <a:buFontTx/>
              <a:buNone/>
              <a:tabLst>
                <a:tab pos="2974975" algn="l"/>
              </a:tabLst>
              <a:defRPr/>
            </a:pP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Presenter Disclosure Information</a:t>
            </a:r>
            <a:endParaRPr lang="en-US" sz="36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104" y="5900990"/>
            <a:ext cx="8375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Medtronic personnel performed all statistical analyses and verified the accuracy of the data, and assisted in the graphical display of the data presented.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87681" y="1600202"/>
            <a:ext cx="81991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Dr. Hermiller serves: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a Medtronic Faculty Educator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sp>
        <p:nvSpPr>
          <p:cNvPr id="8" name="Slide Number Placeholder 7"/>
          <p:cNvSpPr txBox="1">
            <a:spLocks/>
          </p:cNvSpPr>
          <p:nvPr/>
        </p:nvSpPr>
        <p:spPr>
          <a:xfrm>
            <a:off x="8447078" y="6556507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2</a:t>
            </a:fld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067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829" y="1342573"/>
            <a:ext cx="871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 txBox="1">
            <a:spLocks/>
          </p:cNvSpPr>
          <p:nvPr/>
        </p:nvSpPr>
        <p:spPr>
          <a:xfrm>
            <a:off x="8447078" y="6556507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3</a:t>
            </a:fld>
            <a:endParaRPr lang="en-US" sz="12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378" y="1254399"/>
            <a:ext cx="8686800" cy="5017747"/>
          </a:xfrm>
        </p:spPr>
        <p:txBody>
          <a:bodyPr/>
          <a:lstStyle/>
          <a:p>
            <a:r>
              <a:rPr lang="en-US" sz="2400" b="0" dirty="0" smtClean="0">
                <a:latin typeface="+mn-lt"/>
              </a:rPr>
              <a:t>TAVR patients with multiple comorbidities experience frequent readmissions following the index hospitalization</a:t>
            </a:r>
            <a:r>
              <a:rPr lang="en-US" sz="2400" b="0" dirty="0" smtClean="0">
                <a:latin typeface="+mn-lt"/>
              </a:rPr>
              <a:t>.</a:t>
            </a:r>
            <a:br>
              <a:rPr lang="en-US" sz="2400" b="0" dirty="0" smtClean="0">
                <a:latin typeface="+mn-lt"/>
              </a:rPr>
            </a:br>
            <a:endParaRPr lang="en-US" sz="2400" b="0" dirty="0" smtClean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As the patient population recommended for TAVR is broadened, the importance of quality measures, e.g. 30-day rehospitalization rates, will grow. </a:t>
            </a:r>
            <a:r>
              <a:rPr lang="en-US" sz="2400" b="0" dirty="0" smtClean="0">
                <a:latin typeface="+mn-lt"/>
              </a:rPr>
              <a:t/>
            </a:r>
            <a:br>
              <a:rPr lang="en-US" sz="2400" b="0" dirty="0" smtClean="0">
                <a:latin typeface="+mn-lt"/>
              </a:rPr>
            </a:br>
            <a:endParaRPr lang="en-US" sz="2400" b="0" dirty="0" smtClean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Discharge planning </a:t>
            </a:r>
            <a:r>
              <a:rPr lang="en-US" sz="2400" b="0" dirty="0">
                <a:latin typeface="+mn-lt"/>
              </a:rPr>
              <a:t>has been shown to reduce </a:t>
            </a:r>
            <a:r>
              <a:rPr lang="en-US" sz="2400" b="0" dirty="0" smtClean="0">
                <a:latin typeface="+mn-lt"/>
              </a:rPr>
              <a:t>readmissions</a:t>
            </a:r>
            <a:r>
              <a:rPr lang="en-US" sz="2400" b="0" dirty="0" smtClean="0">
                <a:latin typeface="+mn-lt"/>
              </a:rPr>
              <a:t>.</a:t>
            </a:r>
            <a:br>
              <a:rPr lang="en-US" sz="2400" b="0" dirty="0" smtClean="0">
                <a:latin typeface="+mn-lt"/>
              </a:rPr>
            </a:br>
            <a:endParaRPr lang="en-US" sz="2400" b="0" dirty="0" smtClean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Defining </a:t>
            </a:r>
            <a:r>
              <a:rPr lang="en-US" sz="2400" b="0" dirty="0">
                <a:latin typeface="+mn-lt"/>
              </a:rPr>
              <a:t>predictors of readmission following TAVR could facilitate allocation of </a:t>
            </a:r>
            <a:r>
              <a:rPr lang="en-US" sz="2400" b="0" dirty="0" smtClean="0">
                <a:latin typeface="+mn-lt"/>
              </a:rPr>
              <a:t>pre- and </a:t>
            </a:r>
            <a:r>
              <a:rPr lang="en-US" sz="2400" b="0" dirty="0">
                <a:latin typeface="+mn-lt"/>
              </a:rPr>
              <a:t>post-discharge care and follow-up </a:t>
            </a:r>
            <a:r>
              <a:rPr lang="en-US" sz="2400" b="0" dirty="0" smtClean="0">
                <a:latin typeface="+mn-lt"/>
              </a:rPr>
              <a:t>resources.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Background</a:t>
            </a:r>
            <a:endParaRPr lang="en-US" sz="3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13670" y="6358968"/>
            <a:ext cx="8325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Nombelo</a:t>
            </a:r>
            <a:r>
              <a:rPr lang="en-US" sz="1200" dirty="0" smtClean="0"/>
              <a:t>-Franco L, et al. JACC </a:t>
            </a:r>
            <a:r>
              <a:rPr lang="en-US" sz="1200" dirty="0" err="1" smtClean="0"/>
              <a:t>Cardiovasc</a:t>
            </a:r>
            <a:r>
              <a:rPr lang="en-US" sz="1200" dirty="0" smtClean="0"/>
              <a:t> </a:t>
            </a:r>
            <a:r>
              <a:rPr lang="en-US" sz="1200" dirty="0" err="1" smtClean="0"/>
              <a:t>Interv</a:t>
            </a:r>
            <a:r>
              <a:rPr lang="en-US" sz="1200" dirty="0" smtClean="0"/>
              <a:t> 2015; 8:1748-57. Naylor MD, et al. JAMA  1999; 281:613-20.Auerbach AD, et al. JAMA Intern Med 2016; </a:t>
            </a:r>
            <a:r>
              <a:rPr lang="en-US" sz="1200" dirty="0"/>
              <a:t>;</a:t>
            </a:r>
            <a:r>
              <a:rPr lang="en-US" sz="1200" dirty="0" smtClean="0"/>
              <a:t>176:484-49. Chandrasekhar </a:t>
            </a:r>
            <a:r>
              <a:rPr lang="en-US" sz="1200" dirty="0"/>
              <a:t>J, Mehran R. </a:t>
            </a:r>
            <a:r>
              <a:rPr lang="en-US" sz="1200" dirty="0" err="1"/>
              <a:t>Cath</a:t>
            </a:r>
            <a:r>
              <a:rPr lang="en-US" sz="1200" dirty="0"/>
              <a:t> </a:t>
            </a:r>
            <a:r>
              <a:rPr lang="en-US" sz="1200" dirty="0" err="1"/>
              <a:t>Cardiovasc</a:t>
            </a:r>
            <a:r>
              <a:rPr lang="en-US" sz="1200" dirty="0"/>
              <a:t> </a:t>
            </a:r>
            <a:r>
              <a:rPr lang="en-US" sz="1200" dirty="0" err="1"/>
              <a:t>Interv</a:t>
            </a:r>
            <a:r>
              <a:rPr lang="en-US" sz="1200" dirty="0"/>
              <a:t> 2016; </a:t>
            </a:r>
            <a:r>
              <a:rPr lang="en-US" sz="1200" dirty="0" smtClean="0"/>
              <a:t>87:143-144.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 txBox="1">
            <a:spLocks/>
          </p:cNvSpPr>
          <p:nvPr/>
        </p:nvSpPr>
        <p:spPr>
          <a:xfrm>
            <a:off x="8447078" y="6556507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4</a:t>
            </a:fld>
            <a:endParaRPr lang="en-US" sz="12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155" y="539436"/>
            <a:ext cx="8686800" cy="5017747"/>
          </a:xfrm>
        </p:spPr>
        <p:txBody>
          <a:bodyPr/>
          <a:lstStyle/>
          <a:p>
            <a:pPr marL="0" indent="0">
              <a:buNone/>
            </a:pPr>
            <a:endParaRPr lang="en-US" sz="2400" b="0" dirty="0" smtClean="0">
              <a:latin typeface="+mn-lt"/>
            </a:endParaRPr>
          </a:p>
          <a:p>
            <a:endParaRPr lang="en-US" sz="2400" b="0" dirty="0">
              <a:latin typeface="+mn-lt"/>
            </a:endParaRPr>
          </a:p>
          <a:p>
            <a:pPr marL="0" indent="0">
              <a:buNone/>
            </a:pPr>
            <a:r>
              <a:rPr lang="en-US" sz="2400" b="0" dirty="0" smtClean="0">
                <a:latin typeface="+mn-lt"/>
              </a:rPr>
              <a:t> </a:t>
            </a:r>
          </a:p>
          <a:p>
            <a:pPr marL="0" indent="0" algn="ctr">
              <a:buNone/>
            </a:pPr>
            <a:r>
              <a:rPr lang="en-US" b="0" dirty="0" smtClean="0">
                <a:latin typeface="+mn-lt"/>
              </a:rPr>
              <a:t>To identify predictors </a:t>
            </a:r>
            <a:r>
              <a:rPr lang="en-US" b="0" dirty="0">
                <a:latin typeface="+mn-lt"/>
              </a:rPr>
              <a:t>of a</a:t>
            </a:r>
            <a:r>
              <a:rPr lang="en-US" b="0" dirty="0" smtClean="0">
                <a:latin typeface="+mn-lt"/>
              </a:rPr>
              <a:t>ortic valve-related hospitalizations (AVH) following </a:t>
            </a:r>
            <a:r>
              <a:rPr lang="en-US" b="0" dirty="0">
                <a:latin typeface="+mn-lt"/>
              </a:rPr>
              <a:t>self-expanding TAVR </a:t>
            </a:r>
            <a:r>
              <a:rPr lang="en-US" b="0" dirty="0" smtClean="0">
                <a:latin typeface="+mn-lt"/>
              </a:rPr>
              <a:t>to augment discharge and follow-up planning to potentially prevent readmissions</a:t>
            </a:r>
            <a:r>
              <a:rPr lang="en-US" sz="2800" b="0" dirty="0" smtClean="0">
                <a:latin typeface="+mn-lt"/>
              </a:rPr>
              <a:t>.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Objective</a:t>
            </a:r>
            <a:endParaRPr lang="en-US" sz="3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90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25770"/>
            <a:ext cx="8686800" cy="5017747"/>
          </a:xfrm>
        </p:spPr>
        <p:txBody>
          <a:bodyPr/>
          <a:lstStyle/>
          <a:p>
            <a:r>
              <a:rPr lang="en-US" sz="2800" b="0" dirty="0" smtClean="0">
                <a:latin typeface="+mn-lt"/>
              </a:rPr>
              <a:t>AVH </a:t>
            </a:r>
            <a:r>
              <a:rPr lang="en-US" sz="2800" b="0" dirty="0">
                <a:latin typeface="+mn-lt"/>
              </a:rPr>
              <a:t>was a non-elective hospital admission for AV disease-related </a:t>
            </a:r>
            <a:r>
              <a:rPr lang="en-US" sz="2800" b="0" dirty="0" smtClean="0">
                <a:latin typeface="+mn-lt"/>
              </a:rPr>
              <a:t>signs and </a:t>
            </a:r>
            <a:r>
              <a:rPr lang="en-US" sz="2800" b="0" dirty="0">
                <a:latin typeface="+mn-lt"/>
              </a:rPr>
              <a:t>symptoms resulting in at least a 2-night stay. </a:t>
            </a:r>
            <a:endParaRPr lang="en-US" sz="2800" b="0" dirty="0" smtClean="0">
              <a:latin typeface="+mn-lt"/>
            </a:endParaRPr>
          </a:p>
          <a:p>
            <a:endParaRPr lang="en-US" sz="2400" b="0" dirty="0">
              <a:latin typeface="+mn-lt"/>
            </a:endParaRPr>
          </a:p>
          <a:p>
            <a:endParaRPr lang="en-US" b="0" dirty="0" smtClean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Definitions</a:t>
            </a:r>
            <a:endParaRPr lang="en-US" sz="3600" dirty="0">
              <a:latin typeface="+mj-lt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8447078" y="6556507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5</a:t>
            </a:fld>
            <a:endParaRPr 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828800" y="2822223"/>
            <a:ext cx="5486400" cy="342771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u="sng" dirty="0">
                <a:solidFill>
                  <a:schemeClr val="bg1"/>
                </a:solidFill>
              </a:rPr>
              <a:t>Signs&amp; Symptoms of AVD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AV dysfunction – dyspnea, shortness of breath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Exercise intolerance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Dizziness/ syncope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Chest pain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Worsening heart failure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Volume </a:t>
            </a:r>
            <a:r>
              <a:rPr lang="en-US" sz="2000" dirty="0" smtClean="0">
                <a:solidFill>
                  <a:schemeClr val="bg1"/>
                </a:solidFill>
              </a:rPr>
              <a:t>overload</a:t>
            </a:r>
          </a:p>
        </p:txBody>
      </p:sp>
    </p:spTree>
    <p:extLst>
      <p:ext uri="{BB962C8B-B14F-4D97-AF65-F5344CB8AC3E}">
        <p14:creationId xmlns:p14="http://schemas.microsoft.com/office/powerpoint/2010/main" val="421620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25770"/>
            <a:ext cx="8686800" cy="5017747"/>
          </a:xfrm>
        </p:spPr>
        <p:txBody>
          <a:bodyPr/>
          <a:lstStyle/>
          <a:p>
            <a:r>
              <a:rPr lang="en-US" sz="2400" b="0" dirty="0">
                <a:latin typeface="+mn-lt"/>
              </a:rPr>
              <a:t>The analysis population comprised 3595 patients discharged following TAVR in the CoreValve US </a:t>
            </a:r>
            <a:r>
              <a:rPr lang="en-US" sz="2400" b="0" dirty="0" smtClean="0">
                <a:latin typeface="+mn-lt"/>
              </a:rPr>
              <a:t>ER and </a:t>
            </a:r>
            <a:r>
              <a:rPr lang="en-US" sz="2400" b="0" dirty="0">
                <a:latin typeface="+mn-lt"/>
              </a:rPr>
              <a:t>HR </a:t>
            </a:r>
            <a:r>
              <a:rPr lang="en-US" sz="2400" b="0" dirty="0" smtClean="0">
                <a:latin typeface="+mn-lt"/>
              </a:rPr>
              <a:t>Pivotal Trial &amp; </a:t>
            </a:r>
            <a:r>
              <a:rPr lang="en-US" sz="2400" b="0" dirty="0">
                <a:latin typeface="+mn-lt"/>
              </a:rPr>
              <a:t>Continued Access Study</a:t>
            </a:r>
            <a:r>
              <a:rPr lang="en-US" sz="2400" b="0" dirty="0" smtClean="0">
                <a:latin typeface="+mn-lt"/>
              </a:rPr>
              <a:t>.</a:t>
            </a:r>
            <a:endParaRPr lang="en-US" sz="2400" b="0" dirty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An independent </a:t>
            </a:r>
            <a:r>
              <a:rPr lang="en-US" sz="2400" b="0" dirty="0">
                <a:latin typeface="+mn-lt"/>
              </a:rPr>
              <a:t>CEC adjudicated the cause for AV rehospitalizations. </a:t>
            </a:r>
            <a:endParaRPr lang="en-US" sz="2400" b="0" dirty="0" smtClean="0">
              <a:latin typeface="+mn-lt"/>
            </a:endParaRPr>
          </a:p>
          <a:p>
            <a:r>
              <a:rPr lang="en-US" sz="2400" b="0" dirty="0">
                <a:latin typeface="+mn-lt"/>
              </a:rPr>
              <a:t>Early AVH = </a:t>
            </a:r>
            <a:r>
              <a:rPr lang="en-US" sz="2400" b="0" dirty="0" smtClean="0">
                <a:latin typeface="+mn-lt"/>
              </a:rPr>
              <a:t>≤ 30 </a:t>
            </a:r>
            <a:r>
              <a:rPr lang="en-US" sz="2400" b="0" dirty="0">
                <a:latin typeface="+mn-lt"/>
              </a:rPr>
              <a:t>days after discharge</a:t>
            </a:r>
          </a:p>
          <a:p>
            <a:r>
              <a:rPr lang="en-US" sz="2400" b="0" dirty="0">
                <a:latin typeface="+mn-lt"/>
              </a:rPr>
              <a:t>Late AVH  = 31 to 365 days after discharge</a:t>
            </a:r>
          </a:p>
          <a:p>
            <a:r>
              <a:rPr lang="en-US" sz="2400" b="0" dirty="0">
                <a:latin typeface="+mn-lt"/>
              </a:rPr>
              <a:t>Identified baseline characteristics, medical history, cardiac history,  frailties, and disabilities and post–TAVR variables based on clinical judgment</a:t>
            </a:r>
            <a:r>
              <a:rPr lang="en-US" sz="2400" b="0" dirty="0" smtClean="0">
                <a:latin typeface="+mn-lt"/>
              </a:rPr>
              <a:t>.</a:t>
            </a:r>
          </a:p>
          <a:p>
            <a:r>
              <a:rPr lang="en-US" sz="2400" b="0" dirty="0">
                <a:latin typeface="+mn-lt"/>
              </a:rPr>
              <a:t>Univariable predictors with P </a:t>
            </a:r>
            <a:r>
              <a:rPr lang="en-US" sz="2400" b="0" dirty="0" smtClean="0">
                <a:latin typeface="+mn-lt"/>
              </a:rPr>
              <a:t>≤ </a:t>
            </a:r>
            <a:r>
              <a:rPr lang="en-US" sz="2400" b="0" dirty="0">
                <a:latin typeface="+mn-lt"/>
              </a:rPr>
              <a:t>0.05 were entered into the multivariable model. </a:t>
            </a:r>
            <a:r>
              <a:rPr lang="en-US" sz="2400" b="0" dirty="0" smtClean="0">
                <a:latin typeface="+mn-lt"/>
              </a:rPr>
              <a:t>Stepwise </a:t>
            </a:r>
            <a:r>
              <a:rPr lang="en-US" sz="2400" b="0" dirty="0">
                <a:latin typeface="+mn-lt"/>
              </a:rPr>
              <a:t>threshold for entry and exit was 0.10. </a:t>
            </a: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>
              <a:latin typeface="+mn-lt"/>
            </a:endParaRPr>
          </a:p>
          <a:p>
            <a:endParaRPr lang="en-US" b="0" dirty="0" smtClean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Methods</a:t>
            </a:r>
            <a:endParaRPr lang="en-US" sz="3600" dirty="0">
              <a:latin typeface="+mj-lt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8447078" y="6556507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6</a:t>
            </a:fld>
            <a:endParaRPr 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69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Tested Variables</a:t>
            </a:r>
            <a:endParaRPr lang="en-US" sz="3600" dirty="0">
              <a:latin typeface="+mj-lt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8447078" y="6556507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7</a:t>
            </a:fld>
            <a:endParaRPr 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28595" y="1242821"/>
            <a:ext cx="2082805" cy="7747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Demographics/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History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595" y="2089243"/>
            <a:ext cx="2082805" cy="3974097"/>
          </a:xfrm>
          <a:prstGeom prst="rect">
            <a:avLst/>
          </a:prstGeom>
          <a:noFill/>
          <a:ln w="19050">
            <a:solidFill>
              <a:srgbClr val="FFD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Age</a:t>
            </a: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Sex</a:t>
            </a: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BMI</a:t>
            </a: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Diabetes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Smoking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NIHSS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CVD/ CVA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PVD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STS severe lung disease</a:t>
            </a: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Hypertension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Prior TIA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STS Score </a:t>
            </a:r>
            <a:r>
              <a:rPr lang="en-US" dirty="0" smtClean="0">
                <a:solidFill>
                  <a:schemeClr val="bg1"/>
                </a:solidFill>
              </a:rPr>
              <a:t>&gt;7</a:t>
            </a:r>
            <a:r>
              <a:rPr lang="en-US" dirty="0">
                <a:solidFill>
                  <a:schemeClr val="bg1"/>
                </a:solidFill>
              </a:rPr>
              <a:t>%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Severe </a:t>
            </a:r>
            <a:r>
              <a:rPr lang="en-US" dirty="0" err="1" smtClean="0">
                <a:solidFill>
                  <a:schemeClr val="bg1"/>
                </a:solidFill>
              </a:rPr>
              <a:t>Charlston</a:t>
            </a:r>
            <a:r>
              <a:rPr lang="en-US" dirty="0" smtClean="0">
                <a:solidFill>
                  <a:schemeClr val="bg1"/>
                </a:solidFill>
              </a:rPr>
              <a:t> score </a:t>
            </a:r>
            <a:endParaRPr lang="en-US" dirty="0">
              <a:solidFill>
                <a:schemeClr val="bg1"/>
              </a:solidFill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4646" y="1242821"/>
            <a:ext cx="2082805" cy="7747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 History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80699" y="1242821"/>
            <a:ext cx="2082805" cy="7747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Frailty/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Disability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06749" y="1242821"/>
            <a:ext cx="2082805" cy="7747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Procedural/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Discharge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54646" y="2089243"/>
            <a:ext cx="2082805" cy="3974097"/>
          </a:xfrm>
          <a:prstGeom prst="rect">
            <a:avLst/>
          </a:prstGeom>
          <a:noFill/>
          <a:ln w="19050">
            <a:solidFill>
              <a:srgbClr val="FFD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Cardiac surgery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CABG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PPI/ICD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AF/AFL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BAV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Angina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CAD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Grade III/IV LVDD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NYHA III/IV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80699" y="2089243"/>
            <a:ext cx="2082805" cy="3974097"/>
          </a:xfrm>
          <a:prstGeom prst="rect">
            <a:avLst/>
          </a:prstGeom>
          <a:noFill/>
          <a:ln w="19050">
            <a:solidFill>
              <a:srgbClr val="FFD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MMSE &gt; 24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Weight loss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Recent falls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Home O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Albumin &lt;3.3 g/ </a:t>
            </a:r>
            <a:r>
              <a:rPr lang="en-US" dirty="0" err="1">
                <a:solidFill>
                  <a:schemeClr val="bg1"/>
                </a:solidFill>
              </a:rPr>
              <a:t>dL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5M gait speed &gt;6 s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≥ 2 Katz ADL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Assisted living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06749" y="2089243"/>
            <a:ext cx="2082805" cy="3974097"/>
          </a:xfrm>
          <a:prstGeom prst="rect">
            <a:avLst/>
          </a:prstGeom>
          <a:noFill/>
          <a:ln w="19050">
            <a:solidFill>
              <a:srgbClr val="FFD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Femoral </a:t>
            </a:r>
            <a:r>
              <a:rPr lang="en-US" dirty="0" smtClean="0">
                <a:solidFill>
                  <a:schemeClr val="bg1"/>
                </a:solidFill>
              </a:rPr>
              <a:t>access</a:t>
            </a: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AKI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Major </a:t>
            </a:r>
            <a:r>
              <a:rPr lang="en-US" dirty="0" err="1" smtClean="0">
                <a:solidFill>
                  <a:schemeClr val="bg1"/>
                </a:solidFill>
              </a:rPr>
              <a:t>vasc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comp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chemeClr val="bg1"/>
                </a:solidFill>
              </a:rPr>
              <a:t>LTD/major bleeding</a:t>
            </a: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New </a:t>
            </a:r>
            <a:r>
              <a:rPr lang="en-US" dirty="0">
                <a:solidFill>
                  <a:schemeClr val="bg1"/>
                </a:solidFill>
              </a:rPr>
              <a:t>pacemaker</a:t>
            </a:r>
          </a:p>
          <a:p>
            <a:pPr>
              <a:lnSpc>
                <a:spcPts val="17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Dsch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hemodynamics</a:t>
            </a:r>
          </a:p>
          <a:p>
            <a:pPr>
              <a:lnSpc>
                <a:spcPts val="1700"/>
              </a:lnSpc>
            </a:pPr>
            <a:r>
              <a:rPr lang="en-US" dirty="0" err="1">
                <a:solidFill>
                  <a:schemeClr val="bg1"/>
                </a:solidFill>
              </a:rPr>
              <a:t>Dsch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SCr</a:t>
            </a:r>
            <a:r>
              <a:rPr lang="en-US" dirty="0" smtClean="0">
                <a:solidFill>
                  <a:schemeClr val="bg1"/>
                </a:solidFill>
              </a:rPr>
              <a:t> &gt;2mg/</a:t>
            </a:r>
            <a:r>
              <a:rPr lang="en-US" dirty="0" err="1" smtClean="0">
                <a:solidFill>
                  <a:schemeClr val="bg1"/>
                </a:solidFill>
              </a:rPr>
              <a:t>dL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en-US" dirty="0" err="1">
                <a:solidFill>
                  <a:schemeClr val="bg1"/>
                </a:solidFill>
              </a:rPr>
              <a:t>Dsch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Hgb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&lt;8 </a:t>
            </a:r>
            <a:r>
              <a:rPr lang="en-US" dirty="0">
                <a:solidFill>
                  <a:schemeClr val="bg1"/>
                </a:solidFill>
              </a:rPr>
              <a:t>g/</a:t>
            </a:r>
            <a:r>
              <a:rPr lang="en-US" dirty="0" err="1">
                <a:solidFill>
                  <a:schemeClr val="bg1"/>
                </a:solidFill>
              </a:rPr>
              <a:t>dL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Discharged </a:t>
            </a:r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home</a:t>
            </a:r>
          </a:p>
          <a:p>
            <a:pPr>
              <a:lnSpc>
                <a:spcPts val="1700"/>
              </a:lnSpc>
            </a:pPr>
            <a:r>
              <a:rPr lang="en-US" dirty="0" smtClean="0">
                <a:solidFill>
                  <a:schemeClr val="bg1"/>
                </a:solidFill>
              </a:rPr>
              <a:t>Length of stay</a:t>
            </a:r>
            <a:endParaRPr lang="en-US" dirty="0">
              <a:solidFill>
                <a:schemeClr val="bg1"/>
              </a:solidFill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0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RESULTS</a:t>
            </a:r>
            <a:endParaRPr lang="en-US" sz="3600" dirty="0">
              <a:latin typeface="+mj-lt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8447078" y="6556507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8</a:t>
            </a:fld>
            <a:endParaRPr 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179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293568"/>
              </p:ext>
            </p:extLst>
          </p:nvPr>
        </p:nvGraphicFramePr>
        <p:xfrm>
          <a:off x="213360" y="866617"/>
          <a:ext cx="8711565" cy="5498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1840"/>
                <a:gridCol w="1609725"/>
              </a:tblGrid>
              <a:tr h="74390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sz="2400" b="0" i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2400" b="0" i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Characteristic, mean ± SD or %</a:t>
                      </a:r>
                      <a:endParaRPr lang="en-US" sz="2400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TAVR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N=3595</a:t>
                      </a:r>
                      <a:endParaRPr lang="en-US" sz="2400" b="0" i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i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Age (years)</a:t>
                      </a:r>
                      <a:endParaRPr lang="en-US" sz="2400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83.1 ± 7.8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4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i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Men</a:t>
                      </a:r>
                      <a:endParaRPr lang="en-US" sz="2400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53.9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i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BMI &lt; 21 kg/m</a:t>
                      </a:r>
                      <a:r>
                        <a:rPr lang="en-US" sz="2400" b="0" i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en-US" sz="2400" b="0" i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8.2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i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STS PROM &gt;</a:t>
                      </a:r>
                      <a:r>
                        <a:rPr lang="en-US" sz="2400" b="0" i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7%</a:t>
                      </a:r>
                      <a:endParaRPr lang="en-US" sz="2400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SimSun"/>
                          <a:cs typeface="Arial" panose="020B0604020202020204" pitchFamily="34" charset="0"/>
                        </a:rPr>
                        <a:t>58.3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i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Prior coronary artery bypass surgery</a:t>
                      </a:r>
                      <a:endParaRPr lang="en-US" sz="2400" b="0" i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5713" marR="25396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35.4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i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Diabetes mellitus</a:t>
                      </a:r>
                      <a:endParaRPr lang="en-US" sz="2400" b="0" i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45713" marR="25396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37.5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 charset="0"/>
                          <a:cs typeface="Arial" pitchFamily="34" charset="0"/>
                        </a:rPr>
                        <a:t>Cerebrovascular disease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 charset="0"/>
                        <a:cs typeface="Arial" pitchFamily="34" charset="0"/>
                      </a:endParaRPr>
                    </a:p>
                  </a:txBody>
                  <a:tcPr marL="45713" marR="0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25.1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 charset="0"/>
                          <a:cs typeface="Arial" pitchFamily="34" charset="0"/>
                        </a:rPr>
                        <a:t>STS severe chronic lung disease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 charset="0"/>
                        <a:cs typeface="Arial" pitchFamily="34" charset="0"/>
                      </a:endParaRPr>
                    </a:p>
                  </a:txBody>
                  <a:tcPr marL="25398" marR="25398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18.9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 charset="0"/>
                          <a:cs typeface="Arial" pitchFamily="34" charset="0"/>
                        </a:rPr>
                        <a:t>Atrial fibrillation/ flutter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 charset="0"/>
                        <a:cs typeface="Arial" pitchFamily="34" charset="0"/>
                      </a:endParaRPr>
                    </a:p>
                  </a:txBody>
                  <a:tcPr marL="25398" marR="25398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43.8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 charset="0"/>
                          <a:cs typeface="Arial" pitchFamily="34" charset="0"/>
                        </a:rPr>
                        <a:t>Home oxygen</a:t>
                      </a:r>
                      <a:endParaRPr kumimoji="0" lang="en-US" sz="2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 charset="0"/>
                        <a:cs typeface="Arial" pitchFamily="34" charset="0"/>
                      </a:endParaRPr>
                    </a:p>
                  </a:txBody>
                  <a:tcPr marL="25398" marR="25398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21.3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 charset="0"/>
                          <a:cs typeface="Arial" pitchFamily="34" charset="0"/>
                        </a:rPr>
                        <a:t>≥ 2 Katz ADL deficits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 charset="0"/>
                        <a:cs typeface="Arial" pitchFamily="34" charset="0"/>
                      </a:endParaRPr>
                    </a:p>
                  </a:txBody>
                  <a:tcPr marL="25398" marR="25398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10.0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ヒラギノ角ゴ Pro W3" charset="0"/>
                          <a:cs typeface="Arial" pitchFamily="34" charset="0"/>
                        </a:rPr>
                        <a:t>Falls in recent 6 months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ヒラギノ角ゴ Pro W3" charset="0"/>
                        <a:cs typeface="Arial" pitchFamily="34" charset="0"/>
                      </a:endParaRPr>
                    </a:p>
                  </a:txBody>
                  <a:tcPr marL="25398" marR="25398" marT="0" marB="0" anchor="ctr" horzOverflow="overflow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19.3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j-lt"/>
              </a:rPr>
              <a:t>Baseline Characteristics</a:t>
            </a:r>
            <a:endParaRPr lang="en-US" sz="3600" dirty="0">
              <a:latin typeface="+mj-lt"/>
            </a:endParaRPr>
          </a:p>
        </p:txBody>
      </p:sp>
      <p:sp>
        <p:nvSpPr>
          <p:cNvPr id="6" name="Slide Number Placeholder 7"/>
          <p:cNvSpPr txBox="1">
            <a:spLocks/>
          </p:cNvSpPr>
          <p:nvPr/>
        </p:nvSpPr>
        <p:spPr>
          <a:xfrm>
            <a:off x="8438611" y="6588761"/>
            <a:ext cx="692824" cy="32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fld id="{2F5741F9-036F-49D9-B03D-CD2FF55A6DCB}" type="slidenum">
              <a:rPr lang="en-US" sz="1200" smtClean="0">
                <a:latin typeface="+mn-lt"/>
              </a:rPr>
              <a:pPr algn="r">
                <a:spcBef>
                  <a:spcPct val="20000"/>
                </a:spcBef>
                <a:buFont typeface="Arial" pitchFamily="34" charset="0"/>
                <a:buNone/>
              </a:pPr>
              <a:t>9</a:t>
            </a:fld>
            <a:endParaRPr lang="en-US" sz="12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63035" y="-387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TCT2016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96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E16600"/>
      </a:accent1>
      <a:accent2>
        <a:srgbClr val="E6C000"/>
      </a:accent2>
      <a:accent3>
        <a:srgbClr val="2DB5DF"/>
      </a:accent3>
      <a:accent4>
        <a:srgbClr val="3D99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E16600"/>
      </a:accent1>
      <a:accent2>
        <a:srgbClr val="E6C000"/>
      </a:accent2>
      <a:accent3>
        <a:srgbClr val="2DB5DF"/>
      </a:accent3>
      <a:accent4>
        <a:srgbClr val="3D99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E16600"/>
      </a:accent1>
      <a:accent2>
        <a:srgbClr val="E6C000"/>
      </a:accent2>
      <a:accent3>
        <a:srgbClr val="2DB5DF"/>
      </a:accent3>
      <a:accent4>
        <a:srgbClr val="3D99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39102</TotalTime>
  <Words>862</Words>
  <Application>Microsoft Office PowerPoint</Application>
  <PresentationFormat>On-screen Show (4:3)</PresentationFormat>
  <Paragraphs>253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1_Office Theme</vt:lpstr>
      <vt:lpstr>2_Office Theme</vt:lpstr>
      <vt:lpstr>3_Office Theme</vt:lpstr>
      <vt:lpstr>PowerPoint Presentation</vt:lpstr>
      <vt:lpstr>Presenter Disclosure Information</vt:lpstr>
      <vt:lpstr>Background</vt:lpstr>
      <vt:lpstr>Objective</vt:lpstr>
      <vt:lpstr>Definitions</vt:lpstr>
      <vt:lpstr>Methods</vt:lpstr>
      <vt:lpstr>Tested Variables</vt:lpstr>
      <vt:lpstr>RESULTS</vt:lpstr>
      <vt:lpstr>Baseline Characteristics</vt:lpstr>
      <vt:lpstr>AV Disease-Related Rehospitalizations</vt:lpstr>
      <vt:lpstr>Multivariable Predictors of Early AVH</vt:lpstr>
      <vt:lpstr>Multivariable Predictors of Late AVH</vt:lpstr>
      <vt:lpstr>Limitations</vt:lpstr>
      <vt:lpstr>Conclusions</vt:lpstr>
    </vt:vector>
  </TitlesOfParts>
  <Company>Medtronic,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Popma</dc:creator>
  <cp:lastModifiedBy>Moore, Jane, ELS</cp:lastModifiedBy>
  <cp:revision>1421</cp:revision>
  <cp:lastPrinted>2015-01-08T21:47:40Z</cp:lastPrinted>
  <dcterms:created xsi:type="dcterms:W3CDTF">2013-07-05T19:12:03Z</dcterms:created>
  <dcterms:modified xsi:type="dcterms:W3CDTF">2016-10-21T16:25:19Z</dcterms:modified>
</cp:coreProperties>
</file>