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12192000" cy="6858000"/>
  <p:embeddedFontLst>
    <p:embeddedFont>
      <p:font typeface="RBAIMC+Arial-BoldMT"/>
      <p:regular r:id="rId16"/>
    </p:embeddedFont>
    <p:embeddedFont>
      <p:font typeface="DCUFHJ+ArialMT"/>
      <p:regular r:id="rId17"/>
    </p:embeddedFont>
    <p:embeddedFont>
      <p:font typeface="VAPANR+ArialMT"/>
      <p:regular r:id="rId18"/>
    </p:embeddedFont>
    <p:embeddedFont>
      <p:font typeface="VHDNCI+Arial-ItalicMT"/>
      <p:regular r:id="rId19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font" Target="fonts/font1.fntdata" /><Relationship Id="rId17" Type="http://schemas.openxmlformats.org/officeDocument/2006/relationships/font" Target="fonts/font2.fntdata" /><Relationship Id="rId18" Type="http://schemas.openxmlformats.org/officeDocument/2006/relationships/font" Target="fonts/font3.fntdata" /><Relationship Id="rId19" Type="http://schemas.openxmlformats.org/officeDocument/2006/relationships/font" Target="fonts/font4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1998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905537" y="668635"/>
            <a:ext cx="3683496" cy="19942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703"/>
              </a:lnSpc>
              <a:spcBef>
                <a:spcPts val="0"/>
              </a:spcBef>
              <a:spcAft>
                <a:spcPts val="0"/>
              </a:spcAft>
            </a:pPr>
            <a:r>
              <a:rPr dirty="0" sz="6000">
                <a:solidFill>
                  <a:srgbClr val="ffc000"/>
                </a:solidFill>
                <a:latin typeface="RBAIMC+Arial-BoldMT"/>
                <a:cs typeface="RBAIMC+Arial-BoldMT"/>
              </a:rPr>
              <a:t>EXCEL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2533" y="1573171"/>
            <a:ext cx="12634252" cy="30584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362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>
                <a:solidFill>
                  <a:srgbClr val="ffffff"/>
                </a:solidFill>
                <a:latin typeface="DCUFHJ+ArialMT"/>
                <a:cs typeface="DCUFHJ+ArialMT"/>
              </a:rPr>
              <a:t>Five-year</a:t>
            </a:r>
            <a:r>
              <a:rPr dirty="0" sz="4800" spc="46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800">
                <a:solidFill>
                  <a:srgbClr val="ffffff"/>
                </a:solidFill>
                <a:latin typeface="DCUFHJ+ArialMT"/>
                <a:cs typeface="DCUFHJ+ArialMT"/>
              </a:rPr>
              <a:t>Outcomes</a:t>
            </a:r>
            <a:r>
              <a:rPr dirty="0" sz="4800" spc="61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800">
                <a:solidFill>
                  <a:srgbClr val="ffffff"/>
                </a:solidFill>
                <a:latin typeface="DCUFHJ+ArialMT"/>
                <a:cs typeface="DCUFHJ+ArialMT"/>
              </a:rPr>
              <a:t>from</a:t>
            </a:r>
            <a:r>
              <a:rPr dirty="0" sz="4800" spc="25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800">
                <a:solidFill>
                  <a:srgbClr val="ffffff"/>
                </a:solidFill>
                <a:latin typeface="DCUFHJ+ArialMT"/>
                <a:cs typeface="DCUFHJ+ArialMT"/>
              </a:rPr>
              <a:t>a</a:t>
            </a:r>
            <a:r>
              <a:rPr dirty="0" sz="4800" spc="18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800">
                <a:solidFill>
                  <a:srgbClr val="ffffff"/>
                </a:solidFill>
                <a:latin typeface="DCUFHJ+ArialMT"/>
                <a:cs typeface="DCUFHJ+ArialMT"/>
              </a:rPr>
              <a:t>Randomized</a:t>
            </a:r>
          </a:p>
          <a:p>
            <a:pPr marL="417575" marR="0">
              <a:lnSpc>
                <a:spcPts val="5362"/>
              </a:lnSpc>
              <a:spcBef>
                <a:spcPts val="347"/>
              </a:spcBef>
              <a:spcAft>
                <a:spcPts val="0"/>
              </a:spcAft>
            </a:pPr>
            <a:r>
              <a:rPr dirty="0" sz="4800" spc="-37">
                <a:solidFill>
                  <a:srgbClr val="ffffff"/>
                </a:solidFill>
                <a:latin typeface="DCUFHJ+ArialMT"/>
                <a:cs typeface="DCUFHJ+ArialMT"/>
              </a:rPr>
              <a:t>Trial</a:t>
            </a:r>
            <a:r>
              <a:rPr dirty="0" sz="4800" spc="56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800">
                <a:solidFill>
                  <a:srgbClr val="ffffff"/>
                </a:solidFill>
                <a:latin typeface="DCUFHJ+ArialMT"/>
                <a:cs typeface="DCUFHJ+ArialMT"/>
              </a:rPr>
              <a:t>of</a:t>
            </a:r>
            <a:r>
              <a:rPr dirty="0" sz="4800" spc="25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800">
                <a:solidFill>
                  <a:srgbClr val="ffffff"/>
                </a:solidFill>
                <a:latin typeface="DCUFHJ+ArialMT"/>
                <a:cs typeface="DCUFHJ+ArialMT"/>
              </a:rPr>
              <a:t>PCI</a:t>
            </a:r>
            <a:r>
              <a:rPr dirty="0" sz="4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800">
                <a:solidFill>
                  <a:srgbClr val="ffffff"/>
                </a:solidFill>
                <a:latin typeface="DCUFHJ+ArialMT"/>
                <a:cs typeface="DCUFHJ+ArialMT"/>
              </a:rPr>
              <a:t>vs.</a:t>
            </a:r>
            <a:r>
              <a:rPr dirty="0" sz="48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800">
                <a:solidFill>
                  <a:srgbClr val="ffffff"/>
                </a:solidFill>
                <a:latin typeface="DCUFHJ+ArialMT"/>
                <a:cs typeface="DCUFHJ+ArialMT"/>
              </a:rPr>
              <a:t>CABG</a:t>
            </a:r>
            <a:r>
              <a:rPr dirty="0" sz="4800" spc="-12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800">
                <a:solidFill>
                  <a:srgbClr val="ffffff"/>
                </a:solidFill>
                <a:latin typeface="DCUFHJ+ArialMT"/>
                <a:cs typeface="DCUFHJ+ArialMT"/>
              </a:rPr>
              <a:t>in</a:t>
            </a:r>
            <a:r>
              <a:rPr dirty="0" sz="4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800">
                <a:solidFill>
                  <a:srgbClr val="ffffff"/>
                </a:solidFill>
                <a:latin typeface="DCUFHJ+ArialMT"/>
                <a:cs typeface="DCUFHJ+ArialMT"/>
              </a:rPr>
              <a:t>Patients</a:t>
            </a:r>
            <a:r>
              <a:rPr dirty="0" sz="4800" spc="46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800">
                <a:solidFill>
                  <a:srgbClr val="ffffff"/>
                </a:solidFill>
                <a:latin typeface="DCUFHJ+ArialMT"/>
                <a:cs typeface="DCUFHJ+ArialMT"/>
              </a:rPr>
              <a:t>with</a:t>
            </a:r>
          </a:p>
          <a:p>
            <a:pPr marL="829055" marR="0">
              <a:lnSpc>
                <a:spcPts val="5362"/>
              </a:lnSpc>
              <a:spcBef>
                <a:spcPts val="397"/>
              </a:spcBef>
              <a:spcAft>
                <a:spcPts val="0"/>
              </a:spcAft>
            </a:pPr>
            <a:r>
              <a:rPr dirty="0" sz="4800">
                <a:solidFill>
                  <a:srgbClr val="ffffff"/>
                </a:solidFill>
                <a:latin typeface="DCUFHJ+ArialMT"/>
                <a:cs typeface="DCUFHJ+ArialMT"/>
              </a:rPr>
              <a:t>Left</a:t>
            </a:r>
            <a:r>
              <a:rPr dirty="0" sz="4800" spc="38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800">
                <a:solidFill>
                  <a:srgbClr val="ffffff"/>
                </a:solidFill>
                <a:latin typeface="DCUFHJ+ArialMT"/>
                <a:cs typeface="DCUFHJ+ArialMT"/>
              </a:rPr>
              <a:t>Main</a:t>
            </a:r>
            <a:r>
              <a:rPr dirty="0" sz="4800" spc="2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800">
                <a:solidFill>
                  <a:srgbClr val="ffffff"/>
                </a:solidFill>
                <a:latin typeface="DCUFHJ+ArialMT"/>
                <a:cs typeface="DCUFHJ+ArialMT"/>
              </a:rPr>
              <a:t>Coronary</a:t>
            </a:r>
            <a:r>
              <a:rPr dirty="0" sz="4800" spc="-201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800">
                <a:solidFill>
                  <a:srgbClr val="ffffff"/>
                </a:solidFill>
                <a:latin typeface="DCUFHJ+ArialMT"/>
                <a:cs typeface="DCUFHJ+ArialMT"/>
              </a:rPr>
              <a:t>Artery</a:t>
            </a:r>
            <a:r>
              <a:rPr dirty="0" sz="4800" spc="25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800">
                <a:solidFill>
                  <a:srgbClr val="ffffff"/>
                </a:solidFill>
                <a:latin typeface="DCUFHJ+ArialMT"/>
                <a:cs typeface="DCUFHJ+ArialMT"/>
              </a:rPr>
              <a:t>Disease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911189" y="4112273"/>
            <a:ext cx="7327059" cy="18038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82751" marR="0">
              <a:lnSpc>
                <a:spcPts val="4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ffff00"/>
                </a:solidFill>
                <a:latin typeface="DCUFHJ+ArialMT"/>
                <a:cs typeface="DCUFHJ+ArialMT"/>
              </a:rPr>
              <a:t>Gregg</a:t>
            </a:r>
            <a:r>
              <a:rPr dirty="0" sz="4400" spc="10">
                <a:solidFill>
                  <a:srgbClr val="ffff00"/>
                </a:solidFill>
                <a:latin typeface="DCUFHJ+ArialMT"/>
                <a:cs typeface="DCUFHJ+ArialMT"/>
              </a:rPr>
              <a:t> </a:t>
            </a:r>
            <a:r>
              <a:rPr dirty="0" sz="4400" spc="-238">
                <a:solidFill>
                  <a:srgbClr val="ffff00"/>
                </a:solidFill>
                <a:latin typeface="DCUFHJ+ArialMT"/>
                <a:cs typeface="DCUFHJ+ArialMT"/>
              </a:rPr>
              <a:t>W.</a:t>
            </a:r>
            <a:r>
              <a:rPr dirty="0" sz="4400" spc="241">
                <a:solidFill>
                  <a:srgbClr val="ffff00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00"/>
                </a:solidFill>
                <a:latin typeface="DCUFHJ+ArialMT"/>
                <a:cs typeface="DCUFHJ+ArialMT"/>
              </a:rPr>
              <a:t>Stone</a:t>
            </a:r>
            <a:r>
              <a:rPr dirty="0" sz="4400">
                <a:solidFill>
                  <a:srgbClr val="ffff00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00"/>
                </a:solidFill>
                <a:latin typeface="DCUFHJ+ArialMT"/>
                <a:cs typeface="DCUFHJ+ArialMT"/>
              </a:rPr>
              <a:t>MD</a:t>
            </a:r>
          </a:p>
          <a:p>
            <a:pPr marL="0" marR="0">
              <a:lnSpc>
                <a:spcPts val="3123"/>
              </a:lnSpc>
              <a:spcBef>
                <a:spcPts val="1100"/>
              </a:spcBef>
              <a:spcAft>
                <a:spcPts val="0"/>
              </a:spcAft>
            </a:pP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for</a:t>
            </a:r>
            <a:r>
              <a:rPr dirty="0" sz="2800" spc="-152">
                <a:solidFill>
                  <a:srgbClr val="fff2cc"/>
                </a:solidFill>
                <a:latin typeface="DCUFHJ+ArialMT"/>
                <a:cs typeface="DCUFHJ+ArialMT"/>
              </a:rPr>
              <a:t> </a:t>
            </a: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A.</a:t>
            </a: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 </a:t>
            </a: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Pieter</a:t>
            </a: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 </a:t>
            </a: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Kappetein,</a:t>
            </a: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 </a:t>
            </a: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Joseph</a:t>
            </a: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 </a:t>
            </a:r>
            <a:r>
              <a:rPr dirty="0" sz="2800" spc="-318">
                <a:solidFill>
                  <a:srgbClr val="fff2cc"/>
                </a:solidFill>
                <a:latin typeface="DCUFHJ+ArialMT"/>
                <a:cs typeface="DCUFHJ+ArialMT"/>
              </a:rPr>
              <a:t>F.</a:t>
            </a:r>
            <a:r>
              <a:rPr dirty="0" sz="2800" spc="322">
                <a:solidFill>
                  <a:srgbClr val="fff2cc"/>
                </a:solidFill>
                <a:latin typeface="DCUFHJ+ArialMT"/>
                <a:cs typeface="DCUFHJ+ArialMT"/>
              </a:rPr>
              <a:t> </a:t>
            </a: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Sabik,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15344" y="5303024"/>
            <a:ext cx="8697569" cy="9301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Patrick</a:t>
            </a: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 </a:t>
            </a:r>
            <a:r>
              <a:rPr dirty="0" sz="2800" spc="-157">
                <a:solidFill>
                  <a:srgbClr val="fff2cc"/>
                </a:solidFill>
                <a:latin typeface="DCUFHJ+ArialMT"/>
                <a:cs typeface="DCUFHJ+ArialMT"/>
              </a:rPr>
              <a:t>W.</a:t>
            </a:r>
            <a:r>
              <a:rPr dirty="0" sz="2800" spc="150">
                <a:solidFill>
                  <a:srgbClr val="fff2cc"/>
                </a:solidFill>
                <a:latin typeface="DCUFHJ+ArialMT"/>
                <a:cs typeface="DCUFHJ+ArialMT"/>
              </a:rPr>
              <a:t> </a:t>
            </a: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Serruys</a:t>
            </a: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 </a:t>
            </a: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and</a:t>
            </a: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 </a:t>
            </a: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the</a:t>
            </a: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 </a:t>
            </a: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EXCEL</a:t>
            </a:r>
            <a:r>
              <a:rPr dirty="0" sz="2800" spc="-83">
                <a:solidFill>
                  <a:srgbClr val="fff2cc"/>
                </a:solidFill>
                <a:latin typeface="DCUFHJ+ArialMT"/>
                <a:cs typeface="DCUFHJ+ArialMT"/>
              </a:rPr>
              <a:t> </a:t>
            </a:r>
            <a:r>
              <a:rPr dirty="0" sz="2800">
                <a:solidFill>
                  <a:srgbClr val="fff2cc"/>
                </a:solidFill>
                <a:latin typeface="DCUFHJ+ArialMT"/>
                <a:cs typeface="DCUFHJ+ArialMT"/>
              </a:rPr>
              <a:t>investigators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1998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724401" y="263957"/>
            <a:ext cx="3429223" cy="11965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RBAIMC+Arial-BoldMT"/>
                <a:cs typeface="RBAIMC+Arial-BoldMT"/>
              </a:rPr>
              <a:t>Conclusions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84949" y="1281947"/>
            <a:ext cx="11018722" cy="56880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spc="728">
                <a:solidFill>
                  <a:srgbClr val="ffd966"/>
                </a:solidFill>
                <a:latin typeface="DCUFHJ+ArialMT"/>
                <a:cs typeface="DCUFHJ+ArialMT"/>
              </a:rPr>
              <a:t>•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PCI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may</a:t>
            </a:r>
            <a:r>
              <a:rPr dirty="0" sz="4400" spc="-15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thus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be</a:t>
            </a:r>
            <a:r>
              <a:rPr dirty="0" sz="44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considered</a:t>
            </a:r>
            <a:r>
              <a:rPr dirty="0" sz="4400" spc="-21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an</a:t>
            </a:r>
          </a:p>
          <a:p>
            <a:pPr marL="288036" marR="0">
              <a:lnSpc>
                <a:spcPts val="4920"/>
              </a:lnSpc>
              <a:spcBef>
                <a:spcPts val="674"/>
              </a:spcBef>
              <a:spcAft>
                <a:spcPts val="0"/>
              </a:spcAft>
            </a:pP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acceptable</a:t>
            </a:r>
            <a:r>
              <a:rPr dirty="0" sz="4400" spc="-12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revascularization</a:t>
            </a:r>
            <a:r>
              <a:rPr dirty="0" sz="4400" spc="-3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modality</a:t>
            </a:r>
          </a:p>
          <a:p>
            <a:pPr marL="288036" marR="0">
              <a:lnSpc>
                <a:spcPts val="4920"/>
              </a:lnSpc>
              <a:spcBef>
                <a:spcPts val="624"/>
              </a:spcBef>
              <a:spcAft>
                <a:spcPts val="0"/>
              </a:spcAft>
            </a:pP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for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selected</a:t>
            </a:r>
            <a:r>
              <a:rPr dirty="0" sz="4400" spc="-12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patients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with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LMCAD,</a:t>
            </a:r>
            <a:r>
              <a:rPr dirty="0" sz="4400" spc="-2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a</a:t>
            </a:r>
          </a:p>
          <a:p>
            <a:pPr marL="288036" marR="0">
              <a:lnSpc>
                <a:spcPts val="4920"/>
              </a:lnSpc>
              <a:spcBef>
                <a:spcPts val="674"/>
              </a:spcBef>
              <a:spcAft>
                <a:spcPts val="0"/>
              </a:spcAft>
            </a:pP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decision</a:t>
            </a:r>
            <a:r>
              <a:rPr dirty="0" sz="4400" spc="-21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which</a:t>
            </a:r>
            <a:r>
              <a:rPr dirty="0" sz="4400" spc="-12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should</a:t>
            </a:r>
            <a:r>
              <a:rPr dirty="0" sz="4400" spc="-12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be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made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after</a:t>
            </a:r>
          </a:p>
          <a:p>
            <a:pPr marL="288036" marR="0">
              <a:lnSpc>
                <a:spcPts val="4920"/>
              </a:lnSpc>
              <a:spcBef>
                <a:spcPts val="624"/>
              </a:spcBef>
              <a:spcAft>
                <a:spcPts val="0"/>
              </a:spcAft>
            </a:pP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heart</a:t>
            </a:r>
            <a:r>
              <a:rPr dirty="0" sz="44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team</a:t>
            </a:r>
            <a:r>
              <a:rPr dirty="0" sz="4400" spc="-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discussion,</a:t>
            </a:r>
            <a:r>
              <a:rPr dirty="0" sz="4400" spc="-21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taking</a:t>
            </a:r>
            <a:r>
              <a:rPr dirty="0" sz="4400" spc="-12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into</a:t>
            </a:r>
          </a:p>
          <a:p>
            <a:pPr marL="288036" marR="0">
              <a:lnSpc>
                <a:spcPts val="4920"/>
              </a:lnSpc>
              <a:spcBef>
                <a:spcPts val="624"/>
              </a:spcBef>
              <a:spcAft>
                <a:spcPts val="0"/>
              </a:spcAft>
            </a:pP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account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each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patient’s</a:t>
            </a:r>
            <a:r>
              <a:rPr dirty="0" sz="4400" spc="15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individual</a:t>
            </a:r>
            <a:r>
              <a:rPr dirty="0" sz="4400" spc="-31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risk</a:t>
            </a:r>
          </a:p>
          <a:p>
            <a:pPr marL="288036" marR="0">
              <a:lnSpc>
                <a:spcPts val="4920"/>
              </a:lnSpc>
              <a:spcBef>
                <a:spcPts val="674"/>
              </a:spcBef>
              <a:spcAft>
                <a:spcPts val="0"/>
              </a:spcAft>
            </a:pP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factors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and</a:t>
            </a:r>
            <a:r>
              <a:rPr dirty="0" sz="44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4400">
                <a:solidFill>
                  <a:srgbClr val="ffffff"/>
                </a:solidFill>
                <a:latin typeface="DCUFHJ+ArialMT"/>
                <a:cs typeface="DCUFHJ+ArialMT"/>
              </a:rPr>
              <a:t>preferences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1998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799077" y="485722"/>
            <a:ext cx="3278650" cy="11965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RBAIMC+Arial-BoldMT"/>
                <a:cs typeface="RBAIMC+Arial-BoldMT"/>
              </a:rPr>
              <a:t>Disclosures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51249" y="1160185"/>
            <a:ext cx="3497487" cy="10641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9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ffd966"/>
                </a:solidFill>
                <a:latin typeface="DCUFHJ+ArialMT"/>
                <a:cs typeface="DCUFHJ+ArialMT"/>
              </a:rPr>
              <a:t>Gregg</a:t>
            </a:r>
            <a:r>
              <a:rPr dirty="0" sz="3200" spc="-15">
                <a:solidFill>
                  <a:srgbClr val="ffd966"/>
                </a:solidFill>
                <a:latin typeface="DCUFHJ+ArialMT"/>
                <a:cs typeface="DCUFHJ+ArialMT"/>
              </a:rPr>
              <a:t> </a:t>
            </a:r>
            <a:r>
              <a:rPr dirty="0" sz="3200" spc="-175">
                <a:solidFill>
                  <a:srgbClr val="ffd966"/>
                </a:solidFill>
                <a:latin typeface="DCUFHJ+ArialMT"/>
                <a:cs typeface="DCUFHJ+ArialMT"/>
              </a:rPr>
              <a:t>W.</a:t>
            </a:r>
            <a:r>
              <a:rPr dirty="0" sz="3200" spc="172">
                <a:solidFill>
                  <a:srgbClr val="ffd966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d966"/>
                </a:solidFill>
                <a:latin typeface="DCUFHJ+ArialMT"/>
                <a:cs typeface="DCUFHJ+ArialMT"/>
              </a:rPr>
              <a:t>Stone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39907" y="1978863"/>
            <a:ext cx="1383189" cy="9301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ffffff"/>
                </a:solidFill>
                <a:latin typeface="DCUFHJ+ArialMT"/>
                <a:cs typeface="DCUFHJ+ArialMT"/>
              </a:rPr>
              <a:t>None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1998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634165" y="212860"/>
            <a:ext cx="3608149" cy="11965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RBAIMC+Arial-BoldMT"/>
                <a:cs typeface="RBAIMC+Arial-BoldMT"/>
              </a:rPr>
              <a:t>Study</a:t>
            </a:r>
            <a:r>
              <a:rPr dirty="0" sz="3600" spc="117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3600">
                <a:solidFill>
                  <a:srgbClr val="ffffff"/>
                </a:solidFill>
                <a:latin typeface="RBAIMC+Arial-BoldMT"/>
                <a:cs typeface="RBAIMC+Arial-BoldMT"/>
              </a:rPr>
              <a:t>Design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93959" y="944815"/>
            <a:ext cx="8970092" cy="10641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9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ffff99"/>
                </a:solidFill>
                <a:latin typeface="DCUFHJ+ArialMT"/>
                <a:cs typeface="DCUFHJ+ArialMT"/>
              </a:rPr>
              <a:t>2900</a:t>
            </a:r>
            <a:r>
              <a:rPr dirty="0" sz="3200">
                <a:solidFill>
                  <a:srgbClr val="ffff99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99"/>
                </a:solidFill>
                <a:latin typeface="DCUFHJ+ArialMT"/>
                <a:cs typeface="DCUFHJ+ArialMT"/>
              </a:rPr>
              <a:t>pts</a:t>
            </a:r>
            <a:r>
              <a:rPr dirty="0" sz="3200">
                <a:solidFill>
                  <a:srgbClr val="ffff99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99"/>
                </a:solidFill>
                <a:latin typeface="DCUFHJ+ArialMT"/>
                <a:cs typeface="DCUFHJ+ArialMT"/>
              </a:rPr>
              <a:t>with</a:t>
            </a:r>
            <a:r>
              <a:rPr dirty="0" sz="3200">
                <a:solidFill>
                  <a:srgbClr val="ffff99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99"/>
                </a:solidFill>
                <a:latin typeface="DCUFHJ+ArialMT"/>
                <a:cs typeface="DCUFHJ+ArialMT"/>
              </a:rPr>
              <a:t>unprotected</a:t>
            </a:r>
            <a:r>
              <a:rPr dirty="0" sz="3200" spc="-25">
                <a:solidFill>
                  <a:srgbClr val="ffff99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99"/>
                </a:solidFill>
                <a:latin typeface="DCUFHJ+ArialMT"/>
                <a:cs typeface="DCUFHJ+ArialMT"/>
              </a:rPr>
              <a:t>left</a:t>
            </a:r>
            <a:r>
              <a:rPr dirty="0" sz="3200">
                <a:solidFill>
                  <a:srgbClr val="ffff99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99"/>
                </a:solidFill>
                <a:latin typeface="DCUFHJ+ArialMT"/>
                <a:cs typeface="DCUFHJ+ArialMT"/>
              </a:rPr>
              <a:t>main</a:t>
            </a:r>
            <a:r>
              <a:rPr dirty="0" sz="3200">
                <a:solidFill>
                  <a:srgbClr val="ffff99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99"/>
                </a:solidFill>
                <a:latin typeface="DCUFHJ+ArialMT"/>
                <a:cs typeface="DCUFHJ+ArialMT"/>
              </a:rPr>
              <a:t>disease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524667" y="1956031"/>
            <a:ext cx="8217698" cy="9777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68879" marR="0">
              <a:lnSpc>
                <a:spcPts val="2238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VAPANR+ArialMT"/>
                <a:cs typeface="VAPANR+ArialMT"/>
              </a:rPr>
              <a:t>SYNTAX</a:t>
            </a:r>
            <a:r>
              <a:rPr dirty="0" sz="2000" spc="17">
                <a:solidFill>
                  <a:srgbClr val="ffffff"/>
                </a:solidFill>
                <a:latin typeface="VAPANR+ArialMT"/>
                <a:cs typeface="VAPANR+ArialMT"/>
              </a:rPr>
              <a:t> </a:t>
            </a:r>
            <a:r>
              <a:rPr dirty="0" sz="2000">
                <a:solidFill>
                  <a:srgbClr val="ffffff"/>
                </a:solidFill>
                <a:latin typeface="VAPANR+ArialMT"/>
                <a:cs typeface="VAPANR+ArialMT"/>
              </a:rPr>
              <a:t>score</a:t>
            </a:r>
            <a:r>
              <a:rPr dirty="0" sz="2000" spc="-43">
                <a:solidFill>
                  <a:srgbClr val="ffffff"/>
                </a:solidFill>
                <a:latin typeface="VAPANR+ArialMT"/>
                <a:cs typeface="VAPANR+ArialMT"/>
              </a:rPr>
              <a:t> </a:t>
            </a:r>
            <a:r>
              <a:rPr dirty="0" sz="2000">
                <a:solidFill>
                  <a:srgbClr val="ffffff"/>
                </a:solidFill>
                <a:latin typeface="VAPANR+ArialMT"/>
                <a:cs typeface="VAPANR+ArialMT"/>
              </a:rPr>
              <a:t>≤32</a:t>
            </a:r>
          </a:p>
          <a:p>
            <a:pPr marL="0" marR="0">
              <a:lnSpc>
                <a:spcPts val="2238"/>
              </a:lnSpc>
              <a:spcBef>
                <a:spcPts val="271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CUFHJ+ArialMT"/>
                <a:cs typeface="DCUFHJ+ArialMT"/>
              </a:rPr>
              <a:t>Consensus</a:t>
            </a:r>
            <a:r>
              <a:rPr dirty="0" sz="2000" spc="-47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000">
                <a:solidFill>
                  <a:srgbClr val="ffffff"/>
                </a:solidFill>
                <a:latin typeface="DCUFHJ+ArialMT"/>
                <a:cs typeface="DCUFHJ+ArialMT"/>
              </a:rPr>
              <a:t>agreement</a:t>
            </a:r>
            <a:r>
              <a:rPr dirty="0" sz="2000" spc="-4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000">
                <a:solidFill>
                  <a:srgbClr val="ffffff"/>
                </a:solidFill>
                <a:latin typeface="DCUFHJ+ArialMT"/>
                <a:cs typeface="DCUFHJ+ArialMT"/>
              </a:rPr>
              <a:t>of</a:t>
            </a:r>
            <a:r>
              <a:rPr dirty="0" sz="2000" spc="-2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000">
                <a:solidFill>
                  <a:srgbClr val="ffffff"/>
                </a:solidFill>
                <a:latin typeface="DCUFHJ+ArialMT"/>
                <a:cs typeface="DCUFHJ+ArialMT"/>
              </a:rPr>
              <a:t>eligibility</a:t>
            </a:r>
            <a:r>
              <a:rPr dirty="0" sz="2000" spc="1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000">
                <a:solidFill>
                  <a:srgbClr val="ffffff"/>
                </a:solidFill>
                <a:latin typeface="DCUFHJ+ArialMT"/>
                <a:cs typeface="DCUFHJ+ArialMT"/>
              </a:rPr>
              <a:t>and</a:t>
            </a:r>
            <a:r>
              <a:rPr dirty="0" sz="2000" spc="-15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000">
                <a:solidFill>
                  <a:srgbClr val="ffffff"/>
                </a:solidFill>
                <a:latin typeface="DCUFHJ+ArialMT"/>
                <a:cs typeface="DCUFHJ+ArialMT"/>
              </a:rPr>
              <a:t>equipoise</a:t>
            </a:r>
            <a:r>
              <a:rPr dirty="0" sz="2000" spc="-1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000">
                <a:solidFill>
                  <a:srgbClr val="ffffff"/>
                </a:solidFill>
                <a:latin typeface="DCUFHJ+ArialMT"/>
                <a:cs typeface="DCUFHJ+ArialMT"/>
              </a:rPr>
              <a:t>by</a:t>
            </a:r>
            <a:r>
              <a:rPr dirty="0" sz="2000" spc="-12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000">
                <a:solidFill>
                  <a:srgbClr val="ffffff"/>
                </a:solidFill>
                <a:latin typeface="DCUFHJ+ArialMT"/>
                <a:cs typeface="DCUFHJ+ArialMT"/>
              </a:rPr>
              <a:t>heart</a:t>
            </a:r>
            <a:r>
              <a:rPr dirty="0" sz="2000" spc="-33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000">
                <a:solidFill>
                  <a:srgbClr val="ffffff"/>
                </a:solidFill>
                <a:latin typeface="DCUFHJ+ArialMT"/>
                <a:cs typeface="DCUFHJ+ArialMT"/>
              </a:rPr>
              <a:t>team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84543" y="2613948"/>
            <a:ext cx="846832" cy="7977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ff99"/>
                </a:solidFill>
                <a:latin typeface="DCUFHJ+ArialMT"/>
                <a:cs typeface="DCUFHJ+ArialMT"/>
              </a:rPr>
              <a:t>No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39537" y="2979708"/>
            <a:ext cx="1736377" cy="7977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ff99"/>
                </a:solidFill>
                <a:latin typeface="DCUFHJ+ArialMT"/>
                <a:cs typeface="DCUFHJ+ArialMT"/>
              </a:rPr>
              <a:t>(N=1000)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833271" y="3132751"/>
            <a:ext cx="982414" cy="7977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ff99"/>
                </a:solidFill>
                <a:latin typeface="DCUFHJ+ArialMT"/>
                <a:cs typeface="DCUFHJ+ArialMT"/>
              </a:rPr>
              <a:t>Yes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456843" y="3536611"/>
            <a:ext cx="1736377" cy="7977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ff99"/>
                </a:solidFill>
                <a:latin typeface="DCUFHJ+ArialMT"/>
                <a:cs typeface="DCUFHJ+ArialMT"/>
              </a:rPr>
              <a:t>(N=1900)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675781" y="3800159"/>
            <a:ext cx="1914078" cy="7977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Enrollment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003925" y="4050825"/>
            <a:ext cx="564797" cy="6653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8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CUFHJ+ArialMT"/>
                <a:cs typeface="DCUFHJ+ArialMT"/>
              </a:rPr>
              <a:t>R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970071" y="4097176"/>
            <a:ext cx="3320127" cy="3498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ffffff"/>
                </a:solidFill>
                <a:latin typeface="DCUFHJ+ArialMT"/>
                <a:cs typeface="DCUFHJ+ArialMT"/>
              </a:rPr>
              <a:t>Stratified</a:t>
            </a:r>
            <a:r>
              <a:rPr dirty="0" sz="1050" spc="-27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050">
                <a:solidFill>
                  <a:srgbClr val="ffffff"/>
                </a:solidFill>
                <a:latin typeface="DCUFHJ+ArialMT"/>
                <a:cs typeface="DCUFHJ+ArialMT"/>
              </a:rPr>
              <a:t>by</a:t>
            </a:r>
            <a:r>
              <a:rPr dirty="0" sz="1050" spc="-17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050">
                <a:solidFill>
                  <a:srgbClr val="ffffff"/>
                </a:solidFill>
                <a:latin typeface="DCUFHJ+ArialMT"/>
                <a:cs typeface="DCUFHJ+ArialMT"/>
              </a:rPr>
              <a:t>diabetes</a:t>
            </a:r>
            <a:r>
              <a:rPr dirty="0" sz="1050" spc="282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050">
                <a:solidFill>
                  <a:srgbClr val="ffffff"/>
                </a:solidFill>
                <a:latin typeface="DCUFHJ+ArialMT"/>
                <a:cs typeface="DCUFHJ+ArialMT"/>
              </a:rPr>
              <a:t>SYNTAX</a:t>
            </a:r>
            <a:r>
              <a:rPr dirty="0" sz="1050" spc="-36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050">
                <a:solidFill>
                  <a:srgbClr val="ffffff"/>
                </a:solidFill>
                <a:latin typeface="DCUFHJ+ArialMT"/>
                <a:cs typeface="DCUFHJ+ArialMT"/>
              </a:rPr>
              <a:t>score</a:t>
            </a:r>
            <a:r>
              <a:rPr dirty="0" sz="1050" spc="-1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050">
                <a:solidFill>
                  <a:srgbClr val="ffffff"/>
                </a:solidFill>
                <a:latin typeface="DCUFHJ+ArialMT"/>
                <a:cs typeface="DCUFHJ+ArialMT"/>
              </a:rPr>
              <a:t>and</a:t>
            </a:r>
            <a:r>
              <a:rPr dirty="0" sz="105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050">
                <a:solidFill>
                  <a:srgbClr val="ffffff"/>
                </a:solidFill>
                <a:latin typeface="DCUFHJ+ArialMT"/>
                <a:cs typeface="DCUFHJ+ArialMT"/>
              </a:rPr>
              <a:t>center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904381" y="4165919"/>
            <a:ext cx="1456944" cy="7977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registry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609476" y="5045258"/>
            <a:ext cx="6358547" cy="10641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9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ffff99"/>
                </a:solidFill>
                <a:latin typeface="DCUFHJ+ArialMT"/>
                <a:cs typeface="DCUFHJ+ArialMT"/>
              </a:rPr>
              <a:t>PCI</a:t>
            </a:r>
            <a:r>
              <a:rPr dirty="0" sz="3200" spc="1069">
                <a:solidFill>
                  <a:srgbClr val="ffff99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99"/>
                </a:solidFill>
                <a:latin typeface="DCUFHJ+ArialMT"/>
                <a:cs typeface="DCUFHJ+ArialMT"/>
              </a:rPr>
              <a:t>Xience</a:t>
            </a:r>
            <a:r>
              <a:rPr dirty="0" sz="3200">
                <a:solidFill>
                  <a:srgbClr val="ffff99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99"/>
                </a:solidFill>
                <a:latin typeface="DCUFHJ+ArialMT"/>
                <a:cs typeface="DCUFHJ+ArialMT"/>
              </a:rPr>
              <a:t>EES)</a:t>
            </a:r>
            <a:r>
              <a:rPr dirty="0" sz="3200" spc="8137">
                <a:solidFill>
                  <a:srgbClr val="ffff99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99"/>
                </a:solidFill>
                <a:latin typeface="DCUFHJ+ArialMT"/>
                <a:cs typeface="DCUFHJ+ArialMT"/>
              </a:rPr>
              <a:t>CABG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670180" y="5527838"/>
            <a:ext cx="1566862" cy="7977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ff99"/>
                </a:solidFill>
                <a:latin typeface="DCUFHJ+ArialMT"/>
                <a:cs typeface="DCUFHJ+ArialMT"/>
              </a:rPr>
              <a:t>(N=950)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006875" y="5527838"/>
            <a:ext cx="1566862" cy="7977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ff99"/>
                </a:solidFill>
                <a:latin typeface="DCUFHJ+ArialMT"/>
                <a:cs typeface="DCUFHJ+ArialMT"/>
              </a:rPr>
              <a:t>(N=950)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912270" y="6067370"/>
            <a:ext cx="9621970" cy="10659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5176" marR="0">
              <a:lnSpc>
                <a:spcPts val="2453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Follo</a:t>
            </a:r>
            <a:r>
              <a:rPr dirty="0" sz="2200" spc="170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up:</a:t>
            </a:r>
            <a:r>
              <a:rPr dirty="0" sz="2200" spc="1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1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month,</a:t>
            </a:r>
            <a:r>
              <a:rPr dirty="0" sz="2200" spc="25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6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months,</a:t>
            </a:r>
            <a:r>
              <a:rPr dirty="0" sz="2200" spc="15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1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year,</a:t>
            </a:r>
            <a:r>
              <a:rPr dirty="0" sz="2200" spc="15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annually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through</a:t>
            </a:r>
            <a:r>
              <a:rPr dirty="0" sz="2200" spc="11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5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years</a:t>
            </a:r>
          </a:p>
          <a:p>
            <a:pPr marL="0" marR="0">
              <a:lnSpc>
                <a:spcPts val="2453"/>
              </a:lnSpc>
              <a:spcBef>
                <a:spcPts val="136"/>
              </a:spcBef>
              <a:spcAft>
                <a:spcPts val="0"/>
              </a:spcAft>
            </a:pPr>
            <a:r>
              <a:rPr dirty="0" sz="2200">
                <a:solidFill>
                  <a:srgbClr val="ffd966"/>
                </a:solidFill>
                <a:latin typeface="DCUFHJ+ArialMT"/>
                <a:cs typeface="DCUFHJ+ArialMT"/>
              </a:rPr>
              <a:t>Primary</a:t>
            </a:r>
            <a:r>
              <a:rPr dirty="0" sz="2200" spc="20">
                <a:solidFill>
                  <a:srgbClr val="ffd966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d966"/>
                </a:solidFill>
                <a:latin typeface="DCUFHJ+ArialMT"/>
                <a:cs typeface="DCUFHJ+ArialMT"/>
              </a:rPr>
              <a:t>endpoint</a:t>
            </a:r>
            <a:r>
              <a:rPr dirty="0" sz="2200" spc="623">
                <a:solidFill>
                  <a:srgbClr val="ffd966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Measured</a:t>
            </a:r>
            <a:r>
              <a:rPr dirty="0" sz="2200" spc="12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at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a</a:t>
            </a:r>
            <a:r>
              <a:rPr dirty="0" sz="2200" spc="11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median</a:t>
            </a:r>
            <a:r>
              <a:rPr dirty="0" sz="2200" spc="1976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yr</a:t>
            </a:r>
            <a:r>
              <a:rPr dirty="0" sz="2200" spc="2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FU,</a:t>
            </a:r>
            <a:r>
              <a:rPr dirty="0" sz="2200" spc="15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minimum</a:t>
            </a:r>
            <a:r>
              <a:rPr dirty="0" sz="2200" spc="198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yr</a:t>
            </a:r>
            <a:r>
              <a:rPr dirty="0" sz="2200" spc="33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200">
                <a:solidFill>
                  <a:srgbClr val="ffffff"/>
                </a:solidFill>
                <a:latin typeface="DCUFHJ+ArialMT"/>
                <a:cs typeface="DCUFHJ+ArialMT"/>
              </a:rPr>
              <a:t>FU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1998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06327" y="236643"/>
            <a:ext cx="9870021" cy="17452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85212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00"/>
                </a:solidFill>
                <a:latin typeface="RBAIMC+Arial-BoldMT"/>
                <a:cs typeface="RBAIMC+Arial-BoldMT"/>
              </a:rPr>
              <a:t>Primary</a:t>
            </a:r>
            <a:r>
              <a:rPr dirty="0" sz="3600" spc="85">
                <a:solidFill>
                  <a:srgbClr val="ffff00"/>
                </a:solidFill>
                <a:latin typeface="RBAIMC+Arial-BoldMT"/>
                <a:cs typeface="RBAIMC+Arial-BoldMT"/>
              </a:rPr>
              <a:t> </a:t>
            </a:r>
            <a:r>
              <a:rPr dirty="0" sz="3600">
                <a:solidFill>
                  <a:srgbClr val="ffff00"/>
                </a:solidFill>
                <a:latin typeface="RBAIMC+Arial-BoldMT"/>
                <a:cs typeface="RBAIMC+Arial-BoldMT"/>
              </a:rPr>
              <a:t>Endpoint</a:t>
            </a:r>
          </a:p>
          <a:p>
            <a:pPr marL="0" marR="0">
              <a:lnSpc>
                <a:spcPts val="4021"/>
              </a:lnSpc>
              <a:spcBef>
                <a:spcPts val="298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RBAIMC+Arial-BoldMT"/>
                <a:cs typeface="RBAIMC+Arial-BoldMT"/>
              </a:rPr>
              <a:t>All-cause</a:t>
            </a:r>
            <a:r>
              <a:rPr dirty="0" sz="3600" spc="100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3600">
                <a:solidFill>
                  <a:srgbClr val="ffffff"/>
                </a:solidFill>
                <a:latin typeface="RBAIMC+Arial-BoldMT"/>
                <a:cs typeface="RBAIMC+Arial-BoldMT"/>
              </a:rPr>
              <a:t>Death,</a:t>
            </a:r>
            <a:r>
              <a:rPr dirty="0" sz="3600" spc="92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3600">
                <a:solidFill>
                  <a:srgbClr val="ffffff"/>
                </a:solidFill>
                <a:latin typeface="RBAIMC+Arial-BoldMT"/>
                <a:cs typeface="RBAIMC+Arial-BoldMT"/>
              </a:rPr>
              <a:t>Stroke</a:t>
            </a:r>
            <a:r>
              <a:rPr dirty="0" sz="3600" spc="88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3600">
                <a:solidFill>
                  <a:srgbClr val="ffffff"/>
                </a:solidFill>
                <a:latin typeface="RBAIMC+Arial-BoldMT"/>
                <a:cs typeface="RBAIMC+Arial-BoldMT"/>
              </a:rPr>
              <a:t>or</a:t>
            </a:r>
            <a:r>
              <a:rPr dirty="0" sz="3600" spc="114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3600">
                <a:solidFill>
                  <a:srgbClr val="ffffff"/>
                </a:solidFill>
                <a:latin typeface="RBAIMC+Arial-BoldMT"/>
                <a:cs typeface="RBAIMC+Arial-BoldMT"/>
              </a:rPr>
              <a:t>MI</a:t>
            </a:r>
            <a:r>
              <a:rPr dirty="0" sz="3600" spc="90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3600">
                <a:solidFill>
                  <a:srgbClr val="ffffff"/>
                </a:solidFill>
                <a:latin typeface="RBAIMC+Arial-BoldMT"/>
                <a:cs typeface="RBAIMC+Arial-BoldMT"/>
              </a:rPr>
              <a:t>at</a:t>
            </a:r>
            <a:r>
              <a:rPr dirty="0" sz="3600" spc="98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3600">
                <a:solidFill>
                  <a:srgbClr val="ffffff"/>
                </a:solidFill>
                <a:latin typeface="RBAIMC+Arial-BoldMT"/>
                <a:cs typeface="RBAIMC+Arial-BoldMT"/>
              </a:rPr>
              <a:t>5</a:t>
            </a:r>
            <a:r>
              <a:rPr dirty="0" sz="3600" spc="39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3600" spc="-38">
                <a:solidFill>
                  <a:srgbClr val="ffffff"/>
                </a:solidFill>
                <a:latin typeface="RBAIMC+Arial-BoldMT"/>
                <a:cs typeface="RBAIMC+Arial-BoldMT"/>
              </a:rPr>
              <a:t>Years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85921" y="1534225"/>
            <a:ext cx="597172" cy="34631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25</a:t>
            </a:r>
          </a:p>
          <a:p>
            <a:pPr marL="0" marR="0">
              <a:lnSpc>
                <a:spcPts val="2010"/>
              </a:lnSpc>
              <a:spcBef>
                <a:spcPts val="3678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20</a:t>
            </a:r>
          </a:p>
          <a:p>
            <a:pPr marL="0" marR="0">
              <a:lnSpc>
                <a:spcPts val="2010"/>
              </a:lnSpc>
              <a:spcBef>
                <a:spcPts val="340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15</a:t>
            </a:r>
          </a:p>
          <a:p>
            <a:pPr marL="0" marR="0">
              <a:lnSpc>
                <a:spcPts val="2010"/>
              </a:lnSpc>
              <a:spcBef>
                <a:spcPts val="3716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10</a:t>
            </a:r>
          </a:p>
          <a:p>
            <a:pPr marL="126415" marR="0">
              <a:lnSpc>
                <a:spcPts val="2010"/>
              </a:lnSpc>
              <a:spcBef>
                <a:spcPts val="3766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7591" y="1839606"/>
            <a:ext cx="1857148" cy="990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972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CABG</a:t>
            </a:r>
            <a:r>
              <a:rPr dirty="0" sz="18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(n=957)</a:t>
            </a:r>
          </a:p>
          <a:p>
            <a:pPr marL="0" marR="0">
              <a:lnSpc>
                <a:spcPts val="2010"/>
              </a:lnSpc>
              <a:spcBef>
                <a:spcPts val="107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PCI</a:t>
            </a:r>
            <a:r>
              <a:rPr dirty="0" sz="18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(n=948)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986941" y="1970693"/>
            <a:ext cx="1102825" cy="10407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8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CUFHJ+ArialMT"/>
                <a:cs typeface="DCUFHJ+ArialMT"/>
              </a:rPr>
              <a:t>22.0%</a:t>
            </a:r>
          </a:p>
          <a:p>
            <a:pPr marL="0" marR="0">
              <a:lnSpc>
                <a:spcPts val="2238"/>
              </a:lnSpc>
              <a:spcBef>
                <a:spcPts val="767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CUFHJ+ArialMT"/>
                <a:cs typeface="DCUFHJ+ArialMT"/>
              </a:rPr>
              <a:t>19.2%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67910" y="3628607"/>
            <a:ext cx="2658719" cy="152923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5823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OR</a:t>
            </a:r>
            <a:r>
              <a:rPr dirty="0" sz="2400" spc="-17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[95%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CI]</a:t>
            </a:r>
            <a:r>
              <a:rPr dirty="0" sz="2400" spc="-1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=</a:t>
            </a:r>
          </a:p>
          <a:p>
            <a:pPr marL="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1.19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[0.95,</a:t>
            </a:r>
            <a:r>
              <a:rPr dirty="0" sz="2400" spc="-1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1.50]</a:t>
            </a:r>
          </a:p>
          <a:p>
            <a:pPr marL="614171" marR="0">
              <a:lnSpc>
                <a:spcPts val="2681"/>
              </a:lnSpc>
              <a:spcBef>
                <a:spcPts val="148"/>
              </a:spcBef>
              <a:spcAft>
                <a:spcPts val="0"/>
              </a:spcAft>
            </a:pPr>
            <a:r>
              <a:rPr dirty="0" sz="2400">
                <a:solidFill>
                  <a:srgbClr val="ffff00"/>
                </a:solidFill>
                <a:latin typeface="DCUFHJ+ArialMT"/>
                <a:cs typeface="DCUFHJ+ArialMT"/>
              </a:rPr>
              <a:t>P=0.13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13023" y="5115244"/>
            <a:ext cx="470036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0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685145" y="5344645"/>
            <a:ext cx="470036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0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422733" y="5344645"/>
            <a:ext cx="597172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65935" y="5344645"/>
            <a:ext cx="597172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24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086734" y="5344645"/>
            <a:ext cx="597172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36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918735" y="5344645"/>
            <a:ext cx="597172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48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0750736" y="5344645"/>
            <a:ext cx="597172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60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768738" y="5627599"/>
            <a:ext cx="1541115" cy="7977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d966"/>
                </a:solidFill>
                <a:latin typeface="RBAIMC+Arial-BoldMT"/>
                <a:cs typeface="RBAIMC+Arial-BoldMT"/>
              </a:rPr>
              <a:t>Months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13891" y="5801722"/>
            <a:ext cx="1260017" cy="3988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u="sng">
                <a:solidFill>
                  <a:srgbClr val="ffffff"/>
                </a:solidFill>
                <a:latin typeface="DCUFHJ+ArialMT"/>
                <a:cs typeface="DCUFHJ+ArialMT"/>
              </a:rPr>
              <a:t>Number</a:t>
            </a:r>
            <a:r>
              <a:rPr dirty="0" sz="1200" u="sng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200" u="sng">
                <a:solidFill>
                  <a:srgbClr val="ffffff"/>
                </a:solidFill>
                <a:latin typeface="DCUFHJ+ArialMT"/>
                <a:cs typeface="DCUFHJ+ArialMT"/>
              </a:rPr>
              <a:t>at</a:t>
            </a:r>
            <a:r>
              <a:rPr dirty="0" sz="1200" spc="34" u="sng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200" u="sng">
                <a:solidFill>
                  <a:srgbClr val="ffffff"/>
                </a:solidFill>
                <a:latin typeface="DCUFHJ+ArialMT"/>
                <a:cs typeface="DCUFHJ+ArialMT"/>
              </a:rPr>
              <a:t>risk</a:t>
            </a:r>
            <a:r>
              <a:rPr dirty="0" sz="1200">
                <a:solidFill>
                  <a:srgbClr val="ffffff"/>
                </a:solidFill>
                <a:latin typeface="DCUFHJ+ArialMT"/>
                <a:cs typeface="DCUFHJ+ArialMT"/>
              </a:rPr>
              <a:t>: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912280" y="6026241"/>
            <a:ext cx="662240" cy="5936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9463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DCUFHJ+ArialMT"/>
                <a:cs typeface="DCUFHJ+ArialMT"/>
              </a:rPr>
              <a:t>PCI</a:t>
            </a:r>
          </a:p>
          <a:p>
            <a:pPr marL="0" marR="0">
              <a:lnSpc>
                <a:spcPts val="1340"/>
              </a:lnSpc>
              <a:spcBef>
                <a:spcPts val="242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DCUFHJ+ArialMT"/>
                <a:cs typeface="DCUFHJ+ArialMT"/>
              </a:rPr>
              <a:t>CABG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617981" y="6026241"/>
            <a:ext cx="484109" cy="5936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DCUFHJ+ArialMT"/>
                <a:cs typeface="DCUFHJ+ArialMT"/>
              </a:rPr>
              <a:t>948</a:t>
            </a:r>
          </a:p>
          <a:p>
            <a:pPr marL="63" marR="0">
              <a:lnSpc>
                <a:spcPts val="1340"/>
              </a:lnSpc>
              <a:spcBef>
                <a:spcPts val="242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DCUFHJ+ArialMT"/>
                <a:cs typeface="DCUFHJ+ArialMT"/>
              </a:rPr>
              <a:t>957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444254" y="6026241"/>
            <a:ext cx="484046" cy="5936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DCUFHJ+ArialMT"/>
                <a:cs typeface="DCUFHJ+ArialMT"/>
              </a:rPr>
              <a:t>854</a:t>
            </a:r>
          </a:p>
          <a:p>
            <a:pPr marL="0" marR="0">
              <a:lnSpc>
                <a:spcPts val="1340"/>
              </a:lnSpc>
              <a:spcBef>
                <a:spcPts val="242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DCUFHJ+ArialMT"/>
                <a:cs typeface="DCUFHJ+ArialMT"/>
              </a:rPr>
              <a:t>818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262995" y="6026241"/>
            <a:ext cx="484046" cy="5936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DCUFHJ+ArialMT"/>
                <a:cs typeface="DCUFHJ+ArialMT"/>
              </a:rPr>
              <a:t>809</a:t>
            </a:r>
          </a:p>
          <a:p>
            <a:pPr marL="0" marR="0">
              <a:lnSpc>
                <a:spcPts val="1340"/>
              </a:lnSpc>
              <a:spcBef>
                <a:spcPts val="242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DCUFHJ+ArialMT"/>
                <a:cs typeface="DCUFHJ+ArialMT"/>
              </a:rPr>
              <a:t>789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091338" y="6026241"/>
            <a:ext cx="484046" cy="5936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DCUFHJ+ArialMT"/>
                <a:cs typeface="DCUFHJ+ArialMT"/>
              </a:rPr>
              <a:t>778</a:t>
            </a:r>
          </a:p>
          <a:p>
            <a:pPr marL="0" marR="0">
              <a:lnSpc>
                <a:spcPts val="1340"/>
              </a:lnSpc>
              <a:spcBef>
                <a:spcPts val="242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DCUFHJ+ArialMT"/>
                <a:cs typeface="DCUFHJ+ArialMT"/>
              </a:rPr>
              <a:t>763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8932482" y="6026241"/>
            <a:ext cx="484046" cy="5936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DCUFHJ+ArialMT"/>
                <a:cs typeface="DCUFHJ+ArialMT"/>
              </a:rPr>
              <a:t>738</a:t>
            </a:r>
          </a:p>
          <a:p>
            <a:pPr marL="0" marR="0">
              <a:lnSpc>
                <a:spcPts val="1340"/>
              </a:lnSpc>
              <a:spcBef>
                <a:spcPts val="242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DCUFHJ+ArialMT"/>
                <a:cs typeface="DCUFHJ+ArialMT"/>
              </a:rPr>
              <a:t>734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0760825" y="6026241"/>
            <a:ext cx="484046" cy="5936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DCUFHJ+ArialMT"/>
                <a:cs typeface="DCUFHJ+ArialMT"/>
              </a:rPr>
              <a:t>486</a:t>
            </a:r>
          </a:p>
          <a:p>
            <a:pPr marL="0" marR="0">
              <a:lnSpc>
                <a:spcPts val="1340"/>
              </a:lnSpc>
              <a:spcBef>
                <a:spcPts val="242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DCUFHJ+ArialMT"/>
                <a:cs typeface="DCUFHJ+ArialMT"/>
              </a:rPr>
              <a:t>532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1998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37618" y="127578"/>
            <a:ext cx="9097305" cy="22122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41220" marR="0">
              <a:lnSpc>
                <a:spcPts val="3579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ffff00"/>
                </a:solidFill>
                <a:latin typeface="RBAIMC+Arial-BoldMT"/>
                <a:cs typeface="RBAIMC+Arial-BoldMT"/>
              </a:rPr>
              <a:t>Piecewise</a:t>
            </a:r>
            <a:r>
              <a:rPr dirty="0" sz="3200" spc="75">
                <a:solidFill>
                  <a:srgbClr val="ffff00"/>
                </a:solidFill>
                <a:latin typeface="RBAIMC+Arial-BoldMT"/>
                <a:cs typeface="RBAIMC+Arial-BoldMT"/>
              </a:rPr>
              <a:t> </a:t>
            </a:r>
            <a:r>
              <a:rPr dirty="0" sz="3200">
                <a:solidFill>
                  <a:srgbClr val="ffff00"/>
                </a:solidFill>
                <a:latin typeface="RBAIMC+Arial-BoldMT"/>
                <a:cs typeface="RBAIMC+Arial-BoldMT"/>
              </a:rPr>
              <a:t>Hazards</a:t>
            </a:r>
          </a:p>
          <a:p>
            <a:pPr marL="443483" marR="0">
              <a:lnSpc>
                <a:spcPts val="4464"/>
              </a:lnSpc>
              <a:spcBef>
                <a:spcPts val="105"/>
              </a:spcBef>
              <a:spcAft>
                <a:spcPts val="0"/>
              </a:spcAft>
            </a:pPr>
            <a:r>
              <a:rPr dirty="0" sz="4000">
                <a:solidFill>
                  <a:srgbClr val="ffffff"/>
                </a:solidFill>
                <a:latin typeface="RBAIMC+Arial-BoldMT"/>
                <a:cs typeface="RBAIMC+Arial-BoldMT"/>
              </a:rPr>
              <a:t>All-cause</a:t>
            </a:r>
            <a:r>
              <a:rPr dirty="0" sz="4000" spc="139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4000">
                <a:solidFill>
                  <a:srgbClr val="ffffff"/>
                </a:solidFill>
                <a:latin typeface="RBAIMC+Arial-BoldMT"/>
                <a:cs typeface="RBAIMC+Arial-BoldMT"/>
              </a:rPr>
              <a:t>Death,</a:t>
            </a:r>
            <a:r>
              <a:rPr dirty="0" sz="4000" spc="140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4000">
                <a:solidFill>
                  <a:srgbClr val="ffffff"/>
                </a:solidFill>
                <a:latin typeface="RBAIMC+Arial-BoldMT"/>
                <a:cs typeface="RBAIMC+Arial-BoldMT"/>
              </a:rPr>
              <a:t>Stroke</a:t>
            </a:r>
            <a:r>
              <a:rPr dirty="0" sz="4000" spc="139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4000">
                <a:solidFill>
                  <a:srgbClr val="ffffff"/>
                </a:solidFill>
                <a:latin typeface="RBAIMC+Arial-BoldMT"/>
                <a:cs typeface="RBAIMC+Arial-BoldMT"/>
              </a:rPr>
              <a:t>or</a:t>
            </a:r>
            <a:r>
              <a:rPr dirty="0" sz="4000" spc="126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4000">
                <a:solidFill>
                  <a:srgbClr val="ffffff"/>
                </a:solidFill>
                <a:latin typeface="RBAIMC+Arial-BoldMT"/>
                <a:cs typeface="RBAIMC+Arial-BoldMT"/>
              </a:rPr>
              <a:t>MI</a:t>
            </a:r>
          </a:p>
          <a:p>
            <a:pPr marL="0" marR="0">
              <a:lnSpc>
                <a:spcPts val="3579"/>
              </a:lnSpc>
              <a:spcBef>
                <a:spcPts val="440"/>
              </a:spcBef>
              <a:spcAft>
                <a:spcPts val="0"/>
              </a:spcAft>
            </a:pPr>
            <a:r>
              <a:rPr dirty="0" sz="3200">
                <a:solidFill>
                  <a:srgbClr val="fdf3c5"/>
                </a:solidFill>
                <a:latin typeface="DCUFHJ+ArialMT"/>
                <a:cs typeface="DCUFHJ+ArialMT"/>
              </a:rPr>
              <a:t>Three</a:t>
            </a:r>
            <a:r>
              <a:rPr dirty="0" sz="3200" spc="-14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df3c5"/>
                </a:solidFill>
                <a:latin typeface="DCUFHJ+ArialMT"/>
                <a:cs typeface="DCUFHJ+ArialMT"/>
              </a:rPr>
              <a:t>distinct</a:t>
            </a:r>
            <a:r>
              <a:rPr dirty="0" sz="3200" spc="-10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df3c5"/>
                </a:solidFill>
                <a:latin typeface="DCUFHJ+ArialMT"/>
                <a:cs typeface="DCUFHJ+ArialMT"/>
              </a:rPr>
              <a:t>periods</a:t>
            </a:r>
            <a:r>
              <a:rPr dirty="0" sz="3200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df3c5"/>
                </a:solidFill>
                <a:latin typeface="DCUFHJ+ArialMT"/>
                <a:cs typeface="DCUFHJ+ArialMT"/>
              </a:rPr>
              <a:t>of</a:t>
            </a:r>
            <a:r>
              <a:rPr dirty="0" sz="3200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df3c5"/>
                </a:solidFill>
                <a:latin typeface="DCUFHJ+ArialMT"/>
                <a:cs typeface="DCUFHJ+ArialMT"/>
              </a:rPr>
              <a:t>varying</a:t>
            </a:r>
            <a:r>
              <a:rPr dirty="0" sz="3200" spc="-28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df3c5"/>
                </a:solidFill>
                <a:latin typeface="DCUFHJ+ArialMT"/>
                <a:cs typeface="DCUFHJ+ArialMT"/>
              </a:rPr>
              <a:t>relative</a:t>
            </a:r>
            <a:r>
              <a:rPr dirty="0" sz="3200" spc="-14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df3c5"/>
                </a:solidFill>
                <a:latin typeface="DCUFHJ+ArialMT"/>
                <a:cs typeface="DCUFHJ+ArialMT"/>
              </a:rPr>
              <a:t>risk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14993" y="1978418"/>
            <a:ext cx="3727237" cy="5312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Treatment-time</a:t>
            </a:r>
            <a:r>
              <a:rPr dirty="0" sz="1600" spc="5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interaction: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00"/>
                </a:solidFill>
                <a:latin typeface="DCUFHJ+ArialMT"/>
                <a:cs typeface="DCUFHJ+ArialMT"/>
              </a:rPr>
              <a:t>P&lt;0.001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587179" y="2036548"/>
            <a:ext cx="1450310" cy="723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876" marR="0">
              <a:lnSpc>
                <a:spcPts val="156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FHJ+ArialMT"/>
                <a:cs typeface="DCUFHJ+ArialMT"/>
              </a:rPr>
              <a:t>CABG</a:t>
            </a:r>
            <a:r>
              <a:rPr dirty="0" sz="1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CUFHJ+ArialMT"/>
                <a:cs typeface="DCUFHJ+ArialMT"/>
              </a:rPr>
              <a:t>(n=957)</a:t>
            </a:r>
          </a:p>
          <a:p>
            <a:pPr marL="0" marR="0">
              <a:lnSpc>
                <a:spcPts val="1568"/>
              </a:lnSpc>
              <a:spcBef>
                <a:spcPts val="413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FHJ+ArialMT"/>
                <a:cs typeface="DCUFHJ+ArialMT"/>
              </a:rPr>
              <a:t>PCI</a:t>
            </a:r>
            <a:r>
              <a:rPr dirty="0" sz="1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400">
                <a:solidFill>
                  <a:srgbClr val="ffffff"/>
                </a:solidFill>
                <a:latin typeface="DCUFHJ+ArialMT"/>
                <a:cs typeface="DCUFHJ+ArialMT"/>
              </a:rPr>
              <a:t>(n=948)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20397" y="2257149"/>
            <a:ext cx="597172" cy="274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20</a:t>
            </a:r>
          </a:p>
          <a:p>
            <a:pPr marL="0" marR="0">
              <a:lnSpc>
                <a:spcPts val="2010"/>
              </a:lnSpc>
              <a:spcBef>
                <a:spcPts val="345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15</a:t>
            </a:r>
          </a:p>
          <a:p>
            <a:pPr marL="0" marR="0">
              <a:lnSpc>
                <a:spcPts val="2010"/>
              </a:lnSpc>
              <a:spcBef>
                <a:spcPts val="3716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10</a:t>
            </a:r>
          </a:p>
          <a:p>
            <a:pPr marL="126415" marR="0">
              <a:lnSpc>
                <a:spcPts val="2010"/>
              </a:lnSpc>
              <a:spcBef>
                <a:spcPts val="3716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5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379535" y="2631379"/>
            <a:ext cx="6521823" cy="5312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0-day</a:t>
            </a:r>
            <a:r>
              <a:rPr dirty="0" sz="1600" spc="18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to</a:t>
            </a:r>
            <a:r>
              <a:rPr dirty="0" sz="16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30-day</a:t>
            </a:r>
            <a:r>
              <a:rPr dirty="0" sz="1600" spc="17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HR: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0.61</a:t>
            </a:r>
            <a:r>
              <a:rPr dirty="0" sz="16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[95%</a:t>
            </a:r>
            <a:r>
              <a:rPr dirty="0" sz="1600" spc="2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CI:</a:t>
            </a:r>
            <a:r>
              <a:rPr dirty="0" sz="1600" spc="12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0.42,</a:t>
            </a:r>
            <a:r>
              <a:rPr dirty="0" sz="1600" spc="23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0.88];</a:t>
            </a:r>
            <a:r>
              <a:rPr dirty="0" sz="1600" spc="12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00"/>
                </a:solidFill>
                <a:latin typeface="DCUFHJ+ArialMT"/>
                <a:cs typeface="DCUFHJ+ArialMT"/>
              </a:rPr>
              <a:t>P-value</a:t>
            </a:r>
            <a:r>
              <a:rPr dirty="0" sz="1600">
                <a:solidFill>
                  <a:srgbClr val="ffff00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00"/>
                </a:solidFill>
                <a:latin typeface="DCUFHJ+ArialMT"/>
                <a:cs typeface="DCUFHJ+ArialMT"/>
              </a:rPr>
              <a:t>=</a:t>
            </a:r>
            <a:r>
              <a:rPr dirty="0" sz="1600" spc="10">
                <a:solidFill>
                  <a:srgbClr val="ffff00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00"/>
                </a:solidFill>
                <a:latin typeface="DCUFHJ+ArialMT"/>
                <a:cs typeface="DCUFHJ+ArialMT"/>
              </a:rPr>
              <a:t>0.008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379535" y="2952038"/>
            <a:ext cx="6483364" cy="853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30-day</a:t>
            </a:r>
            <a:r>
              <a:rPr dirty="0" sz="1600" spc="17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to</a:t>
            </a:r>
            <a:r>
              <a:rPr dirty="0" sz="16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1-year</a:t>
            </a:r>
            <a:r>
              <a:rPr dirty="0" sz="1600" spc="3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HR:</a:t>
            </a:r>
            <a:r>
              <a:rPr dirty="0" sz="1600" spc="1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1.07</a:t>
            </a:r>
            <a:r>
              <a:rPr dirty="0" sz="16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[95%</a:t>
            </a:r>
            <a:r>
              <a:rPr dirty="0" sz="1600" spc="2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CI:</a:t>
            </a:r>
            <a:r>
              <a:rPr dirty="0" sz="1600" spc="12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0.68,</a:t>
            </a:r>
            <a:r>
              <a:rPr dirty="0" sz="1600" spc="12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1.70];</a:t>
            </a:r>
            <a:r>
              <a:rPr dirty="0" sz="1600" spc="31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00"/>
                </a:solidFill>
                <a:latin typeface="DCUFHJ+ArialMT"/>
                <a:cs typeface="DCUFHJ+ArialMT"/>
              </a:rPr>
              <a:t>P-value</a:t>
            </a:r>
            <a:r>
              <a:rPr dirty="0" sz="1600">
                <a:solidFill>
                  <a:srgbClr val="ffff00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00"/>
                </a:solidFill>
                <a:latin typeface="DCUFHJ+ArialMT"/>
                <a:cs typeface="DCUFHJ+ArialMT"/>
              </a:rPr>
              <a:t>=</a:t>
            </a:r>
            <a:r>
              <a:rPr dirty="0" sz="1600">
                <a:solidFill>
                  <a:srgbClr val="ffff00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00"/>
                </a:solidFill>
                <a:latin typeface="DCUFHJ+ArialMT"/>
                <a:cs typeface="DCUFHJ+ArialMT"/>
              </a:rPr>
              <a:t>0.76</a:t>
            </a:r>
          </a:p>
          <a:p>
            <a:pPr marL="0" marR="0">
              <a:lnSpc>
                <a:spcPts val="1783"/>
              </a:lnSpc>
              <a:spcBef>
                <a:spcPts val="704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1-year</a:t>
            </a:r>
            <a:r>
              <a:rPr dirty="0" sz="1600" spc="49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to</a:t>
            </a:r>
            <a:r>
              <a:rPr dirty="0" sz="16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5-year</a:t>
            </a:r>
            <a:r>
              <a:rPr dirty="0" sz="1600" spc="36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HR:</a:t>
            </a:r>
            <a:r>
              <a:rPr dirty="0" sz="1600" spc="1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1.61</a:t>
            </a:r>
            <a:r>
              <a:rPr dirty="0" sz="16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[95%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CI:</a:t>
            </a:r>
            <a:r>
              <a:rPr dirty="0" sz="1600" spc="23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1.23,</a:t>
            </a:r>
            <a:r>
              <a:rPr dirty="0" sz="1600" spc="12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2.12];</a:t>
            </a:r>
            <a:r>
              <a:rPr dirty="0" sz="1600" spc="31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00"/>
                </a:solidFill>
                <a:latin typeface="DCUFHJ+ArialMT"/>
                <a:cs typeface="DCUFHJ+ArialMT"/>
              </a:rPr>
              <a:t>P-value</a:t>
            </a:r>
            <a:r>
              <a:rPr dirty="0" sz="1600">
                <a:solidFill>
                  <a:srgbClr val="ffff00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00"/>
                </a:solidFill>
                <a:latin typeface="DCUFHJ+ArialMT"/>
                <a:cs typeface="DCUFHJ+ArialMT"/>
              </a:rPr>
              <a:t>&lt;0.001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081182" y="2933328"/>
            <a:ext cx="772409" cy="1308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FHJ+ArialMT"/>
                <a:cs typeface="DCUFHJ+ArialMT"/>
              </a:rPr>
              <a:t>15.1%</a:t>
            </a:r>
          </a:p>
          <a:p>
            <a:pPr marL="48856" marR="0">
              <a:lnSpc>
                <a:spcPts val="1568"/>
              </a:lnSpc>
              <a:spcBef>
                <a:spcPts val="5013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FHJ+ArialMT"/>
                <a:cs typeface="DCUFHJ+ArialMT"/>
              </a:rPr>
              <a:t>9.7%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461368" y="3962522"/>
            <a:ext cx="673449" cy="4659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FHJ+ArialMT"/>
                <a:cs typeface="DCUFHJ+ArialMT"/>
              </a:rPr>
              <a:t>8.0%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461368" y="4469095"/>
            <a:ext cx="673449" cy="4659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FHJ+ArialMT"/>
                <a:cs typeface="DCUFHJ+ArialMT"/>
              </a:rPr>
              <a:t>4.9%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962900" y="4492810"/>
            <a:ext cx="673449" cy="63190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FHJ+ArialMT"/>
                <a:cs typeface="DCUFHJ+ArialMT"/>
              </a:rPr>
              <a:t>4.1%</a:t>
            </a:r>
          </a:p>
          <a:p>
            <a:pPr marL="0" marR="0">
              <a:lnSpc>
                <a:spcPts val="130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FHJ+ArialMT"/>
                <a:cs typeface="DCUFHJ+ArialMT"/>
              </a:rPr>
              <a:t>3.8%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647498" y="5121964"/>
            <a:ext cx="470036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0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819620" y="5351364"/>
            <a:ext cx="470036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0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329928" y="5351364"/>
            <a:ext cx="470036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787762" y="5351364"/>
            <a:ext cx="597172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308181" y="5351364"/>
            <a:ext cx="597172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24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840029" y="5351364"/>
            <a:ext cx="597172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36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9356104" y="5351364"/>
            <a:ext cx="597172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48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0878809" y="5351364"/>
            <a:ext cx="597172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60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903215" y="5634317"/>
            <a:ext cx="1541115" cy="7977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d966"/>
                </a:solidFill>
                <a:latin typeface="RBAIMC+Arial-BoldMT"/>
                <a:cs typeface="RBAIMC+Arial-BoldMT"/>
              </a:rPr>
              <a:t>Months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82232" y="5933706"/>
            <a:ext cx="1156808" cy="3666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u="sng">
                <a:solidFill>
                  <a:srgbClr val="ffffff"/>
                </a:solidFill>
                <a:latin typeface="DCUFHJ+ArialMT"/>
                <a:cs typeface="DCUFHJ+ArialMT"/>
              </a:rPr>
              <a:t>Number</a:t>
            </a:r>
            <a:r>
              <a:rPr dirty="0" sz="1100" spc="16" u="sng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100" u="sng">
                <a:solidFill>
                  <a:srgbClr val="ffffff"/>
                </a:solidFill>
                <a:latin typeface="DCUFHJ+ArialMT"/>
                <a:cs typeface="DCUFHJ+ArialMT"/>
              </a:rPr>
              <a:t>at</a:t>
            </a:r>
            <a:r>
              <a:rPr dirty="0" sz="1100" spc="18" u="sng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100" u="sng">
                <a:solidFill>
                  <a:srgbClr val="ffffff"/>
                </a:solidFill>
                <a:latin typeface="DCUFHJ+ArialMT"/>
                <a:cs typeface="DCUFHJ+ArialMT"/>
              </a:rPr>
              <a:t>risk</a:t>
            </a:r>
            <a:r>
              <a:rPr dirty="0" sz="1100">
                <a:solidFill>
                  <a:srgbClr val="ffffff"/>
                </a:solidFill>
                <a:latin typeface="DCUFHJ+ArialMT"/>
                <a:cs typeface="DCUFHJ+ArialMT"/>
              </a:rPr>
              <a:t>: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135249" y="6152925"/>
            <a:ext cx="606897" cy="5553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208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DCUFHJ+ArialMT"/>
                <a:cs typeface="DCUFHJ+ArialMT"/>
              </a:rPr>
              <a:t>PCI</a:t>
            </a:r>
          </a:p>
          <a:p>
            <a:pPr marL="0" marR="0">
              <a:lnSpc>
                <a:spcPts val="1233"/>
              </a:lnSpc>
              <a:spcBef>
                <a:spcPts val="255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DCUFHJ+ArialMT"/>
                <a:cs typeface="DCUFHJ+ArialMT"/>
              </a:rPr>
              <a:t>CABG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747398" y="6152925"/>
            <a:ext cx="443481" cy="5553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DCUFHJ+ArialMT"/>
                <a:cs typeface="DCUFHJ+ArialMT"/>
              </a:rPr>
              <a:t>948</a:t>
            </a:r>
          </a:p>
          <a:p>
            <a:pPr marL="0" marR="0">
              <a:lnSpc>
                <a:spcPts val="1233"/>
              </a:lnSpc>
              <a:spcBef>
                <a:spcPts val="255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DCUFHJ+ArialMT"/>
                <a:cs typeface="DCUFHJ+ArialMT"/>
              </a:rPr>
              <a:t>957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287379" y="6152922"/>
            <a:ext cx="443481" cy="5553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DCUFHJ+ArialMT"/>
                <a:cs typeface="DCUFHJ+ArialMT"/>
              </a:rPr>
              <a:t>933</a:t>
            </a:r>
          </a:p>
          <a:p>
            <a:pPr marL="0" marR="0">
              <a:lnSpc>
                <a:spcPts val="1233"/>
              </a:lnSpc>
              <a:spcBef>
                <a:spcPts val="255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DCUFHJ+ArialMT"/>
                <a:cs typeface="DCUFHJ+ArialMT"/>
              </a:rPr>
              <a:t>929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806456" y="6152925"/>
            <a:ext cx="443481" cy="5553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DCUFHJ+ArialMT"/>
                <a:cs typeface="DCUFHJ+ArialMT"/>
              </a:rPr>
              <a:t>902</a:t>
            </a:r>
          </a:p>
          <a:p>
            <a:pPr marL="0" marR="0">
              <a:lnSpc>
                <a:spcPts val="1233"/>
              </a:lnSpc>
              <a:spcBef>
                <a:spcPts val="255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DCUFHJ+ArialMT"/>
                <a:cs typeface="DCUFHJ+ArialMT"/>
              </a:rPr>
              <a:t>889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6339911" y="6152925"/>
            <a:ext cx="443481" cy="5553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DCUFHJ+ArialMT"/>
                <a:cs typeface="DCUFHJ+ArialMT"/>
              </a:rPr>
              <a:t>854</a:t>
            </a:r>
          </a:p>
          <a:p>
            <a:pPr marL="0" marR="0">
              <a:lnSpc>
                <a:spcPts val="1233"/>
              </a:lnSpc>
              <a:spcBef>
                <a:spcPts val="255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DCUFHJ+ArialMT"/>
                <a:cs typeface="DCUFHJ+ArialMT"/>
              </a:rPr>
              <a:t>856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7876170" y="6152925"/>
            <a:ext cx="443481" cy="5553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DCUFHJ+ArialMT"/>
                <a:cs typeface="DCUFHJ+ArialMT"/>
              </a:rPr>
              <a:t>819</a:t>
            </a:r>
          </a:p>
          <a:p>
            <a:pPr marL="0" marR="0">
              <a:lnSpc>
                <a:spcPts val="1233"/>
              </a:lnSpc>
              <a:spcBef>
                <a:spcPts val="255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DCUFHJ+ArialMT"/>
                <a:cs typeface="DCUFHJ+ArialMT"/>
              </a:rPr>
              <a:t>827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9389435" y="6152925"/>
            <a:ext cx="443481" cy="5553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DCUFHJ+ArialMT"/>
                <a:cs typeface="DCUFHJ+ArialMT"/>
              </a:rPr>
              <a:t>776</a:t>
            </a:r>
          </a:p>
          <a:p>
            <a:pPr marL="0" marR="0">
              <a:lnSpc>
                <a:spcPts val="1233"/>
              </a:lnSpc>
              <a:spcBef>
                <a:spcPts val="255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DCUFHJ+ArialMT"/>
                <a:cs typeface="DCUFHJ+ArialMT"/>
              </a:rPr>
              <a:t>794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10918964" y="6152925"/>
            <a:ext cx="443481" cy="5553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DCUFHJ+ArialMT"/>
                <a:cs typeface="DCUFHJ+ArialMT"/>
              </a:rPr>
              <a:t>511</a:t>
            </a:r>
          </a:p>
          <a:p>
            <a:pPr marL="0" marR="0">
              <a:lnSpc>
                <a:spcPts val="1233"/>
              </a:lnSpc>
              <a:spcBef>
                <a:spcPts val="255"/>
              </a:spcBef>
              <a:spcAft>
                <a:spcPts val="0"/>
              </a:spcAft>
            </a:pPr>
            <a:r>
              <a:rPr dirty="0" sz="1100">
                <a:solidFill>
                  <a:srgbClr val="ffffff"/>
                </a:solidFill>
                <a:latin typeface="DCUFHJ+ArialMT"/>
                <a:cs typeface="DCUFHJ+ArialMT"/>
              </a:rPr>
              <a:t>579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1998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8300" y="175203"/>
            <a:ext cx="8789468" cy="10641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9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ffff00"/>
                </a:solidFill>
                <a:latin typeface="RBAIMC+Arial-BoldMT"/>
                <a:cs typeface="RBAIMC+Arial-BoldMT"/>
              </a:rPr>
              <a:t>Restricted</a:t>
            </a:r>
            <a:r>
              <a:rPr dirty="0" sz="3200" spc="63">
                <a:solidFill>
                  <a:srgbClr val="ffff00"/>
                </a:solidFill>
                <a:latin typeface="RBAIMC+Arial-BoldMT"/>
                <a:cs typeface="RBAIMC+Arial-BoldMT"/>
              </a:rPr>
              <a:t> </a:t>
            </a:r>
            <a:r>
              <a:rPr dirty="0" sz="3200">
                <a:solidFill>
                  <a:srgbClr val="ffff00"/>
                </a:solidFill>
                <a:latin typeface="RBAIMC+Arial-BoldMT"/>
                <a:cs typeface="RBAIMC+Arial-BoldMT"/>
              </a:rPr>
              <a:t>Mean</a:t>
            </a:r>
            <a:r>
              <a:rPr dirty="0" sz="3200" spc="79">
                <a:solidFill>
                  <a:srgbClr val="ffff00"/>
                </a:solidFill>
                <a:latin typeface="RBAIMC+Arial-BoldMT"/>
                <a:cs typeface="RBAIMC+Arial-BoldMT"/>
              </a:rPr>
              <a:t> </a:t>
            </a:r>
            <a:r>
              <a:rPr dirty="0" sz="3200">
                <a:solidFill>
                  <a:srgbClr val="ffff00"/>
                </a:solidFill>
                <a:latin typeface="RBAIMC+Arial-BoldMT"/>
                <a:cs typeface="RBAIMC+Arial-BoldMT"/>
              </a:rPr>
              <a:t>Survival</a:t>
            </a:r>
            <a:r>
              <a:rPr dirty="0" sz="3200" spc="88">
                <a:solidFill>
                  <a:srgbClr val="ffff00"/>
                </a:solidFill>
                <a:latin typeface="RBAIMC+Arial-BoldMT"/>
                <a:cs typeface="RBAIMC+Arial-BoldMT"/>
              </a:rPr>
              <a:t> </a:t>
            </a:r>
            <a:r>
              <a:rPr dirty="0" sz="3200" spc="-20">
                <a:solidFill>
                  <a:srgbClr val="ffff00"/>
                </a:solidFill>
                <a:latin typeface="RBAIMC+Arial-BoldMT"/>
                <a:cs typeface="RBAIMC+Arial-BoldMT"/>
              </a:rPr>
              <a:t>Time</a:t>
            </a:r>
            <a:r>
              <a:rPr dirty="0" sz="3200" spc="-14">
                <a:solidFill>
                  <a:srgbClr val="ffff00"/>
                </a:solidFill>
                <a:latin typeface="RBAIMC+Arial-BoldMT"/>
                <a:cs typeface="RBAIMC+Arial-BoldMT"/>
              </a:rPr>
              <a:t> </a:t>
            </a:r>
            <a:r>
              <a:rPr dirty="0" sz="3200">
                <a:solidFill>
                  <a:srgbClr val="ffff00"/>
                </a:solidFill>
                <a:latin typeface="RBAIMC+Arial-BoldMT"/>
                <a:cs typeface="RBAIMC+Arial-BoldMT"/>
              </a:rPr>
              <a:t>Analysis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26148" y="670887"/>
            <a:ext cx="8082396" cy="13289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64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ffffff"/>
                </a:solidFill>
                <a:latin typeface="RBAIMC+Arial-BoldMT"/>
                <a:cs typeface="RBAIMC+Arial-BoldMT"/>
              </a:rPr>
              <a:t>All-cause</a:t>
            </a:r>
            <a:r>
              <a:rPr dirty="0" sz="4000" spc="139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4000">
                <a:solidFill>
                  <a:srgbClr val="ffffff"/>
                </a:solidFill>
                <a:latin typeface="RBAIMC+Arial-BoldMT"/>
                <a:cs typeface="RBAIMC+Arial-BoldMT"/>
              </a:rPr>
              <a:t>Death,</a:t>
            </a:r>
            <a:r>
              <a:rPr dirty="0" sz="4000" spc="140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4000">
                <a:solidFill>
                  <a:srgbClr val="ffffff"/>
                </a:solidFill>
                <a:latin typeface="RBAIMC+Arial-BoldMT"/>
                <a:cs typeface="RBAIMC+Arial-BoldMT"/>
              </a:rPr>
              <a:t>Stroke</a:t>
            </a:r>
            <a:r>
              <a:rPr dirty="0" sz="4000" spc="139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4000">
                <a:solidFill>
                  <a:srgbClr val="ffffff"/>
                </a:solidFill>
                <a:latin typeface="RBAIMC+Arial-BoldMT"/>
                <a:cs typeface="RBAIMC+Arial-BoldMT"/>
              </a:rPr>
              <a:t>or</a:t>
            </a:r>
            <a:r>
              <a:rPr dirty="0" sz="4000" spc="126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4000">
                <a:solidFill>
                  <a:srgbClr val="ffffff"/>
                </a:solidFill>
                <a:latin typeface="RBAIMC+Arial-BoldMT"/>
                <a:cs typeface="RBAIMC+Arial-BoldMT"/>
              </a:rPr>
              <a:t>MI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34964" y="1423043"/>
            <a:ext cx="597172" cy="417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25</a:t>
            </a:r>
          </a:p>
          <a:p>
            <a:pPr marL="0" marR="0">
              <a:lnSpc>
                <a:spcPts val="2010"/>
              </a:lnSpc>
              <a:spcBef>
                <a:spcPts val="508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20</a:t>
            </a:r>
          </a:p>
          <a:p>
            <a:pPr marL="0" marR="0">
              <a:lnSpc>
                <a:spcPts val="2010"/>
              </a:lnSpc>
              <a:spcBef>
                <a:spcPts val="4807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15</a:t>
            </a:r>
          </a:p>
          <a:p>
            <a:pPr marL="0" marR="0">
              <a:lnSpc>
                <a:spcPts val="2010"/>
              </a:lnSpc>
              <a:spcBef>
                <a:spcPts val="517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10</a:t>
            </a:r>
          </a:p>
          <a:p>
            <a:pPr marL="126415" marR="0">
              <a:lnSpc>
                <a:spcPts val="2010"/>
              </a:lnSpc>
              <a:spcBef>
                <a:spcPts val="512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51801" y="1661186"/>
            <a:ext cx="1857148" cy="990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972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CABG</a:t>
            </a:r>
            <a:r>
              <a:rPr dirty="0" sz="18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(n=957)</a:t>
            </a:r>
          </a:p>
          <a:p>
            <a:pPr marL="0" marR="0">
              <a:lnSpc>
                <a:spcPts val="2010"/>
              </a:lnSpc>
              <a:spcBef>
                <a:spcPts val="107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PCI</a:t>
            </a:r>
            <a:r>
              <a:rPr dirty="0" sz="18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(n=948)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845411" y="1972417"/>
            <a:ext cx="1102825" cy="11300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8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CUFHJ+ArialMT"/>
                <a:cs typeface="DCUFHJ+ArialMT"/>
              </a:rPr>
              <a:t>22.0%</a:t>
            </a:r>
          </a:p>
          <a:p>
            <a:pPr marL="0" marR="0">
              <a:lnSpc>
                <a:spcPts val="2238"/>
              </a:lnSpc>
              <a:spcBef>
                <a:spcPts val="147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CUFHJ+ArialMT"/>
                <a:cs typeface="DCUFHJ+ArialMT"/>
              </a:rPr>
              <a:t>19.2%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636094" y="4468167"/>
            <a:ext cx="4498163" cy="7977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OR</a:t>
            </a:r>
            <a:r>
              <a:rPr dirty="0" sz="2400" spc="-17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1.19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[95%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CI,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0.95,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1.50]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105230" y="4833927"/>
            <a:ext cx="1431726" cy="7977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ff00"/>
                </a:solidFill>
                <a:latin typeface="VHDNCI+Arial-ItalicMT"/>
                <a:cs typeface="VHDNCI+Arial-ItalicMT"/>
              </a:rPr>
              <a:t>P</a:t>
            </a:r>
            <a:r>
              <a:rPr dirty="0" sz="2400">
                <a:solidFill>
                  <a:srgbClr val="ffff00"/>
                </a:solidFill>
                <a:latin typeface="DCUFHJ+ArialMT"/>
                <a:cs typeface="DCUFHJ+ArialMT"/>
              </a:rPr>
              <a:t>=0.13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362066" y="5895831"/>
            <a:ext cx="470036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534187" y="6125231"/>
            <a:ext cx="470036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271776" y="6125231"/>
            <a:ext cx="597172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12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114978" y="6125231"/>
            <a:ext cx="597172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24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935776" y="6125231"/>
            <a:ext cx="597172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36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767777" y="6125231"/>
            <a:ext cx="597172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48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0599777" y="6125231"/>
            <a:ext cx="597172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60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617782" y="6285520"/>
            <a:ext cx="1541115" cy="7977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d966"/>
                </a:solidFill>
                <a:latin typeface="RBAIMC+Arial-BoldMT"/>
                <a:cs typeface="RBAIMC+Arial-BoldMT"/>
              </a:rPr>
              <a:t>Months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1998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8300" y="175203"/>
            <a:ext cx="8789468" cy="10641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9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ffff00"/>
                </a:solidFill>
                <a:latin typeface="RBAIMC+Arial-BoldMT"/>
                <a:cs typeface="RBAIMC+Arial-BoldMT"/>
              </a:rPr>
              <a:t>Restricted</a:t>
            </a:r>
            <a:r>
              <a:rPr dirty="0" sz="3200" spc="63">
                <a:solidFill>
                  <a:srgbClr val="ffff00"/>
                </a:solidFill>
                <a:latin typeface="RBAIMC+Arial-BoldMT"/>
                <a:cs typeface="RBAIMC+Arial-BoldMT"/>
              </a:rPr>
              <a:t> </a:t>
            </a:r>
            <a:r>
              <a:rPr dirty="0" sz="3200">
                <a:solidFill>
                  <a:srgbClr val="ffff00"/>
                </a:solidFill>
                <a:latin typeface="RBAIMC+Arial-BoldMT"/>
                <a:cs typeface="RBAIMC+Arial-BoldMT"/>
              </a:rPr>
              <a:t>Mean</a:t>
            </a:r>
            <a:r>
              <a:rPr dirty="0" sz="3200" spc="79">
                <a:solidFill>
                  <a:srgbClr val="ffff00"/>
                </a:solidFill>
                <a:latin typeface="RBAIMC+Arial-BoldMT"/>
                <a:cs typeface="RBAIMC+Arial-BoldMT"/>
              </a:rPr>
              <a:t> </a:t>
            </a:r>
            <a:r>
              <a:rPr dirty="0" sz="3200">
                <a:solidFill>
                  <a:srgbClr val="ffff00"/>
                </a:solidFill>
                <a:latin typeface="RBAIMC+Arial-BoldMT"/>
                <a:cs typeface="RBAIMC+Arial-BoldMT"/>
              </a:rPr>
              <a:t>Survival</a:t>
            </a:r>
            <a:r>
              <a:rPr dirty="0" sz="3200" spc="88">
                <a:solidFill>
                  <a:srgbClr val="ffff00"/>
                </a:solidFill>
                <a:latin typeface="RBAIMC+Arial-BoldMT"/>
                <a:cs typeface="RBAIMC+Arial-BoldMT"/>
              </a:rPr>
              <a:t> </a:t>
            </a:r>
            <a:r>
              <a:rPr dirty="0" sz="3200" spc="-20">
                <a:solidFill>
                  <a:srgbClr val="ffff00"/>
                </a:solidFill>
                <a:latin typeface="RBAIMC+Arial-BoldMT"/>
                <a:cs typeface="RBAIMC+Arial-BoldMT"/>
              </a:rPr>
              <a:t>Time</a:t>
            </a:r>
            <a:r>
              <a:rPr dirty="0" sz="3200" spc="-14">
                <a:solidFill>
                  <a:srgbClr val="ffff00"/>
                </a:solidFill>
                <a:latin typeface="RBAIMC+Arial-BoldMT"/>
                <a:cs typeface="RBAIMC+Arial-BoldMT"/>
              </a:rPr>
              <a:t> </a:t>
            </a:r>
            <a:r>
              <a:rPr dirty="0" sz="3200">
                <a:solidFill>
                  <a:srgbClr val="ffff00"/>
                </a:solidFill>
                <a:latin typeface="RBAIMC+Arial-BoldMT"/>
                <a:cs typeface="RBAIMC+Arial-BoldMT"/>
              </a:rPr>
              <a:t>Analysis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26148" y="670887"/>
            <a:ext cx="8082396" cy="13289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64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ffffff"/>
                </a:solidFill>
                <a:latin typeface="RBAIMC+Arial-BoldMT"/>
                <a:cs typeface="RBAIMC+Arial-BoldMT"/>
              </a:rPr>
              <a:t>All-cause</a:t>
            </a:r>
            <a:r>
              <a:rPr dirty="0" sz="4000" spc="139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4000">
                <a:solidFill>
                  <a:srgbClr val="ffffff"/>
                </a:solidFill>
                <a:latin typeface="RBAIMC+Arial-BoldMT"/>
                <a:cs typeface="RBAIMC+Arial-BoldMT"/>
              </a:rPr>
              <a:t>Death,</a:t>
            </a:r>
            <a:r>
              <a:rPr dirty="0" sz="4000" spc="140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4000">
                <a:solidFill>
                  <a:srgbClr val="ffffff"/>
                </a:solidFill>
                <a:latin typeface="RBAIMC+Arial-BoldMT"/>
                <a:cs typeface="RBAIMC+Arial-BoldMT"/>
              </a:rPr>
              <a:t>Stroke</a:t>
            </a:r>
            <a:r>
              <a:rPr dirty="0" sz="4000" spc="139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4000">
                <a:solidFill>
                  <a:srgbClr val="ffffff"/>
                </a:solidFill>
                <a:latin typeface="RBAIMC+Arial-BoldMT"/>
                <a:cs typeface="RBAIMC+Arial-BoldMT"/>
              </a:rPr>
              <a:t>or</a:t>
            </a:r>
            <a:r>
              <a:rPr dirty="0" sz="4000" spc="126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4000">
                <a:solidFill>
                  <a:srgbClr val="ffffff"/>
                </a:solidFill>
                <a:latin typeface="RBAIMC+Arial-BoldMT"/>
                <a:cs typeface="RBAIMC+Arial-BoldMT"/>
              </a:rPr>
              <a:t>MI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43626" y="1336975"/>
            <a:ext cx="513944" cy="28175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4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60</a:t>
            </a:r>
          </a:p>
          <a:p>
            <a:pPr marL="0" marR="0">
              <a:lnSpc>
                <a:spcPts val="1948"/>
              </a:lnSpc>
              <a:spcBef>
                <a:spcPts val="4051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40</a:t>
            </a:r>
          </a:p>
          <a:p>
            <a:pPr marL="0" marR="0">
              <a:lnSpc>
                <a:spcPts val="1948"/>
              </a:lnSpc>
              <a:spcBef>
                <a:spcPts val="3988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20</a:t>
            </a:r>
          </a:p>
          <a:p>
            <a:pPr marL="106413" marR="0">
              <a:lnSpc>
                <a:spcPts val="1948"/>
              </a:lnSpc>
              <a:spcBef>
                <a:spcPts val="4051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highlight>
                  <a:srgbClr val="000000"/>
                </a:highlight>
                <a:latin typeface="Calibri"/>
                <a:cs typeface="Calibri"/>
              </a:rPr>
              <a:t>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453567" y="2119679"/>
            <a:ext cx="2693258" cy="7977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At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the</a:t>
            </a:r>
            <a:r>
              <a:rPr dirty="0" sz="2400" spc="-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end</a:t>
            </a:r>
            <a:r>
              <a:rPr dirty="0" sz="2400" spc="17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of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the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418373" y="2362568"/>
            <a:ext cx="923329" cy="8962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PCI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better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375842" y="2485440"/>
            <a:ext cx="2848706" cy="152923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1252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5-year</a:t>
            </a:r>
            <a:r>
              <a:rPr dirty="0" sz="24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follow-up</a:t>
            </a:r>
          </a:p>
          <a:p>
            <a:pPr marL="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period,</a:t>
            </a:r>
            <a:r>
              <a:rPr dirty="0" sz="2400" spc="23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event-free</a:t>
            </a:r>
          </a:p>
          <a:p>
            <a:pPr marL="35052" marR="0">
              <a:lnSpc>
                <a:spcPts val="2681"/>
              </a:lnSpc>
              <a:spcBef>
                <a:spcPts val="148"/>
              </a:spcBef>
              <a:spcAft>
                <a:spcPts val="0"/>
              </a:spcAft>
            </a:pP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survival</a:t>
            </a:r>
            <a:r>
              <a:rPr dirty="0" sz="2400" spc="12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time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was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996110" y="3582720"/>
            <a:ext cx="1607819" cy="7977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ff00"/>
                </a:solidFill>
                <a:latin typeface="DCUFHJ+ArialMT"/>
                <a:cs typeface="DCUFHJ+ArialMT"/>
              </a:rPr>
              <a:t>5.2</a:t>
            </a:r>
            <a:r>
              <a:rPr dirty="0" sz="2400" spc="-10">
                <a:solidFill>
                  <a:srgbClr val="ffff00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00"/>
                </a:solidFill>
                <a:latin typeface="DCUFHJ+ArialMT"/>
                <a:cs typeface="DCUFHJ+ArialMT"/>
              </a:rPr>
              <a:t>days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328599" y="3941855"/>
            <a:ext cx="2858223" cy="531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(95%</a:t>
            </a:r>
            <a:r>
              <a:rPr dirty="0" sz="1600" spc="2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CI</a:t>
            </a:r>
            <a:r>
              <a:rPr dirty="0" sz="1600" spc="1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-46.1</a:t>
            </a:r>
            <a:r>
              <a:rPr dirty="0" sz="1600" spc="11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to</a:t>
            </a:r>
            <a:r>
              <a:rPr dirty="0" sz="16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56.5</a:t>
            </a:r>
            <a:r>
              <a:rPr dirty="0" sz="16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DCUFHJ+ArialMT"/>
                <a:cs typeface="DCUFHJ+ArialMT"/>
              </a:rPr>
              <a:t>days)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503859" y="4192320"/>
            <a:ext cx="2591663" cy="152923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longer</a:t>
            </a:r>
            <a:r>
              <a:rPr dirty="0" sz="2400" spc="25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after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PCI</a:t>
            </a:r>
          </a:p>
          <a:p>
            <a:pPr marL="7620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compared</a:t>
            </a:r>
            <a:r>
              <a:rPr dirty="0" sz="2400" spc="15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with</a:t>
            </a:r>
          </a:p>
          <a:p>
            <a:pPr marL="635507" marR="0">
              <a:lnSpc>
                <a:spcPts val="2681"/>
              </a:lnSpc>
              <a:spcBef>
                <a:spcPts val="148"/>
              </a:spcBef>
              <a:spcAft>
                <a:spcPts val="0"/>
              </a:spcAft>
            </a:pPr>
            <a:r>
              <a:rPr dirty="0" sz="2400">
                <a:solidFill>
                  <a:srgbClr val="ffffff"/>
                </a:solidFill>
                <a:latin typeface="DCUFHJ+ArialMT"/>
                <a:cs typeface="DCUFHJ+ArialMT"/>
              </a:rPr>
              <a:t>CABG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86525" y="4356389"/>
            <a:ext cx="572317" cy="20523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4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-20</a:t>
            </a:r>
          </a:p>
          <a:p>
            <a:pPr marL="0" marR="0">
              <a:lnSpc>
                <a:spcPts val="1948"/>
              </a:lnSpc>
              <a:spcBef>
                <a:spcPts val="3976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-40</a:t>
            </a:r>
          </a:p>
          <a:p>
            <a:pPr marL="0" marR="0">
              <a:lnSpc>
                <a:spcPts val="1948"/>
              </a:lnSpc>
              <a:spcBef>
                <a:spcPts val="4038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-60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418373" y="4496092"/>
            <a:ext cx="923329" cy="8962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CABG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better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419448" y="6102806"/>
            <a:ext cx="458762" cy="6219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684749" y="6102806"/>
            <a:ext cx="574662" cy="6219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12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012001" y="6102806"/>
            <a:ext cx="574662" cy="6219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24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331251" y="6102806"/>
            <a:ext cx="574662" cy="6219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36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658503" y="6102806"/>
            <a:ext cx="574662" cy="6219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48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977754" y="6102806"/>
            <a:ext cx="574662" cy="6219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60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030277" y="6415907"/>
            <a:ext cx="1924978" cy="6916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46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ffd966"/>
                </a:solidFill>
                <a:latin typeface="Calibri"/>
                <a:cs typeface="Calibri"/>
              </a:rPr>
              <a:t>Time</a:t>
            </a:r>
            <a:r>
              <a:rPr dirty="0" sz="2000" spc="-21" b="1">
                <a:solidFill>
                  <a:srgbClr val="ffd966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d966"/>
                </a:solidFill>
                <a:latin typeface="Calibri"/>
                <a:cs typeface="Calibri"/>
              </a:rPr>
              <a:t>(months)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1998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063468" y="214342"/>
            <a:ext cx="6975075" cy="11965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RBAIMC+Arial-BoldMT"/>
                <a:cs typeface="RBAIMC+Arial-BoldMT"/>
              </a:rPr>
              <a:t>Primary</a:t>
            </a:r>
            <a:r>
              <a:rPr dirty="0" sz="3600" spc="84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3600">
                <a:solidFill>
                  <a:srgbClr val="ffffff"/>
                </a:solidFill>
                <a:latin typeface="RBAIMC+Arial-BoldMT"/>
                <a:cs typeface="RBAIMC+Arial-BoldMT"/>
              </a:rPr>
              <a:t>Endpoint</a:t>
            </a:r>
            <a:r>
              <a:rPr dirty="0" sz="3600" spc="125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3600">
                <a:solidFill>
                  <a:srgbClr val="ffffff"/>
                </a:solidFill>
                <a:latin typeface="RBAIMC+Arial-BoldMT"/>
                <a:cs typeface="RBAIMC+Arial-BoldMT"/>
              </a:rPr>
              <a:t>at</a:t>
            </a:r>
            <a:r>
              <a:rPr dirty="0" sz="3600" spc="94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3600">
                <a:solidFill>
                  <a:srgbClr val="ffffff"/>
                </a:solidFill>
                <a:latin typeface="RBAIMC+Arial-BoldMT"/>
                <a:cs typeface="RBAIMC+Arial-BoldMT"/>
              </a:rPr>
              <a:t>5</a:t>
            </a:r>
            <a:r>
              <a:rPr dirty="0" sz="3600" spc="39">
                <a:solidFill>
                  <a:srgbClr val="ffffff"/>
                </a:solidFill>
                <a:latin typeface="RBAIMC+Arial-BoldMT"/>
                <a:cs typeface="RBAIMC+Arial-BoldMT"/>
              </a:rPr>
              <a:t> </a:t>
            </a:r>
            <a:r>
              <a:rPr dirty="0" sz="3600" spc="-38">
                <a:solidFill>
                  <a:srgbClr val="ffffff"/>
                </a:solidFill>
                <a:latin typeface="RBAIMC+Arial-BoldMT"/>
                <a:cs typeface="RBAIMC+Arial-BoldMT"/>
              </a:rPr>
              <a:t>Years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22786" y="916202"/>
            <a:ext cx="9300259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c000"/>
                </a:solidFill>
                <a:latin typeface="RBAIMC+Arial-BoldMT"/>
                <a:cs typeface="RBAIMC+Arial-BoldMT"/>
              </a:rPr>
              <a:t>PCI</a:t>
            </a:r>
            <a:r>
              <a:rPr dirty="0" sz="1800" spc="61">
                <a:solidFill>
                  <a:srgbClr val="ffc000"/>
                </a:solidFill>
                <a:latin typeface="RBAIMC+Arial-BoldMT"/>
                <a:cs typeface="RBAIMC+Arial-BoldMT"/>
              </a:rPr>
              <a:t> </a:t>
            </a:r>
            <a:r>
              <a:rPr dirty="0" sz="1800">
                <a:solidFill>
                  <a:srgbClr val="ffc000"/>
                </a:solidFill>
                <a:latin typeface="RBAIMC+Arial-BoldMT"/>
                <a:cs typeface="RBAIMC+Arial-BoldMT"/>
              </a:rPr>
              <a:t>(N=948)</a:t>
            </a:r>
            <a:r>
              <a:rPr dirty="0" sz="1800" spc="2665">
                <a:solidFill>
                  <a:srgbClr val="ffc000"/>
                </a:solidFill>
                <a:latin typeface="RBAIMC+Arial-BoldMT"/>
                <a:cs typeface="RBAIMC+Arial-BoldMT"/>
              </a:rPr>
              <a:t> </a:t>
            </a:r>
            <a:r>
              <a:rPr dirty="0" sz="1800" spc="-20">
                <a:solidFill>
                  <a:srgbClr val="ffc000"/>
                </a:solidFill>
                <a:latin typeface="RBAIMC+Arial-BoldMT"/>
                <a:cs typeface="RBAIMC+Arial-BoldMT"/>
              </a:rPr>
              <a:t>CABG</a:t>
            </a:r>
            <a:r>
              <a:rPr dirty="0" sz="1800" spc="126">
                <a:solidFill>
                  <a:srgbClr val="ffc000"/>
                </a:solidFill>
                <a:latin typeface="RBAIMC+Arial-BoldMT"/>
                <a:cs typeface="RBAIMC+Arial-BoldMT"/>
              </a:rPr>
              <a:t> </a:t>
            </a:r>
            <a:r>
              <a:rPr dirty="0" sz="1800">
                <a:solidFill>
                  <a:srgbClr val="ffc000"/>
                </a:solidFill>
                <a:latin typeface="RBAIMC+Arial-BoldMT"/>
                <a:cs typeface="RBAIMC+Arial-BoldMT"/>
              </a:rPr>
              <a:t>(N=957)</a:t>
            </a:r>
            <a:r>
              <a:rPr dirty="0" sz="1800" spc="2408">
                <a:solidFill>
                  <a:srgbClr val="ffc000"/>
                </a:solidFill>
                <a:latin typeface="RBAIMC+Arial-BoldMT"/>
                <a:cs typeface="RBAIMC+Arial-BoldMT"/>
              </a:rPr>
              <a:t> </a:t>
            </a:r>
            <a:r>
              <a:rPr dirty="0" sz="1800">
                <a:solidFill>
                  <a:srgbClr val="ffc000"/>
                </a:solidFill>
                <a:latin typeface="RBAIMC+Arial-BoldMT"/>
                <a:cs typeface="RBAIMC+Arial-BoldMT"/>
              </a:rPr>
              <a:t>Difference</a:t>
            </a:r>
            <a:r>
              <a:rPr dirty="0" sz="1800" spc="63">
                <a:solidFill>
                  <a:srgbClr val="ffc000"/>
                </a:solidFill>
                <a:latin typeface="RBAIMC+Arial-BoldMT"/>
                <a:cs typeface="RBAIMC+Arial-BoldMT"/>
              </a:rPr>
              <a:t> </a:t>
            </a:r>
            <a:r>
              <a:rPr dirty="0" sz="1800">
                <a:solidFill>
                  <a:srgbClr val="ffc000"/>
                </a:solidFill>
                <a:latin typeface="RBAIMC+Arial-BoldMT"/>
                <a:cs typeface="RBAIMC+Arial-BoldMT"/>
              </a:rPr>
              <a:t>[95%</a:t>
            </a:r>
            <a:r>
              <a:rPr dirty="0" sz="1800" spc="65">
                <a:solidFill>
                  <a:srgbClr val="ffc000"/>
                </a:solidFill>
                <a:latin typeface="RBAIMC+Arial-BoldMT"/>
                <a:cs typeface="RBAIMC+Arial-BoldMT"/>
              </a:rPr>
              <a:t> </a:t>
            </a:r>
            <a:r>
              <a:rPr dirty="0" sz="1800">
                <a:solidFill>
                  <a:srgbClr val="ffc000"/>
                </a:solidFill>
                <a:latin typeface="RBAIMC+Arial-BoldMT"/>
                <a:cs typeface="RBAIMC+Arial-BoldMT"/>
              </a:rPr>
              <a:t>CI]</a:t>
            </a:r>
            <a:r>
              <a:rPr dirty="0" sz="1800" spc="1904">
                <a:solidFill>
                  <a:srgbClr val="ffc000"/>
                </a:solidFill>
                <a:latin typeface="RBAIMC+Arial-BoldMT"/>
                <a:cs typeface="RBAIMC+Arial-BoldMT"/>
              </a:rPr>
              <a:t> </a:t>
            </a:r>
            <a:r>
              <a:rPr dirty="0" sz="1800">
                <a:solidFill>
                  <a:srgbClr val="ffc000"/>
                </a:solidFill>
                <a:latin typeface="RBAIMC+Arial-BoldMT"/>
                <a:cs typeface="RBAIMC+Arial-BoldMT"/>
              </a:rPr>
              <a:t>Odds</a:t>
            </a:r>
            <a:r>
              <a:rPr dirty="0" sz="1800" spc="34">
                <a:solidFill>
                  <a:srgbClr val="ffc000"/>
                </a:solidFill>
                <a:latin typeface="RBAIMC+Arial-BoldMT"/>
                <a:cs typeface="RBAIMC+Arial-BoldMT"/>
              </a:rPr>
              <a:t> </a:t>
            </a:r>
            <a:r>
              <a:rPr dirty="0" sz="1800">
                <a:solidFill>
                  <a:srgbClr val="ffc000"/>
                </a:solidFill>
                <a:latin typeface="RBAIMC+Arial-BoldMT"/>
                <a:cs typeface="RBAIMC+Arial-BoldMT"/>
              </a:rPr>
              <a:t>ratio</a:t>
            </a:r>
            <a:r>
              <a:rPr dirty="0" sz="1800" spc="60">
                <a:solidFill>
                  <a:srgbClr val="ffc000"/>
                </a:solidFill>
                <a:latin typeface="RBAIMC+Arial-BoldMT"/>
                <a:cs typeface="RBAIMC+Arial-BoldMT"/>
              </a:rPr>
              <a:t> </a:t>
            </a:r>
            <a:r>
              <a:rPr dirty="0" sz="1800">
                <a:solidFill>
                  <a:srgbClr val="ffc000"/>
                </a:solidFill>
                <a:latin typeface="RBAIMC+Arial-BoldMT"/>
                <a:cs typeface="RBAIMC+Arial-BoldMT"/>
              </a:rPr>
              <a:t>[95%</a:t>
            </a:r>
            <a:r>
              <a:rPr dirty="0" sz="1800" spc="52">
                <a:solidFill>
                  <a:srgbClr val="ffc000"/>
                </a:solidFill>
                <a:latin typeface="RBAIMC+Arial-BoldMT"/>
                <a:cs typeface="RBAIMC+Arial-BoldMT"/>
              </a:rPr>
              <a:t> </a:t>
            </a:r>
            <a:r>
              <a:rPr dirty="0" sz="1800">
                <a:solidFill>
                  <a:srgbClr val="ffc000"/>
                </a:solidFill>
                <a:latin typeface="RBAIMC+Arial-BoldMT"/>
                <a:cs typeface="RBAIMC+Arial-BoldMT"/>
              </a:rPr>
              <a:t>CI]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39049" y="1363801"/>
            <a:ext cx="2426093" cy="1069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432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00"/>
                </a:solidFill>
                <a:latin typeface="RBAIMC+Arial-BoldMT"/>
                <a:cs typeface="RBAIMC+Arial-BoldMT"/>
              </a:rPr>
              <a:t>Death,</a:t>
            </a:r>
            <a:r>
              <a:rPr dirty="0" sz="1800" spc="60">
                <a:solidFill>
                  <a:srgbClr val="ffff00"/>
                </a:solidFill>
                <a:latin typeface="RBAIMC+Arial-BoldMT"/>
                <a:cs typeface="RBAIMC+Arial-BoldMT"/>
              </a:rPr>
              <a:t> </a:t>
            </a:r>
            <a:r>
              <a:rPr dirty="0" sz="1800">
                <a:solidFill>
                  <a:srgbClr val="ffff00"/>
                </a:solidFill>
                <a:latin typeface="RBAIMC+Arial-BoldMT"/>
                <a:cs typeface="RBAIMC+Arial-BoldMT"/>
              </a:rPr>
              <a:t>stroke</a:t>
            </a:r>
            <a:r>
              <a:rPr dirty="0" sz="1800" spc="62">
                <a:solidFill>
                  <a:srgbClr val="ffff00"/>
                </a:solidFill>
                <a:latin typeface="RBAIMC+Arial-BoldMT"/>
                <a:cs typeface="RBAIMC+Arial-BoldMT"/>
              </a:rPr>
              <a:t> </a:t>
            </a:r>
            <a:r>
              <a:rPr dirty="0" sz="1800">
                <a:solidFill>
                  <a:srgbClr val="ffff00"/>
                </a:solidFill>
                <a:latin typeface="RBAIMC+Arial-BoldMT"/>
                <a:cs typeface="RBAIMC+Arial-BoldMT"/>
              </a:rPr>
              <a:t>or</a:t>
            </a:r>
            <a:r>
              <a:rPr dirty="0" sz="1800" spc="34">
                <a:solidFill>
                  <a:srgbClr val="ffff00"/>
                </a:solidFill>
                <a:latin typeface="RBAIMC+Arial-BoldMT"/>
                <a:cs typeface="RBAIMC+Arial-BoldMT"/>
              </a:rPr>
              <a:t> </a:t>
            </a:r>
            <a:r>
              <a:rPr dirty="0" sz="1800">
                <a:solidFill>
                  <a:srgbClr val="ffff00"/>
                </a:solidFill>
                <a:latin typeface="RBAIMC+Arial-BoldMT"/>
                <a:cs typeface="RBAIMC+Arial-BoldMT"/>
              </a:rPr>
              <a:t>MI</a:t>
            </a:r>
          </a:p>
          <a:p>
            <a:pPr marL="0" marR="0">
              <a:lnSpc>
                <a:spcPts val="2010"/>
              </a:lnSpc>
              <a:spcBef>
                <a:spcPts val="1702"/>
              </a:spcBef>
              <a:spcAft>
                <a:spcPts val="0"/>
              </a:spcAft>
            </a:pP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Death,</a:t>
            </a:r>
            <a:r>
              <a:rPr dirty="0" sz="1800" spc="10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all-cause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739703" y="1363801"/>
            <a:ext cx="1585800" cy="41902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22.0%</a:t>
            </a:r>
            <a:r>
              <a:rPr dirty="0" sz="1800" spc="1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(203)</a:t>
            </a:r>
          </a:p>
          <a:p>
            <a:pPr marL="7543" marR="0">
              <a:lnSpc>
                <a:spcPts val="2010"/>
              </a:lnSpc>
              <a:spcBef>
                <a:spcPts val="170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13.0%</a:t>
            </a:r>
            <a:r>
              <a:rPr dirty="0" sz="1800" spc="1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 spc="-30">
                <a:solidFill>
                  <a:srgbClr val="ffffff"/>
                </a:solidFill>
                <a:latin typeface="DCUFHJ+ArialMT"/>
                <a:cs typeface="DCUFHJ+ArialMT"/>
              </a:rPr>
              <a:t>(119)</a:t>
            </a:r>
          </a:p>
          <a:p>
            <a:pPr marL="126186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6.8%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(61)</a:t>
            </a:r>
          </a:p>
          <a:p>
            <a:pPr marL="126186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5.0%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(45)</a:t>
            </a:r>
          </a:p>
          <a:p>
            <a:pPr marL="126187" marR="0">
              <a:lnSpc>
                <a:spcPts val="2010"/>
              </a:lnSpc>
              <a:spcBef>
                <a:spcPts val="154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1.9%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(16)</a:t>
            </a:r>
          </a:p>
          <a:p>
            <a:pPr marL="125958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6.6%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(58)</a:t>
            </a:r>
          </a:p>
          <a:p>
            <a:pPr marL="125959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3.3%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(29)</a:t>
            </a:r>
          </a:p>
          <a:p>
            <a:pPr marL="125730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2.9%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(26)</a:t>
            </a:r>
          </a:p>
          <a:p>
            <a:pPr marL="189510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0.3%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(3)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554558" y="1363801"/>
            <a:ext cx="1585800" cy="240720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19.2%</a:t>
            </a:r>
            <a:r>
              <a:rPr dirty="0" sz="1800" spc="1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(176)</a:t>
            </a:r>
          </a:p>
          <a:p>
            <a:pPr marL="126415" marR="0">
              <a:lnSpc>
                <a:spcPts val="2010"/>
              </a:lnSpc>
              <a:spcBef>
                <a:spcPts val="170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9.9%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(89)</a:t>
            </a:r>
          </a:p>
          <a:p>
            <a:pPr marL="126186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5.5%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(49)</a:t>
            </a:r>
          </a:p>
          <a:p>
            <a:pPr marL="126186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4.5%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(40)</a:t>
            </a:r>
          </a:p>
          <a:p>
            <a:pPr marL="190195" marR="0">
              <a:lnSpc>
                <a:spcPts val="2010"/>
              </a:lnSpc>
              <a:spcBef>
                <a:spcPts val="154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1.1%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(9)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308148" y="1363801"/>
            <a:ext cx="2450325" cy="55275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7724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2.8%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[-0.9%,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6.5%]</a:t>
            </a:r>
          </a:p>
          <a:p>
            <a:pPr marL="115671" marR="0">
              <a:lnSpc>
                <a:spcPts val="2010"/>
              </a:lnSpc>
              <a:spcBef>
                <a:spcPts val="170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3.1%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[0.2%,</a:t>
            </a:r>
            <a:r>
              <a:rPr dirty="0" sz="18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6.1%]</a:t>
            </a:r>
          </a:p>
          <a:p>
            <a:pPr marL="77495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1.3%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[-0.9%,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3.6%]</a:t>
            </a:r>
          </a:p>
          <a:p>
            <a:pPr marL="77496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0.5%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[-1.4%,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2.5%]</a:t>
            </a:r>
          </a:p>
          <a:p>
            <a:pPr marL="77496" marR="0">
              <a:lnSpc>
                <a:spcPts val="2010"/>
              </a:lnSpc>
              <a:spcBef>
                <a:spcPts val="154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0.9%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[-0.3%,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2.0%]</a:t>
            </a:r>
          </a:p>
          <a:p>
            <a:pPr marL="77267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2.0%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[-0.2%,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4.2%]</a:t>
            </a:r>
          </a:p>
          <a:p>
            <a:pPr marL="39092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-1.9%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[-3.8%,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0.0%]</a:t>
            </a:r>
          </a:p>
          <a:p>
            <a:pPr marL="38863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-0.8%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[-2.4%,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0.9%]</a:t>
            </a:r>
          </a:p>
          <a:p>
            <a:pPr marL="458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-1.3%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[-2.2%,</a:t>
            </a:r>
            <a:r>
              <a:rPr dirty="0" sz="1800" spc="11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-0.4%]</a:t>
            </a:r>
          </a:p>
          <a:p>
            <a:pPr marL="21717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 spc="-28">
                <a:solidFill>
                  <a:srgbClr val="ffffff"/>
                </a:solidFill>
                <a:latin typeface="DCUFHJ+ArialMT"/>
                <a:cs typeface="DCUFHJ+ArialMT"/>
              </a:rPr>
              <a:t>11.4%</a:t>
            </a:r>
            <a:r>
              <a:rPr dirty="0" sz="1800" spc="4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[-1.3%,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4.2%]</a:t>
            </a:r>
          </a:p>
          <a:p>
            <a:pPr marL="0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-2.1%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[-4.1%,</a:t>
            </a:r>
            <a:r>
              <a:rPr dirty="0" sz="1800" spc="11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-0.1%]</a:t>
            </a:r>
          </a:p>
          <a:p>
            <a:pPr marL="114071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3.2%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[1.2%,</a:t>
            </a:r>
            <a:r>
              <a:rPr dirty="0" sz="18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5.3%]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930190" y="1363801"/>
            <a:ext cx="1993811" cy="55275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0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1.19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[0.95,</a:t>
            </a:r>
            <a:r>
              <a:rPr dirty="0" sz="18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1.50]</a:t>
            </a:r>
          </a:p>
          <a:p>
            <a:pPr marL="1599" marR="0">
              <a:lnSpc>
                <a:spcPts val="2010"/>
              </a:lnSpc>
              <a:spcBef>
                <a:spcPts val="170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1.38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[1.03,</a:t>
            </a:r>
            <a:r>
              <a:rPr dirty="0" sz="18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1.85]</a:t>
            </a:r>
          </a:p>
          <a:p>
            <a:pPr marL="1371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1.26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[0.85,</a:t>
            </a:r>
            <a:r>
              <a:rPr dirty="0" sz="18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1.85]</a:t>
            </a:r>
          </a:p>
          <a:p>
            <a:pPr marL="1372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1.13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[0.73,</a:t>
            </a:r>
            <a:r>
              <a:rPr dirty="0" sz="18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1.74]</a:t>
            </a:r>
          </a:p>
          <a:p>
            <a:pPr marL="1372" marR="0">
              <a:lnSpc>
                <a:spcPts val="2010"/>
              </a:lnSpc>
              <a:spcBef>
                <a:spcPts val="154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1.78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[0.78,</a:t>
            </a:r>
            <a:r>
              <a:rPr dirty="0" sz="18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4.06]</a:t>
            </a:r>
          </a:p>
          <a:p>
            <a:pPr marL="1143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1.47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[0.97,</a:t>
            </a:r>
            <a:r>
              <a:rPr dirty="0" sz="18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2.23]</a:t>
            </a:r>
          </a:p>
          <a:p>
            <a:pPr marL="1144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0.61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[0.38,</a:t>
            </a:r>
            <a:r>
              <a:rPr dirty="0" sz="18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0.99]</a:t>
            </a:r>
          </a:p>
          <a:p>
            <a:pPr marL="915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0.78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[0.46,</a:t>
            </a:r>
            <a:r>
              <a:rPr dirty="0" sz="18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1.31]</a:t>
            </a:r>
          </a:p>
          <a:p>
            <a:pPr marL="686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0.21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[0.06,</a:t>
            </a:r>
            <a:r>
              <a:rPr dirty="0" sz="18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0.74]</a:t>
            </a:r>
          </a:p>
          <a:p>
            <a:pPr marL="457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1.14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[0.84,</a:t>
            </a:r>
            <a:r>
              <a:rPr dirty="0" sz="18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1.55]</a:t>
            </a:r>
          </a:p>
          <a:p>
            <a:pPr marL="227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0.63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[0.41,</a:t>
            </a:r>
            <a:r>
              <a:rPr dirty="0" sz="18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0.96]</a:t>
            </a:r>
          </a:p>
          <a:p>
            <a:pPr marL="0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1.96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[1.25,</a:t>
            </a:r>
            <a:r>
              <a:rPr dirty="0" sz="1800" spc="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3.06]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29472" y="2281173"/>
            <a:ext cx="2001851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-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Cardiovascular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66024" y="2726943"/>
            <a:ext cx="3292435" cy="23813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17651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-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Definite</a:t>
            </a:r>
            <a:r>
              <a:rPr dirty="0" sz="1800" spc="12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cardiovascular</a:t>
            </a:r>
          </a:p>
          <a:p>
            <a:pPr marL="417652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-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Undetermined</a:t>
            </a:r>
            <a:r>
              <a:rPr dirty="0" sz="1800" spc="37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cause</a:t>
            </a:r>
          </a:p>
          <a:p>
            <a:pPr marL="163219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-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Non-cardiovascular</a:t>
            </a:r>
          </a:p>
          <a:p>
            <a:pPr marL="0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Cerebrovascular</a:t>
            </a:r>
            <a:r>
              <a:rPr dirty="0" sz="1800" spc="43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events</a:t>
            </a:r>
          </a:p>
          <a:p>
            <a:pPr marL="162991" marR="0">
              <a:lnSpc>
                <a:spcPts val="2010"/>
              </a:lnSpc>
              <a:spcBef>
                <a:spcPts val="1549"/>
              </a:spcBef>
              <a:spcAft>
                <a:spcPts val="0"/>
              </a:spcAft>
            </a:pP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-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Stroke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679373" y="3618483"/>
            <a:ext cx="1332512" cy="32729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44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4.6%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(40)</a:t>
            </a:r>
          </a:p>
          <a:p>
            <a:pPr marL="1144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5.2%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(46)</a:t>
            </a:r>
          </a:p>
          <a:p>
            <a:pPr marL="916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3.7%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(33)</a:t>
            </a:r>
          </a:p>
          <a:p>
            <a:pPr marL="687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1.6%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(14)</a:t>
            </a:r>
          </a:p>
          <a:p>
            <a:pPr marL="686" marR="0">
              <a:lnSpc>
                <a:spcPts val="2010"/>
              </a:lnSpc>
              <a:spcBef>
                <a:spcPts val="154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9.1%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(84)</a:t>
            </a:r>
          </a:p>
          <a:p>
            <a:pPr marL="229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6.1%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(57)</a:t>
            </a:r>
          </a:p>
          <a:p>
            <a:pPr marL="0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3.5%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(31)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38134" y="4955794"/>
            <a:ext cx="3360524" cy="14898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8085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-</a:t>
            </a:r>
            <a:r>
              <a:rPr dirty="0" sz="1800" spc="-31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1800" spc="-10">
                <a:solidFill>
                  <a:srgbClr val="fdf3c5"/>
                </a:solidFill>
                <a:latin typeface="DCUFHJ+ArialMT"/>
                <a:cs typeface="DCUFHJ+ArialMT"/>
              </a:rPr>
              <a:t>Transient</a:t>
            </a:r>
            <a:r>
              <a:rPr dirty="0" sz="1800" spc="18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ischemic</a:t>
            </a:r>
            <a:r>
              <a:rPr dirty="0" sz="1800" spc="17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attack</a:t>
            </a:r>
          </a:p>
          <a:p>
            <a:pPr marL="0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Myocardial</a:t>
            </a:r>
            <a:r>
              <a:rPr dirty="0" sz="1800" spc="54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infarction</a:t>
            </a:r>
          </a:p>
          <a:p>
            <a:pPr marL="190195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-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Peri-procedural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801195" y="5401564"/>
            <a:ext cx="1459384" cy="14898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10.6%</a:t>
            </a:r>
            <a:r>
              <a:rPr dirty="0" sz="1800" spc="1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(95)</a:t>
            </a:r>
          </a:p>
          <a:p>
            <a:pPr marL="63550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3.9%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(37)</a:t>
            </a:r>
          </a:p>
          <a:p>
            <a:pPr marL="63321" marR="0">
              <a:lnSpc>
                <a:spcPts val="2010"/>
              </a:lnSpc>
              <a:spcBef>
                <a:spcPts val="149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6.8%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DCUFHJ+ArialMT"/>
                <a:cs typeface="DCUFHJ+ArialMT"/>
              </a:rPr>
              <a:t>(59)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28100" y="6293104"/>
            <a:ext cx="2508237" cy="598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-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 </a:t>
            </a:r>
            <a:r>
              <a:rPr dirty="0" sz="1800">
                <a:solidFill>
                  <a:srgbClr val="fdf3c5"/>
                </a:solidFill>
                <a:latin typeface="DCUFHJ+ArialMT"/>
                <a:cs typeface="DCUFHJ+ArialMT"/>
              </a:rPr>
              <a:t>Non-peri-procedural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1998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724401" y="263957"/>
            <a:ext cx="3429223" cy="11965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RBAIMC+Arial-BoldMT"/>
                <a:cs typeface="RBAIMC+Arial-BoldMT"/>
              </a:rPr>
              <a:t>Conclusions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92718" y="1114875"/>
            <a:ext cx="11997630" cy="31117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9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ffd966"/>
                </a:solidFill>
                <a:latin typeface="DCUFHJ+ArialMT"/>
                <a:cs typeface="DCUFHJ+ArialMT"/>
              </a:rPr>
              <a:t>•</a:t>
            </a:r>
            <a:r>
              <a:rPr dirty="0" sz="3200" spc="258">
                <a:solidFill>
                  <a:srgbClr val="ffd966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In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the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EXCEL</a:t>
            </a:r>
            <a:r>
              <a:rPr dirty="0" sz="3200" spc="-125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trial,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treatment</a:t>
            </a:r>
            <a:r>
              <a:rPr dirty="0" sz="3200" spc="-1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of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patients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with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LMCAD</a:t>
            </a:r>
          </a:p>
          <a:p>
            <a:pPr marL="288036" marR="0">
              <a:lnSpc>
                <a:spcPts val="3579"/>
              </a:lnSpc>
              <a:spcBef>
                <a:spcPts val="401"/>
              </a:spcBef>
              <a:spcAft>
                <a:spcPts val="0"/>
              </a:spcAft>
            </a:pP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and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visually-assessed</a:t>
            </a:r>
            <a:r>
              <a:rPr dirty="0" sz="3200" spc="-4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low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or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intermediate</a:t>
            </a:r>
            <a:r>
              <a:rPr dirty="0" sz="3200" spc="-12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 spc="-38">
                <a:solidFill>
                  <a:srgbClr val="ffffff"/>
                </a:solidFill>
                <a:latin typeface="DCUFHJ+ArialMT"/>
                <a:cs typeface="DCUFHJ+ArialMT"/>
              </a:rPr>
              <a:t>SYNTAX</a:t>
            </a:r>
          </a:p>
          <a:p>
            <a:pPr marL="288036" marR="0">
              <a:lnSpc>
                <a:spcPts val="3579"/>
              </a:lnSpc>
              <a:spcBef>
                <a:spcPts val="401"/>
              </a:spcBef>
              <a:spcAft>
                <a:spcPts val="0"/>
              </a:spcAft>
            </a:pP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scores</a:t>
            </a:r>
            <a:r>
              <a:rPr dirty="0" sz="3200" spc="-31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with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CoCr-EES</a:t>
            </a:r>
            <a:r>
              <a:rPr dirty="0" sz="3200" spc="-15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resulted</a:t>
            </a:r>
            <a:r>
              <a:rPr dirty="0" sz="3200" spc="-1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in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similar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rates</a:t>
            </a:r>
            <a:r>
              <a:rPr dirty="0" sz="3200" spc="-15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of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the</a:t>
            </a:r>
          </a:p>
          <a:p>
            <a:pPr marL="288035" marR="0">
              <a:lnSpc>
                <a:spcPts val="3579"/>
              </a:lnSpc>
              <a:spcBef>
                <a:spcPts val="451"/>
              </a:spcBef>
              <a:spcAft>
                <a:spcPts val="0"/>
              </a:spcAft>
            </a:pP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clinically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meaningful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composite</a:t>
            </a:r>
            <a:r>
              <a:rPr dirty="0" sz="3200" spc="-27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outcome</a:t>
            </a:r>
            <a:r>
              <a:rPr dirty="0" sz="3200" spc="-1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of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death,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stroke</a:t>
            </a:r>
          </a:p>
          <a:p>
            <a:pPr marL="288035" marR="0">
              <a:lnSpc>
                <a:spcPts val="3579"/>
              </a:lnSpc>
              <a:spcBef>
                <a:spcPts val="401"/>
              </a:spcBef>
              <a:spcAft>
                <a:spcPts val="0"/>
              </a:spcAft>
            </a:pP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or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MI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at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5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years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2718" y="3903794"/>
            <a:ext cx="11976112" cy="31117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79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ffd966"/>
                </a:solidFill>
                <a:latin typeface="DCUFHJ+ArialMT"/>
                <a:cs typeface="DCUFHJ+ArialMT"/>
              </a:rPr>
              <a:t>•</a:t>
            </a:r>
            <a:r>
              <a:rPr dirty="0" sz="3200" spc="258">
                <a:solidFill>
                  <a:srgbClr val="ffd966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The</a:t>
            </a:r>
            <a:r>
              <a:rPr dirty="0" sz="3200" spc="-12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early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benefits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of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PCI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due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to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reduced</a:t>
            </a:r>
            <a:r>
              <a:rPr dirty="0" sz="3200" spc="-27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peri-procedural</a:t>
            </a:r>
          </a:p>
          <a:p>
            <a:pPr marL="288035" marR="0">
              <a:lnSpc>
                <a:spcPts val="3579"/>
              </a:lnSpc>
              <a:spcBef>
                <a:spcPts val="401"/>
              </a:spcBef>
              <a:spcAft>
                <a:spcPts val="0"/>
              </a:spcAft>
            </a:pP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risk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were</a:t>
            </a:r>
            <a:r>
              <a:rPr dirty="0" sz="3200" spc="-15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attenuated</a:t>
            </a:r>
            <a:r>
              <a:rPr dirty="0" sz="3200" spc="-11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by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the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greater</a:t>
            </a:r>
            <a:r>
              <a:rPr dirty="0" sz="3200" spc="-2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number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of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events</a:t>
            </a:r>
          </a:p>
          <a:p>
            <a:pPr marL="288035" marR="0">
              <a:lnSpc>
                <a:spcPts val="3579"/>
              </a:lnSpc>
              <a:spcBef>
                <a:spcPts val="401"/>
              </a:spcBef>
              <a:spcAft>
                <a:spcPts val="0"/>
              </a:spcAft>
            </a:pP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occurring</a:t>
            </a:r>
            <a:r>
              <a:rPr dirty="0" sz="3200" spc="-28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during</a:t>
            </a:r>
            <a:r>
              <a:rPr dirty="0" sz="3200" spc="-15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follow-up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with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CABG,</a:t>
            </a:r>
            <a:r>
              <a:rPr dirty="0" sz="3200" spc="-15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such</a:t>
            </a:r>
            <a:r>
              <a:rPr dirty="0" sz="3200" spc="-31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that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at</a:t>
            </a:r>
          </a:p>
          <a:p>
            <a:pPr marL="288035" marR="0">
              <a:lnSpc>
                <a:spcPts val="3579"/>
              </a:lnSpc>
              <a:spcBef>
                <a:spcPts val="451"/>
              </a:spcBef>
              <a:spcAft>
                <a:spcPts val="0"/>
              </a:spcAft>
            </a:pP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5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years</a:t>
            </a:r>
            <a:r>
              <a:rPr dirty="0" sz="3200" spc="-18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the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cumulative</a:t>
            </a:r>
            <a:r>
              <a:rPr dirty="0" sz="3200" spc="-1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mean</a:t>
            </a:r>
            <a:r>
              <a:rPr dirty="0" sz="3200" spc="-11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time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free</a:t>
            </a:r>
            <a:r>
              <a:rPr dirty="0" sz="3200" spc="-14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from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adverse</a:t>
            </a:r>
          </a:p>
          <a:p>
            <a:pPr marL="288035" marR="0">
              <a:lnSpc>
                <a:spcPts val="3579"/>
              </a:lnSpc>
              <a:spcBef>
                <a:spcPts val="401"/>
              </a:spcBef>
              <a:spcAft>
                <a:spcPts val="0"/>
              </a:spcAft>
            </a:pP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events</a:t>
            </a:r>
            <a:r>
              <a:rPr dirty="0" sz="3200" spc="-17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was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similar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with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both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 </a:t>
            </a:r>
            <a:r>
              <a:rPr dirty="0" sz="3200">
                <a:solidFill>
                  <a:srgbClr val="ffffff"/>
                </a:solidFill>
                <a:latin typeface="DCUFHJ+ArialMT"/>
                <a:cs typeface="DCUFHJ+ArialMT"/>
              </a:rPr>
              <a:t>treatments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2019-10-01T10:05:34-05:00</dcterms:modified>
</cp:coreProperties>
</file>