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62139" y="1243361"/>
            <a:ext cx="479430" cy="0"/>
          </a:xfrm>
          <a:custGeom>
            <a:avLst/>
            <a:gdLst/>
            <a:ahLst/>
            <a:cxnLst/>
            <a:rect l="l" t="t" r="r" b="b"/>
            <a:pathLst>
              <a:path w="479430">
                <a:moveTo>
                  <a:pt x="0" y="0"/>
                </a:moveTo>
                <a:lnTo>
                  <a:pt x="479430" y="0"/>
                </a:lnTo>
              </a:path>
            </a:pathLst>
          </a:custGeom>
          <a:ln w="5574">
            <a:solidFill>
              <a:srgbClr val="A0A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41569" y="1243361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02891" y="1243361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14386" y="1243361"/>
            <a:ext cx="189542" cy="0"/>
          </a:xfrm>
          <a:custGeom>
            <a:avLst/>
            <a:gdLst/>
            <a:ahLst/>
            <a:cxnLst/>
            <a:rect l="l" t="t" r="r" b="b"/>
            <a:pathLst>
              <a:path w="189542">
                <a:moveTo>
                  <a:pt x="0" y="0"/>
                </a:moveTo>
                <a:lnTo>
                  <a:pt x="1895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203928" y="1243361"/>
            <a:ext cx="94771" cy="0"/>
          </a:xfrm>
          <a:custGeom>
            <a:avLst/>
            <a:gdLst/>
            <a:ahLst/>
            <a:cxnLst/>
            <a:rect l="l" t="t" r="r" b="b"/>
            <a:pathLst>
              <a:path w="94771">
                <a:moveTo>
                  <a:pt x="0" y="0"/>
                </a:moveTo>
                <a:lnTo>
                  <a:pt x="94771" y="0"/>
                </a:lnTo>
              </a:path>
            </a:pathLst>
          </a:custGeom>
          <a:ln w="557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358123" y="1366024"/>
            <a:ext cx="172817" cy="0"/>
          </a:xfrm>
          <a:custGeom>
            <a:avLst/>
            <a:gdLst/>
            <a:ahLst/>
            <a:cxnLst/>
            <a:rect l="l" t="t" r="r" b="b"/>
            <a:pathLst>
              <a:path w="172817">
                <a:moveTo>
                  <a:pt x="0" y="0"/>
                </a:moveTo>
                <a:lnTo>
                  <a:pt x="172817" y="0"/>
                </a:lnTo>
              </a:path>
            </a:pathLst>
          </a:custGeom>
          <a:ln w="557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530941" y="1366024"/>
            <a:ext cx="167242" cy="0"/>
          </a:xfrm>
          <a:custGeom>
            <a:avLst/>
            <a:gdLst/>
            <a:ahLst/>
            <a:cxnLst/>
            <a:rect l="l" t="t" r="r" b="b"/>
            <a:pathLst>
              <a:path w="167242">
                <a:moveTo>
                  <a:pt x="0" y="0"/>
                </a:moveTo>
                <a:lnTo>
                  <a:pt x="1672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98183" y="1366024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915599" y="1366024"/>
            <a:ext cx="496153" cy="0"/>
          </a:xfrm>
          <a:custGeom>
            <a:avLst/>
            <a:gdLst/>
            <a:ahLst/>
            <a:cxnLst/>
            <a:rect l="l" t="t" r="r" b="b"/>
            <a:pathLst>
              <a:path w="496153">
                <a:moveTo>
                  <a:pt x="0" y="0"/>
                </a:moveTo>
                <a:lnTo>
                  <a:pt x="49615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841569" y="1366024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902891" y="1366024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014386" y="1366024"/>
            <a:ext cx="189542" cy="0"/>
          </a:xfrm>
          <a:custGeom>
            <a:avLst/>
            <a:gdLst/>
            <a:ahLst/>
            <a:cxnLst/>
            <a:rect l="l" t="t" r="r" b="b"/>
            <a:pathLst>
              <a:path w="189542">
                <a:moveTo>
                  <a:pt x="0" y="0"/>
                </a:moveTo>
                <a:lnTo>
                  <a:pt x="1895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203928" y="1366024"/>
            <a:ext cx="178391" cy="0"/>
          </a:xfrm>
          <a:custGeom>
            <a:avLst/>
            <a:gdLst/>
            <a:ahLst/>
            <a:cxnLst/>
            <a:rect l="l" t="t" r="r" b="b"/>
            <a:pathLst>
              <a:path w="178391">
                <a:moveTo>
                  <a:pt x="0" y="0"/>
                </a:moveTo>
                <a:lnTo>
                  <a:pt x="178391" y="0"/>
                </a:lnTo>
              </a:path>
            </a:pathLst>
          </a:custGeom>
          <a:ln w="5574">
            <a:solidFill>
              <a:srgbClr val="A0A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382320" y="1366024"/>
            <a:ext cx="267589" cy="0"/>
          </a:xfrm>
          <a:custGeom>
            <a:avLst/>
            <a:gdLst/>
            <a:ahLst/>
            <a:cxnLst/>
            <a:rect l="l" t="t" r="r" b="b"/>
            <a:pathLst>
              <a:path w="267589">
                <a:moveTo>
                  <a:pt x="0" y="0"/>
                </a:moveTo>
                <a:lnTo>
                  <a:pt x="267589" y="0"/>
                </a:lnTo>
              </a:path>
            </a:pathLst>
          </a:custGeom>
          <a:ln w="557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530941" y="1483112"/>
            <a:ext cx="167242" cy="0"/>
          </a:xfrm>
          <a:custGeom>
            <a:avLst/>
            <a:gdLst/>
            <a:ahLst/>
            <a:cxnLst/>
            <a:rect l="l" t="t" r="r" b="b"/>
            <a:pathLst>
              <a:path w="167242">
                <a:moveTo>
                  <a:pt x="0" y="0"/>
                </a:moveTo>
                <a:lnTo>
                  <a:pt x="1672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698183" y="1483112"/>
            <a:ext cx="317761" cy="0"/>
          </a:xfrm>
          <a:custGeom>
            <a:avLst/>
            <a:gdLst/>
            <a:ahLst/>
            <a:cxnLst/>
            <a:rect l="l" t="t" r="r" b="b"/>
            <a:pathLst>
              <a:path w="317761">
                <a:moveTo>
                  <a:pt x="0" y="0"/>
                </a:moveTo>
                <a:lnTo>
                  <a:pt x="317761" y="0"/>
                </a:lnTo>
              </a:path>
            </a:pathLst>
          </a:custGeom>
          <a:ln w="557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362139" y="1605775"/>
            <a:ext cx="540752" cy="0"/>
          </a:xfrm>
          <a:custGeom>
            <a:avLst/>
            <a:gdLst/>
            <a:ahLst/>
            <a:cxnLst/>
            <a:rect l="l" t="t" r="r" b="b"/>
            <a:pathLst>
              <a:path w="540752">
                <a:moveTo>
                  <a:pt x="0" y="0"/>
                </a:moveTo>
                <a:lnTo>
                  <a:pt x="54075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902891" y="1605775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014386" y="1605775"/>
            <a:ext cx="635523" cy="0"/>
          </a:xfrm>
          <a:custGeom>
            <a:avLst/>
            <a:gdLst/>
            <a:ahLst/>
            <a:cxnLst/>
            <a:rect l="l" t="t" r="r" b="b"/>
            <a:pathLst>
              <a:path w="635523">
                <a:moveTo>
                  <a:pt x="0" y="0"/>
                </a:moveTo>
                <a:lnTo>
                  <a:pt x="63552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649909" y="1605775"/>
            <a:ext cx="440405" cy="0"/>
          </a:xfrm>
          <a:custGeom>
            <a:avLst/>
            <a:gdLst/>
            <a:ahLst/>
            <a:cxnLst/>
            <a:rect l="l" t="t" r="r" b="b"/>
            <a:pathLst>
              <a:path w="440405">
                <a:moveTo>
                  <a:pt x="0" y="0"/>
                </a:moveTo>
                <a:lnTo>
                  <a:pt x="440405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358123" y="1722862"/>
            <a:ext cx="340060" cy="0"/>
          </a:xfrm>
          <a:custGeom>
            <a:avLst/>
            <a:gdLst/>
            <a:ahLst/>
            <a:cxnLst/>
            <a:rect l="l" t="t" r="r" b="b"/>
            <a:pathLst>
              <a:path w="340060">
                <a:moveTo>
                  <a:pt x="0" y="0"/>
                </a:moveTo>
                <a:lnTo>
                  <a:pt x="340060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698183" y="1722862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915599" y="1722862"/>
            <a:ext cx="496153" cy="0"/>
          </a:xfrm>
          <a:custGeom>
            <a:avLst/>
            <a:gdLst/>
            <a:ahLst/>
            <a:cxnLst/>
            <a:rect l="l" t="t" r="r" b="b"/>
            <a:pathLst>
              <a:path w="496153">
                <a:moveTo>
                  <a:pt x="0" y="0"/>
                </a:moveTo>
                <a:lnTo>
                  <a:pt x="49615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411753" y="1722862"/>
            <a:ext cx="429256" cy="0"/>
          </a:xfrm>
          <a:custGeom>
            <a:avLst/>
            <a:gdLst/>
            <a:ahLst/>
            <a:cxnLst/>
            <a:rect l="l" t="t" r="r" b="b"/>
            <a:pathLst>
              <a:path w="429256">
                <a:moveTo>
                  <a:pt x="0" y="0"/>
                </a:moveTo>
                <a:lnTo>
                  <a:pt x="429256" y="0"/>
                </a:lnTo>
              </a:path>
            </a:pathLst>
          </a:custGeom>
          <a:ln w="557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841569" y="1722862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902891" y="1722862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A3A3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9014386" y="1722862"/>
            <a:ext cx="367934" cy="0"/>
          </a:xfrm>
          <a:custGeom>
            <a:avLst/>
            <a:gdLst/>
            <a:ahLst/>
            <a:cxnLst/>
            <a:rect l="l" t="t" r="r" b="b"/>
            <a:pathLst>
              <a:path w="367934">
                <a:moveTo>
                  <a:pt x="0" y="0"/>
                </a:moveTo>
                <a:lnTo>
                  <a:pt x="367934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9382320" y="1722862"/>
            <a:ext cx="267589" cy="0"/>
          </a:xfrm>
          <a:custGeom>
            <a:avLst/>
            <a:gdLst/>
            <a:ahLst/>
            <a:cxnLst/>
            <a:rect l="l" t="t" r="r" b="b"/>
            <a:pathLst>
              <a:path w="267589">
                <a:moveTo>
                  <a:pt x="0" y="0"/>
                </a:moveTo>
                <a:lnTo>
                  <a:pt x="267589" y="0"/>
                </a:lnTo>
              </a:path>
            </a:pathLst>
          </a:custGeom>
          <a:ln w="557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800647" y="1845527"/>
            <a:ext cx="557475" cy="0"/>
          </a:xfrm>
          <a:custGeom>
            <a:avLst/>
            <a:gdLst/>
            <a:ahLst/>
            <a:cxnLst/>
            <a:rect l="l" t="t" r="r" b="b"/>
            <a:pathLst>
              <a:path w="557475">
                <a:moveTo>
                  <a:pt x="0" y="0"/>
                </a:moveTo>
                <a:lnTo>
                  <a:pt x="557475" y="0"/>
                </a:lnTo>
              </a:path>
            </a:pathLst>
          </a:custGeom>
          <a:ln w="5574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358123" y="1845527"/>
            <a:ext cx="340060" cy="0"/>
          </a:xfrm>
          <a:custGeom>
            <a:avLst/>
            <a:gdLst/>
            <a:ahLst/>
            <a:cxnLst/>
            <a:rect l="l" t="t" r="r" b="b"/>
            <a:pathLst>
              <a:path w="340060">
                <a:moveTo>
                  <a:pt x="0" y="0"/>
                </a:moveTo>
                <a:lnTo>
                  <a:pt x="340060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2698183" y="1845527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915599" y="1845527"/>
            <a:ext cx="496153" cy="0"/>
          </a:xfrm>
          <a:custGeom>
            <a:avLst/>
            <a:gdLst/>
            <a:ahLst/>
            <a:cxnLst/>
            <a:rect l="l" t="t" r="r" b="b"/>
            <a:pathLst>
              <a:path w="496153">
                <a:moveTo>
                  <a:pt x="0" y="0"/>
                </a:moveTo>
                <a:lnTo>
                  <a:pt x="49615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841569" y="1845527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902891" y="1845527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014386" y="1845527"/>
            <a:ext cx="367934" cy="0"/>
          </a:xfrm>
          <a:custGeom>
            <a:avLst/>
            <a:gdLst/>
            <a:ahLst/>
            <a:cxnLst/>
            <a:rect l="l" t="t" r="r" b="b"/>
            <a:pathLst>
              <a:path w="367934">
                <a:moveTo>
                  <a:pt x="0" y="0"/>
                </a:moveTo>
                <a:lnTo>
                  <a:pt x="367934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9382320" y="1845527"/>
            <a:ext cx="707994" cy="0"/>
          </a:xfrm>
          <a:custGeom>
            <a:avLst/>
            <a:gdLst/>
            <a:ahLst/>
            <a:cxnLst/>
            <a:rect l="l" t="t" r="r" b="b"/>
            <a:pathLst>
              <a:path w="707994">
                <a:moveTo>
                  <a:pt x="0" y="0"/>
                </a:moveTo>
                <a:lnTo>
                  <a:pt x="707994" y="0"/>
                </a:lnTo>
              </a:path>
            </a:pathLst>
          </a:custGeom>
          <a:ln w="557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358123" y="1968190"/>
            <a:ext cx="657821" cy="0"/>
          </a:xfrm>
          <a:custGeom>
            <a:avLst/>
            <a:gdLst/>
            <a:ahLst/>
            <a:cxnLst/>
            <a:rect l="l" t="t" r="r" b="b"/>
            <a:pathLst>
              <a:path w="657821">
                <a:moveTo>
                  <a:pt x="0" y="0"/>
                </a:moveTo>
                <a:lnTo>
                  <a:pt x="6578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015945" y="1968190"/>
            <a:ext cx="83621" cy="0"/>
          </a:xfrm>
          <a:custGeom>
            <a:avLst/>
            <a:gdLst/>
            <a:ahLst/>
            <a:cxnLst/>
            <a:rect l="l" t="t" r="r" b="b"/>
            <a:pathLst>
              <a:path w="83621">
                <a:moveTo>
                  <a:pt x="0" y="0"/>
                </a:moveTo>
                <a:lnTo>
                  <a:pt x="83621" y="0"/>
                </a:lnTo>
              </a:path>
            </a:pathLst>
          </a:custGeom>
          <a:ln w="557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8841569" y="1968190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8902891" y="1968190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9014386" y="1968190"/>
            <a:ext cx="367934" cy="0"/>
          </a:xfrm>
          <a:custGeom>
            <a:avLst/>
            <a:gdLst/>
            <a:ahLst/>
            <a:cxnLst/>
            <a:rect l="l" t="t" r="r" b="b"/>
            <a:pathLst>
              <a:path w="367934">
                <a:moveTo>
                  <a:pt x="0" y="0"/>
                </a:moveTo>
                <a:lnTo>
                  <a:pt x="367934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382320" y="1968190"/>
            <a:ext cx="267589" cy="0"/>
          </a:xfrm>
          <a:custGeom>
            <a:avLst/>
            <a:gdLst/>
            <a:ahLst/>
            <a:cxnLst/>
            <a:rect l="l" t="t" r="r" b="b"/>
            <a:pathLst>
              <a:path w="267589">
                <a:moveTo>
                  <a:pt x="0" y="0"/>
                </a:moveTo>
                <a:lnTo>
                  <a:pt x="267589" y="0"/>
                </a:lnTo>
              </a:path>
            </a:pathLst>
          </a:custGeom>
          <a:ln w="557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800647" y="2085277"/>
            <a:ext cx="557475" cy="0"/>
          </a:xfrm>
          <a:custGeom>
            <a:avLst/>
            <a:gdLst/>
            <a:ahLst/>
            <a:cxnLst/>
            <a:rect l="l" t="t" r="r" b="b"/>
            <a:pathLst>
              <a:path w="557475">
                <a:moveTo>
                  <a:pt x="0" y="0"/>
                </a:moveTo>
                <a:lnTo>
                  <a:pt x="557475" y="0"/>
                </a:lnTo>
              </a:path>
            </a:pathLst>
          </a:custGeom>
          <a:ln w="557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358123" y="2085277"/>
            <a:ext cx="323335" cy="0"/>
          </a:xfrm>
          <a:custGeom>
            <a:avLst/>
            <a:gdLst/>
            <a:ahLst/>
            <a:cxnLst/>
            <a:rect l="l" t="t" r="r" b="b"/>
            <a:pathLst>
              <a:path w="323335">
                <a:moveTo>
                  <a:pt x="0" y="0"/>
                </a:moveTo>
                <a:lnTo>
                  <a:pt x="323335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2698183" y="2062975"/>
            <a:ext cx="0" cy="50180"/>
          </a:xfrm>
          <a:custGeom>
            <a:avLst/>
            <a:gdLst/>
            <a:ahLst/>
            <a:cxnLst/>
            <a:rect l="l" t="t" r="r" b="b"/>
            <a:pathLst>
              <a:path h="50180">
                <a:moveTo>
                  <a:pt x="0" y="50180"/>
                </a:moveTo>
                <a:lnTo>
                  <a:pt x="0" y="0"/>
                </a:lnTo>
              </a:path>
            </a:pathLst>
          </a:custGeom>
          <a:ln w="11149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8362139" y="2085277"/>
            <a:ext cx="479430" cy="0"/>
          </a:xfrm>
          <a:custGeom>
            <a:avLst/>
            <a:gdLst/>
            <a:ahLst/>
            <a:cxnLst/>
            <a:rect l="l" t="t" r="r" b="b"/>
            <a:pathLst>
              <a:path w="479430">
                <a:moveTo>
                  <a:pt x="0" y="0"/>
                </a:moveTo>
                <a:lnTo>
                  <a:pt x="479430" y="0"/>
                </a:lnTo>
              </a:path>
            </a:pathLst>
          </a:custGeom>
          <a:ln w="557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8841569" y="2085277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8902891" y="2085277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9014386" y="2085277"/>
            <a:ext cx="284313" cy="0"/>
          </a:xfrm>
          <a:custGeom>
            <a:avLst/>
            <a:gdLst/>
            <a:ahLst/>
            <a:cxnLst/>
            <a:rect l="l" t="t" r="r" b="b"/>
            <a:pathLst>
              <a:path w="284313">
                <a:moveTo>
                  <a:pt x="0" y="0"/>
                </a:moveTo>
                <a:lnTo>
                  <a:pt x="28431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9298699" y="2085277"/>
            <a:ext cx="83620" cy="0"/>
          </a:xfrm>
          <a:custGeom>
            <a:avLst/>
            <a:gdLst/>
            <a:ahLst/>
            <a:cxnLst/>
            <a:rect l="l" t="t" r="r" b="b"/>
            <a:pathLst>
              <a:path w="83620">
                <a:moveTo>
                  <a:pt x="0" y="0"/>
                </a:moveTo>
                <a:lnTo>
                  <a:pt x="83620" y="0"/>
                </a:lnTo>
              </a:path>
            </a:pathLst>
          </a:custGeom>
          <a:ln w="557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2358123" y="2202365"/>
            <a:ext cx="340060" cy="0"/>
          </a:xfrm>
          <a:custGeom>
            <a:avLst/>
            <a:gdLst/>
            <a:ahLst/>
            <a:cxnLst/>
            <a:rect l="l" t="t" r="r" b="b"/>
            <a:pathLst>
              <a:path w="340060">
                <a:moveTo>
                  <a:pt x="0" y="0"/>
                </a:moveTo>
                <a:lnTo>
                  <a:pt x="340060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698183" y="2202365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2915599" y="2202365"/>
            <a:ext cx="496153" cy="0"/>
          </a:xfrm>
          <a:custGeom>
            <a:avLst/>
            <a:gdLst/>
            <a:ahLst/>
            <a:cxnLst/>
            <a:rect l="l" t="t" r="r" b="b"/>
            <a:pathLst>
              <a:path w="496153">
                <a:moveTo>
                  <a:pt x="0" y="0"/>
                </a:moveTo>
                <a:lnTo>
                  <a:pt x="49615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824845" y="2383572"/>
            <a:ext cx="301036" cy="0"/>
          </a:xfrm>
          <a:custGeom>
            <a:avLst/>
            <a:gdLst/>
            <a:ahLst/>
            <a:cxnLst/>
            <a:rect l="l" t="t" r="r" b="b"/>
            <a:pathLst>
              <a:path w="301036">
                <a:moveTo>
                  <a:pt x="0" y="0"/>
                </a:moveTo>
                <a:lnTo>
                  <a:pt x="301036" y="0"/>
                </a:lnTo>
              </a:path>
            </a:pathLst>
          </a:custGeom>
          <a:ln w="557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9092432" y="2389149"/>
            <a:ext cx="128220" cy="0"/>
          </a:xfrm>
          <a:custGeom>
            <a:avLst/>
            <a:gdLst/>
            <a:ahLst/>
            <a:cxnLst/>
            <a:rect l="l" t="t" r="r" b="b"/>
            <a:pathLst>
              <a:path w="128220">
                <a:moveTo>
                  <a:pt x="0" y="0"/>
                </a:moveTo>
                <a:lnTo>
                  <a:pt x="128220" y="0"/>
                </a:lnTo>
              </a:path>
            </a:pathLst>
          </a:custGeom>
          <a:ln w="11149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9187204" y="2383572"/>
            <a:ext cx="211841" cy="0"/>
          </a:xfrm>
          <a:custGeom>
            <a:avLst/>
            <a:gdLst/>
            <a:ahLst/>
            <a:cxnLst/>
            <a:rect l="l" t="t" r="r" b="b"/>
            <a:pathLst>
              <a:path w="211841">
                <a:moveTo>
                  <a:pt x="0" y="0"/>
                </a:moveTo>
                <a:lnTo>
                  <a:pt x="211841" y="0"/>
                </a:lnTo>
              </a:path>
            </a:pathLst>
          </a:custGeom>
          <a:ln w="557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2358123" y="2453267"/>
            <a:ext cx="172817" cy="0"/>
          </a:xfrm>
          <a:custGeom>
            <a:avLst/>
            <a:gdLst/>
            <a:ahLst/>
            <a:cxnLst/>
            <a:rect l="l" t="t" r="r" b="b"/>
            <a:pathLst>
              <a:path w="172817">
                <a:moveTo>
                  <a:pt x="0" y="0"/>
                </a:moveTo>
                <a:lnTo>
                  <a:pt x="172817" y="0"/>
                </a:lnTo>
              </a:path>
            </a:pathLst>
          </a:custGeom>
          <a:ln w="557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530941" y="2453267"/>
            <a:ext cx="167242" cy="0"/>
          </a:xfrm>
          <a:custGeom>
            <a:avLst/>
            <a:gdLst/>
            <a:ahLst/>
            <a:cxnLst/>
            <a:rect l="l" t="t" r="r" b="b"/>
            <a:pathLst>
              <a:path w="167242">
                <a:moveTo>
                  <a:pt x="0" y="0"/>
                </a:moveTo>
                <a:lnTo>
                  <a:pt x="1672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2698183" y="2453267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2915599" y="2453267"/>
            <a:ext cx="100345" cy="0"/>
          </a:xfrm>
          <a:custGeom>
            <a:avLst/>
            <a:gdLst/>
            <a:ahLst/>
            <a:cxnLst/>
            <a:rect l="l" t="t" r="r" b="b"/>
            <a:pathLst>
              <a:path w="100345">
                <a:moveTo>
                  <a:pt x="0" y="0"/>
                </a:moveTo>
                <a:lnTo>
                  <a:pt x="100345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3015945" y="2453267"/>
            <a:ext cx="83621" cy="0"/>
          </a:xfrm>
          <a:custGeom>
            <a:avLst/>
            <a:gdLst/>
            <a:ahLst/>
            <a:cxnLst/>
            <a:rect l="l" t="t" r="r" b="b"/>
            <a:pathLst>
              <a:path w="83621">
                <a:moveTo>
                  <a:pt x="0" y="0"/>
                </a:moveTo>
                <a:lnTo>
                  <a:pt x="83621" y="0"/>
                </a:lnTo>
              </a:path>
            </a:pathLst>
          </a:custGeom>
          <a:ln w="5574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8841569" y="2453267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9014386" y="2453267"/>
            <a:ext cx="367934" cy="0"/>
          </a:xfrm>
          <a:custGeom>
            <a:avLst/>
            <a:gdLst/>
            <a:ahLst/>
            <a:cxnLst/>
            <a:rect l="l" t="t" r="r" b="b"/>
            <a:pathLst>
              <a:path w="367934">
                <a:moveTo>
                  <a:pt x="0" y="0"/>
                </a:moveTo>
                <a:lnTo>
                  <a:pt x="367934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2358123" y="2548052"/>
            <a:ext cx="172817" cy="0"/>
          </a:xfrm>
          <a:custGeom>
            <a:avLst/>
            <a:gdLst/>
            <a:ahLst/>
            <a:cxnLst/>
            <a:rect l="l" t="t" r="r" b="b"/>
            <a:pathLst>
              <a:path w="172817">
                <a:moveTo>
                  <a:pt x="0" y="0"/>
                </a:moveTo>
                <a:lnTo>
                  <a:pt x="172817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2530941" y="2548052"/>
            <a:ext cx="167242" cy="0"/>
          </a:xfrm>
          <a:custGeom>
            <a:avLst/>
            <a:gdLst/>
            <a:ahLst/>
            <a:cxnLst/>
            <a:rect l="l" t="t" r="r" b="b"/>
            <a:pathLst>
              <a:path w="167242">
                <a:moveTo>
                  <a:pt x="0" y="0"/>
                </a:moveTo>
                <a:lnTo>
                  <a:pt x="1672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2698183" y="2548052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2915599" y="2548052"/>
            <a:ext cx="100345" cy="0"/>
          </a:xfrm>
          <a:custGeom>
            <a:avLst/>
            <a:gdLst/>
            <a:ahLst/>
            <a:cxnLst/>
            <a:rect l="l" t="t" r="r" b="b"/>
            <a:pathLst>
              <a:path w="100345">
                <a:moveTo>
                  <a:pt x="0" y="0"/>
                </a:moveTo>
                <a:lnTo>
                  <a:pt x="100345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015945" y="2548052"/>
            <a:ext cx="395808" cy="0"/>
          </a:xfrm>
          <a:custGeom>
            <a:avLst/>
            <a:gdLst/>
            <a:ahLst/>
            <a:cxnLst/>
            <a:rect l="l" t="t" r="r" b="b"/>
            <a:pathLst>
              <a:path w="395808">
                <a:moveTo>
                  <a:pt x="0" y="0"/>
                </a:moveTo>
                <a:lnTo>
                  <a:pt x="395808" y="0"/>
                </a:lnTo>
              </a:path>
            </a:pathLst>
          </a:custGeom>
          <a:ln w="557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523808" y="2745987"/>
            <a:ext cx="602073" cy="0"/>
          </a:xfrm>
          <a:custGeom>
            <a:avLst/>
            <a:gdLst/>
            <a:ahLst/>
            <a:cxnLst/>
            <a:rect l="l" t="t" r="r" b="b"/>
            <a:pathLst>
              <a:path w="602073">
                <a:moveTo>
                  <a:pt x="0" y="0"/>
                </a:moveTo>
                <a:lnTo>
                  <a:pt x="602073" y="0"/>
                </a:lnTo>
              </a:path>
            </a:pathLst>
          </a:custGeom>
          <a:ln w="5574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9092432" y="2745987"/>
            <a:ext cx="128220" cy="0"/>
          </a:xfrm>
          <a:custGeom>
            <a:avLst/>
            <a:gdLst/>
            <a:ahLst/>
            <a:cxnLst/>
            <a:rect l="l" t="t" r="r" b="b"/>
            <a:pathLst>
              <a:path w="128220">
                <a:moveTo>
                  <a:pt x="0" y="0"/>
                </a:moveTo>
                <a:lnTo>
                  <a:pt x="128220" y="0"/>
                </a:lnTo>
              </a:path>
            </a:pathLst>
          </a:custGeom>
          <a:ln w="16724">
            <a:solidFill>
              <a:srgbClr val="1313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9187204" y="2745987"/>
            <a:ext cx="479430" cy="0"/>
          </a:xfrm>
          <a:custGeom>
            <a:avLst/>
            <a:gdLst/>
            <a:ahLst/>
            <a:cxnLst/>
            <a:rect l="l" t="t" r="r" b="b"/>
            <a:pathLst>
              <a:path w="479430">
                <a:moveTo>
                  <a:pt x="0" y="0"/>
                </a:moveTo>
                <a:lnTo>
                  <a:pt x="479430" y="0"/>
                </a:lnTo>
              </a:path>
            </a:pathLst>
          </a:custGeom>
          <a:ln w="5574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8841569" y="2815682"/>
            <a:ext cx="457130" cy="0"/>
          </a:xfrm>
          <a:custGeom>
            <a:avLst/>
            <a:gdLst/>
            <a:ahLst/>
            <a:cxnLst/>
            <a:rect l="l" t="t" r="r" b="b"/>
            <a:pathLst>
              <a:path w="457130">
                <a:moveTo>
                  <a:pt x="0" y="0"/>
                </a:moveTo>
                <a:lnTo>
                  <a:pt x="457130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9298699" y="2815682"/>
            <a:ext cx="83620" cy="0"/>
          </a:xfrm>
          <a:custGeom>
            <a:avLst/>
            <a:gdLst/>
            <a:ahLst/>
            <a:cxnLst/>
            <a:rect l="l" t="t" r="r" b="b"/>
            <a:pathLst>
              <a:path w="83620">
                <a:moveTo>
                  <a:pt x="0" y="0"/>
                </a:moveTo>
                <a:lnTo>
                  <a:pt x="83620" y="0"/>
                </a:lnTo>
              </a:path>
            </a:pathLst>
          </a:custGeom>
          <a:ln w="557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2514216" y="2952285"/>
            <a:ext cx="139369" cy="0"/>
          </a:xfrm>
          <a:custGeom>
            <a:avLst/>
            <a:gdLst/>
            <a:ahLst/>
            <a:cxnLst/>
            <a:rect l="l" t="t" r="r" b="b"/>
            <a:pathLst>
              <a:path w="139369">
                <a:moveTo>
                  <a:pt x="0" y="0"/>
                </a:moveTo>
                <a:lnTo>
                  <a:pt x="139369" y="0"/>
                </a:lnTo>
              </a:path>
            </a:pathLst>
          </a:custGeom>
          <a:ln w="5574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2681459" y="2952285"/>
            <a:ext cx="250864" cy="0"/>
          </a:xfrm>
          <a:custGeom>
            <a:avLst/>
            <a:gdLst/>
            <a:ahLst/>
            <a:cxnLst/>
            <a:rect l="l" t="t" r="r" b="b"/>
            <a:pathLst>
              <a:path w="250864">
                <a:moveTo>
                  <a:pt x="0" y="0"/>
                </a:moveTo>
                <a:lnTo>
                  <a:pt x="250864" y="0"/>
                </a:lnTo>
              </a:path>
            </a:pathLst>
          </a:custGeom>
          <a:ln w="5574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2898875" y="2952285"/>
            <a:ext cx="100345" cy="0"/>
          </a:xfrm>
          <a:custGeom>
            <a:avLst/>
            <a:gdLst/>
            <a:ahLst/>
            <a:cxnLst/>
            <a:rect l="l" t="t" r="r" b="b"/>
            <a:pathLst>
              <a:path w="100345">
                <a:moveTo>
                  <a:pt x="0" y="0"/>
                </a:moveTo>
                <a:lnTo>
                  <a:pt x="100345" y="0"/>
                </a:lnTo>
              </a:path>
            </a:pathLst>
          </a:custGeom>
          <a:ln w="5574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8841569" y="3139067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8902891" y="3139067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9014386" y="3139067"/>
            <a:ext cx="189542" cy="0"/>
          </a:xfrm>
          <a:custGeom>
            <a:avLst/>
            <a:gdLst/>
            <a:ahLst/>
            <a:cxnLst/>
            <a:rect l="l" t="t" r="r" b="b"/>
            <a:pathLst>
              <a:path w="189542">
                <a:moveTo>
                  <a:pt x="0" y="0"/>
                </a:moveTo>
                <a:lnTo>
                  <a:pt x="189542" y="0"/>
                </a:lnTo>
              </a:path>
            </a:pathLst>
          </a:custGeom>
          <a:ln w="557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9203928" y="3139067"/>
            <a:ext cx="178391" cy="0"/>
          </a:xfrm>
          <a:custGeom>
            <a:avLst/>
            <a:gdLst/>
            <a:ahLst/>
            <a:cxnLst/>
            <a:rect l="l" t="t" r="r" b="b"/>
            <a:pathLst>
              <a:path w="178391">
                <a:moveTo>
                  <a:pt x="0" y="0"/>
                </a:moveTo>
                <a:lnTo>
                  <a:pt x="17839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9382320" y="3139067"/>
            <a:ext cx="267589" cy="0"/>
          </a:xfrm>
          <a:custGeom>
            <a:avLst/>
            <a:gdLst/>
            <a:ahLst/>
            <a:cxnLst/>
            <a:rect l="l" t="t" r="r" b="b"/>
            <a:pathLst>
              <a:path w="267589">
                <a:moveTo>
                  <a:pt x="0" y="0"/>
                </a:moveTo>
                <a:lnTo>
                  <a:pt x="267589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2380421" y="3189249"/>
            <a:ext cx="551901" cy="0"/>
          </a:xfrm>
          <a:custGeom>
            <a:avLst/>
            <a:gdLst/>
            <a:ahLst/>
            <a:cxnLst/>
            <a:rect l="l" t="t" r="r" b="b"/>
            <a:pathLst>
              <a:path w="551901">
                <a:moveTo>
                  <a:pt x="0" y="0"/>
                </a:moveTo>
                <a:lnTo>
                  <a:pt x="551901" y="0"/>
                </a:lnTo>
              </a:path>
            </a:pathLst>
          </a:custGeom>
          <a:ln w="11149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2999220" y="3189249"/>
            <a:ext cx="429256" cy="0"/>
          </a:xfrm>
          <a:custGeom>
            <a:avLst/>
            <a:gdLst/>
            <a:ahLst/>
            <a:cxnLst/>
            <a:rect l="l" t="t" r="r" b="b"/>
            <a:pathLst>
              <a:path w="429256">
                <a:moveTo>
                  <a:pt x="0" y="0"/>
                </a:moveTo>
                <a:lnTo>
                  <a:pt x="429256" y="0"/>
                </a:lnTo>
              </a:path>
            </a:pathLst>
          </a:custGeom>
          <a:ln w="11149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841569" y="3178097"/>
            <a:ext cx="457130" cy="0"/>
          </a:xfrm>
          <a:custGeom>
            <a:avLst/>
            <a:gdLst/>
            <a:ahLst/>
            <a:cxnLst/>
            <a:rect l="l" t="t" r="r" b="b"/>
            <a:pathLst>
              <a:path w="457130">
                <a:moveTo>
                  <a:pt x="0" y="0"/>
                </a:moveTo>
                <a:lnTo>
                  <a:pt x="457130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2341398" y="3306336"/>
            <a:ext cx="312187" cy="0"/>
          </a:xfrm>
          <a:custGeom>
            <a:avLst/>
            <a:gdLst/>
            <a:ahLst/>
            <a:cxnLst/>
            <a:rect l="l" t="t" r="r" b="b"/>
            <a:pathLst>
              <a:path w="312187">
                <a:moveTo>
                  <a:pt x="0" y="0"/>
                </a:moveTo>
                <a:lnTo>
                  <a:pt x="312187" y="0"/>
                </a:lnTo>
              </a:path>
            </a:pathLst>
          </a:custGeom>
          <a:ln w="11149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2620136" y="3303549"/>
            <a:ext cx="94771" cy="0"/>
          </a:xfrm>
          <a:custGeom>
            <a:avLst/>
            <a:gdLst/>
            <a:ahLst/>
            <a:cxnLst/>
            <a:rect l="l" t="t" r="r" b="b"/>
            <a:pathLst>
              <a:path w="94771">
                <a:moveTo>
                  <a:pt x="0" y="0"/>
                </a:moveTo>
                <a:lnTo>
                  <a:pt x="94771" y="0"/>
                </a:lnTo>
              </a:path>
            </a:pathLst>
          </a:custGeom>
          <a:ln w="22299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2681459" y="3306336"/>
            <a:ext cx="250864" cy="0"/>
          </a:xfrm>
          <a:custGeom>
            <a:avLst/>
            <a:gdLst/>
            <a:ahLst/>
            <a:cxnLst/>
            <a:rect l="l" t="t" r="r" b="b"/>
            <a:pathLst>
              <a:path w="250864">
                <a:moveTo>
                  <a:pt x="0" y="0"/>
                </a:moveTo>
                <a:lnTo>
                  <a:pt x="250864" y="0"/>
                </a:lnTo>
              </a:path>
            </a:pathLst>
          </a:custGeom>
          <a:ln w="11149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2898875" y="3306336"/>
            <a:ext cx="217415" cy="0"/>
          </a:xfrm>
          <a:custGeom>
            <a:avLst/>
            <a:gdLst/>
            <a:ahLst/>
            <a:cxnLst/>
            <a:rect l="l" t="t" r="r" b="b"/>
            <a:pathLst>
              <a:path w="217415">
                <a:moveTo>
                  <a:pt x="0" y="0"/>
                </a:moveTo>
                <a:lnTo>
                  <a:pt x="217415" y="0"/>
                </a:lnTo>
              </a:path>
            </a:pathLst>
          </a:custGeom>
          <a:ln w="11149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8841569" y="3295185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8902891" y="3295185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9014386" y="3295185"/>
            <a:ext cx="284313" cy="0"/>
          </a:xfrm>
          <a:custGeom>
            <a:avLst/>
            <a:gdLst/>
            <a:ahLst/>
            <a:cxnLst/>
            <a:rect l="l" t="t" r="r" b="b"/>
            <a:pathLst>
              <a:path w="284313">
                <a:moveTo>
                  <a:pt x="0" y="0"/>
                </a:moveTo>
                <a:lnTo>
                  <a:pt x="28431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2358123" y="3378819"/>
            <a:ext cx="172817" cy="0"/>
          </a:xfrm>
          <a:custGeom>
            <a:avLst/>
            <a:gdLst/>
            <a:ahLst/>
            <a:cxnLst/>
            <a:rect l="l" t="t" r="r" b="b"/>
            <a:pathLst>
              <a:path w="172817">
                <a:moveTo>
                  <a:pt x="0" y="0"/>
                </a:moveTo>
                <a:lnTo>
                  <a:pt x="172817" y="0"/>
                </a:lnTo>
              </a:path>
            </a:pathLst>
          </a:custGeom>
          <a:ln w="557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2530941" y="3378819"/>
            <a:ext cx="167242" cy="0"/>
          </a:xfrm>
          <a:custGeom>
            <a:avLst/>
            <a:gdLst/>
            <a:ahLst/>
            <a:cxnLst/>
            <a:rect l="l" t="t" r="r" b="b"/>
            <a:pathLst>
              <a:path w="167242">
                <a:moveTo>
                  <a:pt x="0" y="0"/>
                </a:moveTo>
                <a:lnTo>
                  <a:pt x="1672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2698183" y="3378819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8601854" y="3593480"/>
            <a:ext cx="317761" cy="0"/>
          </a:xfrm>
          <a:custGeom>
            <a:avLst/>
            <a:gdLst/>
            <a:ahLst/>
            <a:cxnLst/>
            <a:rect l="l" t="t" r="r" b="b"/>
            <a:pathLst>
              <a:path w="317761">
                <a:moveTo>
                  <a:pt x="0" y="0"/>
                </a:moveTo>
                <a:lnTo>
                  <a:pt x="317761" y="0"/>
                </a:lnTo>
              </a:path>
            </a:pathLst>
          </a:custGeom>
          <a:ln w="557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8886166" y="3599055"/>
            <a:ext cx="144943" cy="0"/>
          </a:xfrm>
          <a:custGeom>
            <a:avLst/>
            <a:gdLst/>
            <a:ahLst/>
            <a:cxnLst/>
            <a:rect l="l" t="t" r="r" b="b"/>
            <a:pathLst>
              <a:path w="144943">
                <a:moveTo>
                  <a:pt x="0" y="0"/>
                </a:moveTo>
                <a:lnTo>
                  <a:pt x="144943" y="0"/>
                </a:lnTo>
              </a:path>
            </a:pathLst>
          </a:custGeom>
          <a:ln w="11149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8997663" y="3593480"/>
            <a:ext cx="317760" cy="0"/>
          </a:xfrm>
          <a:custGeom>
            <a:avLst/>
            <a:gdLst/>
            <a:ahLst/>
            <a:cxnLst/>
            <a:rect l="l" t="t" r="r" b="b"/>
            <a:pathLst>
              <a:path w="317760">
                <a:moveTo>
                  <a:pt x="0" y="0"/>
                </a:moveTo>
                <a:lnTo>
                  <a:pt x="317760" y="0"/>
                </a:lnTo>
              </a:path>
            </a:pathLst>
          </a:custGeom>
          <a:ln w="557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2358123" y="3735658"/>
            <a:ext cx="172817" cy="0"/>
          </a:xfrm>
          <a:custGeom>
            <a:avLst/>
            <a:gdLst/>
            <a:ahLst/>
            <a:cxnLst/>
            <a:rect l="l" t="t" r="r" b="b"/>
            <a:pathLst>
              <a:path w="172817">
                <a:moveTo>
                  <a:pt x="0" y="0"/>
                </a:moveTo>
                <a:lnTo>
                  <a:pt x="172817" y="0"/>
                </a:lnTo>
              </a:path>
            </a:pathLst>
          </a:custGeom>
          <a:ln w="557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8886166" y="3713355"/>
            <a:ext cx="239715" cy="0"/>
          </a:xfrm>
          <a:custGeom>
            <a:avLst/>
            <a:gdLst/>
            <a:ahLst/>
            <a:cxnLst/>
            <a:rect l="l" t="t" r="r" b="b"/>
            <a:pathLst>
              <a:path w="239715">
                <a:moveTo>
                  <a:pt x="0" y="0"/>
                </a:moveTo>
                <a:lnTo>
                  <a:pt x="239715" y="0"/>
                </a:lnTo>
              </a:path>
            </a:pathLst>
          </a:custGeom>
          <a:ln w="557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9092432" y="3710567"/>
            <a:ext cx="128220" cy="0"/>
          </a:xfrm>
          <a:custGeom>
            <a:avLst/>
            <a:gdLst/>
            <a:ahLst/>
            <a:cxnLst/>
            <a:rect l="l" t="t" r="r" b="b"/>
            <a:pathLst>
              <a:path w="128220">
                <a:moveTo>
                  <a:pt x="0" y="0"/>
                </a:moveTo>
                <a:lnTo>
                  <a:pt x="128220" y="0"/>
                </a:lnTo>
              </a:path>
            </a:pathLst>
          </a:custGeom>
          <a:ln w="557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9281975" y="3710567"/>
            <a:ext cx="117069" cy="0"/>
          </a:xfrm>
          <a:custGeom>
            <a:avLst/>
            <a:gdLst/>
            <a:ahLst/>
            <a:cxnLst/>
            <a:rect l="l" t="t" r="r" b="b"/>
            <a:pathLst>
              <a:path w="117069">
                <a:moveTo>
                  <a:pt x="0" y="0"/>
                </a:moveTo>
                <a:lnTo>
                  <a:pt x="117069" y="0"/>
                </a:lnTo>
              </a:path>
            </a:pathLst>
          </a:custGeom>
          <a:ln w="5574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9365597" y="3710567"/>
            <a:ext cx="278737" cy="0"/>
          </a:xfrm>
          <a:custGeom>
            <a:avLst/>
            <a:gdLst/>
            <a:ahLst/>
            <a:cxnLst/>
            <a:rect l="l" t="t" r="r" b="b"/>
            <a:pathLst>
              <a:path w="278737">
                <a:moveTo>
                  <a:pt x="0" y="0"/>
                </a:moveTo>
                <a:lnTo>
                  <a:pt x="278737" y="0"/>
                </a:lnTo>
              </a:path>
            </a:pathLst>
          </a:custGeom>
          <a:ln w="557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2530941" y="3735658"/>
            <a:ext cx="167242" cy="0"/>
          </a:xfrm>
          <a:custGeom>
            <a:avLst/>
            <a:gdLst/>
            <a:ahLst/>
            <a:cxnLst/>
            <a:rect l="l" t="t" r="r" b="b"/>
            <a:pathLst>
              <a:path w="167242">
                <a:moveTo>
                  <a:pt x="0" y="0"/>
                </a:moveTo>
                <a:lnTo>
                  <a:pt x="1672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2698183" y="3735658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8763523" y="3833232"/>
            <a:ext cx="473853" cy="0"/>
          </a:xfrm>
          <a:custGeom>
            <a:avLst/>
            <a:gdLst/>
            <a:ahLst/>
            <a:cxnLst/>
            <a:rect l="l" t="t" r="r" b="b"/>
            <a:pathLst>
              <a:path w="473853">
                <a:moveTo>
                  <a:pt x="0" y="0"/>
                </a:moveTo>
                <a:lnTo>
                  <a:pt x="473853" y="0"/>
                </a:lnTo>
              </a:path>
            </a:pathLst>
          </a:custGeom>
          <a:ln w="1672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9254101" y="3836019"/>
            <a:ext cx="50172" cy="0"/>
          </a:xfrm>
          <a:custGeom>
            <a:avLst/>
            <a:gdLst/>
            <a:ahLst/>
            <a:cxnLst/>
            <a:rect l="l" t="t" r="r" b="b"/>
            <a:pathLst>
              <a:path w="50172">
                <a:moveTo>
                  <a:pt x="0" y="0"/>
                </a:moveTo>
                <a:lnTo>
                  <a:pt x="50172" y="0"/>
                </a:lnTo>
              </a:path>
            </a:pathLst>
          </a:custGeom>
          <a:ln w="22299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9281975" y="3833232"/>
            <a:ext cx="518452" cy="0"/>
          </a:xfrm>
          <a:custGeom>
            <a:avLst/>
            <a:gdLst/>
            <a:ahLst/>
            <a:cxnLst/>
            <a:rect l="l" t="t" r="r" b="b"/>
            <a:pathLst>
              <a:path w="518452">
                <a:moveTo>
                  <a:pt x="0" y="0"/>
                </a:moveTo>
                <a:lnTo>
                  <a:pt x="518452" y="0"/>
                </a:lnTo>
              </a:path>
            </a:pathLst>
          </a:custGeom>
          <a:ln w="1672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2341398" y="3897350"/>
            <a:ext cx="206267" cy="0"/>
          </a:xfrm>
          <a:custGeom>
            <a:avLst/>
            <a:gdLst/>
            <a:ahLst/>
            <a:cxnLst/>
            <a:rect l="l" t="t" r="r" b="b"/>
            <a:pathLst>
              <a:path w="206267">
                <a:moveTo>
                  <a:pt x="0" y="0"/>
                </a:moveTo>
                <a:lnTo>
                  <a:pt x="206267" y="0"/>
                </a:lnTo>
              </a:path>
            </a:pathLst>
          </a:custGeom>
          <a:ln w="1114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2620136" y="3897350"/>
            <a:ext cx="78046" cy="0"/>
          </a:xfrm>
          <a:custGeom>
            <a:avLst/>
            <a:gdLst/>
            <a:ahLst/>
            <a:cxnLst/>
            <a:rect l="l" t="t" r="r" b="b"/>
            <a:pathLst>
              <a:path w="78046">
                <a:moveTo>
                  <a:pt x="0" y="0"/>
                </a:moveTo>
                <a:lnTo>
                  <a:pt x="78046" y="0"/>
                </a:lnTo>
              </a:path>
            </a:pathLst>
          </a:custGeom>
          <a:ln w="11149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2664735" y="3897350"/>
            <a:ext cx="367934" cy="0"/>
          </a:xfrm>
          <a:custGeom>
            <a:avLst/>
            <a:gdLst/>
            <a:ahLst/>
            <a:cxnLst/>
            <a:rect l="l" t="t" r="r" b="b"/>
            <a:pathLst>
              <a:path w="367934">
                <a:moveTo>
                  <a:pt x="0" y="0"/>
                </a:moveTo>
                <a:lnTo>
                  <a:pt x="367934" y="0"/>
                </a:lnTo>
              </a:path>
            </a:pathLst>
          </a:custGeom>
          <a:ln w="1114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8824845" y="4075770"/>
            <a:ext cx="206265" cy="0"/>
          </a:xfrm>
          <a:custGeom>
            <a:avLst/>
            <a:gdLst/>
            <a:ahLst/>
            <a:cxnLst/>
            <a:rect l="l" t="t" r="r" b="b"/>
            <a:pathLst>
              <a:path w="206265">
                <a:moveTo>
                  <a:pt x="0" y="0"/>
                </a:moveTo>
                <a:lnTo>
                  <a:pt x="206265" y="0"/>
                </a:lnTo>
              </a:path>
            </a:pathLst>
          </a:custGeom>
          <a:ln w="1114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8997663" y="4075770"/>
            <a:ext cx="128219" cy="0"/>
          </a:xfrm>
          <a:custGeom>
            <a:avLst/>
            <a:gdLst/>
            <a:ahLst/>
            <a:cxnLst/>
            <a:rect l="l" t="t" r="r" b="b"/>
            <a:pathLst>
              <a:path w="128219">
                <a:moveTo>
                  <a:pt x="0" y="0"/>
                </a:moveTo>
                <a:lnTo>
                  <a:pt x="128219" y="0"/>
                </a:lnTo>
              </a:path>
            </a:pathLst>
          </a:custGeom>
          <a:ln w="11149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9092432" y="4075770"/>
            <a:ext cx="128220" cy="0"/>
          </a:xfrm>
          <a:custGeom>
            <a:avLst/>
            <a:gdLst/>
            <a:ahLst/>
            <a:cxnLst/>
            <a:rect l="l" t="t" r="r" b="b"/>
            <a:pathLst>
              <a:path w="128220">
                <a:moveTo>
                  <a:pt x="0" y="0"/>
                </a:moveTo>
                <a:lnTo>
                  <a:pt x="128220" y="0"/>
                </a:lnTo>
              </a:path>
            </a:pathLst>
          </a:custGeom>
          <a:ln w="222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9187204" y="4075770"/>
            <a:ext cx="211841" cy="0"/>
          </a:xfrm>
          <a:custGeom>
            <a:avLst/>
            <a:gdLst/>
            <a:ahLst/>
            <a:cxnLst/>
            <a:rect l="l" t="t" r="r" b="b"/>
            <a:pathLst>
              <a:path w="211841">
                <a:moveTo>
                  <a:pt x="0" y="0"/>
                </a:moveTo>
                <a:lnTo>
                  <a:pt x="211841" y="0"/>
                </a:lnTo>
              </a:path>
            </a:pathLst>
          </a:custGeom>
          <a:ln w="11149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2441745" y="4134314"/>
            <a:ext cx="674545" cy="0"/>
          </a:xfrm>
          <a:custGeom>
            <a:avLst/>
            <a:gdLst/>
            <a:ahLst/>
            <a:cxnLst/>
            <a:rect l="l" t="t" r="r" b="b"/>
            <a:pathLst>
              <a:path w="674545">
                <a:moveTo>
                  <a:pt x="0" y="0"/>
                </a:moveTo>
                <a:lnTo>
                  <a:pt x="674545" y="0"/>
                </a:lnTo>
              </a:path>
            </a:pathLst>
          </a:custGeom>
          <a:ln w="5574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8390013" y="4195647"/>
            <a:ext cx="830639" cy="0"/>
          </a:xfrm>
          <a:custGeom>
            <a:avLst/>
            <a:gdLst/>
            <a:ahLst/>
            <a:cxnLst/>
            <a:rect l="l" t="t" r="r" b="b"/>
            <a:pathLst>
              <a:path w="830639">
                <a:moveTo>
                  <a:pt x="0" y="0"/>
                </a:moveTo>
                <a:lnTo>
                  <a:pt x="830639" y="0"/>
                </a:lnTo>
              </a:path>
            </a:pathLst>
          </a:custGeom>
          <a:ln w="5574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9187204" y="4195647"/>
            <a:ext cx="72472" cy="0"/>
          </a:xfrm>
          <a:custGeom>
            <a:avLst/>
            <a:gdLst/>
            <a:ahLst/>
            <a:cxnLst/>
            <a:rect l="l" t="t" r="r" b="b"/>
            <a:pathLst>
              <a:path w="72472">
                <a:moveTo>
                  <a:pt x="0" y="0"/>
                </a:moveTo>
                <a:lnTo>
                  <a:pt x="72472" y="0"/>
                </a:lnTo>
              </a:path>
            </a:pathLst>
          </a:custGeom>
          <a:ln w="557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2341398" y="4251402"/>
            <a:ext cx="590924" cy="0"/>
          </a:xfrm>
          <a:custGeom>
            <a:avLst/>
            <a:gdLst/>
            <a:ahLst/>
            <a:cxnLst/>
            <a:rect l="l" t="t" r="r" b="b"/>
            <a:pathLst>
              <a:path w="590924">
                <a:moveTo>
                  <a:pt x="0" y="0"/>
                </a:moveTo>
                <a:lnTo>
                  <a:pt x="590924" y="0"/>
                </a:lnTo>
              </a:path>
            </a:pathLst>
          </a:custGeom>
          <a:ln w="5574">
            <a:solidFill>
              <a:srgbClr val="0F0F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2898875" y="4251402"/>
            <a:ext cx="94771" cy="0"/>
          </a:xfrm>
          <a:custGeom>
            <a:avLst/>
            <a:gdLst/>
            <a:ahLst/>
            <a:cxnLst/>
            <a:rect l="l" t="t" r="r" b="b"/>
            <a:pathLst>
              <a:path w="94771">
                <a:moveTo>
                  <a:pt x="0" y="0"/>
                </a:moveTo>
                <a:lnTo>
                  <a:pt x="94771" y="0"/>
                </a:lnTo>
              </a:path>
            </a:pathLst>
          </a:custGeom>
          <a:ln w="5574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9092432" y="4315522"/>
            <a:ext cx="222990" cy="0"/>
          </a:xfrm>
          <a:custGeom>
            <a:avLst/>
            <a:gdLst/>
            <a:ahLst/>
            <a:cxnLst/>
            <a:rect l="l" t="t" r="r" b="b"/>
            <a:pathLst>
              <a:path w="222990">
                <a:moveTo>
                  <a:pt x="0" y="0"/>
                </a:moveTo>
                <a:lnTo>
                  <a:pt x="222990" y="0"/>
                </a:lnTo>
              </a:path>
            </a:pathLst>
          </a:custGeom>
          <a:ln w="1114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9281975" y="4315522"/>
            <a:ext cx="117069" cy="0"/>
          </a:xfrm>
          <a:custGeom>
            <a:avLst/>
            <a:gdLst/>
            <a:ahLst/>
            <a:cxnLst/>
            <a:rect l="l" t="t" r="r" b="b"/>
            <a:pathLst>
              <a:path w="117069">
                <a:moveTo>
                  <a:pt x="0" y="0"/>
                </a:moveTo>
                <a:lnTo>
                  <a:pt x="117069" y="0"/>
                </a:lnTo>
              </a:path>
            </a:pathLst>
          </a:custGeom>
          <a:ln w="11149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2358123" y="4393580"/>
            <a:ext cx="172817" cy="0"/>
          </a:xfrm>
          <a:custGeom>
            <a:avLst/>
            <a:gdLst/>
            <a:ahLst/>
            <a:cxnLst/>
            <a:rect l="l" t="t" r="r" b="b"/>
            <a:pathLst>
              <a:path w="172817">
                <a:moveTo>
                  <a:pt x="0" y="0"/>
                </a:moveTo>
                <a:lnTo>
                  <a:pt x="172817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2530941" y="4393580"/>
            <a:ext cx="150517" cy="0"/>
          </a:xfrm>
          <a:custGeom>
            <a:avLst/>
            <a:gdLst/>
            <a:ahLst/>
            <a:cxnLst/>
            <a:rect l="l" t="t" r="r" b="b"/>
            <a:pathLst>
              <a:path w="150517">
                <a:moveTo>
                  <a:pt x="0" y="0"/>
                </a:moveTo>
                <a:lnTo>
                  <a:pt x="150517" y="0"/>
                </a:lnTo>
              </a:path>
            </a:pathLst>
          </a:custGeom>
          <a:ln w="11149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2681459" y="4393580"/>
            <a:ext cx="234141" cy="0"/>
          </a:xfrm>
          <a:custGeom>
            <a:avLst/>
            <a:gdLst/>
            <a:ahLst/>
            <a:cxnLst/>
            <a:rect l="l" t="t" r="r" b="b"/>
            <a:pathLst>
              <a:path w="234141">
                <a:moveTo>
                  <a:pt x="0" y="0"/>
                </a:moveTo>
                <a:lnTo>
                  <a:pt x="23414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2915599" y="4393580"/>
            <a:ext cx="100345" cy="0"/>
          </a:xfrm>
          <a:custGeom>
            <a:avLst/>
            <a:gdLst/>
            <a:ahLst/>
            <a:cxnLst/>
            <a:rect l="l" t="t" r="r" b="b"/>
            <a:pathLst>
              <a:path w="100345">
                <a:moveTo>
                  <a:pt x="0" y="0"/>
                </a:moveTo>
                <a:lnTo>
                  <a:pt x="100345" y="0"/>
                </a:lnTo>
              </a:path>
            </a:pathLst>
          </a:custGeom>
          <a:ln w="557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8412312" y="4438185"/>
            <a:ext cx="641097" cy="0"/>
          </a:xfrm>
          <a:custGeom>
            <a:avLst/>
            <a:gdLst/>
            <a:ahLst/>
            <a:cxnLst/>
            <a:rect l="l" t="t" r="r" b="b"/>
            <a:pathLst>
              <a:path w="641097">
                <a:moveTo>
                  <a:pt x="0" y="0"/>
                </a:moveTo>
                <a:lnTo>
                  <a:pt x="641097" y="0"/>
                </a:lnTo>
              </a:path>
            </a:pathLst>
          </a:custGeom>
          <a:ln w="11149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2681459" y="4510667"/>
            <a:ext cx="16724" cy="0"/>
          </a:xfrm>
          <a:custGeom>
            <a:avLst/>
            <a:gdLst/>
            <a:ahLst/>
            <a:cxnLst/>
            <a:rect l="l" t="t" r="r" b="b"/>
            <a:pathLst>
              <a:path w="16724">
                <a:moveTo>
                  <a:pt x="0" y="0"/>
                </a:moveTo>
                <a:lnTo>
                  <a:pt x="16724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2698183" y="4510667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2915599" y="4510667"/>
            <a:ext cx="100345" cy="0"/>
          </a:xfrm>
          <a:custGeom>
            <a:avLst/>
            <a:gdLst/>
            <a:ahLst/>
            <a:cxnLst/>
            <a:rect l="l" t="t" r="r" b="b"/>
            <a:pathLst>
              <a:path w="100345">
                <a:moveTo>
                  <a:pt x="0" y="0"/>
                </a:moveTo>
                <a:lnTo>
                  <a:pt x="100345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2358123" y="4644482"/>
            <a:ext cx="340060" cy="0"/>
          </a:xfrm>
          <a:custGeom>
            <a:avLst/>
            <a:gdLst/>
            <a:ahLst/>
            <a:cxnLst/>
            <a:rect l="l" t="t" r="r" b="b"/>
            <a:pathLst>
              <a:path w="340060">
                <a:moveTo>
                  <a:pt x="0" y="0"/>
                </a:moveTo>
                <a:lnTo>
                  <a:pt x="340060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2698183" y="4644482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2915599" y="4644482"/>
            <a:ext cx="100345" cy="0"/>
          </a:xfrm>
          <a:custGeom>
            <a:avLst/>
            <a:gdLst/>
            <a:ahLst/>
            <a:cxnLst/>
            <a:rect l="l" t="t" r="r" b="b"/>
            <a:pathLst>
              <a:path w="100345">
                <a:moveTo>
                  <a:pt x="0" y="0"/>
                </a:moveTo>
                <a:lnTo>
                  <a:pt x="100345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8841569" y="4644482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8902891" y="4644482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9042260" y="4661210"/>
            <a:ext cx="50172" cy="0"/>
          </a:xfrm>
          <a:custGeom>
            <a:avLst/>
            <a:gdLst/>
            <a:ahLst/>
            <a:cxnLst/>
            <a:rect l="l" t="t" r="r" b="b"/>
            <a:pathLst>
              <a:path w="50172">
                <a:moveTo>
                  <a:pt x="0" y="0"/>
                </a:moveTo>
                <a:lnTo>
                  <a:pt x="50172" y="0"/>
                </a:lnTo>
              </a:path>
            </a:pathLst>
          </a:custGeom>
          <a:ln w="11149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9109157" y="4644482"/>
            <a:ext cx="189542" cy="0"/>
          </a:xfrm>
          <a:custGeom>
            <a:avLst/>
            <a:gdLst/>
            <a:ahLst/>
            <a:cxnLst/>
            <a:rect l="l" t="t" r="r" b="b"/>
            <a:pathLst>
              <a:path w="189542">
                <a:moveTo>
                  <a:pt x="0" y="0"/>
                </a:moveTo>
                <a:lnTo>
                  <a:pt x="1895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2514216" y="4725329"/>
            <a:ext cx="183967" cy="0"/>
          </a:xfrm>
          <a:custGeom>
            <a:avLst/>
            <a:gdLst/>
            <a:ahLst/>
            <a:cxnLst/>
            <a:rect l="l" t="t" r="r" b="b"/>
            <a:pathLst>
              <a:path w="183967">
                <a:moveTo>
                  <a:pt x="0" y="0"/>
                </a:moveTo>
                <a:lnTo>
                  <a:pt x="183967" y="0"/>
                </a:lnTo>
              </a:path>
            </a:pathLst>
          </a:custGeom>
          <a:ln w="557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2898875" y="4725329"/>
            <a:ext cx="133794" cy="0"/>
          </a:xfrm>
          <a:custGeom>
            <a:avLst/>
            <a:gdLst/>
            <a:ahLst/>
            <a:cxnLst/>
            <a:rect l="l" t="t" r="r" b="b"/>
            <a:pathLst>
              <a:path w="133794">
                <a:moveTo>
                  <a:pt x="0" y="0"/>
                </a:moveTo>
                <a:lnTo>
                  <a:pt x="133794" y="0"/>
                </a:lnTo>
              </a:path>
            </a:pathLst>
          </a:custGeom>
          <a:ln w="557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8841569" y="4744844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8902891" y="4744844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9014386" y="4744844"/>
            <a:ext cx="284313" cy="0"/>
          </a:xfrm>
          <a:custGeom>
            <a:avLst/>
            <a:gdLst/>
            <a:ahLst/>
            <a:cxnLst/>
            <a:rect l="l" t="t" r="r" b="b"/>
            <a:pathLst>
              <a:path w="284313">
                <a:moveTo>
                  <a:pt x="0" y="0"/>
                </a:moveTo>
                <a:lnTo>
                  <a:pt x="28431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2636861" y="5001322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2698183" y="5001322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2915599" y="5001322"/>
            <a:ext cx="496153" cy="0"/>
          </a:xfrm>
          <a:custGeom>
            <a:avLst/>
            <a:gdLst/>
            <a:ahLst/>
            <a:cxnLst/>
            <a:rect l="l" t="t" r="r" b="b"/>
            <a:pathLst>
              <a:path w="496153">
                <a:moveTo>
                  <a:pt x="0" y="0"/>
                </a:moveTo>
                <a:lnTo>
                  <a:pt x="49615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8362139" y="5001322"/>
            <a:ext cx="1020180" cy="0"/>
          </a:xfrm>
          <a:custGeom>
            <a:avLst/>
            <a:gdLst/>
            <a:ahLst/>
            <a:cxnLst/>
            <a:rect l="l" t="t" r="r" b="b"/>
            <a:pathLst>
              <a:path w="1020180">
                <a:moveTo>
                  <a:pt x="0" y="0"/>
                </a:moveTo>
                <a:lnTo>
                  <a:pt x="1020180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2636861" y="5118410"/>
            <a:ext cx="44597" cy="0"/>
          </a:xfrm>
          <a:custGeom>
            <a:avLst/>
            <a:gdLst/>
            <a:ahLst/>
            <a:cxnLst/>
            <a:rect l="l" t="t" r="r" b="b"/>
            <a:pathLst>
              <a:path w="44597">
                <a:moveTo>
                  <a:pt x="0" y="0"/>
                </a:moveTo>
                <a:lnTo>
                  <a:pt x="44597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2681459" y="5118410"/>
            <a:ext cx="16724" cy="0"/>
          </a:xfrm>
          <a:custGeom>
            <a:avLst/>
            <a:gdLst/>
            <a:ahLst/>
            <a:cxnLst/>
            <a:rect l="l" t="t" r="r" b="b"/>
            <a:pathLst>
              <a:path w="16724">
                <a:moveTo>
                  <a:pt x="0" y="0"/>
                </a:moveTo>
                <a:lnTo>
                  <a:pt x="16724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2698183" y="5118410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2915599" y="5118410"/>
            <a:ext cx="100345" cy="0"/>
          </a:xfrm>
          <a:custGeom>
            <a:avLst/>
            <a:gdLst/>
            <a:ahLst/>
            <a:cxnLst/>
            <a:rect l="l" t="t" r="r" b="b"/>
            <a:pathLst>
              <a:path w="100345">
                <a:moveTo>
                  <a:pt x="0" y="0"/>
                </a:moveTo>
                <a:lnTo>
                  <a:pt x="100345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8841569" y="5118410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8902891" y="5118410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9014386" y="5118410"/>
            <a:ext cx="284313" cy="0"/>
          </a:xfrm>
          <a:custGeom>
            <a:avLst/>
            <a:gdLst/>
            <a:ahLst/>
            <a:cxnLst/>
            <a:rect l="l" t="t" r="r" b="b"/>
            <a:pathLst>
              <a:path w="284313">
                <a:moveTo>
                  <a:pt x="0" y="0"/>
                </a:moveTo>
                <a:lnTo>
                  <a:pt x="28431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2698183" y="5358160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2530941" y="5358160"/>
            <a:ext cx="167242" cy="0"/>
          </a:xfrm>
          <a:custGeom>
            <a:avLst/>
            <a:gdLst/>
            <a:ahLst/>
            <a:cxnLst/>
            <a:rect l="l" t="t" r="r" b="b"/>
            <a:pathLst>
              <a:path w="167242">
                <a:moveTo>
                  <a:pt x="0" y="0"/>
                </a:moveTo>
                <a:lnTo>
                  <a:pt x="1672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2915599" y="5358160"/>
            <a:ext cx="496153" cy="0"/>
          </a:xfrm>
          <a:custGeom>
            <a:avLst/>
            <a:gdLst/>
            <a:ahLst/>
            <a:cxnLst/>
            <a:rect l="l" t="t" r="r" b="b"/>
            <a:pathLst>
              <a:path w="496153">
                <a:moveTo>
                  <a:pt x="0" y="0"/>
                </a:moveTo>
                <a:lnTo>
                  <a:pt x="49615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8362139" y="5358160"/>
            <a:ext cx="540752" cy="0"/>
          </a:xfrm>
          <a:custGeom>
            <a:avLst/>
            <a:gdLst/>
            <a:ahLst/>
            <a:cxnLst/>
            <a:rect l="l" t="t" r="r" b="b"/>
            <a:pathLst>
              <a:path w="540752">
                <a:moveTo>
                  <a:pt x="0" y="0"/>
                </a:moveTo>
                <a:lnTo>
                  <a:pt x="54075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8902891" y="5358160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A0A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9014386" y="5358160"/>
            <a:ext cx="367934" cy="0"/>
          </a:xfrm>
          <a:custGeom>
            <a:avLst/>
            <a:gdLst/>
            <a:ahLst/>
            <a:cxnLst/>
            <a:rect l="l" t="t" r="r" b="b"/>
            <a:pathLst>
              <a:path w="367934">
                <a:moveTo>
                  <a:pt x="0" y="0"/>
                </a:moveTo>
                <a:lnTo>
                  <a:pt x="367934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9382320" y="5358160"/>
            <a:ext cx="267589" cy="0"/>
          </a:xfrm>
          <a:custGeom>
            <a:avLst/>
            <a:gdLst/>
            <a:ahLst/>
            <a:cxnLst/>
            <a:rect l="l" t="t" r="r" b="b"/>
            <a:pathLst>
              <a:path w="267589">
                <a:moveTo>
                  <a:pt x="0" y="0"/>
                </a:moveTo>
                <a:lnTo>
                  <a:pt x="267589" y="0"/>
                </a:lnTo>
              </a:path>
            </a:pathLst>
          </a:custGeom>
          <a:ln w="557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2530941" y="5475249"/>
            <a:ext cx="167242" cy="0"/>
          </a:xfrm>
          <a:custGeom>
            <a:avLst/>
            <a:gdLst/>
            <a:ahLst/>
            <a:cxnLst/>
            <a:rect l="l" t="t" r="r" b="b"/>
            <a:pathLst>
              <a:path w="167242">
                <a:moveTo>
                  <a:pt x="0" y="0"/>
                </a:moveTo>
                <a:lnTo>
                  <a:pt x="1672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2698183" y="5475249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2915599" y="5475249"/>
            <a:ext cx="100345" cy="0"/>
          </a:xfrm>
          <a:custGeom>
            <a:avLst/>
            <a:gdLst/>
            <a:ahLst/>
            <a:cxnLst/>
            <a:rect l="l" t="t" r="r" b="b"/>
            <a:pathLst>
              <a:path w="100345">
                <a:moveTo>
                  <a:pt x="0" y="0"/>
                </a:moveTo>
                <a:lnTo>
                  <a:pt x="100345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8841569" y="5475249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8902891" y="5475249"/>
            <a:ext cx="111494" cy="0"/>
          </a:xfrm>
          <a:custGeom>
            <a:avLst/>
            <a:gdLst/>
            <a:ahLst/>
            <a:cxnLst/>
            <a:rect l="l" t="t" r="r" b="b"/>
            <a:pathLst>
              <a:path w="111494">
                <a:moveTo>
                  <a:pt x="0" y="0"/>
                </a:moveTo>
                <a:lnTo>
                  <a:pt x="111494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9014386" y="5475249"/>
            <a:ext cx="284313" cy="0"/>
          </a:xfrm>
          <a:custGeom>
            <a:avLst/>
            <a:gdLst/>
            <a:ahLst/>
            <a:cxnLst/>
            <a:rect l="l" t="t" r="r" b="b"/>
            <a:pathLst>
              <a:path w="284313">
                <a:moveTo>
                  <a:pt x="0" y="0"/>
                </a:moveTo>
                <a:lnTo>
                  <a:pt x="284313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9298699" y="5475249"/>
            <a:ext cx="83620" cy="0"/>
          </a:xfrm>
          <a:custGeom>
            <a:avLst/>
            <a:gdLst/>
            <a:ahLst/>
            <a:cxnLst/>
            <a:rect l="l" t="t" r="r" b="b"/>
            <a:pathLst>
              <a:path w="83620">
                <a:moveTo>
                  <a:pt x="0" y="0"/>
                </a:moveTo>
                <a:lnTo>
                  <a:pt x="83620" y="0"/>
                </a:lnTo>
              </a:path>
            </a:pathLst>
          </a:custGeom>
          <a:ln w="557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2530941" y="5737302"/>
            <a:ext cx="167242" cy="0"/>
          </a:xfrm>
          <a:custGeom>
            <a:avLst/>
            <a:gdLst/>
            <a:ahLst/>
            <a:cxnLst/>
            <a:rect l="l" t="t" r="r" b="b"/>
            <a:pathLst>
              <a:path w="167242">
                <a:moveTo>
                  <a:pt x="0" y="0"/>
                </a:moveTo>
                <a:lnTo>
                  <a:pt x="1672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2698183" y="5737302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2915599" y="5737302"/>
            <a:ext cx="100345" cy="0"/>
          </a:xfrm>
          <a:custGeom>
            <a:avLst/>
            <a:gdLst/>
            <a:ahLst/>
            <a:cxnLst/>
            <a:rect l="l" t="t" r="r" b="b"/>
            <a:pathLst>
              <a:path w="100345">
                <a:moveTo>
                  <a:pt x="0" y="0"/>
                </a:moveTo>
                <a:lnTo>
                  <a:pt x="100345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8841569" y="5737302"/>
            <a:ext cx="172816" cy="0"/>
          </a:xfrm>
          <a:custGeom>
            <a:avLst/>
            <a:gdLst/>
            <a:ahLst/>
            <a:cxnLst/>
            <a:rect l="l" t="t" r="r" b="b"/>
            <a:pathLst>
              <a:path w="172816">
                <a:moveTo>
                  <a:pt x="0" y="0"/>
                </a:moveTo>
                <a:lnTo>
                  <a:pt x="172816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9064559" y="5751241"/>
            <a:ext cx="50172" cy="0"/>
          </a:xfrm>
          <a:custGeom>
            <a:avLst/>
            <a:gdLst/>
            <a:ahLst/>
            <a:cxnLst/>
            <a:rect l="l" t="t" r="r" b="b"/>
            <a:pathLst>
              <a:path w="50172">
                <a:moveTo>
                  <a:pt x="0" y="0"/>
                </a:moveTo>
                <a:lnTo>
                  <a:pt x="50172" y="0"/>
                </a:lnTo>
              </a:path>
            </a:pathLst>
          </a:custGeom>
          <a:ln w="16724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9109157" y="5737302"/>
            <a:ext cx="189542" cy="0"/>
          </a:xfrm>
          <a:custGeom>
            <a:avLst/>
            <a:gdLst/>
            <a:ahLst/>
            <a:cxnLst/>
            <a:rect l="l" t="t" r="r" b="b"/>
            <a:pathLst>
              <a:path w="189542">
                <a:moveTo>
                  <a:pt x="0" y="0"/>
                </a:moveTo>
                <a:lnTo>
                  <a:pt x="1895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9298699" y="5737302"/>
            <a:ext cx="83620" cy="0"/>
          </a:xfrm>
          <a:custGeom>
            <a:avLst/>
            <a:gdLst/>
            <a:ahLst/>
            <a:cxnLst/>
            <a:rect l="l" t="t" r="r" b="b"/>
            <a:pathLst>
              <a:path w="83620">
                <a:moveTo>
                  <a:pt x="0" y="0"/>
                </a:moveTo>
                <a:lnTo>
                  <a:pt x="83620" y="0"/>
                </a:lnTo>
              </a:path>
            </a:pathLst>
          </a:custGeom>
          <a:ln w="557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2530941" y="5843239"/>
            <a:ext cx="167242" cy="0"/>
          </a:xfrm>
          <a:custGeom>
            <a:avLst/>
            <a:gdLst/>
            <a:ahLst/>
            <a:cxnLst/>
            <a:rect l="l" t="t" r="r" b="b"/>
            <a:pathLst>
              <a:path w="167242">
                <a:moveTo>
                  <a:pt x="0" y="0"/>
                </a:moveTo>
                <a:lnTo>
                  <a:pt x="1672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2698183" y="5843239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2915599" y="5843239"/>
            <a:ext cx="100345" cy="0"/>
          </a:xfrm>
          <a:custGeom>
            <a:avLst/>
            <a:gdLst/>
            <a:ahLst/>
            <a:cxnLst/>
            <a:rect l="l" t="t" r="r" b="b"/>
            <a:pathLst>
              <a:path w="100345">
                <a:moveTo>
                  <a:pt x="0" y="0"/>
                </a:moveTo>
                <a:lnTo>
                  <a:pt x="100345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8841569" y="5843239"/>
            <a:ext cx="61321" cy="0"/>
          </a:xfrm>
          <a:custGeom>
            <a:avLst/>
            <a:gdLst/>
            <a:ahLst/>
            <a:cxnLst/>
            <a:rect l="l" t="t" r="r" b="b"/>
            <a:pathLst>
              <a:path w="61321">
                <a:moveTo>
                  <a:pt x="0" y="0"/>
                </a:moveTo>
                <a:lnTo>
                  <a:pt x="61321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8902891" y="5843239"/>
            <a:ext cx="206265" cy="0"/>
          </a:xfrm>
          <a:custGeom>
            <a:avLst/>
            <a:gdLst/>
            <a:ahLst/>
            <a:cxnLst/>
            <a:rect l="l" t="t" r="r" b="b"/>
            <a:pathLst>
              <a:path w="206265">
                <a:moveTo>
                  <a:pt x="0" y="0"/>
                </a:moveTo>
                <a:lnTo>
                  <a:pt x="206265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9109157" y="5843239"/>
            <a:ext cx="189542" cy="0"/>
          </a:xfrm>
          <a:custGeom>
            <a:avLst/>
            <a:gdLst/>
            <a:ahLst/>
            <a:cxnLst/>
            <a:rect l="l" t="t" r="r" b="b"/>
            <a:pathLst>
              <a:path w="189542">
                <a:moveTo>
                  <a:pt x="0" y="0"/>
                </a:moveTo>
                <a:lnTo>
                  <a:pt x="189542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9298699" y="5843239"/>
            <a:ext cx="83620" cy="0"/>
          </a:xfrm>
          <a:custGeom>
            <a:avLst/>
            <a:gdLst/>
            <a:ahLst/>
            <a:cxnLst/>
            <a:rect l="l" t="t" r="r" b="b"/>
            <a:pathLst>
              <a:path w="83620">
                <a:moveTo>
                  <a:pt x="0" y="0"/>
                </a:moveTo>
                <a:lnTo>
                  <a:pt x="83620" y="0"/>
                </a:lnTo>
              </a:path>
            </a:pathLst>
          </a:custGeom>
          <a:ln w="5574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1800647" y="6066263"/>
            <a:ext cx="897535" cy="0"/>
          </a:xfrm>
          <a:custGeom>
            <a:avLst/>
            <a:gdLst/>
            <a:ahLst/>
            <a:cxnLst/>
            <a:rect l="l" t="t" r="r" b="b"/>
            <a:pathLst>
              <a:path w="897535">
                <a:moveTo>
                  <a:pt x="0" y="0"/>
                </a:moveTo>
                <a:lnTo>
                  <a:pt x="897535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2698183" y="6066263"/>
            <a:ext cx="217416" cy="0"/>
          </a:xfrm>
          <a:custGeom>
            <a:avLst/>
            <a:gdLst/>
            <a:ahLst/>
            <a:cxnLst/>
            <a:rect l="l" t="t" r="r" b="b"/>
            <a:pathLst>
              <a:path w="217416">
                <a:moveTo>
                  <a:pt x="0" y="0"/>
                </a:moveTo>
                <a:lnTo>
                  <a:pt x="217416" y="0"/>
                </a:lnTo>
              </a:path>
            </a:pathLst>
          </a:custGeom>
          <a:ln w="557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2915599" y="6066263"/>
            <a:ext cx="925409" cy="0"/>
          </a:xfrm>
          <a:custGeom>
            <a:avLst/>
            <a:gdLst/>
            <a:ahLst/>
            <a:cxnLst/>
            <a:rect l="l" t="t" r="r" b="b"/>
            <a:pathLst>
              <a:path w="925409">
                <a:moveTo>
                  <a:pt x="0" y="0"/>
                </a:moveTo>
                <a:lnTo>
                  <a:pt x="925409" y="0"/>
                </a:lnTo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8345415" y="6080202"/>
            <a:ext cx="1321219" cy="0"/>
          </a:xfrm>
          <a:custGeom>
            <a:avLst/>
            <a:gdLst/>
            <a:ahLst/>
            <a:cxnLst/>
            <a:rect l="l" t="t" r="r" b="b"/>
            <a:pathLst>
              <a:path w="1321219">
                <a:moveTo>
                  <a:pt x="0" y="0"/>
                </a:moveTo>
                <a:lnTo>
                  <a:pt x="1321219" y="0"/>
                </a:lnTo>
              </a:path>
            </a:pathLst>
          </a:custGeom>
          <a:ln w="557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516" y="181609"/>
            <a:ext cx="11046967" cy="571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7718" y="3147948"/>
            <a:ext cx="9716562" cy="13961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8331" y="2612135"/>
            <a:ext cx="4879848" cy="4102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4631" y="3354527"/>
            <a:ext cx="5247005" cy="1779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5100"/>
              </a:lnSpc>
            </a:pPr>
            <a:r>
              <a:rPr sz="2000" b="1" dirty="0" smtClean="0">
                <a:latin typeface="Calibri"/>
                <a:cs typeface="Calibri"/>
              </a:rPr>
              <a:t>Do</a:t>
            </a:r>
            <a:r>
              <a:rPr sz="2000" b="1" spc="-5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5" dirty="0" smtClean="0">
                <a:latin typeface="Calibri"/>
                <a:cs typeface="Calibri"/>
              </a:rPr>
              <a:t>i</a:t>
            </a:r>
            <a:r>
              <a:rPr sz="2000" b="1" spc="-5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aj</a:t>
            </a:r>
            <a:r>
              <a:rPr sz="2000" b="1" spc="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P</a:t>
            </a:r>
            <a:r>
              <a:rPr sz="2000" b="1" spc="-5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abha</a:t>
            </a:r>
            <a:r>
              <a:rPr sz="2000" b="1" spc="-30" dirty="0" smtClean="0">
                <a:latin typeface="Calibri"/>
                <a:cs typeface="Calibri"/>
              </a:rPr>
              <a:t>k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6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an, M</a:t>
            </a:r>
            <a:r>
              <a:rPr sz="2000" b="1" spc="-55" dirty="0" smtClean="0">
                <a:latin typeface="Calibri"/>
                <a:cs typeface="Calibri"/>
              </a:rPr>
              <a:t>D</a:t>
            </a:r>
            <a:r>
              <a:rPr sz="2000" b="1" spc="0" dirty="0" smtClean="0">
                <a:latin typeface="Calibri"/>
                <a:cs typeface="Calibri"/>
              </a:rPr>
              <a:t>,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DM, MSc,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F</a:t>
            </a:r>
            <a:r>
              <a:rPr sz="2000" b="1" spc="-10" dirty="0" smtClean="0">
                <a:latin typeface="Calibri"/>
                <a:cs typeface="Calibri"/>
              </a:rPr>
              <a:t>R</a:t>
            </a:r>
            <a:r>
              <a:rPr sz="2000" b="1" spc="-5" dirty="0" smtClean="0">
                <a:latin typeface="Calibri"/>
                <a:cs typeface="Calibri"/>
              </a:rPr>
              <a:t>C</a:t>
            </a:r>
            <a:r>
              <a:rPr sz="2000" b="1" spc="-220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,</a:t>
            </a:r>
            <a:r>
              <a:rPr sz="2000" b="1" spc="-3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FNASc Ce</a:t>
            </a:r>
            <a:r>
              <a:rPr sz="2000" b="1" spc="-2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t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sz="2000" b="1" spc="10" dirty="0" smtClean="0">
                <a:latin typeface="Calibri"/>
                <a:cs typeface="Calibri"/>
              </a:rPr>
              <a:t> </a:t>
            </a:r>
            <a:r>
              <a:rPr sz="2000" b="1" spc="-35" dirty="0" smtClean="0">
                <a:latin typeface="Calibri"/>
                <a:cs typeface="Calibri"/>
              </a:rPr>
              <a:t>f</a:t>
            </a:r>
            <a:r>
              <a:rPr sz="2000" b="1" spc="0" dirty="0" smtClean="0">
                <a:latin typeface="Calibri"/>
                <a:cs typeface="Calibri"/>
              </a:rPr>
              <a:t>or Co</a:t>
            </a:r>
            <a:r>
              <a:rPr sz="2000" b="1" spc="-20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t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ol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of </a:t>
            </a:r>
            <a:r>
              <a:rPr sz="2000" b="1" spc="-10" dirty="0" smtClean="0">
                <a:latin typeface="Calibri"/>
                <a:cs typeface="Calibri"/>
              </a:rPr>
              <a:t>C</a:t>
            </a:r>
            <a:r>
              <a:rPr sz="2000" b="1" spc="0" dirty="0" smtClean="0">
                <a:latin typeface="Calibri"/>
                <a:cs typeface="Calibri"/>
              </a:rPr>
              <a:t>h</a:t>
            </a:r>
            <a:r>
              <a:rPr sz="2000" b="1" spc="-2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onic Conditio</a:t>
            </a:r>
            <a:r>
              <a:rPr sz="2000" b="1" spc="10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000" b="1" dirty="0" smtClean="0">
                <a:latin typeface="Calibri"/>
                <a:cs typeface="Calibri"/>
              </a:rPr>
              <a:t>Pu</a:t>
            </a:r>
            <a:r>
              <a:rPr sz="2000" b="1" spc="5" dirty="0" smtClean="0">
                <a:latin typeface="Calibri"/>
                <a:cs typeface="Calibri"/>
              </a:rPr>
              <a:t>b</a:t>
            </a:r>
            <a:r>
              <a:rPr sz="2000" b="1" spc="0" dirty="0" smtClean="0">
                <a:latin typeface="Calibri"/>
                <a:cs typeface="Calibri"/>
              </a:rPr>
              <a:t>lic</a:t>
            </a:r>
            <a:r>
              <a:rPr sz="2000" b="1" spc="-3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He</a:t>
            </a:r>
            <a:r>
              <a:rPr sz="2000" b="1" spc="-10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lth </a:t>
            </a:r>
            <a:r>
              <a:rPr sz="2000" b="1" spc="-30" dirty="0" smtClean="0">
                <a:latin typeface="Calibri"/>
                <a:cs typeface="Calibri"/>
              </a:rPr>
              <a:t>F</a:t>
            </a:r>
            <a:r>
              <a:rPr sz="2000" b="1" spc="0" dirty="0" smtClean="0">
                <a:latin typeface="Calibri"/>
                <a:cs typeface="Calibri"/>
              </a:rPr>
              <a:t>ou</a:t>
            </a:r>
            <a:r>
              <a:rPr sz="2000" b="1" spc="10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d</a:t>
            </a:r>
            <a:r>
              <a:rPr sz="2000" b="1" spc="-25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tion</a:t>
            </a:r>
            <a:r>
              <a:rPr sz="2000" b="1" spc="-3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of In</a:t>
            </a:r>
            <a:r>
              <a:rPr sz="2000" b="1" spc="5" dirty="0" smtClean="0">
                <a:latin typeface="Calibri"/>
                <a:cs typeface="Calibri"/>
              </a:rPr>
              <a:t>d</a:t>
            </a:r>
            <a:r>
              <a:rPr sz="2000" b="1" spc="0" dirty="0" smtClean="0">
                <a:latin typeface="Calibri"/>
                <a:cs typeface="Calibri"/>
              </a:rPr>
              <a:t>i</a:t>
            </a:r>
            <a:r>
              <a:rPr sz="2000" b="1" spc="-5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,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I</a:t>
            </a:r>
            <a:r>
              <a:rPr sz="2000" b="1" spc="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dia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19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2000" b="1" dirty="0" smtClean="0">
                <a:latin typeface="Calibri"/>
                <a:cs typeface="Calibri"/>
              </a:rPr>
              <a:t>On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behalf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of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m</a:t>
            </a:r>
            <a:r>
              <a:rPr sz="2000" b="1" spc="-80" dirty="0" smtClean="0">
                <a:latin typeface="Calibri"/>
                <a:cs typeface="Calibri"/>
              </a:rPr>
              <a:t>W</a:t>
            </a:r>
            <a:r>
              <a:rPr sz="2000" b="1" spc="0" dirty="0" smtClean="0">
                <a:latin typeface="Calibri"/>
                <a:cs typeface="Calibri"/>
              </a:rPr>
              <a:t>ell</a:t>
            </a:r>
            <a:r>
              <a:rPr sz="2000" b="1" spc="-15" dirty="0" smtClean="0">
                <a:latin typeface="Calibri"/>
                <a:cs typeface="Calibri"/>
              </a:rPr>
              <a:t>c</a:t>
            </a:r>
            <a:r>
              <a:rPr sz="2000" b="1" spc="-10" dirty="0" smtClean="0">
                <a:latin typeface="Calibri"/>
                <a:cs typeface="Calibri"/>
              </a:rPr>
              <a:t>a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e </a:t>
            </a:r>
            <a:r>
              <a:rPr sz="2000" b="1" spc="-10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ri</a:t>
            </a:r>
            <a:r>
              <a:rPr sz="2000" b="1" spc="-15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l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i</a:t>
            </a:r>
            <a:r>
              <a:rPr sz="2000" b="1" spc="-25" dirty="0" smtClean="0">
                <a:latin typeface="Calibri"/>
                <a:cs typeface="Calibri"/>
              </a:rPr>
              <a:t>nv</a:t>
            </a: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sz="2000" b="1" spc="-25" dirty="0" smtClean="0">
                <a:latin typeface="Calibri"/>
                <a:cs typeface="Calibri"/>
              </a:rPr>
              <a:t>s</a:t>
            </a:r>
            <a:r>
              <a:rPr sz="2000" b="1" spc="0" dirty="0" smtClean="0">
                <a:latin typeface="Calibri"/>
                <a:cs typeface="Calibri"/>
              </a:rPr>
              <a:t>ti</a:t>
            </a:r>
            <a:r>
              <a:rPr sz="2000" b="1" spc="-40" dirty="0" smtClean="0">
                <a:latin typeface="Calibri"/>
                <a:cs typeface="Calibri"/>
              </a:rPr>
              <a:t>g</a:t>
            </a:r>
            <a:r>
              <a:rPr sz="2000" b="1" spc="-35" dirty="0" smtClean="0">
                <a:latin typeface="Calibri"/>
                <a:cs typeface="Calibri"/>
              </a:rPr>
              <a:t>a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o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84335" y="252984"/>
            <a:ext cx="3118104" cy="1162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5108" y="5681471"/>
            <a:ext cx="874776" cy="960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9180" y="5640323"/>
            <a:ext cx="1110995" cy="958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4492" y="5681471"/>
            <a:ext cx="1031747" cy="1007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78" y="153212"/>
            <a:ext cx="7811134" cy="158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9240" marR="12700" indent="-257175">
              <a:lnSpc>
                <a:spcPct val="111300"/>
              </a:lnSpc>
            </a:pPr>
            <a:r>
              <a:rPr sz="2400" b="1" i="1" spc="-45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i="1" spc="5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b="1" i="1" spc="-3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b="1" i="1" spc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i="1" spc="-10" smtClean="0">
                <a:solidFill>
                  <a:srgbClr val="001F5F"/>
                </a:solidFill>
                <a:latin typeface="Calibri"/>
                <a:cs typeface="Calibri"/>
              </a:rPr>
              <a:t>ct</a:t>
            </a:r>
            <a:r>
              <a:rPr sz="2400" b="1" i="1" spc="-2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i="1" spc="0" smtClean="0">
                <a:solidFill>
                  <a:srgbClr val="001F5F"/>
                </a:solidFill>
                <a:latin typeface="Calibri"/>
                <a:cs typeface="Calibri"/>
              </a:rPr>
              <a:t>ve</a:t>
            </a:r>
            <a:r>
              <a:rPr sz="2400" b="1" i="1" spc="-1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i="1" spc="0" smtClean="0">
                <a:solidFill>
                  <a:srgbClr val="001F5F"/>
                </a:solidFill>
                <a:latin typeface="Calibri"/>
                <a:cs typeface="Calibri"/>
              </a:rPr>
              <a:t>ess</a:t>
            </a:r>
            <a:r>
              <a:rPr sz="2400" b="1" i="1" spc="15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mHeal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Based</a:t>
            </a:r>
            <a:r>
              <a:rPr sz="2400" b="1" i="1" spc="-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400" b="1" i="1" spc="-1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isi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Suppo</a:t>
            </a:r>
            <a:r>
              <a:rPr sz="2400" b="1" i="1" spc="-1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40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400" b="1" i="1" spc="-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b="1" i="1" spc="-3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2400" b="1" i="1" spc="-20" dirty="0" smtClean="0">
                <a:solidFill>
                  <a:srgbClr val="001F5F"/>
                </a:solidFill>
                <a:latin typeface="Calibri"/>
                <a:cs typeface="Calibri"/>
              </a:rPr>
              <a:t> f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or 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i="1" spc="-50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i="1" spc="-4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i="1" spc="-15" dirty="0" smtClean="0">
                <a:solidFill>
                  <a:srgbClr val="001F5F"/>
                </a:solidFill>
                <a:latin typeface="Calibri"/>
                <a:cs typeface="Calibri"/>
              </a:rPr>
              <a:t>egra</a:t>
            </a:r>
            <a:r>
              <a:rPr sz="2400" b="1" i="1" spc="-4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2400" b="1" i="1" spc="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25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nageme</a:t>
            </a:r>
            <a:r>
              <a:rPr sz="2400" b="1" i="1" spc="-30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i="1" spc="-3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15" dirty="0" smtClean="0">
                <a:solidFill>
                  <a:srgbClr val="001F5F"/>
                </a:solidFill>
                <a:latin typeface="Calibri"/>
                <a:cs typeface="Calibri"/>
              </a:rPr>
              <a:t>Ch</a:t>
            </a:r>
            <a:r>
              <a:rPr sz="2400" b="1" i="1" spc="-20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i="1" spc="-1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ic</a:t>
            </a:r>
            <a:r>
              <a:rPr sz="2400" b="1" i="1" spc="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Co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nditi</a:t>
            </a:r>
            <a:r>
              <a:rPr sz="2400" b="1" i="1" spc="-25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ns 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in Pr</a:t>
            </a:r>
            <a:r>
              <a:rPr sz="2400" b="1" i="1" spc="-20" dirty="0" smtClean="0">
                <a:solidFill>
                  <a:srgbClr val="001F5F"/>
                </a:solidFill>
                <a:latin typeface="Calibri"/>
                <a:cs typeface="Calibri"/>
              </a:rPr>
              <a:t>im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ry </a:t>
            </a:r>
            <a:r>
              <a:rPr sz="2400" b="1" i="1" spc="-1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e: T</a:t>
            </a:r>
            <a:r>
              <a:rPr sz="2400" b="1" i="1" spc="-15" dirty="0" smtClean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20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b="1" i="1" spc="-125" dirty="0" smtClean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2400" b="1" i="1" spc="-20" dirty="0" smtClean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400" b="1" i="1" spc="-40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b="1" i="1" spc="0" dirty="0" smtClean="0">
                <a:solidFill>
                  <a:srgbClr val="001F5F"/>
                </a:solidFill>
                <a:latin typeface="Calibri"/>
                <a:cs typeface="Calibri"/>
              </a:rPr>
              <a:t>are</a:t>
            </a:r>
            <a:r>
              <a:rPr sz="2400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8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i="1" spc="-20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5715" y="1825117"/>
            <a:ext cx="8394700" cy="0"/>
          </a:xfrm>
          <a:custGeom>
            <a:avLst/>
            <a:gdLst/>
            <a:ahLst/>
            <a:cxnLst/>
            <a:rect l="l" t="t" r="r" b="b"/>
            <a:pathLst>
              <a:path w="8394700">
                <a:moveTo>
                  <a:pt x="0" y="0"/>
                </a:moveTo>
                <a:lnTo>
                  <a:pt x="839470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2010" y="5285613"/>
            <a:ext cx="9088755" cy="754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020" indent="-147955">
              <a:lnSpc>
                <a:spcPct val="100000"/>
              </a:lnSpc>
              <a:buFont typeface="Calibri"/>
              <a:buChar char="*"/>
              <a:tabLst>
                <a:tab pos="160020" algn="l"/>
              </a:tabLst>
            </a:pPr>
            <a:r>
              <a:rPr sz="1600" spc="-10" dirty="0" smtClean="0">
                <a:latin typeface="Calibri"/>
                <a:cs typeface="Calibri"/>
              </a:rPr>
              <a:t>S</a:t>
            </a:r>
            <a:r>
              <a:rPr sz="1600" spc="-20" dirty="0" smtClean="0">
                <a:latin typeface="Calibri"/>
                <a:cs typeface="Calibri"/>
              </a:rPr>
              <a:t>B</a:t>
            </a:r>
            <a:r>
              <a:rPr sz="1600" spc="-10" dirty="0" smtClean="0">
                <a:latin typeface="Calibri"/>
                <a:cs typeface="Calibri"/>
              </a:rPr>
              <a:t>P:</a:t>
            </a:r>
            <a:r>
              <a:rPr sz="1600" spc="1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adju</a:t>
            </a:r>
            <a:r>
              <a:rPr sz="1600" spc="-20" dirty="0" smtClean="0">
                <a:latin typeface="Calibri"/>
                <a:cs typeface="Calibri"/>
              </a:rPr>
              <a:t>st</a:t>
            </a:r>
            <a:r>
              <a:rPr sz="1600" spc="-10" dirty="0" smtClean="0">
                <a:latin typeface="Calibri"/>
                <a:cs typeface="Calibri"/>
              </a:rPr>
              <a:t>ed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40" dirty="0" smtClean="0">
                <a:latin typeface="Calibri"/>
                <a:cs typeface="Calibri"/>
              </a:rPr>
              <a:t>f</a:t>
            </a:r>
            <a:r>
              <a:rPr sz="1600" spc="-10" dirty="0" smtClean="0">
                <a:latin typeface="Calibri"/>
                <a:cs typeface="Calibri"/>
              </a:rPr>
              <a:t>or edu</a:t>
            </a:r>
            <a:r>
              <a:rPr sz="1600" spc="-25" dirty="0" smtClean="0">
                <a:latin typeface="Calibri"/>
                <a:cs typeface="Calibri"/>
              </a:rPr>
              <a:t>c</a:t>
            </a:r>
            <a:r>
              <a:rPr sz="1600" spc="-20" dirty="0" smtClean="0">
                <a:latin typeface="Calibri"/>
                <a:cs typeface="Calibri"/>
              </a:rPr>
              <a:t>a</a:t>
            </a:r>
            <a:r>
              <a:rPr sz="1600" spc="-10" dirty="0" smtClean="0">
                <a:latin typeface="Calibri"/>
                <a:cs typeface="Calibri"/>
              </a:rPr>
              <a:t>tion,</a:t>
            </a:r>
            <a:r>
              <a:rPr sz="1600" spc="-5" dirty="0" smtClean="0">
                <a:latin typeface="Calibri"/>
                <a:cs typeface="Calibri"/>
              </a:rPr>
              <a:t> l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p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d</a:t>
            </a:r>
            <a:r>
              <a:rPr sz="1600" spc="-25" dirty="0" smtClean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l</a:t>
            </a:r>
            <a:r>
              <a:rPr sz="1600" spc="-25" dirty="0" smtClean="0">
                <a:latin typeface="Calibri"/>
                <a:cs typeface="Calibri"/>
              </a:rPr>
              <a:t>o</a:t>
            </a:r>
            <a:r>
              <a:rPr sz="1600" spc="-30" dirty="0" smtClean="0">
                <a:latin typeface="Calibri"/>
                <a:cs typeface="Calibri"/>
              </a:rPr>
              <a:t>w</a:t>
            </a:r>
            <a:r>
              <a:rPr sz="1600" spc="-10" dirty="0" smtClean="0">
                <a:latin typeface="Calibri"/>
                <a:cs typeface="Calibri"/>
              </a:rPr>
              <a:t>e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ing</a:t>
            </a:r>
            <a:r>
              <a:rPr sz="1600" spc="1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drugs,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aspi</a:t>
            </a:r>
            <a:r>
              <a:rPr sz="1600" spc="-15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in</a:t>
            </a:r>
            <a:r>
              <a:rPr sz="1600" spc="-2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use,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pe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iphe</a:t>
            </a:r>
            <a:r>
              <a:rPr sz="1600" spc="-5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al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35" dirty="0" smtClean="0">
                <a:latin typeface="Calibri"/>
                <a:cs typeface="Calibri"/>
              </a:rPr>
              <a:t>v</a:t>
            </a:r>
            <a:r>
              <a:rPr sz="1600" spc="-10" dirty="0" smtClean="0">
                <a:latin typeface="Calibri"/>
                <a:cs typeface="Calibri"/>
              </a:rPr>
              <a:t>ascu</a:t>
            </a:r>
            <a:r>
              <a:rPr sz="1600" spc="0" dirty="0" smtClean="0">
                <a:latin typeface="Calibri"/>
                <a:cs typeface="Calibri"/>
              </a:rPr>
              <a:t>l</a:t>
            </a:r>
            <a:r>
              <a:rPr sz="1600" spc="-10" dirty="0" smtClean="0">
                <a:latin typeface="Calibri"/>
                <a:cs typeface="Calibri"/>
              </a:rPr>
              <a:t>ar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disease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and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smo</a:t>
            </a:r>
            <a:r>
              <a:rPr sz="1600" spc="-25" dirty="0" smtClean="0">
                <a:latin typeface="Calibri"/>
                <a:cs typeface="Calibri"/>
              </a:rPr>
              <a:t>k</a:t>
            </a:r>
            <a:r>
              <a:rPr sz="1600" spc="-10" dirty="0" smtClean="0">
                <a:latin typeface="Calibri"/>
                <a:cs typeface="Calibri"/>
              </a:rPr>
              <a:t>ing </a:t>
            </a:r>
            <a:r>
              <a:rPr sz="1600" spc="-25" dirty="0" smtClean="0">
                <a:latin typeface="Calibri"/>
                <a:cs typeface="Calibri"/>
              </a:rPr>
              <a:t>s</a:t>
            </a:r>
            <a:r>
              <a:rPr sz="1600" spc="-30" dirty="0" smtClean="0">
                <a:latin typeface="Calibri"/>
                <a:cs typeface="Calibri"/>
              </a:rPr>
              <a:t>t</a:t>
            </a:r>
            <a:r>
              <a:rPr sz="1600" spc="-20" dirty="0" smtClean="0">
                <a:latin typeface="Calibri"/>
                <a:cs typeface="Calibri"/>
              </a:rPr>
              <a:t>a</a:t>
            </a:r>
            <a:r>
              <a:rPr sz="1600" spc="-10" dirty="0" smtClean="0">
                <a:latin typeface="Calibri"/>
                <a:cs typeface="Calibri"/>
              </a:rPr>
              <a:t>tus</a:t>
            </a:r>
            <a:endParaRPr sz="16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Font typeface="Calibri"/>
              <a:buChar char="*"/>
              <a:tabLst>
                <a:tab pos="160020" algn="l"/>
              </a:tabLst>
            </a:pPr>
            <a:r>
              <a:rPr sz="1600" spc="-10" dirty="0" smtClean="0">
                <a:latin typeface="Calibri"/>
                <a:cs typeface="Calibri"/>
              </a:rPr>
              <a:t>HbA1c: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adju</a:t>
            </a:r>
            <a:r>
              <a:rPr sz="1600" spc="-20" dirty="0" smtClean="0">
                <a:latin typeface="Calibri"/>
                <a:cs typeface="Calibri"/>
              </a:rPr>
              <a:t>st</a:t>
            </a:r>
            <a:r>
              <a:rPr sz="1600" spc="-10" dirty="0" smtClean="0">
                <a:latin typeface="Calibri"/>
                <a:cs typeface="Calibri"/>
              </a:rPr>
              <a:t>ed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40" dirty="0" smtClean="0">
                <a:latin typeface="Calibri"/>
                <a:cs typeface="Calibri"/>
              </a:rPr>
              <a:t>f</a:t>
            </a:r>
            <a:r>
              <a:rPr sz="1600" spc="-10" dirty="0" smtClean="0">
                <a:latin typeface="Calibri"/>
                <a:cs typeface="Calibri"/>
              </a:rPr>
              <a:t>or ag</a:t>
            </a:r>
            <a:r>
              <a:rPr sz="1600" spc="-20" dirty="0" smtClean="0">
                <a:latin typeface="Calibri"/>
                <a:cs typeface="Calibri"/>
              </a:rPr>
              <a:t>e</a:t>
            </a:r>
            <a:r>
              <a:rPr sz="1600" spc="-5" dirty="0" smtClean="0">
                <a:latin typeface="Calibri"/>
                <a:cs typeface="Calibri"/>
              </a:rPr>
              <a:t>,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e</a:t>
            </a:r>
            <a:r>
              <a:rPr sz="1600" spc="-25" dirty="0" smtClean="0">
                <a:latin typeface="Calibri"/>
                <a:cs typeface="Calibri"/>
              </a:rPr>
              <a:t>m</a:t>
            </a:r>
            <a:r>
              <a:rPr sz="1600" spc="-10" dirty="0" smtClean="0">
                <a:latin typeface="Calibri"/>
                <a:cs typeface="Calibri"/>
              </a:rPr>
              <a:t>p</a:t>
            </a:r>
            <a:r>
              <a:rPr sz="1600" spc="0" dirty="0" smtClean="0">
                <a:latin typeface="Calibri"/>
                <a:cs typeface="Calibri"/>
              </a:rPr>
              <a:t>l</a:t>
            </a:r>
            <a:r>
              <a:rPr sz="1600" spc="-25" dirty="0" smtClean="0">
                <a:latin typeface="Calibri"/>
                <a:cs typeface="Calibri"/>
              </a:rPr>
              <a:t>o</a:t>
            </a:r>
            <a:r>
              <a:rPr sz="1600" spc="-40" dirty="0" smtClean="0">
                <a:latin typeface="Calibri"/>
                <a:cs typeface="Calibri"/>
              </a:rPr>
              <a:t>y</a:t>
            </a:r>
            <a:r>
              <a:rPr sz="1600" spc="-10" dirty="0" smtClean="0">
                <a:latin typeface="Calibri"/>
                <a:cs typeface="Calibri"/>
              </a:rPr>
              <a:t>ed,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</a:t>
            </a:r>
            <a:r>
              <a:rPr sz="1600" spc="-20" dirty="0" smtClean="0">
                <a:latin typeface="Calibri"/>
                <a:cs typeface="Calibri"/>
              </a:rPr>
              <a:t>n</a:t>
            </a:r>
            <a:r>
              <a:rPr sz="1600" spc="-10" dirty="0" smtClean="0">
                <a:latin typeface="Calibri"/>
                <a:cs typeface="Calibri"/>
              </a:rPr>
              <a:t>t</a:t>
            </a:r>
            <a:r>
              <a:rPr sz="1600" spc="15" dirty="0" smtClean="0">
                <a:latin typeface="Calibri"/>
                <a:cs typeface="Calibri"/>
              </a:rPr>
              <a:t>i</a:t>
            </a:r>
            <a:r>
              <a:rPr sz="1600" spc="-5" dirty="0" smtClean="0">
                <a:latin typeface="Calibri"/>
                <a:cs typeface="Calibri"/>
              </a:rPr>
              <a:t>-</a:t>
            </a:r>
            <a:r>
              <a:rPr sz="1600" spc="-35" dirty="0" smtClean="0">
                <a:latin typeface="Calibri"/>
                <a:cs typeface="Calibri"/>
              </a:rPr>
              <a:t>h</a:t>
            </a:r>
            <a:r>
              <a:rPr sz="1600" spc="-10" dirty="0" smtClean="0">
                <a:latin typeface="Calibri"/>
                <a:cs typeface="Calibri"/>
              </a:rPr>
              <a:t>ype</a:t>
            </a:r>
            <a:r>
              <a:rPr sz="1600" spc="-45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g</a:t>
            </a:r>
            <a:r>
              <a:rPr sz="1600" spc="0" dirty="0" smtClean="0">
                <a:latin typeface="Calibri"/>
                <a:cs typeface="Calibri"/>
              </a:rPr>
              <a:t>l</a:t>
            </a:r>
            <a:r>
              <a:rPr sz="1600" spc="-40" dirty="0" smtClean="0">
                <a:latin typeface="Calibri"/>
                <a:cs typeface="Calibri"/>
              </a:rPr>
              <a:t>y</a:t>
            </a:r>
            <a:r>
              <a:rPr sz="1600" spc="-10" dirty="0" smtClean="0">
                <a:latin typeface="Calibri"/>
                <a:cs typeface="Calibri"/>
              </a:rPr>
              <a:t>c</a:t>
            </a:r>
            <a:r>
              <a:rPr sz="1600" spc="-20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mic d</a:t>
            </a:r>
            <a:r>
              <a:rPr sz="1600" spc="-15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ugs,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pe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iphe</a:t>
            </a:r>
            <a:r>
              <a:rPr sz="1600" spc="-5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al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35" dirty="0" smtClean="0">
                <a:latin typeface="Calibri"/>
                <a:cs typeface="Calibri"/>
              </a:rPr>
              <a:t>v</a:t>
            </a:r>
            <a:r>
              <a:rPr sz="1600" spc="-10" dirty="0" smtClean="0">
                <a:latin typeface="Calibri"/>
                <a:cs typeface="Calibri"/>
              </a:rPr>
              <a:t>ascu</a:t>
            </a:r>
            <a:r>
              <a:rPr sz="1600" spc="0" dirty="0" smtClean="0">
                <a:latin typeface="Calibri"/>
                <a:cs typeface="Calibri"/>
              </a:rPr>
              <a:t>l</a:t>
            </a:r>
            <a:r>
              <a:rPr sz="1600" spc="-10" dirty="0" smtClean="0">
                <a:latin typeface="Calibri"/>
                <a:cs typeface="Calibri"/>
              </a:rPr>
              <a:t>ar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disease and a</a:t>
            </a:r>
            <a:r>
              <a:rPr sz="1600" spc="0" dirty="0" smtClean="0">
                <a:latin typeface="Calibri"/>
                <a:cs typeface="Calibri"/>
              </a:rPr>
              <a:t>l</a:t>
            </a:r>
            <a:r>
              <a:rPr sz="1600" spc="-25" dirty="0" smtClean="0">
                <a:latin typeface="Calibri"/>
                <a:cs typeface="Calibri"/>
              </a:rPr>
              <a:t>c</a:t>
            </a:r>
            <a:r>
              <a:rPr sz="1600" spc="-10" dirty="0" smtClean="0">
                <a:latin typeface="Calibri"/>
                <a:cs typeface="Calibri"/>
              </a:rPr>
              <a:t>ohol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use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Calibri"/>
                <a:cs typeface="Calibri"/>
              </a:rPr>
              <a:t>†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N=part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cip</a:t>
            </a:r>
            <a:r>
              <a:rPr sz="1600" spc="-5" dirty="0" smtClean="0">
                <a:latin typeface="Calibri"/>
                <a:cs typeface="Calibri"/>
              </a:rPr>
              <a:t>a</a:t>
            </a:r>
            <a:r>
              <a:rPr sz="1600" spc="-25" dirty="0" smtClean="0">
                <a:latin typeface="Calibri"/>
                <a:cs typeface="Calibri"/>
              </a:rPr>
              <a:t>n</a:t>
            </a:r>
            <a:r>
              <a:rPr sz="1600" spc="-10" dirty="0" smtClean="0">
                <a:latin typeface="Calibri"/>
                <a:cs typeface="Calibri"/>
              </a:rPr>
              <a:t>ts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wi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h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35" dirty="0" smtClean="0">
                <a:latin typeface="Calibri"/>
                <a:cs typeface="Calibri"/>
              </a:rPr>
              <a:t>h</a:t>
            </a:r>
            <a:r>
              <a:rPr sz="1600" spc="-10" dirty="0" smtClean="0">
                <a:latin typeface="Calibri"/>
                <a:cs typeface="Calibri"/>
              </a:rPr>
              <a:t>ype</a:t>
            </a:r>
            <a:r>
              <a:rPr sz="1600" spc="-20" dirty="0" smtClean="0">
                <a:latin typeface="Calibri"/>
                <a:cs typeface="Calibri"/>
              </a:rPr>
              <a:t>rt</a:t>
            </a:r>
            <a:r>
              <a:rPr sz="1600" spc="-10" dirty="0" smtClean="0">
                <a:latin typeface="Calibri"/>
                <a:cs typeface="Calibri"/>
              </a:rPr>
              <a:t>ension;</a:t>
            </a:r>
            <a:r>
              <a:rPr sz="1600" spc="2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‡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N=part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cip</a:t>
            </a:r>
            <a:r>
              <a:rPr sz="1600" spc="-5" dirty="0" smtClean="0">
                <a:latin typeface="Calibri"/>
                <a:cs typeface="Calibri"/>
              </a:rPr>
              <a:t>a</a:t>
            </a:r>
            <a:r>
              <a:rPr sz="1600" spc="-25" dirty="0" smtClean="0">
                <a:latin typeface="Calibri"/>
                <a:cs typeface="Calibri"/>
              </a:rPr>
              <a:t>n</a:t>
            </a:r>
            <a:r>
              <a:rPr sz="1600" spc="-10" dirty="0" smtClean="0">
                <a:latin typeface="Calibri"/>
                <a:cs typeface="Calibri"/>
              </a:rPr>
              <a:t>ts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wi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h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ab</a:t>
            </a:r>
            <a:r>
              <a:rPr sz="1600" spc="-25" dirty="0" smtClean="0">
                <a:latin typeface="Calibri"/>
                <a:cs typeface="Calibri"/>
              </a:rPr>
              <a:t>e</a:t>
            </a:r>
            <a:r>
              <a:rPr sz="1600" spc="-20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2085">
              <a:lnSpc>
                <a:spcPct val="100000"/>
              </a:lnSpc>
            </a:pPr>
            <a:r>
              <a:rPr sz="3600" b="1" dirty="0" smtClean="0">
                <a:solidFill>
                  <a:srgbClr val="001F5F"/>
                </a:solidFill>
                <a:latin typeface="Calibri"/>
                <a:cs typeface="Calibri"/>
              </a:rPr>
              <a:t>Prima</a:t>
            </a:r>
            <a:r>
              <a:rPr sz="3600" b="1" spc="10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600" b="1" spc="-3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3600" b="1" spc="-6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comes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6854" y="1084833"/>
          <a:ext cx="11110859" cy="3997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2499"/>
                <a:gridCol w="936706"/>
                <a:gridCol w="1524667"/>
                <a:gridCol w="1886858"/>
                <a:gridCol w="1113922"/>
                <a:gridCol w="1906200"/>
                <a:gridCol w="1020007"/>
              </a:tblGrid>
              <a:tr h="1032141">
                <a:tc>
                  <a:txBody>
                    <a:bodyPr/>
                    <a:lstStyle/>
                    <a:p>
                      <a:pPr marL="309245">
                        <a:lnSpc>
                          <a:spcPts val="2555"/>
                        </a:lnSpc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400" b="1" spc="-4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3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ariable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Mean cha</a:t>
                      </a:r>
                      <a:r>
                        <a:rPr sz="2400" b="1" spc="-1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4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96595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24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</a:t>
                      </a:r>
                      <a:r>
                        <a:rPr sz="24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38505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</a:t>
                      </a:r>
                      <a:r>
                        <a:rPr sz="24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 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07199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arm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b="1" spc="-85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ell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arm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2200" b="1" spc="-6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ect</a:t>
                      </a:r>
                      <a:r>
                        <a:rPr sz="22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si</a:t>
                      </a:r>
                      <a:r>
                        <a:rPr sz="2200" b="1" spc="-40" dirty="0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(95%CI)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P-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2200" b="1" spc="-6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ect</a:t>
                      </a:r>
                      <a:r>
                        <a:rPr sz="22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si</a:t>
                      </a:r>
                      <a:r>
                        <a:rPr sz="2200" b="1" spc="-40" dirty="0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(95%CI)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P-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065149"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(mmHg)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†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12.7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</a:pP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13.7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1.0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4.6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2.7)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0.607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0.3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(-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3.9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3.3)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0.869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092581"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A1c</a:t>
                      </a:r>
                      <a:r>
                        <a:rPr sz="22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(%)</a:t>
                      </a:r>
                      <a:r>
                        <a:rPr sz="22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‡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0.58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</a:pP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0.48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0.11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-0.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0.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5)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0.563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0.08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(-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0.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0.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4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4)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0.660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1042" y="192977"/>
            <a:ext cx="6043295" cy="684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60" dirty="0" smtClean="0">
                <a:solidFill>
                  <a:srgbClr val="001F60"/>
                </a:solidFill>
                <a:latin typeface="Arial"/>
                <a:cs typeface="Arial"/>
              </a:rPr>
              <a:t>Primary</a:t>
            </a:r>
            <a:r>
              <a:rPr sz="2300" b="1" spc="-15" dirty="0" smtClean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300" b="1" spc="40" dirty="0" smtClean="0">
                <a:solidFill>
                  <a:srgbClr val="001F60"/>
                </a:solidFill>
                <a:latin typeface="Arial"/>
                <a:cs typeface="Arial"/>
              </a:rPr>
              <a:t>outcomes</a:t>
            </a:r>
            <a:r>
              <a:rPr sz="2300" b="1" spc="185" dirty="0" smtClean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300" b="1" spc="50" dirty="0" smtClean="0">
                <a:solidFill>
                  <a:srgbClr val="001F60"/>
                </a:solidFill>
                <a:latin typeface="Arial"/>
                <a:cs typeface="Arial"/>
              </a:rPr>
              <a:t>by</a:t>
            </a:r>
            <a:r>
              <a:rPr sz="2300" b="1" spc="10" dirty="0" smtClean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300" b="1" spc="20" dirty="0" smtClean="0">
                <a:solidFill>
                  <a:srgbClr val="001F60"/>
                </a:solidFill>
                <a:latin typeface="Arial"/>
                <a:cs typeface="Arial"/>
              </a:rPr>
              <a:t>baseline</a:t>
            </a:r>
            <a:r>
              <a:rPr sz="2300" b="1" spc="114" dirty="0" smtClean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2300" b="1" spc="-15" dirty="0" smtClean="0">
                <a:solidFill>
                  <a:srgbClr val="001F60"/>
                </a:solidFill>
                <a:latin typeface="Arial"/>
                <a:cs typeface="Arial"/>
              </a:rPr>
              <a:t>subgroups</a:t>
            </a:r>
            <a:endParaRPr sz="23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/>
          </a:p>
          <a:p>
            <a:pPr marL="1768475">
              <a:lnSpc>
                <a:spcPct val="100000"/>
              </a:lnSpc>
            </a:pPr>
            <a:r>
              <a:rPr sz="950" b="1" spc="20" dirty="0" smtClean="0">
                <a:latin typeface="Arial"/>
                <a:cs typeface="Arial"/>
              </a:rPr>
              <a:t>Effect</a:t>
            </a:r>
            <a:r>
              <a:rPr sz="950" b="1" spc="10" dirty="0" smtClean="0">
                <a:latin typeface="Arial"/>
                <a:cs typeface="Arial"/>
              </a:rPr>
              <a:t> </a:t>
            </a:r>
            <a:r>
              <a:rPr sz="950" b="1" spc="50" dirty="0" smtClean="0">
                <a:solidFill>
                  <a:srgbClr val="131313"/>
                </a:solidFill>
                <a:latin typeface="Arial"/>
                <a:cs typeface="Arial"/>
              </a:rPr>
              <a:t>on</a:t>
            </a:r>
            <a:r>
              <a:rPr sz="950" b="1" spc="-5" dirty="0" smtClean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950" b="1" spc="30" dirty="0" smtClean="0">
                <a:latin typeface="Arial"/>
                <a:cs typeface="Arial"/>
              </a:rPr>
              <a:t>SBP</a:t>
            </a:r>
            <a:endParaRPr sz="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66509" y="581877"/>
            <a:ext cx="104902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35" dirty="0" smtClean="0">
                <a:solidFill>
                  <a:srgbClr val="131313"/>
                </a:solidFill>
                <a:latin typeface="Arial"/>
                <a:cs typeface="Arial"/>
              </a:rPr>
              <a:t>Effect</a:t>
            </a:r>
            <a:r>
              <a:rPr sz="950" b="1" spc="-10" dirty="0" smtClean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950" b="1" spc="75" dirty="0" smtClean="0">
                <a:latin typeface="Arial"/>
                <a:cs typeface="Arial"/>
              </a:rPr>
              <a:t>on</a:t>
            </a:r>
            <a:r>
              <a:rPr sz="950" b="1" spc="-10" dirty="0" smtClean="0">
                <a:latin typeface="Arial"/>
                <a:cs typeface="Arial"/>
              </a:rPr>
              <a:t> </a:t>
            </a:r>
            <a:r>
              <a:rPr sz="950" b="1" spc="75" dirty="0" smtClean="0">
                <a:latin typeface="Arial"/>
                <a:cs typeface="Arial"/>
              </a:rPr>
              <a:t>H</a:t>
            </a:r>
            <a:r>
              <a:rPr sz="950" b="1" spc="45" dirty="0" smtClean="0">
                <a:latin typeface="Arial"/>
                <a:cs typeface="Arial"/>
              </a:rPr>
              <a:t>b</a:t>
            </a:r>
            <a:r>
              <a:rPr sz="950" b="1" spc="-50" dirty="0" smtClean="0">
                <a:solidFill>
                  <a:srgbClr val="282828"/>
                </a:solidFill>
                <a:latin typeface="Arial"/>
                <a:cs typeface="Arial"/>
              </a:rPr>
              <a:t>1</a:t>
            </a:r>
            <a:r>
              <a:rPr sz="950" b="1" spc="100" dirty="0" smtClean="0">
                <a:latin typeface="Arial"/>
                <a:cs typeface="Arial"/>
              </a:rPr>
              <a:t>A</a:t>
            </a:r>
            <a:r>
              <a:rPr sz="950" b="1" spc="110" dirty="0" smtClean="0">
                <a:solidFill>
                  <a:srgbClr val="282828"/>
                </a:solidFill>
                <a:latin typeface="Arial"/>
                <a:cs typeface="Arial"/>
              </a:rPr>
              <a:t>c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0580" y="984869"/>
            <a:ext cx="31369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 smtClean="0">
                <a:solidFill>
                  <a:srgbClr val="5B5B5B"/>
                </a:solidFill>
                <a:latin typeface="Arial"/>
                <a:cs typeface="Arial"/>
              </a:rPr>
              <a:t>Strata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0990" y="1113108"/>
            <a:ext cx="31369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Strata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0668" y="1087708"/>
            <a:ext cx="989330" cy="5181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">
              <a:lnSpc>
                <a:spcPct val="100000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Effect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484848"/>
                </a:solidFill>
                <a:latin typeface="Arial"/>
                <a:cs typeface="Arial"/>
              </a:rPr>
              <a:t>[</a:t>
            </a:r>
            <a:r>
              <a:rPr sz="850" spc="-1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35" dirty="0" smtClean="0">
                <a:solidFill>
                  <a:srgbClr val="484848"/>
                </a:solidFill>
                <a:latin typeface="Arial"/>
                <a:cs typeface="Arial"/>
              </a:rPr>
              <a:t>9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5</a:t>
            </a:r>
            <a:r>
              <a:rPr sz="850" spc="-15" dirty="0" smtClean="0">
                <a:solidFill>
                  <a:srgbClr val="6B6B6B"/>
                </a:solidFill>
                <a:latin typeface="Arial"/>
                <a:cs typeface="Arial"/>
              </a:rPr>
              <a:t>%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CI</a:t>
            </a:r>
            <a:r>
              <a:rPr sz="850" spc="-8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1050" spc="340" dirty="0" smtClean="0">
                <a:solidFill>
                  <a:srgbClr val="484848"/>
                </a:solidFill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3"/>
              </a:spcBef>
            </a:pPr>
            <a:endParaRPr sz="750"/>
          </a:p>
          <a:p>
            <a:pPr marL="40005">
              <a:lnSpc>
                <a:spcPct val="100000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0.88</a:t>
            </a:r>
            <a:r>
              <a:rPr sz="850" spc="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-5.63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7.40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-1.96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-6.43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0" dirty="0" smtClean="0">
                <a:solidFill>
                  <a:srgbClr val="484848"/>
                </a:solidFill>
                <a:latin typeface="Arial"/>
                <a:cs typeface="Arial"/>
              </a:rPr>
              <a:t>2</a:t>
            </a:r>
            <a:r>
              <a:rPr sz="850" spc="-7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50)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6424" y="1127586"/>
            <a:ext cx="440690" cy="243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080">
              <a:lnSpc>
                <a:spcPts val="919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Pval-Het 0.49944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0633" y="1101957"/>
            <a:ext cx="52895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Town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5B5B5B"/>
                </a:solidFill>
                <a:latin typeface="Arial"/>
                <a:cs typeface="Arial"/>
              </a:rPr>
              <a:t>type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766" y="1230195"/>
            <a:ext cx="51943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Town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type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55057" y="1224620"/>
            <a:ext cx="962025" cy="4367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4130" algn="r">
              <a:lnSpc>
                <a:spcPct val="100000"/>
              </a:lnSpc>
            </a:pPr>
            <a:r>
              <a:rPr sz="850" spc="5" dirty="0" smtClean="0">
                <a:solidFill>
                  <a:srgbClr val="6B6B6B"/>
                </a:solidFill>
                <a:latin typeface="Arial"/>
                <a:cs typeface="Arial"/>
              </a:rPr>
              <a:t>Village</a:t>
            </a:r>
            <a:endParaRPr sz="850">
              <a:latin typeface="Arial"/>
              <a:cs typeface="Arial"/>
            </a:endParaRPr>
          </a:p>
          <a:p>
            <a:pPr marR="24765" algn="r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Town</a:t>
            </a:r>
            <a:endParaRPr sz="850">
              <a:latin typeface="Arial"/>
              <a:cs typeface="Arial"/>
            </a:endParaRPr>
          </a:p>
          <a:p>
            <a:pPr marL="23495">
              <a:lnSpc>
                <a:spcPts val="965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Popula</a:t>
            </a:r>
            <a:r>
              <a:rPr sz="850" spc="-60" dirty="0" smtClean="0">
                <a:solidFill>
                  <a:srgbClr val="484848"/>
                </a:solidFill>
                <a:latin typeface="Arial"/>
                <a:cs typeface="Arial"/>
              </a:rPr>
              <a:t>t</a:t>
            </a:r>
            <a:r>
              <a:rPr sz="850" spc="35" dirty="0" smtClean="0">
                <a:solidFill>
                  <a:srgbClr val="6B6B6B"/>
                </a:solidFill>
                <a:latin typeface="Arial"/>
                <a:cs typeface="Arial"/>
              </a:rPr>
              <a:t>ion</a:t>
            </a:r>
            <a:r>
              <a:rPr sz="850" spc="-80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5B5B5B"/>
                </a:solidFill>
                <a:latin typeface="Arial"/>
                <a:cs typeface="Arial"/>
              </a:rPr>
              <a:t>size</a:t>
            </a:r>
            <a:endParaRPr sz="850">
              <a:latin typeface="Arial"/>
              <a:cs typeface="Arial"/>
            </a:endParaRPr>
          </a:p>
          <a:p>
            <a:pPr marR="21590" algn="r">
              <a:lnSpc>
                <a:spcPts val="965"/>
              </a:lnSpc>
            </a:pPr>
            <a:r>
              <a:rPr sz="850" spc="0" dirty="0" smtClean="0">
                <a:solidFill>
                  <a:srgbClr val="5B5B5B"/>
                </a:solidFill>
                <a:latin typeface="Arial"/>
                <a:cs typeface="Arial"/>
              </a:rPr>
              <a:t>&gt;50k</a:t>
            </a:r>
            <a:endParaRPr sz="850">
              <a:latin typeface="Arial"/>
              <a:cs typeface="Arial"/>
            </a:endParaRPr>
          </a:p>
          <a:p>
            <a:pPr marR="20955" algn="r">
              <a:lnSpc>
                <a:spcPts val="919"/>
              </a:lnSpc>
            </a:pPr>
            <a:r>
              <a:rPr sz="850" spc="10" dirty="0" smtClean="0">
                <a:solidFill>
                  <a:srgbClr val="6B6B6B"/>
                </a:solidFill>
                <a:latin typeface="Arial"/>
                <a:cs typeface="Arial"/>
              </a:rPr>
              <a:t>2</a:t>
            </a:r>
            <a:r>
              <a:rPr sz="850" spc="0" dirty="0" smtClean="0">
                <a:solidFill>
                  <a:srgbClr val="6B6B6B"/>
                </a:solidFill>
                <a:latin typeface="Arial"/>
                <a:cs typeface="Arial"/>
              </a:rPr>
              <a:t>0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850" spc="-30" dirty="0" smtClean="0">
                <a:solidFill>
                  <a:srgbClr val="484848"/>
                </a:solidFill>
                <a:latin typeface="Arial"/>
                <a:cs typeface="Arial"/>
              </a:rPr>
              <a:t>5</a:t>
            </a:r>
            <a:r>
              <a:rPr sz="850" spc="20" dirty="0" smtClean="0">
                <a:solidFill>
                  <a:srgbClr val="6B6B6B"/>
                </a:solidFill>
                <a:latin typeface="Arial"/>
                <a:cs typeface="Arial"/>
              </a:rPr>
              <a:t>0k</a:t>
            </a:r>
            <a:endParaRPr sz="850">
              <a:latin typeface="Arial"/>
              <a:cs typeface="Arial"/>
            </a:endParaRPr>
          </a:p>
          <a:p>
            <a:pPr marR="19050" algn="r">
              <a:lnSpc>
                <a:spcPts val="965"/>
              </a:lnSpc>
            </a:pPr>
            <a:r>
              <a:rPr sz="850" spc="0" dirty="0" smtClean="0">
                <a:solidFill>
                  <a:srgbClr val="5B5B5B"/>
                </a:solidFill>
                <a:latin typeface="Arial"/>
                <a:cs typeface="Arial"/>
              </a:rPr>
              <a:t>10-20k</a:t>
            </a:r>
            <a:endParaRPr sz="850">
              <a:latin typeface="Arial"/>
              <a:cs typeface="Arial"/>
            </a:endParaRPr>
          </a:p>
          <a:p>
            <a:pPr marR="16510" algn="r">
              <a:lnSpc>
                <a:spcPts val="965"/>
              </a:lnSpc>
            </a:pP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5</a:t>
            </a:r>
            <a:r>
              <a:rPr sz="850" spc="60" dirty="0" smtClean="0">
                <a:solidFill>
                  <a:srgbClr val="282828"/>
                </a:solidFill>
                <a:latin typeface="Arial"/>
                <a:cs typeface="Arial"/>
              </a:rPr>
              <a:t>-</a:t>
            </a:r>
            <a:r>
              <a:rPr sz="850" spc="-80" dirty="0" smtClean="0">
                <a:solidFill>
                  <a:srgbClr val="484848"/>
                </a:solidFill>
                <a:latin typeface="Arial"/>
                <a:cs typeface="Arial"/>
              </a:rPr>
              <a:t>1</a:t>
            </a:r>
            <a:r>
              <a:rPr sz="850" spc="45" dirty="0" smtClean="0">
                <a:solidFill>
                  <a:srgbClr val="6B6B6B"/>
                </a:solidFill>
                <a:latin typeface="Arial"/>
                <a:cs typeface="Arial"/>
              </a:rPr>
              <a:t>0</a:t>
            </a:r>
            <a:r>
              <a:rPr sz="850" spc="25" dirty="0" smtClean="0">
                <a:solidFill>
                  <a:srgbClr val="484848"/>
                </a:solidFill>
                <a:latin typeface="Arial"/>
                <a:cs typeface="Arial"/>
              </a:rPr>
              <a:t>k</a:t>
            </a:r>
            <a:endParaRPr sz="850">
              <a:latin typeface="Arial"/>
              <a:cs typeface="Arial"/>
            </a:endParaRPr>
          </a:p>
          <a:p>
            <a:pPr marR="19685" algn="r">
              <a:lnSpc>
                <a:spcPts val="919"/>
              </a:lnSpc>
            </a:pPr>
            <a:r>
              <a:rPr sz="850" spc="5" dirty="0" smtClean="0">
                <a:solidFill>
                  <a:srgbClr val="5B5B5B"/>
                </a:solidFill>
                <a:latin typeface="Arial"/>
                <a:cs typeface="Arial"/>
              </a:rPr>
              <a:t>&lt;5k</a:t>
            </a:r>
            <a:endParaRPr sz="850">
              <a:latin typeface="Arial"/>
              <a:cs typeface="Arial"/>
            </a:endParaRPr>
          </a:p>
          <a:p>
            <a:pPr marL="17780">
              <a:lnSpc>
                <a:spcPts val="965"/>
              </a:lnSpc>
            </a:pP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T</a:t>
            </a:r>
            <a:r>
              <a:rPr sz="850" spc="25" dirty="0" smtClean="0">
                <a:solidFill>
                  <a:srgbClr val="6B6B6B"/>
                </a:solidFill>
                <a:latin typeface="Arial"/>
                <a:cs typeface="Arial"/>
              </a:rPr>
              <a:t>y</a:t>
            </a:r>
            <a:r>
              <a:rPr sz="850" spc="35" dirty="0" smtClean="0">
                <a:solidFill>
                  <a:srgbClr val="6B6B6B"/>
                </a:solidFill>
                <a:latin typeface="Arial"/>
                <a:cs typeface="Arial"/>
              </a:rPr>
              <a:t>p</a:t>
            </a:r>
            <a:r>
              <a:rPr sz="850" spc="25" dirty="0" smtClean="0">
                <a:solidFill>
                  <a:srgbClr val="484848"/>
                </a:solidFill>
                <a:latin typeface="Arial"/>
                <a:cs typeface="Arial"/>
              </a:rPr>
              <a:t>e</a:t>
            </a:r>
            <a:r>
              <a:rPr sz="850" spc="-3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of </a:t>
            </a:r>
            <a:r>
              <a:rPr sz="850" spc="5" dirty="0" smtClean="0">
                <a:solidFill>
                  <a:srgbClr val="5B5B5B"/>
                </a:solidFill>
                <a:latin typeface="Arial"/>
                <a:cs typeface="Arial"/>
              </a:rPr>
              <a:t>nurse</a:t>
            </a:r>
            <a:endParaRPr sz="850">
              <a:latin typeface="Arial"/>
              <a:cs typeface="Arial"/>
            </a:endParaRPr>
          </a:p>
          <a:p>
            <a:pPr marR="15875" algn="r">
              <a:lnSpc>
                <a:spcPts val="965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Proj</a:t>
            </a:r>
            <a:r>
              <a:rPr sz="850" spc="-30" dirty="0" smtClean="0">
                <a:solidFill>
                  <a:srgbClr val="484848"/>
                </a:solidFill>
                <a:latin typeface="Arial"/>
                <a:cs typeface="Arial"/>
              </a:rPr>
              <a:t>e</a:t>
            </a:r>
            <a:r>
              <a:rPr sz="850" spc="30" dirty="0" smtClean="0">
                <a:solidFill>
                  <a:srgbClr val="6B6B6B"/>
                </a:solidFill>
                <a:latin typeface="Arial"/>
                <a:cs typeface="Arial"/>
              </a:rPr>
              <a:t>ct</a:t>
            </a:r>
            <a:r>
              <a:rPr sz="850" spc="-50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5B5B5B"/>
                </a:solidFill>
                <a:latin typeface="Arial"/>
                <a:cs typeface="Arial"/>
              </a:rPr>
              <a:t>nurse</a:t>
            </a:r>
            <a:endParaRPr sz="850">
              <a:latin typeface="Arial"/>
              <a:cs typeface="Arial"/>
            </a:endParaRPr>
          </a:p>
          <a:p>
            <a:pPr marR="26034" algn="r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NPCDCS</a:t>
            </a:r>
            <a:endParaRPr sz="850">
              <a:latin typeface="Arial"/>
              <a:cs typeface="Arial"/>
            </a:endParaRPr>
          </a:p>
          <a:p>
            <a:pPr marL="23495">
              <a:lnSpc>
                <a:spcPts val="965"/>
              </a:lnSpc>
            </a:pP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HTN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6B6B6B"/>
                </a:solidFill>
                <a:latin typeface="Arial"/>
                <a:cs typeface="Arial"/>
              </a:rPr>
              <a:t>st</a:t>
            </a:r>
            <a:r>
              <a:rPr sz="850" spc="0" dirty="0" smtClean="0">
                <a:solidFill>
                  <a:srgbClr val="6B6B6B"/>
                </a:solidFill>
                <a:latin typeface="Arial"/>
                <a:cs typeface="Arial"/>
              </a:rPr>
              <a:t>a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ge</a:t>
            </a:r>
            <a:endParaRPr sz="850">
              <a:latin typeface="Arial"/>
              <a:cs typeface="Arial"/>
            </a:endParaRPr>
          </a:p>
          <a:p>
            <a:pPr marR="23495" algn="r">
              <a:lnSpc>
                <a:spcPts val="965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Stage2</a:t>
            </a:r>
            <a:endParaRPr sz="850">
              <a:latin typeface="Arial"/>
              <a:cs typeface="Arial"/>
            </a:endParaRPr>
          </a:p>
          <a:p>
            <a:pPr marR="20320" algn="r">
              <a:lnSpc>
                <a:spcPts val="965"/>
              </a:lnSpc>
            </a:pPr>
            <a:r>
              <a:rPr sz="850" spc="0" dirty="0" smtClean="0">
                <a:solidFill>
                  <a:srgbClr val="5B5B5B"/>
                </a:solidFill>
                <a:latin typeface="Arial"/>
                <a:cs typeface="Arial"/>
              </a:rPr>
              <a:t>Stage1</a:t>
            </a:r>
            <a:endParaRPr sz="850">
              <a:latin typeface="Arial"/>
              <a:cs typeface="Arial"/>
            </a:endParaRPr>
          </a:p>
          <a:p>
            <a:pPr marL="23495">
              <a:lnSpc>
                <a:spcPts val="919"/>
              </a:lnSpc>
            </a:pPr>
            <a:r>
              <a:rPr sz="850" spc="-225" dirty="0" smtClean="0">
                <a:solidFill>
                  <a:srgbClr val="484848"/>
                </a:solidFill>
                <a:latin typeface="Arial"/>
                <a:cs typeface="Arial"/>
              </a:rPr>
              <a:t>D</a:t>
            </a:r>
            <a:r>
              <a:rPr sz="850" spc="-190" dirty="0" smtClean="0">
                <a:solidFill>
                  <a:srgbClr val="6B6B6B"/>
                </a:solidFill>
                <a:latin typeface="Arial"/>
                <a:cs typeface="Arial"/>
              </a:rPr>
              <a:t>i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abetes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Control</a:t>
            </a:r>
            <a:endParaRPr sz="850">
              <a:latin typeface="Arial"/>
              <a:cs typeface="Arial"/>
            </a:endParaRPr>
          </a:p>
          <a:p>
            <a:pPr marR="34290" algn="r">
              <a:lnSpc>
                <a:spcPts val="965"/>
              </a:lnSpc>
            </a:pPr>
            <a:r>
              <a:rPr sz="850" dirty="0" smtClean="0">
                <a:solidFill>
                  <a:srgbClr val="5B5B5B"/>
                </a:solidFill>
                <a:latin typeface="Arial"/>
                <a:cs typeface="Arial"/>
              </a:rPr>
              <a:t>very_poor</a:t>
            </a:r>
            <a:endParaRPr sz="850">
              <a:latin typeface="Arial"/>
              <a:cs typeface="Arial"/>
            </a:endParaRPr>
          </a:p>
          <a:p>
            <a:pPr marR="31750" algn="r">
              <a:lnSpc>
                <a:spcPts val="965"/>
              </a:lnSpc>
            </a:pPr>
            <a:r>
              <a:rPr sz="850" spc="55" dirty="0" smtClean="0">
                <a:solidFill>
                  <a:srgbClr val="6B6B6B"/>
                </a:solidFill>
                <a:latin typeface="Arial"/>
                <a:cs typeface="Arial"/>
              </a:rPr>
              <a:t>l</a:t>
            </a:r>
            <a:r>
              <a:rPr sz="850" spc="-45" dirty="0" smtClean="0">
                <a:solidFill>
                  <a:srgbClr val="6B6B6B"/>
                </a:solidFill>
                <a:latin typeface="Arial"/>
                <a:cs typeface="Arial"/>
              </a:rPr>
              <a:t>i</a:t>
            </a:r>
            <a:r>
              <a:rPr sz="850" spc="30" dirty="0" smtClean="0">
                <a:solidFill>
                  <a:srgbClr val="484848"/>
                </a:solidFill>
                <a:latin typeface="Arial"/>
                <a:cs typeface="Arial"/>
              </a:rPr>
              <a:t>ke</a:t>
            </a:r>
            <a:r>
              <a:rPr sz="850" spc="-55" dirty="0" smtClean="0">
                <a:solidFill>
                  <a:srgbClr val="484848"/>
                </a:solidFill>
                <a:latin typeface="Arial"/>
                <a:cs typeface="Arial"/>
              </a:rPr>
              <a:t>l</a:t>
            </a:r>
            <a:r>
              <a:rPr sz="850" spc="-35" dirty="0" smtClean="0">
                <a:solidFill>
                  <a:srgbClr val="6B6B6B"/>
                </a:solidFill>
                <a:latin typeface="Arial"/>
                <a:cs typeface="Arial"/>
              </a:rPr>
              <a:t>y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_poor</a:t>
            </a:r>
            <a:endParaRPr sz="850">
              <a:latin typeface="Arial"/>
              <a:cs typeface="Arial"/>
            </a:endParaRPr>
          </a:p>
          <a:p>
            <a:pPr marR="20320" algn="r">
              <a:lnSpc>
                <a:spcPts val="919"/>
              </a:lnSpc>
            </a:pP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g</a:t>
            </a:r>
            <a:r>
              <a:rPr sz="850" spc="15" dirty="0" smtClean="0">
                <a:solidFill>
                  <a:srgbClr val="6B6B6B"/>
                </a:solidFill>
                <a:latin typeface="Arial"/>
                <a:cs typeface="Arial"/>
              </a:rPr>
              <a:t>ood</a:t>
            </a:r>
            <a:endParaRPr sz="850">
              <a:latin typeface="Arial"/>
              <a:cs typeface="Arial"/>
            </a:endParaRPr>
          </a:p>
          <a:p>
            <a:pPr marL="23495">
              <a:lnSpc>
                <a:spcPts val="965"/>
              </a:lnSpc>
            </a:pPr>
            <a:r>
              <a:rPr sz="850" spc="-50" dirty="0" smtClean="0">
                <a:solidFill>
                  <a:srgbClr val="282828"/>
                </a:solidFill>
                <a:latin typeface="Arial"/>
                <a:cs typeface="Arial"/>
              </a:rPr>
              <a:t>E</a:t>
            </a:r>
            <a:r>
              <a:rPr sz="850" spc="0" dirty="0" smtClean="0">
                <a:solidFill>
                  <a:srgbClr val="5B5B5B"/>
                </a:solidFill>
                <a:latin typeface="Arial"/>
                <a:cs typeface="Arial"/>
              </a:rPr>
              <a:t>ducation</a:t>
            </a:r>
            <a:endParaRPr sz="850">
              <a:latin typeface="Arial"/>
              <a:cs typeface="Arial"/>
            </a:endParaRPr>
          </a:p>
          <a:p>
            <a:pPr marL="414020" marR="19685" indent="-145415" algn="r">
              <a:lnSpc>
                <a:spcPct val="92500"/>
              </a:lnSpc>
              <a:spcBef>
                <a:spcPts val="20"/>
              </a:spcBef>
            </a:pPr>
            <a:r>
              <a:rPr sz="850" spc="45" dirty="0" smtClean="0">
                <a:solidFill>
                  <a:srgbClr val="5B5B5B"/>
                </a:solidFill>
                <a:latin typeface="Arial"/>
                <a:cs typeface="Arial"/>
              </a:rPr>
              <a:t>Up</a:t>
            </a:r>
            <a:r>
              <a:rPr sz="850" spc="-10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</a:t>
            </a:r>
            <a:r>
              <a:rPr sz="850" spc="3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5B5B5B"/>
                </a:solidFill>
                <a:latin typeface="Arial"/>
                <a:cs typeface="Arial"/>
              </a:rPr>
              <a:t>Primary 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Secondary </a:t>
            </a:r>
            <a:r>
              <a:rPr sz="850" spc="10" dirty="0" smtClean="0">
                <a:solidFill>
                  <a:srgbClr val="5B5B5B"/>
                </a:solidFill>
                <a:latin typeface="Arial"/>
                <a:cs typeface="Arial"/>
              </a:rPr>
              <a:t>College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65"/>
              </a:lnSpc>
            </a:pP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Age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group</a:t>
            </a:r>
            <a:endParaRPr sz="850">
              <a:latin typeface="Arial"/>
              <a:cs typeface="Arial"/>
            </a:endParaRPr>
          </a:p>
          <a:p>
            <a:pPr marR="15240" algn="r">
              <a:lnSpc>
                <a:spcPts val="965"/>
              </a:lnSpc>
            </a:pPr>
            <a:r>
              <a:rPr sz="850" spc="15" dirty="0" smtClean="0">
                <a:solidFill>
                  <a:srgbClr val="6B6B6B"/>
                </a:solidFill>
                <a:latin typeface="Arial"/>
                <a:cs typeface="Arial"/>
              </a:rPr>
              <a:t>&gt;59</a:t>
            </a:r>
            <a:endParaRPr sz="850">
              <a:latin typeface="Arial"/>
              <a:cs typeface="Arial"/>
            </a:endParaRPr>
          </a:p>
          <a:p>
            <a:pPr marR="20320" algn="r">
              <a:lnSpc>
                <a:spcPts val="919"/>
              </a:lnSpc>
            </a:pPr>
            <a:r>
              <a:rPr sz="850" spc="5" dirty="0" smtClean="0">
                <a:solidFill>
                  <a:srgbClr val="5B5B5B"/>
                </a:solidFill>
                <a:latin typeface="Arial"/>
                <a:cs typeface="Arial"/>
              </a:rPr>
              <a:t>50-59</a:t>
            </a:r>
            <a:endParaRPr sz="850">
              <a:latin typeface="Arial"/>
              <a:cs typeface="Arial"/>
            </a:endParaRPr>
          </a:p>
          <a:p>
            <a:pPr marR="23495" algn="r">
              <a:lnSpc>
                <a:spcPts val="965"/>
              </a:lnSpc>
            </a:pP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40-49</a:t>
            </a:r>
            <a:endParaRPr sz="850">
              <a:latin typeface="Arial"/>
              <a:cs typeface="Arial"/>
            </a:endParaRPr>
          </a:p>
          <a:p>
            <a:pPr marR="20320" algn="r">
              <a:lnSpc>
                <a:spcPts val="919"/>
              </a:lnSpc>
            </a:pP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30-39</a:t>
            </a:r>
            <a:endParaRPr sz="850">
              <a:latin typeface="Arial"/>
              <a:cs typeface="Arial"/>
            </a:endParaRPr>
          </a:p>
          <a:p>
            <a:pPr marL="17780">
              <a:lnSpc>
                <a:spcPts val="965"/>
              </a:lnSpc>
            </a:pPr>
            <a:r>
              <a:rPr sz="850" spc="5" dirty="0" smtClean="0">
                <a:solidFill>
                  <a:srgbClr val="5B5B5B"/>
                </a:solidFill>
                <a:latin typeface="Arial"/>
                <a:cs typeface="Arial"/>
              </a:rPr>
              <a:t>Sex</a:t>
            </a:r>
            <a:endParaRPr sz="850">
              <a:latin typeface="Arial"/>
              <a:cs typeface="Arial"/>
            </a:endParaRPr>
          </a:p>
          <a:p>
            <a:pPr marR="17145" algn="r">
              <a:lnSpc>
                <a:spcPts val="965"/>
              </a:lnSpc>
            </a:pP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Men</a:t>
            </a:r>
            <a:endParaRPr sz="850">
              <a:latin typeface="Arial"/>
              <a:cs typeface="Arial"/>
            </a:endParaRPr>
          </a:p>
          <a:p>
            <a:pPr marR="17145" algn="r">
              <a:lnSpc>
                <a:spcPts val="919"/>
              </a:lnSpc>
            </a:pPr>
            <a:r>
              <a:rPr sz="850" dirty="0" smtClean="0">
                <a:solidFill>
                  <a:srgbClr val="6B6B6B"/>
                </a:solidFill>
                <a:latin typeface="Arial"/>
                <a:cs typeface="Arial"/>
              </a:rPr>
              <a:t>W</a:t>
            </a:r>
            <a:r>
              <a:rPr sz="850" spc="30" dirty="0" smtClean="0">
                <a:solidFill>
                  <a:srgbClr val="6B6B6B"/>
                </a:solidFill>
                <a:latin typeface="Arial"/>
                <a:cs typeface="Arial"/>
              </a:rPr>
              <a:t>o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men</a:t>
            </a:r>
            <a:endParaRPr sz="850">
              <a:latin typeface="Arial"/>
              <a:cs typeface="Arial"/>
            </a:endParaRPr>
          </a:p>
          <a:p>
            <a:pPr marL="17780">
              <a:lnSpc>
                <a:spcPts val="965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Smoker</a:t>
            </a:r>
            <a:endParaRPr sz="850">
              <a:latin typeface="Arial"/>
              <a:cs typeface="Arial"/>
            </a:endParaRPr>
          </a:p>
          <a:p>
            <a:pPr marR="23495" algn="r">
              <a:lnSpc>
                <a:spcPts val="965"/>
              </a:lnSpc>
            </a:pPr>
            <a:r>
              <a:rPr sz="850" spc="0" dirty="0" smtClean="0">
                <a:solidFill>
                  <a:srgbClr val="5B5B5B"/>
                </a:solidFill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  <a:p>
            <a:pPr marR="13970" algn="r">
              <a:lnSpc>
                <a:spcPts val="965"/>
              </a:lnSpc>
            </a:pP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65"/>
              </a:lnSpc>
            </a:pPr>
            <a:r>
              <a:rPr sz="850" dirty="0" smtClean="0">
                <a:solidFill>
                  <a:srgbClr val="5B5B5B"/>
                </a:solidFill>
                <a:latin typeface="Arial"/>
                <a:cs typeface="Arial"/>
              </a:rPr>
              <a:t>Alcohol</a:t>
            </a:r>
            <a:r>
              <a:rPr sz="850" spc="2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d</a:t>
            </a:r>
            <a:r>
              <a:rPr sz="850" spc="50" dirty="0" smtClean="0">
                <a:solidFill>
                  <a:srgbClr val="484848"/>
                </a:solidFill>
                <a:latin typeface="Arial"/>
                <a:cs typeface="Arial"/>
              </a:rPr>
              <a:t>r</a:t>
            </a:r>
            <a:r>
              <a:rPr sz="850" spc="0" dirty="0" smtClean="0">
                <a:solidFill>
                  <a:srgbClr val="6B6B6B"/>
                </a:solidFill>
                <a:latin typeface="Arial"/>
                <a:cs typeface="Arial"/>
              </a:rPr>
              <a:t>in</a:t>
            </a:r>
            <a:r>
              <a:rPr sz="850" spc="-45" dirty="0" smtClean="0">
                <a:solidFill>
                  <a:srgbClr val="6B6B6B"/>
                </a:solidFill>
                <a:latin typeface="Arial"/>
                <a:cs typeface="Arial"/>
              </a:rPr>
              <a:t>k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er</a:t>
            </a:r>
            <a:endParaRPr sz="850">
              <a:latin typeface="Arial"/>
              <a:cs typeface="Arial"/>
            </a:endParaRPr>
          </a:p>
          <a:p>
            <a:pPr marL="798195" marR="12700" indent="-50165" algn="r">
              <a:lnSpc>
                <a:spcPts val="919"/>
              </a:lnSpc>
              <a:spcBef>
                <a:spcPts val="15"/>
              </a:spcBef>
            </a:pPr>
            <a:r>
              <a:rPr sz="850" spc="0" dirty="0" smtClean="0">
                <a:solidFill>
                  <a:srgbClr val="5B5B5B"/>
                </a:solidFill>
                <a:latin typeface="Arial"/>
                <a:cs typeface="Arial"/>
              </a:rPr>
              <a:t>Yes </a:t>
            </a:r>
            <a:r>
              <a:rPr sz="850" spc="45" dirty="0" smtClean="0">
                <a:solidFill>
                  <a:srgbClr val="5B5B5B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34443" y="1143000"/>
            <a:ext cx="10413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1967" y="1361762"/>
            <a:ext cx="353695" cy="243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60" marR="12700" indent="-61594">
              <a:lnSpc>
                <a:spcPts val="919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Village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 Town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67376" y="1423793"/>
            <a:ext cx="13335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55" dirty="0" smtClean="0">
                <a:solidFill>
                  <a:srgbClr val="808080"/>
                </a:solidFill>
                <a:latin typeface="Times New Roman"/>
                <a:cs typeface="Times New Roman"/>
              </a:rPr>
              <a:t>11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7151" y="1298187"/>
            <a:ext cx="102870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8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02032" y="1285487"/>
            <a:ext cx="10350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50" dirty="0" smtClean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13012" y="1408152"/>
            <a:ext cx="11112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10" dirty="0" smtClean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3341" y="1581460"/>
            <a:ext cx="74930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Population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size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16424" y="1581460"/>
            <a:ext cx="41211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0.56625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49439" y="1587035"/>
            <a:ext cx="50482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91490" algn="l"/>
              </a:tabLst>
            </a:pPr>
            <a:r>
              <a:rPr sz="850" u="sng" spc="-5" dirty="0" smtClean="0">
                <a:solidFill>
                  <a:srgbClr val="5B5B5B"/>
                </a:solidFill>
                <a:latin typeface="Arial"/>
                <a:cs typeface="Arial"/>
              </a:rPr>
              <a:t> 	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1163" y="1698547"/>
            <a:ext cx="26289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&gt;50k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08474" y="1624052"/>
            <a:ext cx="9588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-45" dirty="0" smtClean="0"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4117" y="1698547"/>
            <a:ext cx="98298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1</a:t>
            </a:r>
            <a:r>
              <a:rPr sz="850" spc="-6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60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-6.87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</a:t>
            </a:r>
            <a:r>
              <a:rPr sz="850" spc="3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10.14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66854" y="1780632"/>
            <a:ext cx="16192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60" dirty="0" smtClean="0">
                <a:solidFill>
                  <a:srgbClr val="808080"/>
                </a:solidFill>
                <a:latin typeface="Times New Roman"/>
                <a:cs typeface="Times New Roman"/>
              </a:rPr>
              <a:t>11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3984" y="1629627"/>
            <a:ext cx="10350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15" dirty="0" smtClean="0"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14564" y="1655802"/>
            <a:ext cx="8953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95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41967" y="1815635"/>
            <a:ext cx="34861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40" dirty="0" smtClean="0">
                <a:solidFill>
                  <a:srgbClr val="282828"/>
                </a:solidFill>
                <a:latin typeface="Arial"/>
                <a:cs typeface="Arial"/>
              </a:rPr>
              <a:t>2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0-50k</a:t>
            </a:r>
            <a:endParaRPr sz="850">
              <a:latin typeface="Arial"/>
              <a:cs typeface="Arial"/>
            </a:endParaRPr>
          </a:p>
          <a:p>
            <a:pPr marL="17780">
              <a:lnSpc>
                <a:spcPts val="919"/>
              </a:lnSpc>
            </a:pP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1</a:t>
            </a:r>
            <a:r>
              <a:rPr sz="850" spc="-80" dirty="0" smtClean="0">
                <a:solidFill>
                  <a:srgbClr val="484848"/>
                </a:solidFill>
                <a:latin typeface="Arial"/>
                <a:cs typeface="Arial"/>
              </a:rPr>
              <a:t>0</a:t>
            </a:r>
            <a:r>
              <a:rPr sz="850" spc="-25" dirty="0" smtClean="0">
                <a:solidFill>
                  <a:srgbClr val="282828"/>
                </a:solidFill>
                <a:latin typeface="Arial"/>
                <a:cs typeface="Arial"/>
              </a:rPr>
              <a:t>-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20k</a:t>
            </a:r>
            <a:endParaRPr sz="850">
              <a:latin typeface="Arial"/>
              <a:cs typeface="Arial"/>
            </a:endParaRPr>
          </a:p>
          <a:p>
            <a:pPr marL="67945">
              <a:lnSpc>
                <a:spcPts val="965"/>
              </a:lnSpc>
            </a:pP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5-10k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35311" y="1746714"/>
            <a:ext cx="9588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-45" dirty="0" smtClean="0"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90668" y="1815635"/>
            <a:ext cx="1440815" cy="2739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-1.75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-11.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0</a:t>
            </a:r>
            <a:r>
              <a:rPr sz="850" spc="70" dirty="0" smtClean="0">
                <a:solidFill>
                  <a:srgbClr val="282828"/>
                </a:solidFill>
                <a:latin typeface="Arial"/>
                <a:cs typeface="Arial"/>
              </a:rPr>
              <a:t>1</a:t>
            </a:r>
            <a:r>
              <a:rPr sz="850" spc="-125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7.50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65"/>
              </a:lnSpc>
            </a:pPr>
            <a:r>
              <a:rPr sz="850" spc="-25" dirty="0" smtClean="0">
                <a:solidFill>
                  <a:srgbClr val="131313"/>
                </a:solidFill>
                <a:latin typeface="Arial"/>
                <a:cs typeface="Arial"/>
              </a:rPr>
              <a:t>-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2.22</a:t>
            </a:r>
            <a:r>
              <a:rPr sz="850" spc="-5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7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20" dirty="0" smtClean="0">
                <a:latin typeface="Arial"/>
                <a:cs typeface="Arial"/>
              </a:rPr>
              <a:t>-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7</a:t>
            </a:r>
            <a:r>
              <a:rPr sz="850" spc="-2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93</a:t>
            </a:r>
            <a:r>
              <a:rPr sz="850" spc="-8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0" dirty="0" smtClean="0">
                <a:solidFill>
                  <a:srgbClr val="484848"/>
                </a:solidFill>
                <a:latin typeface="Arial"/>
                <a:cs typeface="Arial"/>
              </a:rPr>
              <a:t>3</a:t>
            </a:r>
            <a:r>
              <a:rPr sz="850" spc="-7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50)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-6.40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(-1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1</a:t>
            </a:r>
            <a:r>
              <a:rPr sz="850" spc="-65" dirty="0" smtClean="0">
                <a:solidFill>
                  <a:srgbClr val="282828"/>
                </a:solidFill>
                <a:latin typeface="Arial"/>
                <a:cs typeface="Arial"/>
              </a:rPr>
              <a:t>.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32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</a:t>
            </a:r>
            <a:r>
              <a:rPr sz="850" spc="-5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65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850" spc="-35" dirty="0" smtClean="0">
                <a:solidFill>
                  <a:srgbClr val="282828"/>
                </a:solidFill>
                <a:latin typeface="Arial"/>
                <a:cs typeface="Arial"/>
              </a:rPr>
              <a:t>1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.48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40005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3.44</a:t>
            </a:r>
            <a:r>
              <a:rPr sz="850" spc="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1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20" dirty="0" smtClean="0">
                <a:solidFill>
                  <a:srgbClr val="131313"/>
                </a:solidFill>
                <a:latin typeface="Arial"/>
                <a:cs typeface="Arial"/>
              </a:rPr>
              <a:t>-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7.47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</a:t>
            </a:r>
            <a:r>
              <a:rPr sz="850" spc="3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14.36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R="12700" algn="r">
              <a:lnSpc>
                <a:spcPts val="919"/>
              </a:lnSpc>
            </a:pPr>
            <a:r>
              <a:rPr sz="850" spc="50" dirty="0" smtClean="0">
                <a:solidFill>
                  <a:srgbClr val="484848"/>
                </a:solidFill>
                <a:latin typeface="Arial"/>
                <a:cs typeface="Arial"/>
              </a:rPr>
              <a:t>0</a:t>
            </a:r>
            <a:r>
              <a:rPr sz="850" spc="-6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85776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1</a:t>
            </a:r>
            <a:r>
              <a:rPr sz="850" spc="20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25" dirty="0" smtClean="0">
                <a:solidFill>
                  <a:srgbClr val="484848"/>
                </a:solidFill>
                <a:latin typeface="Arial"/>
                <a:cs typeface="Arial"/>
              </a:rPr>
              <a:t>10</a:t>
            </a:r>
            <a:r>
              <a:rPr sz="850" spc="-1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-5.38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3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.</a:t>
            </a:r>
            <a:r>
              <a:rPr sz="850" spc="-35" dirty="0" smtClean="0">
                <a:solidFill>
                  <a:srgbClr val="282828"/>
                </a:solidFill>
                <a:latin typeface="Arial"/>
                <a:cs typeface="Arial"/>
              </a:rPr>
              <a:t>1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7)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-25" dirty="0" smtClean="0">
                <a:solidFill>
                  <a:srgbClr val="131313"/>
                </a:solidFill>
                <a:latin typeface="Arial"/>
                <a:cs typeface="Arial"/>
              </a:rPr>
              <a:t>-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0.27</a:t>
            </a:r>
            <a:r>
              <a:rPr sz="850" spc="-70" dirty="0" smtClean="0">
                <a:solidFill>
                  <a:srgbClr val="484848"/>
                </a:solidFill>
                <a:latin typeface="Arial"/>
                <a:cs typeface="Arial"/>
              </a:rPr>
              <a:t> (</a:t>
            </a:r>
            <a:r>
              <a:rPr sz="850" spc="20" dirty="0" smtClean="0">
                <a:latin typeface="Arial"/>
                <a:cs typeface="Arial"/>
              </a:rPr>
              <a:t>-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7.68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7</a:t>
            </a:r>
            <a:r>
              <a:rPr sz="850" spc="2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80" dirty="0" smtClean="0">
                <a:solidFill>
                  <a:srgbClr val="282828"/>
                </a:solidFill>
                <a:latin typeface="Arial"/>
                <a:cs typeface="Arial"/>
              </a:rPr>
              <a:t>1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4)</a:t>
            </a:r>
            <a:endParaRPr sz="850">
              <a:latin typeface="Arial"/>
              <a:cs typeface="Arial"/>
            </a:endParaRPr>
          </a:p>
          <a:p>
            <a:pPr marR="15875" algn="r">
              <a:lnSpc>
                <a:spcPts val="965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0.59299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850" spc="-135" dirty="0" smtClean="0">
                <a:solidFill>
                  <a:srgbClr val="484848"/>
                </a:solidFill>
                <a:latin typeface="Arial"/>
                <a:cs typeface="Arial"/>
              </a:rPr>
              <a:t>0</a:t>
            </a:r>
            <a:r>
              <a:rPr sz="850" spc="-210" dirty="0" smtClean="0">
                <a:solidFill>
                  <a:srgbClr val="808080"/>
                </a:solidFill>
                <a:latin typeface="Arial"/>
                <a:cs typeface="Arial"/>
              </a:rPr>
              <a:t>.</a:t>
            </a:r>
            <a:r>
              <a:rPr sz="850" spc="40" dirty="0" smtClean="0">
                <a:solidFill>
                  <a:srgbClr val="5B5B5B"/>
                </a:solidFill>
                <a:latin typeface="Arial"/>
                <a:cs typeface="Arial"/>
              </a:rPr>
              <a:t>08</a:t>
            </a:r>
            <a:r>
              <a:rPr sz="850" spc="-8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850" spc="-7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25" dirty="0" smtClean="0">
                <a:solidFill>
                  <a:srgbClr val="131313"/>
                </a:solidFill>
                <a:latin typeface="Arial"/>
                <a:cs typeface="Arial"/>
              </a:rPr>
              <a:t>-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4.59</a:t>
            </a:r>
            <a:r>
              <a:rPr sz="850" spc="-3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4.42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1</a:t>
            </a:r>
            <a:r>
              <a:rPr sz="850" spc="-2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73</a:t>
            </a:r>
            <a:r>
              <a:rPr sz="850" spc="-8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-5.63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2</a:t>
            </a:r>
            <a:r>
              <a:rPr sz="850" spc="2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35" dirty="0" smtClean="0">
                <a:solidFill>
                  <a:srgbClr val="282828"/>
                </a:solidFill>
                <a:latin typeface="Arial"/>
                <a:cs typeface="Arial"/>
              </a:rPr>
              <a:t>1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7)</a:t>
            </a:r>
            <a:endParaRPr sz="850">
              <a:latin typeface="Arial"/>
              <a:cs typeface="Arial"/>
            </a:endParaRPr>
          </a:p>
          <a:p>
            <a:pPr marR="15875" algn="r">
              <a:lnSpc>
                <a:spcPts val="919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0.72894</a:t>
            </a:r>
            <a:endParaRPr sz="850">
              <a:latin typeface="Arial"/>
              <a:cs typeface="Arial"/>
            </a:endParaRPr>
          </a:p>
          <a:p>
            <a:pPr marL="45720">
              <a:lnSpc>
                <a:spcPts val="919"/>
              </a:lnSpc>
            </a:pP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1.73</a:t>
            </a:r>
            <a:r>
              <a:rPr sz="850" spc="-4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5B5B5B"/>
                </a:solidFill>
                <a:latin typeface="Arial"/>
                <a:cs typeface="Arial"/>
              </a:rPr>
              <a:t>(</a:t>
            </a:r>
            <a:r>
              <a:rPr sz="850" spc="-20" dirty="0" smtClean="0">
                <a:solidFill>
                  <a:srgbClr val="5B5B5B"/>
                </a:solidFill>
                <a:latin typeface="Arial"/>
                <a:cs typeface="Arial"/>
              </a:rPr>
              <a:t>-5.28</a:t>
            </a:r>
            <a:r>
              <a:rPr sz="850" spc="-6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8.74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-1.79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-7.31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30" dirty="0" smtClean="0">
                <a:solidFill>
                  <a:srgbClr val="484848"/>
                </a:solidFill>
                <a:latin typeface="Arial"/>
                <a:cs typeface="Arial"/>
              </a:rPr>
              <a:t>3.73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65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-1.13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7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25" dirty="0" smtClean="0">
                <a:solidFill>
                  <a:srgbClr val="282828"/>
                </a:solidFill>
                <a:latin typeface="Arial"/>
                <a:cs typeface="Arial"/>
              </a:rPr>
              <a:t>-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4.66</a:t>
            </a:r>
            <a:r>
              <a:rPr sz="850" spc="-3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2.40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R="15875" algn="r">
              <a:lnSpc>
                <a:spcPts val="919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0.76266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-0.45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-4.66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30" dirty="0" smtClean="0">
                <a:solidFill>
                  <a:srgbClr val="484848"/>
                </a:solidFill>
                <a:latin typeface="Arial"/>
                <a:cs typeface="Arial"/>
              </a:rPr>
              <a:t>3.75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-2.45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-6.30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1.41]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-2.46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-7.88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0" dirty="0" smtClean="0">
                <a:solidFill>
                  <a:srgbClr val="484848"/>
                </a:solidFill>
                <a:latin typeface="Arial"/>
                <a:cs typeface="Arial"/>
              </a:rPr>
              <a:t>2</a:t>
            </a:r>
            <a:r>
              <a:rPr sz="850" spc="-7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97)</a:t>
            </a:r>
            <a:endParaRPr sz="850">
              <a:latin typeface="Arial"/>
              <a:cs typeface="Arial"/>
            </a:endParaRPr>
          </a:p>
          <a:p>
            <a:pPr marR="15875" algn="r">
              <a:lnSpc>
                <a:spcPts val="965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0.36071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-25" dirty="0" smtClean="0">
                <a:solidFill>
                  <a:srgbClr val="131313"/>
                </a:solidFill>
                <a:latin typeface="Arial"/>
                <a:cs typeface="Arial"/>
              </a:rPr>
              <a:t>-</a:t>
            </a:r>
            <a:r>
              <a:rPr sz="850" spc="45" dirty="0" smtClean="0">
                <a:solidFill>
                  <a:srgbClr val="484848"/>
                </a:solidFill>
                <a:latin typeface="Arial"/>
                <a:cs typeface="Arial"/>
              </a:rPr>
              <a:t>0</a:t>
            </a:r>
            <a:r>
              <a:rPr sz="850" spc="20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80" dirty="0" smtClean="0">
                <a:solidFill>
                  <a:srgbClr val="6B6B6B"/>
                </a:solidFill>
                <a:latin typeface="Arial"/>
                <a:cs typeface="Arial"/>
              </a:rPr>
              <a:t>0</a:t>
            </a:r>
            <a:r>
              <a:rPr sz="850" spc="85" dirty="0" smtClean="0">
                <a:solidFill>
                  <a:srgbClr val="484848"/>
                </a:solidFill>
                <a:latin typeface="Arial"/>
                <a:cs typeface="Arial"/>
              </a:rPr>
              <a:t>8</a:t>
            </a:r>
            <a:r>
              <a:rPr sz="850" spc="-10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7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4.56</a:t>
            </a:r>
            <a:r>
              <a:rPr sz="850" spc="-3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4</a:t>
            </a:r>
            <a:r>
              <a:rPr sz="850" spc="1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35" dirty="0" smtClean="0">
                <a:solidFill>
                  <a:srgbClr val="6B6B6B"/>
                </a:solidFill>
                <a:latin typeface="Arial"/>
                <a:cs typeface="Arial"/>
              </a:rPr>
              <a:t>3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9)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-2.27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70" dirty="0" smtClean="0">
                <a:solidFill>
                  <a:srgbClr val="282828"/>
                </a:solidFill>
                <a:latin typeface="Arial"/>
                <a:cs typeface="Arial"/>
              </a:rPr>
              <a:t>(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-6.59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2.05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-25" dirty="0" smtClean="0">
                <a:solidFill>
                  <a:srgbClr val="131313"/>
                </a:solidFill>
                <a:latin typeface="Arial"/>
                <a:cs typeface="Arial"/>
              </a:rPr>
              <a:t>-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2</a:t>
            </a:r>
            <a:r>
              <a:rPr sz="850" spc="-75" dirty="0" smtClean="0">
                <a:solidFill>
                  <a:srgbClr val="808080"/>
                </a:solidFill>
                <a:latin typeface="Arial"/>
                <a:cs typeface="Arial"/>
              </a:rPr>
              <a:t>.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75</a:t>
            </a:r>
            <a:r>
              <a:rPr sz="850" spc="-8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7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20" dirty="0" smtClean="0">
                <a:solidFill>
                  <a:srgbClr val="131313"/>
                </a:solidFill>
                <a:latin typeface="Arial"/>
                <a:cs typeface="Arial"/>
              </a:rPr>
              <a:t>-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7.70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2.21]</a:t>
            </a:r>
            <a:endParaRPr sz="850">
              <a:latin typeface="Arial"/>
              <a:cs typeface="Arial"/>
            </a:endParaRPr>
          </a:p>
          <a:p>
            <a:pPr marL="40005">
              <a:lnSpc>
                <a:spcPts val="919"/>
              </a:lnSpc>
            </a:pPr>
            <a:r>
              <a:rPr sz="850" spc="50" dirty="0" smtClean="0">
                <a:solidFill>
                  <a:srgbClr val="484848"/>
                </a:solidFill>
                <a:latin typeface="Arial"/>
                <a:cs typeface="Arial"/>
              </a:rPr>
              <a:t>2</a:t>
            </a:r>
            <a:r>
              <a:rPr sz="850" spc="-6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88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5B5B5B"/>
                </a:solidFill>
                <a:latin typeface="Arial"/>
                <a:cs typeface="Arial"/>
              </a:rPr>
              <a:t>(</a:t>
            </a:r>
            <a:r>
              <a:rPr sz="850" spc="-20" dirty="0" smtClean="0">
                <a:solidFill>
                  <a:srgbClr val="5B5B5B"/>
                </a:solidFill>
                <a:latin typeface="Arial"/>
                <a:cs typeface="Arial"/>
              </a:rPr>
              <a:t>-2.03</a:t>
            </a:r>
            <a:r>
              <a:rPr sz="850" spc="-6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484848"/>
                </a:solidFill>
                <a:latin typeface="Arial"/>
                <a:cs typeface="Arial"/>
              </a:rPr>
              <a:t>7</a:t>
            </a:r>
            <a:r>
              <a:rPr sz="850" spc="-6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79)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91575" y="1770565"/>
            <a:ext cx="10350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50" dirty="0" smtClean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49439" y="1826786"/>
            <a:ext cx="50482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91490" algn="l"/>
              </a:tabLst>
            </a:pPr>
            <a:r>
              <a:rPr sz="850" u="sng" spc="-5" dirty="0" smtClean="0">
                <a:solidFill>
                  <a:srgbClr val="5B5B5B"/>
                </a:solidFill>
                <a:latin typeface="Arial"/>
                <a:cs typeface="Arial"/>
              </a:rPr>
              <a:t> 	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90712" y="1876502"/>
            <a:ext cx="11112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10" dirty="0" smtClean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45247" y="1874954"/>
            <a:ext cx="30289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825" indent="-111760">
              <a:lnSpc>
                <a:spcPct val="100000"/>
              </a:lnSpc>
              <a:buFont typeface="Times New Roman"/>
              <a:buChar char="•"/>
              <a:tabLst>
                <a:tab pos="123825" algn="l"/>
              </a:tabLst>
            </a:pPr>
            <a:r>
              <a:rPr sz="1700" u="heavy" spc="0" dirty="0" smtClean="0">
                <a:latin typeface="Times New Roman"/>
                <a:cs typeface="Times New Roman"/>
              </a:rPr>
              <a:t> </a:t>
            </a:r>
            <a:r>
              <a:rPr sz="1700" u="heavy" spc="200" dirty="0" smtClean="0">
                <a:latin typeface="Times New Roman"/>
                <a:cs typeface="Times New Roman"/>
              </a:rPr>
              <a:t> </a:t>
            </a:r>
            <a:r>
              <a:rPr sz="750" spc="359" baseline="27777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750" baseline="27777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42438" y="1901127"/>
            <a:ext cx="7366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 smtClean="0">
                <a:solidFill>
                  <a:srgbClr val="6B6B6B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50652" y="2006289"/>
            <a:ext cx="102870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8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74334" y="2007064"/>
            <a:ext cx="7366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56742" y="2091514"/>
            <a:ext cx="191135" cy="207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9539" marR="12700" indent="-117475" algn="just">
              <a:lnSpc>
                <a:spcPct val="97900"/>
              </a:lnSpc>
              <a:buFont typeface="Arial"/>
              <a:buChar char="•"/>
              <a:tabLst>
                <a:tab pos="129539" algn="l"/>
              </a:tabLst>
            </a:pPr>
            <a:r>
              <a:rPr sz="400" spc="270" dirty="0" smtClean="0">
                <a:solidFill>
                  <a:srgbClr val="959595"/>
                </a:solidFill>
                <a:latin typeface="Arial"/>
                <a:cs typeface="Arial"/>
              </a:rPr>
              <a:t>I </a:t>
            </a:r>
            <a:r>
              <a:rPr sz="450" spc="254" dirty="0" smtClean="0">
                <a:solidFill>
                  <a:srgbClr val="959595"/>
                </a:solidFill>
                <a:latin typeface="Arial"/>
                <a:cs typeface="Arial"/>
              </a:rPr>
              <a:t>I I</a:t>
            </a:r>
            <a:endParaRPr sz="4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52895" y="2023791"/>
            <a:ext cx="8953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95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92484" y="2166897"/>
            <a:ext cx="20066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&lt;5k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85483" y="2241668"/>
            <a:ext cx="185420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825" marR="12700" algn="r">
              <a:lnSpc>
                <a:spcPct val="105700"/>
              </a:lnSpc>
            </a:pPr>
            <a:r>
              <a:rPr sz="450" spc="254" dirty="0" smtClean="0">
                <a:solidFill>
                  <a:srgbClr val="6B6B6B"/>
                </a:solidFill>
                <a:latin typeface="Arial"/>
                <a:cs typeface="Arial"/>
              </a:rPr>
              <a:t>I I</a:t>
            </a:r>
            <a:endParaRPr sz="450">
              <a:latin typeface="Arial"/>
              <a:cs typeface="Arial"/>
            </a:endParaRPr>
          </a:p>
          <a:p>
            <a:pPr marR="33020" algn="r">
              <a:lnSpc>
                <a:spcPts val="1430"/>
              </a:lnSpc>
            </a:pPr>
            <a:r>
              <a:rPr sz="1450" b="1" spc="-420" dirty="0" smtClean="0">
                <a:latin typeface="Arial"/>
                <a:cs typeface="Arial"/>
              </a:rPr>
              <a:t>•</a:t>
            </a:r>
            <a:r>
              <a:rPr sz="675" spc="-1372" baseline="74074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1450" b="1" spc="-590" dirty="0" smtClean="0">
                <a:solidFill>
                  <a:srgbClr val="6B6B6B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2191" y="2289562"/>
            <a:ext cx="937260" cy="2265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80">
              <a:lnSpc>
                <a:spcPct val="100000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Type 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of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nur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s</a:t>
            </a:r>
            <a:r>
              <a:rPr sz="850" spc="25" dirty="0" smtClean="0">
                <a:solidFill>
                  <a:srgbClr val="282828"/>
                </a:solidFill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  <a:p>
            <a:pPr marR="13335" algn="r">
              <a:lnSpc>
                <a:spcPts val="965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Project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nurse</a:t>
            </a:r>
            <a:endParaRPr sz="850">
              <a:latin typeface="Arial"/>
              <a:cs typeface="Arial"/>
            </a:endParaRPr>
          </a:p>
          <a:p>
            <a:pPr marR="12700" algn="r">
              <a:lnSpc>
                <a:spcPts val="880"/>
              </a:lnSpc>
            </a:pPr>
            <a:r>
              <a:rPr sz="850" spc="-5" dirty="0" smtClean="0">
                <a:solidFill>
                  <a:srgbClr val="282828"/>
                </a:solidFill>
                <a:latin typeface="Arial"/>
                <a:cs typeface="Arial"/>
              </a:rPr>
              <a:t>N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PCDCS</a:t>
            </a:r>
            <a:endParaRPr sz="850">
              <a:latin typeface="Arial"/>
              <a:cs typeface="Arial"/>
            </a:endParaRPr>
          </a:p>
          <a:p>
            <a:pPr marL="23495">
              <a:lnSpc>
                <a:spcPts val="965"/>
              </a:lnSpc>
            </a:pP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H</a:t>
            </a:r>
            <a:r>
              <a:rPr sz="850" spc="0" dirty="0" smtClean="0">
                <a:solidFill>
                  <a:srgbClr val="282828"/>
                </a:solidFill>
                <a:latin typeface="Arial"/>
                <a:cs typeface="Arial"/>
              </a:rPr>
              <a:t>T</a:t>
            </a:r>
            <a:r>
              <a:rPr sz="850" spc="45" dirty="0" smtClean="0">
                <a:solidFill>
                  <a:srgbClr val="484848"/>
                </a:solidFill>
                <a:latin typeface="Arial"/>
                <a:cs typeface="Arial"/>
              </a:rPr>
              <a:t>N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stage</a:t>
            </a:r>
            <a:endParaRPr sz="850">
              <a:latin typeface="Arial"/>
              <a:cs typeface="Arial"/>
            </a:endParaRPr>
          </a:p>
          <a:p>
            <a:pPr marL="581025" marR="12700" algn="r">
              <a:lnSpc>
                <a:spcPts val="919"/>
              </a:lnSpc>
              <a:spcBef>
                <a:spcPts val="15"/>
              </a:spcBef>
            </a:pP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Stag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e</a:t>
            </a:r>
            <a:r>
              <a:rPr sz="850" spc="30" dirty="0" smtClean="0">
                <a:solidFill>
                  <a:srgbClr val="282828"/>
                </a:solidFill>
                <a:latin typeface="Arial"/>
                <a:cs typeface="Arial"/>
              </a:rPr>
              <a:t>2</a:t>
            </a:r>
            <a:r>
              <a:rPr sz="850" spc="15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-50" dirty="0" smtClean="0">
                <a:solidFill>
                  <a:srgbClr val="484848"/>
                </a:solidFill>
                <a:latin typeface="Arial"/>
                <a:cs typeface="Arial"/>
              </a:rPr>
              <a:t>S</a:t>
            </a:r>
            <a:r>
              <a:rPr sz="850" spc="-20" dirty="0" smtClean="0">
                <a:solidFill>
                  <a:srgbClr val="282828"/>
                </a:solidFill>
                <a:latin typeface="Arial"/>
                <a:cs typeface="Arial"/>
              </a:rPr>
              <a:t>t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age1</a:t>
            </a:r>
            <a:endParaRPr sz="850">
              <a:latin typeface="Arial"/>
              <a:cs typeface="Arial"/>
            </a:endParaRPr>
          </a:p>
          <a:p>
            <a:pPr marL="23495">
              <a:lnSpc>
                <a:spcPts val="910"/>
              </a:lnSpc>
            </a:pP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Diab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e</a:t>
            </a:r>
            <a:r>
              <a:rPr sz="850" spc="-25" dirty="0" smtClean="0">
                <a:solidFill>
                  <a:srgbClr val="131313"/>
                </a:solidFill>
                <a:latin typeface="Arial"/>
                <a:cs typeface="Arial"/>
              </a:rPr>
              <a:t>t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es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Control</a:t>
            </a:r>
            <a:endParaRPr sz="850">
              <a:latin typeface="Arial"/>
              <a:cs typeface="Arial"/>
            </a:endParaRPr>
          </a:p>
          <a:p>
            <a:pPr marR="25400" algn="r">
              <a:lnSpc>
                <a:spcPts val="919"/>
              </a:lnSpc>
            </a:pP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very_poor</a:t>
            </a:r>
            <a:endParaRPr sz="850">
              <a:latin typeface="Arial"/>
              <a:cs typeface="Arial"/>
            </a:endParaRPr>
          </a:p>
          <a:p>
            <a:pPr marR="22860" algn="r">
              <a:lnSpc>
                <a:spcPts val="919"/>
              </a:lnSpc>
            </a:pPr>
            <a:r>
              <a:rPr sz="850" spc="-45" dirty="0" smtClean="0">
                <a:solidFill>
                  <a:srgbClr val="282828"/>
                </a:solidFill>
                <a:latin typeface="Arial"/>
                <a:cs typeface="Arial"/>
              </a:rPr>
              <a:t>l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ik</a:t>
            </a:r>
            <a:r>
              <a:rPr sz="850" spc="-35" dirty="0" smtClean="0">
                <a:solidFill>
                  <a:srgbClr val="484848"/>
                </a:solidFill>
                <a:latin typeface="Arial"/>
                <a:cs typeface="Arial"/>
              </a:rPr>
              <a:t>e</a:t>
            </a:r>
            <a:r>
              <a:rPr sz="850" spc="-80" dirty="0" smtClean="0">
                <a:solidFill>
                  <a:srgbClr val="282828"/>
                </a:solidFill>
                <a:latin typeface="Arial"/>
                <a:cs typeface="Arial"/>
              </a:rPr>
              <a:t>l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y_poor</a:t>
            </a:r>
            <a:endParaRPr sz="850">
              <a:latin typeface="Arial"/>
              <a:cs typeface="Arial"/>
            </a:endParaRPr>
          </a:p>
          <a:p>
            <a:pPr marR="13335" algn="r">
              <a:lnSpc>
                <a:spcPts val="965"/>
              </a:lnSpc>
            </a:pP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good</a:t>
            </a:r>
            <a:endParaRPr sz="850">
              <a:latin typeface="Arial"/>
              <a:cs typeface="Arial"/>
            </a:endParaRPr>
          </a:p>
          <a:p>
            <a:pPr marL="23495">
              <a:lnSpc>
                <a:spcPts val="919"/>
              </a:lnSpc>
            </a:pPr>
            <a:r>
              <a:rPr sz="850" spc="-50" dirty="0" smtClean="0">
                <a:solidFill>
                  <a:srgbClr val="282828"/>
                </a:solidFill>
                <a:latin typeface="Arial"/>
                <a:cs typeface="Arial"/>
              </a:rPr>
              <a:t>E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ducation</a:t>
            </a:r>
            <a:endParaRPr sz="850">
              <a:latin typeface="Arial"/>
              <a:cs typeface="Arial"/>
            </a:endParaRPr>
          </a:p>
          <a:p>
            <a:pPr marL="402590" marR="17145" indent="-139700" algn="r">
              <a:lnSpc>
                <a:spcPts val="919"/>
              </a:lnSpc>
              <a:spcBef>
                <a:spcPts val="15"/>
              </a:spcBef>
            </a:pPr>
            <a:r>
              <a:rPr sz="850" spc="25" dirty="0" smtClean="0">
                <a:solidFill>
                  <a:srgbClr val="484848"/>
                </a:solidFill>
                <a:latin typeface="Arial"/>
                <a:cs typeface="Arial"/>
              </a:rPr>
              <a:t>Up</a:t>
            </a:r>
            <a:r>
              <a:rPr sz="850" spc="-6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Primary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 Secondary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 College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50"/>
              </a:lnSpc>
            </a:pP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Age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group</a:t>
            </a:r>
            <a:endParaRPr sz="850">
              <a:latin typeface="Arial"/>
              <a:cs typeface="Arial"/>
            </a:endParaRPr>
          </a:p>
          <a:p>
            <a:pPr marR="12700" algn="r">
              <a:lnSpc>
                <a:spcPts val="919"/>
              </a:lnSpc>
            </a:pP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&gt;59</a:t>
            </a:r>
            <a:endParaRPr sz="850">
              <a:latin typeface="Arial"/>
              <a:cs typeface="Arial"/>
            </a:endParaRPr>
          </a:p>
          <a:p>
            <a:pPr marR="17780" algn="r">
              <a:lnSpc>
                <a:spcPts val="919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50-59</a:t>
            </a:r>
            <a:endParaRPr sz="850">
              <a:latin typeface="Arial"/>
              <a:cs typeface="Arial"/>
            </a:endParaRPr>
          </a:p>
          <a:p>
            <a:pPr marR="16510" algn="r">
              <a:lnSpc>
                <a:spcPts val="919"/>
              </a:lnSpc>
            </a:pPr>
            <a:r>
              <a:rPr sz="850" spc="5" dirty="0" smtClean="0">
                <a:solidFill>
                  <a:srgbClr val="282828"/>
                </a:solidFill>
                <a:latin typeface="Arial"/>
                <a:cs typeface="Arial"/>
              </a:rPr>
              <a:t>4</a:t>
            </a:r>
            <a:r>
              <a:rPr sz="850" spc="-40" dirty="0" smtClean="0">
                <a:solidFill>
                  <a:srgbClr val="484848"/>
                </a:solidFill>
                <a:latin typeface="Arial"/>
                <a:cs typeface="Arial"/>
              </a:rPr>
              <a:t>0</a:t>
            </a:r>
            <a:r>
              <a:rPr sz="850" spc="-25" dirty="0" smtClean="0">
                <a:solidFill>
                  <a:srgbClr val="131313"/>
                </a:solidFill>
                <a:latin typeface="Arial"/>
                <a:cs typeface="Arial"/>
              </a:rPr>
              <a:t>-</a:t>
            </a:r>
            <a:r>
              <a:rPr sz="850" spc="25" dirty="0" smtClean="0">
                <a:solidFill>
                  <a:srgbClr val="484848"/>
                </a:solidFill>
                <a:latin typeface="Arial"/>
                <a:cs typeface="Arial"/>
              </a:rPr>
              <a:t>49</a:t>
            </a:r>
            <a:endParaRPr sz="850">
              <a:latin typeface="Arial"/>
              <a:cs typeface="Arial"/>
            </a:endParaRPr>
          </a:p>
          <a:p>
            <a:pPr marR="17780" algn="r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30-39</a:t>
            </a:r>
            <a:endParaRPr sz="8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973812" y="2149707"/>
            <a:ext cx="231140" cy="354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959595"/>
                </a:solidFill>
                <a:latin typeface="Arial"/>
                <a:cs typeface="Arial"/>
              </a:rPr>
              <a:t>I     </a:t>
            </a:r>
            <a:r>
              <a:rPr sz="2400" spc="75" baseline="-27777" dirty="0" smtClean="0">
                <a:latin typeface="Arial"/>
                <a:cs typeface="Arial"/>
              </a:rPr>
              <a:t>•</a:t>
            </a:r>
            <a:endParaRPr sz="2400" baseline="-27777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49439" y="2311864"/>
            <a:ext cx="50482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91490" algn="l"/>
              </a:tabLst>
            </a:pPr>
            <a:r>
              <a:rPr sz="850" u="sng" spc="-5" dirty="0" smtClean="0">
                <a:solidFill>
                  <a:srgbClr val="5B5B5B"/>
                </a:solidFill>
                <a:latin typeface="Arial"/>
                <a:cs typeface="Arial"/>
              </a:rPr>
              <a:t> 	</a:t>
            </a:r>
            <a:endParaRPr sz="8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19794" y="2348880"/>
            <a:ext cx="62230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i="1" spc="-19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73812" y="2270822"/>
            <a:ext cx="70485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-125" dirty="0" smtClean="0">
                <a:solidFill>
                  <a:srgbClr val="808080"/>
                </a:solidFill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56397" y="2372732"/>
            <a:ext cx="11112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10" dirty="0" smtClean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01516" y="2674897"/>
            <a:ext cx="62801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2725" algn="l"/>
                <a:tab pos="614680" algn="l"/>
              </a:tabLst>
            </a:pPr>
            <a:r>
              <a:rPr sz="450" u="sng" spc="-5" dirty="0" smtClean="0">
                <a:solidFill>
                  <a:srgbClr val="808080"/>
                </a:solidFill>
                <a:latin typeface="Arial"/>
                <a:cs typeface="Arial"/>
              </a:rPr>
              <a:t> 	</a:t>
            </a:r>
            <a:r>
              <a:rPr sz="450" spc="-5" dirty="0" smtClean="0">
                <a:solidFill>
                  <a:srgbClr val="808080"/>
                </a:solidFill>
                <a:latin typeface="Arial"/>
                <a:cs typeface="Arial"/>
              </a:rPr>
              <a:t>     </a:t>
            </a: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  </a:t>
            </a:r>
            <a:r>
              <a:rPr sz="450" spc="-55" dirty="0" smtClean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450" u="sng" spc="-5" dirty="0" smtClean="0">
                <a:solidFill>
                  <a:srgbClr val="808080"/>
                </a:solidFill>
                <a:latin typeface="Arial"/>
                <a:cs typeface="Arial"/>
              </a:rPr>
              <a:t> 	</a:t>
            </a:r>
            <a:endParaRPr sz="4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113182" y="2612482"/>
            <a:ext cx="10350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50" dirty="0" smtClean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34273" y="2751872"/>
            <a:ext cx="536575" cy="327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13055" algn="l"/>
              </a:tabLst>
            </a:pPr>
            <a:r>
              <a:rPr sz="950" spc="30" dirty="0" smtClean="0">
                <a:solidFill>
                  <a:srgbClr val="808080"/>
                </a:solidFill>
                <a:latin typeface="Times New Roman"/>
                <a:cs typeface="Times New Roman"/>
              </a:rPr>
              <a:t>11	</a:t>
            </a:r>
            <a:r>
              <a:rPr sz="2400" spc="75" baseline="-19097" dirty="0" smtClean="0">
                <a:latin typeface="Arial"/>
                <a:cs typeface="Arial"/>
              </a:rPr>
              <a:t>•</a:t>
            </a:r>
            <a:r>
              <a:rPr sz="2400" spc="322" baseline="-19097" dirty="0" smtClean="0">
                <a:latin typeface="Arial"/>
                <a:cs typeface="Arial"/>
              </a:rPr>
              <a:t> </a:t>
            </a:r>
            <a:r>
              <a:rPr sz="500" spc="24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35135" y="2716870"/>
            <a:ext cx="9588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-45" dirty="0" smtClean="0"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96979" y="2964830"/>
            <a:ext cx="7429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96979" y="3031737"/>
            <a:ext cx="7429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51859" y="2974897"/>
            <a:ext cx="11112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10" dirty="0" smtClean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96979" y="2945470"/>
            <a:ext cx="217804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    </a:t>
            </a:r>
            <a:r>
              <a:rPr sz="450" spc="-45" dirty="0" smtClean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550" spc="-75" baseline="-26143" dirty="0" smtClean="0">
                <a:latin typeface="Arial"/>
                <a:cs typeface="Arial"/>
              </a:rPr>
              <a:t>•</a:t>
            </a:r>
            <a:endParaRPr sz="2550" baseline="-26143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739672" y="3166791"/>
            <a:ext cx="8191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190" dirty="0" smtClean="0">
                <a:solidFill>
                  <a:srgbClr val="808080"/>
                </a:solidFill>
                <a:latin typeface="Arial"/>
                <a:cs typeface="Arial"/>
              </a:rPr>
              <a:t>II</a:t>
            </a:r>
            <a:endParaRPr sz="14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330597" y="3166791"/>
            <a:ext cx="9017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155" dirty="0" smtClean="0">
                <a:solidFill>
                  <a:srgbClr val="808080"/>
                </a:solidFill>
                <a:latin typeface="Arial"/>
                <a:cs typeface="Arial"/>
              </a:rPr>
              <a:t>II</a:t>
            </a:r>
            <a:endParaRPr sz="14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96979" y="3176704"/>
            <a:ext cx="7429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023984" y="3084860"/>
            <a:ext cx="10350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15" dirty="0" smtClean="0"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29735" y="3150219"/>
            <a:ext cx="2413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9705" indent="-167640">
              <a:lnSpc>
                <a:spcPct val="100000"/>
              </a:lnSpc>
              <a:buSzPct val="400000"/>
              <a:buFont typeface="Times New Roman"/>
              <a:buChar char="•"/>
              <a:tabLst>
                <a:tab pos="179705" algn="l"/>
              </a:tabLst>
            </a:pP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96979" y="3249186"/>
            <a:ext cx="7429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6B6B6B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92095" y="3183517"/>
            <a:ext cx="17970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75" spc="-44" baseline="-34482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2175" spc="75" baseline="-34482" dirty="0" smtClean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450" spc="-3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029560" y="3220224"/>
            <a:ext cx="10350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50" dirty="0" smtClean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679909" y="3268856"/>
            <a:ext cx="18161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-105" dirty="0" smtClean="0">
                <a:latin typeface="Courier New"/>
                <a:cs typeface="Courier New"/>
              </a:rPr>
              <a:t>•</a:t>
            </a:r>
            <a:r>
              <a:rPr sz="1700" spc="-715" dirty="0" smtClean="0">
                <a:solidFill>
                  <a:srgbClr val="6B6B6B"/>
                </a:solidFill>
                <a:latin typeface="Courier New"/>
                <a:cs typeface="Courier New"/>
              </a:rPr>
              <a:t>•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96979" y="3461060"/>
            <a:ext cx="7429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01516" y="3533542"/>
            <a:ext cx="62801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2725" algn="l"/>
                <a:tab pos="614680" algn="l"/>
              </a:tabLst>
            </a:pPr>
            <a:r>
              <a:rPr sz="450" u="sng" spc="-5" dirty="0" smtClean="0">
                <a:solidFill>
                  <a:srgbClr val="808080"/>
                </a:solidFill>
                <a:latin typeface="Arial"/>
                <a:cs typeface="Arial"/>
              </a:rPr>
              <a:t> 	</a:t>
            </a:r>
            <a:r>
              <a:rPr sz="450" spc="-5" dirty="0" smtClean="0">
                <a:solidFill>
                  <a:srgbClr val="808080"/>
                </a:solidFill>
                <a:latin typeface="Arial"/>
                <a:cs typeface="Arial"/>
              </a:rPr>
              <a:t>     </a:t>
            </a: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  </a:t>
            </a:r>
            <a:r>
              <a:rPr sz="450" spc="-55" dirty="0" smtClean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450" u="sng" spc="-5" dirty="0" smtClean="0">
                <a:solidFill>
                  <a:srgbClr val="808080"/>
                </a:solidFill>
                <a:latin typeface="Arial"/>
                <a:cs typeface="Arial"/>
              </a:rPr>
              <a:t> 	</a:t>
            </a:r>
            <a:endParaRPr sz="4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912490" y="3447275"/>
            <a:ext cx="111760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80" dirty="0" smtClean="0"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78526" y="3540357"/>
            <a:ext cx="207645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75" spc="-44" baseline="-34482" dirty="0" smtClean="0">
                <a:solidFill>
                  <a:srgbClr val="808080"/>
                </a:solidFill>
                <a:latin typeface="Arial"/>
                <a:cs typeface="Arial"/>
              </a:rPr>
              <a:t>I </a:t>
            </a:r>
            <a:r>
              <a:rPr sz="2175" spc="-202" baseline="-34482" dirty="0" smtClean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450" spc="-3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741231" y="3530910"/>
            <a:ext cx="240665" cy="358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-160" dirty="0" smtClean="0">
                <a:latin typeface="Arial"/>
                <a:cs typeface="Arial"/>
              </a:rPr>
              <a:t>•</a:t>
            </a:r>
            <a:r>
              <a:rPr sz="1700" spc="-330" dirty="0" smtClean="0">
                <a:solidFill>
                  <a:srgbClr val="6B6B6B"/>
                </a:solidFill>
                <a:latin typeface="Arial"/>
                <a:cs typeface="Arial"/>
              </a:rPr>
              <a:t>'</a:t>
            </a:r>
            <a:r>
              <a:rPr sz="675" spc="382" baseline="12345" dirty="0" smtClean="0">
                <a:solidFill>
                  <a:srgbClr val="808080"/>
                </a:solidFill>
                <a:latin typeface="Arial"/>
                <a:cs typeface="Arial"/>
              </a:rPr>
              <a:t>I   </a:t>
            </a:r>
            <a:r>
              <a:rPr sz="675" spc="-7" baseline="12345" dirty="0" smtClean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175" spc="-44" baseline="-28735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2175" baseline="-28735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103590" y="3540357"/>
            <a:ext cx="7366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862317" y="3564363"/>
            <a:ext cx="46037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68935" algn="l"/>
              </a:tabLst>
            </a:pPr>
            <a:r>
              <a:rPr sz="2175" spc="-44" baseline="1915" dirty="0" smtClean="0">
                <a:solidFill>
                  <a:srgbClr val="808080"/>
                </a:solidFill>
                <a:latin typeface="Arial"/>
                <a:cs typeface="Arial"/>
              </a:rPr>
              <a:t>I	</a:t>
            </a:r>
            <a:r>
              <a:rPr sz="1700" spc="15" dirty="0" smtClean="0"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73989" y="3649547"/>
            <a:ext cx="10350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50" dirty="0" smtClean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796979" y="3745415"/>
            <a:ext cx="7429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6B6B6B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717374" y="3713202"/>
            <a:ext cx="8953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95" dirty="0" smtClean="0">
                <a:solidFill>
                  <a:srgbClr val="959595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235827" y="3679902"/>
            <a:ext cx="10413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150306" y="3774532"/>
            <a:ext cx="7366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573989" y="3748358"/>
            <a:ext cx="10350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15" dirty="0" smtClean="0"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036693" y="3774532"/>
            <a:ext cx="7366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796979" y="4035347"/>
            <a:ext cx="7429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784271" y="3952952"/>
            <a:ext cx="8953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95" dirty="0" smtClean="0">
                <a:solidFill>
                  <a:srgbClr val="959595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096457" y="3919652"/>
            <a:ext cx="10413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551689" y="3980210"/>
            <a:ext cx="320675" cy="475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ts val="1905"/>
              </a:lnSpc>
            </a:pPr>
            <a:r>
              <a:rPr sz="1850" spc="-40" dirty="0" smtClean="0"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1760"/>
              </a:lnSpc>
            </a:pPr>
            <a:r>
              <a:rPr sz="2050" spc="-270" dirty="0" smtClean="0">
                <a:latin typeface="Arial"/>
                <a:cs typeface="Arial"/>
              </a:rPr>
              <a:t>...</a:t>
            </a:r>
            <a:endParaRPr sz="20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778697" y="4062141"/>
            <a:ext cx="90106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2425" indent="-340360">
              <a:lnSpc>
                <a:spcPct val="100000"/>
              </a:lnSpc>
              <a:buFont typeface="Arial"/>
              <a:buChar char="•"/>
              <a:tabLst>
                <a:tab pos="352425" algn="l"/>
                <a:tab pos="887730" algn="l"/>
              </a:tabLst>
            </a:pPr>
            <a:r>
              <a:rPr sz="1600" u="sng" spc="-5" dirty="0" smtClean="0">
                <a:latin typeface="Arial"/>
                <a:cs typeface="Arial"/>
              </a:rPr>
              <a:t> 	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161456" y="4187127"/>
            <a:ext cx="16827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95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1450" spc="-160" dirty="0" smtClean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450" spc="-3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551689" y="4080417"/>
            <a:ext cx="133350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210" dirty="0" smtClean="0">
                <a:latin typeface="Arial"/>
                <a:cs typeface="Arial"/>
              </a:rPr>
              <a:t>....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008820" y="4270917"/>
            <a:ext cx="415925" cy="48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02590" algn="l"/>
              </a:tabLst>
            </a:pPr>
            <a:r>
              <a:rPr sz="1500" u="heavy" spc="-5" dirty="0" smtClean="0">
                <a:latin typeface="Arial"/>
                <a:cs typeface="Arial"/>
              </a:rPr>
              <a:t> </a:t>
            </a:r>
            <a:r>
              <a:rPr sz="1500" spc="-290" dirty="0" smtClean="0">
                <a:latin typeface="Arial"/>
                <a:cs typeface="Arial"/>
              </a:rPr>
              <a:t> </a:t>
            </a:r>
            <a:r>
              <a:rPr sz="1500" u="sng" spc="-5" dirty="0" smtClean="0">
                <a:latin typeface="Arial"/>
                <a:cs typeface="Arial"/>
              </a:rPr>
              <a:t> 	</a:t>
            </a:r>
            <a:endParaRPr sz="15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369620" y="4172105"/>
            <a:ext cx="111760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80" dirty="0" smtClean="0"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720829" y="4259610"/>
            <a:ext cx="9017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155" dirty="0" smtClean="0">
                <a:solidFill>
                  <a:srgbClr val="808080"/>
                </a:solidFill>
                <a:latin typeface="Arial"/>
                <a:cs typeface="Arial"/>
              </a:rPr>
              <a:t>II</a:t>
            </a:r>
            <a:endParaRPr sz="14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629735" y="4365547"/>
            <a:ext cx="7366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046285" y="4294768"/>
            <a:ext cx="111760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80" dirty="0" smtClean="0">
                <a:latin typeface="Times New Roman"/>
                <a:cs typeface="Times New Roman"/>
              </a:rPr>
              <a:t>•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008819" y="4357647"/>
            <a:ext cx="11112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10" dirty="0" smtClean="0">
                <a:solidFill>
                  <a:srgbClr val="131313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67766" y="4530957"/>
            <a:ext cx="211454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Sex</a:t>
            </a:r>
            <a:endParaRPr sz="8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216424" y="4530957"/>
            <a:ext cx="41211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0.93056</a:t>
            </a:r>
            <a:endParaRPr sz="8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656052" y="4685525"/>
            <a:ext cx="14732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11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330597" y="4622025"/>
            <a:ext cx="16827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 smtClean="0">
                <a:solidFill>
                  <a:srgbClr val="6B6B6B"/>
                </a:solidFill>
                <a:latin typeface="Arial"/>
                <a:cs typeface="Arial"/>
              </a:rPr>
              <a:t>I</a:t>
            </a:r>
            <a:r>
              <a:rPr sz="1450" spc="-35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450" spc="-3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297368" y="4662523"/>
            <a:ext cx="405765" cy="243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61290">
              <a:lnSpc>
                <a:spcPts val="919"/>
              </a:lnSpc>
            </a:pP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Men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Women</a:t>
            </a:r>
            <a:endParaRPr sz="8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345423" y="4661055"/>
            <a:ext cx="304165" cy="485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">
              <a:lnSpc>
                <a:spcPct val="100000"/>
              </a:lnSpc>
            </a:pPr>
            <a:r>
              <a:rPr sz="1450" spc="-125" dirty="0" smtClean="0">
                <a:solidFill>
                  <a:srgbClr val="808080"/>
                </a:solidFill>
                <a:latin typeface="Arial"/>
                <a:cs typeface="Arial"/>
              </a:rPr>
              <a:t>II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7"/>
              </a:spcBef>
            </a:pPr>
            <a:endParaRPr sz="950"/>
          </a:p>
          <a:p>
            <a:pPr marL="12700">
              <a:lnSpc>
                <a:spcPct val="100000"/>
              </a:lnSpc>
              <a:tabLst>
                <a:tab pos="290830" algn="l"/>
              </a:tabLst>
            </a:pPr>
            <a:r>
              <a:rPr sz="850" u="sng" spc="-5" dirty="0" smtClean="0">
                <a:solidFill>
                  <a:srgbClr val="484848"/>
                </a:solidFill>
                <a:latin typeface="Arial"/>
                <a:cs typeface="Arial"/>
              </a:rPr>
              <a:t> 	</a:t>
            </a:r>
            <a:endParaRPr sz="8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674334" y="4530182"/>
            <a:ext cx="193040" cy="421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210" dirty="0" smtClean="0">
                <a:latin typeface="Arial"/>
                <a:cs typeface="Arial"/>
              </a:rPr>
              <a:t>:</a:t>
            </a:r>
            <a:r>
              <a:rPr sz="2700" spc="-409" dirty="0" smtClean="0">
                <a:solidFill>
                  <a:srgbClr val="808080"/>
                </a:solidFill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190668" y="4648044"/>
            <a:ext cx="991235" cy="258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-1.01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-4.82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2.80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-1.25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-5.23to </a:t>
            </a:r>
            <a:r>
              <a:rPr sz="850" spc="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0" dirty="0" smtClean="0">
                <a:solidFill>
                  <a:srgbClr val="484848"/>
                </a:solidFill>
                <a:latin typeface="Arial"/>
                <a:cs typeface="Arial"/>
              </a:rPr>
              <a:t>2</a:t>
            </a:r>
            <a:r>
              <a:rPr sz="850" spc="-7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72)</a:t>
            </a:r>
            <a:endParaRPr sz="8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973812" y="4510668"/>
            <a:ext cx="219710" cy="302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85" dirty="0" smtClean="0">
                <a:solidFill>
                  <a:srgbClr val="808080"/>
                </a:solidFill>
                <a:latin typeface="Courier New"/>
                <a:cs typeface="Courier New"/>
              </a:rPr>
              <a:t>•</a:t>
            </a:r>
            <a:r>
              <a:rPr sz="675" spc="330" baseline="-24691" dirty="0" smtClean="0">
                <a:solidFill>
                  <a:srgbClr val="959595"/>
                </a:solidFill>
                <a:latin typeface="Arial"/>
                <a:cs typeface="Arial"/>
              </a:rPr>
              <a:t>I</a:t>
            </a:r>
            <a:r>
              <a:rPr sz="1800" spc="95" dirty="0" smtClean="0">
                <a:latin typeface="Courier New"/>
                <a:cs typeface="Courier New"/>
              </a:rPr>
              <a:t>•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973812" y="4663532"/>
            <a:ext cx="200660" cy="278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685" dirty="0" smtClean="0">
                <a:solidFill>
                  <a:srgbClr val="808080"/>
                </a:solidFill>
                <a:latin typeface="Courier New"/>
                <a:cs typeface="Courier New"/>
              </a:rPr>
              <a:t>•</a:t>
            </a:r>
            <a:r>
              <a:rPr sz="1650" spc="75" dirty="0" smtClean="0">
                <a:latin typeface="Courier New"/>
                <a:cs typeface="Courier New"/>
              </a:rPr>
              <a:t>•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973812" y="4839923"/>
            <a:ext cx="74295" cy="168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799"/>
              </a:lnSpc>
            </a:pPr>
            <a:r>
              <a:rPr sz="450" spc="254" dirty="0" smtClean="0">
                <a:solidFill>
                  <a:srgbClr val="959595"/>
                </a:solidFill>
                <a:latin typeface="Arial"/>
                <a:cs typeface="Arial"/>
              </a:rPr>
              <a:t>I I</a:t>
            </a:r>
            <a:endParaRPr sz="4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67766" y="4887797"/>
            <a:ext cx="39370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Smoker</a:t>
            </a:r>
            <a:endParaRPr sz="8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216424" y="4887797"/>
            <a:ext cx="41211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0.14676</a:t>
            </a:r>
            <a:endParaRPr sz="8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481335" y="5019362"/>
            <a:ext cx="219075" cy="243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865" marR="12700" indent="-50165">
              <a:lnSpc>
                <a:spcPts val="919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Y</a:t>
            </a:r>
            <a:r>
              <a:rPr sz="850" spc="5" dirty="0" smtClean="0">
                <a:solidFill>
                  <a:srgbClr val="282828"/>
                </a:solidFill>
                <a:latin typeface="Arial"/>
                <a:cs typeface="Arial"/>
              </a:rPr>
              <a:t>e</a:t>
            </a:r>
            <a:r>
              <a:rPr sz="850" spc="25" dirty="0" smtClean="0">
                <a:solidFill>
                  <a:srgbClr val="484848"/>
                </a:solidFill>
                <a:latin typeface="Arial"/>
                <a:cs typeface="Arial"/>
              </a:rPr>
              <a:t>s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064567" y="4955787"/>
            <a:ext cx="102870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8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190668" y="5004884"/>
            <a:ext cx="989330" cy="258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005">
              <a:lnSpc>
                <a:spcPct val="100000"/>
              </a:lnSpc>
            </a:pPr>
            <a:r>
              <a:rPr sz="850" spc="45" dirty="0" smtClean="0">
                <a:solidFill>
                  <a:srgbClr val="484848"/>
                </a:solidFill>
                <a:latin typeface="Arial"/>
                <a:cs typeface="Arial"/>
              </a:rPr>
              <a:t>3</a:t>
            </a:r>
            <a:r>
              <a:rPr sz="850" spc="-2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53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5" dirty="0" smtClean="0">
                <a:solidFill>
                  <a:srgbClr val="5B5B5B"/>
                </a:solidFill>
                <a:latin typeface="Arial"/>
                <a:cs typeface="Arial"/>
              </a:rPr>
              <a:t>(</a:t>
            </a:r>
            <a:r>
              <a:rPr sz="850" spc="-20" dirty="0" smtClean="0">
                <a:solidFill>
                  <a:srgbClr val="5B5B5B"/>
                </a:solidFill>
                <a:latin typeface="Arial"/>
                <a:cs typeface="Arial"/>
              </a:rPr>
              <a:t>-1.91</a:t>
            </a:r>
            <a:r>
              <a:rPr sz="850" spc="-4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484848"/>
                </a:solidFill>
                <a:latin typeface="Arial"/>
                <a:cs typeface="Arial"/>
              </a:rPr>
              <a:t>8</a:t>
            </a:r>
            <a:r>
              <a:rPr sz="850" spc="-6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91)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-1.37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-5.03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0" dirty="0" smtClean="0">
                <a:solidFill>
                  <a:srgbClr val="484848"/>
                </a:solidFill>
                <a:latin typeface="Arial"/>
                <a:cs typeface="Arial"/>
              </a:rPr>
              <a:t>2</a:t>
            </a:r>
            <a:r>
              <a:rPr sz="850" spc="-7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30)</a:t>
            </a:r>
            <a:endParaRPr sz="8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845593" y="5005502"/>
            <a:ext cx="20256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335" indent="-128270">
              <a:lnSpc>
                <a:spcPct val="100000"/>
              </a:lnSpc>
              <a:buFont typeface="Arial"/>
              <a:buChar char="•"/>
              <a:tabLst>
                <a:tab pos="140335" algn="l"/>
              </a:tabLst>
            </a:pP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464392" y="4923108"/>
            <a:ext cx="106045" cy="594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 smtClean="0">
                <a:solidFill>
                  <a:srgbClr val="959595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13"/>
              </a:spcBef>
            </a:pPr>
            <a:endParaRPr sz="1100"/>
          </a:p>
          <a:p>
            <a:pPr marL="29209">
              <a:lnSpc>
                <a:spcPct val="100000"/>
              </a:lnSpc>
            </a:pPr>
            <a:r>
              <a:rPr sz="1450" spc="95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874022" y="4990170"/>
            <a:ext cx="27051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75" spc="-1372" baseline="86419" dirty="0" smtClean="0">
                <a:solidFill>
                  <a:srgbClr val="959595"/>
                </a:solidFill>
                <a:latin typeface="Arial"/>
                <a:cs typeface="Arial"/>
              </a:rPr>
              <a:t>I</a:t>
            </a:r>
            <a:r>
              <a:rPr sz="1800" spc="-670" dirty="0" smtClean="0">
                <a:solidFill>
                  <a:srgbClr val="808080"/>
                </a:solidFill>
                <a:latin typeface="Times New Roman"/>
                <a:cs typeface="Times New Roman"/>
              </a:rPr>
              <a:t>1</a:t>
            </a:r>
            <a:r>
              <a:rPr sz="1800" spc="-160" dirty="0" smtClean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358471" y="5045772"/>
            <a:ext cx="7366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 smtClean="0">
                <a:solidFill>
                  <a:srgbClr val="959595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663184" y="5160847"/>
            <a:ext cx="20764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6050" marR="12700" indent="-133985" algn="r">
              <a:lnSpc>
                <a:spcPct val="100000"/>
              </a:lnSpc>
              <a:buFont typeface="Arial"/>
              <a:buChar char="•"/>
              <a:tabLst>
                <a:tab pos="146050" algn="l"/>
              </a:tabLst>
            </a:pPr>
            <a:r>
              <a:rPr sz="500" spc="240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65"/>
              </a:spcBef>
            </a:pP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62191" y="5239060"/>
            <a:ext cx="74104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Alcohol</a:t>
            </a:r>
            <a:r>
              <a:rPr sz="850" spc="3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d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r</a:t>
            </a:r>
            <a:r>
              <a:rPr sz="850" spc="-20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nker</a:t>
            </a:r>
            <a:endParaRPr sz="8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216424" y="5239060"/>
            <a:ext cx="41211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0.47173</a:t>
            </a:r>
            <a:endParaRPr sz="8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973812" y="5213468"/>
            <a:ext cx="7429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700"/>
              </a:lnSpc>
            </a:pPr>
            <a:r>
              <a:rPr sz="450" spc="254" dirty="0" smtClean="0">
                <a:solidFill>
                  <a:srgbClr val="959595"/>
                </a:solidFill>
                <a:latin typeface="Arial"/>
                <a:cs typeface="Arial"/>
              </a:rPr>
              <a:t>I I</a:t>
            </a:r>
            <a:endParaRPr sz="4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481335" y="5365545"/>
            <a:ext cx="21907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865" marR="12700" indent="-50165">
              <a:lnSpc>
                <a:spcPts val="969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Yes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No</a:t>
            </a:r>
            <a:endParaRPr sz="8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412320" y="5369157"/>
            <a:ext cx="9017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155" dirty="0" smtClean="0">
                <a:solidFill>
                  <a:srgbClr val="808080"/>
                </a:solidFill>
                <a:latin typeface="Arial"/>
                <a:cs typeface="Arial"/>
              </a:rPr>
              <a:t>II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685483" y="5404314"/>
            <a:ext cx="39116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825" indent="-111760">
              <a:lnSpc>
                <a:spcPct val="100000"/>
              </a:lnSpc>
              <a:buFont typeface="Arial"/>
              <a:buChar char="•"/>
              <a:tabLst>
                <a:tab pos="123825" algn="l"/>
              </a:tabLst>
            </a:pPr>
            <a:r>
              <a:rPr sz="1600" spc="-65" dirty="0" smtClean="0">
                <a:solidFill>
                  <a:srgbClr val="6B6B6B"/>
                </a:solidFill>
                <a:latin typeface="Arial"/>
                <a:cs typeface="Arial"/>
              </a:rPr>
              <a:t>'</a:t>
            </a:r>
            <a:r>
              <a:rPr sz="1600" spc="145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2550" spc="22" baseline="31045" dirty="0" smtClean="0">
                <a:latin typeface="Times New Roman"/>
                <a:cs typeface="Times New Roman"/>
              </a:rPr>
              <a:t>•</a:t>
            </a:r>
            <a:r>
              <a:rPr sz="2550" spc="-375" baseline="31045" dirty="0" smtClean="0">
                <a:latin typeface="Times New Roman"/>
                <a:cs typeface="Times New Roman"/>
              </a:rPr>
              <a:t> </a:t>
            </a:r>
            <a:r>
              <a:rPr sz="2175" spc="-44" baseline="3831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2175" baseline="3831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190668" y="5356147"/>
            <a:ext cx="988060" cy="258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">
              <a:lnSpc>
                <a:spcPct val="100000"/>
              </a:lnSpc>
            </a:pP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1.54</a:t>
            </a:r>
            <a:r>
              <a:rPr sz="850" spc="-4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5B5B5B"/>
                </a:solidFill>
                <a:latin typeface="Arial"/>
                <a:cs typeface="Arial"/>
              </a:rPr>
              <a:t>(</a:t>
            </a:r>
            <a:r>
              <a:rPr sz="850" spc="-20" dirty="0" smtClean="0">
                <a:solidFill>
                  <a:srgbClr val="5B5B5B"/>
                </a:solidFill>
                <a:latin typeface="Arial"/>
                <a:cs typeface="Arial"/>
              </a:rPr>
              <a:t>-4.36</a:t>
            </a:r>
            <a:r>
              <a:rPr sz="850" spc="-6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484848"/>
                </a:solidFill>
                <a:latin typeface="Arial"/>
                <a:cs typeface="Arial"/>
              </a:rPr>
              <a:t>7</a:t>
            </a:r>
            <a:r>
              <a:rPr sz="850" spc="-25" dirty="0" smtClean="0">
                <a:solidFill>
                  <a:srgbClr val="5B5B5B"/>
                </a:solidFill>
                <a:latin typeface="Arial"/>
                <a:cs typeface="Arial"/>
              </a:rPr>
              <a:t>.45</a:t>
            </a:r>
            <a:r>
              <a:rPr sz="850" spc="-15" dirty="0" smtClean="0">
                <a:solidFill>
                  <a:srgbClr val="5B5B5B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1</a:t>
            </a:r>
            <a:r>
              <a:rPr sz="850" spc="-6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40" dirty="0" smtClean="0">
                <a:solidFill>
                  <a:srgbClr val="484848"/>
                </a:solidFill>
                <a:latin typeface="Arial"/>
                <a:cs typeface="Arial"/>
              </a:rPr>
              <a:t>07</a:t>
            </a:r>
            <a:r>
              <a:rPr sz="850" spc="-8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-4.70</a:t>
            </a:r>
            <a:r>
              <a:rPr sz="850" spc="-6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2.57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706224" y="5246647"/>
            <a:ext cx="10413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973812" y="5367918"/>
            <a:ext cx="7429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6B6B6B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767546" y="5408186"/>
            <a:ext cx="8953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95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973812" y="5324707"/>
            <a:ext cx="22034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80" dirty="0" smtClean="0">
                <a:solidFill>
                  <a:srgbClr val="959595"/>
                </a:solidFill>
                <a:latin typeface="Times New Roman"/>
                <a:cs typeface="Times New Roman"/>
              </a:rPr>
              <a:t>:</a:t>
            </a:r>
            <a:r>
              <a:rPr sz="1800" spc="-250" dirty="0" smtClean="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sz="1800" spc="555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347321" y="5402610"/>
            <a:ext cx="8953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95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796979" y="5522486"/>
            <a:ext cx="74295" cy="9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225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796979" y="5598185"/>
            <a:ext cx="7429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700"/>
              </a:lnSpc>
            </a:pP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 I</a:t>
            </a:r>
            <a:endParaRPr sz="4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973812" y="5579791"/>
            <a:ext cx="7429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959595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412320" y="5783920"/>
            <a:ext cx="12573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85" dirty="0" smtClean="0">
                <a:solidFill>
                  <a:srgbClr val="6B6B6B"/>
                </a:solidFill>
                <a:latin typeface="Times New Roman"/>
                <a:cs typeface="Times New Roman"/>
              </a:rPr>
              <a:t>11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014394" y="5783920"/>
            <a:ext cx="11112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40" dirty="0" smtClean="0">
                <a:solidFill>
                  <a:srgbClr val="808080"/>
                </a:solidFill>
                <a:latin typeface="Times New Roman"/>
                <a:cs typeface="Times New Roman"/>
              </a:rPr>
              <a:t>11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745247" y="5709269"/>
            <a:ext cx="9017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155" dirty="0" smtClean="0">
                <a:solidFill>
                  <a:srgbClr val="808080"/>
                </a:solidFill>
                <a:latin typeface="Arial"/>
                <a:cs typeface="Arial"/>
              </a:rPr>
              <a:t>II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973812" y="5657850"/>
            <a:ext cx="7429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54" dirty="0" smtClean="0">
                <a:solidFill>
                  <a:srgbClr val="959595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56616" y="5727464"/>
            <a:ext cx="939800" cy="243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5255" marR="12700" indent="-123189">
              <a:lnSpc>
                <a:spcPts val="919"/>
              </a:lnSpc>
            </a:pP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Overall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Unadjusted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 Overall</a:t>
            </a:r>
            <a:r>
              <a:rPr sz="850" spc="-3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Adjusted</a:t>
            </a:r>
            <a:endParaRPr sz="8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696632" y="5645614"/>
            <a:ext cx="165100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75" dirty="0" smtClean="0">
                <a:latin typeface="Courier New"/>
                <a:cs typeface="Courier New"/>
              </a:rPr>
              <a:t>•</a:t>
            </a:r>
            <a:r>
              <a:rPr sz="1600" spc="-655" dirty="0" smtClean="0">
                <a:solidFill>
                  <a:srgbClr val="6B6B6B"/>
                </a:solidFill>
                <a:latin typeface="Courier New"/>
                <a:cs typeface="Courier New"/>
              </a:rPr>
              <a:t>•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190668" y="5712986"/>
            <a:ext cx="961390" cy="258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-0.98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-4.64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2.67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-25" dirty="0" smtClean="0">
                <a:solidFill>
                  <a:srgbClr val="131313"/>
                </a:solidFill>
                <a:latin typeface="Arial"/>
                <a:cs typeface="Arial"/>
              </a:rPr>
              <a:t>-</a:t>
            </a:r>
            <a:r>
              <a:rPr sz="850" spc="45" dirty="0" smtClean="0">
                <a:solidFill>
                  <a:srgbClr val="484848"/>
                </a:solidFill>
                <a:latin typeface="Arial"/>
                <a:cs typeface="Arial"/>
              </a:rPr>
              <a:t>0</a:t>
            </a:r>
            <a:r>
              <a:rPr sz="850" spc="15" dirty="0" smtClean="0">
                <a:solidFill>
                  <a:srgbClr val="6B6B6B"/>
                </a:solidFill>
                <a:latin typeface="Arial"/>
                <a:cs typeface="Arial"/>
              </a:rPr>
              <a:t>.</a:t>
            </a:r>
            <a:r>
              <a:rPr sz="850" spc="5" dirty="0" smtClean="0">
                <a:solidFill>
                  <a:srgbClr val="6B6B6B"/>
                </a:solidFill>
                <a:latin typeface="Arial"/>
                <a:cs typeface="Arial"/>
              </a:rPr>
              <a:t>3</a:t>
            </a:r>
            <a:r>
              <a:rPr sz="850" spc="140" dirty="0" smtClean="0">
                <a:solidFill>
                  <a:srgbClr val="484848"/>
                </a:solidFill>
                <a:latin typeface="Arial"/>
                <a:cs typeface="Arial"/>
              </a:rPr>
              <a:t>1</a:t>
            </a:r>
            <a:r>
              <a:rPr sz="850" spc="-70" dirty="0" smtClean="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sz="850" spc="20" dirty="0" smtClean="0">
                <a:solidFill>
                  <a:srgbClr val="131313"/>
                </a:solidFill>
                <a:latin typeface="Arial"/>
                <a:cs typeface="Arial"/>
              </a:rPr>
              <a:t>-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3.91</a:t>
            </a:r>
            <a:r>
              <a:rPr sz="850" spc="-5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to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20" dirty="0" smtClean="0">
                <a:solidFill>
                  <a:srgbClr val="484848"/>
                </a:solidFill>
                <a:latin typeface="Arial"/>
                <a:cs typeface="Arial"/>
              </a:rPr>
              <a:t>3.29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749483" y="5705657"/>
            <a:ext cx="96075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335" marR="12700" indent="-128270">
              <a:lnSpc>
                <a:spcPts val="969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O</a:t>
            </a:r>
            <a:r>
              <a:rPr sz="850" spc="0" dirty="0" smtClean="0">
                <a:solidFill>
                  <a:srgbClr val="6B6B6B"/>
                </a:solidFill>
                <a:latin typeface="Arial"/>
                <a:cs typeface="Arial"/>
              </a:rPr>
              <a:t>v</a:t>
            </a:r>
            <a:r>
              <a:rPr sz="850" spc="15" dirty="0" smtClean="0">
                <a:solidFill>
                  <a:srgbClr val="6B6B6B"/>
                </a:solidFill>
                <a:latin typeface="Arial"/>
                <a:cs typeface="Arial"/>
              </a:rPr>
              <a:t>e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rall</a:t>
            </a:r>
            <a:r>
              <a:rPr sz="850" spc="-3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Una</a:t>
            </a:r>
            <a:r>
              <a:rPr sz="850" spc="-125" dirty="0" smtClean="0">
                <a:solidFill>
                  <a:srgbClr val="484848"/>
                </a:solidFill>
                <a:latin typeface="Arial"/>
                <a:cs typeface="Arial"/>
              </a:rPr>
              <a:t>d</a:t>
            </a:r>
            <a:r>
              <a:rPr sz="850" spc="70" dirty="0" smtClean="0">
                <a:solidFill>
                  <a:srgbClr val="6B6B6B"/>
                </a:solidFill>
                <a:latin typeface="Arial"/>
                <a:cs typeface="Arial"/>
              </a:rPr>
              <a:t>j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usted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 Overall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484848"/>
                </a:solidFill>
                <a:latin typeface="Arial"/>
                <a:cs typeface="Arial"/>
              </a:rPr>
              <a:t>A</a:t>
            </a:r>
            <a:r>
              <a:rPr sz="850" spc="60" dirty="0" smtClean="0">
                <a:solidFill>
                  <a:srgbClr val="6B6B6B"/>
                </a:solidFill>
                <a:latin typeface="Arial"/>
                <a:cs typeface="Arial"/>
              </a:rPr>
              <a:t>d</a:t>
            </a:r>
            <a:r>
              <a:rPr sz="850" spc="-25" dirty="0" smtClean="0">
                <a:solidFill>
                  <a:srgbClr val="6B6B6B"/>
                </a:solidFill>
                <a:latin typeface="Arial"/>
                <a:cs typeface="Arial"/>
              </a:rPr>
              <a:t>j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usted</a:t>
            </a:r>
            <a:endParaRPr sz="8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973812" y="5504365"/>
            <a:ext cx="6985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440" dirty="0" smtClean="0">
                <a:solidFill>
                  <a:srgbClr val="959595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973812" y="5744426"/>
            <a:ext cx="147320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20" dirty="0" smtClean="0">
                <a:solidFill>
                  <a:srgbClr val="959595"/>
                </a:solidFill>
                <a:latin typeface="Arial"/>
                <a:cs typeface="Arial"/>
              </a:rPr>
              <a:t>'</a:t>
            </a:r>
            <a:r>
              <a:rPr sz="1700" spc="10" dirty="0" smtClean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910591" y="5958932"/>
            <a:ext cx="2219960" cy="391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72745" algn="ctr">
              <a:lnSpc>
                <a:spcPct val="100000"/>
              </a:lnSpc>
            </a:pPr>
            <a:r>
              <a:rPr sz="450" spc="254" dirty="0" smtClean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30"/>
              </a:spcBef>
            </a:pPr>
            <a:endParaRPr sz="1400"/>
          </a:p>
          <a:p>
            <a:pPr marL="12700">
              <a:lnSpc>
                <a:spcPct val="100000"/>
              </a:lnSpc>
              <a:tabLst>
                <a:tab pos="447040" algn="l"/>
                <a:tab pos="876300" algn="l"/>
                <a:tab pos="1289050" algn="l"/>
                <a:tab pos="1668145" algn="l"/>
                <a:tab pos="2080260" algn="l"/>
              </a:tabLst>
            </a:pPr>
            <a:r>
              <a:rPr sz="850" dirty="0" smtClean="0">
                <a:solidFill>
                  <a:srgbClr val="484848"/>
                </a:solidFill>
                <a:latin typeface="Arial"/>
                <a:cs typeface="Arial"/>
              </a:rPr>
              <a:t>-10	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-5	</a:t>
            </a:r>
            <a:r>
              <a:rPr sz="850" spc="90" dirty="0" smtClean="0">
                <a:solidFill>
                  <a:srgbClr val="484848"/>
                </a:solidFill>
                <a:latin typeface="Arial"/>
                <a:cs typeface="Arial"/>
              </a:rPr>
              <a:t>0	</a:t>
            </a:r>
            <a:r>
              <a:rPr sz="850" spc="30" dirty="0" smtClean="0">
                <a:solidFill>
                  <a:srgbClr val="484848"/>
                </a:solidFill>
                <a:latin typeface="Arial"/>
                <a:cs typeface="Arial"/>
              </a:rPr>
              <a:t>5	</a:t>
            </a:r>
            <a:r>
              <a:rPr sz="850" spc="50" dirty="0" smtClean="0">
                <a:solidFill>
                  <a:srgbClr val="5B5B5B"/>
                </a:solidFill>
                <a:latin typeface="Arial"/>
                <a:cs typeface="Arial"/>
              </a:rPr>
              <a:t>10	</a:t>
            </a:r>
            <a:r>
              <a:rPr sz="850" spc="20" dirty="0" smtClean="0">
                <a:solidFill>
                  <a:srgbClr val="484848"/>
                </a:solidFill>
                <a:latin typeface="Arial"/>
                <a:cs typeface="Arial"/>
              </a:rPr>
              <a:t>15</a:t>
            </a:r>
            <a:endParaRPr sz="8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150867" y="6209215"/>
            <a:ext cx="366712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255" algn="ctr">
              <a:lnSpc>
                <a:spcPct val="100000"/>
              </a:lnSpc>
              <a:tabLst>
                <a:tab pos="431800" algn="l"/>
                <a:tab pos="866140" algn="l"/>
                <a:tab pos="1290320" algn="l"/>
                <a:tab pos="1719580" algn="l"/>
              </a:tabLst>
            </a:pPr>
            <a:r>
              <a:rPr sz="1275" spc="82" baseline="3267" dirty="0" smtClean="0">
                <a:solidFill>
                  <a:srgbClr val="484848"/>
                </a:solidFill>
                <a:latin typeface="Arial"/>
                <a:cs typeface="Arial"/>
              </a:rPr>
              <a:t>-1</a:t>
            </a:r>
            <a:r>
              <a:rPr sz="1275" spc="0" baseline="3267" dirty="0" smtClean="0">
                <a:solidFill>
                  <a:srgbClr val="6B6B6B"/>
                </a:solidFill>
                <a:latin typeface="Arial"/>
                <a:cs typeface="Arial"/>
              </a:rPr>
              <a:t>.0	</a:t>
            </a:r>
            <a:r>
              <a:rPr sz="1275" spc="15" baseline="3267" dirty="0" smtClean="0">
                <a:solidFill>
                  <a:srgbClr val="6B6B6B"/>
                </a:solidFill>
                <a:latin typeface="Arial"/>
                <a:cs typeface="Arial"/>
              </a:rPr>
              <a:t>-0.5	</a:t>
            </a:r>
            <a:r>
              <a:rPr sz="850" spc="30" dirty="0" smtClean="0">
                <a:solidFill>
                  <a:srgbClr val="6B6B6B"/>
                </a:solidFill>
                <a:latin typeface="Arial"/>
                <a:cs typeface="Arial"/>
              </a:rPr>
              <a:t>0.0	</a:t>
            </a:r>
            <a:r>
              <a:rPr sz="1275" spc="22" baseline="3267" dirty="0" smtClean="0">
                <a:solidFill>
                  <a:srgbClr val="5B5B5B"/>
                </a:solidFill>
                <a:latin typeface="Arial"/>
                <a:cs typeface="Arial"/>
              </a:rPr>
              <a:t>0.5	</a:t>
            </a:r>
            <a:r>
              <a:rPr sz="1275" spc="7" baseline="3267" dirty="0" smtClean="0">
                <a:solidFill>
                  <a:srgbClr val="5B5B5B"/>
                </a:solidFill>
                <a:latin typeface="Arial"/>
                <a:cs typeface="Arial"/>
              </a:rPr>
              <a:t>1.0</a:t>
            </a:r>
            <a:endParaRPr sz="1275" baseline="3267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algn="ctr">
              <a:lnSpc>
                <a:spcPct val="100000"/>
              </a:lnSpc>
            </a:pP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Average</a:t>
            </a:r>
            <a:r>
              <a:rPr sz="850" spc="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5B5B5B"/>
                </a:solidFill>
                <a:latin typeface="Arial"/>
                <a:cs typeface="Arial"/>
              </a:rPr>
              <a:t>change</a:t>
            </a:r>
            <a:r>
              <a:rPr sz="850" spc="2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5B5B5B"/>
                </a:solidFill>
                <a:latin typeface="Arial"/>
                <a:cs typeface="Arial"/>
              </a:rPr>
              <a:t>in </a:t>
            </a:r>
            <a:r>
              <a:rPr sz="850" spc="30" dirty="0" smtClean="0">
                <a:solidFill>
                  <a:srgbClr val="484848"/>
                </a:solidFill>
                <a:latin typeface="Arial"/>
                <a:cs typeface="Arial"/>
              </a:rPr>
              <a:t>Interv</a:t>
            </a:r>
            <a:r>
              <a:rPr sz="850" spc="-35" dirty="0" smtClean="0">
                <a:solidFill>
                  <a:srgbClr val="484848"/>
                </a:solidFill>
                <a:latin typeface="Arial"/>
                <a:cs typeface="Arial"/>
              </a:rPr>
              <a:t>e</a:t>
            </a:r>
            <a:r>
              <a:rPr sz="850" spc="10" dirty="0" smtClean="0">
                <a:solidFill>
                  <a:srgbClr val="6B6B6B"/>
                </a:solidFill>
                <a:latin typeface="Arial"/>
                <a:cs typeface="Arial"/>
              </a:rPr>
              <a:t>ntion</a:t>
            </a:r>
            <a:r>
              <a:rPr sz="850" spc="-65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850" spc="-7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5B5B5B"/>
                </a:solidFill>
                <a:latin typeface="Arial"/>
                <a:cs typeface="Arial"/>
              </a:rPr>
              <a:t>Average </a:t>
            </a:r>
            <a:r>
              <a:rPr sz="850" spc="10" dirty="0" smtClean="0">
                <a:solidFill>
                  <a:srgbClr val="6B6B6B"/>
                </a:solidFill>
                <a:latin typeface="Arial"/>
                <a:cs typeface="Arial"/>
              </a:rPr>
              <a:t>change</a:t>
            </a:r>
            <a:r>
              <a:rPr sz="850" spc="5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6B6B6B"/>
                </a:solidFill>
                <a:latin typeface="Arial"/>
                <a:cs typeface="Arial"/>
              </a:rPr>
              <a:t>in</a:t>
            </a:r>
            <a:r>
              <a:rPr sz="850" spc="-45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50" spc="45" dirty="0" smtClean="0">
                <a:solidFill>
                  <a:srgbClr val="484848"/>
                </a:solidFill>
                <a:latin typeface="Arial"/>
                <a:cs typeface="Arial"/>
              </a:rPr>
              <a:t>E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n</a:t>
            </a:r>
            <a:r>
              <a:rPr sz="850" spc="5" dirty="0" smtClean="0">
                <a:solidFill>
                  <a:srgbClr val="6B6B6B"/>
                </a:solidFill>
                <a:latin typeface="Arial"/>
                <a:cs typeface="Arial"/>
              </a:rPr>
              <a:t>h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an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c</a:t>
            </a:r>
            <a:r>
              <a:rPr sz="850" spc="25" dirty="0" smtClean="0">
                <a:solidFill>
                  <a:srgbClr val="6B6B6B"/>
                </a:solidFill>
                <a:latin typeface="Arial"/>
                <a:cs typeface="Arial"/>
              </a:rPr>
              <a:t>ed</a:t>
            </a:r>
            <a:r>
              <a:rPr sz="850" spc="-10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5B5B5B"/>
                </a:solidFill>
                <a:latin typeface="Arial"/>
                <a:cs typeface="Arial"/>
              </a:rPr>
              <a:t>Usual</a:t>
            </a:r>
            <a:r>
              <a:rPr sz="850" spc="-6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5B5B5B"/>
                </a:solidFill>
                <a:latin typeface="Arial"/>
                <a:cs typeface="Arial"/>
              </a:rPr>
              <a:t>Care</a:t>
            </a:r>
            <a:endParaRPr sz="8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152424" y="6465694"/>
            <a:ext cx="357632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Average</a:t>
            </a:r>
            <a:r>
              <a:rPr sz="850" spc="5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change</a:t>
            </a:r>
            <a:r>
              <a:rPr sz="850" spc="1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484848"/>
                </a:solidFill>
                <a:latin typeface="Arial"/>
                <a:cs typeface="Arial"/>
              </a:rPr>
              <a:t>in</a:t>
            </a:r>
            <a:r>
              <a:rPr sz="8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5" dirty="0" smtClean="0">
                <a:solidFill>
                  <a:srgbClr val="484848"/>
                </a:solidFill>
                <a:latin typeface="Arial"/>
                <a:cs typeface="Arial"/>
              </a:rPr>
              <a:t>Intervention</a:t>
            </a:r>
            <a:r>
              <a:rPr sz="850" spc="-2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850" spc="-3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Average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change </a:t>
            </a:r>
            <a:r>
              <a:rPr sz="850" spc="30" dirty="0" smtClean="0">
                <a:solidFill>
                  <a:srgbClr val="5B5B5B"/>
                </a:solidFill>
                <a:latin typeface="Arial"/>
                <a:cs typeface="Arial"/>
              </a:rPr>
              <a:t>in</a:t>
            </a:r>
            <a:r>
              <a:rPr sz="850" spc="-9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484848"/>
                </a:solidFill>
                <a:latin typeface="Arial"/>
                <a:cs typeface="Arial"/>
              </a:rPr>
              <a:t>Enhanced</a:t>
            </a:r>
            <a:r>
              <a:rPr sz="850" spc="1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484848"/>
                </a:solidFill>
                <a:latin typeface="Arial"/>
                <a:cs typeface="Arial"/>
              </a:rPr>
              <a:t>Usu</a:t>
            </a:r>
            <a:r>
              <a:rPr sz="850" spc="-75" dirty="0" smtClean="0">
                <a:solidFill>
                  <a:srgbClr val="484848"/>
                </a:solidFill>
                <a:latin typeface="Arial"/>
                <a:cs typeface="Arial"/>
              </a:rPr>
              <a:t>a</a:t>
            </a:r>
            <a:r>
              <a:rPr sz="850" spc="245" dirty="0" smtClean="0">
                <a:solidFill>
                  <a:srgbClr val="6B6B6B"/>
                </a:solidFill>
                <a:latin typeface="Arial"/>
                <a:cs typeface="Arial"/>
              </a:rPr>
              <a:t>l</a:t>
            </a:r>
            <a:r>
              <a:rPr sz="850" spc="0" dirty="0" smtClean="0">
                <a:solidFill>
                  <a:srgbClr val="484848"/>
                </a:solidFill>
                <a:latin typeface="Arial"/>
                <a:cs typeface="Arial"/>
              </a:rPr>
              <a:t>Care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254457" y="941846"/>
          <a:ext cx="1524564" cy="515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878"/>
                <a:gridCol w="472686"/>
              </a:tblGrid>
              <a:tr h="295894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Eff</a:t>
                      </a:r>
                      <a:r>
                        <a:rPr sz="850" spc="-8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850" spc="-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[</a:t>
                      </a:r>
                      <a:r>
                        <a:rPr sz="850" spc="-13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850" spc="-1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50" spc="-100" dirty="0" smtClean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CI</a:t>
                      </a:r>
                      <a:r>
                        <a:rPr sz="850" spc="-9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marR="25400" indent="5080">
                        <a:lnSpc>
                          <a:spcPts val="919"/>
                        </a:lnSpc>
                      </a:pPr>
                      <a:r>
                        <a:rPr sz="85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Pva</a:t>
                      </a:r>
                      <a:r>
                        <a:rPr sz="850" spc="-45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50" spc="-1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50" spc="-45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t 0.37983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-0.</a:t>
                      </a:r>
                      <a:r>
                        <a:rPr sz="850" spc="-7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850" spc="15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3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50" spc="-65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0.65</a:t>
                      </a:r>
                      <a:r>
                        <a:rPr sz="850" spc="-5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0.37]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9751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2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850" spc="-105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[-0</a:t>
                      </a:r>
                      <a:r>
                        <a:rPr sz="850" spc="-2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850" spc="-6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2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64]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0.87234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975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7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3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02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50" spc="-2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16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50" spc="-1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-7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850" spc="-10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1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6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50" spc="-145" dirty="0" smtClean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27]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ts val="919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0.08</a:t>
                      </a:r>
                      <a:r>
                        <a:rPr sz="850" spc="-1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[-0.48</a:t>
                      </a:r>
                      <a:r>
                        <a:rPr sz="850" spc="-8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0.65]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0.40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(-0.38</a:t>
                      </a:r>
                      <a:r>
                        <a:rPr sz="8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1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6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50" spc="-10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18]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975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-0.25</a:t>
                      </a:r>
                      <a:r>
                        <a:rPr sz="850" spc="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7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50" spc="-20" dirty="0" smtClean="0">
                          <a:solidFill>
                            <a:srgbClr val="2828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16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50" spc="-10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-150" dirty="0" smtClean="0">
                          <a:solidFill>
                            <a:srgbClr val="282828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850" spc="-5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2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0.6</a:t>
                      </a:r>
                      <a:r>
                        <a:rPr sz="850" spc="-5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]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ts val="919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-0.12</a:t>
                      </a:r>
                      <a:r>
                        <a:rPr sz="850" spc="2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[-0.69</a:t>
                      </a:r>
                      <a:r>
                        <a:rPr sz="850" spc="-8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850" spc="-5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.46]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3"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0.37934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975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2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850" spc="-10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(-0.20</a:t>
                      </a:r>
                      <a:r>
                        <a:rPr sz="850" spc="-6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0.55]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ts val="919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-0</a:t>
                      </a: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850" spc="-2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7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50" spc="-65" dirty="0" smtClean="0">
                          <a:solidFill>
                            <a:srgbClr val="2828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0.99</a:t>
                      </a:r>
                      <a:r>
                        <a:rPr sz="850" spc="-2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2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.53]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3"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0.81860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9751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spc="-4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2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850" spc="-5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[-0.56</a:t>
                      </a:r>
                      <a:r>
                        <a:rPr sz="850" spc="-8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850" spc="-5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4]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ts val="919"/>
                        </a:lnSpc>
                      </a:pPr>
                      <a:r>
                        <a:rPr sz="850" spc="-10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3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09</a:t>
                      </a:r>
                      <a:r>
                        <a:rPr sz="850" spc="-4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(-0.24</a:t>
                      </a:r>
                      <a:r>
                        <a:rPr sz="850" spc="-6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0.43]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2"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6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99472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2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8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(-</a:t>
                      </a:r>
                      <a:r>
                        <a:rPr sz="850" spc="2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.42</a:t>
                      </a:r>
                      <a:r>
                        <a:rPr sz="850" spc="-13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145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66]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9751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spc="-10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3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09</a:t>
                      </a:r>
                      <a:r>
                        <a:rPr sz="850" spc="-4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(-0.25</a:t>
                      </a:r>
                      <a:r>
                        <a:rPr sz="8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850" spc="-1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2)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ts val="919"/>
                        </a:lnSpc>
                      </a:pPr>
                      <a:r>
                        <a:rPr sz="850" spc="-10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3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09</a:t>
                      </a:r>
                      <a:r>
                        <a:rPr sz="850" spc="-4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(-0.28</a:t>
                      </a:r>
                      <a:r>
                        <a:rPr sz="8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0.46]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3"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11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44530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975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7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3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-8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850" spc="25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[-</a:t>
                      </a: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.46</a:t>
                      </a:r>
                      <a:r>
                        <a:rPr sz="850" spc="-75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2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0.3</a:t>
                      </a:r>
                      <a:r>
                        <a:rPr sz="850" spc="-5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]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ts val="919"/>
                        </a:lnSpc>
                      </a:pPr>
                      <a:r>
                        <a:rPr sz="850" spc="-10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3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32 (-0.13</a:t>
                      </a:r>
                      <a:r>
                        <a:rPr sz="8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0.76)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spc="-10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3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sz="850" spc="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(-0.30</a:t>
                      </a:r>
                      <a:r>
                        <a:rPr sz="8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145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98]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3"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6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20111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9751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2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850" spc="-5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(-0.22</a:t>
                      </a:r>
                      <a:r>
                        <a:rPr sz="8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lo </a:t>
                      </a:r>
                      <a:r>
                        <a:rPr sz="850" spc="-9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0.57]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ts val="919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-0</a:t>
                      </a: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850" spc="-2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7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50" spc="-65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2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72</a:t>
                      </a:r>
                      <a:r>
                        <a:rPr sz="850" spc="-9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850" spc="3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1]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9751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0.50</a:t>
                      </a:r>
                      <a:r>
                        <a:rPr sz="850" spc="-3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[</a:t>
                      </a:r>
                      <a:r>
                        <a:rPr sz="850" spc="-11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100" dirty="0" smtClean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850" spc="-9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2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0.89)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ts val="919"/>
                        </a:lnSpc>
                      </a:pP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2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8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(-0.69</a:t>
                      </a:r>
                      <a:r>
                        <a:rPr sz="8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145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92]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2"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0.96656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9751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spc="-10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3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08</a:t>
                      </a:r>
                      <a:r>
                        <a:rPr sz="850" spc="-4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[-0.38</a:t>
                      </a:r>
                      <a:r>
                        <a:rPr sz="850" spc="-8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4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145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54]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ts val="919"/>
                        </a:lnSpc>
                      </a:pPr>
                      <a:r>
                        <a:rPr sz="850" spc="-10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3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07</a:t>
                      </a:r>
                      <a:r>
                        <a:rPr sz="850" spc="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(-0.29</a:t>
                      </a:r>
                      <a:r>
                        <a:rPr sz="8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0.43)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3"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0.57667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-0.13</a:t>
                      </a:r>
                      <a:r>
                        <a:rPr sz="850" spc="-1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7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50" spc="-65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0.85</a:t>
                      </a:r>
                      <a:r>
                        <a:rPr sz="850" spc="-5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0.5</a:t>
                      </a:r>
                      <a:r>
                        <a:rPr sz="850" spc="-5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266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spc="-4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2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850" spc="-10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[-0.25</a:t>
                      </a:r>
                      <a:r>
                        <a:rPr sz="850" spc="-6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0.46]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6962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7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32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850" spc="-4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(-1.</a:t>
                      </a:r>
                      <a:r>
                        <a:rPr sz="850" spc="-2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50" spc="2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850" spc="3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1)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50" spc="1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.4</a:t>
                      </a:r>
                      <a:r>
                        <a:rPr sz="850" spc="-10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353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81207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0.10</a:t>
                      </a:r>
                      <a:r>
                        <a:rPr sz="850" spc="-3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(-0.24</a:t>
                      </a:r>
                      <a:r>
                        <a:rPr sz="8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0.45]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8399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0.11</a:t>
                      </a:r>
                      <a:r>
                        <a:rPr sz="850" spc="-1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8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50" spc="-110" dirty="0" smtClean="0">
                          <a:solidFill>
                            <a:srgbClr val="28282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850" spc="-2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850" spc="-2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-1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0.45)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3773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50" spc="-4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0" dirty="0" smtClean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.08</a:t>
                      </a:r>
                      <a:r>
                        <a:rPr sz="850" spc="-75" dirty="0" smtClean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[-0</a:t>
                      </a:r>
                      <a:r>
                        <a:rPr sz="850" spc="-75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sz="850" spc="-25" dirty="0" smtClean="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-1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9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50" spc="-455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44)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7047" y="6349085"/>
            <a:ext cx="1042225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Arial"/>
                <a:cs typeface="Arial"/>
              </a:rPr>
              <a:t>*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Ea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out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5" dirty="0" smtClean="0">
                <a:latin typeface="Arial"/>
                <a:cs typeface="Arial"/>
              </a:rPr>
              <a:t>ome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30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as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adjusted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for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30" dirty="0" smtClean="0">
                <a:latin typeface="Arial"/>
                <a:cs typeface="Arial"/>
              </a:rPr>
              <a:t>f</a:t>
            </a:r>
            <a:r>
              <a:rPr sz="1600" spc="-10" dirty="0" smtClean="0">
                <a:latin typeface="Arial"/>
                <a:cs typeface="Arial"/>
              </a:rPr>
              <a:t>ferent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set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variab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es;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‡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N=parti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ipants </a:t>
            </a:r>
            <a:r>
              <a:rPr sz="1600" spc="-30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ith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diabete</a:t>
            </a:r>
            <a:r>
              <a:rPr sz="1600" spc="-5" dirty="0" smtClean="0">
                <a:latin typeface="Arial"/>
                <a:cs typeface="Arial"/>
              </a:rPr>
              <a:t>s; 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#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Using</a:t>
            </a:r>
            <a:r>
              <a:rPr sz="1600" spc="-5" dirty="0" smtClean="0">
                <a:latin typeface="Arial"/>
                <a:cs typeface="Arial"/>
              </a:rPr>
              <a:t> c</a:t>
            </a:r>
            <a:r>
              <a:rPr sz="1600" spc="-10" dirty="0" smtClean="0">
                <a:latin typeface="Arial"/>
                <a:cs typeface="Arial"/>
              </a:rPr>
              <a:t>apillary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blood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2085">
              <a:lnSpc>
                <a:spcPct val="100000"/>
              </a:lnSpc>
            </a:pP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Second</a:t>
            </a:r>
            <a:r>
              <a:rPr sz="3600" b="1" spc="-30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b="1" spc="10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y ou</a:t>
            </a:r>
            <a:r>
              <a:rPr sz="3600" b="1" spc="-6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comes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2681" y="1165225"/>
          <a:ext cx="11921526" cy="4961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360"/>
                <a:gridCol w="681836"/>
                <a:gridCol w="282535"/>
                <a:gridCol w="1106243"/>
                <a:gridCol w="180360"/>
                <a:gridCol w="1975846"/>
                <a:gridCol w="1105013"/>
                <a:gridCol w="2079956"/>
                <a:gridCol w="1146377"/>
              </a:tblGrid>
              <a:tr h="494284"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</a:pPr>
                      <a:r>
                        <a:rPr sz="2400" b="1" spc="-14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ariable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24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</a:t>
                      </a:r>
                      <a:r>
                        <a:rPr sz="24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60425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Unadj</a:t>
                      </a:r>
                      <a:r>
                        <a:rPr sz="24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4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03300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</a:t>
                      </a:r>
                      <a:r>
                        <a:rPr sz="24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43914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UC</a:t>
                      </a: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b="1" spc="-8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ell</a:t>
                      </a:r>
                      <a:r>
                        <a:rPr sz="2000" b="1" spc="-1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63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1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 algn="ctr">
                        <a:lnSpc>
                          <a:spcPct val="100000"/>
                        </a:lnSpc>
                      </a:pPr>
                      <a:r>
                        <a:rPr sz="2000" b="1" spc="-5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-3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ect</a:t>
                      </a: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b="1" spc="-40" dirty="0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435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 smtClean="0">
                          <a:latin typeface="Calibri"/>
                          <a:cs typeface="Calibri"/>
                        </a:rPr>
                        <a:t>(9</a:t>
                      </a:r>
                      <a:r>
                        <a:rPr sz="2000" b="1" spc="5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%CI)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2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lue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9070" algn="ctr">
                        <a:lnSpc>
                          <a:spcPct val="100000"/>
                        </a:lnSpc>
                      </a:pPr>
                      <a:r>
                        <a:rPr sz="2000" b="1" spc="-5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-3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ect</a:t>
                      </a: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b="1" spc="-40" dirty="0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7653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 smtClean="0">
                          <a:latin typeface="Calibri"/>
                          <a:cs typeface="Calibri"/>
                        </a:rPr>
                        <a:t>(9</a:t>
                      </a:r>
                      <a:r>
                        <a:rPr sz="2000" b="1" spc="5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%CI)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2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0" dirty="0" smtClean="0">
                          <a:latin typeface="Calibri"/>
                          <a:cs typeface="Calibri"/>
                        </a:rPr>
                        <a:t>lue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800" b="1" spc="-5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blo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glu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ose</a:t>
                      </a:r>
                      <a:r>
                        <a:rPr sz="1800" b="1" spc="-4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(m</a:t>
                      </a:r>
                      <a:r>
                        <a:rPr sz="1800" b="1" spc="4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dl)</a:t>
                      </a:r>
                      <a:r>
                        <a:rPr sz="18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‡#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22.7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15.0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7.7 (-10.3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25.6)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0.416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8.4 (-9.6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26.5)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0.372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402081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800" b="1" spc="-16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ole</a:t>
                      </a:r>
                      <a:r>
                        <a:rPr sz="1800" b="1" spc="-3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2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(m</a:t>
                      </a:r>
                      <a:r>
                        <a:rPr sz="1800" b="1" spc="4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dl)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2.0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-1.8 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-6.3 </a:t>
                      </a:r>
                      <a:r>
                        <a:rPr sz="1800" b="1" spc="-2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2.7)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0.444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-2.5 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-7.1 </a:t>
                      </a:r>
                      <a:r>
                        <a:rPr sz="1800" b="1" spc="-2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2.0)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0.292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02082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CVD risk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2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2.4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1.7 (-0.8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4.3)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0.196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-0.4 (-2.3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1.5)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0.658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401954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BMI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(K</a:t>
                      </a:r>
                      <a:r>
                        <a:rPr sz="1800" b="1" spc="4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0" baseline="25462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0.08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0.07 (-0.37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0.52)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0.749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-0.05 (-0.47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0.37)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0.823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02082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Cha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3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8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7.0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6.0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0.9 (-3.2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5.0)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0.649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-0.8 (-5.7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4.2)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0.756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402081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Cha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3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ol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3.8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2.4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1.4 (-2.6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5.4)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0.480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0.7 (-3.7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5.1)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0.741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02081">
                <a:tc gridSpan="9"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800" b="1" spc="-9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ariables</a:t>
                      </a:r>
                      <a:r>
                        <a:rPr sz="18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ass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ssed</a:t>
                      </a:r>
                      <a:r>
                        <a:rPr sz="1800" b="1" spc="-4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ly</a:t>
                      </a:r>
                      <a:r>
                        <a:rPr sz="18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endline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2043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8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2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10.0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9.4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-0.6 (-3.3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2.0)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0.642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-0.6 (-3.2 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2.1)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0.683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02056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2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b="1" spc="-1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4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12.4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10.9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-1.4 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-4.2 </a:t>
                      </a:r>
                      <a:r>
                        <a:rPr sz="1800" b="1" spc="-2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1.4)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0.335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-1.6 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-4.4 </a:t>
                      </a:r>
                      <a:r>
                        <a:rPr sz="1800" b="1" spc="-2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latin typeface="Calibri"/>
                          <a:cs typeface="Calibri"/>
                        </a:rPr>
                        <a:t>1.2)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0.276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6" y="918464"/>
            <a:ext cx="10103485" cy="4923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2200" b="1" spc="-105" dirty="0" smtClean="0">
                <a:latin typeface="Calibri"/>
                <a:cs typeface="Calibri"/>
              </a:rPr>
              <a:t>W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did </a:t>
            </a:r>
            <a:r>
              <a:rPr sz="2200" b="1" spc="-15" dirty="0" smtClean="0">
                <a:latin typeface="Calibri"/>
                <a:cs typeface="Calibri"/>
              </a:rPr>
              <a:t>n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find </a:t>
            </a:r>
            <a:r>
              <a:rPr sz="2200" b="1" spc="-15" dirty="0" smtClean="0">
                <a:latin typeface="Calibri"/>
                <a:cs typeface="Calibri"/>
              </a:rPr>
              <a:t>an </a:t>
            </a:r>
            <a:r>
              <a:rPr sz="2200" b="1" spc="-10" dirty="0" smtClean="0">
                <a:latin typeface="Calibri"/>
                <a:cs typeface="Calibri"/>
              </a:rPr>
              <a:t>inc</a:t>
            </a:r>
            <a:r>
              <a:rPr sz="2200" b="1" spc="-30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eme</a:t>
            </a:r>
            <a:r>
              <a:rPr sz="2200" b="1" spc="-45" dirty="0" smtClean="0">
                <a:latin typeface="Calibri"/>
                <a:cs typeface="Calibri"/>
              </a:rPr>
              <a:t>n</a:t>
            </a:r>
            <a:r>
              <a:rPr sz="2200" b="1" spc="-40" dirty="0" smtClean="0">
                <a:latin typeface="Calibri"/>
                <a:cs typeface="Calibri"/>
              </a:rPr>
              <a:t>t</a:t>
            </a:r>
            <a:r>
              <a:rPr sz="2200" b="1" spc="-10" dirty="0" smtClean="0">
                <a:latin typeface="Calibri"/>
                <a:cs typeface="Calibri"/>
              </a:rPr>
              <a:t>al</a:t>
            </a:r>
            <a:r>
              <a:rPr sz="2200" b="1" spc="3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be</a:t>
            </a:r>
            <a:r>
              <a:rPr sz="2200" b="1" spc="-25" dirty="0" smtClean="0">
                <a:latin typeface="Calibri"/>
                <a:cs typeface="Calibri"/>
              </a:rPr>
              <a:t>n</a:t>
            </a:r>
            <a:r>
              <a:rPr sz="2200" b="1" spc="-30" dirty="0" smtClean="0">
                <a:latin typeface="Calibri"/>
                <a:cs typeface="Calibri"/>
              </a:rPr>
              <a:t>e</a:t>
            </a:r>
            <a:r>
              <a:rPr sz="2200" b="1" spc="-10" dirty="0" smtClean="0">
                <a:latin typeface="Calibri"/>
                <a:cs typeface="Calibri"/>
              </a:rPr>
              <a:t>fit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of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20" dirty="0" smtClean="0">
                <a:latin typeface="Calibri"/>
                <a:cs typeface="Calibri"/>
              </a:rPr>
              <a:t>m</a:t>
            </a:r>
            <a:r>
              <a:rPr sz="2200" b="1" spc="-105" dirty="0" smtClean="0">
                <a:latin typeface="Calibri"/>
                <a:cs typeface="Calibri"/>
              </a:rPr>
              <a:t>W</a:t>
            </a:r>
            <a:r>
              <a:rPr sz="2200" b="1" spc="-10" dirty="0" smtClean="0">
                <a:latin typeface="Calibri"/>
                <a:cs typeface="Calibri"/>
              </a:rPr>
              <a:t>ell</a:t>
            </a:r>
            <a:r>
              <a:rPr sz="2200" b="1" spc="-20" dirty="0" smtClean="0">
                <a:latin typeface="Calibri"/>
                <a:cs typeface="Calibri"/>
              </a:rPr>
              <a:t>c</a:t>
            </a:r>
            <a:r>
              <a:rPr sz="2200" b="1" spc="-15" dirty="0" smtClean="0">
                <a:latin typeface="Calibri"/>
                <a:cs typeface="Calibri"/>
              </a:rPr>
              <a:t>a</a:t>
            </a: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40" dirty="0" smtClean="0">
                <a:latin typeface="Calibri"/>
                <a:cs typeface="Calibri"/>
              </a:rPr>
              <a:t> </a:t>
            </a:r>
            <a:r>
              <a:rPr sz="2200" b="1" spc="-35" dirty="0" smtClean="0">
                <a:latin typeface="Calibri"/>
                <a:cs typeface="Calibri"/>
              </a:rPr>
              <a:t>ov</a:t>
            </a:r>
            <a:r>
              <a:rPr sz="2200" b="1" spc="-10" dirty="0" smtClean="0">
                <a:latin typeface="Calibri"/>
                <a:cs typeface="Calibri"/>
              </a:rPr>
              <a:t>er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en</a:t>
            </a:r>
            <a:r>
              <a:rPr sz="2200" b="1" spc="-25" dirty="0" smtClean="0">
                <a:latin typeface="Calibri"/>
                <a:cs typeface="Calibri"/>
              </a:rPr>
              <a:t>h</a:t>
            </a:r>
            <a:r>
              <a:rPr sz="2200" b="1" spc="-15" dirty="0" smtClean="0">
                <a:latin typeface="Calibri"/>
                <a:cs typeface="Calibri"/>
              </a:rPr>
              <a:t>a</a:t>
            </a:r>
            <a:r>
              <a:rPr sz="2200" b="1" spc="-25" dirty="0" smtClean="0">
                <a:latin typeface="Calibri"/>
                <a:cs typeface="Calibri"/>
              </a:rPr>
              <a:t>n</a:t>
            </a:r>
            <a:r>
              <a:rPr sz="2200" b="1" spc="-15" dirty="0" smtClean="0">
                <a:latin typeface="Calibri"/>
                <a:cs typeface="Calibri"/>
              </a:rPr>
              <a:t>ced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us</a:t>
            </a:r>
            <a:r>
              <a:rPr sz="2200" b="1" spc="-20" dirty="0" smtClean="0">
                <a:latin typeface="Calibri"/>
                <a:cs typeface="Calibri"/>
              </a:rPr>
              <a:t>u</a:t>
            </a:r>
            <a:r>
              <a:rPr sz="2200" b="1" spc="-10" dirty="0" smtClean="0">
                <a:latin typeface="Calibri"/>
                <a:cs typeface="Calibri"/>
              </a:rPr>
              <a:t>al c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in t</a:t>
            </a:r>
            <a:r>
              <a:rPr sz="2200" b="1" spc="-25" dirty="0" smtClean="0">
                <a:latin typeface="Calibri"/>
                <a:cs typeface="Calibri"/>
              </a:rPr>
              <a:t>h</a:t>
            </a:r>
            <a:r>
              <a:rPr sz="2200" b="1" spc="-15" dirty="0" smtClean="0">
                <a:latin typeface="Calibri"/>
                <a:cs typeface="Calibri"/>
              </a:rPr>
              <a:t>e man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40" dirty="0" smtClean="0">
                <a:latin typeface="Calibri"/>
                <a:cs typeface="Calibri"/>
              </a:rPr>
              <a:t>g</a:t>
            </a:r>
            <a:r>
              <a:rPr sz="2200" b="1" spc="-15" dirty="0" smtClean="0">
                <a:latin typeface="Calibri"/>
                <a:cs typeface="Calibri"/>
              </a:rPr>
              <a:t>eme</a:t>
            </a:r>
            <a:r>
              <a:rPr sz="2200" b="1" spc="-45" dirty="0" smtClean="0">
                <a:latin typeface="Calibri"/>
                <a:cs typeface="Calibri"/>
              </a:rPr>
              <a:t>n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2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of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-25" dirty="0" smtClean="0">
                <a:latin typeface="Calibri"/>
                <a:cs typeface="Calibri"/>
              </a:rPr>
              <a:t>h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ch</a:t>
            </a:r>
            <a:r>
              <a:rPr sz="2200" b="1" spc="-35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o</a:t>
            </a:r>
            <a:r>
              <a:rPr sz="2200" b="1" spc="-25" dirty="0" smtClean="0">
                <a:latin typeface="Calibri"/>
                <a:cs typeface="Calibri"/>
              </a:rPr>
              <a:t>n</a:t>
            </a:r>
            <a:r>
              <a:rPr sz="2200" b="1" spc="-10" dirty="0" smtClean="0">
                <a:latin typeface="Calibri"/>
                <a:cs typeface="Calibri"/>
              </a:rPr>
              <a:t>ic</a:t>
            </a:r>
            <a:r>
              <a:rPr sz="2200" b="1" spc="2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c</a:t>
            </a:r>
            <a:r>
              <a:rPr sz="2200" b="1" spc="-30" dirty="0" smtClean="0">
                <a:latin typeface="Calibri"/>
                <a:cs typeface="Calibri"/>
              </a:rPr>
              <a:t>o</a:t>
            </a:r>
            <a:r>
              <a:rPr sz="2200" b="1" spc="-15" dirty="0" smtClean="0">
                <a:latin typeface="Calibri"/>
                <a:cs typeface="Calibri"/>
              </a:rPr>
              <a:t>ndi</a:t>
            </a:r>
            <a:r>
              <a:rPr sz="2200" b="1" spc="-10" dirty="0" smtClean="0">
                <a:latin typeface="Calibri"/>
                <a:cs typeface="Calibri"/>
              </a:rPr>
              <a:t>ti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-15" dirty="0" smtClean="0">
                <a:latin typeface="Calibri"/>
                <a:cs typeface="Calibri"/>
              </a:rPr>
              <a:t>ns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35" dirty="0" smtClean="0">
                <a:latin typeface="Calibri"/>
                <a:cs typeface="Calibri"/>
              </a:rPr>
              <a:t>s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-25" dirty="0" smtClean="0">
                <a:latin typeface="Calibri"/>
                <a:cs typeface="Calibri"/>
              </a:rPr>
              <a:t>u</a:t>
            </a:r>
            <a:r>
              <a:rPr sz="2200" b="1" spc="-10" dirty="0" smtClean="0">
                <a:latin typeface="Calibri"/>
                <a:cs typeface="Calibri"/>
              </a:rPr>
              <a:t>die</a:t>
            </a:r>
            <a:r>
              <a:rPr sz="2200" b="1" spc="-20" dirty="0" smtClean="0">
                <a:latin typeface="Calibri"/>
                <a:cs typeface="Calibri"/>
              </a:rPr>
              <a:t>d</a:t>
            </a:r>
            <a:r>
              <a:rPr sz="2200" b="1" spc="-10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99"/>
              </a:spcBef>
              <a:buFont typeface="Arial"/>
              <a:buChar char="•"/>
            </a:pPr>
            <a:endParaRPr sz="11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b="1" spc="-20" dirty="0" smtClean="0">
                <a:latin typeface="Calibri"/>
                <a:cs typeface="Calibri"/>
              </a:rPr>
              <a:t>M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jor</a:t>
            </a:r>
            <a:r>
              <a:rPr sz="2200" b="1" spc="20" dirty="0" smtClean="0">
                <a:latin typeface="Calibri"/>
                <a:cs typeface="Calibri"/>
              </a:rPr>
              <a:t> </a:t>
            </a:r>
            <a:r>
              <a:rPr sz="2200" b="1" spc="-40" dirty="0" smtClean="0">
                <a:latin typeface="Calibri"/>
                <a:cs typeface="Calibri"/>
              </a:rPr>
              <a:t>f</a:t>
            </a:r>
            <a:r>
              <a:rPr sz="2200" b="1" spc="-10" dirty="0" smtClean="0">
                <a:latin typeface="Calibri"/>
                <a:cs typeface="Calibri"/>
              </a:rPr>
              <a:t>ac</a:t>
            </a:r>
            <a:r>
              <a:rPr sz="2200" b="1" spc="-45" dirty="0" smtClean="0">
                <a:latin typeface="Calibri"/>
                <a:cs typeface="Calibri"/>
              </a:rPr>
              <a:t>t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-30" dirty="0" smtClean="0">
                <a:latin typeface="Calibri"/>
                <a:cs typeface="Calibri"/>
              </a:rPr>
              <a:t>r</a:t>
            </a:r>
            <a:r>
              <a:rPr sz="2200" b="1" spc="-10" dirty="0" smtClean="0">
                <a:latin typeface="Calibri"/>
                <a:cs typeface="Calibri"/>
              </a:rPr>
              <a:t>s</a:t>
            </a:r>
            <a:r>
              <a:rPr sz="2200" b="1" spc="35" dirty="0" smtClean="0">
                <a:latin typeface="Calibri"/>
                <a:cs typeface="Calibri"/>
              </a:rPr>
              <a:t> </a:t>
            </a:r>
            <a:r>
              <a:rPr sz="2200" b="1" spc="-2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h</a:t>
            </a:r>
            <a:r>
              <a:rPr sz="2200" b="1" spc="-50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20" dirty="0" smtClean="0">
                <a:latin typeface="Calibri"/>
                <a:cs typeface="Calibri"/>
              </a:rPr>
              <a:t> </a:t>
            </a:r>
            <a:r>
              <a:rPr sz="2200" b="1" spc="-20" dirty="0" smtClean="0">
                <a:latin typeface="Calibri"/>
                <a:cs typeface="Calibri"/>
              </a:rPr>
              <a:t>m</a:t>
            </a:r>
            <a:r>
              <a:rPr sz="2200" b="1" spc="-60" dirty="0" smtClean="0">
                <a:latin typeface="Calibri"/>
                <a:cs typeface="Calibri"/>
              </a:rPr>
              <a:t>a</a:t>
            </a:r>
            <a:r>
              <a:rPr sz="2200" b="1" spc="-15" dirty="0" smtClean="0">
                <a:latin typeface="Calibri"/>
                <a:cs typeface="Calibri"/>
              </a:rPr>
              <a:t>y  h</a:t>
            </a:r>
            <a:r>
              <a:rPr sz="2200" b="1" spc="-60" dirty="0" smtClean="0">
                <a:latin typeface="Calibri"/>
                <a:cs typeface="Calibri"/>
              </a:rPr>
              <a:t>a</a:t>
            </a:r>
            <a:r>
              <a:rPr sz="2200" b="1" spc="-40" dirty="0" smtClean="0">
                <a:latin typeface="Calibri"/>
                <a:cs typeface="Calibri"/>
              </a:rPr>
              <a:t>v</a:t>
            </a:r>
            <a:r>
              <a:rPr sz="2200" b="1" spc="0" dirty="0" smtClean="0">
                <a:latin typeface="Calibri"/>
                <a:cs typeface="Calibri"/>
              </a:rPr>
              <a:t>e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i</a:t>
            </a:r>
            <a:r>
              <a:rPr sz="2200" b="1" spc="-35" dirty="0" smtClean="0">
                <a:latin typeface="Calibri"/>
                <a:cs typeface="Calibri"/>
              </a:rPr>
              <a:t>n</a:t>
            </a:r>
            <a:r>
              <a:rPr sz="2200" b="1" spc="-10" dirty="0" smtClean="0">
                <a:latin typeface="Calibri"/>
                <a:cs typeface="Calibri"/>
              </a:rPr>
              <a:t>flue</a:t>
            </a:r>
            <a:r>
              <a:rPr sz="2200" b="1" spc="-30" dirty="0" smtClean="0">
                <a:latin typeface="Calibri"/>
                <a:cs typeface="Calibri"/>
              </a:rPr>
              <a:t>n</a:t>
            </a:r>
            <a:r>
              <a:rPr sz="2200" b="1" spc="-15" dirty="0" smtClean="0">
                <a:latin typeface="Calibri"/>
                <a:cs typeface="Calibri"/>
              </a:rPr>
              <a:t>ced</a:t>
            </a:r>
            <a:r>
              <a:rPr sz="2200" b="1" spc="-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the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30" dirty="0" smtClean="0">
                <a:latin typeface="Calibri"/>
                <a:cs typeface="Calibri"/>
              </a:rPr>
              <a:t>r</a:t>
            </a:r>
            <a:r>
              <a:rPr sz="2200" b="1" spc="-10" dirty="0" smtClean="0">
                <a:latin typeface="Calibri"/>
                <a:cs typeface="Calibri"/>
              </a:rPr>
              <a:t>es</a:t>
            </a:r>
            <a:r>
              <a:rPr sz="2200" b="1" spc="-25" dirty="0" smtClean="0">
                <a:latin typeface="Calibri"/>
                <a:cs typeface="Calibri"/>
              </a:rPr>
              <a:t>u</a:t>
            </a:r>
            <a:r>
              <a:rPr sz="2200" b="1" spc="-10" dirty="0" smtClean="0">
                <a:latin typeface="Calibri"/>
                <a:cs typeface="Calibri"/>
              </a:rPr>
              <a:t>l</a:t>
            </a:r>
            <a:r>
              <a:rPr sz="2200" b="1" spc="-15" dirty="0" smtClean="0">
                <a:latin typeface="Calibri"/>
                <a:cs typeface="Calibri"/>
              </a:rPr>
              <a:t>t</a:t>
            </a:r>
            <a:r>
              <a:rPr sz="2200" b="1" spc="-10" dirty="0" smtClean="0">
                <a:latin typeface="Calibri"/>
                <a:cs typeface="Calibri"/>
              </a:rPr>
              <a:t>s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inclu</a:t>
            </a:r>
            <a:r>
              <a:rPr sz="2200" b="1" spc="-25" dirty="0" smtClean="0">
                <a:latin typeface="Calibri"/>
                <a:cs typeface="Calibri"/>
              </a:rPr>
              <a:t>d</a:t>
            </a:r>
            <a:r>
              <a:rPr sz="2200" b="1" spc="-10" dirty="0" smtClean="0">
                <a:latin typeface="Calibri"/>
                <a:cs typeface="Calibri"/>
              </a:rPr>
              <a:t>e:</a:t>
            </a:r>
            <a:endParaRPr sz="220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812165" algn="l"/>
              </a:tabLst>
            </a:pPr>
            <a:r>
              <a:rPr sz="2200" b="1" spc="-15" dirty="0" smtClean="0">
                <a:latin typeface="Calibri"/>
                <a:cs typeface="Calibri"/>
              </a:rPr>
              <a:t>p</a:t>
            </a: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esence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of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NCD</a:t>
            </a:r>
            <a:r>
              <a:rPr sz="2200" b="1" spc="-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nu</a:t>
            </a: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10" dirty="0" smtClean="0">
                <a:latin typeface="Calibri"/>
                <a:cs typeface="Calibri"/>
              </a:rPr>
              <a:t>ses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in </a:t>
            </a:r>
            <a:r>
              <a:rPr sz="2200" b="1" spc="-15" dirty="0" smtClean="0">
                <a:latin typeface="Calibri"/>
                <a:cs typeface="Calibri"/>
              </a:rPr>
              <a:t>b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-10" dirty="0" smtClean="0">
                <a:latin typeface="Calibri"/>
                <a:cs typeface="Calibri"/>
              </a:rPr>
              <a:t>th</a:t>
            </a:r>
            <a:r>
              <a:rPr sz="2200" b="1" spc="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arms,</a:t>
            </a:r>
            <a:endParaRPr sz="220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812165" algn="l"/>
              </a:tabLst>
            </a:pP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-65" dirty="0" smtClean="0">
                <a:latin typeface="Calibri"/>
                <a:cs typeface="Calibri"/>
              </a:rPr>
              <a:t>r</a:t>
            </a:r>
            <a:r>
              <a:rPr sz="2200" b="1" spc="-10" dirty="0" smtClean="0">
                <a:latin typeface="Calibri"/>
                <a:cs typeface="Calibri"/>
              </a:rPr>
              <a:t>ai</a:t>
            </a:r>
            <a:r>
              <a:rPr sz="2200" b="1" spc="-25" dirty="0" smtClean="0">
                <a:latin typeface="Calibri"/>
                <a:cs typeface="Calibri"/>
              </a:rPr>
              <a:t>n</a:t>
            </a:r>
            <a:r>
              <a:rPr sz="2200" b="1" spc="-10" dirty="0" smtClean="0">
                <a:latin typeface="Calibri"/>
                <a:cs typeface="Calibri"/>
              </a:rPr>
              <a:t>ing</a:t>
            </a:r>
            <a:r>
              <a:rPr sz="2200" b="1" spc="5" dirty="0" smtClean="0">
                <a:latin typeface="Calibri"/>
                <a:cs typeface="Calibri"/>
              </a:rPr>
              <a:t> </a:t>
            </a:r>
            <a:r>
              <a:rPr sz="2200" b="1" spc="-4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o</a:t>
            </a:r>
            <a:r>
              <a:rPr sz="2200" b="1" spc="20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nu</a:t>
            </a:r>
            <a:r>
              <a:rPr sz="2200" b="1" spc="-45" dirty="0" smtClean="0">
                <a:latin typeface="Calibri"/>
                <a:cs typeface="Calibri"/>
              </a:rPr>
              <a:t>r</a:t>
            </a:r>
            <a:r>
              <a:rPr sz="2200" b="1" spc="-10" dirty="0" smtClean="0">
                <a:latin typeface="Calibri"/>
                <a:cs typeface="Calibri"/>
              </a:rPr>
              <a:t>ses </a:t>
            </a:r>
            <a:r>
              <a:rPr sz="2200" b="1" spc="-15" dirty="0" smtClean="0">
                <a:latin typeface="Calibri"/>
                <a:cs typeface="Calibri"/>
              </a:rPr>
              <a:t>a</a:t>
            </a:r>
            <a:r>
              <a:rPr sz="2200" b="1" spc="-25" dirty="0" smtClean="0">
                <a:latin typeface="Calibri"/>
                <a:cs typeface="Calibri"/>
              </a:rPr>
              <a:t>n</a:t>
            </a:r>
            <a:r>
              <a:rPr sz="2200" b="1" spc="-15" dirty="0" smtClean="0">
                <a:latin typeface="Calibri"/>
                <a:cs typeface="Calibri"/>
              </a:rPr>
              <a:t>d p</a:t>
            </a:r>
            <a:r>
              <a:rPr sz="2200" b="1" spc="-55" dirty="0" smtClean="0">
                <a:latin typeface="Calibri"/>
                <a:cs typeface="Calibri"/>
              </a:rPr>
              <a:t>h</a:t>
            </a:r>
            <a:r>
              <a:rPr sz="2200" b="1" spc="-25" dirty="0" smtClean="0">
                <a:latin typeface="Calibri"/>
                <a:cs typeface="Calibri"/>
              </a:rPr>
              <a:t>y</a:t>
            </a:r>
            <a:r>
              <a:rPr sz="2200" b="1" spc="-10" dirty="0" smtClean="0">
                <a:latin typeface="Calibri"/>
                <a:cs typeface="Calibri"/>
              </a:rPr>
              <a:t>sicians,</a:t>
            </a:r>
            <a:endParaRPr sz="220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812165" algn="l"/>
              </a:tabLst>
            </a:pPr>
            <a:r>
              <a:rPr sz="2200" b="1" spc="-10" dirty="0" smtClean="0">
                <a:latin typeface="Calibri"/>
                <a:cs typeface="Calibri"/>
              </a:rPr>
              <a:t>char</a:t>
            </a:r>
            <a:r>
              <a:rPr sz="2200" b="1" spc="-25" dirty="0" smtClean="0">
                <a:latin typeface="Calibri"/>
                <a:cs typeface="Calibri"/>
              </a:rPr>
              <a:t>t</a:t>
            </a:r>
            <a:r>
              <a:rPr sz="2200" b="1" spc="-10" dirty="0" smtClean="0">
                <a:latin typeface="Calibri"/>
                <a:cs typeface="Calibri"/>
              </a:rPr>
              <a:t>s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-15" dirty="0" smtClean="0">
                <a:latin typeface="Calibri"/>
                <a:cs typeface="Calibri"/>
              </a:rPr>
              <a:t>n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20" dirty="0" smtClean="0">
                <a:latin typeface="Calibri"/>
                <a:cs typeface="Calibri"/>
              </a:rPr>
              <a:t>t</a:t>
            </a:r>
            <a:r>
              <a:rPr sz="2200" b="1" spc="-30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-50" dirty="0" smtClean="0">
                <a:latin typeface="Calibri"/>
                <a:cs typeface="Calibri"/>
              </a:rPr>
              <a:t>a</a:t>
            </a:r>
            <a:r>
              <a:rPr sz="2200" b="1" spc="-2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me</a:t>
            </a:r>
            <a:r>
              <a:rPr sz="2200" b="1" spc="-45" dirty="0" smtClean="0">
                <a:latin typeface="Calibri"/>
                <a:cs typeface="Calibri"/>
              </a:rPr>
              <a:t>n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4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al</a:t>
            </a:r>
            <a:r>
              <a:rPr sz="2200" b="1" spc="-40" dirty="0" smtClean="0">
                <a:latin typeface="Calibri"/>
                <a:cs typeface="Calibri"/>
              </a:rPr>
              <a:t>g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-10" dirty="0" smtClean="0">
                <a:latin typeface="Calibri"/>
                <a:cs typeface="Calibri"/>
              </a:rPr>
              <a:t>ri</a:t>
            </a:r>
            <a:r>
              <a:rPr sz="2200" b="1" spc="-2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hms,</a:t>
            </a:r>
            <a:endParaRPr sz="220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812165" algn="l"/>
              </a:tabLst>
            </a:pP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esea</a:t>
            </a:r>
            <a:r>
              <a:rPr sz="2200" b="1" spc="-55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ch</a:t>
            </a:r>
            <a:r>
              <a:rPr sz="2200" b="1" spc="40" dirty="0" smtClean="0">
                <a:latin typeface="Calibri"/>
                <a:cs typeface="Calibri"/>
              </a:rPr>
              <a:t> </a:t>
            </a:r>
            <a:r>
              <a:rPr sz="2200" b="1" spc="-4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eam</a:t>
            </a:r>
            <a:r>
              <a:rPr sz="2200" b="1" spc="20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a</a:t>
            </a:r>
            <a:r>
              <a:rPr sz="2200" b="1" spc="-25" dirty="0" smtClean="0">
                <a:latin typeface="Calibri"/>
                <a:cs typeface="Calibri"/>
              </a:rPr>
              <a:t>d</a:t>
            </a:r>
            <a:r>
              <a:rPr sz="2200" b="1" spc="-35" dirty="0" smtClean="0">
                <a:latin typeface="Calibri"/>
                <a:cs typeface="Calibri"/>
              </a:rPr>
              <a:t>v</a:t>
            </a:r>
            <a:r>
              <a:rPr sz="2200" b="1" spc="-15" dirty="0" smtClean="0">
                <a:latin typeface="Calibri"/>
                <a:cs typeface="Calibri"/>
              </a:rPr>
              <a:t>o</a:t>
            </a:r>
            <a:r>
              <a:rPr sz="2200" b="1" spc="-25" dirty="0" smtClean="0">
                <a:latin typeface="Calibri"/>
                <a:cs typeface="Calibri"/>
              </a:rPr>
              <a:t>c</a:t>
            </a:r>
            <a:r>
              <a:rPr sz="2200" b="1" spc="-45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ti</a:t>
            </a:r>
            <a:r>
              <a:rPr sz="2200" b="1" spc="-25" dirty="0" smtClean="0">
                <a:latin typeface="Calibri"/>
                <a:cs typeface="Calibri"/>
              </a:rPr>
              <a:t>n</a:t>
            </a:r>
            <a:r>
              <a:rPr sz="2200" b="1" spc="-15" dirty="0" smtClean="0">
                <a:latin typeface="Calibri"/>
                <a:cs typeface="Calibri"/>
              </a:rPr>
              <a:t>g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imp</a:t>
            </a:r>
            <a:r>
              <a:rPr sz="2200" b="1" spc="-35" dirty="0" smtClean="0">
                <a:latin typeface="Calibri"/>
                <a:cs typeface="Calibri"/>
              </a:rPr>
              <a:t>rov</a:t>
            </a:r>
            <a:r>
              <a:rPr sz="2200" b="1" spc="-15" dirty="0" smtClean="0">
                <a:latin typeface="Calibri"/>
                <a:cs typeface="Calibri"/>
              </a:rPr>
              <a:t>ed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drug</a:t>
            </a:r>
            <a:r>
              <a:rPr sz="2200" b="1" spc="-10" dirty="0" smtClean="0">
                <a:latin typeface="Calibri"/>
                <a:cs typeface="Calibri"/>
              </a:rPr>
              <a:t> </a:t>
            </a:r>
            <a:r>
              <a:rPr sz="2200" b="1" spc="-60" dirty="0" smtClean="0">
                <a:latin typeface="Calibri"/>
                <a:cs typeface="Calibri"/>
              </a:rPr>
              <a:t>a</a:t>
            </a:r>
            <a:r>
              <a:rPr sz="2200" b="1" spc="-50" dirty="0" smtClean="0">
                <a:latin typeface="Calibri"/>
                <a:cs typeface="Calibri"/>
              </a:rPr>
              <a:t>v</a:t>
            </a:r>
            <a:r>
              <a:rPr sz="2200" b="1" spc="-10" dirty="0" smtClean="0">
                <a:latin typeface="Calibri"/>
                <a:cs typeface="Calibri"/>
              </a:rPr>
              <a:t>ail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bili</a:t>
            </a:r>
            <a:r>
              <a:rPr sz="2200" b="1" spc="-2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812165" algn="l"/>
              </a:tabLst>
            </a:pPr>
            <a:r>
              <a:rPr sz="2200" b="1" spc="-15" dirty="0" smtClean="0">
                <a:latin typeface="Calibri"/>
                <a:cs typeface="Calibri"/>
              </a:rPr>
              <a:t>“H</a:t>
            </a:r>
            <a:r>
              <a:rPr sz="2200" b="1" spc="-35" dirty="0" smtClean="0">
                <a:latin typeface="Calibri"/>
                <a:cs typeface="Calibri"/>
              </a:rPr>
              <a:t>a</a:t>
            </a:r>
            <a:r>
              <a:rPr sz="2200" b="1" spc="-15" dirty="0" smtClean="0">
                <a:latin typeface="Calibri"/>
                <a:cs typeface="Calibri"/>
              </a:rPr>
              <a:t>w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-25" dirty="0" smtClean="0">
                <a:latin typeface="Calibri"/>
                <a:cs typeface="Calibri"/>
              </a:rPr>
              <a:t>h</a:t>
            </a:r>
            <a:r>
              <a:rPr sz="2200" b="1" spc="-10" dirty="0" smtClean="0">
                <a:latin typeface="Calibri"/>
                <a:cs typeface="Calibri"/>
              </a:rPr>
              <a:t>or</a:t>
            </a:r>
            <a:r>
              <a:rPr sz="2200" b="1" spc="-25" dirty="0" smtClean="0">
                <a:latin typeface="Calibri"/>
                <a:cs typeface="Calibri"/>
              </a:rPr>
              <a:t>n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40" dirty="0" smtClean="0">
                <a:latin typeface="Calibri"/>
                <a:cs typeface="Calibri"/>
              </a:rPr>
              <a:t> </a:t>
            </a:r>
            <a:r>
              <a:rPr sz="2200" b="1" spc="-30" dirty="0" smtClean="0">
                <a:latin typeface="Calibri"/>
                <a:cs typeface="Calibri"/>
              </a:rPr>
              <a:t>e</a:t>
            </a:r>
            <a:r>
              <a:rPr sz="2200" b="1" spc="-10" dirty="0" smtClean="0">
                <a:latin typeface="Calibri"/>
                <a:cs typeface="Calibri"/>
              </a:rPr>
              <a:t>f</a:t>
            </a:r>
            <a:r>
              <a:rPr sz="2200" b="1" spc="-45" dirty="0" smtClean="0">
                <a:latin typeface="Calibri"/>
                <a:cs typeface="Calibri"/>
              </a:rPr>
              <a:t>f</a:t>
            </a:r>
            <a:r>
              <a:rPr sz="2200" b="1" spc="-10" dirty="0" smtClean="0">
                <a:latin typeface="Calibri"/>
                <a:cs typeface="Calibri"/>
              </a:rPr>
              <a:t>ec</a:t>
            </a:r>
            <a:r>
              <a:rPr sz="2200" b="1" spc="45" dirty="0" smtClean="0">
                <a:latin typeface="Calibri"/>
                <a:cs typeface="Calibri"/>
              </a:rPr>
              <a:t>t</a:t>
            </a:r>
            <a:r>
              <a:rPr sz="2200" b="1" spc="-10" dirty="0" smtClean="0">
                <a:latin typeface="Calibri"/>
                <a:cs typeface="Calibri"/>
              </a:rPr>
              <a:t>”</a:t>
            </a:r>
            <a:r>
              <a:rPr sz="2200" b="1" spc="30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due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45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o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-25" dirty="0" smtClean="0">
                <a:latin typeface="Calibri"/>
                <a:cs typeface="Calibri"/>
              </a:rPr>
              <a:t>h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o</a:t>
            </a:r>
            <a:r>
              <a:rPr sz="2200" b="1" spc="-25" dirty="0" smtClean="0">
                <a:latin typeface="Calibri"/>
                <a:cs typeface="Calibri"/>
              </a:rPr>
              <a:t>p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0" dirty="0" smtClean="0">
                <a:latin typeface="Calibri"/>
                <a:cs typeface="Calibri"/>
              </a:rPr>
              <a:t>n</a:t>
            </a:r>
            <a:r>
              <a:rPr sz="2200" b="1" spc="-15" dirty="0" smtClean="0">
                <a:latin typeface="Calibri"/>
                <a:cs typeface="Calibri"/>
              </a:rPr>
              <a:t>-</a:t>
            </a:r>
            <a:r>
              <a:rPr sz="2200" b="1" spc="-10" dirty="0" smtClean="0">
                <a:latin typeface="Calibri"/>
                <a:cs typeface="Calibri"/>
              </a:rPr>
              <a:t>la</a:t>
            </a:r>
            <a:r>
              <a:rPr sz="2200" b="1" spc="-25" dirty="0" smtClean="0">
                <a:latin typeface="Calibri"/>
                <a:cs typeface="Calibri"/>
              </a:rPr>
              <a:t>b</a:t>
            </a:r>
            <a:r>
              <a:rPr sz="2200" b="1" spc="-10" dirty="0" smtClean="0">
                <a:latin typeface="Calibri"/>
                <a:cs typeface="Calibri"/>
              </a:rPr>
              <a:t>el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n</a:t>
            </a:r>
            <a:r>
              <a:rPr sz="2200" b="1" spc="-50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-25" dirty="0" smtClean="0">
                <a:latin typeface="Calibri"/>
                <a:cs typeface="Calibri"/>
              </a:rPr>
              <a:t>u</a:t>
            </a: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of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-25" dirty="0" smtClean="0">
                <a:latin typeface="Calibri"/>
                <a:cs typeface="Calibri"/>
              </a:rPr>
              <a:t>h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tri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l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ts val="500"/>
              </a:lnSpc>
              <a:spcBef>
                <a:spcPts val="0"/>
              </a:spcBef>
              <a:buFont typeface="Courier New"/>
              <a:buChar char="o"/>
            </a:pPr>
            <a:endParaRPr sz="500"/>
          </a:p>
          <a:p>
            <a:pPr lvl="1"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2200" b="1" spc="-10" dirty="0" smtClean="0">
                <a:latin typeface="Calibri"/>
                <a:cs typeface="Calibri"/>
              </a:rPr>
              <a:t>L</a:t>
            </a:r>
            <a:r>
              <a:rPr sz="2200" b="1" spc="-25" dirty="0" smtClean="0">
                <a:latin typeface="Calibri"/>
                <a:cs typeface="Calibri"/>
              </a:rPr>
              <a:t>e</a:t>
            </a:r>
            <a:r>
              <a:rPr sz="2200" b="1" spc="-10" dirty="0" smtClean="0">
                <a:latin typeface="Calibri"/>
                <a:cs typeface="Calibri"/>
              </a:rPr>
              <a:t>ss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-15" dirty="0" smtClean="0">
                <a:latin typeface="Calibri"/>
                <a:cs typeface="Calibri"/>
              </a:rPr>
              <a:t>ns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40" dirty="0" smtClean="0">
                <a:latin typeface="Calibri"/>
                <a:cs typeface="Calibri"/>
              </a:rPr>
              <a:t>f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0" dirty="0" smtClean="0">
                <a:latin typeface="Calibri"/>
                <a:cs typeface="Calibri"/>
              </a:rPr>
              <a:t>r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he</a:t>
            </a:r>
            <a:r>
              <a:rPr sz="2200" b="1" spc="-30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l</a:t>
            </a:r>
            <a:r>
              <a:rPr sz="2200" b="1" spc="-15" dirty="0" smtClean="0">
                <a:latin typeface="Calibri"/>
                <a:cs typeface="Calibri"/>
              </a:rPr>
              <a:t>th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50" dirty="0" smtClean="0">
                <a:latin typeface="Calibri"/>
                <a:cs typeface="Calibri"/>
              </a:rPr>
              <a:t>s</a:t>
            </a:r>
            <a:r>
              <a:rPr sz="2200" b="1" spc="-30" dirty="0" smtClean="0">
                <a:latin typeface="Calibri"/>
                <a:cs typeface="Calibri"/>
              </a:rPr>
              <a:t>y</a:t>
            </a:r>
            <a:r>
              <a:rPr sz="2200" b="1" spc="-35" dirty="0" smtClean="0">
                <a:latin typeface="Calibri"/>
                <a:cs typeface="Calibri"/>
              </a:rPr>
              <a:t>s</a:t>
            </a:r>
            <a:r>
              <a:rPr sz="2200" b="1" spc="-4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ems</a:t>
            </a:r>
            <a:r>
              <a:rPr sz="2200" b="1" spc="-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buFont typeface="Courier New"/>
              <a:buChar char="o"/>
              <a:tabLst>
                <a:tab pos="812165" algn="l"/>
              </a:tabLst>
            </a:pPr>
            <a:r>
              <a:rPr sz="2200" b="1" spc="-15" dirty="0" smtClean="0">
                <a:latin typeface="Calibri"/>
                <a:cs typeface="Calibri"/>
              </a:rPr>
              <a:t>Impor</a:t>
            </a:r>
            <a:r>
              <a:rPr sz="2200" b="1" spc="-45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a</a:t>
            </a:r>
            <a:r>
              <a:rPr sz="2200" b="1" spc="-25" dirty="0" smtClean="0">
                <a:latin typeface="Calibri"/>
                <a:cs typeface="Calibri"/>
              </a:rPr>
              <a:t>n</a:t>
            </a:r>
            <a:r>
              <a:rPr sz="2200" b="1" spc="-10" dirty="0" smtClean="0">
                <a:latin typeface="Calibri"/>
                <a:cs typeface="Calibri"/>
              </a:rPr>
              <a:t>ce</a:t>
            </a:r>
            <a:r>
              <a:rPr sz="2200" b="1" spc="4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of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40" dirty="0" smtClean="0">
                <a:latin typeface="Calibri"/>
                <a:cs typeface="Calibri"/>
              </a:rPr>
              <a:t>t</a:t>
            </a:r>
            <a:r>
              <a:rPr sz="2200" b="1" spc="-10" dirty="0" smtClean="0">
                <a:latin typeface="Calibri"/>
                <a:cs typeface="Calibri"/>
              </a:rPr>
              <a:t>ask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shif</a:t>
            </a:r>
            <a:r>
              <a:rPr sz="2200" b="1" spc="-15" dirty="0" smtClean="0">
                <a:latin typeface="Calibri"/>
                <a:cs typeface="Calibri"/>
              </a:rPr>
              <a:t>t</a:t>
            </a:r>
            <a:r>
              <a:rPr sz="2200" b="1" spc="-10" dirty="0" smtClean="0">
                <a:latin typeface="Calibri"/>
                <a:cs typeface="Calibri"/>
              </a:rPr>
              <a:t>in</a:t>
            </a:r>
            <a:r>
              <a:rPr sz="2200" b="1" spc="40" dirty="0" smtClean="0">
                <a:latin typeface="Calibri"/>
                <a:cs typeface="Calibri"/>
              </a:rPr>
              <a:t>g</a:t>
            </a:r>
            <a:r>
              <a:rPr sz="2200" b="1" spc="-70" dirty="0" smtClean="0">
                <a:latin typeface="Calibri"/>
                <a:cs typeface="Calibri"/>
              </a:rPr>
              <a:t>/</a:t>
            </a:r>
            <a:r>
              <a:rPr sz="2200" b="1" spc="-15" dirty="0" smtClean="0">
                <a:latin typeface="Calibri"/>
                <a:cs typeface="Calibri"/>
              </a:rPr>
              <a:t>sh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ring</a:t>
            </a:r>
            <a:r>
              <a:rPr sz="2200" b="1" spc="5" dirty="0" smtClean="0">
                <a:latin typeface="Calibri"/>
                <a:cs typeface="Calibri"/>
              </a:rPr>
              <a:t> </a:t>
            </a:r>
            <a:r>
              <a:rPr sz="2200" b="1" spc="-45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primary</a:t>
            </a:r>
            <a:r>
              <a:rPr sz="2200" b="1" spc="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c</a:t>
            </a:r>
            <a:r>
              <a:rPr sz="2200" b="1" spc="-30" dirty="0" smtClean="0">
                <a:latin typeface="Calibri"/>
                <a:cs typeface="Calibri"/>
              </a:rPr>
              <a:t>a</a:t>
            </a: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45" dirty="0" smtClean="0">
                <a:latin typeface="Calibri"/>
                <a:cs typeface="Calibri"/>
              </a:rPr>
              <a:t>f</a:t>
            </a:r>
            <a:r>
              <a:rPr sz="2200" b="1" spc="-10" dirty="0" smtClean="0">
                <a:latin typeface="Calibri"/>
                <a:cs typeface="Calibri"/>
              </a:rPr>
              <a:t>or</a:t>
            </a:r>
            <a:r>
              <a:rPr sz="2200" b="1" spc="2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deli</a:t>
            </a:r>
            <a:r>
              <a:rPr sz="2200" b="1" spc="-40" dirty="0" smtClean="0">
                <a:latin typeface="Calibri"/>
                <a:cs typeface="Calibri"/>
              </a:rPr>
              <a:t>v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-5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y</a:t>
            </a:r>
            <a:r>
              <a:rPr sz="2200" b="1" spc="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of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NCD</a:t>
            </a:r>
            <a:r>
              <a:rPr sz="2200" b="1" spc="-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ca</a:t>
            </a:r>
            <a:r>
              <a:rPr sz="2200" b="1" spc="-45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buFont typeface="Courier New"/>
              <a:buChar char="o"/>
              <a:tabLst>
                <a:tab pos="812165" algn="l"/>
              </a:tabLst>
            </a:pP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-25" dirty="0" smtClean="0">
                <a:latin typeface="Calibri"/>
                <a:cs typeface="Calibri"/>
              </a:rPr>
              <a:t>n</a:t>
            </a:r>
            <a:r>
              <a:rPr sz="2200" b="1" spc="-10" dirty="0" smtClean="0">
                <a:latin typeface="Calibri"/>
                <a:cs typeface="Calibri"/>
              </a:rPr>
              <a:t>suring </a:t>
            </a:r>
            <a:r>
              <a:rPr sz="2200" b="1" spc="-55" dirty="0" smtClean="0">
                <a:latin typeface="Calibri"/>
                <a:cs typeface="Calibri"/>
              </a:rPr>
              <a:t>a</a:t>
            </a:r>
            <a:r>
              <a:rPr sz="2200" b="1" spc="-50" dirty="0" smtClean="0">
                <a:latin typeface="Calibri"/>
                <a:cs typeface="Calibri"/>
              </a:rPr>
              <a:t>v</a:t>
            </a:r>
            <a:r>
              <a:rPr sz="2200" b="1" spc="-10" dirty="0" smtClean="0">
                <a:latin typeface="Calibri"/>
                <a:cs typeface="Calibri"/>
              </a:rPr>
              <a:t>ail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bili</a:t>
            </a:r>
            <a:r>
              <a:rPr sz="2200" b="1" spc="-2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y</a:t>
            </a:r>
            <a:r>
              <a:rPr sz="2200" b="1" spc="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of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esse</a:t>
            </a:r>
            <a:r>
              <a:rPr sz="2200" b="1" spc="-45" dirty="0" smtClean="0">
                <a:latin typeface="Calibri"/>
                <a:cs typeface="Calibri"/>
              </a:rPr>
              <a:t>n</a:t>
            </a:r>
            <a:r>
              <a:rPr sz="2200" b="1" spc="-10" dirty="0" smtClean="0">
                <a:latin typeface="Calibri"/>
                <a:cs typeface="Calibri"/>
              </a:rPr>
              <a:t>ti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l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drugs, </a:t>
            </a:r>
            <a:r>
              <a:rPr sz="2200" b="1" spc="-15" dirty="0" smtClean="0">
                <a:latin typeface="Calibri"/>
                <a:cs typeface="Calibri"/>
              </a:rPr>
              <a:t>and</a:t>
            </a:r>
            <a:r>
              <a:rPr sz="2200" b="1" spc="-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di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15" dirty="0" smtClean="0">
                <a:latin typeface="Calibri"/>
                <a:cs typeface="Calibri"/>
              </a:rPr>
              <a:t>gno</a:t>
            </a:r>
            <a:r>
              <a:rPr sz="2200" b="1" spc="-40" dirty="0" smtClean="0">
                <a:latin typeface="Calibri"/>
                <a:cs typeface="Calibri"/>
              </a:rPr>
              <a:t>s</a:t>
            </a:r>
            <a:r>
              <a:rPr sz="2200" b="1" spc="-10" dirty="0" smtClean="0">
                <a:latin typeface="Calibri"/>
                <a:cs typeface="Calibri"/>
              </a:rPr>
              <a:t>tics</a:t>
            </a:r>
            <a:endParaRPr sz="220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buFont typeface="Courier New"/>
              <a:buChar char="o"/>
              <a:tabLst>
                <a:tab pos="812165" algn="l"/>
              </a:tabLst>
            </a:pPr>
            <a:r>
              <a:rPr sz="2200" b="1" spc="-55" dirty="0" smtClean="0">
                <a:latin typeface="Calibri"/>
                <a:cs typeface="Calibri"/>
              </a:rPr>
              <a:t>P</a:t>
            </a:r>
            <a:r>
              <a:rPr sz="2200" b="1" spc="-10" dirty="0" smtClean="0">
                <a:latin typeface="Calibri"/>
                <a:cs typeface="Calibri"/>
              </a:rPr>
              <a:t>erio</a:t>
            </a:r>
            <a:r>
              <a:rPr sz="2200" b="1" spc="-25" dirty="0" smtClean="0">
                <a:latin typeface="Calibri"/>
                <a:cs typeface="Calibri"/>
              </a:rPr>
              <a:t>d</a:t>
            </a:r>
            <a:r>
              <a:rPr sz="2200" b="1" spc="-10" dirty="0" smtClean="0">
                <a:latin typeface="Calibri"/>
                <a:cs typeface="Calibri"/>
              </a:rPr>
              <a:t>ic</a:t>
            </a:r>
            <a:r>
              <a:rPr sz="2200" b="1" spc="3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t</a:t>
            </a:r>
            <a:r>
              <a:rPr sz="2200" b="1" spc="-65" dirty="0" smtClean="0">
                <a:latin typeface="Calibri"/>
                <a:cs typeface="Calibri"/>
              </a:rPr>
              <a:t>r</a:t>
            </a:r>
            <a:r>
              <a:rPr sz="2200" b="1" spc="-10" dirty="0" smtClean="0">
                <a:latin typeface="Calibri"/>
                <a:cs typeface="Calibri"/>
              </a:rPr>
              <a:t>ai</a:t>
            </a:r>
            <a:r>
              <a:rPr sz="2200" b="1" spc="-25" dirty="0" smtClean="0">
                <a:latin typeface="Calibri"/>
                <a:cs typeface="Calibri"/>
              </a:rPr>
              <a:t>n</a:t>
            </a:r>
            <a:r>
              <a:rPr sz="2200" b="1" spc="-10" dirty="0" smtClean="0">
                <a:latin typeface="Calibri"/>
                <a:cs typeface="Calibri"/>
              </a:rPr>
              <a:t>ing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of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he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lt</a:t>
            </a:r>
            <a:r>
              <a:rPr sz="2200" b="1" spc="-25" dirty="0" smtClean="0">
                <a:latin typeface="Calibri"/>
                <a:cs typeface="Calibri"/>
              </a:rPr>
              <a:t>h</a:t>
            </a:r>
            <a:r>
              <a:rPr sz="2200" b="1" spc="-10" dirty="0" smtClean="0">
                <a:latin typeface="Calibri"/>
                <a:cs typeface="Calibri"/>
              </a:rPr>
              <a:t>c</a:t>
            </a:r>
            <a:r>
              <a:rPr sz="2200" b="1" spc="-30" dirty="0" smtClean="0">
                <a:latin typeface="Calibri"/>
                <a:cs typeface="Calibri"/>
              </a:rPr>
              <a:t>a</a:t>
            </a: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40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p</a:t>
            </a: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o</a:t>
            </a:r>
            <a:r>
              <a:rPr sz="2200" b="1" spc="-50" dirty="0" smtClean="0">
                <a:latin typeface="Calibri"/>
                <a:cs typeface="Calibri"/>
              </a:rPr>
              <a:t>f</a:t>
            </a:r>
            <a:r>
              <a:rPr sz="2200" b="1" spc="-10" dirty="0" smtClean="0">
                <a:latin typeface="Calibri"/>
                <a:cs typeface="Calibri"/>
              </a:rPr>
              <a:t>essi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-15" dirty="0" smtClean="0">
                <a:latin typeface="Calibri"/>
                <a:cs typeface="Calibri"/>
              </a:rPr>
              <a:t>n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ls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on</a:t>
            </a:r>
            <a:r>
              <a:rPr sz="2200" b="1" spc="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guideli</a:t>
            </a:r>
            <a:r>
              <a:rPr sz="2200" b="1" spc="-20" dirty="0" smtClean="0">
                <a:latin typeface="Calibri"/>
                <a:cs typeface="Calibri"/>
              </a:rPr>
              <a:t>n</a:t>
            </a:r>
            <a:r>
              <a:rPr sz="2200" b="1" spc="-15" dirty="0" smtClean="0">
                <a:latin typeface="Calibri"/>
                <a:cs typeface="Calibri"/>
              </a:rPr>
              <a:t>e </a:t>
            </a:r>
            <a:r>
              <a:rPr sz="2200" b="1" spc="-10" dirty="0" smtClean="0">
                <a:latin typeface="Calibri"/>
                <a:cs typeface="Calibri"/>
              </a:rPr>
              <a:t>di</a:t>
            </a: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10" dirty="0" smtClean="0">
                <a:latin typeface="Calibri"/>
                <a:cs typeface="Calibri"/>
              </a:rPr>
              <a:t>ec</a:t>
            </a:r>
            <a:r>
              <a:rPr sz="2200" b="1" spc="-4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ed</a:t>
            </a:r>
            <a:r>
              <a:rPr sz="2200" b="1" spc="1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c</a:t>
            </a:r>
            <a:r>
              <a:rPr sz="2200" b="1" spc="-30" dirty="0" smtClean="0">
                <a:latin typeface="Calibri"/>
                <a:cs typeface="Calibri"/>
              </a:rPr>
              <a:t>a</a:t>
            </a: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buFont typeface="Courier New"/>
              <a:buChar char="o"/>
              <a:tabLst>
                <a:tab pos="812165" algn="l"/>
              </a:tabLst>
            </a:pPr>
            <a:r>
              <a:rPr sz="2200" b="1" spc="-50" dirty="0" smtClean="0">
                <a:latin typeface="Calibri"/>
                <a:cs typeface="Calibri"/>
              </a:rPr>
              <a:t>F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-10" dirty="0" smtClean="0">
                <a:latin typeface="Calibri"/>
                <a:cs typeface="Calibri"/>
              </a:rPr>
              <a:t>sib</a:t>
            </a:r>
            <a:r>
              <a:rPr sz="2200" b="1" spc="-15" dirty="0" smtClean="0">
                <a:latin typeface="Calibri"/>
                <a:cs typeface="Calibri"/>
              </a:rPr>
              <a:t>i</a:t>
            </a:r>
            <a:r>
              <a:rPr sz="2200" b="1" spc="-10" dirty="0" smtClean="0">
                <a:latin typeface="Calibri"/>
                <a:cs typeface="Calibri"/>
              </a:rPr>
              <a:t>li</a:t>
            </a:r>
            <a:r>
              <a:rPr sz="2200" b="1" spc="-2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y</a:t>
            </a:r>
            <a:r>
              <a:rPr sz="2200" b="1" spc="20" dirty="0" smtClean="0">
                <a:latin typeface="Calibri"/>
                <a:cs typeface="Calibri"/>
              </a:rPr>
              <a:t> 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0" dirty="0" smtClean="0">
                <a:latin typeface="Calibri"/>
                <a:cs typeface="Calibri"/>
              </a:rPr>
              <a:t>f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usi</a:t>
            </a:r>
            <a:r>
              <a:rPr sz="2200" b="1" spc="-25" dirty="0" smtClean="0">
                <a:latin typeface="Calibri"/>
                <a:cs typeface="Calibri"/>
              </a:rPr>
              <a:t>n</a:t>
            </a:r>
            <a:r>
              <a:rPr sz="2200" b="1" spc="-15" dirty="0" smtClean="0">
                <a:latin typeface="Calibri"/>
                <a:cs typeface="Calibri"/>
              </a:rPr>
              <a:t>g</a:t>
            </a:r>
            <a:r>
              <a:rPr sz="2200" b="1" spc="-20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-30" dirty="0" smtClean="0">
                <a:latin typeface="Calibri"/>
                <a:cs typeface="Calibri"/>
              </a:rPr>
              <a:t>H</a:t>
            </a:r>
            <a:r>
              <a:rPr sz="2200" b="1" spc="-15" dirty="0" smtClean="0">
                <a:latin typeface="Calibri"/>
                <a:cs typeface="Calibri"/>
              </a:rPr>
              <a:t>R</a:t>
            </a:r>
            <a:r>
              <a:rPr sz="2200" b="1" spc="20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–</a:t>
            </a:r>
            <a:r>
              <a:rPr sz="2200" b="1" spc="1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E</a:t>
            </a:r>
            <a:r>
              <a:rPr sz="2200" b="1" spc="-25" dirty="0" smtClean="0">
                <a:latin typeface="Calibri"/>
                <a:cs typeface="Calibri"/>
              </a:rPr>
              <a:t>D</a:t>
            </a:r>
            <a:r>
              <a:rPr sz="2200" b="1" spc="-15" dirty="0" smtClean="0">
                <a:latin typeface="Calibri"/>
                <a:cs typeface="Calibri"/>
              </a:rPr>
              <a:t>S</a:t>
            </a:r>
            <a:r>
              <a:rPr sz="2200" b="1" spc="5" dirty="0" smtClean="0">
                <a:latin typeface="Calibri"/>
                <a:cs typeface="Calibri"/>
              </a:rPr>
              <a:t> </a:t>
            </a:r>
            <a:r>
              <a:rPr sz="2200" b="1" spc="-50" dirty="0" smtClean="0">
                <a:latin typeface="Calibri"/>
                <a:cs typeface="Calibri"/>
              </a:rPr>
              <a:t>s</a:t>
            </a:r>
            <a:r>
              <a:rPr sz="2200" b="1" spc="-30" dirty="0" smtClean="0">
                <a:latin typeface="Calibri"/>
                <a:cs typeface="Calibri"/>
              </a:rPr>
              <a:t>y</a:t>
            </a:r>
            <a:r>
              <a:rPr sz="2200" b="1" spc="-35" dirty="0" smtClean="0">
                <a:latin typeface="Calibri"/>
                <a:cs typeface="Calibri"/>
              </a:rPr>
              <a:t>s</a:t>
            </a:r>
            <a:r>
              <a:rPr sz="2200" b="1" spc="-4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ems</a:t>
            </a:r>
            <a:r>
              <a:rPr sz="2200" b="1" spc="-5" dirty="0" smtClean="0">
                <a:latin typeface="Calibri"/>
                <a:cs typeface="Calibri"/>
              </a:rPr>
              <a:t> </a:t>
            </a:r>
            <a:r>
              <a:rPr sz="2200" b="1" spc="-35" dirty="0" smtClean="0">
                <a:latin typeface="Calibri"/>
                <a:cs typeface="Calibri"/>
              </a:rPr>
              <a:t>f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0" dirty="0" smtClean="0">
                <a:latin typeface="Calibri"/>
                <a:cs typeface="Calibri"/>
              </a:rPr>
              <a:t>r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ch</a:t>
            </a:r>
            <a:r>
              <a:rPr sz="2200" b="1" spc="-40" dirty="0" smtClean="0">
                <a:latin typeface="Calibri"/>
                <a:cs typeface="Calibri"/>
              </a:rPr>
              <a:t>r</a:t>
            </a:r>
            <a:r>
              <a:rPr sz="2200" b="1" spc="-25" dirty="0" smtClean="0">
                <a:latin typeface="Calibri"/>
                <a:cs typeface="Calibri"/>
              </a:rPr>
              <a:t>o</a:t>
            </a:r>
            <a:r>
              <a:rPr sz="2200" b="1" spc="-10" dirty="0" smtClean="0">
                <a:latin typeface="Calibri"/>
                <a:cs typeface="Calibri"/>
              </a:rPr>
              <a:t>nic dis</a:t>
            </a:r>
            <a:r>
              <a:rPr sz="2200" b="1" spc="-25" dirty="0" smtClean="0">
                <a:latin typeface="Calibri"/>
                <a:cs typeface="Calibri"/>
              </a:rPr>
              <a:t>e</a:t>
            </a:r>
            <a:r>
              <a:rPr sz="2200" b="1" spc="-15" dirty="0" smtClean="0">
                <a:latin typeface="Calibri"/>
                <a:cs typeface="Calibri"/>
              </a:rPr>
              <a:t>a</a:t>
            </a:r>
            <a:r>
              <a:rPr sz="2200" b="1" spc="-20" dirty="0" smtClean="0">
                <a:latin typeface="Calibri"/>
                <a:cs typeface="Calibri"/>
              </a:rPr>
              <a:t>s</a:t>
            </a:r>
            <a:r>
              <a:rPr sz="2200" b="1" spc="0" dirty="0" smtClean="0">
                <a:latin typeface="Calibri"/>
                <a:cs typeface="Calibri"/>
              </a:rPr>
              <a:t>e</a:t>
            </a:r>
            <a:r>
              <a:rPr sz="2200" b="1" spc="2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c</a:t>
            </a:r>
            <a:r>
              <a:rPr sz="2200" b="1" spc="-15" dirty="0" smtClean="0">
                <a:latin typeface="Calibri"/>
                <a:cs typeface="Calibri"/>
              </a:rPr>
              <a:t>a</a:t>
            </a:r>
            <a:r>
              <a:rPr sz="2200" b="1" spc="-45" dirty="0" smtClean="0">
                <a:latin typeface="Calibri"/>
                <a:cs typeface="Calibri"/>
              </a:rPr>
              <a:t>r</a:t>
            </a:r>
            <a:r>
              <a:rPr sz="2200" b="1" spc="0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2085">
              <a:lnSpc>
                <a:spcPct val="100000"/>
              </a:lnSpc>
            </a:pP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Findings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6" y="915923"/>
            <a:ext cx="10876915" cy="3549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 smtClean="0">
                <a:latin typeface="Calibri"/>
                <a:cs typeface="Calibri"/>
              </a:rPr>
              <a:t>St</a:t>
            </a:r>
            <a:r>
              <a:rPr sz="2400" b="1" spc="-3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en</a:t>
            </a:r>
            <a:r>
              <a:rPr sz="2400" b="1" spc="-10" dirty="0" smtClean="0">
                <a:latin typeface="Calibri"/>
                <a:cs typeface="Calibri"/>
              </a:rPr>
              <a:t>gt</a:t>
            </a:r>
            <a:r>
              <a:rPr sz="2400" b="1" spc="-25" dirty="0" smtClean="0">
                <a:latin typeface="Calibri"/>
                <a:cs typeface="Calibri"/>
              </a:rPr>
              <a:t>h</a:t>
            </a:r>
            <a:r>
              <a:rPr sz="2400" b="1" spc="-10" dirty="0" smtClean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15" dirty="0" smtClean="0">
                <a:latin typeface="Calibri"/>
                <a:cs typeface="Calibri"/>
              </a:rPr>
              <a:t>A </a:t>
            </a:r>
            <a:r>
              <a:rPr sz="2400" b="1" spc="-30" dirty="0" smtClean="0">
                <a:latin typeface="Calibri"/>
                <a:cs typeface="Calibri"/>
              </a:rPr>
              <a:t>w</a:t>
            </a:r>
            <a:r>
              <a:rPr sz="2400" b="1" spc="-10" dirty="0" smtClean="0">
                <a:latin typeface="Calibri"/>
                <a:cs typeface="Calibri"/>
              </a:rPr>
              <a:t>ell</a:t>
            </a:r>
            <a:r>
              <a:rPr sz="2400" b="1" spc="-5" dirty="0" smtClean="0">
                <a:latin typeface="Calibri"/>
                <a:cs typeface="Calibri"/>
              </a:rPr>
              <a:t>-</a:t>
            </a:r>
            <a:r>
              <a:rPr sz="2400" b="1" spc="-15" dirty="0" smtClean="0">
                <a:latin typeface="Calibri"/>
                <a:cs typeface="Calibri"/>
              </a:rPr>
              <a:t>designed </a:t>
            </a:r>
            <a:r>
              <a:rPr sz="2400" b="1" spc="5" dirty="0" smtClean="0">
                <a:latin typeface="Calibri"/>
                <a:cs typeface="Calibri"/>
              </a:rPr>
              <a:t>c</a:t>
            </a:r>
            <a:r>
              <a:rPr sz="2400" b="1" spc="-10" dirty="0" smtClean="0">
                <a:latin typeface="Calibri"/>
                <a:cs typeface="Calibri"/>
              </a:rPr>
              <a:t>l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35" dirty="0" smtClean="0">
                <a:latin typeface="Calibri"/>
                <a:cs typeface="Calibri"/>
              </a:rPr>
              <a:t>s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5" dirty="0" smtClean="0">
                <a:latin typeface="Calibri"/>
                <a:cs typeface="Calibri"/>
              </a:rPr>
              <a:t>r</a:t>
            </a:r>
            <a:r>
              <a:rPr sz="2400" b="1" spc="-5" dirty="0" smtClean="0">
                <a:latin typeface="Calibri"/>
                <a:cs typeface="Calibri"/>
              </a:rPr>
              <a:t>-</a:t>
            </a:r>
            <a:r>
              <a:rPr sz="2400" b="1" spc="-5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an</a:t>
            </a:r>
            <a:r>
              <a:rPr sz="2400" b="1" spc="-20" dirty="0" smtClean="0">
                <a:latin typeface="Calibri"/>
                <a:cs typeface="Calibri"/>
              </a:rPr>
              <a:t>d</a:t>
            </a:r>
            <a:r>
              <a:rPr sz="2400" b="1" spc="0" dirty="0" smtClean="0">
                <a:latin typeface="Calibri"/>
                <a:cs typeface="Calibri"/>
              </a:rPr>
              <a:t>o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0" dirty="0" smtClean="0">
                <a:latin typeface="Calibri"/>
                <a:cs typeface="Calibri"/>
              </a:rPr>
              <a:t>i</a:t>
            </a:r>
            <a:r>
              <a:rPr sz="2400" b="1" spc="-45" dirty="0" smtClean="0">
                <a:latin typeface="Calibri"/>
                <a:cs typeface="Calibri"/>
              </a:rPr>
              <a:t>z</a:t>
            </a:r>
            <a:r>
              <a:rPr sz="2400" b="1" spc="0" dirty="0" smtClean="0">
                <a:latin typeface="Calibri"/>
                <a:cs typeface="Calibri"/>
              </a:rPr>
              <a:t>ed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-15" dirty="0" smtClean="0">
                <a:latin typeface="Calibri"/>
                <a:cs typeface="Calibri"/>
              </a:rPr>
              <a:t>o</a:t>
            </a:r>
            <a:r>
              <a:rPr sz="2400" b="1" spc="-40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ol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tr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al </a:t>
            </a:r>
            <a:r>
              <a:rPr sz="2400" b="1" spc="-15" dirty="0" smtClean="0">
                <a:latin typeface="Calibri"/>
                <a:cs typeface="Calibri"/>
              </a:rPr>
              <a:t>wi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h </a:t>
            </a:r>
            <a:r>
              <a:rPr sz="2400" b="1" spc="-10" dirty="0" smtClean="0">
                <a:latin typeface="Calibri"/>
                <a:cs typeface="Calibri"/>
              </a:rPr>
              <a:t>a</a:t>
            </a:r>
            <a:r>
              <a:rPr sz="2400" b="1" spc="-15" dirty="0" smtClean="0">
                <a:latin typeface="Calibri"/>
                <a:cs typeface="Calibri"/>
              </a:rPr>
              <a:t>deq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40" dirty="0" smtClean="0">
                <a:latin typeface="Calibri"/>
                <a:cs typeface="Calibri"/>
              </a:rPr>
              <a:t>at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po</a:t>
            </a:r>
            <a:r>
              <a:rPr sz="2400" b="1" spc="-45" dirty="0" smtClean="0">
                <a:latin typeface="Calibri"/>
                <a:cs typeface="Calibri"/>
              </a:rPr>
              <a:t>w</a:t>
            </a:r>
            <a:r>
              <a:rPr sz="2400" b="1" spc="0" dirty="0" smtClean="0">
                <a:latin typeface="Calibri"/>
                <a:cs typeface="Calibri"/>
              </a:rPr>
              <a:t>er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implem</a:t>
            </a:r>
            <a:r>
              <a:rPr sz="2400" b="1" spc="5" dirty="0" smtClean="0">
                <a:latin typeface="Calibri"/>
                <a:cs typeface="Calibri"/>
              </a:rPr>
              <a:t>e</a:t>
            </a:r>
            <a:r>
              <a:rPr sz="2400" b="1" spc="-45" dirty="0" smtClean="0">
                <a:latin typeface="Calibri"/>
                <a:cs typeface="Calibri"/>
              </a:rPr>
              <a:t>n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in</a:t>
            </a:r>
            <a:r>
              <a:rPr sz="2400" b="1" spc="-10" dirty="0" smtClean="0">
                <a:latin typeface="Calibri"/>
                <a:cs typeface="Calibri"/>
              </a:rPr>
              <a:t> t</a:t>
            </a:r>
            <a:r>
              <a:rPr sz="2400" b="1" spc="0" dirty="0" smtClean="0">
                <a:latin typeface="Calibri"/>
                <a:cs typeface="Calibri"/>
              </a:rPr>
              <a:t>yp</a:t>
            </a:r>
            <a:r>
              <a:rPr sz="2400" b="1" spc="-5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cal h</a:t>
            </a:r>
            <a:r>
              <a:rPr sz="2400" b="1" spc="0" dirty="0" smtClean="0">
                <a:latin typeface="Calibri"/>
                <a:cs typeface="Calibri"/>
              </a:rPr>
              <a:t>ealth 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-35" dirty="0" smtClean="0">
                <a:latin typeface="Calibri"/>
                <a:cs typeface="Calibri"/>
              </a:rPr>
              <a:t>s</a:t>
            </a:r>
            <a:r>
              <a:rPr sz="2400" b="1" spc="-10" dirty="0" smtClean="0">
                <a:latin typeface="Calibri"/>
                <a:cs typeface="Calibri"/>
              </a:rPr>
              <a:t>y</a:t>
            </a:r>
            <a:r>
              <a:rPr sz="2400" b="1" spc="-25" dirty="0" smtClean="0">
                <a:latin typeface="Calibri"/>
                <a:cs typeface="Calibri"/>
              </a:rPr>
              <a:t>s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em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in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pr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ma</a:t>
            </a:r>
            <a:r>
              <a:rPr sz="2400" b="1" spc="1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y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in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n</a:t>
            </a:r>
            <a:r>
              <a:rPr sz="2400" b="1" spc="-15" dirty="0" smtClean="0">
                <a:latin typeface="Calibri"/>
                <a:cs typeface="Calibri"/>
              </a:rPr>
              <a:t>d</a:t>
            </a:r>
            <a:r>
              <a:rPr sz="2400" b="1" spc="-10" dirty="0" smtClean="0">
                <a:latin typeface="Calibri"/>
                <a:cs typeface="Calibri"/>
              </a:rPr>
              <a:t>ia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2"/>
              </a:spcBef>
            </a:pPr>
            <a:endParaRPr sz="900"/>
          </a:p>
          <a:p>
            <a:pPr marL="241300" marR="15113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9317355" algn="l"/>
              </a:tabLst>
            </a:pPr>
            <a:r>
              <a:rPr sz="2400" b="1" spc="0" dirty="0" smtClean="0">
                <a:latin typeface="Calibri"/>
                <a:cs typeface="Calibri"/>
              </a:rPr>
              <a:t>Dem</a:t>
            </a:r>
            <a:r>
              <a:rPr sz="2400" b="1" spc="-15" dirty="0" smtClean="0">
                <a:latin typeface="Calibri"/>
                <a:cs typeface="Calibri"/>
              </a:rPr>
              <a:t>on</a:t>
            </a:r>
            <a:r>
              <a:rPr sz="2400" b="1" spc="-30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55" dirty="0" smtClean="0">
                <a:latin typeface="Calibri"/>
                <a:cs typeface="Calibri"/>
              </a:rPr>
              <a:t>r</a:t>
            </a:r>
            <a:r>
              <a:rPr sz="2400" b="1" spc="-40" dirty="0" smtClean="0">
                <a:latin typeface="Calibri"/>
                <a:cs typeface="Calibri"/>
              </a:rPr>
              <a:t>at</a:t>
            </a:r>
            <a:r>
              <a:rPr sz="2400" b="1" spc="0" dirty="0" smtClean="0">
                <a:latin typeface="Calibri"/>
                <a:cs typeface="Calibri"/>
              </a:rPr>
              <a:t>ed </a:t>
            </a:r>
            <a:r>
              <a:rPr sz="2400" b="1" spc="-15" dirty="0" smtClean="0">
                <a:latin typeface="Calibri"/>
                <a:cs typeface="Calibri"/>
              </a:rPr>
              <a:t>ot</a:t>
            </a:r>
            <a:r>
              <a:rPr sz="2400" b="1" spc="-20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er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ben</a:t>
            </a:r>
            <a:r>
              <a:rPr sz="2400" b="1" spc="-10" dirty="0" smtClean="0">
                <a:latin typeface="Calibri"/>
                <a:cs typeface="Calibri"/>
              </a:rPr>
              <a:t>efi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s: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b="1" spc="-25" dirty="0" smtClean="0">
                <a:latin typeface="Calibri"/>
                <a:cs typeface="Calibri"/>
              </a:rPr>
              <a:t>g</a:t>
            </a:r>
            <a:r>
              <a:rPr sz="2400" b="1" spc="0" dirty="0" smtClean="0">
                <a:latin typeface="Calibri"/>
                <a:cs typeface="Calibri"/>
              </a:rPr>
              <a:t>ene</a:t>
            </a:r>
            <a:r>
              <a:rPr sz="2400" b="1" spc="-50" dirty="0" smtClean="0">
                <a:latin typeface="Calibri"/>
                <a:cs typeface="Calibri"/>
              </a:rPr>
              <a:t>r</a:t>
            </a:r>
            <a:r>
              <a:rPr sz="2400" b="1" spc="-4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on </a:t>
            </a:r>
            <a:r>
              <a:rPr sz="2400" b="1" spc="0" dirty="0" smtClean="0">
                <a:latin typeface="Calibri"/>
                <a:cs typeface="Calibri"/>
              </a:rPr>
              <a:t>of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ele</a:t>
            </a:r>
            <a:r>
              <a:rPr sz="2400" b="1" spc="5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onic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p</a:t>
            </a:r>
            <a:r>
              <a:rPr sz="2400" b="1" spc="-4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eg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35" dirty="0" smtClean="0">
                <a:latin typeface="Calibri"/>
                <a:cs typeface="Calibri"/>
              </a:rPr>
              <a:t>s</a:t>
            </a:r>
            <a:r>
              <a:rPr sz="2400" b="1" spc="-10" dirty="0" smtClean="0">
                <a:latin typeface="Calibri"/>
                <a:cs typeface="Calibri"/>
              </a:rPr>
              <a:t>try;	m</a:t>
            </a:r>
            <a:r>
              <a:rPr sz="2400" b="1" spc="5" dirty="0" smtClean="0">
                <a:latin typeface="Calibri"/>
                <a:cs typeface="Calibri"/>
              </a:rPr>
              <a:t>o</a:t>
            </a:r>
            <a:r>
              <a:rPr sz="2400" b="1" spc="-15" dirty="0" smtClean="0">
                <a:latin typeface="Calibri"/>
                <a:cs typeface="Calibri"/>
              </a:rPr>
              <a:t>n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oring</a:t>
            </a:r>
            <a:r>
              <a:rPr sz="2400" b="1" spc="-10" dirty="0" smtClean="0">
                <a:latin typeface="Calibri"/>
                <a:cs typeface="Calibri"/>
              </a:rPr>
              <a:t> q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10" dirty="0" smtClean="0">
                <a:latin typeface="Calibri"/>
                <a:cs typeface="Calibri"/>
              </a:rPr>
              <a:t>ality o</a:t>
            </a:r>
            <a:r>
              <a:rPr sz="2400" b="1" spc="0" dirty="0" smtClean="0">
                <a:latin typeface="Calibri"/>
                <a:cs typeface="Calibri"/>
              </a:rPr>
              <a:t>f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e;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c</a:t>
            </a:r>
            <a:r>
              <a:rPr sz="2400" b="1" spc="5" dirty="0" smtClean="0">
                <a:latin typeface="Calibri"/>
                <a:cs typeface="Calibri"/>
              </a:rPr>
              <a:t>e</a:t>
            </a:r>
            <a:r>
              <a:rPr sz="2400" b="1" spc="-45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55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ally 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15" dirty="0" smtClean="0">
                <a:latin typeface="Calibri"/>
                <a:cs typeface="Calibri"/>
              </a:rPr>
              <a:t>p</a:t>
            </a:r>
            <a:r>
              <a:rPr sz="2400" b="1" spc="-25" dirty="0" smtClean="0">
                <a:latin typeface="Calibri"/>
                <a:cs typeface="Calibri"/>
              </a:rPr>
              <a:t>d</a:t>
            </a:r>
            <a:r>
              <a:rPr sz="2400" b="1" spc="-4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ng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clin</a:t>
            </a:r>
            <a:r>
              <a:rPr sz="2400" b="1" spc="-15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cal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p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o</a:t>
            </a:r>
            <a:r>
              <a:rPr sz="2400" b="1" spc="-35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ocols</a:t>
            </a:r>
            <a:r>
              <a:rPr sz="2400" b="1" spc="-35" dirty="0" smtClean="0">
                <a:latin typeface="Calibri"/>
                <a:cs typeface="Calibri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f</a:t>
            </a:r>
            <a:r>
              <a:rPr sz="2400" b="1" spc="0" dirty="0" smtClean="0">
                <a:latin typeface="Calibri"/>
                <a:cs typeface="Calibri"/>
              </a:rPr>
              <a:t>or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all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use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83"/>
              </a:spcBef>
              <a:buFont typeface="Arial"/>
              <a:buChar char="•"/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Calibri"/>
                <a:cs typeface="Calibri"/>
              </a:rPr>
              <a:t>Limi</a:t>
            </a:r>
            <a:r>
              <a:rPr sz="2400" b="1" spc="-35" dirty="0" smtClean="0">
                <a:latin typeface="Calibri"/>
                <a:cs typeface="Calibri"/>
              </a:rPr>
              <a:t>t</a:t>
            </a:r>
            <a:r>
              <a:rPr sz="2400" b="1" spc="-4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15" dirty="0" smtClean="0">
                <a:latin typeface="Calibri"/>
                <a:cs typeface="Calibri"/>
              </a:rPr>
              <a:t>abil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y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 </a:t>
            </a:r>
            <a:r>
              <a:rPr sz="2400" b="1" spc="-10" dirty="0" smtClean="0">
                <a:latin typeface="Calibri"/>
                <a:cs typeface="Calibri"/>
              </a:rPr>
              <a:t>bl</a:t>
            </a:r>
            <a:r>
              <a:rPr sz="2400" b="1" spc="-15" dirty="0" smtClean="0">
                <a:latin typeface="Calibri"/>
                <a:cs typeface="Calibri"/>
              </a:rPr>
              <a:t>ind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he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healt</a:t>
            </a:r>
            <a:r>
              <a:rPr sz="2400" b="1" spc="-25" dirty="0" smtClean="0">
                <a:latin typeface="Calibri"/>
                <a:cs typeface="Calibri"/>
              </a:rPr>
              <a:t>h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eam,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ass</a:t>
            </a:r>
            <a:r>
              <a:rPr sz="2400" b="1" spc="-10" dirty="0" smtClean="0">
                <a:latin typeface="Calibri"/>
                <a:cs typeface="Calibri"/>
              </a:rPr>
              <a:t>esso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s</a:t>
            </a:r>
            <a:r>
              <a:rPr sz="2400" b="1" spc="-15" dirty="0" smtClean="0">
                <a:latin typeface="Calibri"/>
                <a:cs typeface="Calibri"/>
              </a:rPr>
              <a:t> and par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icipa</a:t>
            </a:r>
            <a:r>
              <a:rPr sz="2400" b="1" spc="-4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0" dirty="0" smtClean="0">
                <a:latin typeface="Calibri"/>
                <a:cs typeface="Calibri"/>
              </a:rPr>
              <a:t>En</a:t>
            </a:r>
            <a:r>
              <a:rPr sz="2400" b="1" spc="-10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ancem</a:t>
            </a:r>
            <a:r>
              <a:rPr sz="2400" b="1" spc="5" dirty="0" smtClean="0">
                <a:latin typeface="Calibri"/>
                <a:cs typeface="Calibri"/>
              </a:rPr>
              <a:t>e</a:t>
            </a:r>
            <a:r>
              <a:rPr sz="2400" b="1" spc="-35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ts in </a:t>
            </a:r>
            <a:r>
              <a:rPr sz="2400" b="1" spc="-1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he </a:t>
            </a:r>
            <a:r>
              <a:rPr sz="2400" b="1" spc="5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UC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o ma</a:t>
            </a:r>
            <a:r>
              <a:rPr sz="2400" b="1" spc="-60" dirty="0" smtClean="0">
                <a:latin typeface="Calibri"/>
                <a:cs typeface="Calibri"/>
              </a:rPr>
              <a:t>k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it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95" dirty="0" smtClean="0">
                <a:latin typeface="Calibri"/>
                <a:cs typeface="Calibri"/>
              </a:rPr>
              <a:t>‘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ompa</a:t>
            </a:r>
            <a:r>
              <a:rPr sz="2400" b="1" spc="-5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ab</a:t>
            </a:r>
            <a:r>
              <a:rPr sz="2400" b="1" spc="-10" dirty="0" smtClean="0">
                <a:latin typeface="Calibri"/>
                <a:cs typeface="Calibri"/>
              </a:rPr>
              <a:t>l</a:t>
            </a:r>
            <a:r>
              <a:rPr sz="2400" b="1" spc="0" dirty="0" smtClean="0">
                <a:latin typeface="Calibri"/>
                <a:cs typeface="Calibri"/>
              </a:rPr>
              <a:t>e’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wi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h t</a:t>
            </a:r>
            <a:r>
              <a:rPr sz="2400" b="1" spc="-10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2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m</a:t>
            </a:r>
            <a:r>
              <a:rPr sz="2400" b="1" spc="-90" dirty="0" smtClean="0">
                <a:latin typeface="Calibri"/>
                <a:cs typeface="Calibri"/>
              </a:rPr>
              <a:t>W</a:t>
            </a:r>
            <a:r>
              <a:rPr sz="2400" b="1" spc="0" dirty="0" smtClean="0">
                <a:latin typeface="Calibri"/>
                <a:cs typeface="Calibri"/>
              </a:rPr>
              <a:t>ell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arm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2085">
              <a:lnSpc>
                <a:spcPct val="100000"/>
              </a:lnSpc>
            </a:pPr>
            <a:r>
              <a:rPr sz="3600" b="1" spc="-15" dirty="0" smtClean="0">
                <a:solidFill>
                  <a:srgbClr val="001F5F"/>
                </a:solidFill>
                <a:latin typeface="Calibri"/>
                <a:cs typeface="Calibri"/>
              </a:rPr>
              <a:t>St</a:t>
            </a:r>
            <a:r>
              <a:rPr sz="3600" b="1" spc="-4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600" b="1" spc="-30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ths and </a:t>
            </a:r>
            <a:r>
              <a:rPr sz="3600" b="1" spc="-15" dirty="0" smtClean="0">
                <a:solidFill>
                  <a:srgbClr val="001F5F"/>
                </a:solidFill>
                <a:latin typeface="Calibri"/>
                <a:cs typeface="Calibri"/>
              </a:rPr>
              <a:t>limi</a:t>
            </a:r>
            <a:r>
              <a:rPr sz="3600" b="1" spc="-4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-60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b="1" spc="-15" dirty="0" smtClean="0">
                <a:solidFill>
                  <a:srgbClr val="001F5F"/>
                </a:solidFill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404" y="5039741"/>
            <a:ext cx="948880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latin typeface="Calibri"/>
                <a:cs typeface="Calibri"/>
              </a:rPr>
              <a:t>T</a:t>
            </a:r>
            <a:r>
              <a:rPr sz="2000" b="1" spc="5" dirty="0" smtClean="0">
                <a:latin typeface="Calibri"/>
                <a:cs typeface="Calibri"/>
              </a:rPr>
              <a:t>h</a:t>
            </a:r>
            <a:r>
              <a:rPr sz="2000" b="1" spc="0" dirty="0" smtClean="0">
                <a:latin typeface="Calibri"/>
                <a:cs typeface="Calibri"/>
              </a:rPr>
              <a:t>is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esea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ch </a:t>
            </a:r>
            <a:r>
              <a:rPr sz="2000" b="1" spc="-20" dirty="0" smtClean="0">
                <a:latin typeface="Calibri"/>
                <a:cs typeface="Calibri"/>
              </a:rPr>
              <a:t>s</a:t>
            </a:r>
            <a:r>
              <a:rPr sz="2000" b="1" spc="0" dirty="0" smtClean="0">
                <a:latin typeface="Calibri"/>
                <a:cs typeface="Calibri"/>
              </a:rPr>
              <a:t>tu</a:t>
            </a:r>
            <a:r>
              <a:rPr sz="2000" b="1" spc="5" dirty="0" smtClean="0">
                <a:latin typeface="Calibri"/>
                <a:cs typeface="Calibri"/>
              </a:rPr>
              <a:t>d</a:t>
            </a:r>
            <a:r>
              <a:rPr sz="2000" b="1" spc="0" dirty="0" smtClean="0">
                <a:latin typeface="Calibri"/>
                <a:cs typeface="Calibri"/>
              </a:rPr>
              <a:t>y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-30" dirty="0" smtClean="0">
                <a:latin typeface="Calibri"/>
                <a:cs typeface="Calibri"/>
              </a:rPr>
              <a:t>w</a:t>
            </a:r>
            <a:r>
              <a:rPr sz="2000" b="1" spc="0" dirty="0" smtClean="0">
                <a:latin typeface="Calibri"/>
                <a:cs typeface="Calibri"/>
              </a:rPr>
              <a:t>as s</a:t>
            </a:r>
            <a:r>
              <a:rPr sz="2000" b="1" spc="5" dirty="0" smtClean="0">
                <a:latin typeface="Calibri"/>
                <a:cs typeface="Calibri"/>
              </a:rPr>
              <a:t>u</a:t>
            </a:r>
            <a:r>
              <a:rPr sz="2000" b="1" spc="0" dirty="0" smtClean="0">
                <a:latin typeface="Calibri"/>
                <a:cs typeface="Calibri"/>
              </a:rPr>
              <a:t>p</a:t>
            </a:r>
            <a:r>
              <a:rPr sz="2000" b="1" spc="5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or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ed</a:t>
            </a:r>
            <a:r>
              <a:rPr sz="2000" b="1" spc="-30" dirty="0" smtClean="0">
                <a:latin typeface="Calibri"/>
                <a:cs typeface="Calibri"/>
              </a:rPr>
              <a:t> </a:t>
            </a:r>
            <a:r>
              <a:rPr sz="2000" b="1" spc="-10" dirty="0" smtClean="0">
                <a:latin typeface="Calibri"/>
                <a:cs typeface="Calibri"/>
              </a:rPr>
              <a:t>b</a:t>
            </a:r>
            <a:r>
              <a:rPr sz="2000" b="1" spc="0" dirty="0" smtClean="0">
                <a:latin typeface="Calibri"/>
                <a:cs typeface="Calibri"/>
              </a:rPr>
              <a:t>y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the</a:t>
            </a:r>
            <a:r>
              <a:rPr sz="2000" b="1" spc="5" dirty="0" smtClean="0">
                <a:latin typeface="Calibri"/>
                <a:cs typeface="Calibri"/>
              </a:rPr>
              <a:t> </a:t>
            </a:r>
            <a:r>
              <a:rPr sz="2000" b="1" spc="-75" dirty="0" smtClean="0">
                <a:latin typeface="Calibri"/>
                <a:cs typeface="Calibri"/>
              </a:rPr>
              <a:t>W</a:t>
            </a:r>
            <a:r>
              <a:rPr sz="2000" b="1" spc="0" dirty="0" smtClean="0">
                <a:latin typeface="Calibri"/>
                <a:cs typeface="Calibri"/>
              </a:rPr>
              <a:t>ell</a:t>
            </a:r>
            <a:r>
              <a:rPr sz="2000" b="1" spc="-15" dirty="0" smtClean="0">
                <a:latin typeface="Calibri"/>
                <a:cs typeface="Calibri"/>
              </a:rPr>
              <a:t>c</a:t>
            </a:r>
            <a:r>
              <a:rPr sz="2000" b="1" spc="0" dirty="0" smtClean="0">
                <a:latin typeface="Calibri"/>
                <a:cs typeface="Calibri"/>
              </a:rPr>
              <a:t>ome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-10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ru</a:t>
            </a:r>
            <a:r>
              <a:rPr sz="2000" b="1" spc="-20" dirty="0" smtClean="0">
                <a:latin typeface="Calibri"/>
                <a:cs typeface="Calibri"/>
              </a:rPr>
              <a:t>s</a:t>
            </a:r>
            <a:r>
              <a:rPr sz="2000" b="1" spc="0" dirty="0" smtClean="0">
                <a:latin typeface="Calibri"/>
                <a:cs typeface="Calibri"/>
              </a:rPr>
              <a:t>t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(G</a:t>
            </a:r>
            <a:r>
              <a:rPr sz="2000" b="1" spc="-6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2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t N</a:t>
            </a:r>
            <a:r>
              <a:rPr sz="2000" b="1" spc="5" dirty="0" smtClean="0">
                <a:latin typeface="Calibri"/>
                <a:cs typeface="Calibri"/>
              </a:rPr>
              <a:t>u</a:t>
            </a:r>
            <a:r>
              <a:rPr sz="2000" b="1" spc="0" dirty="0" smtClean="0">
                <a:latin typeface="Calibri"/>
                <a:cs typeface="Calibri"/>
              </a:rPr>
              <a:t>mber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0</a:t>
            </a:r>
            <a:r>
              <a:rPr sz="2000" b="1" spc="5" dirty="0" smtClean="0">
                <a:latin typeface="Calibri"/>
                <a:cs typeface="Calibri"/>
              </a:rPr>
              <a:t>9</a:t>
            </a:r>
            <a:r>
              <a:rPr sz="2000" b="1" spc="0" dirty="0" smtClean="0">
                <a:latin typeface="Calibri"/>
                <a:cs typeface="Calibri"/>
              </a:rPr>
              <a:t>6</a:t>
            </a:r>
            <a:r>
              <a:rPr sz="2000" b="1" spc="5" dirty="0" smtClean="0">
                <a:latin typeface="Calibri"/>
                <a:cs typeface="Calibri"/>
              </a:rPr>
              <a:t>7</a:t>
            </a:r>
            <a:r>
              <a:rPr sz="2000" b="1" spc="0" dirty="0" smtClean="0">
                <a:latin typeface="Calibri"/>
                <a:cs typeface="Calibri"/>
              </a:rPr>
              <a:t>35</a:t>
            </a:r>
            <a:r>
              <a:rPr sz="2000" b="1" spc="-85" dirty="0" smtClean="0">
                <a:latin typeface="Calibri"/>
                <a:cs typeface="Calibri"/>
              </a:rPr>
              <a:t>/</a:t>
            </a:r>
            <a:r>
              <a:rPr sz="2000" b="1" spc="0" dirty="0" smtClean="0">
                <a:latin typeface="Calibri"/>
                <a:cs typeface="Calibri"/>
              </a:rPr>
              <a:t>A/</a:t>
            </a:r>
            <a:r>
              <a:rPr sz="2000" b="1" spc="-10" dirty="0" smtClean="0">
                <a:latin typeface="Calibri"/>
                <a:cs typeface="Calibri"/>
              </a:rPr>
              <a:t>1</a:t>
            </a:r>
            <a:r>
              <a:rPr sz="2000" b="1" spc="0" dirty="0" smtClean="0">
                <a:latin typeface="Calibri"/>
                <a:cs typeface="Calibri"/>
              </a:rPr>
              <a:t>1</a:t>
            </a:r>
            <a:r>
              <a:rPr sz="2000" b="1" spc="5" dirty="0" smtClean="0">
                <a:latin typeface="Calibri"/>
                <a:cs typeface="Calibri"/>
              </a:rPr>
              <a:t>/</a:t>
            </a:r>
            <a:r>
              <a:rPr sz="2000" b="1" spc="-10" dirty="0" smtClean="0">
                <a:latin typeface="Calibri"/>
                <a:cs typeface="Calibri"/>
              </a:rPr>
              <a:t>Z</a:t>
            </a:r>
            <a:r>
              <a:rPr sz="2000" b="1" spc="0" dirty="0" smtClean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133" y="907034"/>
            <a:ext cx="4453255" cy="3853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Calibri"/>
                <a:cs typeface="Calibri"/>
              </a:rPr>
              <a:t>Mem</a:t>
            </a:r>
            <a:r>
              <a:rPr sz="1800" b="1" spc="-10" dirty="0" smtClean="0">
                <a:latin typeface="Calibri"/>
                <a:cs typeface="Calibri"/>
              </a:rPr>
              <a:t>be</a:t>
            </a:r>
            <a:r>
              <a:rPr sz="1800" b="1" spc="-30" dirty="0" smtClean="0">
                <a:latin typeface="Calibri"/>
                <a:cs typeface="Calibri"/>
              </a:rPr>
              <a:t>r</a:t>
            </a:r>
            <a:r>
              <a:rPr sz="1800" b="1" spc="-10" dirty="0" smtClean="0">
                <a:latin typeface="Calibri"/>
                <a:cs typeface="Calibri"/>
              </a:rPr>
              <a:t>s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of</a:t>
            </a:r>
            <a:r>
              <a:rPr sz="1800" b="1" spc="10" dirty="0" smtClean="0">
                <a:latin typeface="Calibri"/>
                <a:cs typeface="Calibri"/>
              </a:rPr>
              <a:t> </a:t>
            </a:r>
            <a:r>
              <a:rPr sz="1800" b="1" spc="-10" dirty="0" smtClean="0">
                <a:latin typeface="Calibri"/>
                <a:cs typeface="Calibri"/>
              </a:rPr>
              <a:t>the</a:t>
            </a:r>
            <a:r>
              <a:rPr sz="1800" b="1" spc="-5" dirty="0" smtClean="0">
                <a:latin typeface="Calibri"/>
                <a:cs typeface="Calibri"/>
              </a:rPr>
              <a:t> </a:t>
            </a:r>
            <a:r>
              <a:rPr sz="1800" b="1" spc="-40" dirty="0" smtClean="0">
                <a:latin typeface="Calibri"/>
                <a:cs typeface="Calibri"/>
              </a:rPr>
              <a:t>R</a:t>
            </a:r>
            <a:r>
              <a:rPr sz="1800" b="1" spc="0" dirty="0" smtClean="0">
                <a:latin typeface="Calibri"/>
                <a:cs typeface="Calibri"/>
              </a:rPr>
              <a:t>es</a:t>
            </a:r>
            <a:r>
              <a:rPr sz="1800" b="1" spc="5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a</a:t>
            </a:r>
            <a:r>
              <a:rPr sz="1800" b="1" spc="-30" dirty="0" smtClean="0">
                <a:latin typeface="Calibri"/>
                <a:cs typeface="Calibri"/>
              </a:rPr>
              <a:t>r</a:t>
            </a:r>
            <a:r>
              <a:rPr sz="1800" b="1" spc="0" dirty="0" smtClean="0">
                <a:latin typeface="Calibri"/>
                <a:cs typeface="Calibri"/>
              </a:rPr>
              <a:t>ch</a:t>
            </a:r>
            <a:r>
              <a:rPr sz="1800" b="1" spc="-40" dirty="0" smtClean="0">
                <a:latin typeface="Calibri"/>
                <a:cs typeface="Calibri"/>
              </a:rPr>
              <a:t> </a:t>
            </a:r>
            <a:r>
              <a:rPr sz="1800" b="1" spc="-10" dirty="0" smtClean="0">
                <a:latin typeface="Calibri"/>
                <a:cs typeface="Calibri"/>
              </a:rPr>
              <a:t>S</a:t>
            </a:r>
            <a:r>
              <a:rPr sz="1800" b="1" spc="-35" dirty="0" smtClean="0">
                <a:latin typeface="Calibri"/>
                <a:cs typeface="Calibri"/>
              </a:rPr>
              <a:t>t</a:t>
            </a:r>
            <a:r>
              <a:rPr sz="1800" b="1" spc="0" dirty="0" smtClean="0">
                <a:latin typeface="Calibri"/>
                <a:cs typeface="Calibri"/>
              </a:rPr>
              <a:t>ee</a:t>
            </a:r>
            <a:r>
              <a:rPr sz="1800" b="1" spc="-10" dirty="0" smtClean="0">
                <a:latin typeface="Calibri"/>
                <a:cs typeface="Calibri"/>
              </a:rPr>
              <a:t>ring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Commi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-35" dirty="0" smtClean="0">
                <a:latin typeface="Calibri"/>
                <a:cs typeface="Calibri"/>
              </a:rPr>
              <a:t>t</a:t>
            </a:r>
            <a:r>
              <a:rPr sz="1800" b="1" spc="0" dirty="0" smtClean="0">
                <a:latin typeface="Calibri"/>
                <a:cs typeface="Calibri"/>
              </a:rPr>
              <a:t>ee</a:t>
            </a:r>
            <a:r>
              <a:rPr sz="1800" b="1" spc="-5" dirty="0" smtClean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2049145">
              <a:lnSpc>
                <a:spcPct val="100000"/>
              </a:lnSpc>
            </a:pP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Do</a:t>
            </a:r>
            <a:r>
              <a:rPr sz="1800" spc="-4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ai</a:t>
            </a:r>
            <a:r>
              <a:rPr sz="1800" spc="-4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aj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5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abh</a:t>
            </a:r>
            <a:r>
              <a:rPr sz="1800" spc="-10" dirty="0" smtClean="0">
                <a:latin typeface="Calibri"/>
                <a:cs typeface="Calibri"/>
              </a:rPr>
              <a:t>a</a:t>
            </a:r>
            <a:r>
              <a:rPr sz="1800" spc="-50" dirty="0" smtClean="0">
                <a:latin typeface="Calibri"/>
                <a:cs typeface="Calibri"/>
              </a:rPr>
              <a:t>k</a:t>
            </a:r>
            <a:r>
              <a:rPr sz="1800" spc="-10" dirty="0" smtClean="0">
                <a:latin typeface="Calibri"/>
                <a:cs typeface="Calibri"/>
              </a:rPr>
              <a:t>a</a:t>
            </a:r>
            <a:r>
              <a:rPr sz="1800" spc="-5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an 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Vi</a:t>
            </a:r>
            <a:r>
              <a:rPr sz="1800" spc="-5" dirty="0" smtClean="0">
                <a:latin typeface="Calibri"/>
                <a:cs typeface="Calibri"/>
              </a:rPr>
              <a:t>k</a:t>
            </a:r>
            <a:r>
              <a:rPr sz="1800" spc="-50" dirty="0" smtClean="0">
                <a:latin typeface="Calibri"/>
                <a:cs typeface="Calibri"/>
              </a:rPr>
              <a:t>r</a:t>
            </a:r>
            <a:r>
              <a:rPr sz="1800" spc="-15" dirty="0" smtClean="0">
                <a:latin typeface="Calibri"/>
                <a:cs typeface="Calibri"/>
              </a:rPr>
              <a:t>am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55" dirty="0" smtClean="0">
                <a:latin typeface="Calibri"/>
                <a:cs typeface="Calibri"/>
              </a:rPr>
              <a:t>P</a:t>
            </a:r>
            <a:r>
              <a:rPr sz="1800" spc="-15" dirty="0" smtClean="0">
                <a:latin typeface="Calibri"/>
                <a:cs typeface="Calibri"/>
              </a:rPr>
              <a:t>a</a:t>
            </a:r>
            <a:r>
              <a:rPr sz="1800" spc="-4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  <a:p>
            <a:pPr marL="12700" marR="2730500">
              <a:lnSpc>
                <a:spcPct val="100000"/>
              </a:lnSpc>
            </a:pP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Nikh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l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4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andon </a:t>
            </a:r>
            <a:r>
              <a:rPr sz="1800" spc="-10" dirty="0" smtClean="0">
                <a:latin typeface="Calibri"/>
                <a:cs typeface="Calibri"/>
              </a:rPr>
              <a:t>Dr </a:t>
            </a:r>
            <a:r>
              <a:rPr sz="1800" spc="-15" dirty="0" smtClean="0">
                <a:latin typeface="Calibri"/>
                <a:cs typeface="Calibri"/>
              </a:rPr>
              <a:t>Am</a:t>
            </a:r>
            <a:r>
              <a:rPr sz="1800" spc="-5" dirty="0" smtClean="0">
                <a:latin typeface="Calibri"/>
                <a:cs typeface="Calibri"/>
              </a:rPr>
              <a:t>b</a:t>
            </a:r>
            <a:r>
              <a:rPr sz="1800" spc="0" dirty="0" smtClean="0">
                <a:latin typeface="Calibri"/>
                <a:cs typeface="Calibri"/>
              </a:rPr>
              <a:t>uj </a:t>
            </a:r>
            <a:r>
              <a:rPr sz="1800" spc="-55" dirty="0" smtClean="0">
                <a:latin typeface="Calibri"/>
                <a:cs typeface="Calibri"/>
              </a:rPr>
              <a:t>R</a:t>
            </a:r>
            <a:r>
              <a:rPr sz="1800" spc="-15" dirty="0" smtClean="0">
                <a:latin typeface="Calibri"/>
                <a:cs typeface="Calibri"/>
              </a:rPr>
              <a:t>o</a:t>
            </a:r>
            <a:r>
              <a:rPr sz="1800" spc="-10" dirty="0" smtClean="0">
                <a:latin typeface="Calibri"/>
                <a:cs typeface="Calibri"/>
              </a:rPr>
              <a:t>y</a:t>
            </a:r>
            <a:r>
              <a:rPr sz="1800" spc="-5" dirty="0" smtClean="0">
                <a:latin typeface="Calibri"/>
                <a:cs typeface="Calibri"/>
              </a:rPr>
              <a:t>  </a:t>
            </a:r>
            <a:r>
              <a:rPr sz="1800" spc="-10" dirty="0" smtClean="0">
                <a:latin typeface="Calibri"/>
                <a:cs typeface="Calibri"/>
              </a:rPr>
              <a:t>P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5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ablo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45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el </a:t>
            </a:r>
            <a:r>
              <a:rPr sz="1800" spc="-10" dirty="0" smtClean="0">
                <a:latin typeface="Calibri"/>
                <a:cs typeface="Calibri"/>
              </a:rPr>
              <a:t>Dr C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90" dirty="0" smtClean="0">
                <a:latin typeface="Calibri"/>
                <a:cs typeface="Calibri"/>
              </a:rPr>
              <a:t>V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-50" dirty="0" smtClean="0">
                <a:latin typeface="Calibri"/>
                <a:cs typeface="Calibri"/>
              </a:rPr>
              <a:t>k</a:t>
            </a:r>
            <a:r>
              <a:rPr sz="1800" spc="-15" dirty="0" smtClean="0">
                <a:latin typeface="Calibri"/>
                <a:cs typeface="Calibri"/>
              </a:rPr>
              <a:t>a</a:t>
            </a:r>
            <a:r>
              <a:rPr sz="1800" spc="-10" dirty="0" smtClean="0">
                <a:latin typeface="Calibri"/>
                <a:cs typeface="Calibri"/>
              </a:rPr>
              <a:t>t 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Ram</a:t>
            </a:r>
            <a:r>
              <a:rPr sz="1800" spc="-10" dirty="0" smtClean="0">
                <a:latin typeface="Calibri"/>
                <a:cs typeface="Calibri"/>
              </a:rPr>
              <a:t> Mr Sudhir Sa</a:t>
            </a:r>
            <a:r>
              <a:rPr sz="1800" spc="-50" dirty="0" smtClean="0">
                <a:latin typeface="Calibri"/>
                <a:cs typeface="Calibri"/>
              </a:rPr>
              <a:t>x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a 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K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90" dirty="0" smtClean="0">
                <a:latin typeface="Calibri"/>
                <a:cs typeface="Calibri"/>
              </a:rPr>
              <a:t>V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ug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pal </a:t>
            </a:r>
            <a:r>
              <a:rPr sz="1800" spc="-10" dirty="0" smtClean="0">
                <a:latin typeface="Calibri"/>
                <a:cs typeface="Calibri"/>
              </a:rPr>
              <a:t>Dr La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G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d</a:t>
            </a:r>
            <a:r>
              <a:rPr sz="1800" spc="-20" dirty="0" smtClean="0">
                <a:latin typeface="Calibri"/>
                <a:cs typeface="Calibri"/>
              </a:rPr>
              <a:t>s</a:t>
            </a:r>
            <a:r>
              <a:rPr sz="1800" spc="-4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  <a:p>
            <a:pPr marL="12700" marR="2061845">
              <a:lnSpc>
                <a:spcPct val="100000"/>
              </a:lnSpc>
            </a:pPr>
            <a:r>
              <a:rPr sz="1800" spc="-10" dirty="0" smtClean="0">
                <a:latin typeface="Calibri"/>
                <a:cs typeface="Calibri"/>
              </a:rPr>
              <a:t>Dr Vik</a:t>
            </a:r>
            <a:r>
              <a:rPr sz="1800" spc="-55" dirty="0" smtClean="0">
                <a:latin typeface="Calibri"/>
                <a:cs typeface="Calibri"/>
              </a:rPr>
              <a:t>r</a:t>
            </a:r>
            <a:r>
              <a:rPr sz="1800" spc="-15" dirty="0" smtClean="0">
                <a:latin typeface="Calibri"/>
                <a:cs typeface="Calibri"/>
              </a:rPr>
              <a:t>am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Sh</a:t>
            </a:r>
            <a:r>
              <a:rPr sz="1800" spc="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el </a:t>
            </a:r>
            <a:r>
              <a:rPr sz="1800" spc="-35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um</a:t>
            </a:r>
            <a:r>
              <a:rPr sz="1800" spc="5" dirty="0" smtClean="0">
                <a:latin typeface="Calibri"/>
                <a:cs typeface="Calibri"/>
              </a:rPr>
              <a:t>a</a:t>
            </a:r>
            <a:r>
              <a:rPr sz="1800" spc="-10" dirty="0" smtClean="0">
                <a:latin typeface="Calibri"/>
                <a:cs typeface="Calibri"/>
              </a:rPr>
              <a:t>r Dr Shi</a:t>
            </a:r>
            <a:r>
              <a:rPr sz="1800" spc="-4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sh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du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Mukherjee Dr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5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ekha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Singh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Calibri"/>
                <a:cs typeface="Calibri"/>
              </a:rPr>
              <a:t>Dr B </a:t>
            </a:r>
            <a:r>
              <a:rPr sz="1800" spc="-15" dirty="0" smtClean="0">
                <a:latin typeface="Calibri"/>
                <a:cs typeface="Calibri"/>
              </a:rPr>
              <a:t>G 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5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a</a:t>
            </a:r>
            <a:r>
              <a:rPr sz="1800" spc="-50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as</a:t>
            </a:r>
            <a:r>
              <a:rPr sz="1800" spc="10" dirty="0" smtClean="0">
                <a:latin typeface="Calibri"/>
                <a:cs typeface="Calibri"/>
              </a:rPr>
              <a:t>h</a:t>
            </a:r>
            <a:r>
              <a:rPr sz="1800" spc="0" dirty="0" smtClean="0">
                <a:latin typeface="Calibri"/>
                <a:cs typeface="Calibri"/>
              </a:rPr>
              <a:t>-</a:t>
            </a:r>
            <a:r>
              <a:rPr sz="1800" spc="-35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um</a:t>
            </a:r>
            <a:r>
              <a:rPr sz="1800" spc="5" dirty="0" smtClean="0">
                <a:latin typeface="Calibri"/>
                <a:cs typeface="Calibri"/>
              </a:rPr>
              <a:t>a</a:t>
            </a:r>
            <a:r>
              <a:rPr sz="1800" spc="-10" dirty="0" smtClean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9894" y="907034"/>
            <a:ext cx="2416175" cy="194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smtClean="0">
                <a:latin typeface="Calibri"/>
                <a:cs typeface="Calibri"/>
              </a:rPr>
              <a:t>I</a:t>
            </a:r>
            <a:r>
              <a:rPr sz="1800" b="1" spc="-30" dirty="0" smtClean="0">
                <a:latin typeface="Calibri"/>
                <a:cs typeface="Calibri"/>
              </a:rPr>
              <a:t>n</a:t>
            </a:r>
            <a:r>
              <a:rPr sz="1800" b="1" spc="-15" dirty="0" smtClean="0">
                <a:latin typeface="Calibri"/>
                <a:cs typeface="Calibri"/>
              </a:rPr>
              <a:t>v</a:t>
            </a:r>
            <a:r>
              <a:rPr sz="1800" b="1" spc="0" dirty="0" smtClean="0">
                <a:latin typeface="Calibri"/>
                <a:cs typeface="Calibri"/>
              </a:rPr>
              <a:t>e</a:t>
            </a:r>
            <a:r>
              <a:rPr sz="1800" b="1" spc="-35" dirty="0" smtClean="0">
                <a:latin typeface="Calibri"/>
                <a:cs typeface="Calibri"/>
              </a:rPr>
              <a:t>s</a:t>
            </a:r>
            <a:r>
              <a:rPr sz="1800" b="1" spc="-10" dirty="0" smtClean="0">
                <a:latin typeface="Calibri"/>
                <a:cs typeface="Calibri"/>
              </a:rPr>
              <a:t>t</a:t>
            </a:r>
            <a:r>
              <a:rPr sz="1800" b="1" spc="-15" dirty="0" smtClean="0">
                <a:latin typeface="Calibri"/>
                <a:cs typeface="Calibri"/>
              </a:rPr>
              <a:t>i</a:t>
            </a:r>
            <a:r>
              <a:rPr sz="1800" b="1" spc="-40" dirty="0" smtClean="0">
                <a:latin typeface="Calibri"/>
                <a:cs typeface="Calibri"/>
              </a:rPr>
              <a:t>g</a:t>
            </a:r>
            <a:r>
              <a:rPr sz="1800" b="1" spc="-25" dirty="0" smtClean="0">
                <a:latin typeface="Calibri"/>
                <a:cs typeface="Calibri"/>
              </a:rPr>
              <a:t>at</a:t>
            </a:r>
            <a:r>
              <a:rPr sz="1800" b="1" spc="-20" dirty="0" smtClean="0">
                <a:latin typeface="Calibri"/>
                <a:cs typeface="Calibri"/>
              </a:rPr>
              <a:t>o</a:t>
            </a:r>
            <a:r>
              <a:rPr sz="1800" b="1" spc="-30" dirty="0" smtClean="0">
                <a:latin typeface="Calibri"/>
                <a:cs typeface="Calibri"/>
              </a:rPr>
              <a:t>r</a:t>
            </a:r>
            <a:r>
              <a:rPr sz="1800" b="1" spc="-10" dirty="0" smtClean="0">
                <a:latin typeface="Calibri"/>
                <a:cs typeface="Calibri"/>
              </a:rPr>
              <a:t>s:</a:t>
            </a:r>
            <a:endParaRPr sz="18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</a:pP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Do</a:t>
            </a:r>
            <a:r>
              <a:rPr sz="1800" spc="-4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ai</a:t>
            </a:r>
            <a:r>
              <a:rPr sz="1800" spc="-4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aj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5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abh</a:t>
            </a:r>
            <a:r>
              <a:rPr sz="1800" spc="-10" dirty="0" smtClean="0">
                <a:latin typeface="Calibri"/>
                <a:cs typeface="Calibri"/>
              </a:rPr>
              <a:t>a</a:t>
            </a:r>
            <a:r>
              <a:rPr sz="1800" spc="-50" dirty="0" smtClean="0">
                <a:latin typeface="Calibri"/>
                <a:cs typeface="Calibri"/>
              </a:rPr>
              <a:t>k</a:t>
            </a:r>
            <a:r>
              <a:rPr sz="1800" spc="-10" dirty="0" smtClean="0">
                <a:latin typeface="Calibri"/>
                <a:cs typeface="Calibri"/>
              </a:rPr>
              <a:t>a</a:t>
            </a:r>
            <a:r>
              <a:rPr sz="1800" spc="-5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an 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55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ablo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55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  <a:p>
            <a:pPr marL="12700" marR="504825">
              <a:lnSpc>
                <a:spcPct val="100000"/>
              </a:lnSpc>
            </a:pP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Vi</a:t>
            </a:r>
            <a:r>
              <a:rPr sz="1800" spc="-5" dirty="0" smtClean="0">
                <a:latin typeface="Calibri"/>
                <a:cs typeface="Calibri"/>
              </a:rPr>
              <a:t>k</a:t>
            </a:r>
            <a:r>
              <a:rPr sz="1800" spc="-50" dirty="0" smtClean="0">
                <a:latin typeface="Calibri"/>
                <a:cs typeface="Calibri"/>
              </a:rPr>
              <a:t>r</a:t>
            </a:r>
            <a:r>
              <a:rPr sz="1800" spc="-15" dirty="0" smtClean="0">
                <a:latin typeface="Calibri"/>
                <a:cs typeface="Calibri"/>
              </a:rPr>
              <a:t>am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55" dirty="0" smtClean="0">
                <a:latin typeface="Calibri"/>
                <a:cs typeface="Calibri"/>
              </a:rPr>
              <a:t>P</a:t>
            </a:r>
            <a:r>
              <a:rPr sz="1800" spc="-15" dirty="0" smtClean="0">
                <a:latin typeface="Calibri"/>
                <a:cs typeface="Calibri"/>
              </a:rPr>
              <a:t>a</a:t>
            </a:r>
            <a:r>
              <a:rPr sz="1800" spc="-4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el 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K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Sr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-1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5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d</a:t>
            </a:r>
            <a:r>
              <a:rPr sz="1800" spc="0" dirty="0" smtClean="0">
                <a:latin typeface="Calibri"/>
                <a:cs typeface="Calibri"/>
              </a:rPr>
              <a:t>dy </a:t>
            </a:r>
            <a:r>
              <a:rPr sz="1800" spc="-10" dirty="0" smtClean="0">
                <a:latin typeface="Calibri"/>
                <a:cs typeface="Calibri"/>
              </a:rPr>
              <a:t>P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kh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l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5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andon </a:t>
            </a:r>
            <a:r>
              <a:rPr sz="1800" spc="-10" dirty="0" smtClean="0">
                <a:latin typeface="Calibri"/>
                <a:cs typeface="Calibri"/>
              </a:rPr>
              <a:t>Dr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Am</a:t>
            </a:r>
            <a:r>
              <a:rPr sz="1800" spc="-5" dirty="0" smtClean="0">
                <a:latin typeface="Calibri"/>
                <a:cs typeface="Calibri"/>
              </a:rPr>
              <a:t>b</a:t>
            </a:r>
            <a:r>
              <a:rPr sz="1800" spc="0" dirty="0" smtClean="0">
                <a:latin typeface="Calibri"/>
                <a:cs typeface="Calibri"/>
              </a:rPr>
              <a:t>uj </a:t>
            </a:r>
            <a:r>
              <a:rPr sz="1800" spc="-55" dirty="0" smtClean="0">
                <a:latin typeface="Calibri"/>
                <a:cs typeface="Calibri"/>
              </a:rPr>
              <a:t>R</a:t>
            </a:r>
            <a:r>
              <a:rPr sz="1800" spc="-15" dirty="0" smtClean="0">
                <a:latin typeface="Calibri"/>
                <a:cs typeface="Calibri"/>
              </a:rPr>
              <a:t>o</a:t>
            </a:r>
            <a:r>
              <a:rPr sz="1800" spc="-10" dirty="0" smtClean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84725">
              <a:lnSpc>
                <a:spcPct val="100000"/>
              </a:lnSpc>
            </a:pPr>
            <a:r>
              <a:rPr sz="1800" b="1" dirty="0" smtClean="0">
                <a:latin typeface="Calibri"/>
                <a:cs typeface="Calibri"/>
              </a:rPr>
              <a:t>Mem</a:t>
            </a:r>
            <a:r>
              <a:rPr sz="1800" b="1" spc="5" dirty="0" smtClean="0">
                <a:latin typeface="Calibri"/>
                <a:cs typeface="Calibri"/>
              </a:rPr>
              <a:t>b</a:t>
            </a:r>
            <a:r>
              <a:rPr sz="1800" b="1" spc="0" dirty="0" smtClean="0">
                <a:latin typeface="Calibri"/>
                <a:cs typeface="Calibri"/>
              </a:rPr>
              <a:t>e</a:t>
            </a:r>
            <a:r>
              <a:rPr sz="1800" b="1" spc="-30" dirty="0" smtClean="0">
                <a:latin typeface="Calibri"/>
                <a:cs typeface="Calibri"/>
              </a:rPr>
              <a:t>r</a:t>
            </a:r>
            <a:r>
              <a:rPr sz="1800" b="1" spc="-10" dirty="0" smtClean="0">
                <a:latin typeface="Calibri"/>
                <a:cs typeface="Calibri"/>
              </a:rPr>
              <a:t>s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of</a:t>
            </a:r>
            <a:r>
              <a:rPr sz="1800" b="1" spc="10" dirty="0" smtClean="0">
                <a:latin typeface="Calibri"/>
                <a:cs typeface="Calibri"/>
              </a:rPr>
              <a:t> </a:t>
            </a:r>
            <a:r>
              <a:rPr sz="1800" b="1" spc="-10" dirty="0" smtClean="0">
                <a:latin typeface="Calibri"/>
                <a:cs typeface="Calibri"/>
              </a:rPr>
              <a:t>the</a:t>
            </a:r>
            <a:r>
              <a:rPr sz="1800" b="1" spc="-5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D</a:t>
            </a:r>
            <a:r>
              <a:rPr sz="1800" b="1" spc="-25" dirty="0" smtClean="0">
                <a:latin typeface="Calibri"/>
                <a:cs typeface="Calibri"/>
              </a:rPr>
              <a:t>at</a:t>
            </a:r>
            <a:r>
              <a:rPr sz="1800" b="1" spc="-10" dirty="0" smtClean="0">
                <a:latin typeface="Calibri"/>
                <a:cs typeface="Calibri"/>
              </a:rPr>
              <a:t>a</a:t>
            </a:r>
            <a:r>
              <a:rPr sz="1800" b="1" spc="-15" dirty="0" smtClean="0">
                <a:latin typeface="Calibri"/>
                <a:cs typeface="Calibri"/>
              </a:rPr>
              <a:t> </a:t>
            </a:r>
            <a:r>
              <a:rPr sz="1800" b="1" spc="-10" dirty="0" smtClean="0">
                <a:latin typeface="Calibri"/>
                <a:cs typeface="Calibri"/>
              </a:rPr>
              <a:t>S</a:t>
            </a:r>
            <a:r>
              <a:rPr sz="1800" b="1" spc="-25" dirty="0" smtClean="0">
                <a:latin typeface="Calibri"/>
                <a:cs typeface="Calibri"/>
              </a:rPr>
              <a:t>a</a:t>
            </a:r>
            <a:r>
              <a:rPr sz="1800" b="1" spc="-45" dirty="0" smtClean="0">
                <a:latin typeface="Calibri"/>
                <a:cs typeface="Calibri"/>
              </a:rPr>
              <a:t>f</a:t>
            </a:r>
            <a:r>
              <a:rPr sz="1800" b="1" spc="-10" dirty="0" smtClean="0">
                <a:latin typeface="Calibri"/>
                <a:cs typeface="Calibri"/>
              </a:rPr>
              <a:t>ety and</a:t>
            </a:r>
            <a:r>
              <a:rPr sz="1800" b="1" spc="-5" dirty="0" smtClean="0">
                <a:latin typeface="Calibri"/>
                <a:cs typeface="Calibri"/>
              </a:rPr>
              <a:t> </a:t>
            </a:r>
            <a:r>
              <a:rPr sz="1800" b="1" spc="-15" dirty="0" smtClean="0">
                <a:latin typeface="Calibri"/>
                <a:cs typeface="Calibri"/>
              </a:rPr>
              <a:t>Mo</a:t>
            </a:r>
            <a:r>
              <a:rPr sz="1800" b="1" spc="0" dirty="0" smtClean="0">
                <a:latin typeface="Calibri"/>
                <a:cs typeface="Calibri"/>
              </a:rPr>
              <a:t>n</a:t>
            </a:r>
            <a:r>
              <a:rPr sz="1800" b="1" spc="-5" dirty="0" smtClean="0">
                <a:latin typeface="Calibri"/>
                <a:cs typeface="Calibri"/>
              </a:rPr>
              <a:t>i</a:t>
            </a:r>
            <a:r>
              <a:rPr sz="1800" b="1" spc="-20" dirty="0" smtClean="0">
                <a:latin typeface="Calibri"/>
                <a:cs typeface="Calibri"/>
              </a:rPr>
              <a:t>t</a:t>
            </a:r>
            <a:r>
              <a:rPr sz="1800" b="1" spc="-10" dirty="0" smtClean="0">
                <a:latin typeface="Calibri"/>
                <a:cs typeface="Calibri"/>
              </a:rPr>
              <a:t>oring</a:t>
            </a:r>
            <a:r>
              <a:rPr sz="1800" b="1" spc="-40" dirty="0" smtClean="0">
                <a:latin typeface="Calibri"/>
                <a:cs typeface="Calibri"/>
              </a:rPr>
              <a:t> </a:t>
            </a:r>
            <a:r>
              <a:rPr sz="1800" b="1" spc="-10" dirty="0" smtClean="0">
                <a:latin typeface="Calibri"/>
                <a:cs typeface="Calibri"/>
              </a:rPr>
              <a:t>Boa</a:t>
            </a:r>
            <a:r>
              <a:rPr sz="1800" b="1" spc="-40" dirty="0" smtClean="0">
                <a:latin typeface="Calibri"/>
                <a:cs typeface="Calibri"/>
              </a:rPr>
              <a:t>r</a:t>
            </a:r>
            <a:r>
              <a:rPr sz="1800" b="1" spc="-10" dirty="0" smtClean="0">
                <a:latin typeface="Calibri"/>
                <a:cs typeface="Calibri"/>
              </a:rPr>
              <a:t>d </a:t>
            </a:r>
            <a:r>
              <a:rPr sz="1800" b="1" spc="-5" dirty="0" smtClean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4784725">
              <a:lnSpc>
                <a:spcPct val="100000"/>
              </a:lnSpc>
            </a:pP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Nit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sh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Naik</a:t>
            </a:r>
            <a:endParaRPr sz="1800">
              <a:latin typeface="Calibri"/>
              <a:cs typeface="Calibri"/>
            </a:endParaRPr>
          </a:p>
          <a:p>
            <a:pPr marL="4784725" marR="2646045">
              <a:lnSpc>
                <a:spcPct val="100000"/>
              </a:lnSpc>
            </a:pP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Sada </a:t>
            </a:r>
            <a:r>
              <a:rPr sz="1800" spc="-10" dirty="0" smtClean="0">
                <a:latin typeface="Calibri"/>
                <a:cs typeface="Calibri"/>
              </a:rPr>
              <a:t>Nand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-10" dirty="0" smtClean="0">
                <a:latin typeface="Calibri"/>
                <a:cs typeface="Calibri"/>
              </a:rPr>
              <a:t>w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d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-5" dirty="0" smtClean="0">
                <a:latin typeface="Calibri"/>
                <a:cs typeface="Calibri"/>
              </a:rPr>
              <a:t>,</a:t>
            </a:r>
            <a:r>
              <a:rPr sz="1800" spc="-10" dirty="0" smtClean="0">
                <a:latin typeface="Calibri"/>
                <a:cs typeface="Calibri"/>
              </a:rPr>
              <a:t> Dr Unnik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shnan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30" dirty="0" smtClean="0">
                <a:latin typeface="Calibri"/>
                <a:cs typeface="Calibri"/>
              </a:rPr>
              <a:t>A</a:t>
            </a:r>
            <a:r>
              <a:rPr sz="1800" spc="-15" dirty="0" smtClean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4784725">
              <a:lnSpc>
                <a:spcPct val="100000"/>
              </a:lnSpc>
            </a:pPr>
            <a:r>
              <a:rPr sz="1800" spc="-10" dirty="0" smtClean="0">
                <a:latin typeface="Calibri"/>
                <a:cs typeface="Calibri"/>
              </a:rPr>
              <a:t>Dr </a:t>
            </a:r>
            <a:r>
              <a:rPr sz="1800" spc="-15" dirty="0" smtClean="0">
                <a:latin typeface="Calibri"/>
                <a:cs typeface="Calibri"/>
              </a:rPr>
              <a:t>Me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na</a:t>
            </a:r>
            <a:r>
              <a:rPr sz="1800" spc="-25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shi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Sh</a:t>
            </a:r>
            <a:r>
              <a:rPr sz="1800" spc="-10" dirty="0" smtClean="0">
                <a:latin typeface="Calibri"/>
                <a:cs typeface="Calibri"/>
              </a:rPr>
              <a:t>arma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2085">
              <a:lnSpc>
                <a:spcPct val="100000"/>
              </a:lnSpc>
            </a:pP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Acknowled</a:t>
            </a:r>
            <a:r>
              <a:rPr sz="3600" b="1" spc="-60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eme</a:t>
            </a:r>
            <a:r>
              <a:rPr sz="3600" b="1" spc="-40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600" b="1" spc="-1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9854" y="2261870"/>
            <a:ext cx="4352290" cy="1060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600" i="1" spc="-40" dirty="0" smtClean="0">
                <a:latin typeface="Calibri"/>
                <a:cs typeface="Calibri"/>
              </a:rPr>
              <a:t>THANK</a:t>
            </a:r>
            <a:r>
              <a:rPr sz="6600" i="1" spc="5" dirty="0" smtClean="0">
                <a:latin typeface="Calibri"/>
                <a:cs typeface="Calibri"/>
              </a:rPr>
              <a:t> </a:t>
            </a:r>
            <a:r>
              <a:rPr sz="6600" i="1" spc="-185" dirty="0" smtClean="0">
                <a:latin typeface="Calibri"/>
                <a:cs typeface="Calibri"/>
              </a:rPr>
              <a:t>Y</a:t>
            </a:r>
            <a:r>
              <a:rPr sz="6600" i="1" spc="-40" dirty="0" smtClean="0">
                <a:latin typeface="Calibri"/>
                <a:cs typeface="Calibri"/>
              </a:rPr>
              <a:t>OU!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36947" y="4044696"/>
            <a:ext cx="3118104" cy="116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087373"/>
            <a:ext cx="10226040" cy="2894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latin typeface="Calibri"/>
                <a:cs typeface="Calibri"/>
              </a:rPr>
              <a:t>G</a:t>
            </a:r>
            <a:r>
              <a:rPr sz="2000" b="1" spc="-55" dirty="0" smtClean="0">
                <a:latin typeface="Calibri"/>
                <a:cs typeface="Calibri"/>
              </a:rPr>
              <a:t>r</a:t>
            </a:r>
            <a:r>
              <a:rPr sz="2000" b="1" spc="-10" dirty="0" smtClean="0">
                <a:latin typeface="Calibri"/>
                <a:cs typeface="Calibri"/>
              </a:rPr>
              <a:t>a</a:t>
            </a:r>
            <a:r>
              <a:rPr sz="2000" b="1" spc="-2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ts: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30"/>
              </a:spcBef>
            </a:pPr>
            <a:endParaRPr sz="1000"/>
          </a:p>
          <a:p>
            <a:pPr marL="12700" marR="985519">
              <a:lnSpc>
                <a:spcPts val="2160"/>
              </a:lnSpc>
            </a:pPr>
            <a:r>
              <a:rPr sz="2000" b="1" spc="-35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1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ti</a:t>
            </a:r>
            <a:r>
              <a:rPr sz="2000" b="1" spc="-5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lly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s</a:t>
            </a:r>
            <a:r>
              <a:rPr sz="2000" b="1" spc="5" dirty="0" smtClean="0">
                <a:latin typeface="Calibri"/>
                <a:cs typeface="Calibri"/>
              </a:rPr>
              <a:t>u</a:t>
            </a:r>
            <a:r>
              <a:rPr sz="2000" b="1" spc="0" dirty="0" smtClean="0">
                <a:latin typeface="Calibri"/>
                <a:cs typeface="Calibri"/>
              </a:rPr>
              <a:t>p</a:t>
            </a:r>
            <a:r>
              <a:rPr sz="2000" b="1" spc="5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or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ed</a:t>
            </a:r>
            <a:r>
              <a:rPr sz="2000" b="1" spc="-3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th</a:t>
            </a:r>
            <a:r>
              <a:rPr sz="2000" b="1" spc="-2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ough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esea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ch g</a:t>
            </a:r>
            <a:r>
              <a:rPr sz="2000" b="1" spc="-5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2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t f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om the</a:t>
            </a:r>
            <a:r>
              <a:rPr sz="2000" b="1" spc="5" dirty="0" smtClean="0">
                <a:latin typeface="Calibri"/>
                <a:cs typeface="Calibri"/>
              </a:rPr>
              <a:t> </a:t>
            </a:r>
            <a:r>
              <a:rPr sz="2000" b="1" spc="-75" dirty="0" smtClean="0">
                <a:latin typeface="Calibri"/>
                <a:cs typeface="Calibri"/>
              </a:rPr>
              <a:t>W</a:t>
            </a:r>
            <a:r>
              <a:rPr sz="2000" b="1" spc="0" dirty="0" smtClean="0">
                <a:latin typeface="Calibri"/>
                <a:cs typeface="Calibri"/>
              </a:rPr>
              <a:t>ell</a:t>
            </a:r>
            <a:r>
              <a:rPr sz="2000" b="1" spc="-15" dirty="0" smtClean="0">
                <a:latin typeface="Calibri"/>
                <a:cs typeface="Calibri"/>
              </a:rPr>
              <a:t>c</a:t>
            </a:r>
            <a:r>
              <a:rPr sz="2000" b="1" spc="0" dirty="0" smtClean="0">
                <a:latin typeface="Calibri"/>
                <a:cs typeface="Calibri"/>
              </a:rPr>
              <a:t>ome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-10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ru</a:t>
            </a:r>
            <a:r>
              <a:rPr sz="2000" b="1" spc="-20" dirty="0" smtClean="0">
                <a:latin typeface="Calibri"/>
                <a:cs typeface="Calibri"/>
              </a:rPr>
              <a:t>s</a:t>
            </a:r>
            <a:r>
              <a:rPr sz="2000" b="1" spc="0" dirty="0" smtClean="0">
                <a:latin typeface="Calibri"/>
                <a:cs typeface="Calibri"/>
              </a:rPr>
              <a:t>t,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UK (</a:t>
            </a:r>
            <a:r>
              <a:rPr sz="2000" b="1" spc="-10" dirty="0" smtClean="0">
                <a:latin typeface="Calibri"/>
                <a:cs typeface="Calibri"/>
              </a:rPr>
              <a:t>G</a:t>
            </a:r>
            <a:r>
              <a:rPr sz="2000" b="1" spc="-5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2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t N</a:t>
            </a:r>
            <a:r>
              <a:rPr sz="2000" b="1" spc="5" dirty="0" smtClean="0">
                <a:latin typeface="Calibri"/>
                <a:cs typeface="Calibri"/>
              </a:rPr>
              <a:t>u</a:t>
            </a:r>
            <a:r>
              <a:rPr sz="2000" b="1" spc="0" dirty="0" smtClean="0">
                <a:latin typeface="Calibri"/>
                <a:cs typeface="Calibri"/>
              </a:rPr>
              <a:t>mber 0</a:t>
            </a:r>
            <a:r>
              <a:rPr sz="2000" b="1" spc="5" dirty="0" smtClean="0">
                <a:latin typeface="Calibri"/>
                <a:cs typeface="Calibri"/>
              </a:rPr>
              <a:t>9</a:t>
            </a:r>
            <a:r>
              <a:rPr sz="2000" b="1" spc="0" dirty="0" smtClean="0">
                <a:latin typeface="Calibri"/>
                <a:cs typeface="Calibri"/>
              </a:rPr>
              <a:t>6</a:t>
            </a:r>
            <a:r>
              <a:rPr sz="2000" b="1" spc="5" dirty="0" smtClean="0">
                <a:latin typeface="Calibri"/>
                <a:cs typeface="Calibri"/>
              </a:rPr>
              <a:t>7</a:t>
            </a:r>
            <a:r>
              <a:rPr sz="2000" b="1" spc="0" dirty="0" smtClean="0">
                <a:latin typeface="Calibri"/>
                <a:cs typeface="Calibri"/>
              </a:rPr>
              <a:t>35</a:t>
            </a:r>
            <a:r>
              <a:rPr sz="2000" b="1" spc="-85" dirty="0" smtClean="0">
                <a:latin typeface="Calibri"/>
                <a:cs typeface="Calibri"/>
              </a:rPr>
              <a:t>/</a:t>
            </a:r>
            <a:r>
              <a:rPr sz="2000" b="1" spc="0" dirty="0" smtClean="0">
                <a:latin typeface="Calibri"/>
                <a:cs typeface="Calibri"/>
              </a:rPr>
              <a:t>A/</a:t>
            </a:r>
            <a:r>
              <a:rPr sz="2000" b="1" spc="-10" dirty="0" smtClean="0">
                <a:latin typeface="Calibri"/>
                <a:cs typeface="Calibri"/>
              </a:rPr>
              <a:t>11</a:t>
            </a:r>
            <a:r>
              <a:rPr sz="2000" b="1" spc="0" dirty="0" smtClean="0">
                <a:latin typeface="Calibri"/>
                <a:cs typeface="Calibri"/>
              </a:rPr>
              <a:t>/Z)</a:t>
            </a:r>
            <a:r>
              <a:rPr sz="2000" b="1" spc="-4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and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f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om the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N</a:t>
            </a:r>
            <a:r>
              <a:rPr sz="2000" b="1" spc="-30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tional</a:t>
            </a:r>
            <a:r>
              <a:rPr sz="2000" b="1" spc="-3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I</a:t>
            </a:r>
            <a:r>
              <a:rPr sz="2000" b="1" spc="5" dirty="0" smtClean="0">
                <a:latin typeface="Calibri"/>
                <a:cs typeface="Calibri"/>
              </a:rPr>
              <a:t>n</a:t>
            </a:r>
            <a:r>
              <a:rPr sz="2000" b="1" spc="-20" dirty="0" smtClean="0">
                <a:latin typeface="Calibri"/>
                <a:cs typeface="Calibri"/>
              </a:rPr>
              <a:t>s</a:t>
            </a:r>
            <a:r>
              <a:rPr sz="2000" b="1" spc="0" dirty="0" smtClean="0">
                <a:latin typeface="Calibri"/>
                <a:cs typeface="Calibri"/>
              </a:rPr>
              <a:t>titu</a:t>
            </a:r>
            <a:r>
              <a:rPr sz="2000" b="1" spc="-20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es</a:t>
            </a:r>
            <a:r>
              <a:rPr sz="2000" b="1" spc="-4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of </a:t>
            </a:r>
            <a:r>
              <a:rPr sz="2000" b="1" spc="-10" dirty="0" smtClean="0">
                <a:latin typeface="Calibri"/>
                <a:cs typeface="Calibri"/>
              </a:rPr>
              <a:t>H</a:t>
            </a:r>
            <a:r>
              <a:rPr sz="2000" b="1" spc="0" dirty="0" smtClean="0">
                <a:latin typeface="Calibri"/>
                <a:cs typeface="Calibri"/>
              </a:rPr>
              <a:t>ea</a:t>
            </a:r>
            <a:r>
              <a:rPr sz="2000" b="1" spc="-10" dirty="0" smtClean="0">
                <a:latin typeface="Calibri"/>
                <a:cs typeface="Calibri"/>
              </a:rPr>
              <a:t>l</a:t>
            </a:r>
            <a:r>
              <a:rPr sz="2000" b="1" spc="0" dirty="0" smtClean="0">
                <a:latin typeface="Calibri"/>
                <a:cs typeface="Calibri"/>
              </a:rPr>
              <a:t>th, </a:t>
            </a:r>
            <a:r>
              <a:rPr sz="2000" b="1" spc="-10" dirty="0" smtClean="0">
                <a:latin typeface="Calibri"/>
                <a:cs typeface="Calibri"/>
              </a:rPr>
              <a:t>U</a:t>
            </a:r>
            <a:r>
              <a:rPr sz="2000" b="1" spc="-25" dirty="0" smtClean="0">
                <a:latin typeface="Calibri"/>
                <a:cs typeface="Calibri"/>
              </a:rPr>
              <a:t>S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(G</a:t>
            </a:r>
            <a:r>
              <a:rPr sz="2000" b="1" spc="-6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2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t </a:t>
            </a:r>
            <a:r>
              <a:rPr sz="2000" b="1" spc="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umber: 5U</a:t>
            </a:r>
            <a:r>
              <a:rPr sz="2000" b="1" spc="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1</a:t>
            </a:r>
            <a:r>
              <a:rPr sz="2000" b="1" spc="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W</a:t>
            </a:r>
            <a:r>
              <a:rPr sz="2000" b="1" spc="-1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10</a:t>
            </a:r>
            <a:r>
              <a:rPr sz="2000" b="1" spc="-1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97</a:t>
            </a:r>
            <a:r>
              <a:rPr sz="2000" b="1" spc="-1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2,</a:t>
            </a:r>
            <a:r>
              <a:rPr sz="2000" b="1" spc="-4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5U</a:t>
            </a:r>
            <a:r>
              <a:rPr sz="2000" b="1" spc="5" dirty="0" smtClean="0">
                <a:latin typeface="Calibri"/>
                <a:cs typeface="Calibri"/>
              </a:rPr>
              <a:t>2</a:t>
            </a:r>
            <a:r>
              <a:rPr sz="2000" b="1" spc="-2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TW010</a:t>
            </a:r>
            <a:r>
              <a:rPr sz="2000" b="1" spc="-10" dirty="0" smtClean="0">
                <a:latin typeface="Calibri"/>
                <a:cs typeface="Calibri"/>
              </a:rPr>
              <a:t>10</a:t>
            </a:r>
            <a:r>
              <a:rPr sz="2000" b="1" spc="0" dirty="0" smtClean="0">
                <a:latin typeface="Calibri"/>
                <a:cs typeface="Calibri"/>
              </a:rPr>
              <a:t>804,</a:t>
            </a:r>
            <a:r>
              <a:rPr sz="2000" b="1" spc="-4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5R</a:t>
            </a:r>
            <a:r>
              <a:rPr sz="2000" b="1" spc="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1HL</a:t>
            </a:r>
            <a:r>
              <a:rPr sz="2000" b="1" spc="5" dirty="0" smtClean="0">
                <a:latin typeface="Calibri"/>
                <a:cs typeface="Calibri"/>
              </a:rPr>
              <a:t>1</a:t>
            </a:r>
            <a:r>
              <a:rPr sz="2000" b="1" spc="-10" dirty="0" smtClean="0">
                <a:latin typeface="Calibri"/>
                <a:cs typeface="Calibri"/>
              </a:rPr>
              <a:t>2</a:t>
            </a:r>
            <a:r>
              <a:rPr sz="2000" b="1" spc="0" dirty="0" smtClean="0">
                <a:latin typeface="Calibri"/>
                <a:cs typeface="Calibri"/>
              </a:rPr>
              <a:t>544</a:t>
            </a:r>
            <a:r>
              <a:rPr sz="2000" b="1" spc="-10" dirty="0" smtClean="0">
                <a:latin typeface="Calibri"/>
                <a:cs typeface="Calibri"/>
              </a:rPr>
              <a:t>20</a:t>
            </a:r>
            <a:r>
              <a:rPr sz="2000" b="1" spc="0" dirty="0" smtClean="0">
                <a:latin typeface="Calibri"/>
                <a:cs typeface="Calibri"/>
              </a:rPr>
              <a:t>4,</a:t>
            </a:r>
            <a:r>
              <a:rPr sz="2000" b="1" spc="-4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5R</a:t>
            </a:r>
            <a:r>
              <a:rPr sz="2000" b="1" spc="5" dirty="0" smtClean="0">
                <a:latin typeface="Calibri"/>
                <a:cs typeface="Calibri"/>
              </a:rPr>
              <a:t>2</a:t>
            </a:r>
            <a:r>
              <a:rPr sz="2000" b="1" spc="0" dirty="0" smtClean="0">
                <a:latin typeface="Calibri"/>
                <a:cs typeface="Calibri"/>
              </a:rPr>
              <a:t>1DK10</a:t>
            </a:r>
            <a:r>
              <a:rPr sz="2000" b="1" spc="5" dirty="0" smtClean="0">
                <a:latin typeface="Calibri"/>
                <a:cs typeface="Calibri"/>
              </a:rPr>
              <a:t>5</a:t>
            </a:r>
            <a:r>
              <a:rPr sz="2000" b="1" spc="-10" dirty="0" smtClean="0">
                <a:latin typeface="Calibri"/>
                <a:cs typeface="Calibri"/>
              </a:rPr>
              <a:t>8</a:t>
            </a:r>
            <a:r>
              <a:rPr sz="2000" b="1" spc="0" dirty="0" smtClean="0">
                <a:latin typeface="Calibri"/>
                <a:cs typeface="Calibri"/>
              </a:rPr>
              <a:t>91</a:t>
            </a:r>
            <a:r>
              <a:rPr sz="2000" b="1" spc="-1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2,</a:t>
            </a:r>
            <a:r>
              <a:rPr sz="2000" b="1" spc="-4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2000" b="1" dirty="0" smtClean="0">
                <a:latin typeface="Calibri"/>
                <a:cs typeface="Calibri"/>
              </a:rPr>
              <a:t>5P20C</a:t>
            </a:r>
            <a:r>
              <a:rPr sz="2000" b="1" spc="-10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2102</a:t>
            </a:r>
            <a:r>
              <a:rPr sz="2000" b="1" spc="-10" dirty="0" smtClean="0">
                <a:latin typeface="Calibri"/>
                <a:cs typeface="Calibri"/>
              </a:rPr>
              <a:t>9</a:t>
            </a:r>
            <a:r>
              <a:rPr sz="2000" b="1" spc="0" dirty="0" smtClean="0">
                <a:latin typeface="Calibri"/>
                <a:cs typeface="Calibri"/>
              </a:rPr>
              <a:t>8</a:t>
            </a:r>
            <a:r>
              <a:rPr sz="2000" b="1" spc="-10" dirty="0" smtClean="0">
                <a:latin typeface="Calibri"/>
                <a:cs typeface="Calibri"/>
              </a:rPr>
              <a:t>02</a:t>
            </a:r>
            <a:r>
              <a:rPr sz="2000" b="1" spc="0" dirty="0" smtClean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2000" b="1" dirty="0" smtClean="0">
                <a:latin typeface="Calibri"/>
                <a:cs typeface="Calibri"/>
              </a:rPr>
              <a:t>Co</a:t>
            </a:r>
            <a:r>
              <a:rPr sz="2000" b="1" spc="-10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yr</a:t>
            </a:r>
            <a:r>
              <a:rPr sz="2000" b="1" spc="-10" dirty="0" smtClean="0">
                <a:latin typeface="Calibri"/>
                <a:cs typeface="Calibri"/>
              </a:rPr>
              <a:t>i</a:t>
            </a:r>
            <a:r>
              <a:rPr sz="2000" b="1" spc="0" dirty="0" smtClean="0">
                <a:latin typeface="Calibri"/>
                <a:cs typeface="Calibri"/>
              </a:rPr>
              <a:t>g</a:t>
            </a:r>
            <a:r>
              <a:rPr sz="2000" b="1" spc="-25" dirty="0" smtClean="0">
                <a:latin typeface="Calibri"/>
                <a:cs typeface="Calibri"/>
              </a:rPr>
              <a:t>h</a:t>
            </a:r>
            <a:r>
              <a:rPr sz="2000" b="1" spc="0" dirty="0" smtClean="0">
                <a:latin typeface="Calibri"/>
                <a:cs typeface="Calibri"/>
              </a:rPr>
              <a:t>t: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27"/>
              </a:spcBef>
            </a:pPr>
            <a:endParaRPr sz="1000"/>
          </a:p>
          <a:p>
            <a:pPr marL="12700" marR="12700">
              <a:lnSpc>
                <a:spcPts val="2160"/>
              </a:lnSpc>
            </a:pPr>
            <a:r>
              <a:rPr sz="2000" b="1" dirty="0" smtClean="0">
                <a:latin typeface="Calibri"/>
                <a:cs typeface="Calibri"/>
              </a:rPr>
              <a:t>Hold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 </a:t>
            </a:r>
            <a:r>
              <a:rPr sz="2000" b="1" spc="-15" dirty="0" smtClean="0">
                <a:latin typeface="Calibri"/>
                <a:cs typeface="Calibri"/>
              </a:rPr>
              <a:t>c</a:t>
            </a:r>
            <a:r>
              <a:rPr sz="2000" b="1" spc="0" dirty="0" smtClean="0">
                <a:latin typeface="Calibri"/>
                <a:cs typeface="Calibri"/>
              </a:rPr>
              <a:t>o</a:t>
            </a:r>
            <a:r>
              <a:rPr sz="2000" b="1" spc="-5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yr</a:t>
            </a:r>
            <a:r>
              <a:rPr sz="2000" b="1" spc="-10" dirty="0" smtClean="0">
                <a:latin typeface="Calibri"/>
                <a:cs typeface="Calibri"/>
              </a:rPr>
              <a:t>i</a:t>
            </a:r>
            <a:r>
              <a:rPr sz="2000" b="1" spc="0" dirty="0" smtClean="0">
                <a:latin typeface="Calibri"/>
                <a:cs typeface="Calibri"/>
              </a:rPr>
              <a:t>g</a:t>
            </a:r>
            <a:r>
              <a:rPr sz="2000" b="1" spc="-25" dirty="0" smtClean="0">
                <a:latin typeface="Calibri"/>
                <a:cs typeface="Calibri"/>
              </a:rPr>
              <a:t>h</a:t>
            </a:r>
            <a:r>
              <a:rPr sz="2000" b="1" spc="0" dirty="0" smtClean="0">
                <a:latin typeface="Calibri"/>
                <a:cs typeface="Calibri"/>
              </a:rPr>
              <a:t>t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joi</a:t>
            </a:r>
            <a:r>
              <a:rPr sz="2000" b="1" spc="-2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tly</a:t>
            </a:r>
            <a:r>
              <a:rPr sz="2000" b="1" spc="-3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with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N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-15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ando</a:t>
            </a:r>
            <a:r>
              <a:rPr sz="2000" b="1" spc="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,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-40" dirty="0" smtClean="0">
                <a:latin typeface="Calibri"/>
                <a:cs typeface="Calibri"/>
              </a:rPr>
              <a:t>R</a:t>
            </a:r>
            <a:r>
              <a:rPr sz="2000" b="1" spc="-10" dirty="0" smtClean="0">
                <a:latin typeface="Calibri"/>
                <a:cs typeface="Calibri"/>
              </a:rPr>
              <a:t>o</a:t>
            </a:r>
            <a:r>
              <a:rPr sz="2000" b="1" spc="-125" dirty="0" smtClean="0">
                <a:latin typeface="Calibri"/>
                <a:cs typeface="Calibri"/>
              </a:rPr>
              <a:t>y</a:t>
            </a:r>
            <a:r>
              <a:rPr sz="2000" b="1" spc="0" dirty="0" smtClean="0">
                <a:latin typeface="Calibri"/>
                <a:cs typeface="Calibri"/>
              </a:rPr>
              <a:t>,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-105" dirty="0" smtClean="0">
                <a:latin typeface="Calibri"/>
                <a:cs typeface="Calibri"/>
              </a:rPr>
              <a:t>V</a:t>
            </a:r>
            <a:r>
              <a:rPr sz="2000" b="1" spc="0" dirty="0" smtClean="0">
                <a:latin typeface="Calibri"/>
                <a:cs typeface="Calibri"/>
              </a:rPr>
              <a:t>am</a:t>
            </a:r>
            <a:r>
              <a:rPr sz="2000" b="1" spc="-10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d</a:t>
            </a:r>
            <a:r>
              <a:rPr sz="2000" b="1" spc="-10" dirty="0" smtClean="0">
                <a:latin typeface="Calibri"/>
                <a:cs typeface="Calibri"/>
              </a:rPr>
              <a:t>e</a:t>
            </a:r>
            <a:r>
              <a:rPr sz="2000" b="1" spc="-25" dirty="0" smtClean="0">
                <a:latin typeface="Calibri"/>
                <a:cs typeface="Calibri"/>
              </a:rPr>
              <a:t>v</a:t>
            </a:r>
            <a:r>
              <a:rPr sz="2000" b="1" spc="0" dirty="0" smtClean="0">
                <a:latin typeface="Calibri"/>
                <a:cs typeface="Calibri"/>
              </a:rPr>
              <a:t>an,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and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D Jindal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-35" dirty="0" smtClean="0">
                <a:latin typeface="Calibri"/>
                <a:cs typeface="Calibri"/>
              </a:rPr>
              <a:t>f</a:t>
            </a:r>
            <a:r>
              <a:rPr sz="2000" b="1" spc="0" dirty="0" smtClean="0">
                <a:latin typeface="Calibri"/>
                <a:cs typeface="Calibri"/>
              </a:rPr>
              <a:t>or the</a:t>
            </a:r>
            <a:r>
              <a:rPr sz="2000" b="1" spc="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m</a:t>
            </a:r>
            <a:r>
              <a:rPr sz="2000" b="1" spc="-35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o</a:t>
            </a:r>
            <a:r>
              <a:rPr sz="2000" b="1" spc="-20" dirty="0" smtClean="0">
                <a:latin typeface="Calibri"/>
                <a:cs typeface="Calibri"/>
              </a:rPr>
              <a:t>w</a:t>
            </a:r>
            <a:r>
              <a:rPr sz="2000" b="1" spc="0" dirty="0" smtClean="0">
                <a:latin typeface="Calibri"/>
                <a:cs typeface="Calibri"/>
              </a:rPr>
              <a:t>er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He</a:t>
            </a:r>
            <a:r>
              <a:rPr sz="2000" b="1" spc="-10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rt mHe</a:t>
            </a:r>
            <a:r>
              <a:rPr sz="2000" b="1" spc="-10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lth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-25" dirty="0" smtClean="0">
                <a:latin typeface="Calibri"/>
                <a:cs typeface="Calibri"/>
              </a:rPr>
              <a:t>S</a:t>
            </a:r>
            <a:r>
              <a:rPr sz="2000" b="1" spc="-15" dirty="0" smtClean="0">
                <a:latin typeface="Calibri"/>
                <a:cs typeface="Calibri"/>
              </a:rPr>
              <a:t>y</a:t>
            </a:r>
            <a:r>
              <a:rPr sz="2000" b="1" spc="-20" dirty="0" smtClean="0">
                <a:latin typeface="Calibri"/>
                <a:cs typeface="Calibri"/>
              </a:rPr>
              <a:t>s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em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which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has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-35" dirty="0" smtClean="0">
                <a:latin typeface="Calibri"/>
                <a:cs typeface="Calibri"/>
              </a:rPr>
              <a:t>f</a:t>
            </a: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sz="2000" b="1" spc="-35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tu</a:t>
            </a:r>
            <a:r>
              <a:rPr sz="2000" b="1" spc="-2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es</a:t>
            </a:r>
            <a:r>
              <a:rPr sz="2000" b="1" spc="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on elect</a:t>
            </a:r>
            <a:r>
              <a:rPr sz="2000" b="1" spc="-3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onic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-20" dirty="0" smtClean="0">
                <a:latin typeface="Calibri"/>
                <a:cs typeface="Calibri"/>
              </a:rPr>
              <a:t>s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o</a:t>
            </a:r>
            <a:r>
              <a:rPr sz="2000" b="1" spc="-5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35" dirty="0" smtClean="0">
                <a:latin typeface="Calibri"/>
                <a:cs typeface="Calibri"/>
              </a:rPr>
              <a:t>g</a:t>
            </a: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sz="2000" b="1" spc="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of he</a:t>
            </a:r>
            <a:r>
              <a:rPr sz="2000" b="1" spc="-10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lth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sz="2000" b="1" spc="-15" dirty="0" smtClean="0">
                <a:latin typeface="Calibri"/>
                <a:cs typeface="Calibri"/>
              </a:rPr>
              <a:t>c</a:t>
            </a:r>
            <a:r>
              <a:rPr sz="2000" b="1" spc="0" dirty="0" smtClean="0">
                <a:latin typeface="Calibri"/>
                <a:cs typeface="Calibri"/>
              </a:rPr>
              <a:t>o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ds</a:t>
            </a:r>
            <a:r>
              <a:rPr sz="2000" b="1" spc="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and elect</a:t>
            </a:r>
            <a:r>
              <a:rPr sz="2000" b="1" spc="-3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onic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clini</a:t>
            </a:r>
            <a:r>
              <a:rPr sz="2000" b="1" spc="-5" dirty="0" smtClean="0">
                <a:latin typeface="Calibri"/>
                <a:cs typeface="Calibri"/>
              </a:rPr>
              <a:t>c</a:t>
            </a:r>
            <a:r>
              <a:rPr sz="2000" b="1" spc="0" dirty="0" smtClean="0">
                <a:latin typeface="Calibri"/>
                <a:cs typeface="Calibri"/>
              </a:rPr>
              <a:t>al decision</a:t>
            </a:r>
            <a:r>
              <a:rPr sz="2000" b="1" spc="-3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su</a:t>
            </a:r>
            <a:r>
              <a:rPr sz="2000" b="1" spc="5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port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(</a:t>
            </a:r>
            <a:r>
              <a:rPr sz="2000" b="1" spc="-10" dirty="0" smtClean="0">
                <a:latin typeface="Calibri"/>
                <a:cs typeface="Calibri"/>
              </a:rPr>
              <a:t>E</a:t>
            </a:r>
            <a:r>
              <a:rPr sz="2000" b="1" spc="0" dirty="0" smtClean="0">
                <a:latin typeface="Calibri"/>
                <a:cs typeface="Calibri"/>
              </a:rPr>
              <a:t>DS)</a:t>
            </a:r>
            <a:r>
              <a:rPr sz="2000" b="1" spc="-10" dirty="0" smtClean="0">
                <a:latin typeface="Calibri"/>
                <a:cs typeface="Calibri"/>
              </a:rPr>
              <a:t> c</a:t>
            </a:r>
            <a:r>
              <a:rPr sz="2000" b="1" spc="0" dirty="0" smtClean="0">
                <a:latin typeface="Calibri"/>
                <a:cs typeface="Calibri"/>
              </a:rPr>
              <a:t>omp</a:t>
            </a:r>
            <a:r>
              <a:rPr sz="2000" b="1" spc="5" dirty="0" smtClean="0">
                <a:latin typeface="Calibri"/>
                <a:cs typeface="Calibri"/>
              </a:rPr>
              <a:t>u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-35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tio</a:t>
            </a:r>
            <a:r>
              <a:rPr sz="2000" b="1" spc="-10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1790">
              <a:lnSpc>
                <a:spcPct val="100000"/>
              </a:lnSpc>
            </a:pPr>
            <a:r>
              <a:rPr sz="3600" b="1" dirty="0" smtClean="0">
                <a:solidFill>
                  <a:srgbClr val="001F5F"/>
                </a:solidFill>
                <a:latin typeface="Calibri"/>
                <a:cs typeface="Calibri"/>
              </a:rPr>
              <a:t>Dis</a:t>
            </a:r>
            <a:r>
              <a:rPr sz="3600" b="1" spc="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losu</a:t>
            </a:r>
            <a:r>
              <a:rPr sz="3600" b="1" spc="-4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80">
              <a:lnSpc>
                <a:spcPct val="100000"/>
              </a:lnSpc>
            </a:pPr>
            <a:r>
              <a:rPr sz="3600" b="1" dirty="0" smtClean="0">
                <a:solidFill>
                  <a:srgbClr val="001F5F"/>
                </a:solidFill>
                <a:latin typeface="Calibri"/>
                <a:cs typeface="Calibri"/>
              </a:rPr>
              <a:t>Backg</a:t>
            </a:r>
            <a:r>
              <a:rPr sz="3600" b="1" spc="-4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ound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263" y="1559052"/>
            <a:ext cx="10223500" cy="3702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8432800" algn="l"/>
              </a:tabLst>
            </a:pPr>
            <a:r>
              <a:rPr sz="2400" b="1" spc="0" dirty="0" smtClean="0">
                <a:latin typeface="Calibri"/>
                <a:cs typeface="Calibri"/>
              </a:rPr>
              <a:t>Ch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onic d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se</a:t>
            </a:r>
            <a:r>
              <a:rPr sz="2400" b="1" spc="-10" dirty="0" smtClean="0">
                <a:latin typeface="Calibri"/>
                <a:cs typeface="Calibri"/>
              </a:rPr>
              <a:t>a</a:t>
            </a:r>
            <a:r>
              <a:rPr sz="2400" b="1" spc="0" dirty="0" smtClean="0">
                <a:latin typeface="Calibri"/>
                <a:cs typeface="Calibri"/>
              </a:rPr>
              <a:t>ses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and 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5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eir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risk </a:t>
            </a:r>
            <a:r>
              <a:rPr sz="2400" b="1" spc="-45" dirty="0" smtClean="0">
                <a:latin typeface="Calibri"/>
                <a:cs typeface="Calibri"/>
              </a:rPr>
              <a:t>f</a:t>
            </a:r>
            <a:r>
              <a:rPr sz="2400" b="1" spc="-15" dirty="0" smtClean="0">
                <a:latin typeface="Calibri"/>
                <a:cs typeface="Calibri"/>
              </a:rPr>
              <a:t>ac</a:t>
            </a:r>
            <a:r>
              <a:rPr sz="2400" b="1" spc="-3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or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b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den </a:t>
            </a:r>
            <a:r>
              <a:rPr sz="2400" b="1" spc="-10" dirty="0" smtClean="0">
                <a:latin typeface="Calibri"/>
                <a:cs typeface="Calibri"/>
              </a:rPr>
              <a:t>is </a:t>
            </a:r>
            <a:r>
              <a:rPr sz="2400" b="1" spc="-15" dirty="0" smtClean="0">
                <a:latin typeface="Calibri"/>
                <a:cs typeface="Calibri"/>
              </a:rPr>
              <a:t>high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in I</a:t>
            </a:r>
            <a:r>
              <a:rPr sz="2400" b="1" spc="-30" dirty="0" smtClean="0">
                <a:latin typeface="Calibri"/>
                <a:cs typeface="Calibri"/>
              </a:rPr>
              <a:t>n</a:t>
            </a:r>
            <a:r>
              <a:rPr sz="2400" b="1" spc="-15" dirty="0" smtClean="0">
                <a:latin typeface="Calibri"/>
                <a:cs typeface="Calibri"/>
              </a:rPr>
              <a:t>d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a and	</a:t>
            </a:r>
            <a:r>
              <a:rPr sz="2400" b="1" spc="-25" dirty="0" smtClean="0">
                <a:latin typeface="Calibri"/>
                <a:cs typeface="Calibri"/>
              </a:rPr>
              <a:t>w</a:t>
            </a:r>
            <a:r>
              <a:rPr sz="2400" b="1" spc="-15" dirty="0" smtClean="0">
                <a:latin typeface="Calibri"/>
                <a:cs typeface="Calibri"/>
              </a:rPr>
              <a:t>orldwi</a:t>
            </a:r>
            <a:r>
              <a:rPr sz="2400" b="1" spc="-25" dirty="0" smtClean="0">
                <a:latin typeface="Calibri"/>
                <a:cs typeface="Calibri"/>
              </a:rPr>
              <a:t>d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81"/>
              </a:spcBef>
              <a:buFont typeface="Arial"/>
              <a:buChar char="•"/>
            </a:pPr>
            <a:endParaRPr sz="1000"/>
          </a:p>
          <a:p>
            <a:pPr marL="241300" marR="127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15" dirty="0" smtClean="0">
                <a:latin typeface="Calibri"/>
                <a:cs typeface="Calibri"/>
              </a:rPr>
              <a:t>Shor</a:t>
            </a:r>
            <a:r>
              <a:rPr sz="2400" b="1" spc="-35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a</a:t>
            </a:r>
            <a:r>
              <a:rPr sz="2400" b="1" spc="-35" dirty="0" smtClean="0">
                <a:latin typeface="Calibri"/>
                <a:cs typeface="Calibri"/>
              </a:rPr>
              <a:t>g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of </a:t>
            </a:r>
            <a:r>
              <a:rPr sz="2400" b="1" spc="-10" dirty="0" smtClean="0">
                <a:latin typeface="Calibri"/>
                <a:cs typeface="Calibri"/>
              </a:rPr>
              <a:t>skilled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healt</a:t>
            </a:r>
            <a:r>
              <a:rPr sz="2400" b="1" spc="-25" dirty="0" smtClean="0">
                <a:latin typeface="Calibri"/>
                <a:cs typeface="Calibri"/>
              </a:rPr>
              <a:t>h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p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25" dirty="0" smtClean="0">
                <a:latin typeface="Calibri"/>
                <a:cs typeface="Calibri"/>
              </a:rPr>
              <a:t>o</a:t>
            </a:r>
            <a:r>
              <a:rPr sz="2400" b="1" spc="0" dirty="0" smtClean="0">
                <a:latin typeface="Calibri"/>
                <a:cs typeface="Calibri"/>
              </a:rPr>
              <a:t>vide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s</a:t>
            </a:r>
            <a:r>
              <a:rPr sz="2400" b="1" spc="-15" dirty="0" smtClean="0">
                <a:latin typeface="Calibri"/>
                <a:cs typeface="Calibri"/>
              </a:rPr>
              <a:t> impose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h</a:t>
            </a:r>
            <a:r>
              <a:rPr sz="2400" b="1" spc="-25" dirty="0" smtClean="0">
                <a:latin typeface="Calibri"/>
                <a:cs typeface="Calibri"/>
              </a:rPr>
              <a:t>ug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con</a:t>
            </a:r>
            <a:r>
              <a:rPr sz="2400" b="1" spc="-40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55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ai</a:t>
            </a:r>
            <a:r>
              <a:rPr sz="2400" b="1" spc="-4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ts </a:t>
            </a:r>
            <a:r>
              <a:rPr sz="2400" b="1" spc="-15" dirty="0" smtClean="0">
                <a:latin typeface="Calibri"/>
                <a:cs typeface="Calibri"/>
              </a:rPr>
              <a:t>on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healt</a:t>
            </a:r>
            <a:r>
              <a:rPr sz="2400" b="1" spc="-25" dirty="0" smtClean="0">
                <a:latin typeface="Calibri"/>
                <a:cs typeface="Calibri"/>
              </a:rPr>
              <a:t>h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 se</a:t>
            </a:r>
            <a:r>
              <a:rPr sz="2400" b="1" spc="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vices</a:t>
            </a:r>
            <a:r>
              <a:rPr sz="2400" b="1" spc="-10" dirty="0" smtClean="0">
                <a:latin typeface="Calibri"/>
                <a:cs typeface="Calibri"/>
              </a:rPr>
              <a:t> in I</a:t>
            </a:r>
            <a:r>
              <a:rPr sz="2400" b="1" spc="-30" dirty="0" smtClean="0">
                <a:latin typeface="Calibri"/>
                <a:cs typeface="Calibri"/>
              </a:rPr>
              <a:t>n</a:t>
            </a:r>
            <a:r>
              <a:rPr sz="2400" b="1" spc="-15" dirty="0" smtClean="0">
                <a:latin typeface="Calibri"/>
                <a:cs typeface="Calibri"/>
              </a:rPr>
              <a:t>d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a par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icularly 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 t</a:t>
            </a:r>
            <a:r>
              <a:rPr sz="2400" b="1" spc="-25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p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-20" dirty="0" smtClean="0">
                <a:latin typeface="Calibri"/>
                <a:cs typeface="Calibri"/>
              </a:rPr>
              <a:t>v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on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and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mana</a:t>
            </a:r>
            <a:r>
              <a:rPr sz="2400" b="1" spc="-35" dirty="0" smtClean="0">
                <a:latin typeface="Calibri"/>
                <a:cs typeface="Calibri"/>
              </a:rPr>
              <a:t>g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t </a:t>
            </a:r>
            <a:r>
              <a:rPr sz="2400" b="1" spc="0" dirty="0" smtClean="0">
                <a:latin typeface="Calibri"/>
                <a:cs typeface="Calibri"/>
              </a:rPr>
              <a:t>of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Ch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onic</a:t>
            </a:r>
            <a:r>
              <a:rPr sz="2400" b="1" spc="-10" dirty="0" smtClean="0">
                <a:latin typeface="Calibri"/>
                <a:cs typeface="Calibri"/>
              </a:rPr>
              <a:t> Diseases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32"/>
              </a:spcBef>
              <a:buFont typeface="Arial"/>
              <a:buChar char="•"/>
            </a:pPr>
            <a:endParaRPr sz="6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241300" marR="62230" indent="-228600" algn="just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15" dirty="0" smtClean="0">
                <a:latin typeface="Calibri"/>
                <a:cs typeface="Calibri"/>
              </a:rPr>
              <a:t>n</a:t>
            </a:r>
            <a:r>
              <a:rPr sz="2400" b="1" spc="-30" dirty="0" smtClean="0">
                <a:latin typeface="Calibri"/>
                <a:cs typeface="Calibri"/>
              </a:rPr>
              <a:t>o</a:t>
            </a:r>
            <a:r>
              <a:rPr sz="2400" b="1" spc="-35" dirty="0" smtClean="0">
                <a:latin typeface="Calibri"/>
                <a:cs typeface="Calibri"/>
              </a:rPr>
              <a:t>v</a:t>
            </a:r>
            <a:r>
              <a:rPr sz="2400" b="1" spc="-4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iv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35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55" dirty="0" smtClean="0">
                <a:latin typeface="Calibri"/>
                <a:cs typeface="Calibri"/>
              </a:rPr>
              <a:t>r</a:t>
            </a:r>
            <a:r>
              <a:rPr sz="2400" b="1" spc="-40" dirty="0" smtClean="0">
                <a:latin typeface="Calibri"/>
                <a:cs typeface="Calibri"/>
              </a:rPr>
              <a:t>at</a:t>
            </a:r>
            <a:r>
              <a:rPr sz="2400" b="1" spc="0" dirty="0" smtClean="0">
                <a:latin typeface="Calibri"/>
                <a:cs typeface="Calibri"/>
              </a:rPr>
              <a:t>eg</a:t>
            </a:r>
            <a:r>
              <a:rPr sz="2400" b="1" spc="-10" dirty="0" smtClean="0">
                <a:latin typeface="Calibri"/>
                <a:cs typeface="Calibri"/>
              </a:rPr>
              <a:t>ies </a:t>
            </a:r>
            <a:r>
              <a:rPr sz="2400" b="1" spc="-15" dirty="0" smtClean="0">
                <a:latin typeface="Calibri"/>
                <a:cs typeface="Calibri"/>
              </a:rPr>
              <a:t>such as elect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onic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clin</a:t>
            </a:r>
            <a:r>
              <a:rPr sz="2400" b="1" spc="-15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cal</a:t>
            </a:r>
            <a:r>
              <a:rPr sz="2400" b="1" spc="-15" dirty="0" smtClean="0">
                <a:latin typeface="Calibri"/>
                <a:cs typeface="Calibri"/>
              </a:rPr>
              <a:t> decision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su</a:t>
            </a:r>
            <a:r>
              <a:rPr sz="2400" b="1" spc="-25" dirty="0" smtClean="0">
                <a:latin typeface="Calibri"/>
                <a:cs typeface="Calibri"/>
              </a:rPr>
              <a:t>p</a:t>
            </a:r>
            <a:r>
              <a:rPr sz="2400" b="1" spc="-15" dirty="0" smtClean="0">
                <a:latin typeface="Calibri"/>
                <a:cs typeface="Calibri"/>
              </a:rPr>
              <a:t>port (ED</a:t>
            </a:r>
            <a:r>
              <a:rPr sz="2400" b="1" spc="-10" dirty="0" smtClean="0">
                <a:latin typeface="Calibri"/>
                <a:cs typeface="Calibri"/>
              </a:rPr>
              <a:t>S) </a:t>
            </a:r>
            <a:r>
              <a:rPr sz="2400" b="1" spc="-15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15" dirty="0" smtClean="0">
                <a:latin typeface="Calibri"/>
                <a:cs typeface="Calibri"/>
              </a:rPr>
              <a:t>d </a:t>
            </a:r>
            <a:r>
              <a:rPr sz="2400" b="1" spc="-35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ask</a:t>
            </a:r>
            <a:r>
              <a:rPr sz="2400" b="1" spc="-10" dirty="0" smtClean="0">
                <a:latin typeface="Calibri"/>
                <a:cs typeface="Calibri"/>
              </a:rPr>
              <a:t> sharing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f</a:t>
            </a:r>
            <a:r>
              <a:rPr sz="2400" b="1" spc="0" dirty="0" smtClean="0">
                <a:latin typeface="Calibri"/>
                <a:cs typeface="Calibri"/>
              </a:rPr>
              <a:t>or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45" dirty="0" smtClean="0">
                <a:latin typeface="Calibri"/>
                <a:cs typeface="Calibri"/>
              </a:rPr>
              <a:t>n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eg</a:t>
            </a:r>
            <a:r>
              <a:rPr sz="2400" b="1" spc="-50" dirty="0" smtClean="0">
                <a:latin typeface="Calibri"/>
                <a:cs typeface="Calibri"/>
              </a:rPr>
              <a:t>r</a:t>
            </a:r>
            <a:r>
              <a:rPr sz="2400" b="1" spc="-40" dirty="0" smtClean="0">
                <a:latin typeface="Calibri"/>
                <a:cs typeface="Calibri"/>
              </a:rPr>
              <a:t>at</a:t>
            </a:r>
            <a:r>
              <a:rPr sz="2400" b="1" spc="-15" dirty="0" smtClean="0">
                <a:latin typeface="Calibri"/>
                <a:cs typeface="Calibri"/>
              </a:rPr>
              <a:t>ed, mu</a:t>
            </a:r>
            <a:r>
              <a:rPr sz="2400" b="1" spc="-20" dirty="0" smtClean="0">
                <a:latin typeface="Calibri"/>
                <a:cs typeface="Calibri"/>
              </a:rPr>
              <a:t>l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p</a:t>
            </a:r>
            <a:r>
              <a:rPr sz="2400" b="1" spc="-20" dirty="0" smtClean="0">
                <a:latin typeface="Calibri"/>
                <a:cs typeface="Calibri"/>
              </a:rPr>
              <a:t>l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ch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onic</a:t>
            </a:r>
            <a:r>
              <a:rPr sz="2400" b="1" spc="-3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-15" dirty="0" smtClean="0">
                <a:latin typeface="Calibri"/>
                <a:cs typeface="Calibri"/>
              </a:rPr>
              <a:t>ondi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on mana</a:t>
            </a:r>
            <a:r>
              <a:rPr sz="2400" b="1" spc="-35" dirty="0" smtClean="0">
                <a:latin typeface="Calibri"/>
                <a:cs typeface="Calibri"/>
              </a:rPr>
              <a:t>g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t in </a:t>
            </a:r>
            <a:r>
              <a:rPr sz="2400" b="1" spc="-25" dirty="0" smtClean="0">
                <a:latin typeface="Calibri"/>
                <a:cs typeface="Calibri"/>
              </a:rPr>
              <a:t>p</a:t>
            </a:r>
            <a:r>
              <a:rPr sz="2400" b="1" spc="0" dirty="0" smtClean="0">
                <a:latin typeface="Calibri"/>
                <a:cs typeface="Calibri"/>
              </a:rPr>
              <a:t>rima</a:t>
            </a:r>
            <a:r>
              <a:rPr sz="2400" b="1" spc="1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y 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 </a:t>
            </a:r>
            <a:r>
              <a:rPr sz="2400" b="1" spc="-15" dirty="0" smtClean="0">
                <a:latin typeface="Calibri"/>
                <a:cs typeface="Calibri"/>
              </a:rPr>
              <a:t>h</a:t>
            </a:r>
            <a:r>
              <a:rPr sz="2400" b="1" spc="-55" dirty="0" smtClean="0">
                <a:latin typeface="Calibri"/>
                <a:cs typeface="Calibri"/>
              </a:rPr>
              <a:t>a</a:t>
            </a:r>
            <a:r>
              <a:rPr sz="2400" b="1" spc="-20" dirty="0" smtClean="0">
                <a:latin typeface="Calibri"/>
                <a:cs typeface="Calibri"/>
              </a:rPr>
              <a:t>v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not </a:t>
            </a:r>
            <a:r>
              <a:rPr sz="2400" b="1" spc="-25" dirty="0" smtClean="0">
                <a:latin typeface="Calibri"/>
                <a:cs typeface="Calibri"/>
              </a:rPr>
              <a:t>b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5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n e</a:t>
            </a:r>
            <a:r>
              <a:rPr sz="2400" b="1" spc="-35" dirty="0" smtClean="0">
                <a:latin typeface="Calibri"/>
                <a:cs typeface="Calibri"/>
              </a:rPr>
              <a:t>v</a:t>
            </a:r>
            <a:r>
              <a:rPr sz="2400" b="1" spc="-15" dirty="0" smtClean="0">
                <a:latin typeface="Calibri"/>
                <a:cs typeface="Calibri"/>
              </a:rPr>
              <a:t>alu</a:t>
            </a:r>
            <a:r>
              <a:rPr sz="2400" b="1" spc="-40" dirty="0" smtClean="0">
                <a:latin typeface="Calibri"/>
                <a:cs typeface="Calibri"/>
              </a:rPr>
              <a:t>at</a:t>
            </a:r>
            <a:r>
              <a:rPr sz="2400" b="1" spc="0" dirty="0" smtClean="0">
                <a:latin typeface="Calibri"/>
                <a:cs typeface="Calibri"/>
              </a:rPr>
              <a:t>ed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2085">
              <a:lnSpc>
                <a:spcPct val="100000"/>
              </a:lnSpc>
            </a:pPr>
            <a:r>
              <a:rPr sz="3600" b="1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3600" b="1" spc="-3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thods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016" y="934211"/>
            <a:ext cx="1637664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Calibri"/>
                <a:cs typeface="Calibri"/>
              </a:rPr>
              <a:t>Stu</a:t>
            </a:r>
            <a:r>
              <a:rPr sz="2400" b="1" spc="-25" dirty="0" smtClean="0">
                <a:latin typeface="Calibri"/>
                <a:cs typeface="Calibri"/>
              </a:rPr>
              <a:t>d</a:t>
            </a:r>
            <a:r>
              <a:rPr sz="2400" b="1" spc="-15" dirty="0" smtClean="0">
                <a:latin typeface="Calibri"/>
                <a:cs typeface="Calibri"/>
              </a:rPr>
              <a:t>y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design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4747" y="934211"/>
            <a:ext cx="552513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 smtClean="0">
                <a:latin typeface="Calibri"/>
                <a:cs typeface="Calibri"/>
              </a:rPr>
              <a:t>: Cl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35" dirty="0" smtClean="0">
                <a:latin typeface="Calibri"/>
                <a:cs typeface="Calibri"/>
              </a:rPr>
              <a:t>s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er</a:t>
            </a:r>
            <a:r>
              <a:rPr sz="2400" b="1" spc="-5" dirty="0" smtClean="0">
                <a:latin typeface="Calibri"/>
                <a:cs typeface="Calibri"/>
              </a:rPr>
              <a:t>-</a:t>
            </a:r>
            <a:r>
              <a:rPr sz="2400" b="1" spc="-5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an</a:t>
            </a:r>
            <a:r>
              <a:rPr sz="2400" b="1" spc="-20" dirty="0" smtClean="0">
                <a:latin typeface="Calibri"/>
                <a:cs typeface="Calibri"/>
              </a:rPr>
              <a:t>d</a:t>
            </a:r>
            <a:r>
              <a:rPr sz="2400" b="1" spc="0" dirty="0" smtClean="0">
                <a:latin typeface="Calibri"/>
                <a:cs typeface="Calibri"/>
              </a:rPr>
              <a:t>o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0" dirty="0" smtClean="0">
                <a:latin typeface="Calibri"/>
                <a:cs typeface="Calibri"/>
              </a:rPr>
              <a:t>i</a:t>
            </a:r>
            <a:r>
              <a:rPr sz="2400" b="1" spc="-45" dirty="0" smtClean="0">
                <a:latin typeface="Calibri"/>
                <a:cs typeface="Calibri"/>
              </a:rPr>
              <a:t>z</a:t>
            </a:r>
            <a:r>
              <a:rPr sz="2400" b="1" spc="0" dirty="0" smtClean="0">
                <a:latin typeface="Calibri"/>
                <a:cs typeface="Calibri"/>
              </a:rPr>
              <a:t>ed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-15" dirty="0" smtClean="0">
                <a:latin typeface="Calibri"/>
                <a:cs typeface="Calibri"/>
              </a:rPr>
              <a:t>o</a:t>
            </a:r>
            <a:r>
              <a:rPr sz="2400" b="1" spc="-40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olled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clin</a:t>
            </a:r>
            <a:r>
              <a:rPr sz="2400" b="1" spc="-15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cal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tr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016" y="1560829"/>
            <a:ext cx="113792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Du</a:t>
            </a:r>
            <a:r>
              <a:rPr sz="2400" b="1" spc="-55" dirty="0" smtClean="0">
                <a:latin typeface="Calibri"/>
                <a:cs typeface="Calibri"/>
              </a:rPr>
              <a:t>r</a:t>
            </a:r>
            <a:r>
              <a:rPr sz="2400" b="1" spc="-4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4747" y="1560829"/>
            <a:ext cx="3945254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 smtClean="0">
                <a:latin typeface="Calibri"/>
                <a:cs typeface="Calibri"/>
              </a:rPr>
              <a:t>: </a:t>
            </a:r>
            <a:r>
              <a:rPr sz="2400" b="1" spc="-25" dirty="0" smtClean="0">
                <a:latin typeface="Calibri"/>
                <a:cs typeface="Calibri"/>
              </a:rPr>
              <a:t>A</a:t>
            </a:r>
            <a:r>
              <a:rPr sz="2400" b="1" spc="-15" dirty="0" smtClean="0">
                <a:latin typeface="Calibri"/>
                <a:cs typeface="Calibri"/>
              </a:rPr>
              <a:t>pr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l </a:t>
            </a:r>
            <a:r>
              <a:rPr sz="2400" b="1" spc="-25" dirty="0" smtClean="0">
                <a:latin typeface="Calibri"/>
                <a:cs typeface="Calibri"/>
              </a:rPr>
              <a:t>2</a:t>
            </a:r>
            <a:r>
              <a:rPr sz="2400" b="1" spc="-15" dirty="0" smtClean="0">
                <a:latin typeface="Calibri"/>
                <a:cs typeface="Calibri"/>
              </a:rPr>
              <a:t>0</a:t>
            </a:r>
            <a:r>
              <a:rPr sz="2400" b="1" spc="-25" dirty="0" smtClean="0">
                <a:latin typeface="Calibri"/>
                <a:cs typeface="Calibri"/>
              </a:rPr>
              <a:t>1</a:t>
            </a:r>
            <a:r>
              <a:rPr sz="2400" b="1" spc="-15" dirty="0" smtClean="0">
                <a:latin typeface="Calibri"/>
                <a:cs typeface="Calibri"/>
              </a:rPr>
              <a:t>6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 </a:t>
            </a:r>
            <a:r>
              <a:rPr sz="2400" b="1" spc="-10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p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0" dirty="0" smtClean="0">
                <a:latin typeface="Calibri"/>
                <a:cs typeface="Calibri"/>
              </a:rPr>
              <a:t>ber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25" dirty="0" smtClean="0">
                <a:latin typeface="Calibri"/>
                <a:cs typeface="Calibri"/>
              </a:rPr>
              <a:t>2</a:t>
            </a:r>
            <a:r>
              <a:rPr sz="2400" b="1" spc="-15" dirty="0" smtClean="0">
                <a:latin typeface="Calibri"/>
                <a:cs typeface="Calibri"/>
              </a:rPr>
              <a:t>0</a:t>
            </a:r>
            <a:r>
              <a:rPr sz="2400" b="1" spc="-25" dirty="0" smtClean="0">
                <a:latin typeface="Calibri"/>
                <a:cs typeface="Calibri"/>
              </a:rPr>
              <a:t>1</a:t>
            </a:r>
            <a:r>
              <a:rPr sz="2400" b="1" spc="-15" dirty="0" smtClean="0"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016" y="2187194"/>
            <a:ext cx="168084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Calibri"/>
                <a:cs typeface="Calibri"/>
              </a:rPr>
              <a:t>Stu</a:t>
            </a:r>
            <a:r>
              <a:rPr sz="2400" b="1" spc="-25" dirty="0" smtClean="0">
                <a:latin typeface="Calibri"/>
                <a:cs typeface="Calibri"/>
              </a:rPr>
              <a:t>d</a:t>
            </a:r>
            <a:r>
              <a:rPr sz="2400" b="1" spc="-15" dirty="0" smtClean="0">
                <a:latin typeface="Calibri"/>
                <a:cs typeface="Calibri"/>
              </a:rPr>
              <a:t>y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se</a:t>
            </a:r>
            <a:r>
              <a:rPr sz="2400" b="1" spc="-35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4747" y="2040524"/>
            <a:ext cx="8374380" cy="3651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5740" marR="12700" indent="-193675">
              <a:lnSpc>
                <a:spcPct val="140100"/>
              </a:lnSpc>
              <a:tabLst>
                <a:tab pos="7882890" algn="l"/>
              </a:tabLst>
            </a:pPr>
            <a:r>
              <a:rPr sz="2400" b="1" spc="-10" dirty="0" smtClean="0">
                <a:latin typeface="Calibri"/>
                <a:cs typeface="Calibri"/>
              </a:rPr>
              <a:t>: </a:t>
            </a:r>
            <a:r>
              <a:rPr sz="2400" b="1" spc="-25" dirty="0" smtClean="0">
                <a:latin typeface="Calibri"/>
                <a:cs typeface="Calibri"/>
              </a:rPr>
              <a:t>2</a:t>
            </a:r>
            <a:r>
              <a:rPr sz="2400" b="1" spc="-15" dirty="0" smtClean="0">
                <a:latin typeface="Calibri"/>
                <a:cs typeface="Calibri"/>
              </a:rPr>
              <a:t>0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C</a:t>
            </a:r>
            <a:r>
              <a:rPr sz="2400" b="1" spc="-10" dirty="0" smtClean="0">
                <a:latin typeface="Calibri"/>
                <a:cs typeface="Calibri"/>
              </a:rPr>
              <a:t>o</a:t>
            </a:r>
            <a:r>
              <a:rPr sz="2400" b="1" spc="0" dirty="0" smtClean="0">
                <a:latin typeface="Calibri"/>
                <a:cs typeface="Calibri"/>
              </a:rPr>
              <a:t>m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-15" dirty="0" smtClean="0">
                <a:latin typeface="Calibri"/>
                <a:cs typeface="Calibri"/>
              </a:rPr>
              <a:t>u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y Health Ce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s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each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in </a:t>
            </a:r>
            <a:r>
              <a:rPr sz="2400" b="1" spc="-15" dirty="0" smtClean="0">
                <a:latin typeface="Calibri"/>
                <a:cs typeface="Calibri"/>
              </a:rPr>
              <a:t>Ha</a:t>
            </a:r>
            <a:r>
              <a:rPr sz="2400" b="1" spc="-5" dirty="0" smtClean="0">
                <a:latin typeface="Calibri"/>
                <a:cs typeface="Calibri"/>
              </a:rPr>
              <a:t>r</a:t>
            </a:r>
            <a:r>
              <a:rPr sz="2400" b="1" spc="-50" dirty="0" smtClean="0">
                <a:latin typeface="Calibri"/>
                <a:cs typeface="Calibri"/>
              </a:rPr>
              <a:t>y</a:t>
            </a:r>
            <a:r>
              <a:rPr sz="2400" b="1" spc="-15" dirty="0" smtClean="0">
                <a:latin typeface="Calibri"/>
                <a:cs typeface="Calibri"/>
              </a:rPr>
              <a:t>ana </a:t>
            </a:r>
            <a:r>
              <a:rPr sz="2400" b="1" spc="-20" dirty="0" smtClean="0">
                <a:latin typeface="Calibri"/>
                <a:cs typeface="Calibri"/>
              </a:rPr>
              <a:t>(N</a:t>
            </a:r>
            <a:r>
              <a:rPr sz="2400" b="1" spc="-10" dirty="0" smtClean="0">
                <a:latin typeface="Calibri"/>
                <a:cs typeface="Calibri"/>
              </a:rPr>
              <a:t>orth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15" dirty="0" smtClean="0">
                <a:latin typeface="Calibri"/>
                <a:cs typeface="Calibri"/>
              </a:rPr>
              <a:t>d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a)	</a:t>
            </a:r>
            <a:r>
              <a:rPr sz="2400" b="1" spc="-15" dirty="0" smtClean="0">
                <a:latin typeface="Calibri"/>
                <a:cs typeface="Calibri"/>
              </a:rPr>
              <a:t>and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60" dirty="0" smtClean="0">
                <a:latin typeface="Calibri"/>
                <a:cs typeface="Calibri"/>
              </a:rPr>
              <a:t>K</a:t>
            </a:r>
            <a:r>
              <a:rPr sz="2400" b="1" spc="-15" dirty="0" smtClean="0">
                <a:latin typeface="Calibri"/>
                <a:cs typeface="Calibri"/>
              </a:rPr>
              <a:t>arn</a:t>
            </a:r>
            <a:r>
              <a:rPr sz="2400" b="1" spc="-40" dirty="0" smtClean="0">
                <a:latin typeface="Calibri"/>
                <a:cs typeface="Calibri"/>
              </a:rPr>
              <a:t>at</a:t>
            </a:r>
            <a:r>
              <a:rPr sz="2400" b="1" spc="-15" dirty="0" smtClean="0">
                <a:latin typeface="Calibri"/>
                <a:cs typeface="Calibri"/>
              </a:rPr>
              <a:t>a</a:t>
            </a:r>
            <a:r>
              <a:rPr sz="2400" b="1" spc="-40" dirty="0" smtClean="0">
                <a:latin typeface="Calibri"/>
                <a:cs typeface="Calibri"/>
              </a:rPr>
              <a:t>k</a:t>
            </a:r>
            <a:r>
              <a:rPr sz="2400" b="1" spc="-15" dirty="0" smtClean="0">
                <a:latin typeface="Calibri"/>
                <a:cs typeface="Calibri"/>
              </a:rPr>
              <a:t>a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(South 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15" dirty="0" smtClean="0">
                <a:latin typeface="Calibri"/>
                <a:cs typeface="Calibri"/>
              </a:rPr>
              <a:t>d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a)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2400" b="1" spc="-10" dirty="0" smtClean="0">
                <a:latin typeface="Calibri"/>
                <a:cs typeface="Calibri"/>
              </a:rPr>
              <a:t>: </a:t>
            </a:r>
            <a:r>
              <a:rPr sz="2400" b="1" spc="-25" dirty="0" smtClean="0">
                <a:latin typeface="Calibri"/>
                <a:cs typeface="Calibri"/>
              </a:rPr>
              <a:t>Ag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spc="10" dirty="0" smtClean="0">
                <a:latin typeface="Symbol"/>
                <a:cs typeface="Symbol"/>
              </a:rPr>
              <a:t></a:t>
            </a:r>
            <a:r>
              <a:rPr sz="2400" b="1" spc="-15" dirty="0" smtClean="0">
                <a:latin typeface="Calibri"/>
                <a:cs typeface="Calibri"/>
              </a:rPr>
              <a:t>30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y</a:t>
            </a:r>
            <a:r>
              <a:rPr sz="2400" b="1" spc="0" dirty="0" smtClean="0">
                <a:latin typeface="Calibri"/>
                <a:cs typeface="Calibri"/>
              </a:rPr>
              <a:t>ea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s, </a:t>
            </a:r>
            <a:r>
              <a:rPr sz="2400" b="1" spc="-15" dirty="0" smtClean="0">
                <a:latin typeface="Calibri"/>
                <a:cs typeface="Calibri"/>
              </a:rPr>
              <a:t>d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agno</a:t>
            </a:r>
            <a:r>
              <a:rPr sz="2400" b="1" spc="-5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ed</a:t>
            </a:r>
            <a:r>
              <a:rPr sz="2400" b="1" spc="-15" dirty="0" smtClean="0">
                <a:latin typeface="Calibri"/>
                <a:cs typeface="Calibri"/>
              </a:rPr>
              <a:t> wi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h: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53"/>
              </a:spcBef>
            </a:pPr>
            <a:endParaRPr sz="1100"/>
          </a:p>
          <a:p>
            <a:pPr marL="205740">
              <a:lnSpc>
                <a:spcPct val="100000"/>
              </a:lnSpc>
            </a:pPr>
            <a:r>
              <a:rPr sz="2400" b="1" spc="-55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yper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ension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[with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SBP </a:t>
            </a:r>
            <a:r>
              <a:rPr sz="2400" b="1" spc="5" dirty="0" smtClean="0">
                <a:latin typeface="Calibri"/>
                <a:cs typeface="Calibri"/>
              </a:rPr>
              <a:t>≥</a:t>
            </a:r>
            <a:r>
              <a:rPr sz="2400" b="1" spc="0" dirty="0" smtClean="0">
                <a:latin typeface="Calibri"/>
                <a:cs typeface="Calibri"/>
              </a:rPr>
              <a:t>1</a:t>
            </a:r>
            <a:r>
              <a:rPr sz="2400" b="1" spc="-10" dirty="0" smtClean="0">
                <a:latin typeface="Calibri"/>
                <a:cs typeface="Calibri"/>
              </a:rPr>
              <a:t>4</a:t>
            </a:r>
            <a:r>
              <a:rPr sz="2400" b="1" spc="0" dirty="0" smtClean="0">
                <a:latin typeface="Calibri"/>
                <a:cs typeface="Calibri"/>
              </a:rPr>
              <a:t>0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m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0" dirty="0" smtClean="0">
                <a:latin typeface="Calibri"/>
                <a:cs typeface="Calibri"/>
              </a:rPr>
              <a:t>Hg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an</a:t>
            </a:r>
            <a:r>
              <a:rPr sz="2400" b="1" spc="-10" dirty="0" smtClean="0">
                <a:latin typeface="Calibri"/>
                <a:cs typeface="Calibri"/>
              </a:rPr>
              <a:t>d</a:t>
            </a:r>
            <a:r>
              <a:rPr sz="2400" b="1" spc="-50" dirty="0" smtClean="0">
                <a:latin typeface="Calibri"/>
                <a:cs typeface="Calibri"/>
              </a:rPr>
              <a:t>/</a:t>
            </a:r>
            <a:r>
              <a:rPr sz="2400" b="1" spc="0" dirty="0" smtClean="0">
                <a:latin typeface="Calibri"/>
                <a:cs typeface="Calibri"/>
              </a:rPr>
              <a:t>or DBP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≥90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m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0" dirty="0" smtClean="0">
                <a:latin typeface="Calibri"/>
                <a:cs typeface="Calibri"/>
              </a:rPr>
              <a:t>Hg]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52"/>
              </a:spcBef>
            </a:pPr>
            <a:endParaRPr sz="1100"/>
          </a:p>
          <a:p>
            <a:pPr marL="658495" algn="ctr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189230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ty</a:t>
            </a:r>
            <a:r>
              <a:rPr sz="2400" b="1" spc="-10" dirty="0" smtClean="0">
                <a:latin typeface="Calibri"/>
                <a:cs typeface="Calibri"/>
              </a:rPr>
              <a:t>p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5" dirty="0" smtClean="0">
                <a:latin typeface="Calibri"/>
                <a:cs typeface="Calibri"/>
              </a:rPr>
              <a:t>-</a:t>
            </a:r>
            <a:r>
              <a:rPr sz="2400" b="1" spc="0" dirty="0" smtClean="0">
                <a:latin typeface="Calibri"/>
                <a:cs typeface="Calibri"/>
              </a:rPr>
              <a:t>2 dia</a:t>
            </a:r>
            <a:r>
              <a:rPr sz="2400" b="1" spc="-15" dirty="0" smtClean="0">
                <a:latin typeface="Calibri"/>
                <a:cs typeface="Calibri"/>
              </a:rPr>
              <a:t>b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es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[</a:t>
            </a:r>
            <a:r>
              <a:rPr sz="2400" b="1" spc="-45" dirty="0" smtClean="0">
                <a:latin typeface="Calibri"/>
                <a:cs typeface="Calibri"/>
              </a:rPr>
              <a:t>f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ng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b</a:t>
            </a:r>
            <a:r>
              <a:rPr sz="2400" b="1" spc="-10" dirty="0" smtClean="0">
                <a:latin typeface="Calibri"/>
                <a:cs typeface="Calibri"/>
              </a:rPr>
              <a:t>l</a:t>
            </a:r>
            <a:r>
              <a:rPr sz="2400" b="1" spc="0" dirty="0" smtClean="0">
                <a:latin typeface="Calibri"/>
                <a:cs typeface="Calibri"/>
              </a:rPr>
              <a:t>ood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gl</a:t>
            </a:r>
            <a:r>
              <a:rPr sz="2400" b="1" spc="-10" dirty="0" smtClean="0">
                <a:latin typeface="Calibri"/>
                <a:cs typeface="Calibri"/>
              </a:rPr>
              <a:t>uc</a:t>
            </a:r>
            <a:r>
              <a:rPr sz="2400" b="1" spc="0" dirty="0" smtClean="0">
                <a:latin typeface="Calibri"/>
                <a:cs typeface="Calibri"/>
              </a:rPr>
              <a:t>ose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≥1</a:t>
            </a:r>
            <a:r>
              <a:rPr sz="2400" b="1" spc="-10" dirty="0" smtClean="0">
                <a:latin typeface="Calibri"/>
                <a:cs typeface="Calibri"/>
              </a:rPr>
              <a:t>4</a:t>
            </a:r>
            <a:r>
              <a:rPr sz="2400" b="1" spc="0" dirty="0" smtClean="0">
                <a:latin typeface="Calibri"/>
                <a:cs typeface="Calibri"/>
              </a:rPr>
              <a:t>0m</a:t>
            </a:r>
            <a:r>
              <a:rPr sz="2400" b="1" spc="65" dirty="0" smtClean="0">
                <a:latin typeface="Calibri"/>
                <a:cs typeface="Calibri"/>
              </a:rPr>
              <a:t>g</a:t>
            </a:r>
            <a:r>
              <a:rPr sz="2400" b="1" spc="10" dirty="0" smtClean="0">
                <a:latin typeface="Calibri"/>
                <a:cs typeface="Calibri"/>
              </a:rPr>
              <a:t>/</a:t>
            </a:r>
            <a:r>
              <a:rPr sz="2400" b="1" spc="-10" dirty="0" smtClean="0">
                <a:latin typeface="Calibri"/>
                <a:cs typeface="Calibri"/>
              </a:rPr>
              <a:t>d</a:t>
            </a:r>
            <a:r>
              <a:rPr sz="2400" b="1" spc="0" dirty="0" smtClean="0">
                <a:latin typeface="Calibri"/>
                <a:cs typeface="Calibri"/>
              </a:rPr>
              <a:t>L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an</a:t>
            </a:r>
            <a:r>
              <a:rPr sz="2400" b="1" spc="-10" dirty="0" smtClean="0">
                <a:latin typeface="Calibri"/>
                <a:cs typeface="Calibri"/>
              </a:rPr>
              <a:t>d</a:t>
            </a:r>
            <a:r>
              <a:rPr sz="2400" b="1" spc="-50" dirty="0" smtClean="0">
                <a:latin typeface="Calibri"/>
                <a:cs typeface="Calibri"/>
              </a:rPr>
              <a:t>/</a:t>
            </a:r>
            <a:r>
              <a:rPr sz="2400" b="1" spc="0" dirty="0" smtClean="0">
                <a:latin typeface="Calibri"/>
                <a:cs typeface="Calibri"/>
              </a:rPr>
              <a:t>or po</a:t>
            </a:r>
            <a:r>
              <a:rPr sz="2400" b="1" spc="-25" dirty="0" smtClean="0">
                <a:latin typeface="Calibri"/>
                <a:cs typeface="Calibri"/>
              </a:rPr>
              <a:t>s</a:t>
            </a:r>
            <a:r>
              <a:rPr sz="2400" b="1" spc="-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54"/>
              </a:spcBef>
            </a:pPr>
            <a:endParaRPr sz="1100"/>
          </a:p>
          <a:p>
            <a:pPr marL="189230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p</a:t>
            </a:r>
            <a:r>
              <a:rPr sz="2400" b="1" spc="-5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an</a:t>
            </a:r>
            <a:r>
              <a:rPr sz="2400" b="1" spc="-10" dirty="0" smtClean="0">
                <a:latin typeface="Calibri"/>
                <a:cs typeface="Calibri"/>
              </a:rPr>
              <a:t>d</a:t>
            </a:r>
            <a:r>
              <a:rPr sz="2400" b="1" spc="0" dirty="0" smtClean="0">
                <a:latin typeface="Calibri"/>
                <a:cs typeface="Calibri"/>
              </a:rPr>
              <a:t>ial </a:t>
            </a:r>
            <a:r>
              <a:rPr sz="2400" b="1" spc="-10" dirty="0" smtClean="0">
                <a:latin typeface="Calibri"/>
                <a:cs typeface="Calibri"/>
              </a:rPr>
              <a:t>b</a:t>
            </a:r>
            <a:r>
              <a:rPr sz="2400" b="1" spc="0" dirty="0" smtClean="0">
                <a:latin typeface="Calibri"/>
                <a:cs typeface="Calibri"/>
              </a:rPr>
              <a:t>lood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glu</a:t>
            </a:r>
            <a:r>
              <a:rPr sz="2400" b="1" spc="-15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ose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≥20</a:t>
            </a:r>
            <a:r>
              <a:rPr sz="2400" b="1" spc="-10" dirty="0" smtClean="0">
                <a:latin typeface="Calibri"/>
                <a:cs typeface="Calibri"/>
              </a:rPr>
              <a:t>0</a:t>
            </a:r>
            <a:r>
              <a:rPr sz="2400" b="1" spc="0" dirty="0" smtClean="0">
                <a:latin typeface="Calibri"/>
                <a:cs typeface="Calibri"/>
              </a:rPr>
              <a:t>m</a:t>
            </a:r>
            <a:r>
              <a:rPr sz="2400" b="1" spc="75" dirty="0" smtClean="0">
                <a:latin typeface="Calibri"/>
                <a:cs typeface="Calibri"/>
              </a:rPr>
              <a:t>g</a:t>
            </a:r>
            <a:r>
              <a:rPr sz="2400" b="1" spc="5" dirty="0" smtClean="0">
                <a:latin typeface="Calibri"/>
                <a:cs typeface="Calibri"/>
              </a:rPr>
              <a:t>/</a:t>
            </a:r>
            <a:r>
              <a:rPr sz="2400" b="1" spc="-20" dirty="0" smtClean="0">
                <a:latin typeface="Calibri"/>
                <a:cs typeface="Calibri"/>
              </a:rPr>
              <a:t>d</a:t>
            </a:r>
            <a:r>
              <a:rPr sz="2400" b="1" spc="-5" dirty="0" smtClean="0">
                <a:latin typeface="Calibri"/>
                <a:cs typeface="Calibri"/>
              </a:rPr>
              <a:t>L</a:t>
            </a:r>
            <a:r>
              <a:rPr sz="2400" b="1" spc="-10" dirty="0" smtClean="0">
                <a:latin typeface="Calibri"/>
                <a:cs typeface="Calibri"/>
              </a:rPr>
              <a:t>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016" y="3249803"/>
            <a:ext cx="152400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5" dirty="0" smtClean="0">
                <a:latin typeface="Calibri"/>
                <a:cs typeface="Calibri"/>
              </a:rPr>
              <a:t>P</a:t>
            </a:r>
            <a:r>
              <a:rPr sz="2400" b="1" spc="-10" dirty="0" smtClean="0">
                <a:latin typeface="Calibri"/>
                <a:cs typeface="Calibri"/>
              </a:rPr>
              <a:t>artici</a:t>
            </a:r>
            <a:r>
              <a:rPr sz="2400" b="1" spc="-20" dirty="0" smtClean="0">
                <a:latin typeface="Calibri"/>
                <a:cs typeface="Calibri"/>
              </a:rPr>
              <a:t>p</a:t>
            </a:r>
            <a:r>
              <a:rPr sz="2400" b="1" spc="-15" dirty="0" smtClean="0">
                <a:latin typeface="Calibri"/>
                <a:cs typeface="Calibri"/>
              </a:rPr>
              <a:t>a</a:t>
            </a:r>
            <a:r>
              <a:rPr sz="2400" b="1" spc="-40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016" y="5886907"/>
            <a:ext cx="4107179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204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</a:t>
            </a:r>
            <a:r>
              <a:rPr sz="2400" b="1" spc="-35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al</a:t>
            </a:r>
            <a:r>
              <a:rPr sz="2400" b="1" spc="-15" dirty="0" smtClean="0">
                <a:latin typeface="Calibri"/>
                <a:cs typeface="Calibri"/>
              </a:rPr>
              <a:t> par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icipa</a:t>
            </a:r>
            <a:r>
              <a:rPr sz="2400" b="1" spc="-4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ts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en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olled: </a:t>
            </a:r>
            <a:r>
              <a:rPr sz="24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3698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1101" y="6492646"/>
            <a:ext cx="230378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Calibri"/>
                <a:cs typeface="Calibri"/>
              </a:rPr>
              <a:t>BMJ Open.</a:t>
            </a:r>
            <a:r>
              <a:rPr sz="1600" spc="10" dirty="0" smtClean="0">
                <a:latin typeface="Calibri"/>
                <a:cs typeface="Calibri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2017</a:t>
            </a:r>
            <a:r>
              <a:rPr sz="1600" spc="-10" dirty="0" smtClean="0">
                <a:latin typeface="Calibri"/>
                <a:cs typeface="Calibri"/>
              </a:rPr>
              <a:t>;7:e0</a:t>
            </a:r>
            <a:r>
              <a:rPr sz="1600" spc="-20" dirty="0" smtClean="0">
                <a:latin typeface="Calibri"/>
                <a:cs typeface="Calibri"/>
              </a:rPr>
              <a:t>1</a:t>
            </a:r>
            <a:r>
              <a:rPr sz="1600" spc="-5" dirty="0" smtClean="0">
                <a:latin typeface="Calibri"/>
                <a:cs typeface="Calibri"/>
              </a:rPr>
              <a:t>4</a:t>
            </a:r>
            <a:r>
              <a:rPr sz="1600" spc="-15" dirty="0" smtClean="0">
                <a:latin typeface="Calibri"/>
                <a:cs typeface="Calibri"/>
              </a:rPr>
              <a:t>8</a:t>
            </a:r>
            <a:r>
              <a:rPr sz="1600" spc="-5" dirty="0" smtClean="0">
                <a:latin typeface="Calibri"/>
                <a:cs typeface="Calibri"/>
              </a:rPr>
              <a:t>5</a:t>
            </a:r>
            <a:r>
              <a:rPr sz="1600" spc="-10" dirty="0" smtClean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8388" y="1266444"/>
            <a:ext cx="3710940" cy="4948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59" y="1266444"/>
            <a:ext cx="3506724" cy="2538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79264" y="3733800"/>
            <a:ext cx="3506724" cy="2113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4837" y="1208278"/>
            <a:ext cx="7693025" cy="5459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15" dirty="0" smtClean="0">
                <a:latin typeface="Calibri"/>
                <a:cs typeface="Calibri"/>
              </a:rPr>
              <a:t>An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d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oid ap</a:t>
            </a:r>
            <a:r>
              <a:rPr sz="2400" b="1" spc="-20" dirty="0" smtClean="0">
                <a:latin typeface="Calibri"/>
                <a:cs typeface="Calibri"/>
              </a:rPr>
              <a:t>p</a:t>
            </a:r>
            <a:r>
              <a:rPr sz="2400" b="1" spc="-10" dirty="0" smtClean="0">
                <a:latin typeface="Calibri"/>
                <a:cs typeface="Calibri"/>
              </a:rPr>
              <a:t>li</a:t>
            </a:r>
            <a:r>
              <a:rPr sz="2400" b="1" spc="-25" dirty="0" smtClean="0">
                <a:latin typeface="Calibri"/>
                <a:cs typeface="Calibri"/>
              </a:rPr>
              <a:t>c</a:t>
            </a:r>
            <a:r>
              <a:rPr sz="2400" b="1" spc="-4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on, </a:t>
            </a:r>
            <a:r>
              <a:rPr sz="2400" b="1" spc="-10" dirty="0" smtClean="0">
                <a:latin typeface="Calibri"/>
                <a:cs typeface="Calibri"/>
              </a:rPr>
              <a:t>o</a:t>
            </a:r>
            <a:r>
              <a:rPr sz="2400" b="1" spc="-15" dirty="0" smtClean="0">
                <a:latin typeface="Calibri"/>
                <a:cs typeface="Calibri"/>
              </a:rPr>
              <a:t>n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85"/>
              </a:spcBef>
            </a:pP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ab</a:t>
            </a:r>
            <a:r>
              <a:rPr sz="2400" b="1" spc="-5" dirty="0" smtClean="0">
                <a:latin typeface="Calibri"/>
                <a:cs typeface="Calibri"/>
              </a:rPr>
              <a:t>l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t comp</a:t>
            </a:r>
            <a:r>
              <a:rPr sz="2400" b="1" spc="-10" dirty="0" smtClean="0">
                <a:latin typeface="Calibri"/>
                <a:cs typeface="Calibri"/>
              </a:rPr>
              <a:t>u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</a:pPr>
            <a:endParaRPr sz="950"/>
          </a:p>
          <a:p>
            <a:pPr marL="241300" marR="3721735" indent="-228600">
              <a:lnSpc>
                <a:spcPct val="11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15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b</a:t>
            </a:r>
            <a:r>
              <a:rPr sz="2400" b="1" spc="-10" dirty="0" smtClean="0">
                <a:latin typeface="Calibri"/>
                <a:cs typeface="Calibri"/>
              </a:rPr>
              <a:t>il</a:t>
            </a:r>
            <a:r>
              <a:rPr sz="2400" b="1" spc="-15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ty </a:t>
            </a:r>
            <a:r>
              <a:rPr sz="2400" b="1" spc="-45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 </a:t>
            </a:r>
            <a:r>
              <a:rPr sz="2400" b="1" spc="-20" dirty="0" smtClean="0">
                <a:latin typeface="Calibri"/>
                <a:cs typeface="Calibri"/>
              </a:rPr>
              <a:t>g</a:t>
            </a:r>
            <a:r>
              <a:rPr sz="2400" b="1" spc="0" dirty="0" smtClean="0">
                <a:latin typeface="Calibri"/>
                <a:cs typeface="Calibri"/>
              </a:rPr>
              <a:t>ene</a:t>
            </a:r>
            <a:r>
              <a:rPr sz="2400" b="1" spc="-50" dirty="0" smtClean="0">
                <a:latin typeface="Calibri"/>
                <a:cs typeface="Calibri"/>
              </a:rPr>
              <a:t>r</a:t>
            </a:r>
            <a:r>
              <a:rPr sz="2400" b="1" spc="-40" dirty="0" smtClean="0">
                <a:latin typeface="Calibri"/>
                <a:cs typeface="Calibri"/>
              </a:rPr>
              <a:t>at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ailo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ed ma</a:t>
            </a:r>
            <a:r>
              <a:rPr sz="2400" b="1" spc="-15" dirty="0" smtClean="0">
                <a:latin typeface="Calibri"/>
                <a:cs typeface="Calibri"/>
              </a:rPr>
              <a:t>na</a:t>
            </a:r>
            <a:r>
              <a:rPr sz="2400" b="1" spc="-40" dirty="0" smtClean="0">
                <a:latin typeface="Calibri"/>
                <a:cs typeface="Calibri"/>
              </a:rPr>
              <a:t>g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t </a:t>
            </a:r>
            <a:r>
              <a:rPr sz="2400" b="1" spc="-15" dirty="0" smtClean="0">
                <a:latin typeface="Calibri"/>
                <a:cs typeface="Calibri"/>
              </a:rPr>
              <a:t>p</a:t>
            </a:r>
            <a:r>
              <a:rPr sz="2400" b="1" spc="-20" dirty="0" smtClean="0">
                <a:latin typeface="Calibri"/>
                <a:cs typeface="Calibri"/>
              </a:rPr>
              <a:t>l</a:t>
            </a:r>
            <a:r>
              <a:rPr sz="2400" b="1" spc="-15" dirty="0" smtClean="0">
                <a:latin typeface="Calibri"/>
                <a:cs typeface="Calibri"/>
              </a:rPr>
              <a:t>an </a:t>
            </a:r>
            <a:r>
              <a:rPr sz="2400" b="1" spc="-45" dirty="0" smtClean="0">
                <a:latin typeface="Calibri"/>
                <a:cs typeface="Calibri"/>
              </a:rPr>
              <a:t>f</a:t>
            </a:r>
            <a:r>
              <a:rPr sz="2400" b="1" spc="0" dirty="0" smtClean="0">
                <a:latin typeface="Calibri"/>
                <a:cs typeface="Calibri"/>
              </a:rPr>
              <a:t>or </a:t>
            </a:r>
            <a:r>
              <a:rPr sz="2400" b="1" spc="-70" dirty="0" smtClean="0">
                <a:latin typeface="Calibri"/>
                <a:cs typeface="Calibri"/>
              </a:rPr>
              <a:t>h</a:t>
            </a:r>
            <a:r>
              <a:rPr sz="2400" b="1" spc="-15" dirty="0" smtClean="0">
                <a:latin typeface="Calibri"/>
                <a:cs typeface="Calibri"/>
              </a:rPr>
              <a:t>yper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ension,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d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ab</a:t>
            </a:r>
            <a:r>
              <a:rPr sz="2400" b="1" spc="-25" dirty="0" smtClean="0">
                <a:latin typeface="Calibri"/>
                <a:cs typeface="Calibri"/>
              </a:rPr>
              <a:t>e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es, 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o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-15" dirty="0" smtClean="0">
                <a:latin typeface="Calibri"/>
                <a:cs typeface="Calibri"/>
              </a:rPr>
              <a:t>orbid</a:t>
            </a:r>
            <a:r>
              <a:rPr sz="2400" b="1" spc="-3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dep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es</a:t>
            </a:r>
            <a:r>
              <a:rPr sz="2400" b="1" spc="5" dirty="0" smtClean="0">
                <a:latin typeface="Calibri"/>
                <a:cs typeface="Calibri"/>
              </a:rPr>
              <a:t>s</a:t>
            </a:r>
            <a:r>
              <a:rPr sz="2400" b="1" spc="-10" dirty="0" smtClean="0">
                <a:latin typeface="Calibri"/>
                <a:cs typeface="Calibri"/>
              </a:rPr>
              <a:t>ion, al</a:t>
            </a:r>
            <a:r>
              <a:rPr sz="2400" b="1" spc="-20" dirty="0" smtClean="0">
                <a:latin typeface="Calibri"/>
                <a:cs typeface="Calibri"/>
              </a:rPr>
              <a:t>c</a:t>
            </a:r>
            <a:r>
              <a:rPr sz="2400" b="1" spc="-15" dirty="0" smtClean="0">
                <a:latin typeface="Calibri"/>
                <a:cs typeface="Calibri"/>
              </a:rPr>
              <a:t>ohol and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45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oba</a:t>
            </a:r>
            <a:r>
              <a:rPr sz="2400" b="1" spc="-5" dirty="0" smtClean="0">
                <a:latin typeface="Calibri"/>
                <a:cs typeface="Calibri"/>
              </a:rPr>
              <a:t>c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-15" dirty="0" smtClean="0">
                <a:latin typeface="Calibri"/>
                <a:cs typeface="Calibri"/>
              </a:rPr>
              <a:t>o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use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10"/>
              </a:spcBef>
              <a:buFont typeface="Arial"/>
              <a:buChar char="•"/>
            </a:pPr>
            <a:endParaRPr sz="1000"/>
          </a:p>
          <a:p>
            <a:pPr marL="241300" marR="4213860" indent="-228600">
              <a:lnSpc>
                <a:spcPct val="11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15" dirty="0" smtClean="0">
                <a:latin typeface="Calibri"/>
                <a:cs typeface="Calibri"/>
              </a:rPr>
              <a:t>Capabil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y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 </a:t>
            </a:r>
            <a:r>
              <a:rPr sz="2400" b="1" spc="-30" dirty="0" smtClean="0">
                <a:latin typeface="Calibri"/>
                <a:cs typeface="Calibri"/>
              </a:rPr>
              <a:t>s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o</a:t>
            </a:r>
            <a:r>
              <a:rPr sz="2400" b="1" spc="-2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 health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eco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ds</a:t>
            </a:r>
            <a:r>
              <a:rPr sz="2400" b="1" spc="-3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ele</a:t>
            </a:r>
            <a:r>
              <a:rPr sz="2400" b="1" spc="5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oni</a:t>
            </a:r>
            <a:r>
              <a:rPr sz="2400" b="1" spc="-20" dirty="0" smtClean="0">
                <a:latin typeface="Calibri"/>
                <a:cs typeface="Calibri"/>
              </a:rPr>
              <a:t>c</a:t>
            </a:r>
            <a:r>
              <a:rPr sz="2400" b="1" spc="-10" dirty="0" smtClean="0">
                <a:latin typeface="Calibri"/>
                <a:cs typeface="Calibri"/>
              </a:rPr>
              <a:t>all</a:t>
            </a:r>
            <a:r>
              <a:rPr sz="2400" b="1" spc="-160" dirty="0" smtClean="0">
                <a:latin typeface="Calibri"/>
                <a:cs typeface="Calibri"/>
              </a:rPr>
              <a:t>y</a:t>
            </a:r>
            <a:r>
              <a:rPr sz="2400" b="1" spc="-10" dirty="0" smtClean="0">
                <a:latin typeface="Calibri"/>
                <a:cs typeface="Calibri"/>
              </a:rPr>
              <a:t>,</a:t>
            </a:r>
            <a:r>
              <a:rPr sz="2400" b="1" spc="-15" dirty="0" smtClean="0">
                <a:latin typeface="Calibri"/>
                <a:cs typeface="Calibri"/>
              </a:rPr>
              <a:t> enabling </a:t>
            </a:r>
            <a:r>
              <a:rPr sz="2400" b="1" spc="-20" dirty="0" smtClean="0">
                <a:latin typeface="Calibri"/>
                <a:cs typeface="Calibri"/>
              </a:rPr>
              <a:t>l</a:t>
            </a:r>
            <a:r>
              <a:rPr sz="2400" b="1" spc="-15" dirty="0" smtClean="0">
                <a:latin typeface="Calibri"/>
                <a:cs typeface="Calibri"/>
              </a:rPr>
              <a:t>ong</a:t>
            </a:r>
            <a:r>
              <a:rPr sz="2400" b="1" spc="-5" dirty="0" smtClean="0">
                <a:latin typeface="Calibri"/>
                <a:cs typeface="Calibri"/>
              </a:rPr>
              <a:t>-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erm m</a:t>
            </a:r>
            <a:r>
              <a:rPr sz="2400" b="1" spc="5" dirty="0" smtClean="0">
                <a:latin typeface="Calibri"/>
                <a:cs typeface="Calibri"/>
              </a:rPr>
              <a:t>o</a:t>
            </a:r>
            <a:r>
              <a:rPr sz="2400" b="1" spc="-15" dirty="0" smtClean="0">
                <a:latin typeface="Calibri"/>
                <a:cs typeface="Calibri"/>
              </a:rPr>
              <a:t>n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oring and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45" dirty="0" smtClean="0">
                <a:latin typeface="Calibri"/>
                <a:cs typeface="Calibri"/>
              </a:rPr>
              <a:t>f</a:t>
            </a:r>
            <a:r>
              <a:rPr sz="2400" b="1" spc="-10" dirty="0" smtClean="0">
                <a:latin typeface="Calibri"/>
                <a:cs typeface="Calibri"/>
              </a:rPr>
              <a:t>ollow</a:t>
            </a:r>
            <a:r>
              <a:rPr sz="2400" b="1" spc="-5" dirty="0" smtClean="0">
                <a:latin typeface="Calibri"/>
                <a:cs typeface="Calibri"/>
              </a:rPr>
              <a:t>-</a:t>
            </a:r>
            <a:r>
              <a:rPr sz="2400" b="1" spc="-20" dirty="0" smtClean="0">
                <a:latin typeface="Calibri"/>
                <a:cs typeface="Calibri"/>
              </a:rPr>
              <a:t>up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60"/>
              </a:spcBef>
            </a:pPr>
            <a:endParaRPr sz="1000"/>
          </a:p>
          <a:p>
            <a:pPr marL="4185285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Glob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H</a:t>
            </a:r>
            <a:r>
              <a:rPr sz="1800" spc="0" dirty="0" smtClean="0">
                <a:latin typeface="Calibri"/>
                <a:cs typeface="Calibri"/>
              </a:rPr>
              <a:t>ealth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Ac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on.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2018;</a:t>
            </a:r>
            <a:r>
              <a:rPr sz="1800" spc="-15" dirty="0" smtClean="0">
                <a:latin typeface="Calibri"/>
                <a:cs typeface="Calibri"/>
              </a:rPr>
              <a:t>1</a:t>
            </a:r>
            <a:r>
              <a:rPr sz="1800" spc="-10" dirty="0" smtClean="0">
                <a:latin typeface="Calibri"/>
                <a:cs typeface="Calibri"/>
              </a:rPr>
              <a:t>1:151</a:t>
            </a:r>
            <a:r>
              <a:rPr sz="1800" spc="-15" dirty="0" smtClean="0">
                <a:latin typeface="Calibri"/>
                <a:cs typeface="Calibri"/>
              </a:rPr>
              <a:t>7</a:t>
            </a:r>
            <a:r>
              <a:rPr sz="1800" spc="-10" dirty="0" smtClean="0">
                <a:latin typeface="Calibri"/>
                <a:cs typeface="Calibri"/>
              </a:rPr>
              <a:t>930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2085">
              <a:lnSpc>
                <a:spcPct val="100000"/>
              </a:lnSpc>
            </a:pPr>
            <a:r>
              <a:rPr sz="3600" b="1" spc="-5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3600" b="1" spc="-135" dirty="0" smtClean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ell</a:t>
            </a:r>
            <a:r>
              <a:rPr sz="3600" b="1" spc="-1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b="1" spc="-3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spc="-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70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spc="-45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600" b="1" spc="-50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spc="-6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2085">
              <a:lnSpc>
                <a:spcPct val="100000"/>
              </a:lnSpc>
            </a:pP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Comparison of</a:t>
            </a:r>
            <a:r>
              <a:rPr sz="3600" b="1" spc="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3600" b="1" spc="-135" dirty="0" smtClean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ell</a:t>
            </a:r>
            <a:r>
              <a:rPr sz="3600" b="1" spc="-1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b="1" spc="-3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 and EUC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2960" y="857122"/>
          <a:ext cx="11365140" cy="56895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8592"/>
                <a:gridCol w="5666548"/>
              </a:tblGrid>
              <a:tr h="608329">
                <a:tc>
                  <a:txBody>
                    <a:bodyPr/>
                    <a:lstStyle/>
                    <a:p>
                      <a:pPr marL="1889760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400" b="1" spc="-8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ell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63650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Enha</a:t>
                      </a:r>
                      <a:r>
                        <a:rPr sz="24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24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16649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200" b="1" spc="-10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-5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ai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ing 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1" spc="-4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sicians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&amp; NCD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ses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408305" indent="-34290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407670" algn="l"/>
                        </a:tabLst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Clini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man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eme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guideli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es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408305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07670" algn="l"/>
                        </a:tabLst>
                      </a:pP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sing t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b="1" spc="-9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ell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4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200" b="1" spc="-10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-5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ai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ing 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1" spc="-4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sicians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427990" algn="l"/>
                        </a:tabLst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Clini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man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eme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guideli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Char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clinic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l m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eme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guideli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Char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clinic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l m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eme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guideli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854709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4318000" algn="l"/>
                        </a:tabLst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1" spc="-5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sician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ei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her</a:t>
                      </a:r>
                      <a:r>
                        <a:rPr sz="22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ag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eed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it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DSR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or	m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difi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tme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4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pl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1" spc="-5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sicia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ma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ed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ie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sed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he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r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clinic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l ju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eme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854709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NCD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nu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se p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-2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vided</a:t>
                      </a:r>
                      <a:r>
                        <a:rPr sz="2200" b="1" spc="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li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tyle advi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 usi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he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DSR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b="1" spc="-2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mp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2200" b="1" spc="-2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NCD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nu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se p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-2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vided</a:t>
                      </a:r>
                      <a:r>
                        <a:rPr sz="2200" b="1" spc="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li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tyle advi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 usi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g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mp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2200" b="1" spc="-2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854659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200" b="1" spc="-6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20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22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visit 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ail</a:t>
                      </a:r>
                      <a:r>
                        <a:rPr sz="22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ec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ded</a:t>
                      </a:r>
                      <a:r>
                        <a:rPr sz="2200" b="1" spc="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in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b="1" spc="-85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ell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b="1" spc="-4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em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en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5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at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ngi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in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l t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en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b="1" spc="-60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summ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y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NCD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nu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se mai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nt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ai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ed</a:t>
                      </a:r>
                      <a:r>
                        <a:rPr sz="2200" b="1" spc="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egi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or</a:t>
                      </a:r>
                      <a:r>
                        <a:rPr sz="22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ec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di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g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clini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 p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6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am</a:t>
                      </a:r>
                      <a:r>
                        <a:rPr sz="2200" b="1" spc="-2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854710">
                <a:tc>
                  <a:txBody>
                    <a:bodyPr/>
                    <a:lstStyle/>
                    <a:p>
                      <a:pPr marL="64769" marR="439420">
                        <a:lnSpc>
                          <a:spcPct val="1068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SMS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eminde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200" b="1" spc="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or</a:t>
                      </a:r>
                      <a:r>
                        <a:rPr sz="22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oll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2200" b="1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up</a:t>
                      </a:r>
                      <a:r>
                        <a:rPr sz="22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d medi</a:t>
                      </a:r>
                      <a:r>
                        <a:rPr sz="2200" b="1" spc="-1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n a</a:t>
                      </a:r>
                      <a:r>
                        <a:rPr sz="2200" b="1" spc="-1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he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ence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latin typeface="Calibri"/>
                          <a:cs typeface="Calibri"/>
                        </a:rPr>
                        <a:t>No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SMS</a:t>
                      </a:r>
                      <a:r>
                        <a:rPr sz="22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eminde</a:t>
                      </a:r>
                      <a:r>
                        <a:rPr sz="22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 smtClean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3600" b="1" spc="-6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comes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016" y="915923"/>
            <a:ext cx="9427210" cy="5370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C00000"/>
                </a:solidFill>
                <a:latin typeface="Calibri"/>
                <a:cs typeface="Calibri"/>
              </a:rPr>
              <a:t>Pr</a:t>
            </a:r>
            <a:r>
              <a:rPr sz="2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400" b="1" spc="0" dirty="0" smtClean="0">
                <a:solidFill>
                  <a:srgbClr val="C00000"/>
                </a:solidFill>
                <a:latin typeface="Calibri"/>
                <a:cs typeface="Calibri"/>
              </a:rPr>
              <a:t>ma</a:t>
            </a:r>
            <a:r>
              <a:rPr sz="2400" b="1" spc="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y </a:t>
            </a:r>
            <a:r>
              <a:rPr sz="24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4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400" b="1" spc="-5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400" b="1" spc="0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400" b="1" spc="5" dirty="0" smtClean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400" b="1" spc="0" dirty="0" smtClean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Calibri"/>
                <a:cs typeface="Calibri"/>
              </a:rPr>
              <a:t>B</a:t>
            </a:r>
            <a:r>
              <a:rPr sz="2400" b="1" spc="-25" dirty="0" smtClean="0">
                <a:latin typeface="Calibri"/>
                <a:cs typeface="Calibri"/>
              </a:rPr>
              <a:t>e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50" dirty="0" smtClean="0">
                <a:latin typeface="Calibri"/>
                <a:cs typeface="Calibri"/>
              </a:rPr>
              <a:t>w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5" dirty="0" smtClean="0">
                <a:latin typeface="Calibri"/>
                <a:cs typeface="Calibri"/>
              </a:rPr>
              <a:t>e</a:t>
            </a:r>
            <a:r>
              <a:rPr sz="2400" b="1" spc="-20" dirty="0" smtClean="0">
                <a:latin typeface="Calibri"/>
                <a:cs typeface="Calibri"/>
              </a:rPr>
              <a:t>n</a:t>
            </a:r>
            <a:r>
              <a:rPr sz="2400" b="1" spc="-5" dirty="0" smtClean="0">
                <a:latin typeface="Calibri"/>
                <a:cs typeface="Calibri"/>
              </a:rPr>
              <a:t>-</a:t>
            </a:r>
            <a:r>
              <a:rPr sz="2400" b="1" spc="0" dirty="0" smtClean="0">
                <a:latin typeface="Calibri"/>
                <a:cs typeface="Calibri"/>
              </a:rPr>
              <a:t>g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oup dif</a:t>
            </a:r>
            <a:r>
              <a:rPr sz="2400" b="1" spc="-45" dirty="0" smtClean="0">
                <a:latin typeface="Calibri"/>
                <a:cs typeface="Calibri"/>
              </a:rPr>
              <a:t>f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enc</a:t>
            </a:r>
            <a:r>
              <a:rPr sz="2400" b="1" spc="5" dirty="0" smtClean="0">
                <a:latin typeface="Calibri"/>
                <a:cs typeface="Calibri"/>
              </a:rPr>
              <a:t>e</a:t>
            </a:r>
            <a:r>
              <a:rPr sz="2400" b="1" spc="-10" dirty="0" smtClean="0">
                <a:latin typeface="Calibri"/>
                <a:cs typeface="Calibri"/>
              </a:rPr>
              <a:t>s in </a:t>
            </a:r>
            <a:r>
              <a:rPr sz="2400" b="1" spc="0" dirty="0" smtClean="0">
                <a:latin typeface="Calibri"/>
                <a:cs typeface="Calibri"/>
              </a:rPr>
              <a:t>me</a:t>
            </a:r>
            <a:r>
              <a:rPr sz="2400" b="1" spc="-15" dirty="0" smtClean="0">
                <a:latin typeface="Calibri"/>
                <a:cs typeface="Calibri"/>
              </a:rPr>
              <a:t>an cha</a:t>
            </a:r>
            <a:r>
              <a:rPr sz="2400" b="1" spc="-25" dirty="0" smtClean="0">
                <a:latin typeface="Calibri"/>
                <a:cs typeface="Calibri"/>
              </a:rPr>
              <a:t>ng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in (</a:t>
            </a:r>
            <a:r>
              <a:rPr sz="2400" b="1" spc="-20" dirty="0" smtClean="0">
                <a:latin typeface="Calibri"/>
                <a:cs typeface="Calibri"/>
              </a:rPr>
              <a:t>f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om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baseline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 </a:t>
            </a:r>
            <a:r>
              <a:rPr sz="2400" b="1" spc="-10" dirty="0" smtClean="0">
                <a:latin typeface="Calibri"/>
                <a:cs typeface="Calibri"/>
              </a:rPr>
              <a:t>o</a:t>
            </a:r>
            <a:r>
              <a:rPr sz="2400" b="1" spc="0" dirty="0" smtClean="0">
                <a:latin typeface="Calibri"/>
                <a:cs typeface="Calibri"/>
              </a:rPr>
              <a:t>ne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y</a:t>
            </a:r>
            <a:r>
              <a:rPr sz="2400" b="1" spc="0" dirty="0" smtClean="0">
                <a:latin typeface="Calibri"/>
                <a:cs typeface="Calibri"/>
              </a:rPr>
              <a:t>ea</a:t>
            </a:r>
            <a:r>
              <a:rPr sz="2400" b="1" spc="-10" dirty="0" smtClean="0">
                <a:latin typeface="Calibri"/>
                <a:cs typeface="Calibri"/>
              </a:rPr>
              <a:t>r):</a:t>
            </a:r>
            <a:endParaRPr sz="24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</a:pPr>
            <a:r>
              <a:rPr sz="2400" dirty="0" smtClean="0">
                <a:latin typeface="Courier New"/>
                <a:cs typeface="Courier New"/>
              </a:rPr>
              <a:t>o</a:t>
            </a:r>
            <a:r>
              <a:rPr sz="2400" spc="-710" dirty="0" smtClean="0">
                <a:latin typeface="Courier New"/>
                <a:cs typeface="Courier New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SBP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am</a:t>
            </a:r>
            <a:r>
              <a:rPr sz="2400" b="1" spc="5" dirty="0" smtClean="0">
                <a:latin typeface="Calibri"/>
                <a:cs typeface="Calibri"/>
              </a:rPr>
              <a:t>o</a:t>
            </a:r>
            <a:r>
              <a:rPr sz="2400" b="1" spc="0" dirty="0" smtClean="0">
                <a:latin typeface="Calibri"/>
                <a:cs typeface="Calibri"/>
              </a:rPr>
              <a:t>ng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par</a:t>
            </a:r>
            <a:r>
              <a:rPr sz="2400" b="1" spc="-1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ici</a:t>
            </a:r>
            <a:r>
              <a:rPr sz="2400" b="1" spc="-10" dirty="0" smtClean="0">
                <a:latin typeface="Calibri"/>
                <a:cs typeface="Calibri"/>
              </a:rPr>
              <a:t>p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30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ts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wi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h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55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yper</a:t>
            </a:r>
            <a:r>
              <a:rPr sz="2400" b="1" spc="-3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ension</a:t>
            </a:r>
            <a:endParaRPr sz="24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</a:pPr>
            <a:r>
              <a:rPr sz="2400" dirty="0" smtClean="0">
                <a:latin typeface="Courier New"/>
                <a:cs typeface="Courier New"/>
              </a:rPr>
              <a:t>o</a:t>
            </a:r>
            <a:r>
              <a:rPr sz="2400" spc="-710" dirty="0" smtClean="0">
                <a:latin typeface="Courier New"/>
                <a:cs typeface="Courier New"/>
              </a:rPr>
              <a:t> </a:t>
            </a:r>
            <a:r>
              <a:rPr sz="2400" b="1" spc="-20" dirty="0" smtClean="0">
                <a:latin typeface="Calibri"/>
                <a:cs typeface="Calibri"/>
              </a:rPr>
              <a:t>H</a:t>
            </a:r>
            <a:r>
              <a:rPr sz="2400" b="1" spc="-25" dirty="0" smtClean="0">
                <a:latin typeface="Calibri"/>
                <a:cs typeface="Calibri"/>
              </a:rPr>
              <a:t>b</a:t>
            </a:r>
            <a:r>
              <a:rPr sz="2400" b="1" spc="-15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1</a:t>
            </a:r>
            <a:r>
              <a:rPr sz="2400" b="1" spc="0" dirty="0" smtClean="0">
                <a:latin typeface="Calibri"/>
                <a:cs typeface="Calibri"/>
              </a:rPr>
              <a:t>c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am</a:t>
            </a:r>
            <a:r>
              <a:rPr sz="2400" b="1" spc="-15" dirty="0" smtClean="0">
                <a:latin typeface="Calibri"/>
                <a:cs typeface="Calibri"/>
              </a:rPr>
              <a:t>ong par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icipa</a:t>
            </a:r>
            <a:r>
              <a:rPr sz="2400" b="1" spc="-4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ts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wi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h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d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ab</a:t>
            </a:r>
            <a:r>
              <a:rPr sz="2400" b="1" spc="-25" dirty="0" smtClean="0">
                <a:latin typeface="Calibri"/>
                <a:cs typeface="Calibri"/>
              </a:rPr>
              <a:t>e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400" b="1" spc="5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4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onda</a:t>
            </a:r>
            <a:r>
              <a:rPr sz="2400" b="1" spc="-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4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ou</a:t>
            </a:r>
            <a:r>
              <a:rPr sz="2400" b="1" spc="-5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400" b="1" spc="0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400" b="1" spc="5" dirty="0" smtClean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400" b="1" spc="0" dirty="0" smtClean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0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B</a:t>
            </a:r>
            <a:r>
              <a:rPr sz="2400" b="1" spc="-15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35" dirty="0" smtClean="0">
                <a:latin typeface="Calibri"/>
                <a:cs typeface="Calibri"/>
              </a:rPr>
              <a:t>w</a:t>
            </a:r>
            <a:r>
              <a:rPr sz="2400" b="1" spc="0" dirty="0" smtClean="0">
                <a:latin typeface="Calibri"/>
                <a:cs typeface="Calibri"/>
              </a:rPr>
              <a:t>ee</a:t>
            </a:r>
            <a:r>
              <a:rPr sz="2400" b="1" spc="-5" dirty="0" smtClean="0">
                <a:latin typeface="Calibri"/>
                <a:cs typeface="Calibri"/>
              </a:rPr>
              <a:t>n-</a:t>
            </a:r>
            <a:r>
              <a:rPr sz="2400" b="1" spc="0" dirty="0" smtClean="0">
                <a:latin typeface="Calibri"/>
                <a:cs typeface="Calibri"/>
              </a:rPr>
              <a:t>g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oup d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f</a:t>
            </a:r>
            <a:r>
              <a:rPr sz="2400" b="1" spc="-50" dirty="0" smtClean="0">
                <a:latin typeface="Calibri"/>
                <a:cs typeface="Calibri"/>
              </a:rPr>
              <a:t>f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ence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in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mean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chan</a:t>
            </a:r>
            <a:r>
              <a:rPr sz="2400" b="1" spc="-30" dirty="0" smtClean="0">
                <a:latin typeface="Calibri"/>
                <a:cs typeface="Calibri"/>
              </a:rPr>
              <a:t>g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in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20" dirty="0" smtClean="0">
                <a:latin typeface="Calibri"/>
                <a:cs typeface="Calibri"/>
              </a:rPr>
              <a:t>(</a:t>
            </a:r>
            <a:r>
              <a:rPr sz="2400" b="1" spc="0" dirty="0" smtClean="0">
                <a:latin typeface="Calibri"/>
                <a:cs typeface="Calibri"/>
              </a:rPr>
              <a:t>f</a:t>
            </a:r>
            <a:r>
              <a:rPr sz="2400" b="1" spc="-3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om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baseli</a:t>
            </a:r>
            <a:r>
              <a:rPr sz="2400" b="1" spc="-10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o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one </a:t>
            </a:r>
            <a:r>
              <a:rPr sz="2400" b="1" spc="-25" dirty="0" smtClean="0">
                <a:latin typeface="Calibri"/>
                <a:cs typeface="Calibri"/>
              </a:rPr>
              <a:t>y</a:t>
            </a:r>
            <a:r>
              <a:rPr sz="2400" b="1" spc="0" dirty="0" smtClean="0">
                <a:latin typeface="Calibri"/>
                <a:cs typeface="Calibri"/>
              </a:rPr>
              <a:t>ear):</a:t>
            </a:r>
            <a:endParaRPr sz="24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300"/>
              </a:spcBef>
            </a:pPr>
            <a:r>
              <a:rPr sz="2400" dirty="0" smtClean="0">
                <a:latin typeface="Courier New"/>
                <a:cs typeface="Courier New"/>
              </a:rPr>
              <a:t>o</a:t>
            </a:r>
            <a:r>
              <a:rPr sz="2400" spc="-1085" dirty="0" smtClean="0">
                <a:latin typeface="Courier New"/>
                <a:cs typeface="Courier New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f</a:t>
            </a:r>
            <a:r>
              <a:rPr sz="2400" b="1" spc="-15" dirty="0" smtClean="0">
                <a:latin typeface="Calibri"/>
                <a:cs typeface="Calibri"/>
              </a:rPr>
              <a:t>a</a:t>
            </a:r>
            <a:r>
              <a:rPr sz="2400" b="1" spc="-30" dirty="0" smtClean="0">
                <a:latin typeface="Calibri"/>
                <a:cs typeface="Calibri"/>
              </a:rPr>
              <a:t>s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ng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p</a:t>
            </a:r>
            <a:r>
              <a:rPr sz="2400" b="1" spc="-20" dirty="0" smtClean="0">
                <a:latin typeface="Calibri"/>
                <a:cs typeface="Calibri"/>
              </a:rPr>
              <a:t>l</a:t>
            </a:r>
            <a:r>
              <a:rPr sz="2400" b="1" spc="0" dirty="0" smtClean="0">
                <a:latin typeface="Calibri"/>
                <a:cs typeface="Calibri"/>
              </a:rPr>
              <a:t>as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-15" dirty="0" smtClean="0">
                <a:latin typeface="Calibri"/>
                <a:cs typeface="Calibri"/>
              </a:rPr>
              <a:t>a </a:t>
            </a:r>
            <a:r>
              <a:rPr sz="2400" b="1" spc="-10" dirty="0" smtClean="0">
                <a:latin typeface="Calibri"/>
                <a:cs typeface="Calibri"/>
              </a:rPr>
              <a:t>glu</a:t>
            </a:r>
            <a:r>
              <a:rPr sz="2400" b="1" spc="-25" dirty="0" smtClean="0">
                <a:latin typeface="Calibri"/>
                <a:cs typeface="Calibri"/>
              </a:rPr>
              <a:t>c</a:t>
            </a:r>
            <a:r>
              <a:rPr sz="2400" b="1" spc="-15" dirty="0" smtClean="0">
                <a:latin typeface="Calibri"/>
                <a:cs typeface="Calibri"/>
              </a:rPr>
              <a:t>o</a:t>
            </a:r>
            <a:r>
              <a:rPr sz="2400" b="1" spc="-5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2400" dirty="0" smtClean="0">
                <a:latin typeface="Courier New"/>
                <a:cs typeface="Courier New"/>
              </a:rPr>
              <a:t>o</a:t>
            </a:r>
            <a:r>
              <a:rPr sz="2400" spc="-1085" dirty="0" smtClean="0">
                <a:latin typeface="Courier New"/>
                <a:cs typeface="Courier New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</a:t>
            </a:r>
            <a:r>
              <a:rPr sz="2400" b="1" spc="-35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al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chole</a:t>
            </a:r>
            <a:r>
              <a:rPr sz="2400" b="1" spc="-25" dirty="0" smtClean="0">
                <a:latin typeface="Calibri"/>
                <a:cs typeface="Calibri"/>
              </a:rPr>
              <a:t>s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ol</a:t>
            </a:r>
            <a:endParaRPr sz="24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2400" dirty="0" smtClean="0">
                <a:latin typeface="Courier New"/>
                <a:cs typeface="Courier New"/>
              </a:rPr>
              <a:t>o</a:t>
            </a:r>
            <a:r>
              <a:rPr sz="2400" spc="-1085" dirty="0" smtClean="0">
                <a:latin typeface="Courier New"/>
                <a:cs typeface="Courier New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p</a:t>
            </a:r>
            <a:r>
              <a:rPr sz="2400" b="1" spc="-3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edic</a:t>
            </a:r>
            <a:r>
              <a:rPr sz="2400" b="1" spc="-3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ed </a:t>
            </a:r>
            <a:r>
              <a:rPr sz="2400" b="1" spc="-15" dirty="0" smtClean="0">
                <a:latin typeface="Calibri"/>
                <a:cs typeface="Calibri"/>
              </a:rPr>
              <a:t>1</a:t>
            </a:r>
            <a:r>
              <a:rPr sz="2400" b="1" spc="-5" dirty="0" smtClean="0">
                <a:latin typeface="Calibri"/>
                <a:cs typeface="Calibri"/>
              </a:rPr>
              <a:t>0-</a:t>
            </a:r>
            <a:r>
              <a:rPr sz="2400" b="1" spc="-25" dirty="0" smtClean="0">
                <a:latin typeface="Calibri"/>
                <a:cs typeface="Calibri"/>
              </a:rPr>
              <a:t>y</a:t>
            </a:r>
            <a:r>
              <a:rPr sz="2400" b="1" spc="0" dirty="0" smtClean="0">
                <a:latin typeface="Calibri"/>
                <a:cs typeface="Calibri"/>
              </a:rPr>
              <a:t>ear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risk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of CVD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usi</a:t>
            </a:r>
            <a:r>
              <a:rPr sz="2400" b="1" spc="-10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g 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ecal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b</a:t>
            </a:r>
            <a:r>
              <a:rPr sz="2400" b="1" spc="-60" dirty="0" smtClean="0">
                <a:latin typeface="Calibri"/>
                <a:cs typeface="Calibri"/>
              </a:rPr>
              <a:t>r</a:t>
            </a:r>
            <a:r>
              <a:rPr sz="2400" b="1" spc="-25" dirty="0" smtClean="0">
                <a:latin typeface="Calibri"/>
                <a:cs typeface="Calibri"/>
              </a:rPr>
              <a:t>a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ed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F</a:t>
            </a:r>
            <a:r>
              <a:rPr sz="2400" b="1" spc="-5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aming</a:t>
            </a:r>
            <a:r>
              <a:rPr sz="2400" b="1" spc="-10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am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risk s</a:t>
            </a:r>
            <a:r>
              <a:rPr sz="2400" b="1" spc="-20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o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2400" dirty="0" smtClean="0">
                <a:latin typeface="Courier New"/>
                <a:cs typeface="Courier New"/>
              </a:rPr>
              <a:t>o</a:t>
            </a:r>
            <a:r>
              <a:rPr sz="2400" spc="-1085" dirty="0" smtClean="0">
                <a:latin typeface="Courier New"/>
                <a:cs typeface="Courier New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oba</a:t>
            </a:r>
            <a:r>
              <a:rPr sz="2400" b="1" spc="-5" dirty="0" smtClean="0">
                <a:latin typeface="Calibri"/>
                <a:cs typeface="Calibri"/>
              </a:rPr>
              <a:t>c</a:t>
            </a:r>
            <a:r>
              <a:rPr sz="2400" b="1" spc="-10" dirty="0" smtClean="0">
                <a:latin typeface="Calibri"/>
                <a:cs typeface="Calibri"/>
              </a:rPr>
              <a:t>c</a:t>
            </a:r>
            <a:r>
              <a:rPr sz="2400" b="1" spc="-15" dirty="0" smtClean="0">
                <a:latin typeface="Calibri"/>
                <a:cs typeface="Calibri"/>
              </a:rPr>
              <a:t>o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use</a:t>
            </a:r>
            <a:endParaRPr sz="24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2400" dirty="0" smtClean="0">
                <a:latin typeface="Courier New"/>
                <a:cs typeface="Courier New"/>
              </a:rPr>
              <a:t>o</a:t>
            </a:r>
            <a:r>
              <a:rPr sz="2400" spc="-1085" dirty="0" smtClean="0">
                <a:latin typeface="Courier New"/>
                <a:cs typeface="Courier New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body </a:t>
            </a:r>
            <a:r>
              <a:rPr sz="2400" b="1" spc="0" dirty="0" smtClean="0">
                <a:latin typeface="Calibri"/>
                <a:cs typeface="Calibri"/>
              </a:rPr>
              <a:t>ma</a:t>
            </a:r>
            <a:r>
              <a:rPr sz="2400" b="1" spc="-10" dirty="0" smtClean="0">
                <a:latin typeface="Calibri"/>
                <a:cs typeface="Calibri"/>
              </a:rPr>
              <a:t>ss in</a:t>
            </a:r>
            <a:r>
              <a:rPr sz="2400" b="1" spc="-25" dirty="0" smtClean="0">
                <a:latin typeface="Calibri"/>
                <a:cs typeface="Calibri"/>
              </a:rPr>
              <a:t>d</a:t>
            </a:r>
            <a:r>
              <a:rPr sz="2400" b="1" spc="-35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2400" dirty="0" smtClean="0">
                <a:latin typeface="Courier New"/>
                <a:cs typeface="Courier New"/>
              </a:rPr>
              <a:t>o</a:t>
            </a:r>
            <a:r>
              <a:rPr sz="2400" spc="-1085" dirty="0" smtClean="0">
                <a:latin typeface="Courier New"/>
                <a:cs typeface="Courier New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al</a:t>
            </a:r>
            <a:r>
              <a:rPr sz="2400" b="1" spc="-20" dirty="0" smtClean="0">
                <a:latin typeface="Calibri"/>
                <a:cs typeface="Calibri"/>
              </a:rPr>
              <a:t>c</a:t>
            </a:r>
            <a:r>
              <a:rPr sz="2400" b="1" spc="-15" dirty="0" smtClean="0">
                <a:latin typeface="Calibri"/>
                <a:cs typeface="Calibri"/>
              </a:rPr>
              <a:t>ohol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use</a:t>
            </a:r>
            <a:endParaRPr sz="24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2400" dirty="0" smtClean="0">
                <a:latin typeface="Courier New"/>
                <a:cs typeface="Courier New"/>
              </a:rPr>
              <a:t>o</a:t>
            </a:r>
            <a:r>
              <a:rPr sz="2400" spc="-1085" dirty="0" smtClean="0">
                <a:latin typeface="Courier New"/>
                <a:cs typeface="Courier New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dep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es</a:t>
            </a:r>
            <a:r>
              <a:rPr sz="2400" b="1" spc="5" dirty="0" smtClean="0">
                <a:latin typeface="Calibri"/>
                <a:cs typeface="Calibri"/>
              </a:rPr>
              <a:t>s</a:t>
            </a:r>
            <a:r>
              <a:rPr sz="2400" b="1" spc="-15" dirty="0" smtClean="0">
                <a:latin typeface="Calibri"/>
                <a:cs typeface="Calibri"/>
              </a:rPr>
              <a:t>ion sc</a:t>
            </a:r>
            <a:r>
              <a:rPr sz="2400" b="1" spc="0" dirty="0" smtClean="0">
                <a:latin typeface="Calibri"/>
                <a:cs typeface="Calibri"/>
              </a:rPr>
              <a:t>o</a:t>
            </a:r>
            <a:r>
              <a:rPr sz="2400" b="1" spc="-2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-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m</a:t>
            </a:r>
            <a:r>
              <a:rPr sz="2400" b="1" spc="5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asu</a:t>
            </a:r>
            <a:r>
              <a:rPr sz="2400" b="1" spc="-3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ed</a:t>
            </a:r>
            <a:r>
              <a:rPr sz="2400" b="1" spc="-15" dirty="0" smtClean="0">
                <a:latin typeface="Calibri"/>
                <a:cs typeface="Calibri"/>
              </a:rPr>
              <a:t> only </a:t>
            </a:r>
            <a:r>
              <a:rPr sz="2400" b="1" spc="-4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 </a:t>
            </a:r>
            <a:r>
              <a:rPr sz="2400" b="1" spc="-15" dirty="0" smtClean="0">
                <a:latin typeface="Calibri"/>
                <a:cs typeface="Calibri"/>
              </a:rPr>
              <a:t>the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end of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35" dirty="0" smtClean="0">
                <a:latin typeface="Calibri"/>
                <a:cs typeface="Calibri"/>
              </a:rPr>
              <a:t>s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15" dirty="0" smtClean="0">
                <a:latin typeface="Calibri"/>
                <a:cs typeface="Calibri"/>
              </a:rPr>
              <a:t>dy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-35" dirty="0" smtClean="0">
                <a:latin typeface="Calibri"/>
                <a:cs typeface="Calibri"/>
              </a:rPr>
              <a:t>v</a:t>
            </a:r>
            <a:r>
              <a:rPr sz="2400" b="1" spc="-15" dirty="0" smtClean="0">
                <a:latin typeface="Calibri"/>
                <a:cs typeface="Calibri"/>
              </a:rPr>
              <a:t>alu</a:t>
            </a:r>
            <a:r>
              <a:rPr sz="2400" b="1" spc="-4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2400" dirty="0" smtClean="0">
                <a:latin typeface="Courier New"/>
                <a:cs typeface="Courier New"/>
              </a:rPr>
              <a:t>o</a:t>
            </a:r>
            <a:r>
              <a:rPr sz="2400" spc="-1085" dirty="0" smtClean="0">
                <a:latin typeface="Courier New"/>
                <a:cs typeface="Courier New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al</a:t>
            </a:r>
            <a:r>
              <a:rPr sz="2400" b="1" spc="-20" dirty="0" smtClean="0">
                <a:latin typeface="Calibri"/>
                <a:cs typeface="Calibri"/>
              </a:rPr>
              <a:t>c</a:t>
            </a:r>
            <a:r>
              <a:rPr sz="2400" b="1" spc="-15" dirty="0" smtClean="0">
                <a:latin typeface="Calibri"/>
                <a:cs typeface="Calibri"/>
              </a:rPr>
              <a:t>ohol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use sco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-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m</a:t>
            </a:r>
            <a:r>
              <a:rPr sz="2400" b="1" spc="5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asu</a:t>
            </a:r>
            <a:r>
              <a:rPr sz="2400" b="1" spc="-3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ed </a:t>
            </a:r>
            <a:r>
              <a:rPr sz="2400" b="1" spc="-15" dirty="0" smtClean="0">
                <a:latin typeface="Calibri"/>
                <a:cs typeface="Calibri"/>
              </a:rPr>
              <a:t>only </a:t>
            </a:r>
            <a:r>
              <a:rPr sz="2400" b="1" spc="-4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 t</a:t>
            </a:r>
            <a:r>
              <a:rPr sz="2400" b="1" spc="-25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end </a:t>
            </a:r>
            <a:r>
              <a:rPr sz="2400" b="1" spc="-10" dirty="0" smtClean="0">
                <a:latin typeface="Calibri"/>
                <a:cs typeface="Calibri"/>
              </a:rPr>
              <a:t>o</a:t>
            </a:r>
            <a:r>
              <a:rPr sz="2400" b="1" spc="0" dirty="0" smtClean="0">
                <a:latin typeface="Calibri"/>
                <a:cs typeface="Calibri"/>
              </a:rPr>
              <a:t>f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-35" dirty="0" smtClean="0">
                <a:latin typeface="Calibri"/>
                <a:cs typeface="Calibri"/>
              </a:rPr>
              <a:t>s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15" dirty="0" smtClean="0">
                <a:latin typeface="Calibri"/>
                <a:cs typeface="Calibri"/>
              </a:rPr>
              <a:t>dy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-35" dirty="0" smtClean="0">
                <a:latin typeface="Calibri"/>
                <a:cs typeface="Calibri"/>
              </a:rPr>
              <a:t>v</a:t>
            </a:r>
            <a:r>
              <a:rPr sz="2400" b="1" spc="-15" dirty="0" smtClean="0">
                <a:latin typeface="Calibri"/>
                <a:cs typeface="Calibri"/>
              </a:rPr>
              <a:t>alu</a:t>
            </a:r>
            <a:r>
              <a:rPr sz="2400" b="1" spc="-4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640" y="1720376"/>
            <a:ext cx="266700" cy="88011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Calibri"/>
                <a:cs typeface="Calibri"/>
              </a:rPr>
              <a:t>Al</a:t>
            </a:r>
            <a:r>
              <a:rPr sz="1600" b="1" spc="5" dirty="0" smtClean="0">
                <a:latin typeface="Calibri"/>
                <a:cs typeface="Calibri"/>
              </a:rPr>
              <a:t>l</a:t>
            </a:r>
            <a:r>
              <a:rPr sz="1600" b="1" spc="0" dirty="0" smtClean="0">
                <a:latin typeface="Calibri"/>
                <a:cs typeface="Calibri"/>
              </a:rPr>
              <a:t>o</a:t>
            </a:r>
            <a:r>
              <a:rPr sz="1600" b="1" spc="-10" dirty="0" smtClean="0">
                <a:latin typeface="Calibri"/>
                <a:cs typeface="Calibri"/>
              </a:rPr>
              <a:t>ca</a:t>
            </a:r>
            <a:r>
              <a:rPr sz="1600" b="1" spc="0" dirty="0" smtClean="0">
                <a:latin typeface="Calibri"/>
                <a:cs typeface="Calibri"/>
              </a:rPr>
              <a:t>ti</a:t>
            </a:r>
            <a:r>
              <a:rPr sz="1600" b="1" spc="5" dirty="0" smtClean="0">
                <a:latin typeface="Calibri"/>
                <a:cs typeface="Calibri"/>
              </a:rPr>
              <a:t>o</a:t>
            </a:r>
            <a:r>
              <a:rPr sz="1600" b="1" spc="0" dirty="0" smtClean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4166" y="3160102"/>
            <a:ext cx="266700" cy="90678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Calibri"/>
                <a:cs typeface="Calibri"/>
              </a:rPr>
              <a:t>En</a:t>
            </a:r>
            <a:r>
              <a:rPr sz="1600" b="1" spc="-30" dirty="0" smtClean="0">
                <a:latin typeface="Calibri"/>
                <a:cs typeface="Calibri"/>
              </a:rPr>
              <a:t>r</a:t>
            </a:r>
            <a:r>
              <a:rPr sz="1600" b="1" spc="5" dirty="0" smtClean="0">
                <a:latin typeface="Calibri"/>
                <a:cs typeface="Calibri"/>
              </a:rPr>
              <a:t>o</a:t>
            </a:r>
            <a:r>
              <a:rPr sz="1600" b="1" spc="0" dirty="0" smtClean="0">
                <a:latin typeface="Calibri"/>
                <a:cs typeface="Calibri"/>
              </a:rPr>
              <a:t>lm</a:t>
            </a:r>
            <a:r>
              <a:rPr sz="1600" b="1" spc="5" dirty="0" smtClean="0">
                <a:latin typeface="Calibri"/>
                <a:cs typeface="Calibri"/>
              </a:rPr>
              <a:t>e</a:t>
            </a:r>
            <a:r>
              <a:rPr sz="1600" b="1" spc="-15" dirty="0" smtClean="0">
                <a:latin typeface="Calibri"/>
                <a:cs typeface="Calibri"/>
              </a:rPr>
              <a:t>n</a:t>
            </a:r>
            <a:r>
              <a:rPr sz="1600" b="1" spc="0" dirty="0" smtClean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640" y="5216352"/>
            <a:ext cx="266700" cy="71374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Calibri"/>
                <a:cs typeface="Calibri"/>
              </a:rPr>
              <a:t>A</a:t>
            </a:r>
            <a:r>
              <a:rPr sz="1600" b="1" spc="-5" dirty="0" smtClean="0">
                <a:latin typeface="Calibri"/>
                <a:cs typeface="Calibri"/>
              </a:rPr>
              <a:t>n</a:t>
            </a:r>
            <a:r>
              <a:rPr sz="1600" b="1" spc="0" dirty="0" smtClean="0">
                <a:latin typeface="Calibri"/>
                <a:cs typeface="Calibri"/>
              </a:rPr>
              <a:t>a</a:t>
            </a:r>
            <a:r>
              <a:rPr sz="1600" b="1" spc="5" dirty="0" smtClean="0">
                <a:latin typeface="Calibri"/>
                <a:cs typeface="Calibri"/>
              </a:rPr>
              <a:t>l</a:t>
            </a:r>
            <a:r>
              <a:rPr sz="1600" b="1" spc="-15" dirty="0" smtClean="0">
                <a:latin typeface="Calibri"/>
                <a:cs typeface="Calibri"/>
              </a:rPr>
              <a:t>y</a:t>
            </a:r>
            <a:r>
              <a:rPr sz="1600" b="1" spc="0" dirty="0" smtClean="0">
                <a:latin typeface="Calibri"/>
                <a:cs typeface="Calibri"/>
              </a:rPr>
              <a:t>sis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3392" y="2234183"/>
            <a:ext cx="3479291" cy="309372"/>
          </a:xfrm>
          <a:custGeom>
            <a:avLst/>
            <a:gdLst/>
            <a:ahLst/>
            <a:cxnLst/>
            <a:rect l="l" t="t" r="r" b="b"/>
            <a:pathLst>
              <a:path w="3479291" h="309372">
                <a:moveTo>
                  <a:pt x="0" y="309372"/>
                </a:moveTo>
                <a:lnTo>
                  <a:pt x="3479291" y="309372"/>
                </a:lnTo>
                <a:lnTo>
                  <a:pt x="3479291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03729" y="2231263"/>
            <a:ext cx="265938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Calibri"/>
                <a:cs typeface="Calibri"/>
              </a:rPr>
              <a:t>Al</a:t>
            </a:r>
            <a:r>
              <a:rPr sz="1600" b="1" spc="0" dirty="0" smtClean="0">
                <a:latin typeface="Calibri"/>
                <a:cs typeface="Calibri"/>
              </a:rPr>
              <a:t>l</a:t>
            </a:r>
            <a:r>
              <a:rPr sz="1600" b="1" spc="-10" dirty="0" smtClean="0">
                <a:latin typeface="Calibri"/>
                <a:cs typeface="Calibri"/>
              </a:rPr>
              <a:t>o</a:t>
            </a:r>
            <a:r>
              <a:rPr sz="1600" b="1" spc="-20" dirty="0" smtClean="0">
                <a:latin typeface="Calibri"/>
                <a:cs typeface="Calibri"/>
              </a:rPr>
              <a:t>ca</a:t>
            </a:r>
            <a:r>
              <a:rPr sz="1600" b="1" spc="-35" dirty="0" smtClean="0">
                <a:latin typeface="Calibri"/>
                <a:cs typeface="Calibri"/>
              </a:rPr>
              <a:t>t</a:t>
            </a:r>
            <a:r>
              <a:rPr sz="1600" b="1" spc="-10" dirty="0" smtClean="0">
                <a:latin typeface="Calibri"/>
                <a:cs typeface="Calibri"/>
              </a:rPr>
              <a:t>ed</a:t>
            </a:r>
            <a:r>
              <a:rPr sz="1600" b="1" spc="-20" dirty="0" smtClean="0">
                <a:latin typeface="Calibri"/>
                <a:cs typeface="Calibri"/>
              </a:rPr>
              <a:t> </a:t>
            </a:r>
            <a:r>
              <a:rPr sz="1600" b="1" spc="-25" dirty="0" smtClean="0">
                <a:latin typeface="Calibri"/>
                <a:cs typeface="Calibri"/>
              </a:rPr>
              <a:t>t</a:t>
            </a:r>
            <a:r>
              <a:rPr sz="1600" b="1" spc="-10" dirty="0" smtClean="0">
                <a:latin typeface="Calibri"/>
                <a:cs typeface="Calibri"/>
              </a:rPr>
              <a:t>o EU</a:t>
            </a:r>
            <a:r>
              <a:rPr sz="1600" b="1" spc="-5" dirty="0" smtClean="0">
                <a:latin typeface="Calibri"/>
                <a:cs typeface="Calibri"/>
              </a:rPr>
              <a:t>C;</a:t>
            </a:r>
            <a:r>
              <a:rPr sz="1600" b="1" spc="1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N=20</a:t>
            </a:r>
            <a:r>
              <a:rPr sz="1600" b="1" spc="1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clu</a:t>
            </a:r>
            <a:r>
              <a:rPr sz="1600" b="1" spc="-25" dirty="0" smtClean="0">
                <a:latin typeface="Calibri"/>
                <a:cs typeface="Calibri"/>
              </a:rPr>
              <a:t>s</a:t>
            </a:r>
            <a:r>
              <a:rPr sz="1600" b="1" spc="-35" dirty="0" smtClean="0">
                <a:latin typeface="Calibri"/>
                <a:cs typeface="Calibri"/>
              </a:rPr>
              <a:t>t</a:t>
            </a:r>
            <a:r>
              <a:rPr sz="1600" b="1" spc="-10" dirty="0" smtClean="0">
                <a:latin typeface="Calibri"/>
                <a:cs typeface="Calibri"/>
              </a:rPr>
              <a:t>e</a:t>
            </a:r>
            <a:r>
              <a:rPr sz="1600" b="1" spc="-40" dirty="0" smtClean="0">
                <a:latin typeface="Calibri"/>
                <a:cs typeface="Calibri"/>
              </a:rPr>
              <a:t>r</a:t>
            </a:r>
            <a:r>
              <a:rPr sz="1600" b="1" spc="-10" dirty="0" smtClean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99559" y="1464563"/>
            <a:ext cx="3331464" cy="313943"/>
          </a:xfrm>
          <a:custGeom>
            <a:avLst/>
            <a:gdLst/>
            <a:ahLst/>
            <a:cxnLst/>
            <a:rect l="l" t="t" r="r" b="b"/>
            <a:pathLst>
              <a:path w="3331463" h="313943">
                <a:moveTo>
                  <a:pt x="0" y="313943"/>
                </a:moveTo>
                <a:lnTo>
                  <a:pt x="3331464" y="313943"/>
                </a:lnTo>
                <a:lnTo>
                  <a:pt x="3331464" y="0"/>
                </a:lnTo>
                <a:lnTo>
                  <a:pt x="0" y="0"/>
                </a:lnTo>
                <a:lnTo>
                  <a:pt x="0" y="31394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9452" y="2008504"/>
            <a:ext cx="95758" cy="204216"/>
          </a:xfrm>
          <a:custGeom>
            <a:avLst/>
            <a:gdLst/>
            <a:ahLst/>
            <a:cxnLst/>
            <a:rect l="l" t="t" r="r" b="b"/>
            <a:pathLst>
              <a:path w="95758" h="204216">
                <a:moveTo>
                  <a:pt x="0" y="105664"/>
                </a:moveTo>
                <a:lnTo>
                  <a:pt x="42418" y="204216"/>
                </a:lnTo>
                <a:lnTo>
                  <a:pt x="87680" y="125222"/>
                </a:lnTo>
                <a:lnTo>
                  <a:pt x="62992" y="125222"/>
                </a:lnTo>
                <a:lnTo>
                  <a:pt x="30987" y="123444"/>
                </a:lnTo>
                <a:lnTo>
                  <a:pt x="31891" y="107482"/>
                </a:lnTo>
                <a:lnTo>
                  <a:pt x="0" y="105664"/>
                </a:lnTo>
                <a:close/>
              </a:path>
              <a:path w="95758" h="204216">
                <a:moveTo>
                  <a:pt x="31891" y="107482"/>
                </a:moveTo>
                <a:lnTo>
                  <a:pt x="30987" y="123444"/>
                </a:lnTo>
                <a:lnTo>
                  <a:pt x="62992" y="125222"/>
                </a:lnTo>
                <a:lnTo>
                  <a:pt x="63892" y="109307"/>
                </a:lnTo>
                <a:lnTo>
                  <a:pt x="31891" y="107482"/>
                </a:lnTo>
                <a:close/>
              </a:path>
              <a:path w="95758" h="204216">
                <a:moveTo>
                  <a:pt x="63892" y="109307"/>
                </a:moveTo>
                <a:lnTo>
                  <a:pt x="62992" y="125222"/>
                </a:lnTo>
                <a:lnTo>
                  <a:pt x="87680" y="125222"/>
                </a:lnTo>
                <a:lnTo>
                  <a:pt x="95758" y="111125"/>
                </a:lnTo>
                <a:lnTo>
                  <a:pt x="63892" y="109307"/>
                </a:lnTo>
                <a:close/>
              </a:path>
              <a:path w="95758" h="204216">
                <a:moveTo>
                  <a:pt x="37973" y="0"/>
                </a:moveTo>
                <a:lnTo>
                  <a:pt x="31891" y="107482"/>
                </a:lnTo>
                <a:lnTo>
                  <a:pt x="63892" y="109307"/>
                </a:lnTo>
                <a:lnTo>
                  <a:pt x="69976" y="1778"/>
                </a:lnTo>
                <a:lnTo>
                  <a:pt x="379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3307" y="4447032"/>
            <a:ext cx="2886456" cy="274319"/>
          </a:xfrm>
          <a:custGeom>
            <a:avLst/>
            <a:gdLst/>
            <a:ahLst/>
            <a:cxnLst/>
            <a:rect l="l" t="t" r="r" b="b"/>
            <a:pathLst>
              <a:path w="2886455" h="274320">
                <a:moveTo>
                  <a:pt x="0" y="274320"/>
                </a:moveTo>
                <a:lnTo>
                  <a:pt x="2886456" y="274320"/>
                </a:lnTo>
                <a:lnTo>
                  <a:pt x="288645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13558" y="4445000"/>
            <a:ext cx="242506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45" dirty="0" smtClean="0">
                <a:latin typeface="Calibri"/>
                <a:cs typeface="Calibri"/>
              </a:rPr>
              <a:t>P</a:t>
            </a:r>
            <a:r>
              <a:rPr sz="1600" b="1" spc="-10" dirty="0" smtClean="0">
                <a:latin typeface="Calibri"/>
                <a:cs typeface="Calibri"/>
              </a:rPr>
              <a:t>arti</a:t>
            </a:r>
            <a:r>
              <a:rPr sz="1600" b="1" spc="-5" dirty="0" smtClean="0">
                <a:latin typeface="Calibri"/>
                <a:cs typeface="Calibri"/>
              </a:rPr>
              <a:t>c</a:t>
            </a:r>
            <a:r>
              <a:rPr sz="1600" b="1" spc="-10" dirty="0" smtClean="0">
                <a:latin typeface="Calibri"/>
                <a:cs typeface="Calibri"/>
              </a:rPr>
              <a:t>ipa</a:t>
            </a:r>
            <a:r>
              <a:rPr sz="1600" b="1" spc="-25" dirty="0" smtClean="0">
                <a:latin typeface="Calibri"/>
                <a:cs typeface="Calibri"/>
              </a:rPr>
              <a:t>n</a:t>
            </a:r>
            <a:r>
              <a:rPr sz="1600" b="1" spc="-10" dirty="0" smtClean="0">
                <a:latin typeface="Calibri"/>
                <a:cs typeface="Calibri"/>
              </a:rPr>
              <a:t>ts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en</a:t>
            </a:r>
            <a:r>
              <a:rPr sz="1600" b="1" spc="-45" dirty="0" smtClean="0">
                <a:latin typeface="Calibri"/>
                <a:cs typeface="Calibri"/>
              </a:rPr>
              <a:t>r</a:t>
            </a:r>
            <a:r>
              <a:rPr sz="1600" b="1" spc="-10" dirty="0" smtClean="0">
                <a:latin typeface="Calibri"/>
                <a:cs typeface="Calibri"/>
              </a:rPr>
              <a:t>ol</a:t>
            </a:r>
            <a:r>
              <a:rPr sz="1600" b="1" spc="0" dirty="0" smtClean="0">
                <a:latin typeface="Calibri"/>
                <a:cs typeface="Calibri"/>
              </a:rPr>
              <a:t>l</a:t>
            </a:r>
            <a:r>
              <a:rPr sz="1600" b="1" spc="-10" dirty="0" smtClean="0">
                <a:latin typeface="Calibri"/>
                <a:cs typeface="Calibri"/>
              </a:rPr>
              <a:t>ed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=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5" dirty="0" smtClean="0">
                <a:latin typeface="Calibri"/>
                <a:cs typeface="Calibri"/>
              </a:rPr>
              <a:t>1</a:t>
            </a:r>
            <a:r>
              <a:rPr sz="1600" b="1" spc="-5" dirty="0" smtClean="0">
                <a:latin typeface="Calibri"/>
                <a:cs typeface="Calibri"/>
              </a:rPr>
              <a:t>,</a:t>
            </a:r>
            <a:r>
              <a:rPr sz="1600" b="1" spc="-20" dirty="0" smtClean="0">
                <a:latin typeface="Calibri"/>
                <a:cs typeface="Calibri"/>
              </a:rPr>
              <a:t>8</a:t>
            </a:r>
            <a:r>
              <a:rPr sz="1600" b="1" spc="-15" dirty="0" smtClean="0">
                <a:latin typeface="Calibri"/>
                <a:cs typeface="Calibri"/>
              </a:rPr>
              <a:t>5</a:t>
            </a:r>
            <a:r>
              <a:rPr sz="1600" b="1" spc="-10" dirty="0" smtClean="0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26535" y="886967"/>
            <a:ext cx="4663440" cy="397763"/>
          </a:xfrm>
          <a:custGeom>
            <a:avLst/>
            <a:gdLst/>
            <a:ahLst/>
            <a:cxnLst/>
            <a:rect l="l" t="t" r="r" b="b"/>
            <a:pathLst>
              <a:path w="4663440" h="397763">
                <a:moveTo>
                  <a:pt x="0" y="397763"/>
                </a:moveTo>
                <a:lnTo>
                  <a:pt x="4663440" y="397763"/>
                </a:lnTo>
                <a:lnTo>
                  <a:pt x="4663440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92117" y="919734"/>
            <a:ext cx="373316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55" dirty="0" smtClean="0">
                <a:latin typeface="Calibri"/>
                <a:cs typeface="Calibri"/>
              </a:rPr>
              <a:t>T</a:t>
            </a:r>
            <a:r>
              <a:rPr sz="1600" b="1" spc="-10" dirty="0" smtClean="0">
                <a:latin typeface="Calibri"/>
                <a:cs typeface="Calibri"/>
              </a:rPr>
              <a:t>o</a:t>
            </a:r>
            <a:r>
              <a:rPr sz="1600" b="1" spc="-25" dirty="0" smtClean="0">
                <a:latin typeface="Calibri"/>
                <a:cs typeface="Calibri"/>
              </a:rPr>
              <a:t>t</a:t>
            </a:r>
            <a:r>
              <a:rPr sz="1600" b="1" spc="-10" dirty="0" smtClean="0">
                <a:latin typeface="Calibri"/>
                <a:cs typeface="Calibri"/>
              </a:rPr>
              <a:t>al clu</a:t>
            </a:r>
            <a:r>
              <a:rPr sz="1600" b="1" spc="-25" dirty="0" smtClean="0">
                <a:latin typeface="Calibri"/>
                <a:cs typeface="Calibri"/>
              </a:rPr>
              <a:t>s</a:t>
            </a:r>
            <a:r>
              <a:rPr sz="1600" b="1" spc="-35" dirty="0" smtClean="0">
                <a:latin typeface="Calibri"/>
                <a:cs typeface="Calibri"/>
              </a:rPr>
              <a:t>t</a:t>
            </a:r>
            <a:r>
              <a:rPr sz="1600" b="1" spc="-10" dirty="0" smtClean="0">
                <a:latin typeface="Calibri"/>
                <a:cs typeface="Calibri"/>
              </a:rPr>
              <a:t>e</a:t>
            </a:r>
            <a:r>
              <a:rPr sz="1600" b="1" spc="-40" dirty="0" smtClean="0">
                <a:latin typeface="Calibri"/>
                <a:cs typeface="Calibri"/>
              </a:rPr>
              <a:t>r</a:t>
            </a:r>
            <a:r>
              <a:rPr sz="1600" b="1" spc="-10" dirty="0" smtClean="0">
                <a:latin typeface="Calibri"/>
                <a:cs typeface="Calibri"/>
              </a:rPr>
              <a:t>s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5" dirty="0" smtClean="0">
                <a:latin typeface="Calibri"/>
                <a:cs typeface="Calibri"/>
              </a:rPr>
              <a:t>(</a:t>
            </a:r>
            <a:r>
              <a:rPr sz="1600" b="1" spc="-10" dirty="0" smtClean="0">
                <a:latin typeface="Calibri"/>
                <a:cs typeface="Calibri"/>
              </a:rPr>
              <a:t>CH</a:t>
            </a:r>
            <a:r>
              <a:rPr sz="1600" b="1" spc="-20" dirty="0" smtClean="0">
                <a:latin typeface="Calibri"/>
                <a:cs typeface="Calibri"/>
              </a:rPr>
              <a:t>C</a:t>
            </a:r>
            <a:r>
              <a:rPr sz="1600" b="1" spc="-10" dirty="0" smtClean="0">
                <a:latin typeface="Calibri"/>
                <a:cs typeface="Calibri"/>
              </a:rPr>
              <a:t>s)</a:t>
            </a:r>
            <a:r>
              <a:rPr sz="1600" b="1" spc="3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inc</a:t>
            </a:r>
            <a:r>
              <a:rPr sz="1600" b="1" spc="0" dirty="0" smtClean="0">
                <a:latin typeface="Calibri"/>
                <a:cs typeface="Calibri"/>
              </a:rPr>
              <a:t>l</a:t>
            </a:r>
            <a:r>
              <a:rPr sz="1600" b="1" spc="-15" dirty="0" smtClean="0">
                <a:latin typeface="Calibri"/>
                <a:cs typeface="Calibri"/>
              </a:rPr>
              <a:t>ud</a:t>
            </a:r>
            <a:r>
              <a:rPr sz="1600" b="1" spc="-10" dirty="0" smtClean="0">
                <a:latin typeface="Calibri"/>
                <a:cs typeface="Calibri"/>
              </a:rPr>
              <a:t>ed</a:t>
            </a:r>
            <a:r>
              <a:rPr sz="1600" b="1" spc="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in </a:t>
            </a:r>
            <a:r>
              <a:rPr sz="1600" b="1" spc="-30" dirty="0" smtClean="0">
                <a:latin typeface="Calibri"/>
                <a:cs typeface="Calibri"/>
              </a:rPr>
              <a:t>s</a:t>
            </a:r>
            <a:r>
              <a:rPr sz="1600" b="1" spc="-10" dirty="0" smtClean="0">
                <a:latin typeface="Calibri"/>
                <a:cs typeface="Calibri"/>
              </a:rPr>
              <a:t>t</a:t>
            </a:r>
            <a:r>
              <a:rPr sz="1600" b="1" spc="-20" dirty="0" smtClean="0">
                <a:latin typeface="Calibri"/>
                <a:cs typeface="Calibri"/>
              </a:rPr>
              <a:t>u</a:t>
            </a:r>
            <a:r>
              <a:rPr sz="1600" b="1" spc="-15" dirty="0" smtClean="0">
                <a:latin typeface="Calibri"/>
                <a:cs typeface="Calibri"/>
              </a:rPr>
              <a:t>d</a:t>
            </a:r>
            <a:r>
              <a:rPr sz="1600" b="1" spc="-110" dirty="0" smtClean="0">
                <a:latin typeface="Calibri"/>
                <a:cs typeface="Calibri"/>
              </a:rPr>
              <a:t>y</a:t>
            </a:r>
            <a:r>
              <a:rPr sz="1600" b="1" spc="-5" dirty="0" smtClean="0">
                <a:latin typeface="Calibri"/>
                <a:cs typeface="Calibri"/>
              </a:rPr>
              <a:t>,</a:t>
            </a:r>
            <a:r>
              <a:rPr sz="1600" b="1" spc="2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N=40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48"/>
              </a:spcBef>
            </a:pPr>
            <a:endParaRPr sz="1300"/>
          </a:p>
          <a:p>
            <a:pPr marR="186055" algn="ctr">
              <a:lnSpc>
                <a:spcPct val="100000"/>
              </a:lnSpc>
            </a:pPr>
            <a:r>
              <a:rPr sz="1600" b="1" spc="-10" dirty="0" smtClean="0">
                <a:latin typeface="Calibri"/>
                <a:cs typeface="Calibri"/>
              </a:rPr>
              <a:t>Ra</a:t>
            </a:r>
            <a:r>
              <a:rPr sz="1600" b="1" spc="-15" dirty="0" smtClean="0">
                <a:latin typeface="Calibri"/>
                <a:cs typeface="Calibri"/>
              </a:rPr>
              <a:t>nd</a:t>
            </a:r>
            <a:r>
              <a:rPr sz="1600" b="1" spc="-10" dirty="0" smtClean="0">
                <a:latin typeface="Calibri"/>
                <a:cs typeface="Calibri"/>
              </a:rPr>
              <a:t>omised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83864" y="2597657"/>
            <a:ext cx="96012" cy="241045"/>
          </a:xfrm>
          <a:custGeom>
            <a:avLst/>
            <a:gdLst/>
            <a:ahLst/>
            <a:cxnLst/>
            <a:rect l="l" t="t" r="r" b="b"/>
            <a:pathLst>
              <a:path w="96012" h="241045">
                <a:moveTo>
                  <a:pt x="32003" y="145033"/>
                </a:moveTo>
                <a:lnTo>
                  <a:pt x="0" y="145033"/>
                </a:lnTo>
                <a:lnTo>
                  <a:pt x="48006" y="241045"/>
                </a:lnTo>
                <a:lnTo>
                  <a:pt x="88011" y="161036"/>
                </a:lnTo>
                <a:lnTo>
                  <a:pt x="32003" y="161036"/>
                </a:lnTo>
                <a:lnTo>
                  <a:pt x="32003" y="145033"/>
                </a:lnTo>
                <a:close/>
              </a:path>
              <a:path w="96012" h="241045">
                <a:moveTo>
                  <a:pt x="64008" y="0"/>
                </a:moveTo>
                <a:lnTo>
                  <a:pt x="32003" y="0"/>
                </a:lnTo>
                <a:lnTo>
                  <a:pt x="32003" y="161036"/>
                </a:lnTo>
                <a:lnTo>
                  <a:pt x="64008" y="161036"/>
                </a:lnTo>
                <a:lnTo>
                  <a:pt x="64008" y="0"/>
                </a:lnTo>
                <a:close/>
              </a:path>
              <a:path w="96012" h="241045">
                <a:moveTo>
                  <a:pt x="96012" y="145033"/>
                </a:moveTo>
                <a:lnTo>
                  <a:pt x="64008" y="145033"/>
                </a:lnTo>
                <a:lnTo>
                  <a:pt x="64008" y="161036"/>
                </a:lnTo>
                <a:lnTo>
                  <a:pt x="88011" y="161036"/>
                </a:lnTo>
                <a:lnTo>
                  <a:pt x="96012" y="145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5007" y="2603754"/>
            <a:ext cx="96012" cy="230124"/>
          </a:xfrm>
          <a:custGeom>
            <a:avLst/>
            <a:gdLst/>
            <a:ahLst/>
            <a:cxnLst/>
            <a:rect l="l" t="t" r="r" b="b"/>
            <a:pathLst>
              <a:path w="96012" h="230124">
                <a:moveTo>
                  <a:pt x="32003" y="134112"/>
                </a:moveTo>
                <a:lnTo>
                  <a:pt x="0" y="134112"/>
                </a:lnTo>
                <a:lnTo>
                  <a:pt x="48006" y="230124"/>
                </a:lnTo>
                <a:lnTo>
                  <a:pt x="88011" y="150113"/>
                </a:lnTo>
                <a:lnTo>
                  <a:pt x="32003" y="150113"/>
                </a:lnTo>
                <a:lnTo>
                  <a:pt x="32003" y="134112"/>
                </a:lnTo>
                <a:close/>
              </a:path>
              <a:path w="96012" h="230124">
                <a:moveTo>
                  <a:pt x="64008" y="0"/>
                </a:moveTo>
                <a:lnTo>
                  <a:pt x="32003" y="0"/>
                </a:lnTo>
                <a:lnTo>
                  <a:pt x="32003" y="150113"/>
                </a:lnTo>
                <a:lnTo>
                  <a:pt x="64008" y="150113"/>
                </a:lnTo>
                <a:lnTo>
                  <a:pt x="64008" y="0"/>
                </a:lnTo>
                <a:close/>
              </a:path>
              <a:path w="96012" h="230124">
                <a:moveTo>
                  <a:pt x="96012" y="134112"/>
                </a:moveTo>
                <a:lnTo>
                  <a:pt x="64008" y="134112"/>
                </a:lnTo>
                <a:lnTo>
                  <a:pt x="64008" y="150113"/>
                </a:lnTo>
                <a:lnTo>
                  <a:pt x="88011" y="150113"/>
                </a:lnTo>
                <a:lnTo>
                  <a:pt x="96012" y="134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7259" y="3241420"/>
            <a:ext cx="95757" cy="224027"/>
          </a:xfrm>
          <a:custGeom>
            <a:avLst/>
            <a:gdLst/>
            <a:ahLst/>
            <a:cxnLst/>
            <a:rect l="l" t="t" r="r" b="b"/>
            <a:pathLst>
              <a:path w="95757" h="224027">
                <a:moveTo>
                  <a:pt x="31888" y="129075"/>
                </a:moveTo>
                <a:lnTo>
                  <a:pt x="0" y="130809"/>
                </a:lnTo>
                <a:lnTo>
                  <a:pt x="53086" y="224027"/>
                </a:lnTo>
                <a:lnTo>
                  <a:pt x="87333" y="145033"/>
                </a:lnTo>
                <a:lnTo>
                  <a:pt x="32765" y="145033"/>
                </a:lnTo>
                <a:lnTo>
                  <a:pt x="31888" y="129075"/>
                </a:lnTo>
                <a:close/>
              </a:path>
              <a:path w="95757" h="224027">
                <a:moveTo>
                  <a:pt x="63894" y="127335"/>
                </a:moveTo>
                <a:lnTo>
                  <a:pt x="31888" y="129075"/>
                </a:lnTo>
                <a:lnTo>
                  <a:pt x="32765" y="145033"/>
                </a:lnTo>
                <a:lnTo>
                  <a:pt x="64769" y="143255"/>
                </a:lnTo>
                <a:lnTo>
                  <a:pt x="63894" y="127335"/>
                </a:lnTo>
                <a:close/>
              </a:path>
              <a:path w="95757" h="224027">
                <a:moveTo>
                  <a:pt x="95757" y="125602"/>
                </a:moveTo>
                <a:lnTo>
                  <a:pt x="63894" y="127335"/>
                </a:lnTo>
                <a:lnTo>
                  <a:pt x="64769" y="143255"/>
                </a:lnTo>
                <a:lnTo>
                  <a:pt x="32765" y="145033"/>
                </a:lnTo>
                <a:lnTo>
                  <a:pt x="87333" y="145033"/>
                </a:lnTo>
                <a:lnTo>
                  <a:pt x="95757" y="125602"/>
                </a:lnTo>
                <a:close/>
              </a:path>
              <a:path w="95757" h="224027">
                <a:moveTo>
                  <a:pt x="56895" y="0"/>
                </a:moveTo>
                <a:lnTo>
                  <a:pt x="24891" y="1777"/>
                </a:lnTo>
                <a:lnTo>
                  <a:pt x="31888" y="129075"/>
                </a:lnTo>
                <a:lnTo>
                  <a:pt x="63894" y="127335"/>
                </a:lnTo>
                <a:lnTo>
                  <a:pt x="56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8988" y="1701545"/>
            <a:ext cx="96012" cy="297561"/>
          </a:xfrm>
          <a:custGeom>
            <a:avLst/>
            <a:gdLst/>
            <a:ahLst/>
            <a:cxnLst/>
            <a:rect l="l" t="t" r="r" b="b"/>
            <a:pathLst>
              <a:path w="96012" h="297561">
                <a:moveTo>
                  <a:pt x="32003" y="201549"/>
                </a:moveTo>
                <a:lnTo>
                  <a:pt x="0" y="201549"/>
                </a:lnTo>
                <a:lnTo>
                  <a:pt x="48006" y="297561"/>
                </a:lnTo>
                <a:lnTo>
                  <a:pt x="88011" y="217550"/>
                </a:lnTo>
                <a:lnTo>
                  <a:pt x="32003" y="217550"/>
                </a:lnTo>
                <a:lnTo>
                  <a:pt x="32003" y="201549"/>
                </a:lnTo>
                <a:close/>
              </a:path>
              <a:path w="96012" h="297561">
                <a:moveTo>
                  <a:pt x="64008" y="0"/>
                </a:moveTo>
                <a:lnTo>
                  <a:pt x="32003" y="0"/>
                </a:lnTo>
                <a:lnTo>
                  <a:pt x="32003" y="217550"/>
                </a:lnTo>
                <a:lnTo>
                  <a:pt x="64008" y="217550"/>
                </a:lnTo>
                <a:lnTo>
                  <a:pt x="64008" y="0"/>
                </a:lnTo>
                <a:close/>
              </a:path>
              <a:path w="96012" h="297561">
                <a:moveTo>
                  <a:pt x="96012" y="201549"/>
                </a:moveTo>
                <a:lnTo>
                  <a:pt x="64008" y="201549"/>
                </a:lnTo>
                <a:lnTo>
                  <a:pt x="64008" y="217550"/>
                </a:lnTo>
                <a:lnTo>
                  <a:pt x="88011" y="217550"/>
                </a:lnTo>
                <a:lnTo>
                  <a:pt x="96012" y="201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8988" y="1276350"/>
            <a:ext cx="96012" cy="189991"/>
          </a:xfrm>
          <a:custGeom>
            <a:avLst/>
            <a:gdLst/>
            <a:ahLst/>
            <a:cxnLst/>
            <a:rect l="l" t="t" r="r" b="b"/>
            <a:pathLst>
              <a:path w="96012" h="189991">
                <a:moveTo>
                  <a:pt x="32003" y="93979"/>
                </a:moveTo>
                <a:lnTo>
                  <a:pt x="0" y="93979"/>
                </a:lnTo>
                <a:lnTo>
                  <a:pt x="48006" y="189991"/>
                </a:lnTo>
                <a:lnTo>
                  <a:pt x="88011" y="109982"/>
                </a:lnTo>
                <a:lnTo>
                  <a:pt x="32003" y="109982"/>
                </a:lnTo>
                <a:lnTo>
                  <a:pt x="32003" y="93979"/>
                </a:lnTo>
                <a:close/>
              </a:path>
              <a:path w="96012" h="189991">
                <a:moveTo>
                  <a:pt x="64008" y="0"/>
                </a:moveTo>
                <a:lnTo>
                  <a:pt x="32003" y="0"/>
                </a:lnTo>
                <a:lnTo>
                  <a:pt x="32003" y="109982"/>
                </a:lnTo>
                <a:lnTo>
                  <a:pt x="64008" y="109982"/>
                </a:lnTo>
                <a:lnTo>
                  <a:pt x="64008" y="0"/>
                </a:lnTo>
                <a:close/>
              </a:path>
              <a:path w="96012" h="189991">
                <a:moveTo>
                  <a:pt x="96012" y="93979"/>
                </a:moveTo>
                <a:lnTo>
                  <a:pt x="64008" y="93979"/>
                </a:lnTo>
                <a:lnTo>
                  <a:pt x="64008" y="109982"/>
                </a:lnTo>
                <a:lnTo>
                  <a:pt x="88011" y="109982"/>
                </a:lnTo>
                <a:lnTo>
                  <a:pt x="96012" y="93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2976" y="4943855"/>
            <a:ext cx="4035552" cy="1740408"/>
          </a:xfrm>
          <a:custGeom>
            <a:avLst/>
            <a:gdLst/>
            <a:ahLst/>
            <a:cxnLst/>
            <a:rect l="l" t="t" r="r" b="b"/>
            <a:pathLst>
              <a:path w="4035552" h="1740407">
                <a:moveTo>
                  <a:pt x="0" y="1740408"/>
                </a:moveTo>
                <a:lnTo>
                  <a:pt x="4035552" y="1740408"/>
                </a:lnTo>
                <a:lnTo>
                  <a:pt x="4035552" y="0"/>
                </a:lnTo>
                <a:lnTo>
                  <a:pt x="0" y="0"/>
                </a:lnTo>
                <a:lnTo>
                  <a:pt x="0" y="17404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91970" y="4943094"/>
            <a:ext cx="3495040" cy="173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84300">
              <a:lnSpc>
                <a:spcPct val="100000"/>
              </a:lnSpc>
            </a:pPr>
            <a:r>
              <a:rPr sz="1400" b="1" dirty="0" smtClean="0">
                <a:latin typeface="Calibri"/>
                <a:cs typeface="Calibri"/>
              </a:rPr>
              <a:t>Clu</a:t>
            </a:r>
            <a:r>
              <a:rPr sz="1400" b="1" spc="-10" dirty="0" smtClean="0">
                <a:latin typeface="Calibri"/>
                <a:cs typeface="Calibri"/>
              </a:rPr>
              <a:t>st</a:t>
            </a:r>
            <a:r>
              <a:rPr sz="1400" b="1" spc="0" dirty="0" smtClean="0">
                <a:latin typeface="Calibri"/>
                <a:cs typeface="Calibri"/>
              </a:rPr>
              <a:t>e</a:t>
            </a:r>
            <a:r>
              <a:rPr sz="1400" b="1" spc="-20" dirty="0" smtClean="0">
                <a:latin typeface="Calibri"/>
                <a:cs typeface="Calibri"/>
              </a:rPr>
              <a:t>r</a:t>
            </a:r>
            <a:r>
              <a:rPr sz="1400" b="1" spc="0" dirty="0" smtClean="0">
                <a:latin typeface="Calibri"/>
                <a:cs typeface="Calibri"/>
              </a:rPr>
              <a:t>s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ana</a:t>
            </a:r>
            <a:r>
              <a:rPr sz="1400" b="1" spc="5" dirty="0" smtClean="0">
                <a:latin typeface="Calibri"/>
                <a:cs typeface="Calibri"/>
              </a:rPr>
              <a:t>l</a:t>
            </a:r>
            <a:r>
              <a:rPr sz="1400" b="1" spc="-20" dirty="0" smtClean="0">
                <a:latin typeface="Calibri"/>
                <a:cs typeface="Calibri"/>
              </a:rPr>
              <a:t>y</a:t>
            </a:r>
            <a:r>
              <a:rPr sz="1400" b="1" spc="0" dirty="0" smtClean="0">
                <a:latin typeface="Calibri"/>
                <a:cs typeface="Calibri"/>
              </a:rPr>
              <a:t>sed</a:t>
            </a:r>
            <a:r>
              <a:rPr sz="1400" b="1" spc="-3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</a:t>
            </a:r>
            <a:r>
              <a:rPr sz="1400" b="1" spc="-1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20 </a:t>
            </a:r>
            <a:r>
              <a:rPr sz="1400" b="1" spc="-30" dirty="0" smtClean="0">
                <a:latin typeface="Calibri"/>
                <a:cs typeface="Calibri"/>
              </a:rPr>
              <a:t>P</a:t>
            </a:r>
            <a:r>
              <a:rPr sz="1400" b="1" spc="0" dirty="0" smtClean="0">
                <a:latin typeface="Calibri"/>
                <a:cs typeface="Calibri"/>
              </a:rPr>
              <a:t>a</a:t>
            </a:r>
            <a:r>
              <a:rPr sz="1400" b="1" spc="5" dirty="0" smtClean="0">
                <a:latin typeface="Calibri"/>
                <a:cs typeface="Calibri"/>
              </a:rPr>
              <a:t>r</a:t>
            </a:r>
            <a:r>
              <a:rPr sz="1400" b="1" spc="0" dirty="0" smtClean="0">
                <a:latin typeface="Calibri"/>
                <a:cs typeface="Calibri"/>
              </a:rPr>
              <a:t>tic</a:t>
            </a:r>
            <a:r>
              <a:rPr sz="1400" b="1" spc="5" dirty="0" smtClean="0">
                <a:latin typeface="Calibri"/>
                <a:cs typeface="Calibri"/>
              </a:rPr>
              <a:t>i</a:t>
            </a:r>
            <a:r>
              <a:rPr sz="1400" b="1" spc="0" dirty="0" smtClean="0">
                <a:latin typeface="Calibri"/>
                <a:cs typeface="Calibri"/>
              </a:rPr>
              <a:t>pa</a:t>
            </a:r>
            <a:r>
              <a:rPr sz="1400" b="1" spc="-10" dirty="0" smtClean="0">
                <a:latin typeface="Calibri"/>
                <a:cs typeface="Calibri"/>
              </a:rPr>
              <a:t>n</a:t>
            </a:r>
            <a:r>
              <a:rPr sz="1400" b="1" spc="0" dirty="0" smtClean="0">
                <a:latin typeface="Calibri"/>
                <a:cs typeface="Calibri"/>
              </a:rPr>
              <a:t>ts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ana</a:t>
            </a:r>
            <a:r>
              <a:rPr sz="1400" b="1" spc="5" dirty="0" smtClean="0">
                <a:latin typeface="Calibri"/>
                <a:cs typeface="Calibri"/>
              </a:rPr>
              <a:t>l</a:t>
            </a:r>
            <a:r>
              <a:rPr sz="1400" b="1" spc="-20" dirty="0" smtClean="0">
                <a:latin typeface="Calibri"/>
                <a:cs typeface="Calibri"/>
              </a:rPr>
              <a:t>y</a:t>
            </a:r>
            <a:r>
              <a:rPr sz="1400" b="1" spc="0" dirty="0" smtClean="0">
                <a:latin typeface="Calibri"/>
                <a:cs typeface="Calibri"/>
              </a:rPr>
              <a:t>sed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 18</a:t>
            </a:r>
            <a:r>
              <a:rPr sz="1400" b="1" spc="-10" dirty="0" smtClean="0">
                <a:latin typeface="Calibri"/>
                <a:cs typeface="Calibri"/>
              </a:rPr>
              <a:t>5</a:t>
            </a:r>
            <a:r>
              <a:rPr sz="1400" b="1" spc="0" dirty="0" smtClean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30" dirty="0" smtClean="0">
                <a:latin typeface="Calibri"/>
                <a:cs typeface="Calibri"/>
              </a:rPr>
              <a:t>P</a:t>
            </a:r>
            <a:r>
              <a:rPr sz="1400" b="1" spc="0" dirty="0" smtClean="0">
                <a:latin typeface="Calibri"/>
                <a:cs typeface="Calibri"/>
              </a:rPr>
              <a:t>a</a:t>
            </a:r>
            <a:r>
              <a:rPr sz="1400" b="1" spc="5" dirty="0" smtClean="0">
                <a:latin typeface="Calibri"/>
                <a:cs typeface="Calibri"/>
              </a:rPr>
              <a:t>r</a:t>
            </a:r>
            <a:r>
              <a:rPr sz="1400" b="1" spc="0" dirty="0" smtClean="0">
                <a:latin typeface="Calibri"/>
                <a:cs typeface="Calibri"/>
              </a:rPr>
              <a:t>tic</a:t>
            </a:r>
            <a:r>
              <a:rPr sz="1400" b="1" spc="5" dirty="0" smtClean="0">
                <a:latin typeface="Calibri"/>
                <a:cs typeface="Calibri"/>
              </a:rPr>
              <a:t>i</a:t>
            </a:r>
            <a:r>
              <a:rPr sz="1400" b="1" spc="0" dirty="0" smtClean="0">
                <a:latin typeface="Calibri"/>
                <a:cs typeface="Calibri"/>
              </a:rPr>
              <a:t>pa</a:t>
            </a:r>
            <a:r>
              <a:rPr sz="1400" b="1" spc="-10" dirty="0" smtClean="0">
                <a:latin typeface="Calibri"/>
                <a:cs typeface="Calibri"/>
              </a:rPr>
              <a:t>n</a:t>
            </a:r>
            <a:r>
              <a:rPr sz="1400" b="1" spc="0" dirty="0" smtClean="0">
                <a:latin typeface="Calibri"/>
                <a:cs typeface="Calibri"/>
              </a:rPr>
              <a:t>ts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asses</a:t>
            </a:r>
            <a:r>
              <a:rPr sz="1400" b="1" spc="5" dirty="0" smtClean="0">
                <a:latin typeface="Calibri"/>
                <a:cs typeface="Calibri"/>
              </a:rPr>
              <a:t>s</a:t>
            </a:r>
            <a:r>
              <a:rPr sz="1400" b="1" spc="0" dirty="0" smtClean="0">
                <a:latin typeface="Calibri"/>
                <a:cs typeface="Calibri"/>
              </a:rPr>
              <a:t>ed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spc="-10" dirty="0" smtClean="0">
                <a:latin typeface="Calibri"/>
                <a:cs typeface="Calibri"/>
              </a:rPr>
              <a:t>a</a:t>
            </a:r>
            <a:r>
              <a:rPr sz="1400" b="1" spc="0" dirty="0" smtClean="0">
                <a:latin typeface="Calibri"/>
                <a:cs typeface="Calibri"/>
              </a:rPr>
              <a:t>t</a:t>
            </a:r>
            <a:r>
              <a:rPr sz="1400" b="1" spc="5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endline</a:t>
            </a:r>
            <a:r>
              <a:rPr sz="1400" b="1" spc="-35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 16</a:t>
            </a:r>
            <a:r>
              <a:rPr sz="1400" b="1" spc="-10" dirty="0" smtClean="0">
                <a:latin typeface="Calibri"/>
                <a:cs typeface="Calibri"/>
              </a:rPr>
              <a:t>8</a:t>
            </a:r>
            <a:r>
              <a:rPr sz="1400" b="1" spc="0" dirty="0" smtClean="0">
                <a:latin typeface="Calibri"/>
                <a:cs typeface="Calibri"/>
              </a:rPr>
              <a:t>7 (</a:t>
            </a:r>
            <a:r>
              <a:rPr sz="1400" b="1" spc="-10" dirty="0" smtClean="0">
                <a:latin typeface="Calibri"/>
                <a:cs typeface="Calibri"/>
              </a:rPr>
              <a:t>9</a:t>
            </a:r>
            <a:r>
              <a:rPr sz="1400" b="1" spc="0" dirty="0" smtClean="0">
                <a:latin typeface="Calibri"/>
                <a:cs typeface="Calibri"/>
              </a:rPr>
              <a:t>0</a:t>
            </a:r>
            <a:r>
              <a:rPr sz="1400" b="1" spc="-10" dirty="0" smtClean="0">
                <a:latin typeface="Calibri"/>
                <a:cs typeface="Calibri"/>
              </a:rPr>
              <a:t>.</a:t>
            </a:r>
            <a:r>
              <a:rPr sz="1400" b="1" spc="0" dirty="0" smtClean="0">
                <a:latin typeface="Calibri"/>
                <a:cs typeface="Calibri"/>
              </a:rPr>
              <a:t>9</a:t>
            </a:r>
            <a:r>
              <a:rPr sz="1400" b="1" spc="-10" dirty="0" smtClean="0">
                <a:latin typeface="Calibri"/>
                <a:cs typeface="Calibri"/>
              </a:rPr>
              <a:t>%</a:t>
            </a:r>
            <a:r>
              <a:rPr sz="1400" b="1" spc="0" dirty="0" smtClean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 smtClean="0">
                <a:latin typeface="Calibri"/>
                <a:cs typeface="Calibri"/>
              </a:rPr>
              <a:t>L</a:t>
            </a:r>
            <a:r>
              <a:rPr sz="1400" b="1" spc="0" dirty="0" smtClean="0">
                <a:latin typeface="Calibri"/>
                <a:cs typeface="Calibri"/>
              </a:rPr>
              <a:t>o</a:t>
            </a:r>
            <a:r>
              <a:rPr sz="1400" b="1" spc="-10" dirty="0" smtClean="0">
                <a:latin typeface="Calibri"/>
                <a:cs typeface="Calibri"/>
              </a:rPr>
              <a:t>s</a:t>
            </a:r>
            <a:r>
              <a:rPr sz="1400" b="1" spc="0" dirty="0" smtClean="0">
                <a:latin typeface="Calibri"/>
                <a:cs typeface="Calibri"/>
              </a:rPr>
              <a:t>t</a:t>
            </a:r>
            <a:r>
              <a:rPr sz="1400" b="1" spc="-15" dirty="0" smtClean="0">
                <a:latin typeface="Calibri"/>
                <a:cs typeface="Calibri"/>
              </a:rPr>
              <a:t> </a:t>
            </a:r>
            <a:r>
              <a:rPr sz="1400" b="1" spc="-10" dirty="0" smtClean="0">
                <a:latin typeface="Calibri"/>
                <a:cs typeface="Calibri"/>
              </a:rPr>
              <a:t>t</a:t>
            </a:r>
            <a:r>
              <a:rPr sz="1400" b="1" spc="0" dirty="0" smtClean="0">
                <a:latin typeface="Calibri"/>
                <a:cs typeface="Calibri"/>
              </a:rPr>
              <a:t>o</a:t>
            </a:r>
            <a:r>
              <a:rPr sz="1400" b="1" spc="-20" dirty="0" smtClean="0">
                <a:latin typeface="Calibri"/>
                <a:cs typeface="Calibri"/>
              </a:rPr>
              <a:t> </a:t>
            </a:r>
            <a:r>
              <a:rPr sz="1400" b="1" spc="-25" dirty="0" smtClean="0">
                <a:latin typeface="Calibri"/>
                <a:cs typeface="Calibri"/>
              </a:rPr>
              <a:t>f</a:t>
            </a:r>
            <a:r>
              <a:rPr sz="1400" b="1" spc="0" dirty="0" smtClean="0">
                <a:latin typeface="Calibri"/>
                <a:cs typeface="Calibri"/>
              </a:rPr>
              <a:t>ollow</a:t>
            </a:r>
            <a:r>
              <a:rPr sz="1400" b="1" spc="-3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up</a:t>
            </a:r>
            <a:r>
              <a:rPr sz="1400" b="1" spc="-15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</a:t>
            </a:r>
            <a:r>
              <a:rPr sz="1400" b="1" spc="-10" dirty="0" smtClean="0">
                <a:latin typeface="Calibri"/>
                <a:cs typeface="Calibri"/>
              </a:rPr>
              <a:t> 14</a:t>
            </a:r>
            <a:r>
              <a:rPr sz="1400" b="1" spc="0" dirty="0" smtClean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127000" algn="l"/>
              </a:tabLst>
            </a:pPr>
            <a:r>
              <a:rPr sz="1400" b="1" spc="0" dirty="0" smtClean="0">
                <a:latin typeface="Calibri"/>
                <a:cs typeface="Calibri"/>
              </a:rPr>
              <a:t>Mi</a:t>
            </a:r>
            <a:r>
              <a:rPr sz="1400" b="1" spc="-10" dirty="0" smtClean="0">
                <a:latin typeface="Calibri"/>
                <a:cs typeface="Calibri"/>
              </a:rPr>
              <a:t>g</a:t>
            </a:r>
            <a:r>
              <a:rPr sz="1400" b="1" spc="-35" dirty="0" smtClean="0">
                <a:latin typeface="Calibri"/>
                <a:cs typeface="Calibri"/>
              </a:rPr>
              <a:t>r</a:t>
            </a:r>
            <a:r>
              <a:rPr sz="1400" b="1" spc="-10" dirty="0" smtClean="0">
                <a:latin typeface="Calibri"/>
                <a:cs typeface="Calibri"/>
              </a:rPr>
              <a:t>at</a:t>
            </a:r>
            <a:r>
              <a:rPr sz="1400" b="1" spc="0" dirty="0" smtClean="0">
                <a:latin typeface="Calibri"/>
                <a:cs typeface="Calibri"/>
              </a:rPr>
              <a:t>ed</a:t>
            </a:r>
            <a:r>
              <a:rPr sz="1400" b="1" spc="-25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</a:t>
            </a:r>
            <a:r>
              <a:rPr sz="1400" b="1" spc="-1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29</a:t>
            </a:r>
            <a:endParaRPr sz="14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buFont typeface="Arial"/>
              <a:buChar char="•"/>
              <a:tabLst>
                <a:tab pos="127000" algn="l"/>
              </a:tabLst>
            </a:pPr>
            <a:r>
              <a:rPr sz="1400" b="1" spc="-25" dirty="0" smtClean="0">
                <a:latin typeface="Calibri"/>
                <a:cs typeface="Calibri"/>
              </a:rPr>
              <a:t>R</a:t>
            </a:r>
            <a:r>
              <a:rPr sz="1400" b="1" spc="-15" dirty="0" smtClean="0">
                <a:latin typeface="Calibri"/>
                <a:cs typeface="Calibri"/>
              </a:rPr>
              <a:t>e</a:t>
            </a:r>
            <a:r>
              <a:rPr sz="1400" b="1" spc="0" dirty="0" smtClean="0">
                <a:latin typeface="Calibri"/>
                <a:cs typeface="Calibri"/>
              </a:rPr>
              <a:t>fused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</a:t>
            </a:r>
            <a:r>
              <a:rPr sz="1400" b="1" spc="-1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86</a:t>
            </a:r>
            <a:endParaRPr sz="1400">
              <a:latin typeface="Calibri"/>
              <a:cs typeface="Calibri"/>
            </a:endParaRPr>
          </a:p>
          <a:p>
            <a:pPr marL="12700" marR="1710689">
              <a:lnSpc>
                <a:spcPts val="1720"/>
              </a:lnSpc>
              <a:spcBef>
                <a:spcPts val="20"/>
              </a:spcBef>
              <a:buFont typeface="Arial"/>
              <a:buChar char="•"/>
              <a:tabLst>
                <a:tab pos="127000" algn="l"/>
              </a:tabLst>
            </a:pPr>
            <a:r>
              <a:rPr sz="1400" b="1" spc="-5" dirty="0" smtClean="0">
                <a:latin typeface="Calibri"/>
                <a:cs typeface="Calibri"/>
              </a:rPr>
              <a:t>U</a:t>
            </a:r>
            <a:r>
              <a:rPr sz="1400" b="1" spc="0" dirty="0" smtClean="0">
                <a:latin typeface="Calibri"/>
                <a:cs typeface="Calibri"/>
              </a:rPr>
              <a:t>nable</a:t>
            </a:r>
            <a:r>
              <a:rPr sz="1400" b="1" spc="-30" dirty="0" smtClean="0">
                <a:latin typeface="Calibri"/>
                <a:cs typeface="Calibri"/>
              </a:rPr>
              <a:t> </a:t>
            </a:r>
            <a:r>
              <a:rPr sz="1400" b="1" spc="-10" dirty="0" smtClean="0">
                <a:latin typeface="Calibri"/>
                <a:cs typeface="Calibri"/>
              </a:rPr>
              <a:t>t</a:t>
            </a:r>
            <a:r>
              <a:rPr sz="1400" b="1" spc="0" dirty="0" smtClean="0">
                <a:latin typeface="Calibri"/>
                <a:cs typeface="Calibri"/>
              </a:rPr>
              <a:t>o</a:t>
            </a:r>
            <a:r>
              <a:rPr sz="1400" b="1" spc="-20" dirty="0" smtClean="0">
                <a:latin typeface="Calibri"/>
                <a:cs typeface="Calibri"/>
              </a:rPr>
              <a:t> </a:t>
            </a:r>
            <a:r>
              <a:rPr sz="1400" b="1" spc="-15" dirty="0" smtClean="0">
                <a:latin typeface="Calibri"/>
                <a:cs typeface="Calibri"/>
              </a:rPr>
              <a:t>c</a:t>
            </a:r>
            <a:r>
              <a:rPr sz="1400" b="1" spc="0" dirty="0" smtClean="0">
                <a:latin typeface="Calibri"/>
                <a:cs typeface="Calibri"/>
              </a:rPr>
              <a:t>o</a:t>
            </a:r>
            <a:r>
              <a:rPr sz="1400" b="1" spc="-10" dirty="0" smtClean="0">
                <a:latin typeface="Calibri"/>
                <a:cs typeface="Calibri"/>
              </a:rPr>
              <a:t>nt</a:t>
            </a:r>
            <a:r>
              <a:rPr sz="1400" b="1" spc="0" dirty="0" smtClean="0">
                <a:latin typeface="Calibri"/>
                <a:cs typeface="Calibri"/>
              </a:rPr>
              <a:t>act</a:t>
            </a:r>
            <a:r>
              <a:rPr sz="1400" b="1" spc="-25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</a:t>
            </a:r>
            <a:r>
              <a:rPr sz="1400" b="1" spc="-1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33 De</a:t>
            </a:r>
            <a:r>
              <a:rPr sz="1400" b="1" spc="-10" dirty="0" smtClean="0">
                <a:latin typeface="Calibri"/>
                <a:cs typeface="Calibri"/>
              </a:rPr>
              <a:t>a</a:t>
            </a:r>
            <a:r>
              <a:rPr sz="1400" b="1" spc="0" dirty="0" smtClean="0">
                <a:latin typeface="Calibri"/>
                <a:cs typeface="Calibri"/>
              </a:rPr>
              <a:t>th</a:t>
            </a:r>
            <a:r>
              <a:rPr sz="1400" b="1" spc="-3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</a:t>
            </a:r>
            <a:r>
              <a:rPr sz="1400" b="1" spc="-1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79291" y="4708397"/>
            <a:ext cx="96012" cy="237108"/>
          </a:xfrm>
          <a:custGeom>
            <a:avLst/>
            <a:gdLst/>
            <a:ahLst/>
            <a:cxnLst/>
            <a:rect l="l" t="t" r="r" b="b"/>
            <a:pathLst>
              <a:path w="96012" h="237108">
                <a:moveTo>
                  <a:pt x="32004" y="141096"/>
                </a:moveTo>
                <a:lnTo>
                  <a:pt x="0" y="141096"/>
                </a:lnTo>
                <a:lnTo>
                  <a:pt x="48006" y="237108"/>
                </a:lnTo>
                <a:lnTo>
                  <a:pt x="88011" y="157099"/>
                </a:lnTo>
                <a:lnTo>
                  <a:pt x="32004" y="157099"/>
                </a:lnTo>
                <a:lnTo>
                  <a:pt x="32004" y="141096"/>
                </a:lnTo>
                <a:close/>
              </a:path>
              <a:path w="96012" h="237108">
                <a:moveTo>
                  <a:pt x="64008" y="0"/>
                </a:moveTo>
                <a:lnTo>
                  <a:pt x="32004" y="0"/>
                </a:lnTo>
                <a:lnTo>
                  <a:pt x="32004" y="157099"/>
                </a:lnTo>
                <a:lnTo>
                  <a:pt x="64008" y="157099"/>
                </a:lnTo>
                <a:lnTo>
                  <a:pt x="64008" y="0"/>
                </a:lnTo>
                <a:close/>
              </a:path>
              <a:path w="96012" h="237108">
                <a:moveTo>
                  <a:pt x="96012" y="141096"/>
                </a:moveTo>
                <a:lnTo>
                  <a:pt x="64008" y="141096"/>
                </a:lnTo>
                <a:lnTo>
                  <a:pt x="64008" y="157099"/>
                </a:lnTo>
                <a:lnTo>
                  <a:pt x="88011" y="157099"/>
                </a:lnTo>
                <a:lnTo>
                  <a:pt x="96012" y="141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4535" y="4943855"/>
            <a:ext cx="3767328" cy="1740408"/>
          </a:xfrm>
          <a:custGeom>
            <a:avLst/>
            <a:gdLst/>
            <a:ahLst/>
            <a:cxnLst/>
            <a:rect l="l" t="t" r="r" b="b"/>
            <a:pathLst>
              <a:path w="3767328" h="1740407">
                <a:moveTo>
                  <a:pt x="0" y="1740408"/>
                </a:moveTo>
                <a:lnTo>
                  <a:pt x="3767328" y="1740408"/>
                </a:lnTo>
                <a:lnTo>
                  <a:pt x="3767328" y="0"/>
                </a:lnTo>
                <a:lnTo>
                  <a:pt x="0" y="0"/>
                </a:lnTo>
                <a:lnTo>
                  <a:pt x="0" y="17404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54165" y="4942585"/>
            <a:ext cx="3495040" cy="1734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latin typeface="Calibri"/>
                <a:cs typeface="Calibri"/>
              </a:rPr>
              <a:t>Clu</a:t>
            </a:r>
            <a:r>
              <a:rPr sz="1400" b="1" spc="-10" dirty="0" smtClean="0">
                <a:latin typeface="Calibri"/>
                <a:cs typeface="Calibri"/>
              </a:rPr>
              <a:t>st</a:t>
            </a:r>
            <a:r>
              <a:rPr sz="1400" b="1" spc="0" dirty="0" smtClean="0">
                <a:latin typeface="Calibri"/>
                <a:cs typeface="Calibri"/>
              </a:rPr>
              <a:t>e</a:t>
            </a:r>
            <a:r>
              <a:rPr sz="1400" b="1" spc="-20" dirty="0" smtClean="0">
                <a:latin typeface="Calibri"/>
                <a:cs typeface="Calibri"/>
              </a:rPr>
              <a:t>r</a:t>
            </a:r>
            <a:r>
              <a:rPr sz="1400" b="1" spc="0" dirty="0" smtClean="0">
                <a:latin typeface="Calibri"/>
                <a:cs typeface="Calibri"/>
              </a:rPr>
              <a:t>s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ana</a:t>
            </a:r>
            <a:r>
              <a:rPr sz="1400" b="1" spc="5" dirty="0" smtClean="0">
                <a:latin typeface="Calibri"/>
                <a:cs typeface="Calibri"/>
              </a:rPr>
              <a:t>l</a:t>
            </a:r>
            <a:r>
              <a:rPr sz="1400" b="1" spc="-20" dirty="0" smtClean="0">
                <a:latin typeface="Calibri"/>
                <a:cs typeface="Calibri"/>
              </a:rPr>
              <a:t>y</a:t>
            </a:r>
            <a:r>
              <a:rPr sz="1400" b="1" spc="0" dirty="0" smtClean="0">
                <a:latin typeface="Calibri"/>
                <a:cs typeface="Calibri"/>
              </a:rPr>
              <a:t>sed</a:t>
            </a:r>
            <a:r>
              <a:rPr sz="1400" b="1" spc="-25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</a:t>
            </a:r>
            <a:r>
              <a:rPr sz="1400" b="1" spc="-10" dirty="0" smtClean="0">
                <a:latin typeface="Calibri"/>
                <a:cs typeface="Calibri"/>
              </a:rPr>
              <a:t> 2</a:t>
            </a:r>
            <a:r>
              <a:rPr sz="1400" b="1" spc="0" dirty="0" smtClean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30" dirty="0" smtClean="0">
                <a:latin typeface="Calibri"/>
                <a:cs typeface="Calibri"/>
              </a:rPr>
              <a:t>P</a:t>
            </a:r>
            <a:r>
              <a:rPr sz="1400" b="1" spc="0" dirty="0" smtClean="0">
                <a:latin typeface="Calibri"/>
                <a:cs typeface="Calibri"/>
              </a:rPr>
              <a:t>a</a:t>
            </a:r>
            <a:r>
              <a:rPr sz="1400" b="1" spc="5" dirty="0" smtClean="0">
                <a:latin typeface="Calibri"/>
                <a:cs typeface="Calibri"/>
              </a:rPr>
              <a:t>r</a:t>
            </a:r>
            <a:r>
              <a:rPr sz="1400" b="1" spc="0" dirty="0" smtClean="0">
                <a:latin typeface="Calibri"/>
                <a:cs typeface="Calibri"/>
              </a:rPr>
              <a:t>tic</a:t>
            </a:r>
            <a:r>
              <a:rPr sz="1400" b="1" spc="5" dirty="0" smtClean="0">
                <a:latin typeface="Calibri"/>
                <a:cs typeface="Calibri"/>
              </a:rPr>
              <a:t>i</a:t>
            </a:r>
            <a:r>
              <a:rPr sz="1400" b="1" spc="0" dirty="0" smtClean="0">
                <a:latin typeface="Calibri"/>
                <a:cs typeface="Calibri"/>
              </a:rPr>
              <a:t>pa</a:t>
            </a:r>
            <a:r>
              <a:rPr sz="1400" b="1" spc="-10" dirty="0" smtClean="0">
                <a:latin typeface="Calibri"/>
                <a:cs typeface="Calibri"/>
              </a:rPr>
              <a:t>n</a:t>
            </a:r>
            <a:r>
              <a:rPr sz="1400" b="1" spc="0" dirty="0" smtClean="0">
                <a:latin typeface="Calibri"/>
                <a:cs typeface="Calibri"/>
              </a:rPr>
              <a:t>ts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ana</a:t>
            </a:r>
            <a:r>
              <a:rPr sz="1400" b="1" spc="5" dirty="0" smtClean="0">
                <a:latin typeface="Calibri"/>
                <a:cs typeface="Calibri"/>
              </a:rPr>
              <a:t>l</a:t>
            </a:r>
            <a:r>
              <a:rPr sz="1400" b="1" spc="-20" dirty="0" smtClean="0">
                <a:latin typeface="Calibri"/>
                <a:cs typeface="Calibri"/>
              </a:rPr>
              <a:t>y</a:t>
            </a:r>
            <a:r>
              <a:rPr sz="1400" b="1" spc="0" dirty="0" smtClean="0">
                <a:latin typeface="Calibri"/>
                <a:cs typeface="Calibri"/>
              </a:rPr>
              <a:t>sed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</a:t>
            </a:r>
            <a:r>
              <a:rPr sz="1400" b="1" spc="-10" dirty="0" smtClean="0">
                <a:latin typeface="Calibri"/>
                <a:cs typeface="Calibri"/>
              </a:rPr>
              <a:t>1</a:t>
            </a:r>
            <a:r>
              <a:rPr sz="1400" b="1" spc="0" dirty="0" smtClean="0">
                <a:latin typeface="Calibri"/>
                <a:cs typeface="Calibri"/>
              </a:rPr>
              <a:t>8</a:t>
            </a:r>
            <a:r>
              <a:rPr sz="1400" b="1" spc="-10" dirty="0" smtClean="0">
                <a:latin typeface="Calibri"/>
                <a:cs typeface="Calibri"/>
              </a:rPr>
              <a:t>4</a:t>
            </a:r>
            <a:r>
              <a:rPr sz="1400" b="1" spc="0" dirty="0" smtClean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</a:pPr>
            <a:r>
              <a:rPr sz="1400" b="1" spc="-30" dirty="0" smtClean="0">
                <a:latin typeface="Calibri"/>
                <a:cs typeface="Calibri"/>
              </a:rPr>
              <a:t>P</a:t>
            </a:r>
            <a:r>
              <a:rPr sz="1400" b="1" spc="0" dirty="0" smtClean="0">
                <a:latin typeface="Calibri"/>
                <a:cs typeface="Calibri"/>
              </a:rPr>
              <a:t>a</a:t>
            </a:r>
            <a:r>
              <a:rPr sz="1400" b="1" spc="5" dirty="0" smtClean="0">
                <a:latin typeface="Calibri"/>
                <a:cs typeface="Calibri"/>
              </a:rPr>
              <a:t>r</a:t>
            </a:r>
            <a:r>
              <a:rPr sz="1400" b="1" spc="0" dirty="0" smtClean="0">
                <a:latin typeface="Calibri"/>
                <a:cs typeface="Calibri"/>
              </a:rPr>
              <a:t>tic</a:t>
            </a:r>
            <a:r>
              <a:rPr sz="1400" b="1" spc="5" dirty="0" smtClean="0">
                <a:latin typeface="Calibri"/>
                <a:cs typeface="Calibri"/>
              </a:rPr>
              <a:t>i</a:t>
            </a:r>
            <a:r>
              <a:rPr sz="1400" b="1" spc="0" dirty="0" smtClean="0">
                <a:latin typeface="Calibri"/>
                <a:cs typeface="Calibri"/>
              </a:rPr>
              <a:t>pa</a:t>
            </a:r>
            <a:r>
              <a:rPr sz="1400" b="1" spc="-10" dirty="0" smtClean="0">
                <a:latin typeface="Calibri"/>
                <a:cs typeface="Calibri"/>
              </a:rPr>
              <a:t>n</a:t>
            </a:r>
            <a:r>
              <a:rPr sz="1400" b="1" spc="0" dirty="0" smtClean="0">
                <a:latin typeface="Calibri"/>
                <a:cs typeface="Calibri"/>
              </a:rPr>
              <a:t>ts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asses</a:t>
            </a:r>
            <a:r>
              <a:rPr sz="1400" b="1" spc="5" dirty="0" smtClean="0">
                <a:latin typeface="Calibri"/>
                <a:cs typeface="Calibri"/>
              </a:rPr>
              <a:t>s</a:t>
            </a:r>
            <a:r>
              <a:rPr sz="1400" b="1" spc="0" dirty="0" smtClean="0">
                <a:latin typeface="Calibri"/>
                <a:cs typeface="Calibri"/>
              </a:rPr>
              <a:t>ed</a:t>
            </a:r>
            <a:r>
              <a:rPr sz="1400" b="1" spc="-40" dirty="0" smtClean="0">
                <a:latin typeface="Calibri"/>
                <a:cs typeface="Calibri"/>
              </a:rPr>
              <a:t> </a:t>
            </a:r>
            <a:r>
              <a:rPr sz="1400" b="1" spc="-10" dirty="0" smtClean="0">
                <a:latin typeface="Calibri"/>
                <a:cs typeface="Calibri"/>
              </a:rPr>
              <a:t>a</a:t>
            </a:r>
            <a:r>
              <a:rPr sz="1400" b="1" spc="0" dirty="0" smtClean="0">
                <a:latin typeface="Calibri"/>
                <a:cs typeface="Calibri"/>
              </a:rPr>
              <a:t>t</a:t>
            </a:r>
            <a:r>
              <a:rPr sz="1400" b="1" spc="5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endline</a:t>
            </a:r>
            <a:r>
              <a:rPr sz="1400" b="1" spc="-35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 16</a:t>
            </a:r>
            <a:r>
              <a:rPr sz="1400" b="1" spc="-10" dirty="0" smtClean="0">
                <a:latin typeface="Calibri"/>
                <a:cs typeface="Calibri"/>
              </a:rPr>
              <a:t>3</a:t>
            </a:r>
            <a:r>
              <a:rPr sz="1400" b="1" spc="0" dirty="0" smtClean="0">
                <a:latin typeface="Calibri"/>
                <a:cs typeface="Calibri"/>
              </a:rPr>
              <a:t>7 (</a:t>
            </a:r>
            <a:r>
              <a:rPr sz="1400" b="1" spc="-10" dirty="0" smtClean="0">
                <a:latin typeface="Calibri"/>
                <a:cs typeface="Calibri"/>
              </a:rPr>
              <a:t>8</a:t>
            </a:r>
            <a:r>
              <a:rPr sz="1400" b="1" spc="0" dirty="0" smtClean="0">
                <a:latin typeface="Calibri"/>
                <a:cs typeface="Calibri"/>
              </a:rPr>
              <a:t>8</a:t>
            </a:r>
            <a:r>
              <a:rPr sz="1400" b="1" spc="-10" dirty="0" smtClean="0">
                <a:latin typeface="Calibri"/>
                <a:cs typeface="Calibri"/>
              </a:rPr>
              <a:t>.</a:t>
            </a:r>
            <a:r>
              <a:rPr sz="1400" b="1" spc="0" dirty="0" smtClean="0">
                <a:latin typeface="Calibri"/>
                <a:cs typeface="Calibri"/>
              </a:rPr>
              <a:t>9</a:t>
            </a:r>
            <a:r>
              <a:rPr sz="1400" b="1" spc="-10" dirty="0" smtClean="0">
                <a:latin typeface="Calibri"/>
                <a:cs typeface="Calibri"/>
              </a:rPr>
              <a:t>%</a:t>
            </a:r>
            <a:r>
              <a:rPr sz="1400" b="1" spc="0" dirty="0" smtClean="0">
                <a:latin typeface="Calibri"/>
                <a:cs typeface="Calibri"/>
              </a:rPr>
              <a:t>) </a:t>
            </a:r>
            <a:r>
              <a:rPr sz="1400" b="1" spc="-10" dirty="0" smtClean="0">
                <a:latin typeface="Calibri"/>
                <a:cs typeface="Calibri"/>
              </a:rPr>
              <a:t>L</a:t>
            </a:r>
            <a:r>
              <a:rPr sz="1400" b="1" spc="0" dirty="0" smtClean="0">
                <a:latin typeface="Calibri"/>
                <a:cs typeface="Calibri"/>
              </a:rPr>
              <a:t>o</a:t>
            </a:r>
            <a:r>
              <a:rPr sz="1400" b="1" spc="-10" dirty="0" smtClean="0">
                <a:latin typeface="Calibri"/>
                <a:cs typeface="Calibri"/>
              </a:rPr>
              <a:t>s</a:t>
            </a:r>
            <a:r>
              <a:rPr sz="1400" b="1" spc="0" dirty="0" smtClean="0">
                <a:latin typeface="Calibri"/>
                <a:cs typeface="Calibri"/>
              </a:rPr>
              <a:t>t</a:t>
            </a:r>
            <a:r>
              <a:rPr sz="1400" b="1" spc="-15" dirty="0" smtClean="0">
                <a:latin typeface="Calibri"/>
                <a:cs typeface="Calibri"/>
              </a:rPr>
              <a:t> </a:t>
            </a:r>
            <a:r>
              <a:rPr sz="1400" b="1" spc="-10" dirty="0" smtClean="0">
                <a:latin typeface="Calibri"/>
                <a:cs typeface="Calibri"/>
              </a:rPr>
              <a:t>t</a:t>
            </a:r>
            <a:r>
              <a:rPr sz="1400" b="1" spc="0" dirty="0" smtClean="0">
                <a:latin typeface="Calibri"/>
                <a:cs typeface="Calibri"/>
              </a:rPr>
              <a:t>o</a:t>
            </a:r>
            <a:r>
              <a:rPr sz="1400" b="1" spc="-20" dirty="0" smtClean="0">
                <a:latin typeface="Calibri"/>
                <a:cs typeface="Calibri"/>
              </a:rPr>
              <a:t> </a:t>
            </a:r>
            <a:r>
              <a:rPr sz="1400" b="1" spc="-25" dirty="0" smtClean="0">
                <a:latin typeface="Calibri"/>
                <a:cs typeface="Calibri"/>
              </a:rPr>
              <a:t>f</a:t>
            </a:r>
            <a:r>
              <a:rPr sz="1400" b="1" spc="0" dirty="0" smtClean="0">
                <a:latin typeface="Calibri"/>
                <a:cs typeface="Calibri"/>
              </a:rPr>
              <a:t>ol</a:t>
            </a:r>
            <a:r>
              <a:rPr sz="1400" b="1" spc="5" dirty="0" smtClean="0">
                <a:latin typeface="Calibri"/>
                <a:cs typeface="Calibri"/>
              </a:rPr>
              <a:t>l</a:t>
            </a:r>
            <a:r>
              <a:rPr sz="1400" b="1" spc="0" dirty="0" smtClean="0">
                <a:latin typeface="Calibri"/>
                <a:cs typeface="Calibri"/>
              </a:rPr>
              <a:t>ow</a:t>
            </a:r>
            <a:r>
              <a:rPr sz="1400" b="1" spc="-30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up</a:t>
            </a:r>
            <a:r>
              <a:rPr sz="1400" b="1" spc="-15" dirty="0" smtClean="0">
                <a:latin typeface="Calibri"/>
                <a:cs typeface="Calibri"/>
              </a:rPr>
              <a:t> </a:t>
            </a:r>
            <a:r>
              <a:rPr sz="1400" b="1" spc="0" dirty="0" smtClean="0">
                <a:latin typeface="Calibri"/>
                <a:cs typeface="Calibri"/>
              </a:rPr>
              <a:t>=</a:t>
            </a:r>
            <a:r>
              <a:rPr sz="1400" b="1" spc="-10" dirty="0" smtClean="0">
                <a:latin typeface="Calibri"/>
                <a:cs typeface="Calibri"/>
              </a:rPr>
              <a:t>1</a:t>
            </a:r>
            <a:r>
              <a:rPr sz="1400" b="1" spc="0" dirty="0" smtClean="0">
                <a:latin typeface="Calibri"/>
                <a:cs typeface="Calibri"/>
              </a:rPr>
              <a:t>71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127000" algn="l"/>
              </a:tabLst>
            </a:pPr>
            <a:r>
              <a:rPr sz="1400" b="1" spc="0" dirty="0" smtClean="0">
                <a:latin typeface="Calibri"/>
                <a:cs typeface="Calibri"/>
              </a:rPr>
              <a:t>Mi</a:t>
            </a:r>
            <a:r>
              <a:rPr sz="1400" b="1" spc="-10" dirty="0" smtClean="0">
                <a:latin typeface="Calibri"/>
                <a:cs typeface="Calibri"/>
              </a:rPr>
              <a:t>g</a:t>
            </a:r>
            <a:r>
              <a:rPr sz="1400" b="1" spc="-35" dirty="0" smtClean="0">
                <a:latin typeface="Calibri"/>
                <a:cs typeface="Calibri"/>
              </a:rPr>
              <a:t>r</a:t>
            </a:r>
            <a:r>
              <a:rPr sz="1400" b="1" spc="-10" dirty="0" smtClean="0">
                <a:latin typeface="Calibri"/>
                <a:cs typeface="Calibri"/>
              </a:rPr>
              <a:t>at</a:t>
            </a:r>
            <a:r>
              <a:rPr sz="1400" b="1" spc="0" dirty="0" smtClean="0">
                <a:latin typeface="Calibri"/>
                <a:cs typeface="Calibri"/>
              </a:rPr>
              <a:t>ed=31</a:t>
            </a:r>
            <a:endParaRPr sz="14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buFont typeface="Arial"/>
              <a:buChar char="•"/>
              <a:tabLst>
                <a:tab pos="127000" algn="l"/>
              </a:tabLst>
            </a:pPr>
            <a:r>
              <a:rPr sz="1400" b="1" spc="-25" dirty="0" smtClean="0">
                <a:latin typeface="Calibri"/>
                <a:cs typeface="Calibri"/>
              </a:rPr>
              <a:t>R</a:t>
            </a:r>
            <a:r>
              <a:rPr sz="1400" b="1" spc="-15" dirty="0" smtClean="0">
                <a:latin typeface="Calibri"/>
                <a:cs typeface="Calibri"/>
              </a:rPr>
              <a:t>e</a:t>
            </a:r>
            <a:r>
              <a:rPr sz="1400" b="1" spc="0" dirty="0" smtClean="0">
                <a:latin typeface="Calibri"/>
                <a:cs typeface="Calibri"/>
              </a:rPr>
              <a:t>fused=84</a:t>
            </a:r>
            <a:endParaRPr sz="1400">
              <a:latin typeface="Calibri"/>
              <a:cs typeface="Calibri"/>
            </a:endParaRPr>
          </a:p>
          <a:p>
            <a:pPr marL="12700" marR="1787525">
              <a:lnSpc>
                <a:spcPts val="1720"/>
              </a:lnSpc>
              <a:spcBef>
                <a:spcPts val="25"/>
              </a:spcBef>
              <a:buFont typeface="Arial"/>
              <a:buChar char="•"/>
              <a:tabLst>
                <a:tab pos="127000" algn="l"/>
              </a:tabLst>
            </a:pPr>
            <a:r>
              <a:rPr sz="1400" b="1" spc="-5" dirty="0" smtClean="0">
                <a:latin typeface="Calibri"/>
                <a:cs typeface="Calibri"/>
              </a:rPr>
              <a:t>U</a:t>
            </a:r>
            <a:r>
              <a:rPr sz="1400" b="1" spc="0" dirty="0" smtClean="0">
                <a:latin typeface="Calibri"/>
                <a:cs typeface="Calibri"/>
              </a:rPr>
              <a:t>nable</a:t>
            </a:r>
            <a:r>
              <a:rPr sz="1400" b="1" spc="-30" dirty="0" smtClean="0">
                <a:latin typeface="Calibri"/>
                <a:cs typeface="Calibri"/>
              </a:rPr>
              <a:t> </a:t>
            </a:r>
            <a:r>
              <a:rPr sz="1400" b="1" spc="-10" dirty="0" smtClean="0">
                <a:latin typeface="Calibri"/>
                <a:cs typeface="Calibri"/>
              </a:rPr>
              <a:t>t</a:t>
            </a:r>
            <a:r>
              <a:rPr sz="1400" b="1" spc="0" dirty="0" smtClean="0">
                <a:latin typeface="Calibri"/>
                <a:cs typeface="Calibri"/>
              </a:rPr>
              <a:t>o</a:t>
            </a:r>
            <a:r>
              <a:rPr sz="1400" b="1" spc="-20" dirty="0" smtClean="0">
                <a:latin typeface="Calibri"/>
                <a:cs typeface="Calibri"/>
              </a:rPr>
              <a:t> </a:t>
            </a:r>
            <a:r>
              <a:rPr sz="1400" b="1" spc="-15" dirty="0" smtClean="0">
                <a:latin typeface="Calibri"/>
                <a:cs typeface="Calibri"/>
              </a:rPr>
              <a:t>c</a:t>
            </a:r>
            <a:r>
              <a:rPr sz="1400" b="1" spc="0" dirty="0" smtClean="0">
                <a:latin typeface="Calibri"/>
                <a:cs typeface="Calibri"/>
              </a:rPr>
              <a:t>o</a:t>
            </a:r>
            <a:r>
              <a:rPr sz="1400" b="1" spc="-10" dirty="0" smtClean="0">
                <a:latin typeface="Calibri"/>
                <a:cs typeface="Calibri"/>
              </a:rPr>
              <a:t>nt</a:t>
            </a:r>
            <a:r>
              <a:rPr sz="1400" b="1" spc="0" dirty="0" smtClean="0">
                <a:latin typeface="Calibri"/>
                <a:cs typeface="Calibri"/>
              </a:rPr>
              <a:t>ac</a:t>
            </a:r>
            <a:r>
              <a:rPr sz="1400" b="1" spc="5" dirty="0" smtClean="0">
                <a:latin typeface="Calibri"/>
                <a:cs typeface="Calibri"/>
              </a:rPr>
              <a:t>t</a:t>
            </a:r>
            <a:r>
              <a:rPr sz="1400" b="1" spc="0" dirty="0" smtClean="0">
                <a:latin typeface="Calibri"/>
                <a:cs typeface="Calibri"/>
              </a:rPr>
              <a:t>=</a:t>
            </a:r>
            <a:r>
              <a:rPr sz="1400" b="1" spc="-10" dirty="0" smtClean="0">
                <a:latin typeface="Calibri"/>
                <a:cs typeface="Calibri"/>
              </a:rPr>
              <a:t>5</a:t>
            </a:r>
            <a:r>
              <a:rPr sz="1400" b="1" spc="0" dirty="0" smtClean="0">
                <a:latin typeface="Calibri"/>
                <a:cs typeface="Calibri"/>
              </a:rPr>
              <a:t>6 De</a:t>
            </a:r>
            <a:r>
              <a:rPr sz="1400" b="1" spc="-10" dirty="0" smtClean="0">
                <a:latin typeface="Calibri"/>
                <a:cs typeface="Calibri"/>
              </a:rPr>
              <a:t>a</a:t>
            </a:r>
            <a:r>
              <a:rPr sz="1400" b="1" spc="0" dirty="0" smtClean="0">
                <a:latin typeface="Calibri"/>
                <a:cs typeface="Calibri"/>
              </a:rPr>
              <a:t>th=</a:t>
            </a:r>
            <a:r>
              <a:rPr sz="1400" b="1" spc="-5" dirty="0" smtClean="0">
                <a:latin typeface="Calibri"/>
                <a:cs typeface="Calibri"/>
              </a:rPr>
              <a:t>3</a:t>
            </a:r>
            <a:r>
              <a:rPr sz="1400" b="1" spc="0" dirty="0" smtClean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31870" y="2000250"/>
            <a:ext cx="4581779" cy="0"/>
          </a:xfrm>
          <a:custGeom>
            <a:avLst/>
            <a:gdLst/>
            <a:ahLst/>
            <a:cxnLst/>
            <a:rect l="l" t="t" r="r" b="b"/>
            <a:pathLst>
              <a:path w="4581779">
                <a:moveTo>
                  <a:pt x="0" y="0"/>
                </a:moveTo>
                <a:lnTo>
                  <a:pt x="4581779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59801" y="1991741"/>
            <a:ext cx="95884" cy="204216"/>
          </a:xfrm>
          <a:custGeom>
            <a:avLst/>
            <a:gdLst/>
            <a:ahLst/>
            <a:cxnLst/>
            <a:rect l="l" t="t" r="r" b="b"/>
            <a:pathLst>
              <a:path w="95884" h="204216">
                <a:moveTo>
                  <a:pt x="0" y="105663"/>
                </a:moveTo>
                <a:lnTo>
                  <a:pt x="42545" y="204216"/>
                </a:lnTo>
                <a:lnTo>
                  <a:pt x="87807" y="125222"/>
                </a:lnTo>
                <a:lnTo>
                  <a:pt x="63119" y="125222"/>
                </a:lnTo>
                <a:lnTo>
                  <a:pt x="31115" y="123444"/>
                </a:lnTo>
                <a:lnTo>
                  <a:pt x="32017" y="107487"/>
                </a:lnTo>
                <a:lnTo>
                  <a:pt x="0" y="105663"/>
                </a:lnTo>
                <a:close/>
              </a:path>
              <a:path w="95884" h="204216">
                <a:moveTo>
                  <a:pt x="32017" y="107487"/>
                </a:moveTo>
                <a:lnTo>
                  <a:pt x="31115" y="123444"/>
                </a:lnTo>
                <a:lnTo>
                  <a:pt x="63119" y="125222"/>
                </a:lnTo>
                <a:lnTo>
                  <a:pt x="64019" y="109310"/>
                </a:lnTo>
                <a:lnTo>
                  <a:pt x="32017" y="107487"/>
                </a:lnTo>
                <a:close/>
              </a:path>
              <a:path w="95884" h="204216">
                <a:moveTo>
                  <a:pt x="64019" y="109310"/>
                </a:moveTo>
                <a:lnTo>
                  <a:pt x="63119" y="125222"/>
                </a:lnTo>
                <a:lnTo>
                  <a:pt x="87807" y="125222"/>
                </a:lnTo>
                <a:lnTo>
                  <a:pt x="95884" y="111125"/>
                </a:lnTo>
                <a:lnTo>
                  <a:pt x="64019" y="109310"/>
                </a:lnTo>
                <a:close/>
              </a:path>
              <a:path w="95884" h="204216">
                <a:moveTo>
                  <a:pt x="38100" y="0"/>
                </a:moveTo>
                <a:lnTo>
                  <a:pt x="32017" y="107487"/>
                </a:lnTo>
                <a:lnTo>
                  <a:pt x="64019" y="109310"/>
                </a:lnTo>
                <a:lnTo>
                  <a:pt x="70103" y="1778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3911" y="2212848"/>
            <a:ext cx="4462272" cy="384048"/>
          </a:xfrm>
          <a:custGeom>
            <a:avLst/>
            <a:gdLst/>
            <a:ahLst/>
            <a:cxnLst/>
            <a:rect l="l" t="t" r="r" b="b"/>
            <a:pathLst>
              <a:path w="4462272" h="384048">
                <a:moveTo>
                  <a:pt x="0" y="384048"/>
                </a:moveTo>
                <a:lnTo>
                  <a:pt x="4462272" y="384048"/>
                </a:lnTo>
                <a:lnTo>
                  <a:pt x="4462272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76084" y="2209927"/>
            <a:ext cx="321691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Calibri"/>
                <a:cs typeface="Calibri"/>
              </a:rPr>
              <a:t>Al</a:t>
            </a:r>
            <a:r>
              <a:rPr sz="1600" b="1" spc="0" dirty="0" smtClean="0">
                <a:latin typeface="Calibri"/>
                <a:cs typeface="Calibri"/>
              </a:rPr>
              <a:t>l</a:t>
            </a:r>
            <a:r>
              <a:rPr sz="1600" b="1" spc="-10" dirty="0" smtClean="0">
                <a:latin typeface="Calibri"/>
                <a:cs typeface="Calibri"/>
              </a:rPr>
              <a:t>o</a:t>
            </a:r>
            <a:r>
              <a:rPr sz="1600" b="1" spc="-20" dirty="0" smtClean="0">
                <a:latin typeface="Calibri"/>
                <a:cs typeface="Calibri"/>
              </a:rPr>
              <a:t>ca</a:t>
            </a:r>
            <a:r>
              <a:rPr sz="1600" b="1" spc="-35" dirty="0" smtClean="0">
                <a:latin typeface="Calibri"/>
                <a:cs typeface="Calibri"/>
              </a:rPr>
              <a:t>t</a:t>
            </a:r>
            <a:r>
              <a:rPr sz="1600" b="1" spc="-10" dirty="0" smtClean="0">
                <a:latin typeface="Calibri"/>
                <a:cs typeface="Calibri"/>
              </a:rPr>
              <a:t>ed</a:t>
            </a:r>
            <a:r>
              <a:rPr sz="1600" b="1" spc="-20" dirty="0" smtClean="0">
                <a:latin typeface="Calibri"/>
                <a:cs typeface="Calibri"/>
              </a:rPr>
              <a:t> </a:t>
            </a:r>
            <a:r>
              <a:rPr sz="1600" b="1" spc="-25" dirty="0" smtClean="0">
                <a:latin typeface="Calibri"/>
                <a:cs typeface="Calibri"/>
              </a:rPr>
              <a:t>t</a:t>
            </a:r>
            <a:r>
              <a:rPr sz="1600" b="1" spc="-10" dirty="0" smtClean="0">
                <a:latin typeface="Calibri"/>
                <a:cs typeface="Calibri"/>
              </a:rPr>
              <a:t>o</a:t>
            </a:r>
            <a:r>
              <a:rPr sz="1600" b="1" spc="10" dirty="0" smtClean="0">
                <a:latin typeface="Calibri"/>
                <a:cs typeface="Calibri"/>
              </a:rPr>
              <a:t> </a:t>
            </a:r>
            <a:r>
              <a:rPr sz="1600" b="1" spc="-15" dirty="0" smtClean="0">
                <a:latin typeface="Calibri"/>
                <a:cs typeface="Calibri"/>
              </a:rPr>
              <a:t>m</a:t>
            </a:r>
            <a:r>
              <a:rPr sz="1600" b="1" spc="-75" dirty="0" smtClean="0">
                <a:latin typeface="Calibri"/>
                <a:cs typeface="Calibri"/>
              </a:rPr>
              <a:t>W</a:t>
            </a:r>
            <a:r>
              <a:rPr sz="1600" b="1" spc="-10" dirty="0" smtClean="0">
                <a:latin typeface="Calibri"/>
                <a:cs typeface="Calibri"/>
              </a:rPr>
              <a:t>el</a:t>
            </a:r>
            <a:r>
              <a:rPr sz="1600" b="1" spc="0" dirty="0" smtClean="0">
                <a:latin typeface="Calibri"/>
                <a:cs typeface="Calibri"/>
              </a:rPr>
              <a:t>l</a:t>
            </a:r>
            <a:r>
              <a:rPr sz="1600" b="1" spc="-20" dirty="0" smtClean="0">
                <a:latin typeface="Calibri"/>
                <a:cs typeface="Calibri"/>
              </a:rPr>
              <a:t>c</a:t>
            </a:r>
            <a:r>
              <a:rPr sz="1600" b="1" spc="-10" dirty="0" smtClean="0">
                <a:latin typeface="Calibri"/>
                <a:cs typeface="Calibri"/>
              </a:rPr>
              <a:t>a</a:t>
            </a:r>
            <a:r>
              <a:rPr sz="1600" b="1" spc="-25" dirty="0" smtClean="0">
                <a:latin typeface="Calibri"/>
                <a:cs typeface="Calibri"/>
              </a:rPr>
              <a:t>r</a:t>
            </a:r>
            <a:r>
              <a:rPr sz="1600" b="1" spc="-10" dirty="0" smtClean="0">
                <a:latin typeface="Calibri"/>
                <a:cs typeface="Calibri"/>
              </a:rPr>
              <a:t>e; N=20 clu</a:t>
            </a:r>
            <a:r>
              <a:rPr sz="1600" b="1" spc="-25" dirty="0" smtClean="0">
                <a:latin typeface="Calibri"/>
                <a:cs typeface="Calibri"/>
              </a:rPr>
              <a:t>s</a:t>
            </a:r>
            <a:r>
              <a:rPr sz="1600" b="1" spc="-35" dirty="0" smtClean="0">
                <a:latin typeface="Calibri"/>
                <a:cs typeface="Calibri"/>
              </a:rPr>
              <a:t>t</a:t>
            </a:r>
            <a:r>
              <a:rPr sz="1600" b="1" spc="-10" dirty="0" smtClean="0">
                <a:latin typeface="Calibri"/>
                <a:cs typeface="Calibri"/>
              </a:rPr>
              <a:t>e</a:t>
            </a:r>
            <a:r>
              <a:rPr sz="1600" b="1" spc="-40" dirty="0" smtClean="0">
                <a:latin typeface="Calibri"/>
                <a:cs typeface="Calibri"/>
              </a:rPr>
              <a:t>r</a:t>
            </a:r>
            <a:r>
              <a:rPr sz="1600" b="1" spc="-10" dirty="0" smtClean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36776" y="2862072"/>
            <a:ext cx="4111752" cy="382524"/>
          </a:xfrm>
          <a:custGeom>
            <a:avLst/>
            <a:gdLst/>
            <a:ahLst/>
            <a:cxnLst/>
            <a:rect l="l" t="t" r="r" b="b"/>
            <a:pathLst>
              <a:path w="4111752" h="382524">
                <a:moveTo>
                  <a:pt x="0" y="382524"/>
                </a:moveTo>
                <a:lnTo>
                  <a:pt x="4111752" y="382524"/>
                </a:lnTo>
                <a:lnTo>
                  <a:pt x="4111752" y="0"/>
                </a:lnTo>
                <a:lnTo>
                  <a:pt x="0" y="0"/>
                </a:lnTo>
                <a:lnTo>
                  <a:pt x="0" y="38252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923033" y="2858770"/>
            <a:ext cx="353949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45" dirty="0" smtClean="0">
                <a:latin typeface="Calibri"/>
                <a:cs typeface="Calibri"/>
              </a:rPr>
              <a:t>P</a:t>
            </a:r>
            <a:r>
              <a:rPr sz="1600" b="1" spc="-10" dirty="0" smtClean="0">
                <a:latin typeface="Calibri"/>
                <a:cs typeface="Calibri"/>
              </a:rPr>
              <a:t>arti</a:t>
            </a:r>
            <a:r>
              <a:rPr sz="1600" b="1" spc="-5" dirty="0" smtClean="0">
                <a:latin typeface="Calibri"/>
                <a:cs typeface="Calibri"/>
              </a:rPr>
              <a:t>c</a:t>
            </a:r>
            <a:r>
              <a:rPr sz="1600" b="1" spc="-10" dirty="0" smtClean="0">
                <a:latin typeface="Calibri"/>
                <a:cs typeface="Calibri"/>
              </a:rPr>
              <a:t>ipa</a:t>
            </a:r>
            <a:r>
              <a:rPr sz="1600" b="1" spc="-25" dirty="0" smtClean="0">
                <a:latin typeface="Calibri"/>
                <a:cs typeface="Calibri"/>
              </a:rPr>
              <a:t>n</a:t>
            </a:r>
            <a:r>
              <a:rPr sz="1600" b="1" spc="-10" dirty="0" smtClean="0">
                <a:latin typeface="Calibri"/>
                <a:cs typeface="Calibri"/>
              </a:rPr>
              <a:t>ts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sc</a:t>
            </a:r>
            <a:r>
              <a:rPr sz="1600" b="1" spc="-25" dirty="0" smtClean="0">
                <a:latin typeface="Calibri"/>
                <a:cs typeface="Calibri"/>
              </a:rPr>
              <a:t>r</a:t>
            </a:r>
            <a:r>
              <a:rPr sz="1600" b="1" spc="-10" dirty="0" smtClean="0">
                <a:latin typeface="Calibri"/>
                <a:cs typeface="Calibri"/>
              </a:rPr>
              <a:t>eened </a:t>
            </a:r>
            <a:r>
              <a:rPr sz="1600" b="1" spc="-30" dirty="0" smtClean="0">
                <a:latin typeface="Calibri"/>
                <a:cs typeface="Calibri"/>
              </a:rPr>
              <a:t>f</a:t>
            </a:r>
            <a:r>
              <a:rPr sz="1600" b="1" spc="-10" dirty="0" smtClean="0">
                <a:latin typeface="Calibri"/>
                <a:cs typeface="Calibri"/>
              </a:rPr>
              <a:t>or</a:t>
            </a:r>
            <a:r>
              <a:rPr sz="1600" b="1" spc="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el</a:t>
            </a:r>
            <a:r>
              <a:rPr sz="1600" b="1" spc="0" dirty="0" smtClean="0">
                <a:latin typeface="Calibri"/>
                <a:cs typeface="Calibri"/>
              </a:rPr>
              <a:t>i</a:t>
            </a:r>
            <a:r>
              <a:rPr sz="1600" b="1" spc="-10" dirty="0" smtClean="0">
                <a:latin typeface="Calibri"/>
                <a:cs typeface="Calibri"/>
              </a:rPr>
              <a:t>gibil</a:t>
            </a:r>
            <a:r>
              <a:rPr sz="1600" b="1" spc="0" dirty="0" smtClean="0">
                <a:latin typeface="Calibri"/>
                <a:cs typeface="Calibri"/>
              </a:rPr>
              <a:t>i</a:t>
            </a:r>
            <a:r>
              <a:rPr sz="1600" b="1" spc="-10" dirty="0" smtClean="0">
                <a:latin typeface="Calibri"/>
                <a:cs typeface="Calibri"/>
              </a:rPr>
              <a:t>ty</a:t>
            </a:r>
            <a:r>
              <a:rPr sz="1600" b="1" spc="-3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=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smtClean="0">
                <a:latin typeface="Calibri"/>
                <a:cs typeface="Calibri"/>
              </a:rPr>
              <a:t>2</a:t>
            </a:r>
            <a:r>
              <a:rPr sz="1600" b="1" spc="-15" dirty="0" smtClean="0">
                <a:latin typeface="Calibri"/>
                <a:cs typeface="Calibri"/>
              </a:rPr>
              <a:t>13</a:t>
            </a:r>
            <a:r>
              <a:rPr sz="1600" b="1" spc="-10" dirty="0" smtClean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53911" y="2862072"/>
            <a:ext cx="4462272" cy="382524"/>
          </a:xfrm>
          <a:custGeom>
            <a:avLst/>
            <a:gdLst/>
            <a:ahLst/>
            <a:cxnLst/>
            <a:rect l="l" t="t" r="r" b="b"/>
            <a:pathLst>
              <a:path w="4462272" h="382524">
                <a:moveTo>
                  <a:pt x="0" y="382524"/>
                </a:moveTo>
                <a:lnTo>
                  <a:pt x="4462272" y="382524"/>
                </a:lnTo>
                <a:lnTo>
                  <a:pt x="4462272" y="0"/>
                </a:lnTo>
                <a:lnTo>
                  <a:pt x="0" y="0"/>
                </a:lnTo>
                <a:lnTo>
                  <a:pt x="0" y="38252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57569" y="2856229"/>
            <a:ext cx="3853179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45" dirty="0" smtClean="0">
                <a:latin typeface="Calibri"/>
                <a:cs typeface="Calibri"/>
              </a:rPr>
              <a:t>P</a:t>
            </a:r>
            <a:r>
              <a:rPr sz="1600" b="1" spc="-10" dirty="0" smtClean="0">
                <a:latin typeface="Calibri"/>
                <a:cs typeface="Calibri"/>
              </a:rPr>
              <a:t>arti</a:t>
            </a:r>
            <a:r>
              <a:rPr sz="1600" b="1" spc="-5" dirty="0" smtClean="0">
                <a:latin typeface="Calibri"/>
                <a:cs typeface="Calibri"/>
              </a:rPr>
              <a:t>c</a:t>
            </a:r>
            <a:r>
              <a:rPr sz="1600" b="1" spc="-10" dirty="0" smtClean="0">
                <a:latin typeface="Calibri"/>
                <a:cs typeface="Calibri"/>
              </a:rPr>
              <a:t>ipa</a:t>
            </a:r>
            <a:r>
              <a:rPr sz="1600" b="1" spc="-25" dirty="0" smtClean="0">
                <a:latin typeface="Calibri"/>
                <a:cs typeface="Calibri"/>
              </a:rPr>
              <a:t>n</a:t>
            </a:r>
            <a:r>
              <a:rPr sz="1600" b="1" spc="-10" dirty="0" smtClean="0">
                <a:latin typeface="Calibri"/>
                <a:cs typeface="Calibri"/>
              </a:rPr>
              <a:t>ts</a:t>
            </a:r>
            <a:r>
              <a:rPr sz="1600" b="1" spc="60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sc</a:t>
            </a:r>
            <a:r>
              <a:rPr sz="1800" b="1" spc="-25" dirty="0" smtClean="0">
                <a:latin typeface="Calibri"/>
                <a:cs typeface="Calibri"/>
              </a:rPr>
              <a:t>r</a:t>
            </a:r>
            <a:r>
              <a:rPr sz="1800" b="1" spc="0" dirty="0" smtClean="0">
                <a:latin typeface="Calibri"/>
                <a:cs typeface="Calibri"/>
              </a:rPr>
              <a:t>ee</a:t>
            </a:r>
            <a:r>
              <a:rPr sz="1800" b="1" spc="-20" dirty="0" smtClean="0">
                <a:latin typeface="Calibri"/>
                <a:cs typeface="Calibri"/>
              </a:rPr>
              <a:t>n</a:t>
            </a:r>
            <a:r>
              <a:rPr sz="1800" b="1" spc="-10" dirty="0" smtClean="0">
                <a:latin typeface="Calibri"/>
                <a:cs typeface="Calibri"/>
              </a:rPr>
              <a:t>ed</a:t>
            </a:r>
            <a:r>
              <a:rPr sz="1800" b="1" spc="-30" dirty="0" smtClean="0">
                <a:latin typeface="Calibri"/>
                <a:cs typeface="Calibri"/>
              </a:rPr>
              <a:t> f</a:t>
            </a:r>
            <a:r>
              <a:rPr sz="1800" b="1" spc="0" dirty="0" smtClean="0">
                <a:latin typeface="Calibri"/>
                <a:cs typeface="Calibri"/>
              </a:rPr>
              <a:t>or</a:t>
            </a:r>
            <a:r>
              <a:rPr sz="1800" b="1" spc="-5" dirty="0" smtClean="0">
                <a:latin typeface="Calibri"/>
                <a:cs typeface="Calibri"/>
              </a:rPr>
              <a:t> </a:t>
            </a:r>
            <a:r>
              <a:rPr sz="1800" b="1" spc="5" dirty="0" smtClean="0">
                <a:latin typeface="Calibri"/>
                <a:cs typeface="Calibri"/>
              </a:rPr>
              <a:t>e</a:t>
            </a:r>
            <a:r>
              <a:rPr sz="1800" b="1" spc="-10" dirty="0" smtClean="0">
                <a:latin typeface="Calibri"/>
                <a:cs typeface="Calibri"/>
              </a:rPr>
              <a:t>ligi</a:t>
            </a:r>
            <a:r>
              <a:rPr sz="1800" b="1" spc="-5" dirty="0" smtClean="0">
                <a:latin typeface="Calibri"/>
                <a:cs typeface="Calibri"/>
              </a:rPr>
              <a:t>b</a:t>
            </a:r>
            <a:r>
              <a:rPr sz="1800" b="1" spc="-15" dirty="0" smtClean="0">
                <a:latin typeface="Calibri"/>
                <a:cs typeface="Calibri"/>
              </a:rPr>
              <a:t>i</a:t>
            </a:r>
            <a:r>
              <a:rPr sz="1800" b="1" spc="-5" dirty="0" smtClean="0">
                <a:latin typeface="Calibri"/>
                <a:cs typeface="Calibri"/>
              </a:rPr>
              <a:t>l</a:t>
            </a:r>
            <a:r>
              <a:rPr sz="1800" b="1" spc="-15" dirty="0" smtClean="0">
                <a:latin typeface="Calibri"/>
                <a:cs typeface="Calibri"/>
              </a:rPr>
              <a:t>i</a:t>
            </a:r>
            <a:r>
              <a:rPr sz="1800" b="1" spc="-10" dirty="0" smtClean="0">
                <a:latin typeface="Calibri"/>
                <a:cs typeface="Calibri"/>
              </a:rPr>
              <a:t>ty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=</a:t>
            </a:r>
            <a:r>
              <a:rPr sz="1800" b="1" spc="10" dirty="0" smtClean="0">
                <a:latin typeface="Calibri"/>
                <a:cs typeface="Calibri"/>
              </a:rPr>
              <a:t> </a:t>
            </a:r>
            <a:r>
              <a:rPr sz="1800" b="1" spc="-10" dirty="0" smtClean="0">
                <a:latin typeface="Calibri"/>
                <a:cs typeface="Calibri"/>
              </a:rPr>
              <a:t>2140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83307" y="3465576"/>
            <a:ext cx="2891027" cy="260604"/>
          </a:xfrm>
          <a:custGeom>
            <a:avLst/>
            <a:gdLst/>
            <a:ahLst/>
            <a:cxnLst/>
            <a:rect l="l" t="t" r="r" b="b"/>
            <a:pathLst>
              <a:path w="2891028" h="260603">
                <a:moveTo>
                  <a:pt x="0" y="260604"/>
                </a:moveTo>
                <a:lnTo>
                  <a:pt x="2891027" y="260604"/>
                </a:lnTo>
                <a:lnTo>
                  <a:pt x="2891027" y="0"/>
                </a:lnTo>
                <a:lnTo>
                  <a:pt x="0" y="0"/>
                </a:lnTo>
                <a:lnTo>
                  <a:pt x="0" y="2606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388235" y="3462273"/>
            <a:ext cx="228092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Calibri"/>
                <a:cs typeface="Calibri"/>
              </a:rPr>
              <a:t>Eligi</a:t>
            </a:r>
            <a:r>
              <a:rPr sz="1600" b="1" spc="-15" dirty="0" smtClean="0">
                <a:latin typeface="Calibri"/>
                <a:cs typeface="Calibri"/>
              </a:rPr>
              <a:t>b</a:t>
            </a:r>
            <a:r>
              <a:rPr sz="1600" b="1" spc="-10" dirty="0" smtClean="0">
                <a:latin typeface="Calibri"/>
                <a:cs typeface="Calibri"/>
              </a:rPr>
              <a:t>le</a:t>
            </a:r>
            <a:r>
              <a:rPr sz="1600" b="1" spc="-25" dirty="0" smtClean="0">
                <a:latin typeface="Calibri"/>
                <a:cs typeface="Calibri"/>
              </a:rPr>
              <a:t> </a:t>
            </a:r>
            <a:r>
              <a:rPr sz="1600" b="1" spc="-20" dirty="0" smtClean="0">
                <a:latin typeface="Calibri"/>
                <a:cs typeface="Calibri"/>
              </a:rPr>
              <a:t>p</a:t>
            </a:r>
            <a:r>
              <a:rPr sz="1600" b="1" spc="-10" dirty="0" smtClean="0">
                <a:latin typeface="Calibri"/>
                <a:cs typeface="Calibri"/>
              </a:rPr>
              <a:t>artic</a:t>
            </a:r>
            <a:r>
              <a:rPr sz="1600" b="1" spc="0" dirty="0" smtClean="0">
                <a:latin typeface="Calibri"/>
                <a:cs typeface="Calibri"/>
              </a:rPr>
              <a:t>i</a:t>
            </a:r>
            <a:r>
              <a:rPr sz="1600" b="1" spc="-20" dirty="0" smtClean="0">
                <a:latin typeface="Calibri"/>
                <a:cs typeface="Calibri"/>
              </a:rPr>
              <a:t>p</a:t>
            </a:r>
            <a:r>
              <a:rPr sz="1600" b="1" spc="-10" dirty="0" smtClean="0">
                <a:latin typeface="Calibri"/>
                <a:cs typeface="Calibri"/>
              </a:rPr>
              <a:t>a</a:t>
            </a:r>
            <a:r>
              <a:rPr sz="1600" b="1" spc="-25" dirty="0" smtClean="0">
                <a:latin typeface="Calibri"/>
                <a:cs typeface="Calibri"/>
              </a:rPr>
              <a:t>n</a:t>
            </a:r>
            <a:r>
              <a:rPr sz="1600" b="1" spc="-10" dirty="0" smtClean="0">
                <a:latin typeface="Calibri"/>
                <a:cs typeface="Calibri"/>
              </a:rPr>
              <a:t>ts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= </a:t>
            </a:r>
            <a:r>
              <a:rPr sz="1600" b="1" spc="-20" dirty="0" smtClean="0">
                <a:latin typeface="Calibri"/>
                <a:cs typeface="Calibri"/>
              </a:rPr>
              <a:t>202</a:t>
            </a:r>
            <a:r>
              <a:rPr sz="1600" b="1" spc="-10" dirty="0" smtClean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88835" y="3494532"/>
            <a:ext cx="2891028" cy="237744"/>
          </a:xfrm>
          <a:custGeom>
            <a:avLst/>
            <a:gdLst/>
            <a:ahLst/>
            <a:cxnLst/>
            <a:rect l="l" t="t" r="r" b="b"/>
            <a:pathLst>
              <a:path w="2891028" h="237744">
                <a:moveTo>
                  <a:pt x="0" y="237744"/>
                </a:moveTo>
                <a:lnTo>
                  <a:pt x="2891028" y="237744"/>
                </a:lnTo>
                <a:lnTo>
                  <a:pt x="2891028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993381" y="3492500"/>
            <a:ext cx="228092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Calibri"/>
                <a:cs typeface="Calibri"/>
              </a:rPr>
              <a:t>El</a:t>
            </a:r>
            <a:r>
              <a:rPr sz="1600" b="1" spc="0" dirty="0" smtClean="0">
                <a:latin typeface="Calibri"/>
                <a:cs typeface="Calibri"/>
              </a:rPr>
              <a:t>i</a:t>
            </a:r>
            <a:r>
              <a:rPr sz="1600" b="1" spc="-10" dirty="0" smtClean="0">
                <a:latin typeface="Calibri"/>
                <a:cs typeface="Calibri"/>
              </a:rPr>
              <a:t>gible</a:t>
            </a:r>
            <a:r>
              <a:rPr sz="1600" b="1" spc="-25" dirty="0" smtClean="0">
                <a:latin typeface="Calibri"/>
                <a:cs typeface="Calibri"/>
              </a:rPr>
              <a:t> </a:t>
            </a:r>
            <a:r>
              <a:rPr sz="1600" b="1" spc="-15" dirty="0" smtClean="0">
                <a:latin typeface="Calibri"/>
                <a:cs typeface="Calibri"/>
              </a:rPr>
              <a:t>p</a:t>
            </a:r>
            <a:r>
              <a:rPr sz="1600" b="1" spc="-10" dirty="0" smtClean="0">
                <a:latin typeface="Calibri"/>
                <a:cs typeface="Calibri"/>
              </a:rPr>
              <a:t>arti</a:t>
            </a:r>
            <a:r>
              <a:rPr sz="1600" b="1" spc="-5" dirty="0" smtClean="0">
                <a:latin typeface="Calibri"/>
                <a:cs typeface="Calibri"/>
              </a:rPr>
              <a:t>c</a:t>
            </a:r>
            <a:r>
              <a:rPr sz="1600" b="1" spc="-10" dirty="0" smtClean="0">
                <a:latin typeface="Calibri"/>
                <a:cs typeface="Calibri"/>
              </a:rPr>
              <a:t>ipa</a:t>
            </a:r>
            <a:r>
              <a:rPr sz="1600" b="1" spc="-25" dirty="0" smtClean="0">
                <a:latin typeface="Calibri"/>
                <a:cs typeface="Calibri"/>
              </a:rPr>
              <a:t>n</a:t>
            </a:r>
            <a:r>
              <a:rPr sz="1600" b="1" spc="-10" dirty="0" smtClean="0">
                <a:latin typeface="Calibri"/>
                <a:cs typeface="Calibri"/>
              </a:rPr>
              <a:t>ts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=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5" dirty="0" smtClean="0">
                <a:latin typeface="Calibri"/>
                <a:cs typeface="Calibri"/>
              </a:rPr>
              <a:t>203</a:t>
            </a:r>
            <a:r>
              <a:rPr sz="1600" b="1" spc="-10" dirty="0" smtClean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87311" y="4440935"/>
            <a:ext cx="2887979" cy="274319"/>
          </a:xfrm>
          <a:custGeom>
            <a:avLst/>
            <a:gdLst/>
            <a:ahLst/>
            <a:cxnLst/>
            <a:rect l="l" t="t" r="r" b="b"/>
            <a:pathLst>
              <a:path w="2887979" h="274320">
                <a:moveTo>
                  <a:pt x="0" y="274319"/>
                </a:moveTo>
                <a:lnTo>
                  <a:pt x="2887979" y="274319"/>
                </a:lnTo>
                <a:lnTo>
                  <a:pt x="288797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918706" y="4438650"/>
            <a:ext cx="242506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45" dirty="0" smtClean="0">
                <a:latin typeface="Calibri"/>
                <a:cs typeface="Calibri"/>
              </a:rPr>
              <a:t>P</a:t>
            </a:r>
            <a:r>
              <a:rPr sz="1600" b="1" spc="-10" dirty="0" smtClean="0">
                <a:latin typeface="Calibri"/>
                <a:cs typeface="Calibri"/>
              </a:rPr>
              <a:t>arti</a:t>
            </a:r>
            <a:r>
              <a:rPr sz="1600" b="1" spc="-5" dirty="0" smtClean="0">
                <a:latin typeface="Calibri"/>
                <a:cs typeface="Calibri"/>
              </a:rPr>
              <a:t>c</a:t>
            </a:r>
            <a:r>
              <a:rPr sz="1600" b="1" spc="-10" dirty="0" smtClean="0">
                <a:latin typeface="Calibri"/>
                <a:cs typeface="Calibri"/>
              </a:rPr>
              <a:t>ipa</a:t>
            </a:r>
            <a:r>
              <a:rPr sz="1600" b="1" spc="-25" dirty="0" smtClean="0">
                <a:latin typeface="Calibri"/>
                <a:cs typeface="Calibri"/>
              </a:rPr>
              <a:t>n</a:t>
            </a:r>
            <a:r>
              <a:rPr sz="1600" b="1" spc="-10" dirty="0" smtClean="0">
                <a:latin typeface="Calibri"/>
                <a:cs typeface="Calibri"/>
              </a:rPr>
              <a:t>ts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en</a:t>
            </a:r>
            <a:r>
              <a:rPr sz="1600" b="1" spc="-45" dirty="0" smtClean="0">
                <a:latin typeface="Calibri"/>
                <a:cs typeface="Calibri"/>
              </a:rPr>
              <a:t>r</a:t>
            </a:r>
            <a:r>
              <a:rPr sz="1600" b="1" spc="-10" dirty="0" smtClean="0">
                <a:latin typeface="Calibri"/>
                <a:cs typeface="Calibri"/>
              </a:rPr>
              <a:t>ol</a:t>
            </a:r>
            <a:r>
              <a:rPr sz="1600" b="1" spc="0" dirty="0" smtClean="0">
                <a:latin typeface="Calibri"/>
                <a:cs typeface="Calibri"/>
              </a:rPr>
              <a:t>l</a:t>
            </a:r>
            <a:r>
              <a:rPr sz="1600" b="1" spc="-10" dirty="0" smtClean="0">
                <a:latin typeface="Calibri"/>
                <a:cs typeface="Calibri"/>
              </a:rPr>
              <a:t>ed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=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5" dirty="0" smtClean="0">
                <a:latin typeface="Calibri"/>
                <a:cs typeface="Calibri"/>
              </a:rPr>
              <a:t>1</a:t>
            </a:r>
            <a:r>
              <a:rPr sz="1600" b="1" spc="-5" dirty="0" smtClean="0">
                <a:latin typeface="Calibri"/>
                <a:cs typeface="Calibri"/>
              </a:rPr>
              <a:t>,</a:t>
            </a:r>
            <a:r>
              <a:rPr sz="1600" b="1" spc="-20" dirty="0" smtClean="0">
                <a:latin typeface="Calibri"/>
                <a:cs typeface="Calibri"/>
              </a:rPr>
              <a:t>8</a:t>
            </a:r>
            <a:r>
              <a:rPr sz="1600" b="1" spc="-15" dirty="0" smtClean="0">
                <a:latin typeface="Calibri"/>
                <a:cs typeface="Calibri"/>
              </a:rPr>
              <a:t>4</a:t>
            </a:r>
            <a:r>
              <a:rPr sz="1600" b="1" spc="-10" dirty="0" smtClean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52816" y="4705350"/>
            <a:ext cx="96011" cy="237108"/>
          </a:xfrm>
          <a:custGeom>
            <a:avLst/>
            <a:gdLst/>
            <a:ahLst/>
            <a:cxnLst/>
            <a:rect l="l" t="t" r="r" b="b"/>
            <a:pathLst>
              <a:path w="96011" h="237108">
                <a:moveTo>
                  <a:pt x="32003" y="141097"/>
                </a:moveTo>
                <a:lnTo>
                  <a:pt x="0" y="141097"/>
                </a:lnTo>
                <a:lnTo>
                  <a:pt x="48005" y="237108"/>
                </a:lnTo>
                <a:lnTo>
                  <a:pt x="88010" y="157099"/>
                </a:lnTo>
                <a:lnTo>
                  <a:pt x="32003" y="157099"/>
                </a:lnTo>
                <a:lnTo>
                  <a:pt x="32003" y="141097"/>
                </a:lnTo>
                <a:close/>
              </a:path>
              <a:path w="96011" h="237108">
                <a:moveTo>
                  <a:pt x="64007" y="0"/>
                </a:moveTo>
                <a:lnTo>
                  <a:pt x="32003" y="0"/>
                </a:lnTo>
                <a:lnTo>
                  <a:pt x="32003" y="157099"/>
                </a:lnTo>
                <a:lnTo>
                  <a:pt x="64007" y="157099"/>
                </a:lnTo>
                <a:lnTo>
                  <a:pt x="64007" y="0"/>
                </a:lnTo>
                <a:close/>
              </a:path>
              <a:path w="96011" h="237108">
                <a:moveTo>
                  <a:pt x="96011" y="141097"/>
                </a:moveTo>
                <a:lnTo>
                  <a:pt x="64007" y="141097"/>
                </a:lnTo>
                <a:lnTo>
                  <a:pt x="64007" y="157099"/>
                </a:lnTo>
                <a:lnTo>
                  <a:pt x="88010" y="157099"/>
                </a:lnTo>
                <a:lnTo>
                  <a:pt x="96011" y="141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65007" y="3257550"/>
            <a:ext cx="96012" cy="237109"/>
          </a:xfrm>
          <a:custGeom>
            <a:avLst/>
            <a:gdLst/>
            <a:ahLst/>
            <a:cxnLst/>
            <a:rect l="l" t="t" r="r" b="b"/>
            <a:pathLst>
              <a:path w="96012" h="237109">
                <a:moveTo>
                  <a:pt x="32003" y="141097"/>
                </a:moveTo>
                <a:lnTo>
                  <a:pt x="0" y="141097"/>
                </a:lnTo>
                <a:lnTo>
                  <a:pt x="48006" y="237109"/>
                </a:lnTo>
                <a:lnTo>
                  <a:pt x="88011" y="157099"/>
                </a:lnTo>
                <a:lnTo>
                  <a:pt x="32003" y="157099"/>
                </a:lnTo>
                <a:lnTo>
                  <a:pt x="32003" y="141097"/>
                </a:lnTo>
                <a:close/>
              </a:path>
              <a:path w="96012" h="237109">
                <a:moveTo>
                  <a:pt x="64008" y="0"/>
                </a:moveTo>
                <a:lnTo>
                  <a:pt x="32003" y="0"/>
                </a:lnTo>
                <a:lnTo>
                  <a:pt x="32003" y="157099"/>
                </a:lnTo>
                <a:lnTo>
                  <a:pt x="64008" y="157099"/>
                </a:lnTo>
                <a:lnTo>
                  <a:pt x="64008" y="0"/>
                </a:lnTo>
                <a:close/>
              </a:path>
              <a:path w="96012" h="237109">
                <a:moveTo>
                  <a:pt x="96012" y="141097"/>
                </a:moveTo>
                <a:lnTo>
                  <a:pt x="64008" y="141097"/>
                </a:lnTo>
                <a:lnTo>
                  <a:pt x="64008" y="157099"/>
                </a:lnTo>
                <a:lnTo>
                  <a:pt x="88011" y="157099"/>
                </a:lnTo>
                <a:lnTo>
                  <a:pt x="96012" y="141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82567" y="3826764"/>
            <a:ext cx="2791967" cy="536448"/>
          </a:xfrm>
          <a:custGeom>
            <a:avLst/>
            <a:gdLst/>
            <a:ahLst/>
            <a:cxnLst/>
            <a:rect l="l" t="t" r="r" b="b"/>
            <a:pathLst>
              <a:path w="2791967" h="536448">
                <a:moveTo>
                  <a:pt x="0" y="536448"/>
                </a:moveTo>
                <a:lnTo>
                  <a:pt x="2791967" y="536448"/>
                </a:lnTo>
                <a:lnTo>
                  <a:pt x="2791967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861561" y="3823842"/>
            <a:ext cx="2485390" cy="511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45" dirty="0" smtClean="0">
                <a:latin typeface="Calibri"/>
                <a:cs typeface="Calibri"/>
              </a:rPr>
              <a:t>P</a:t>
            </a:r>
            <a:r>
              <a:rPr sz="1600" b="1" spc="-10" dirty="0" smtClean="0">
                <a:latin typeface="Calibri"/>
                <a:cs typeface="Calibri"/>
              </a:rPr>
              <a:t>artic</a:t>
            </a:r>
            <a:r>
              <a:rPr sz="1600" b="1" spc="0" dirty="0" smtClean="0">
                <a:latin typeface="Calibri"/>
                <a:cs typeface="Calibri"/>
              </a:rPr>
              <a:t>i</a:t>
            </a:r>
            <a:r>
              <a:rPr sz="1600" b="1" spc="-20" dirty="0" smtClean="0">
                <a:latin typeface="Calibri"/>
                <a:cs typeface="Calibri"/>
              </a:rPr>
              <a:t>p</a:t>
            </a:r>
            <a:r>
              <a:rPr sz="1600" b="1" spc="-10" dirty="0" smtClean="0">
                <a:latin typeface="Calibri"/>
                <a:cs typeface="Calibri"/>
              </a:rPr>
              <a:t>a</a:t>
            </a:r>
            <a:r>
              <a:rPr sz="1600" b="1" spc="-25" dirty="0" smtClean="0">
                <a:latin typeface="Calibri"/>
                <a:cs typeface="Calibri"/>
              </a:rPr>
              <a:t>n</a:t>
            </a:r>
            <a:r>
              <a:rPr sz="1600" b="1" spc="-10" dirty="0" smtClean="0">
                <a:latin typeface="Calibri"/>
                <a:cs typeface="Calibri"/>
              </a:rPr>
              <a:t>ts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20" dirty="0" smtClean="0">
                <a:latin typeface="Calibri"/>
                <a:cs typeface="Calibri"/>
              </a:rPr>
              <a:t>r</a:t>
            </a:r>
            <a:r>
              <a:rPr sz="1600" b="1" spc="-25" dirty="0" smtClean="0">
                <a:latin typeface="Calibri"/>
                <a:cs typeface="Calibri"/>
              </a:rPr>
              <a:t>e</a:t>
            </a:r>
            <a:r>
              <a:rPr sz="1600" b="1" spc="-5" dirty="0" smtClean="0">
                <a:latin typeface="Calibri"/>
                <a:cs typeface="Calibri"/>
              </a:rPr>
              <a:t>f</a:t>
            </a:r>
            <a:r>
              <a:rPr sz="1600" b="1" spc="-20" dirty="0" smtClean="0">
                <a:latin typeface="Calibri"/>
                <a:cs typeface="Calibri"/>
              </a:rPr>
              <a:t>u</a:t>
            </a:r>
            <a:r>
              <a:rPr sz="1600" b="1" spc="-10" dirty="0" smtClean="0">
                <a:latin typeface="Calibri"/>
                <a:cs typeface="Calibri"/>
              </a:rPr>
              <a:t>sed</a:t>
            </a:r>
            <a:r>
              <a:rPr sz="1600" b="1" spc="1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= </a:t>
            </a:r>
            <a:r>
              <a:rPr sz="1600" b="1" spc="-20" dirty="0" smtClean="0">
                <a:latin typeface="Calibri"/>
                <a:cs typeface="Calibri"/>
              </a:rPr>
              <a:t>2</a:t>
            </a:r>
            <a:r>
              <a:rPr sz="1600" b="1" spc="-10" dirty="0" smtClean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Calibri"/>
                <a:cs typeface="Calibri"/>
              </a:rPr>
              <a:t>No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20" dirty="0" smtClean="0">
                <a:latin typeface="Calibri"/>
                <a:cs typeface="Calibri"/>
              </a:rPr>
              <a:t>b</a:t>
            </a:r>
            <a:r>
              <a:rPr sz="1600" b="1" spc="-10" dirty="0" smtClean="0">
                <a:latin typeface="Calibri"/>
                <a:cs typeface="Calibri"/>
              </a:rPr>
              <a:t>ase</a:t>
            </a:r>
            <a:r>
              <a:rPr sz="1600" b="1" spc="0" dirty="0" smtClean="0">
                <a:latin typeface="Calibri"/>
                <a:cs typeface="Calibri"/>
              </a:rPr>
              <a:t>l</a:t>
            </a:r>
            <a:r>
              <a:rPr sz="1600" b="1" spc="-10" dirty="0" smtClean="0">
                <a:latin typeface="Calibri"/>
                <a:cs typeface="Calibri"/>
              </a:rPr>
              <a:t>ine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assessme</a:t>
            </a:r>
            <a:r>
              <a:rPr sz="1600" b="1" spc="-30" dirty="0" smtClean="0">
                <a:latin typeface="Calibri"/>
                <a:cs typeface="Calibri"/>
              </a:rPr>
              <a:t>n</a:t>
            </a:r>
            <a:r>
              <a:rPr sz="1600" b="1" spc="-10" dirty="0" smtClean="0">
                <a:latin typeface="Calibri"/>
                <a:cs typeface="Calibri"/>
              </a:rPr>
              <a:t>t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=</a:t>
            </a:r>
            <a:r>
              <a:rPr sz="1600" b="1" spc="-20" dirty="0" smtClean="0">
                <a:latin typeface="Calibri"/>
                <a:cs typeface="Calibri"/>
              </a:rPr>
              <a:t>1</a:t>
            </a:r>
            <a:r>
              <a:rPr sz="1600" b="1" spc="-15" dirty="0" smtClean="0">
                <a:latin typeface="Calibri"/>
                <a:cs typeface="Calibri"/>
              </a:rPr>
              <a:t>4</a:t>
            </a:r>
            <a:r>
              <a:rPr sz="1600" b="1" spc="-10" dirty="0" smtClean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424671" y="3810000"/>
            <a:ext cx="2674620" cy="537972"/>
          </a:xfrm>
          <a:custGeom>
            <a:avLst/>
            <a:gdLst/>
            <a:ahLst/>
            <a:cxnLst/>
            <a:rect l="l" t="t" r="r" b="b"/>
            <a:pathLst>
              <a:path w="2674620" h="537972">
                <a:moveTo>
                  <a:pt x="0" y="537972"/>
                </a:moveTo>
                <a:lnTo>
                  <a:pt x="2674620" y="537972"/>
                </a:lnTo>
                <a:lnTo>
                  <a:pt x="2674620" y="0"/>
                </a:lnTo>
                <a:lnTo>
                  <a:pt x="0" y="0"/>
                </a:lnTo>
                <a:lnTo>
                  <a:pt x="0" y="5379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504046" y="3808221"/>
            <a:ext cx="2485390" cy="510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45" dirty="0" smtClean="0">
                <a:latin typeface="Calibri"/>
                <a:cs typeface="Calibri"/>
              </a:rPr>
              <a:t>P</a:t>
            </a:r>
            <a:r>
              <a:rPr sz="1600" b="1" spc="-10" dirty="0" smtClean="0">
                <a:latin typeface="Calibri"/>
                <a:cs typeface="Calibri"/>
              </a:rPr>
              <a:t>arti</a:t>
            </a:r>
            <a:r>
              <a:rPr sz="1600" b="1" spc="-5" dirty="0" smtClean="0">
                <a:latin typeface="Calibri"/>
                <a:cs typeface="Calibri"/>
              </a:rPr>
              <a:t>c</a:t>
            </a:r>
            <a:r>
              <a:rPr sz="1600" b="1" spc="-10" dirty="0" smtClean="0">
                <a:latin typeface="Calibri"/>
                <a:cs typeface="Calibri"/>
              </a:rPr>
              <a:t>ipa</a:t>
            </a:r>
            <a:r>
              <a:rPr sz="1600" b="1" spc="-25" dirty="0" smtClean="0">
                <a:latin typeface="Calibri"/>
                <a:cs typeface="Calibri"/>
              </a:rPr>
              <a:t>n</a:t>
            </a:r>
            <a:r>
              <a:rPr sz="1600" b="1" spc="-10" dirty="0" smtClean="0">
                <a:latin typeface="Calibri"/>
                <a:cs typeface="Calibri"/>
              </a:rPr>
              <a:t>ts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30" dirty="0" smtClean="0">
                <a:latin typeface="Calibri"/>
                <a:cs typeface="Calibri"/>
              </a:rPr>
              <a:t>r</a:t>
            </a:r>
            <a:r>
              <a:rPr sz="1600" b="1" spc="-25" dirty="0" smtClean="0">
                <a:latin typeface="Calibri"/>
                <a:cs typeface="Calibri"/>
              </a:rPr>
              <a:t>e</a:t>
            </a:r>
            <a:r>
              <a:rPr sz="1600" b="1" spc="-5" dirty="0" smtClean="0">
                <a:latin typeface="Calibri"/>
                <a:cs typeface="Calibri"/>
              </a:rPr>
              <a:t>f</a:t>
            </a:r>
            <a:r>
              <a:rPr sz="1600" b="1" spc="-15" dirty="0" smtClean="0">
                <a:latin typeface="Calibri"/>
                <a:cs typeface="Calibri"/>
              </a:rPr>
              <a:t>u</a:t>
            </a:r>
            <a:r>
              <a:rPr sz="1600" b="1" spc="-10" dirty="0" smtClean="0">
                <a:latin typeface="Calibri"/>
                <a:cs typeface="Calibri"/>
              </a:rPr>
              <a:t>sed</a:t>
            </a:r>
            <a:r>
              <a:rPr sz="1600" b="1" spc="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=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5" dirty="0" smtClean="0">
                <a:latin typeface="Calibri"/>
                <a:cs typeface="Calibri"/>
              </a:rPr>
              <a:t>3</a:t>
            </a:r>
            <a:r>
              <a:rPr sz="1600" b="1" spc="-10" dirty="0" smtClean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Calibri"/>
                <a:cs typeface="Calibri"/>
              </a:rPr>
              <a:t>No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20" dirty="0" smtClean="0">
                <a:latin typeface="Calibri"/>
                <a:cs typeface="Calibri"/>
              </a:rPr>
              <a:t>b</a:t>
            </a:r>
            <a:r>
              <a:rPr sz="1600" b="1" spc="-10" dirty="0" smtClean="0">
                <a:latin typeface="Calibri"/>
                <a:cs typeface="Calibri"/>
              </a:rPr>
              <a:t>ase</a:t>
            </a:r>
            <a:r>
              <a:rPr sz="1600" b="1" spc="0" dirty="0" smtClean="0">
                <a:latin typeface="Calibri"/>
                <a:cs typeface="Calibri"/>
              </a:rPr>
              <a:t>l</a:t>
            </a:r>
            <a:r>
              <a:rPr sz="1600" b="1" spc="-10" dirty="0" smtClean="0">
                <a:latin typeface="Calibri"/>
                <a:cs typeface="Calibri"/>
              </a:rPr>
              <a:t>ine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assessme</a:t>
            </a:r>
            <a:r>
              <a:rPr sz="1600" b="1" spc="-30" dirty="0" smtClean="0">
                <a:latin typeface="Calibri"/>
                <a:cs typeface="Calibri"/>
              </a:rPr>
              <a:t>n</a:t>
            </a:r>
            <a:r>
              <a:rPr sz="1600" b="1" spc="-10" dirty="0" smtClean="0">
                <a:latin typeface="Calibri"/>
                <a:cs typeface="Calibri"/>
              </a:rPr>
              <a:t>t</a:t>
            </a:r>
            <a:r>
              <a:rPr sz="1600" b="1" spc="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=</a:t>
            </a:r>
            <a:r>
              <a:rPr sz="1600" b="1" spc="-20" dirty="0" smtClean="0">
                <a:latin typeface="Calibri"/>
                <a:cs typeface="Calibri"/>
              </a:rPr>
              <a:t>1</a:t>
            </a:r>
            <a:r>
              <a:rPr sz="1600" b="1" spc="-15" dirty="0" smtClean="0">
                <a:latin typeface="Calibri"/>
                <a:cs typeface="Calibri"/>
              </a:rPr>
              <a:t>5</a:t>
            </a:r>
            <a:r>
              <a:rPr sz="1600" b="1" spc="-10" dirty="0" smtClean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74720" y="3733038"/>
            <a:ext cx="96012" cy="709041"/>
          </a:xfrm>
          <a:custGeom>
            <a:avLst/>
            <a:gdLst/>
            <a:ahLst/>
            <a:cxnLst/>
            <a:rect l="l" t="t" r="r" b="b"/>
            <a:pathLst>
              <a:path w="96012" h="709041">
                <a:moveTo>
                  <a:pt x="32003" y="613029"/>
                </a:moveTo>
                <a:lnTo>
                  <a:pt x="0" y="613029"/>
                </a:lnTo>
                <a:lnTo>
                  <a:pt x="48005" y="709041"/>
                </a:lnTo>
                <a:lnTo>
                  <a:pt x="88011" y="629031"/>
                </a:lnTo>
                <a:lnTo>
                  <a:pt x="32003" y="629031"/>
                </a:lnTo>
                <a:lnTo>
                  <a:pt x="32003" y="613029"/>
                </a:lnTo>
                <a:close/>
              </a:path>
              <a:path w="96012" h="709041">
                <a:moveTo>
                  <a:pt x="64007" y="0"/>
                </a:moveTo>
                <a:lnTo>
                  <a:pt x="32003" y="0"/>
                </a:lnTo>
                <a:lnTo>
                  <a:pt x="32003" y="629031"/>
                </a:lnTo>
                <a:lnTo>
                  <a:pt x="64007" y="629031"/>
                </a:lnTo>
                <a:lnTo>
                  <a:pt x="64007" y="0"/>
                </a:lnTo>
                <a:close/>
              </a:path>
              <a:path w="96012" h="709041">
                <a:moveTo>
                  <a:pt x="96012" y="613029"/>
                </a:moveTo>
                <a:lnTo>
                  <a:pt x="64007" y="613029"/>
                </a:lnTo>
                <a:lnTo>
                  <a:pt x="64007" y="629031"/>
                </a:lnTo>
                <a:lnTo>
                  <a:pt x="88011" y="629031"/>
                </a:lnTo>
                <a:lnTo>
                  <a:pt x="96012" y="613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87868" y="3733038"/>
            <a:ext cx="96011" cy="709041"/>
          </a:xfrm>
          <a:custGeom>
            <a:avLst/>
            <a:gdLst/>
            <a:ahLst/>
            <a:cxnLst/>
            <a:rect l="l" t="t" r="r" b="b"/>
            <a:pathLst>
              <a:path w="96011" h="709041">
                <a:moveTo>
                  <a:pt x="32003" y="613029"/>
                </a:moveTo>
                <a:lnTo>
                  <a:pt x="0" y="613029"/>
                </a:lnTo>
                <a:lnTo>
                  <a:pt x="48005" y="709041"/>
                </a:lnTo>
                <a:lnTo>
                  <a:pt x="88010" y="629031"/>
                </a:lnTo>
                <a:lnTo>
                  <a:pt x="32003" y="629031"/>
                </a:lnTo>
                <a:lnTo>
                  <a:pt x="32003" y="613029"/>
                </a:lnTo>
                <a:close/>
              </a:path>
              <a:path w="96011" h="709041">
                <a:moveTo>
                  <a:pt x="64007" y="0"/>
                </a:moveTo>
                <a:lnTo>
                  <a:pt x="32003" y="0"/>
                </a:lnTo>
                <a:lnTo>
                  <a:pt x="32003" y="629031"/>
                </a:lnTo>
                <a:lnTo>
                  <a:pt x="64007" y="629031"/>
                </a:lnTo>
                <a:lnTo>
                  <a:pt x="64007" y="0"/>
                </a:lnTo>
                <a:close/>
              </a:path>
              <a:path w="96011" h="709041">
                <a:moveTo>
                  <a:pt x="96011" y="613029"/>
                </a:moveTo>
                <a:lnTo>
                  <a:pt x="64007" y="613029"/>
                </a:lnTo>
                <a:lnTo>
                  <a:pt x="64007" y="629031"/>
                </a:lnTo>
                <a:lnTo>
                  <a:pt x="88010" y="629031"/>
                </a:lnTo>
                <a:lnTo>
                  <a:pt x="96011" y="613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37965" y="4070603"/>
            <a:ext cx="245618" cy="96012"/>
          </a:xfrm>
          <a:custGeom>
            <a:avLst/>
            <a:gdLst/>
            <a:ahLst/>
            <a:cxnLst/>
            <a:rect l="l" t="t" r="r" b="b"/>
            <a:pathLst>
              <a:path w="245618" h="96012">
                <a:moveTo>
                  <a:pt x="149606" y="0"/>
                </a:moveTo>
                <a:lnTo>
                  <a:pt x="149606" y="96012"/>
                </a:lnTo>
                <a:lnTo>
                  <a:pt x="213614" y="64008"/>
                </a:lnTo>
                <a:lnTo>
                  <a:pt x="165608" y="64008"/>
                </a:lnTo>
                <a:lnTo>
                  <a:pt x="165608" y="32004"/>
                </a:lnTo>
                <a:lnTo>
                  <a:pt x="213613" y="32004"/>
                </a:lnTo>
                <a:lnTo>
                  <a:pt x="149606" y="0"/>
                </a:lnTo>
                <a:close/>
              </a:path>
              <a:path w="245618" h="96012">
                <a:moveTo>
                  <a:pt x="149606" y="32004"/>
                </a:moveTo>
                <a:lnTo>
                  <a:pt x="0" y="32004"/>
                </a:lnTo>
                <a:lnTo>
                  <a:pt x="0" y="64008"/>
                </a:lnTo>
                <a:lnTo>
                  <a:pt x="149606" y="64008"/>
                </a:lnTo>
                <a:lnTo>
                  <a:pt x="149606" y="32004"/>
                </a:lnTo>
                <a:close/>
              </a:path>
              <a:path w="245618" h="96012">
                <a:moveTo>
                  <a:pt x="213613" y="32004"/>
                </a:moveTo>
                <a:lnTo>
                  <a:pt x="165608" y="32004"/>
                </a:lnTo>
                <a:lnTo>
                  <a:pt x="165608" y="64008"/>
                </a:lnTo>
                <a:lnTo>
                  <a:pt x="213614" y="64008"/>
                </a:lnTo>
                <a:lnTo>
                  <a:pt x="245618" y="48006"/>
                </a:lnTo>
                <a:lnTo>
                  <a:pt x="213613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51114" y="4029455"/>
            <a:ext cx="245617" cy="96012"/>
          </a:xfrm>
          <a:custGeom>
            <a:avLst/>
            <a:gdLst/>
            <a:ahLst/>
            <a:cxnLst/>
            <a:rect l="l" t="t" r="r" b="b"/>
            <a:pathLst>
              <a:path w="245617" h="96012">
                <a:moveTo>
                  <a:pt x="149605" y="0"/>
                </a:moveTo>
                <a:lnTo>
                  <a:pt x="149605" y="96012"/>
                </a:lnTo>
                <a:lnTo>
                  <a:pt x="213613" y="64008"/>
                </a:lnTo>
                <a:lnTo>
                  <a:pt x="165607" y="64008"/>
                </a:lnTo>
                <a:lnTo>
                  <a:pt x="165607" y="32004"/>
                </a:lnTo>
                <a:lnTo>
                  <a:pt x="213613" y="32004"/>
                </a:lnTo>
                <a:lnTo>
                  <a:pt x="149605" y="0"/>
                </a:lnTo>
                <a:close/>
              </a:path>
              <a:path w="245617" h="96012">
                <a:moveTo>
                  <a:pt x="149605" y="32004"/>
                </a:moveTo>
                <a:lnTo>
                  <a:pt x="0" y="32004"/>
                </a:lnTo>
                <a:lnTo>
                  <a:pt x="0" y="64008"/>
                </a:lnTo>
                <a:lnTo>
                  <a:pt x="149605" y="64008"/>
                </a:lnTo>
                <a:lnTo>
                  <a:pt x="149605" y="32004"/>
                </a:lnTo>
                <a:close/>
              </a:path>
              <a:path w="245617" h="96012">
                <a:moveTo>
                  <a:pt x="213613" y="32004"/>
                </a:moveTo>
                <a:lnTo>
                  <a:pt x="165607" y="32004"/>
                </a:lnTo>
                <a:lnTo>
                  <a:pt x="165607" y="64008"/>
                </a:lnTo>
                <a:lnTo>
                  <a:pt x="213613" y="64008"/>
                </a:lnTo>
                <a:lnTo>
                  <a:pt x="245617" y="48006"/>
                </a:lnTo>
                <a:lnTo>
                  <a:pt x="213613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39090" y="0"/>
            <a:ext cx="3154680" cy="5213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solidFill>
                  <a:srgbClr val="001F5F"/>
                </a:solidFill>
                <a:latin typeface="Calibri"/>
                <a:cs typeface="Calibri"/>
              </a:rPr>
              <a:t>Consort</a:t>
            </a:r>
            <a:r>
              <a:rPr sz="3200" b="1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001F5F"/>
                </a:solidFill>
                <a:latin typeface="Calibri"/>
                <a:cs typeface="Calibri"/>
              </a:rPr>
              <a:t>flow chart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5616" y="6376111"/>
            <a:ext cx="798131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U</a:t>
            </a:r>
            <a:r>
              <a:rPr sz="1800" spc="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arm had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high</a:t>
            </a:r>
            <a:r>
              <a:rPr sz="1800" spc="5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r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opor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ar</a:t>
            </a:r>
            <a:r>
              <a:rPr sz="1800" spc="-15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pan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obac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us</a:t>
            </a:r>
            <a:r>
              <a:rPr sz="1800" spc="-10" dirty="0" smtClean="0">
                <a:latin typeface="Calibri"/>
                <a:cs typeface="Calibri"/>
              </a:rPr>
              <a:t>e,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2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ohol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us</a:t>
            </a:r>
            <a:r>
              <a:rPr sz="1800" spc="-10" dirty="0" smtClean="0">
                <a:latin typeface="Calibri"/>
                <a:cs typeface="Calibri"/>
              </a:rPr>
              <a:t>e,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 SB</a:t>
            </a:r>
            <a:r>
              <a:rPr sz="1800" spc="-10" dirty="0" smtClean="0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2085">
              <a:lnSpc>
                <a:spcPct val="100000"/>
              </a:lnSpc>
            </a:pP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Baseline </a:t>
            </a:r>
            <a:r>
              <a:rPr sz="3600" b="1" spc="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ha</a:t>
            </a:r>
            <a:r>
              <a:rPr sz="3600" b="1" spc="-100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ac</a:t>
            </a:r>
            <a:r>
              <a:rPr sz="3600" b="1" spc="-6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eri</a:t>
            </a:r>
            <a:r>
              <a:rPr sz="3600" b="1" spc="-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spc="-15" dirty="0" smtClean="0">
                <a:solidFill>
                  <a:srgbClr val="001F5F"/>
                </a:solidFill>
                <a:latin typeface="Calibri"/>
                <a:cs typeface="Calibri"/>
              </a:rPr>
              <a:t>tics </a:t>
            </a:r>
            <a:r>
              <a:rPr sz="3600" b="1" spc="0" dirty="0" smtClean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600" b="1" spc="-120" dirty="0" smtClean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3600" b="1" spc="-4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y </a:t>
            </a:r>
            <a:r>
              <a:rPr sz="3600" b="1" spc="-50" dirty="0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3600" b="1" spc="-15" dirty="0" smtClean="0">
                <a:solidFill>
                  <a:srgbClr val="001F5F"/>
                </a:solidFill>
                <a:latin typeface="Calibri"/>
                <a:cs typeface="Calibri"/>
              </a:rPr>
              <a:t>ariables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60564" y="1110233"/>
          <a:ext cx="10854853" cy="54760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2543"/>
                <a:gridCol w="2234910"/>
                <a:gridCol w="2050724"/>
                <a:gridCol w="2096676"/>
              </a:tblGrid>
              <a:tr h="548639">
                <a:tc>
                  <a:txBody>
                    <a:bodyPr/>
                    <a:lstStyle/>
                    <a:p>
                      <a:pPr marL="1160145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Baseline cha</a:t>
                      </a:r>
                      <a:r>
                        <a:rPr sz="2000" b="1" spc="-6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20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eri</a:t>
                      </a:r>
                      <a:r>
                        <a:rPr sz="20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tics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864235" marR="499109" indent="3048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EUC</a:t>
                      </a: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arm (N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1856)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85165" marR="207645" indent="-28511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6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ell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arm (N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1842)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8810" marR="59055" indent="-43180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1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4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mean dif</a:t>
                      </a:r>
                      <a:r>
                        <a:rPr sz="1800" b="1" spc="-5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3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310134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ipa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ts</a:t>
                      </a: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4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pe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nsio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N (</a:t>
                      </a:r>
                      <a:r>
                        <a:rPr sz="1700" b="1" spc="5" dirty="0" smtClean="0">
                          <a:latin typeface="Calibri"/>
                          <a:cs typeface="Calibri"/>
                        </a:rPr>
                        <a:t>%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5026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932 (50.2)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183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906 (49.2)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38835">
                        <a:lnSpc>
                          <a:spcPct val="100000"/>
                        </a:lnSpc>
                      </a:pP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0.021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026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ipa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ts</a:t>
                      </a: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dia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s,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N (</a:t>
                      </a:r>
                      <a:r>
                        <a:rPr sz="1700" b="1" spc="5" dirty="0" smtClean="0">
                          <a:latin typeface="Calibri"/>
                          <a:cs typeface="Calibri"/>
                        </a:rPr>
                        <a:t>%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26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625 (33.7)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183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683 (37.1)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0.071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31026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ipa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ts</a:t>
                      </a: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th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di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io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s,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N (</a:t>
                      </a:r>
                      <a:r>
                        <a:rPr sz="1700" b="1" spc="5" dirty="0" smtClean="0">
                          <a:latin typeface="Calibri"/>
                          <a:cs typeface="Calibri"/>
                        </a:rPr>
                        <a:t>%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5026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299 (16.1)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183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253 (13.7)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38835">
                        <a:lnSpc>
                          <a:spcPct val="100000"/>
                        </a:lnSpc>
                      </a:pP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0.067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0134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b="1" spc="-3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an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5819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54.5(10.9)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738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55.8(11.0)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0.086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31026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Mal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N (</a:t>
                      </a:r>
                      <a:r>
                        <a:rPr sz="1700" b="1" spc="5" dirty="0" smtClean="0">
                          <a:latin typeface="Calibri"/>
                          <a:cs typeface="Calibri"/>
                        </a:rPr>
                        <a:t>%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5026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985 (53.1)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1658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1056 (57.3)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0.159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0134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7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vi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us</a:t>
                      </a:r>
                      <a:r>
                        <a:rPr sz="17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di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b="1" spc="-30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ascul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diseas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: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N (</a:t>
                      </a:r>
                      <a:r>
                        <a:rPr sz="1700" b="1" spc="5" dirty="0" smtClean="0">
                          <a:latin typeface="Calibri"/>
                          <a:cs typeface="Calibri"/>
                        </a:rPr>
                        <a:t>%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551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161 (8.7)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68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81 (4.4)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835">
                        <a:lnSpc>
                          <a:spcPct val="100000"/>
                        </a:lnSpc>
                      </a:pP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0.274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31026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Cu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t 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700" b="1" spc="-13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N (</a:t>
                      </a:r>
                      <a:r>
                        <a:rPr sz="1700" b="1" spc="5" dirty="0" smtClean="0">
                          <a:latin typeface="Calibri"/>
                          <a:cs typeface="Calibri"/>
                        </a:rPr>
                        <a:t>%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5026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325 (17.5)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183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184 (10.0)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38835">
                        <a:lnSpc>
                          <a:spcPct val="100000"/>
                        </a:lnSpc>
                      </a:pP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0.152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026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Cu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t 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ol 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-1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N (</a:t>
                      </a:r>
                      <a:r>
                        <a:rPr sz="1700" b="1" spc="5" dirty="0" smtClean="0">
                          <a:latin typeface="Calibri"/>
                          <a:cs typeface="Calibri"/>
                        </a:rPr>
                        <a:t>%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26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229 (12.3)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644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143 (7.8)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0.222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310133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BMI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(K</a:t>
                      </a:r>
                      <a:r>
                        <a:rPr sz="1700" b="1" spc="4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1700" b="1" spc="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650" b="1" spc="0" baseline="25252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),</a:t>
                      </a: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an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77569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25.8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(4.6)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26.0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(4.7)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0.031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026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SBP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(m</a:t>
                      </a:r>
                      <a:r>
                        <a:rPr sz="1700" b="1" spc="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Hg),</a:t>
                      </a:r>
                      <a:r>
                        <a:rPr sz="17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an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157.0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(16.3)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152.5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(14.7)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835">
                        <a:lnSpc>
                          <a:spcPct val="100000"/>
                        </a:lnSpc>
                      </a:pP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0.238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310134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DBP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(m</a:t>
                      </a:r>
                      <a:r>
                        <a:rPr sz="1700" b="1" spc="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Hg),</a:t>
                      </a:r>
                      <a:r>
                        <a:rPr sz="17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an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2296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93.3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(10.0)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4452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88.8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(10.8)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38835">
                        <a:lnSpc>
                          <a:spcPct val="100000"/>
                        </a:lnSpc>
                      </a:pP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0.331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026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spc="-5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b="1" spc="-2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700" b="1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bl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od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gl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ose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(m</a:t>
                      </a:r>
                      <a:r>
                        <a:rPr sz="1700" b="1" spc="4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/dl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)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an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197.7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(67.0)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185.9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(60.5)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</a:pP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0.21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310184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Hemo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lo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in</a:t>
                      </a:r>
                      <a:r>
                        <a:rPr sz="17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A1c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(%),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an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3091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9.3 (2.4)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5247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9.5 (2.2)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0.049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021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spc="-15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ol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-2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ol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(m</a:t>
                      </a:r>
                      <a:r>
                        <a:rPr sz="1700" b="1" spc="4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/dl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)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an</a:t>
                      </a:r>
                      <a:r>
                        <a:rPr sz="17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191.8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(44.8)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194.5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(45.0)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0.061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31021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CVD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risk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b="1" spc="-3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(%), 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an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700" b="1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D)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22960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41.0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(21.9)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44525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latin typeface="Calibri"/>
                          <a:cs typeface="Calibri"/>
                        </a:rPr>
                        <a:t>38.5</a:t>
                      </a:r>
                      <a:r>
                        <a:rPr sz="17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(20.2)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38835">
                        <a:lnSpc>
                          <a:spcPct val="100000"/>
                        </a:lnSpc>
                      </a:pPr>
                      <a:r>
                        <a:rPr sz="17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b="1" spc="0" dirty="0" smtClean="0">
                          <a:latin typeface="Calibri"/>
                          <a:cs typeface="Calibri"/>
                        </a:rPr>
                        <a:t>0.120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2133</Words>
  <Application>Microsoft Office PowerPoint</Application>
  <PresentationFormat>Custom</PresentationFormat>
  <Paragraphs>620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Disclosures</vt:lpstr>
      <vt:lpstr>Background</vt:lpstr>
      <vt:lpstr>Methods</vt:lpstr>
      <vt:lpstr>mWellcare System</vt:lpstr>
      <vt:lpstr>Comparison of mWellcare and EUC</vt:lpstr>
      <vt:lpstr>Outcomes</vt:lpstr>
      <vt:lpstr>Slide 8</vt:lpstr>
      <vt:lpstr>Baseline characteristics of key variables</vt:lpstr>
      <vt:lpstr>Primary outcomes</vt:lpstr>
      <vt:lpstr>Slide 11</vt:lpstr>
      <vt:lpstr>Secondary outcomes</vt:lpstr>
      <vt:lpstr>Findings</vt:lpstr>
      <vt:lpstr>Strengths and limitations</vt:lpstr>
      <vt:lpstr>Acknowledgement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of mHealth Based Decision Support System for Integrated Management of Chronic Conditions in Primary Care: The mWellcare Trial</dc:title>
  <dc:creator>Dilip Kumar Jha</dc:creator>
  <cp:lastModifiedBy>JPW112</cp:lastModifiedBy>
  <cp:revision>1</cp:revision>
  <dcterms:created xsi:type="dcterms:W3CDTF">2018-11-12T10:06:04Z</dcterms:created>
  <dcterms:modified xsi:type="dcterms:W3CDTF">2018-11-12T15:06:31Z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2018-11-05T00:00:00Z</vt:filetime>
  </property>
  <property fmtid="{D5CDD505-2E9C-101B-9397-08002B2CF9AE}" pid="3" name="LastSaved">
    <vt:filetime>2018-11-12T00:00:00Z</vt:filetime>
  </property>
</Properties>
</file>