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98" r:id="rId3"/>
    <p:sldId id="287" r:id="rId4"/>
    <p:sldId id="285" r:id="rId5"/>
    <p:sldId id="291" r:id="rId6"/>
    <p:sldId id="290" r:id="rId7"/>
    <p:sldId id="320" r:id="rId8"/>
    <p:sldId id="276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A"/>
    <a:srgbClr val="000046"/>
    <a:srgbClr val="00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7084" autoAdjust="0"/>
    <p:restoredTop sz="92185" autoAdjust="0"/>
  </p:normalViewPr>
  <p:slideViewPr>
    <p:cSldViewPr showGuides="1">
      <p:cViewPr varScale="1">
        <p:scale>
          <a:sx n="82" d="100"/>
          <a:sy n="82" d="100"/>
        </p:scale>
        <p:origin x="2011" y="67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0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836712"/>
            <a:ext cx="7272808" cy="2016224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z="2600" b="1" dirty="0" smtClean="0"/>
              <a:t>Presentation</a:t>
            </a:r>
            <a:r>
              <a:rPr lang="en-US" sz="2600" b="1" baseline="0" dirty="0" smtClean="0"/>
              <a:t>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600"/>
            <a:ext cx="8424936" cy="1219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00" cap="all" spc="150" baseline="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sz="1300" dirty="0" smtClean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3068638"/>
            <a:ext cx="7273925" cy="720725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Study Title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75826" r="62392" b="10472"/>
          <a:stretch/>
        </p:blipFill>
        <p:spPr bwMode="auto">
          <a:xfrm>
            <a:off x="107504" y="6357185"/>
            <a:ext cx="1368152" cy="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859787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32" y="2636912"/>
            <a:ext cx="6886065" cy="361074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kstboks 4"/>
          <p:cNvSpPr txBox="1"/>
          <p:nvPr userDrawn="1"/>
        </p:nvSpPr>
        <p:spPr>
          <a:xfrm>
            <a:off x="7596336" y="116632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NOBLE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75826" r="62392" b="10472"/>
          <a:stretch/>
        </p:blipFill>
        <p:spPr bwMode="auto">
          <a:xfrm>
            <a:off x="107504" y="6357185"/>
            <a:ext cx="1368152" cy="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Title, name, Contact information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827584" y="47251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Thank you</a:t>
            </a:r>
            <a:r>
              <a:rPr lang="en-GB" sz="3600" baseline="0" dirty="0" smtClean="0"/>
              <a:t> for your attention</a:t>
            </a:r>
            <a:endParaRPr lang="en-GB" sz="3600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0" y="6344156"/>
            <a:ext cx="9144000" cy="689495"/>
            <a:chOff x="0" y="6344156"/>
            <a:chExt cx="9144000" cy="689495"/>
          </a:xfrm>
        </p:grpSpPr>
        <p:grpSp>
          <p:nvGrpSpPr>
            <p:cNvPr id="11" name="Group 16"/>
            <p:cNvGrpSpPr/>
            <p:nvPr/>
          </p:nvGrpSpPr>
          <p:grpSpPr>
            <a:xfrm>
              <a:off x="0" y="6344156"/>
              <a:ext cx="9144000" cy="689495"/>
              <a:chOff x="0" y="6344156"/>
              <a:chExt cx="9144000" cy="689495"/>
            </a:xfrm>
          </p:grpSpPr>
          <p:sp>
            <p:nvSpPr>
              <p:cNvPr id="13" name="Rektangel 6"/>
              <p:cNvSpPr/>
              <p:nvPr/>
            </p:nvSpPr>
            <p:spPr>
              <a:xfrm>
                <a:off x="0" y="6344156"/>
                <a:ext cx="9144000" cy="51812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0" y="6356543"/>
                <a:ext cx="356049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b="1" dirty="0" smtClean="0"/>
                  <a:t>PCI Research </a:t>
                </a:r>
              </a:p>
              <a:p>
                <a:r>
                  <a:rPr lang="da-DK" sz="1200" dirty="0" smtClean="0"/>
                  <a:t>Aarhus University Hospital, Skejby </a:t>
                </a:r>
                <a:r>
                  <a:rPr lang="da-DK" sz="1200" dirty="0" smtClean="0">
                    <a:latin typeface="Calibri" panose="020F0502020204030204" pitchFamily="34" charset="0"/>
                  </a:rPr>
                  <a:t>● Denmark</a:t>
                </a:r>
                <a:endParaRPr lang="da-DK" sz="1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a-DK" sz="1400" dirty="0" smtClean="0"/>
              </a:p>
            </p:txBody>
          </p:sp>
          <p:sp>
            <p:nvSpPr>
              <p:cNvPr id="16" name="TextBox 21"/>
              <p:cNvSpPr txBox="1"/>
              <p:nvPr/>
            </p:nvSpPr>
            <p:spPr>
              <a:xfrm>
                <a:off x="3923928" y="6556597"/>
                <a:ext cx="35604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Niels</a:t>
                </a:r>
                <a:r>
                  <a:rPr lang="da-DK" sz="1200" baseline="0" dirty="0" smtClean="0"/>
                  <a:t> Ramsing Holm</a:t>
                </a:r>
                <a:endParaRPr lang="da-DK" sz="1200" dirty="0" smtClean="0"/>
              </a:p>
            </p:txBody>
          </p:sp>
        </p:grpSp>
        <p:sp>
          <p:nvSpPr>
            <p:cNvPr id="10" name="Tekstboks 9"/>
            <p:cNvSpPr txBox="1"/>
            <p:nvPr userDrawn="1"/>
          </p:nvSpPr>
          <p:spPr>
            <a:xfrm>
              <a:off x="3923928" y="6389073"/>
              <a:ext cx="1123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</a:rPr>
                <a:t>FANTOM</a:t>
              </a:r>
              <a:r>
                <a:rPr lang="en-GB" sz="1200" b="1" baseline="0" dirty="0" smtClean="0">
                  <a:solidFill>
                    <a:srgbClr val="00B0F0"/>
                  </a:solidFill>
                </a:rPr>
                <a:t> II SB</a:t>
              </a:r>
              <a:endParaRPr lang="en-GB" sz="12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25" y="6340133"/>
            <a:ext cx="1797267" cy="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75826" r="62392" b="10472"/>
          <a:stretch/>
        </p:blipFill>
        <p:spPr bwMode="auto">
          <a:xfrm>
            <a:off x="107504" y="6357185"/>
            <a:ext cx="1368152" cy="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7596336" y="116632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NOBLE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11"/>
          <p:cNvSpPr txBox="1"/>
          <p:nvPr/>
        </p:nvSpPr>
        <p:spPr>
          <a:xfrm>
            <a:off x="4993786" y="4653411"/>
            <a:ext cx="3610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Patients allocated to CABG in analysis (</a:t>
            </a:r>
            <a:r>
              <a:rPr lang="en-US" sz="1600" b="1" dirty="0" smtClean="0">
                <a:solidFill>
                  <a:srgbClr val="FFFF00"/>
                </a:solidFill>
              </a:rPr>
              <a:t>n=592</a:t>
            </a:r>
            <a:r>
              <a:rPr lang="en-US" sz="1600" b="1" dirty="0" smtClean="0"/>
              <a:t>)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567 received CABG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23 received PCI</a:t>
            </a:r>
          </a:p>
          <a:p>
            <a:endParaRPr lang="en-US" sz="1600" dirty="0"/>
          </a:p>
        </p:txBody>
      </p:sp>
      <p:sp>
        <p:nvSpPr>
          <p:cNvPr id="4" name="Tekstfelt 4"/>
          <p:cNvSpPr txBox="1"/>
          <p:nvPr/>
        </p:nvSpPr>
        <p:spPr>
          <a:xfrm>
            <a:off x="3025964" y="703439"/>
            <a:ext cx="252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Randomized (</a:t>
            </a:r>
            <a:r>
              <a:rPr lang="en-US" sz="1600" b="1" dirty="0" smtClean="0">
                <a:solidFill>
                  <a:srgbClr val="FFFF00"/>
                </a:solidFill>
              </a:rPr>
              <a:t>n= 1201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5" name="Tekstfelt 6"/>
          <p:cNvSpPr txBox="1"/>
          <p:nvPr/>
        </p:nvSpPr>
        <p:spPr>
          <a:xfrm>
            <a:off x="406272" y="1340116"/>
            <a:ext cx="4258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Allocated to PCI (</a:t>
            </a:r>
            <a:r>
              <a:rPr lang="en-US" sz="1600" b="1" dirty="0" smtClean="0">
                <a:solidFill>
                  <a:srgbClr val="FFFF00"/>
                </a:solidFill>
              </a:rPr>
              <a:t>n=598</a:t>
            </a:r>
            <a:r>
              <a:rPr lang="en-US" sz="1600" b="1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Received  PCI (n=585)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Did not receive PCI (n=13)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Died before PCI (n=1)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Patient declined PCI (n=4)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PCI operator declined (n=4)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LMCA lesion not significant (n=4)</a:t>
            </a:r>
          </a:p>
        </p:txBody>
      </p:sp>
      <p:sp>
        <p:nvSpPr>
          <p:cNvPr id="6" name="Tekstfelt 7"/>
          <p:cNvSpPr txBox="1"/>
          <p:nvPr/>
        </p:nvSpPr>
        <p:spPr>
          <a:xfrm>
            <a:off x="4993788" y="1340116"/>
            <a:ext cx="3826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 smtClean="0"/>
              <a:t>Allocated</a:t>
            </a:r>
            <a:r>
              <a:rPr lang="da-DK" sz="1600" b="1" dirty="0" smtClean="0"/>
              <a:t> to CABG (</a:t>
            </a:r>
            <a:r>
              <a:rPr lang="da-DK" sz="1600" b="1" dirty="0" smtClean="0">
                <a:solidFill>
                  <a:srgbClr val="FFFF00"/>
                </a:solidFill>
              </a:rPr>
              <a:t>n=603</a:t>
            </a:r>
            <a:r>
              <a:rPr lang="da-DK" sz="1600" b="1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600" dirty="0" err="1" smtClean="0"/>
              <a:t>Received</a:t>
            </a:r>
            <a:r>
              <a:rPr lang="da-DK" sz="1600" dirty="0" smtClean="0"/>
              <a:t>  CABG (n=570 )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600" dirty="0" smtClean="0"/>
              <a:t>Did not </a:t>
            </a:r>
            <a:r>
              <a:rPr lang="en-US" sz="1600" dirty="0" smtClean="0"/>
              <a:t>receive</a:t>
            </a:r>
            <a:r>
              <a:rPr lang="da-DK" sz="1600" dirty="0" smtClean="0"/>
              <a:t> CABG (n=33)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600" dirty="0" err="1" smtClean="0"/>
              <a:t>Died</a:t>
            </a:r>
            <a:r>
              <a:rPr lang="da-DK" sz="1600" dirty="0" smtClean="0"/>
              <a:t> </a:t>
            </a:r>
            <a:r>
              <a:rPr lang="da-DK" sz="1600" dirty="0" err="1" smtClean="0"/>
              <a:t>before</a:t>
            </a:r>
            <a:r>
              <a:rPr lang="da-DK" sz="1600" dirty="0" smtClean="0"/>
              <a:t> CABG (n=1)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600" dirty="0" smtClean="0"/>
              <a:t>Patient </a:t>
            </a:r>
            <a:r>
              <a:rPr lang="da-DK" sz="1600" dirty="0" err="1" smtClean="0"/>
              <a:t>declined</a:t>
            </a:r>
            <a:r>
              <a:rPr lang="da-DK" sz="1600" dirty="0" smtClean="0"/>
              <a:t> CABG (n=15)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600" dirty="0" smtClean="0"/>
              <a:t>Not </a:t>
            </a:r>
            <a:r>
              <a:rPr lang="da-DK" sz="1600" dirty="0" err="1" smtClean="0"/>
              <a:t>eligible</a:t>
            </a:r>
            <a:r>
              <a:rPr lang="da-DK" sz="1600" dirty="0" smtClean="0"/>
              <a:t> for CABG (n=15)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600" dirty="0" smtClean="0"/>
              <a:t>Cross over by </a:t>
            </a:r>
            <a:r>
              <a:rPr lang="da-DK" sz="1600" dirty="0" err="1" smtClean="0"/>
              <a:t>mistake</a:t>
            </a:r>
            <a:r>
              <a:rPr lang="da-DK" sz="1600" dirty="0" smtClean="0"/>
              <a:t> (n=2)</a:t>
            </a:r>
          </a:p>
        </p:txBody>
      </p:sp>
      <p:sp>
        <p:nvSpPr>
          <p:cNvPr id="7" name="Tekstfelt 8"/>
          <p:cNvSpPr txBox="1"/>
          <p:nvPr/>
        </p:nvSpPr>
        <p:spPr>
          <a:xfrm>
            <a:off x="406274" y="3342253"/>
            <a:ext cx="3491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Lost to follow-up (n=6)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Emigration (n=1)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Contact lost (n=2)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Withdrawal (n=3)</a:t>
            </a:r>
          </a:p>
          <a:p>
            <a:endParaRPr lang="en-US" sz="1600" dirty="0"/>
          </a:p>
        </p:txBody>
      </p:sp>
      <p:sp>
        <p:nvSpPr>
          <p:cNvPr id="8" name="Tekstfelt 9"/>
          <p:cNvSpPr txBox="1"/>
          <p:nvPr/>
        </p:nvSpPr>
        <p:spPr>
          <a:xfrm>
            <a:off x="4993789" y="3342254"/>
            <a:ext cx="3491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Lost to follow-up (n=11)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Emigration (n=0)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Contact lost (n=0)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Withdrawal (n=11)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Tekstfelt 10"/>
          <p:cNvSpPr txBox="1"/>
          <p:nvPr/>
        </p:nvSpPr>
        <p:spPr>
          <a:xfrm>
            <a:off x="489012" y="4653411"/>
            <a:ext cx="3491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Patients allocated to PCI in analysis (</a:t>
            </a:r>
            <a:r>
              <a:rPr lang="en-US" sz="1600" b="1" dirty="0" smtClean="0">
                <a:solidFill>
                  <a:srgbClr val="FFFF00"/>
                </a:solidFill>
              </a:rPr>
              <a:t>n=592</a:t>
            </a:r>
            <a:r>
              <a:rPr lang="en-US" sz="1600" b="1" dirty="0" smtClean="0"/>
              <a:t>)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580 received PCI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7 received CABG</a:t>
            </a:r>
          </a:p>
          <a:p>
            <a:endParaRPr lang="en-US" sz="1600" dirty="0"/>
          </a:p>
        </p:txBody>
      </p:sp>
      <p:sp>
        <p:nvSpPr>
          <p:cNvPr id="11" name="Rektangel 10"/>
          <p:cNvSpPr/>
          <p:nvPr/>
        </p:nvSpPr>
        <p:spPr>
          <a:xfrm>
            <a:off x="3025962" y="620688"/>
            <a:ext cx="2539354" cy="5537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ktangel 11"/>
          <p:cNvSpPr/>
          <p:nvPr/>
        </p:nvSpPr>
        <p:spPr>
          <a:xfrm>
            <a:off x="4913676" y="1343251"/>
            <a:ext cx="3690770" cy="1812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Rektangel 12"/>
          <p:cNvSpPr/>
          <p:nvPr/>
        </p:nvSpPr>
        <p:spPr>
          <a:xfrm>
            <a:off x="326161" y="1343251"/>
            <a:ext cx="3657040" cy="1812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ktangel 13"/>
          <p:cNvSpPr/>
          <p:nvPr/>
        </p:nvSpPr>
        <p:spPr>
          <a:xfrm>
            <a:off x="326161" y="3342253"/>
            <a:ext cx="3657040" cy="10906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ktangel 14"/>
          <p:cNvSpPr/>
          <p:nvPr/>
        </p:nvSpPr>
        <p:spPr>
          <a:xfrm>
            <a:off x="4913678" y="3342253"/>
            <a:ext cx="3690769" cy="10906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ktangel 15"/>
          <p:cNvSpPr/>
          <p:nvPr/>
        </p:nvSpPr>
        <p:spPr>
          <a:xfrm>
            <a:off x="323528" y="4626990"/>
            <a:ext cx="3657040" cy="11062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ktangel 16"/>
          <p:cNvSpPr/>
          <p:nvPr/>
        </p:nvSpPr>
        <p:spPr>
          <a:xfrm>
            <a:off x="4913676" y="4623382"/>
            <a:ext cx="3690772" cy="11098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8" name="Lige pilforbindelse 17"/>
          <p:cNvCxnSpPr>
            <a:endCxn id="8" idx="0"/>
          </p:cNvCxnSpPr>
          <p:nvPr/>
        </p:nvCxnSpPr>
        <p:spPr>
          <a:xfrm>
            <a:off x="6733501" y="3144559"/>
            <a:ext cx="6066" cy="19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>
            <a:off x="6727433" y="4445064"/>
            <a:ext cx="6066" cy="19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2053846" y="3140968"/>
            <a:ext cx="6066" cy="19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>
            <a:off x="2047780" y="4427649"/>
            <a:ext cx="6066" cy="19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6736532" y="880354"/>
            <a:ext cx="6066" cy="46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>
            <a:off x="2041712" y="880354"/>
            <a:ext cx="6066" cy="46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>
            <a:endCxn id="11" idx="1"/>
          </p:cNvCxnSpPr>
          <p:nvPr/>
        </p:nvCxnSpPr>
        <p:spPr>
          <a:xfrm>
            <a:off x="2050813" y="886973"/>
            <a:ext cx="975150" cy="10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>
            <a:stCxn id="4" idx="3"/>
          </p:cNvCxnSpPr>
          <p:nvPr/>
        </p:nvCxnSpPr>
        <p:spPr>
          <a:xfrm>
            <a:off x="5548452" y="872716"/>
            <a:ext cx="1188081" cy="10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115616" y="1877442"/>
            <a:ext cx="6912768" cy="428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/>
          <a:stretch/>
        </p:blipFill>
        <p:spPr>
          <a:xfrm>
            <a:off x="1440000" y="2160000"/>
            <a:ext cx="5869305" cy="38619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Primary endpoint: MACCE</a:t>
            </a:r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6470777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kstboks 14"/>
          <p:cNvSpPr txBox="1"/>
          <p:nvPr/>
        </p:nvSpPr>
        <p:spPr>
          <a:xfrm>
            <a:off x="2869271" y="2636912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GB" dirty="0">
                <a:solidFill>
                  <a:schemeClr val="bg1"/>
                </a:solidFill>
              </a:rPr>
              <a:t>1·48 (1·11–1·96</a:t>
            </a:r>
            <a:r>
              <a:rPr lang="en-GB" dirty="0" smtClean="0">
                <a:solidFill>
                  <a:schemeClr val="bg1"/>
                </a:solidFill>
              </a:rPr>
              <a:t>); </a:t>
            </a:r>
            <a:r>
              <a:rPr lang="en-GB" dirty="0">
                <a:solidFill>
                  <a:schemeClr val="bg1"/>
                </a:solidFill>
              </a:rPr>
              <a:t>p=0·0066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7180484" y="245224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28·9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7194912" y="32008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19·1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2712595" y="2452246"/>
            <a:ext cx="5256867" cy="24560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e 4"/>
          <p:cNvGrpSpPr/>
          <p:nvPr/>
        </p:nvGrpSpPr>
        <p:grpSpPr>
          <a:xfrm>
            <a:off x="1115616" y="5375608"/>
            <a:ext cx="6912768" cy="789433"/>
            <a:chOff x="1115616" y="5375608"/>
            <a:chExt cx="6912768" cy="789433"/>
          </a:xfrm>
        </p:grpSpPr>
        <p:sp>
          <p:nvSpPr>
            <p:cNvPr id="4" name="Rektangel 3"/>
            <p:cNvSpPr/>
            <p:nvPr/>
          </p:nvSpPr>
          <p:spPr>
            <a:xfrm>
              <a:off x="1115616" y="5375608"/>
              <a:ext cx="6912768" cy="7894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2555776" y="5375608"/>
              <a:ext cx="3353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PCI did </a:t>
              </a:r>
              <a:r>
                <a:rPr lang="en-US" b="1" u="sng" dirty="0" smtClean="0">
                  <a:solidFill>
                    <a:schemeClr val="bg1"/>
                  </a:solidFill>
                </a:rPr>
                <a:t>not</a:t>
              </a:r>
              <a:r>
                <a:rPr lang="en-US" b="1" dirty="0" smtClean="0">
                  <a:solidFill>
                    <a:schemeClr val="bg1"/>
                  </a:solidFill>
                </a:rPr>
                <a:t> show non-inferiority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  <a:r>
                <a:rPr lang="en-US" b="1" dirty="0" smtClean="0">
                  <a:solidFill>
                    <a:schemeClr val="bg1"/>
                  </a:solidFill>
                </a:rPr>
                <a:t>nd CABG was superior to PCI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115616" y="1877442"/>
            <a:ext cx="6912768" cy="4287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/>
        </p:blipFill>
        <p:spPr>
          <a:xfrm>
            <a:off x="1440000" y="2160000"/>
            <a:ext cx="5869305" cy="3874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All-cause mortality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8244408" y="270892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1.5%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8244408" y="353000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2880000" y="2880000"/>
            <a:ext cx="269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GB" dirty="0" smtClean="0">
                <a:solidFill>
                  <a:schemeClr val="bg1"/>
                </a:solidFill>
              </a:rPr>
              <a:t>1·07 (0·67–1·72); p=0·77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7139770" y="334533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11·6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7153626" y="380853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9·5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115616" y="1877442"/>
            <a:ext cx="6912768" cy="4287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Non-procedural myocardial infarction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/>
          <a:stretch/>
        </p:blipFill>
        <p:spPr>
          <a:xfrm>
            <a:off x="1440000" y="2132856"/>
            <a:ext cx="5869305" cy="3911172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2880000" y="2880000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GB" dirty="0">
                <a:solidFill>
                  <a:schemeClr val="bg1"/>
                </a:solidFill>
              </a:rPr>
              <a:t>2·88</a:t>
            </a:r>
            <a:r>
              <a:rPr lang="en-GB" dirty="0" smtClean="0">
                <a:solidFill>
                  <a:schemeClr val="bg1"/>
                </a:solidFill>
              </a:rPr>
              <a:t> (1·40–5·90); p=0·004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088635" y="390377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6·9%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098515" y="439802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1·9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880000" y="1988840"/>
            <a:ext cx="4218515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115616" y="1877442"/>
            <a:ext cx="6912768" cy="4287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Total repeat revascularization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/>
          <a:stretch/>
        </p:blipFill>
        <p:spPr>
          <a:xfrm>
            <a:off x="1440000" y="2160000"/>
            <a:ext cx="5869305" cy="3865709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2880000" y="2880000"/>
            <a:ext cx="27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GB" dirty="0">
                <a:solidFill>
                  <a:schemeClr val="bg1"/>
                </a:solidFill>
              </a:rPr>
              <a:t>1·50</a:t>
            </a:r>
            <a:r>
              <a:rPr lang="en-GB" dirty="0" smtClean="0">
                <a:solidFill>
                  <a:schemeClr val="bg1"/>
                </a:solidFill>
              </a:rPr>
              <a:t> (1·04–2·17); p=0·03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020000" y="353853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10·4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020000" y="295718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16·2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SYNTAX score subgroups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6498059" y="41191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517515" y="448704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419241" y="1772816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K-M estimates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2174972"/>
            <a:ext cx="9144000" cy="3384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boks 13"/>
          <p:cNvSpPr txBox="1"/>
          <p:nvPr/>
        </p:nvSpPr>
        <p:spPr>
          <a:xfrm>
            <a:off x="539552" y="4911276"/>
            <a:ext cx="237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 </a:t>
            </a:r>
            <a:r>
              <a:rPr lang="en-GB" sz="1400" dirty="0" smtClean="0">
                <a:solidFill>
                  <a:schemeClr val="bg1"/>
                </a:solidFill>
              </a:rPr>
              <a:t>1·88 (1·23–2·89); p=0·0031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707904" y="4915136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 </a:t>
            </a:r>
            <a:r>
              <a:rPr lang="en-GB" sz="1400" dirty="0">
                <a:solidFill>
                  <a:schemeClr val="bg1"/>
                </a:solidFill>
              </a:rPr>
              <a:t>1·16</a:t>
            </a:r>
            <a:r>
              <a:rPr lang="en-GB" sz="1400" dirty="0" smtClean="0">
                <a:solidFill>
                  <a:schemeClr val="bg1"/>
                </a:solidFill>
              </a:rPr>
              <a:t> (</a:t>
            </a:r>
            <a:r>
              <a:rPr lang="en-GB" sz="1400" dirty="0">
                <a:solidFill>
                  <a:schemeClr val="bg1"/>
                </a:solidFill>
              </a:rPr>
              <a:t>0·76–1·78</a:t>
            </a:r>
            <a:r>
              <a:rPr lang="en-GB" sz="1400" dirty="0" smtClean="0">
                <a:solidFill>
                  <a:schemeClr val="bg1"/>
                </a:solidFill>
              </a:rPr>
              <a:t>); p=0·48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777547" y="4932001"/>
            <a:ext cx="219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 </a:t>
            </a:r>
            <a:r>
              <a:rPr lang="en-GB" sz="1400" dirty="0" smtClean="0">
                <a:solidFill>
                  <a:schemeClr val="bg1"/>
                </a:solidFill>
              </a:rPr>
              <a:t>1·41 (</a:t>
            </a:r>
            <a:r>
              <a:rPr lang="en-GB" sz="1400" dirty="0">
                <a:solidFill>
                  <a:schemeClr val="bg1"/>
                </a:solidFill>
              </a:rPr>
              <a:t>0·62–3·20</a:t>
            </a:r>
            <a:r>
              <a:rPr lang="en-GB" sz="1400" dirty="0" smtClean="0">
                <a:solidFill>
                  <a:schemeClr val="bg1"/>
                </a:solidFill>
              </a:rPr>
              <a:t>); p=0·41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21" y="2588580"/>
            <a:ext cx="3066098" cy="2231708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304945" y="5733256"/>
            <a:ext cx="544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 score assessed by independent </a:t>
            </a:r>
            <a:r>
              <a:rPr lang="en-US" dirty="0" err="1" smtClean="0"/>
              <a:t>corelab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0" y="2591128"/>
            <a:ext cx="3066098" cy="223170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" y="2591128"/>
            <a:ext cx="3062672" cy="22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827584" y="1978495"/>
            <a:ext cx="7560840" cy="3610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PCI did not meet non-inferiority for the primary endpoint of 5-year MACCE compared to CABG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CABG was superior to PCI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PCI resulted in higher rates of non-procedural myocardial infarctions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Repeat revascularization was higher after PCI,  primarily due to de novo lesions and non LMCA  target lesion revascularization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All-cause mortality was similar for PCI and CABG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55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Office PowerPoint</Application>
  <PresentationFormat>On-screen Show (4:3)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Digital Blue Tunnel 16x9</vt:lpstr>
      <vt:lpstr>PowerPoint Presentation</vt:lpstr>
      <vt:lpstr>Results Primary endpoint: MACCE</vt:lpstr>
      <vt:lpstr>Results All-cause mortality</vt:lpstr>
      <vt:lpstr>Results Non-procedural myocardial infarction</vt:lpstr>
      <vt:lpstr>Results Total repeat revascularization</vt:lpstr>
      <vt:lpstr>Results SYNTAX score subgroups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2014-08-31T09:41:19Z</dcterms:created>
  <dcterms:modified xsi:type="dcterms:W3CDTF">2016-10-30T13:06:18Z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