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9144000" cy="639445"/>
          </a:xfrm>
          <a:custGeom>
            <a:avLst/>
            <a:gdLst/>
            <a:ahLst/>
            <a:cxnLst/>
            <a:rect l="l" t="t" r="r" b="b"/>
            <a:pathLst>
              <a:path w="9144000" h="639445">
                <a:moveTo>
                  <a:pt x="0" y="0"/>
                </a:moveTo>
                <a:lnTo>
                  <a:pt x="9143998" y="0"/>
                </a:lnTo>
                <a:lnTo>
                  <a:pt x="9143998" y="639191"/>
                </a:lnTo>
                <a:lnTo>
                  <a:pt x="0" y="639191"/>
                </a:lnTo>
                <a:lnTo>
                  <a:pt x="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201471" y="1125222"/>
            <a:ext cx="1994535" cy="369570"/>
          </a:xfrm>
          <a:custGeom>
            <a:avLst/>
            <a:gdLst/>
            <a:ahLst/>
            <a:cxnLst/>
            <a:rect l="l" t="t" r="r" b="b"/>
            <a:pathLst>
              <a:path w="1994534" h="369569">
                <a:moveTo>
                  <a:pt x="0" y="0"/>
                </a:moveTo>
                <a:lnTo>
                  <a:pt x="1994070" y="0"/>
                </a:lnTo>
                <a:lnTo>
                  <a:pt x="1994070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9144000" cy="639445"/>
          </a:xfrm>
          <a:custGeom>
            <a:avLst/>
            <a:gdLst/>
            <a:ahLst/>
            <a:cxnLst/>
            <a:rect l="l" t="t" r="r" b="b"/>
            <a:pathLst>
              <a:path w="9144000" h="639445">
                <a:moveTo>
                  <a:pt x="0" y="0"/>
                </a:moveTo>
                <a:lnTo>
                  <a:pt x="9143998" y="0"/>
                </a:lnTo>
                <a:lnTo>
                  <a:pt x="9143998" y="639191"/>
                </a:lnTo>
                <a:lnTo>
                  <a:pt x="0" y="639191"/>
                </a:lnTo>
                <a:lnTo>
                  <a:pt x="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6463" y="141796"/>
            <a:ext cx="7911073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4272" y="2110745"/>
            <a:ext cx="7512684" cy="2559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9.png"/><Relationship Id="rId3" Type="http://schemas.openxmlformats.org/officeDocument/2006/relationships/image" Target="../media/image60.png"/><Relationship Id="rId4" Type="http://schemas.openxmlformats.org/officeDocument/2006/relationships/image" Target="../media/image61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5" Type="http://schemas.openxmlformats.org/officeDocument/2006/relationships/image" Target="../media/image65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Relationship Id="rId4" Type="http://schemas.openxmlformats.org/officeDocument/2006/relationships/image" Target="../media/image68.png"/><Relationship Id="rId5" Type="http://schemas.openxmlformats.org/officeDocument/2006/relationships/image" Target="../media/image69.png"/><Relationship Id="rId6" Type="http://schemas.openxmlformats.org/officeDocument/2006/relationships/image" Target="../media/image70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1.png"/><Relationship Id="rId3" Type="http://schemas.openxmlformats.org/officeDocument/2006/relationships/image" Target="../media/image72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3.png"/><Relationship Id="rId3" Type="http://schemas.openxmlformats.org/officeDocument/2006/relationships/image" Target="../media/image74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5.png"/><Relationship Id="rId3" Type="http://schemas.openxmlformats.org/officeDocument/2006/relationships/image" Target="../media/image76.png"/><Relationship Id="rId4" Type="http://schemas.openxmlformats.org/officeDocument/2006/relationships/image" Target="../media/image77.png"/><Relationship Id="rId5" Type="http://schemas.openxmlformats.org/officeDocument/2006/relationships/image" Target="../media/image78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4" Type="http://schemas.openxmlformats.org/officeDocument/2006/relationships/image" Target="../media/image19.png"/><Relationship Id="rId15" Type="http://schemas.openxmlformats.org/officeDocument/2006/relationships/image" Target="../media/image20.png"/><Relationship Id="rId16" Type="http://schemas.openxmlformats.org/officeDocument/2006/relationships/image" Target="../media/image21.png"/><Relationship Id="rId17" Type="http://schemas.openxmlformats.org/officeDocument/2006/relationships/image" Target="../media/image22.png"/><Relationship Id="rId18" Type="http://schemas.openxmlformats.org/officeDocument/2006/relationships/image" Target="../media/image23.png"/><Relationship Id="rId19" Type="http://schemas.openxmlformats.org/officeDocument/2006/relationships/image" Target="../media/image24.png"/><Relationship Id="rId20" Type="http://schemas.openxmlformats.org/officeDocument/2006/relationships/image" Target="../media/image25.png"/><Relationship Id="rId21" Type="http://schemas.openxmlformats.org/officeDocument/2006/relationships/image" Target="../media/image26.png"/><Relationship Id="rId22" Type="http://schemas.openxmlformats.org/officeDocument/2006/relationships/image" Target="../media/image27.png"/><Relationship Id="rId23" Type="http://schemas.openxmlformats.org/officeDocument/2006/relationships/image" Target="../media/image28.png"/><Relationship Id="rId24" Type="http://schemas.openxmlformats.org/officeDocument/2006/relationships/image" Target="../media/image29.png"/><Relationship Id="rId25" Type="http://schemas.openxmlformats.org/officeDocument/2006/relationships/image" Target="../media/image30.png"/><Relationship Id="rId26" Type="http://schemas.openxmlformats.org/officeDocument/2006/relationships/image" Target="../media/image31.png"/><Relationship Id="rId27" Type="http://schemas.openxmlformats.org/officeDocument/2006/relationships/image" Target="../media/image32.png"/><Relationship Id="rId28" Type="http://schemas.openxmlformats.org/officeDocument/2006/relationships/image" Target="../media/image33.png"/><Relationship Id="rId29" Type="http://schemas.openxmlformats.org/officeDocument/2006/relationships/image" Target="../media/image34.png"/><Relationship Id="rId30" Type="http://schemas.openxmlformats.org/officeDocument/2006/relationships/image" Target="../media/image35.png"/><Relationship Id="rId31" Type="http://schemas.openxmlformats.org/officeDocument/2006/relationships/image" Target="../media/image36.png"/><Relationship Id="rId32" Type="http://schemas.openxmlformats.org/officeDocument/2006/relationships/image" Target="../media/image37.png"/><Relationship Id="rId33" Type="http://schemas.openxmlformats.org/officeDocument/2006/relationships/image" Target="../media/image38.png"/><Relationship Id="rId34" Type="http://schemas.openxmlformats.org/officeDocument/2006/relationships/image" Target="../media/image39.png"/><Relationship Id="rId35" Type="http://schemas.openxmlformats.org/officeDocument/2006/relationships/image" Target="../media/image40.png"/><Relationship Id="rId36" Type="http://schemas.openxmlformats.org/officeDocument/2006/relationships/image" Target="../media/image41.png"/><Relationship Id="rId37" Type="http://schemas.openxmlformats.org/officeDocument/2006/relationships/image" Target="../media/image42.png"/><Relationship Id="rId38" Type="http://schemas.openxmlformats.org/officeDocument/2006/relationships/image" Target="../media/image43.png"/><Relationship Id="rId39" Type="http://schemas.openxmlformats.org/officeDocument/2006/relationships/image" Target="../media/image44.png"/><Relationship Id="rId40" Type="http://schemas.openxmlformats.org/officeDocument/2006/relationships/image" Target="../media/image4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9144000" cy="2571750"/>
          </a:xfrm>
          <a:custGeom>
            <a:avLst/>
            <a:gdLst/>
            <a:ahLst/>
            <a:cxnLst/>
            <a:rect l="l" t="t" r="r" b="b"/>
            <a:pathLst>
              <a:path w="9144000" h="2571750">
                <a:moveTo>
                  <a:pt x="0" y="0"/>
                </a:moveTo>
                <a:lnTo>
                  <a:pt x="9143998" y="0"/>
                </a:lnTo>
                <a:lnTo>
                  <a:pt x="9143998" y="2571748"/>
                </a:lnTo>
                <a:lnTo>
                  <a:pt x="0" y="2571748"/>
                </a:lnTo>
                <a:lnTo>
                  <a:pt x="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6651" y="425319"/>
            <a:ext cx="7406005" cy="1326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0" b="0">
                <a:latin typeface="Franklin Gothic Book"/>
                <a:cs typeface="Franklin Gothic Book"/>
              </a:rPr>
              <a:t>1-Year </a:t>
            </a:r>
            <a:r>
              <a:rPr dirty="0" sz="3000" spc="-5" b="0">
                <a:latin typeface="Franklin Gothic Book"/>
                <a:cs typeface="Franklin Gothic Book"/>
              </a:rPr>
              <a:t>Outcomes of Mitral </a:t>
            </a:r>
            <a:r>
              <a:rPr dirty="0" sz="3000" spc="-25" b="0">
                <a:latin typeface="Franklin Gothic Book"/>
                <a:cs typeface="Franklin Gothic Book"/>
              </a:rPr>
              <a:t>Valve-in-Valve </a:t>
            </a:r>
            <a:r>
              <a:rPr dirty="0" sz="3000" b="0">
                <a:latin typeface="Franklin Gothic Book"/>
                <a:cs typeface="Franklin Gothic Book"/>
              </a:rPr>
              <a:t>using  </a:t>
            </a:r>
            <a:r>
              <a:rPr dirty="0" sz="3000" spc="-5" b="0">
                <a:latin typeface="Franklin Gothic Book"/>
                <a:cs typeface="Franklin Gothic Book"/>
              </a:rPr>
              <a:t>the SAPIEN </a:t>
            </a:r>
            <a:r>
              <a:rPr dirty="0" sz="3000" b="0">
                <a:latin typeface="Franklin Gothic Book"/>
                <a:cs typeface="Franklin Gothic Book"/>
              </a:rPr>
              <a:t>3 </a:t>
            </a:r>
            <a:r>
              <a:rPr dirty="0" sz="3000" spc="5" b="0">
                <a:latin typeface="Franklin Gothic Book"/>
                <a:cs typeface="Franklin Gothic Book"/>
              </a:rPr>
              <a:t>Aortic </a:t>
            </a:r>
            <a:r>
              <a:rPr dirty="0" sz="3000" spc="-25" b="0">
                <a:latin typeface="Franklin Gothic Book"/>
                <a:cs typeface="Franklin Gothic Book"/>
              </a:rPr>
              <a:t>Transcatheter </a:t>
            </a:r>
            <a:r>
              <a:rPr dirty="0" sz="3000" spc="15" b="0">
                <a:latin typeface="Franklin Gothic Book"/>
                <a:cs typeface="Franklin Gothic Book"/>
              </a:rPr>
              <a:t>Heart</a:t>
            </a:r>
            <a:r>
              <a:rPr dirty="0" sz="3000" spc="5" b="0">
                <a:latin typeface="Franklin Gothic Book"/>
                <a:cs typeface="Franklin Gothic Book"/>
              </a:rPr>
              <a:t> </a:t>
            </a:r>
            <a:r>
              <a:rPr dirty="0" sz="3000" spc="-30" b="0">
                <a:latin typeface="Franklin Gothic Book"/>
                <a:cs typeface="Franklin Gothic Book"/>
              </a:rPr>
              <a:t>Valve</a:t>
            </a:r>
            <a:endParaRPr sz="3000">
              <a:latin typeface="Franklin Gothic Book"/>
              <a:cs typeface="Franklin Gothic Book"/>
            </a:endParaRPr>
          </a:p>
          <a:p>
            <a:pPr marL="28575">
              <a:lnSpc>
                <a:spcPct val="100000"/>
              </a:lnSpc>
              <a:spcBef>
                <a:spcPts val="640"/>
              </a:spcBef>
            </a:pPr>
            <a:r>
              <a:rPr dirty="0">
                <a:solidFill>
                  <a:srgbClr val="D6DCE5"/>
                </a:solidFill>
              </a:rPr>
              <a:t>Data </a:t>
            </a:r>
            <a:r>
              <a:rPr dirty="0" spc="-5">
                <a:solidFill>
                  <a:srgbClr val="D6DCE5"/>
                </a:solidFill>
              </a:rPr>
              <a:t>from the STS/ACC/TVT</a:t>
            </a:r>
            <a:r>
              <a:rPr dirty="0">
                <a:solidFill>
                  <a:srgbClr val="D6DCE5"/>
                </a:solidFill>
              </a:rPr>
              <a:t> </a:t>
            </a:r>
            <a:r>
              <a:rPr dirty="0" spc="-5">
                <a:solidFill>
                  <a:srgbClr val="D6DCE5"/>
                </a:solidFill>
              </a:rPr>
              <a:t>Registry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3853" y="3003542"/>
            <a:ext cx="239776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44546A"/>
                </a:solidFill>
                <a:latin typeface="Arial"/>
                <a:cs typeface="Arial"/>
              </a:rPr>
              <a:t>TCT</a:t>
            </a:r>
            <a:r>
              <a:rPr dirty="0" sz="2000" spc="-10" b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44546A"/>
                </a:solidFill>
                <a:latin typeface="Arial"/>
                <a:cs typeface="Arial"/>
              </a:rPr>
              <a:t>2019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b="1">
                <a:solidFill>
                  <a:srgbClr val="44546A"/>
                </a:solidFill>
                <a:latin typeface="Arial"/>
                <a:cs typeface="Arial"/>
              </a:rPr>
              <a:t>San </a:t>
            </a:r>
            <a:r>
              <a:rPr dirty="0" sz="2000" spc="-5" b="1">
                <a:solidFill>
                  <a:srgbClr val="44546A"/>
                </a:solidFill>
                <a:latin typeface="Arial"/>
                <a:cs typeface="Arial"/>
              </a:rPr>
              <a:t>Francisco, </a:t>
            </a:r>
            <a:r>
              <a:rPr dirty="0" sz="2000" b="1">
                <a:solidFill>
                  <a:srgbClr val="44546A"/>
                </a:solidFill>
                <a:latin typeface="Arial"/>
                <a:cs typeface="Arial"/>
              </a:rPr>
              <a:t>CA  </a:t>
            </a:r>
            <a:r>
              <a:rPr dirty="0" sz="2000" spc="-5" b="1">
                <a:solidFill>
                  <a:srgbClr val="44546A"/>
                </a:solidFill>
                <a:latin typeface="Arial"/>
                <a:cs typeface="Arial"/>
              </a:rPr>
              <a:t>September </a:t>
            </a:r>
            <a:r>
              <a:rPr dirty="0" sz="2000" b="1">
                <a:solidFill>
                  <a:srgbClr val="44546A"/>
                </a:solidFill>
                <a:latin typeface="Arial"/>
                <a:cs typeface="Arial"/>
              </a:rPr>
              <a:t>27,</a:t>
            </a:r>
            <a:r>
              <a:rPr dirty="0" sz="2000" spc="-65" b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44546A"/>
                </a:solidFill>
                <a:latin typeface="Arial"/>
                <a:cs typeface="Arial"/>
              </a:rPr>
              <a:t>2019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0134" y="3015627"/>
            <a:ext cx="1891030" cy="17246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99500"/>
              </a:lnSpc>
              <a:spcBef>
                <a:spcPts val="105"/>
              </a:spcBef>
            </a:pPr>
            <a:r>
              <a:rPr dirty="0" sz="1400" spc="-10">
                <a:solidFill>
                  <a:srgbClr val="44546A"/>
                </a:solidFill>
                <a:latin typeface="Franklin Gothic Book"/>
                <a:cs typeface="Franklin Gothic Book"/>
              </a:rPr>
              <a:t>Mayra </a:t>
            </a: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Guerrero,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  </a:t>
            </a: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Samir Kapadia,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  </a:t>
            </a: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Mackram Eleid,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  </a:t>
            </a: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Susheel Kodali,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  </a:t>
            </a: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James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McCabe, MD  </a:t>
            </a: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Amar </a:t>
            </a:r>
            <a:r>
              <a:rPr dirty="0" sz="1400" spc="-10">
                <a:solidFill>
                  <a:srgbClr val="44546A"/>
                </a:solidFill>
                <a:latin typeface="Franklin Gothic Book"/>
                <a:cs typeface="Franklin Gothic Book"/>
              </a:rPr>
              <a:t>Krishnaswamy,</a:t>
            </a:r>
            <a:r>
              <a:rPr dirty="0" sz="1400" spc="-80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  </a:t>
            </a:r>
            <a:r>
              <a:rPr dirty="0" sz="1400" spc="-10">
                <a:solidFill>
                  <a:srgbClr val="44546A"/>
                </a:solidFill>
                <a:latin typeface="Franklin Gothic Book"/>
                <a:cs typeface="Franklin Gothic Book"/>
              </a:rPr>
              <a:t>Andrew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Morse, MD  </a:t>
            </a: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Richard Smalling,</a:t>
            </a:r>
            <a:r>
              <a:rPr dirty="0" sz="1400" spc="-1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</a:t>
            </a:r>
            <a:endParaRPr sz="1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64078" y="3015627"/>
            <a:ext cx="1658620" cy="1724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32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Mark Reisman,</a:t>
            </a:r>
            <a:r>
              <a:rPr dirty="0" sz="1400" spc="-7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  </a:t>
            </a: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Michael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Mack, MD  William O’Neill,</a:t>
            </a:r>
            <a:r>
              <a:rPr dirty="0" sz="1400" spc="-9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  Vinnie Bapat, MD  </a:t>
            </a:r>
            <a:r>
              <a:rPr dirty="0" sz="1400" spc="5">
                <a:solidFill>
                  <a:srgbClr val="44546A"/>
                </a:solidFill>
                <a:latin typeface="Franklin Gothic Book"/>
                <a:cs typeface="Franklin Gothic Book"/>
              </a:rPr>
              <a:t>Martin </a:t>
            </a: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Leon,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  </a:t>
            </a: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Chet Rihal,</a:t>
            </a:r>
            <a:r>
              <a:rPr dirty="0" sz="1400" spc="-1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</a:t>
            </a:r>
            <a:endParaRPr sz="1400">
              <a:latin typeface="Franklin Gothic Book"/>
              <a:cs typeface="Franklin Gothic Book"/>
            </a:endParaRPr>
          </a:p>
          <a:p>
            <a:pPr marL="12700">
              <a:lnSpc>
                <a:spcPts val="1600"/>
              </a:lnSpc>
            </a:pP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Raj </a:t>
            </a:r>
            <a:r>
              <a:rPr dirty="0" sz="1400" spc="-15">
                <a:solidFill>
                  <a:srgbClr val="44546A"/>
                </a:solidFill>
                <a:latin typeface="Franklin Gothic Book"/>
                <a:cs typeface="Franklin Gothic Book"/>
              </a:rPr>
              <a:t>Makkar,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</a:t>
            </a:r>
            <a:endParaRPr sz="1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Brian </a:t>
            </a:r>
            <a:r>
              <a:rPr dirty="0" sz="1400" spc="-5">
                <a:solidFill>
                  <a:srgbClr val="44546A"/>
                </a:solidFill>
                <a:latin typeface="Franklin Gothic Book"/>
                <a:cs typeface="Franklin Gothic Book"/>
              </a:rPr>
              <a:t>Whisenant,</a:t>
            </a:r>
            <a:r>
              <a:rPr dirty="0" sz="1400" spc="-60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400">
                <a:solidFill>
                  <a:srgbClr val="44546A"/>
                </a:solidFill>
                <a:latin typeface="Franklin Gothic Book"/>
                <a:cs typeface="Franklin Gothic Book"/>
              </a:rPr>
              <a:t>MD.</a:t>
            </a:r>
            <a:endParaRPr sz="1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289" y="108776"/>
            <a:ext cx="865886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SAPIEN </a:t>
            </a:r>
            <a:r>
              <a:rPr dirty="0" sz="2400"/>
              <a:t>3 </a:t>
            </a:r>
            <a:r>
              <a:rPr dirty="0" sz="2400" spc="-40"/>
              <a:t>MViV: </a:t>
            </a:r>
            <a:r>
              <a:rPr dirty="0" sz="2400" spc="-5"/>
              <a:t>Procedure volume growth </a:t>
            </a:r>
            <a:r>
              <a:rPr dirty="0" sz="2400"/>
              <a:t>&amp; Cases </a:t>
            </a:r>
            <a:r>
              <a:rPr dirty="0" sz="2400" spc="-5"/>
              <a:t>per</a:t>
            </a:r>
            <a:r>
              <a:rPr dirty="0" sz="2400" spc="65"/>
              <a:t> </a:t>
            </a:r>
            <a:r>
              <a:rPr dirty="0" sz="2400" spc="-5"/>
              <a:t>Site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3528753" y="3856986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54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47108" y="3856986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 h="0">
                <a:moveTo>
                  <a:pt x="0" y="0"/>
                </a:moveTo>
                <a:lnTo>
                  <a:pt x="340822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65464" y="3856986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 h="0">
                <a:moveTo>
                  <a:pt x="0" y="0"/>
                </a:moveTo>
                <a:lnTo>
                  <a:pt x="340822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72588" y="3856986"/>
            <a:ext cx="852169" cy="0"/>
          </a:xfrm>
          <a:custGeom>
            <a:avLst/>
            <a:gdLst/>
            <a:ahLst/>
            <a:cxnLst/>
            <a:rect l="l" t="t" r="r" b="b"/>
            <a:pathLst>
              <a:path w="852169" h="0">
                <a:moveTo>
                  <a:pt x="0" y="0"/>
                </a:moveTo>
                <a:lnTo>
                  <a:pt x="852054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28753" y="3441350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54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47108" y="3441350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 h="0">
                <a:moveTo>
                  <a:pt x="0" y="0"/>
                </a:moveTo>
                <a:lnTo>
                  <a:pt x="340822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72588" y="3441350"/>
            <a:ext cx="1534160" cy="0"/>
          </a:xfrm>
          <a:custGeom>
            <a:avLst/>
            <a:gdLst/>
            <a:ahLst/>
            <a:cxnLst/>
            <a:rect l="l" t="t" r="r" b="b"/>
            <a:pathLst>
              <a:path w="1534160" h="0">
                <a:moveTo>
                  <a:pt x="0" y="0"/>
                </a:moveTo>
                <a:lnTo>
                  <a:pt x="1533697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28753" y="3029870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54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47108" y="3029870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 h="0">
                <a:moveTo>
                  <a:pt x="0" y="0"/>
                </a:moveTo>
                <a:lnTo>
                  <a:pt x="340822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2588" y="3029870"/>
            <a:ext cx="1534160" cy="0"/>
          </a:xfrm>
          <a:custGeom>
            <a:avLst/>
            <a:gdLst/>
            <a:ahLst/>
            <a:cxnLst/>
            <a:rect l="l" t="t" r="r" b="b"/>
            <a:pathLst>
              <a:path w="1534160" h="0">
                <a:moveTo>
                  <a:pt x="0" y="0"/>
                </a:moveTo>
                <a:lnTo>
                  <a:pt x="1533697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28753" y="2614234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54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47108" y="2614234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 h="0">
                <a:moveTo>
                  <a:pt x="0" y="0"/>
                </a:moveTo>
                <a:lnTo>
                  <a:pt x="340822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72588" y="2614234"/>
            <a:ext cx="1534160" cy="0"/>
          </a:xfrm>
          <a:custGeom>
            <a:avLst/>
            <a:gdLst/>
            <a:ahLst/>
            <a:cxnLst/>
            <a:rect l="l" t="t" r="r" b="b"/>
            <a:pathLst>
              <a:path w="1534160" h="0">
                <a:moveTo>
                  <a:pt x="0" y="0"/>
                </a:moveTo>
                <a:lnTo>
                  <a:pt x="1533697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28753" y="2202754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54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72588" y="2202754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 h="0">
                <a:moveTo>
                  <a:pt x="0" y="0"/>
                </a:moveTo>
                <a:lnTo>
                  <a:pt x="2215342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28753" y="1787118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54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72588" y="1787118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 h="0">
                <a:moveTo>
                  <a:pt x="0" y="0"/>
                </a:moveTo>
                <a:lnTo>
                  <a:pt x="2215342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72588" y="1375637"/>
            <a:ext cx="2729230" cy="0"/>
          </a:xfrm>
          <a:custGeom>
            <a:avLst/>
            <a:gdLst/>
            <a:ahLst/>
            <a:cxnLst/>
            <a:rect l="l" t="t" r="r" b="b"/>
            <a:pathLst>
              <a:path w="2729229" h="0">
                <a:moveTo>
                  <a:pt x="0" y="0"/>
                </a:moveTo>
                <a:lnTo>
                  <a:pt x="2728707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142999" y="4160401"/>
            <a:ext cx="340995" cy="108585"/>
          </a:xfrm>
          <a:custGeom>
            <a:avLst/>
            <a:gdLst/>
            <a:ahLst/>
            <a:cxnLst/>
            <a:rect l="l" t="t" r="r" b="b"/>
            <a:pathLst>
              <a:path w="340994" h="108585">
                <a:moveTo>
                  <a:pt x="340822" y="0"/>
                </a:moveTo>
                <a:lnTo>
                  <a:pt x="0" y="0"/>
                </a:lnTo>
                <a:lnTo>
                  <a:pt x="0" y="108008"/>
                </a:lnTo>
                <a:lnTo>
                  <a:pt x="340822" y="108008"/>
                </a:lnTo>
                <a:lnTo>
                  <a:pt x="34082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24643" y="3557729"/>
            <a:ext cx="340995" cy="711200"/>
          </a:xfrm>
          <a:custGeom>
            <a:avLst/>
            <a:gdLst/>
            <a:ahLst/>
            <a:cxnLst/>
            <a:rect l="l" t="t" r="r" b="b"/>
            <a:pathLst>
              <a:path w="340994" h="711200">
                <a:moveTo>
                  <a:pt x="340821" y="0"/>
                </a:moveTo>
                <a:lnTo>
                  <a:pt x="0" y="0"/>
                </a:lnTo>
                <a:lnTo>
                  <a:pt x="0" y="710680"/>
                </a:lnTo>
                <a:lnTo>
                  <a:pt x="340821" y="710680"/>
                </a:lnTo>
                <a:lnTo>
                  <a:pt x="340821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06286" y="2377321"/>
            <a:ext cx="340995" cy="1891664"/>
          </a:xfrm>
          <a:custGeom>
            <a:avLst/>
            <a:gdLst/>
            <a:ahLst/>
            <a:cxnLst/>
            <a:rect l="l" t="t" r="r" b="b"/>
            <a:pathLst>
              <a:path w="340994" h="1891664">
                <a:moveTo>
                  <a:pt x="340822" y="0"/>
                </a:moveTo>
                <a:lnTo>
                  <a:pt x="0" y="0"/>
                </a:lnTo>
                <a:lnTo>
                  <a:pt x="0" y="1891088"/>
                </a:lnTo>
                <a:lnTo>
                  <a:pt x="340822" y="1891088"/>
                </a:lnTo>
                <a:lnTo>
                  <a:pt x="34082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87931" y="1666584"/>
            <a:ext cx="340995" cy="2602230"/>
          </a:xfrm>
          <a:custGeom>
            <a:avLst/>
            <a:gdLst/>
            <a:ahLst/>
            <a:cxnLst/>
            <a:rect l="l" t="t" r="r" b="b"/>
            <a:pathLst>
              <a:path w="340995" h="2602229">
                <a:moveTo>
                  <a:pt x="340822" y="0"/>
                </a:moveTo>
                <a:lnTo>
                  <a:pt x="0" y="0"/>
                </a:lnTo>
                <a:lnTo>
                  <a:pt x="0" y="2601825"/>
                </a:lnTo>
                <a:lnTo>
                  <a:pt x="340822" y="2601825"/>
                </a:lnTo>
                <a:lnTo>
                  <a:pt x="34082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70695" y="4268410"/>
            <a:ext cx="2731135" cy="0"/>
          </a:xfrm>
          <a:custGeom>
            <a:avLst/>
            <a:gdLst/>
            <a:ahLst/>
            <a:cxnLst/>
            <a:rect l="l" t="t" r="r" b="b"/>
            <a:pathLst>
              <a:path w="2731135" h="0">
                <a:moveTo>
                  <a:pt x="0" y="0"/>
                </a:moveTo>
                <a:lnTo>
                  <a:pt x="2730600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13410" y="3329129"/>
            <a:ext cx="681990" cy="777240"/>
          </a:xfrm>
          <a:custGeom>
            <a:avLst/>
            <a:gdLst/>
            <a:ahLst/>
            <a:cxnLst/>
            <a:rect l="l" t="t" r="r" b="b"/>
            <a:pathLst>
              <a:path w="681989" h="777239">
                <a:moveTo>
                  <a:pt x="0" y="777239"/>
                </a:moveTo>
                <a:lnTo>
                  <a:pt x="681643" y="0"/>
                </a:lnTo>
              </a:path>
            </a:pathLst>
          </a:custGeom>
          <a:ln w="31749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95054" y="2256787"/>
            <a:ext cx="681990" cy="1072515"/>
          </a:xfrm>
          <a:custGeom>
            <a:avLst/>
            <a:gdLst/>
            <a:ahLst/>
            <a:cxnLst/>
            <a:rect l="l" t="t" r="r" b="b"/>
            <a:pathLst>
              <a:path w="681989" h="1072514">
                <a:moveTo>
                  <a:pt x="0" y="1072341"/>
                </a:moveTo>
                <a:lnTo>
                  <a:pt x="681643" y="0"/>
                </a:lnTo>
              </a:path>
            </a:pathLst>
          </a:custGeom>
          <a:ln w="31749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76697" y="1666584"/>
            <a:ext cx="681990" cy="590550"/>
          </a:xfrm>
          <a:custGeom>
            <a:avLst/>
            <a:gdLst/>
            <a:ahLst/>
            <a:cxnLst/>
            <a:rect l="l" t="t" r="r" b="b"/>
            <a:pathLst>
              <a:path w="681989" h="590550">
                <a:moveTo>
                  <a:pt x="0" y="590203"/>
                </a:moveTo>
                <a:lnTo>
                  <a:pt x="681643" y="0"/>
                </a:lnTo>
              </a:path>
            </a:pathLst>
          </a:custGeom>
          <a:ln w="31749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55221" y="4048298"/>
            <a:ext cx="116378" cy="1163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936865" y="3271058"/>
            <a:ext cx="116378" cy="1163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18508" y="2198716"/>
            <a:ext cx="116378" cy="1163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00152" y="1608512"/>
            <a:ext cx="116378" cy="1163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799372" y="4179510"/>
            <a:ext cx="100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99372" y="3600968"/>
            <a:ext cx="1746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50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99372" y="3022425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0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99372" y="2443885"/>
            <a:ext cx="2470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5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99372" y="1865342"/>
            <a:ext cx="2489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200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2745" y="4179510"/>
            <a:ext cx="100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7886" y="3766266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solidFill>
                  <a:srgbClr val="44546A"/>
                </a:solidFill>
                <a:latin typeface="Franklin Gothic Book"/>
                <a:cs typeface="Franklin Gothic Book"/>
              </a:rPr>
              <a:t>1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0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3793" y="3353022"/>
            <a:ext cx="2489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200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3793" y="2939778"/>
            <a:ext cx="2489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300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3793" y="2526532"/>
            <a:ext cx="2489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400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3793" y="2113288"/>
            <a:ext cx="2489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500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23793" y="1700044"/>
            <a:ext cx="2489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600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3793" y="1286800"/>
            <a:ext cx="2489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700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61445" y="4333306"/>
            <a:ext cx="5048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2H</a:t>
            </a:r>
            <a:r>
              <a:rPr dirty="0" sz="1000" spc="-70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000" spc="-15">
                <a:solidFill>
                  <a:srgbClr val="44546A"/>
                </a:solidFill>
                <a:latin typeface="Franklin Gothic Book"/>
                <a:cs typeface="Franklin Gothic Book"/>
              </a:rPr>
              <a:t>2015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37608" y="4333306"/>
            <a:ext cx="3143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2</a:t>
            </a:r>
            <a:r>
              <a:rPr dirty="0" sz="1000" spc="-40">
                <a:solidFill>
                  <a:srgbClr val="44546A"/>
                </a:solidFill>
                <a:latin typeface="Franklin Gothic Book"/>
                <a:cs typeface="Franklin Gothic Book"/>
              </a:rPr>
              <a:t>0</a:t>
            </a:r>
            <a:r>
              <a:rPr dirty="0" sz="1000" spc="-35">
                <a:solidFill>
                  <a:srgbClr val="44546A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6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522460" y="4333306"/>
            <a:ext cx="3098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2</a:t>
            </a:r>
            <a:r>
              <a:rPr dirty="0" sz="1000" spc="-40">
                <a:solidFill>
                  <a:srgbClr val="44546A"/>
                </a:solidFill>
                <a:latin typeface="Franklin Gothic Book"/>
                <a:cs typeface="Franklin Gothic Book"/>
              </a:rPr>
              <a:t>0</a:t>
            </a:r>
            <a:r>
              <a:rPr dirty="0" sz="1000" spc="-70">
                <a:solidFill>
                  <a:srgbClr val="44546A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7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01173" y="4333306"/>
            <a:ext cx="3181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2</a:t>
            </a:r>
            <a:r>
              <a:rPr dirty="0" sz="1000" spc="-40">
                <a:solidFill>
                  <a:srgbClr val="44546A"/>
                </a:solidFill>
                <a:latin typeface="Franklin Gothic Book"/>
                <a:cs typeface="Franklin Gothic Book"/>
              </a:rPr>
              <a:t>0</a:t>
            </a:r>
            <a:r>
              <a:rPr dirty="0" sz="1000" spc="-10">
                <a:solidFill>
                  <a:srgbClr val="44546A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8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141153" y="4871327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64779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396424" y="4786651"/>
            <a:ext cx="11188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# of Mitral VIV</a:t>
            </a:r>
            <a:r>
              <a:rPr dirty="0" sz="1000" spc="-100">
                <a:solidFill>
                  <a:srgbClr val="ED7D31"/>
                </a:solidFill>
                <a:latin typeface="Franklin Gothic Book"/>
                <a:cs typeface="Franklin Gothic Book"/>
              </a:rPr>
              <a:t> 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cases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687226" y="4821927"/>
            <a:ext cx="243839" cy="98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2942495" y="4786651"/>
            <a:ext cx="5308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# of</a:t>
            </a:r>
            <a:r>
              <a:rPr dirty="0" sz="1000" spc="-80">
                <a:solidFill>
                  <a:srgbClr val="ED7D31"/>
                </a:solidFill>
                <a:latin typeface="Franklin Gothic Book"/>
                <a:cs typeface="Franklin Gothic Book"/>
              </a:rPr>
              <a:t> </a:t>
            </a: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Sites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692015" y="967690"/>
            <a:ext cx="576580" cy="49720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dirty="0" sz="1000" b="1">
                <a:solidFill>
                  <a:srgbClr val="ED7D31"/>
                </a:solidFill>
                <a:latin typeface="Arial"/>
                <a:cs typeface="Arial"/>
              </a:rPr>
              <a:t># of</a:t>
            </a:r>
            <a:r>
              <a:rPr dirty="0" sz="1000" spc="-85" b="1">
                <a:solidFill>
                  <a:srgbClr val="ED7D31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D7D31"/>
                </a:solidFill>
                <a:latin typeface="Arial"/>
                <a:cs typeface="Arial"/>
              </a:rPr>
              <a:t>sites</a:t>
            </a:r>
            <a:endParaRPr sz="1000">
              <a:latin typeface="Arial"/>
              <a:cs typeface="Arial"/>
            </a:endParaRPr>
          </a:p>
          <a:p>
            <a:pPr algn="ctr" marR="104775">
              <a:lnSpc>
                <a:spcPct val="100000"/>
              </a:lnSpc>
              <a:spcBef>
                <a:spcPts val="655"/>
              </a:spcBef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250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3672" y="1015429"/>
            <a:ext cx="9829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4546A"/>
                </a:solidFill>
                <a:latin typeface="Arial"/>
                <a:cs typeface="Arial"/>
              </a:rPr>
              <a:t># of </a:t>
            </a:r>
            <a:r>
              <a:rPr dirty="0" sz="1000" spc="-5" b="1">
                <a:solidFill>
                  <a:srgbClr val="44546A"/>
                </a:solidFill>
                <a:latin typeface="Arial"/>
                <a:cs typeface="Arial"/>
              </a:rPr>
              <a:t>MViV</a:t>
            </a:r>
            <a:r>
              <a:rPr dirty="0" sz="1000" spc="-90" b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44546A"/>
                </a:solidFill>
                <a:latin typeface="Arial"/>
                <a:cs typeface="Arial"/>
              </a:rPr>
              <a:t>cases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000104" y="3750172"/>
            <a:ext cx="3745229" cy="0"/>
          </a:xfrm>
          <a:custGeom>
            <a:avLst/>
            <a:gdLst/>
            <a:ahLst/>
            <a:cxnLst/>
            <a:rect l="l" t="t" r="r" b="b"/>
            <a:pathLst>
              <a:path w="3745229" h="0">
                <a:moveTo>
                  <a:pt x="0" y="0"/>
                </a:moveTo>
                <a:lnTo>
                  <a:pt x="374488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949036" y="3268033"/>
            <a:ext cx="796290" cy="0"/>
          </a:xfrm>
          <a:custGeom>
            <a:avLst/>
            <a:gdLst/>
            <a:ahLst/>
            <a:cxnLst/>
            <a:rect l="l" t="t" r="r" b="b"/>
            <a:pathLst>
              <a:path w="796290" h="0">
                <a:moveTo>
                  <a:pt x="0" y="0"/>
                </a:moveTo>
                <a:lnTo>
                  <a:pt x="795951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000104" y="3268033"/>
            <a:ext cx="732155" cy="0"/>
          </a:xfrm>
          <a:custGeom>
            <a:avLst/>
            <a:gdLst/>
            <a:ahLst/>
            <a:cxnLst/>
            <a:rect l="l" t="t" r="r" b="b"/>
            <a:pathLst>
              <a:path w="732154" h="0">
                <a:moveTo>
                  <a:pt x="0" y="0"/>
                </a:moveTo>
                <a:lnTo>
                  <a:pt x="73171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000104" y="2790052"/>
            <a:ext cx="3745229" cy="0"/>
          </a:xfrm>
          <a:custGeom>
            <a:avLst/>
            <a:gdLst/>
            <a:ahLst/>
            <a:cxnLst/>
            <a:rect l="l" t="t" r="r" b="b"/>
            <a:pathLst>
              <a:path w="3745229" h="0">
                <a:moveTo>
                  <a:pt x="0" y="0"/>
                </a:moveTo>
                <a:lnTo>
                  <a:pt x="374488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000104" y="2312070"/>
            <a:ext cx="3745229" cy="0"/>
          </a:xfrm>
          <a:custGeom>
            <a:avLst/>
            <a:gdLst/>
            <a:ahLst/>
            <a:cxnLst/>
            <a:rect l="l" t="t" r="r" b="b"/>
            <a:pathLst>
              <a:path w="3745229" h="0">
                <a:moveTo>
                  <a:pt x="0" y="0"/>
                </a:moveTo>
                <a:lnTo>
                  <a:pt x="374488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000104" y="1834089"/>
            <a:ext cx="3745229" cy="0"/>
          </a:xfrm>
          <a:custGeom>
            <a:avLst/>
            <a:gdLst/>
            <a:ahLst/>
            <a:cxnLst/>
            <a:rect l="l" t="t" r="r" b="b"/>
            <a:pathLst>
              <a:path w="3745229" h="0">
                <a:moveTo>
                  <a:pt x="0" y="0"/>
                </a:moveTo>
                <a:lnTo>
                  <a:pt x="374488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000104" y="1351951"/>
            <a:ext cx="3745229" cy="0"/>
          </a:xfrm>
          <a:custGeom>
            <a:avLst/>
            <a:gdLst/>
            <a:ahLst/>
            <a:cxnLst/>
            <a:rect l="l" t="t" r="r" b="b"/>
            <a:pathLst>
              <a:path w="3745229" h="0">
                <a:moveTo>
                  <a:pt x="0" y="0"/>
                </a:moveTo>
                <a:lnTo>
                  <a:pt x="374488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006339" y="1497424"/>
            <a:ext cx="0" cy="2730500"/>
          </a:xfrm>
          <a:custGeom>
            <a:avLst/>
            <a:gdLst/>
            <a:ahLst/>
            <a:cxnLst/>
            <a:rect l="l" t="t" r="r" b="b"/>
            <a:pathLst>
              <a:path w="0" h="2730500">
                <a:moveTo>
                  <a:pt x="0" y="0"/>
                </a:moveTo>
                <a:lnTo>
                  <a:pt x="0" y="2729874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018808" y="1834089"/>
            <a:ext cx="0" cy="2393315"/>
          </a:xfrm>
          <a:custGeom>
            <a:avLst/>
            <a:gdLst/>
            <a:ahLst/>
            <a:cxnLst/>
            <a:rect l="l" t="t" r="r" b="b"/>
            <a:pathLst>
              <a:path w="0" h="2393315">
                <a:moveTo>
                  <a:pt x="0" y="0"/>
                </a:moveTo>
                <a:lnTo>
                  <a:pt x="0" y="2393209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031277" y="2025281"/>
            <a:ext cx="0" cy="2202180"/>
          </a:xfrm>
          <a:custGeom>
            <a:avLst/>
            <a:gdLst/>
            <a:ahLst/>
            <a:cxnLst/>
            <a:rect l="l" t="t" r="r" b="b"/>
            <a:pathLst>
              <a:path w="0" h="2202179">
                <a:moveTo>
                  <a:pt x="0" y="0"/>
                </a:moveTo>
                <a:lnTo>
                  <a:pt x="0" y="2202017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043746" y="2216473"/>
            <a:ext cx="0" cy="2011045"/>
          </a:xfrm>
          <a:custGeom>
            <a:avLst/>
            <a:gdLst/>
            <a:ahLst/>
            <a:cxnLst/>
            <a:rect l="l" t="t" r="r" b="b"/>
            <a:pathLst>
              <a:path w="0" h="2011045">
                <a:moveTo>
                  <a:pt x="0" y="0"/>
                </a:moveTo>
                <a:lnTo>
                  <a:pt x="0" y="2010825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054137" y="2357790"/>
            <a:ext cx="0" cy="1870075"/>
          </a:xfrm>
          <a:custGeom>
            <a:avLst/>
            <a:gdLst/>
            <a:ahLst/>
            <a:cxnLst/>
            <a:rect l="l" t="t" r="r" b="b"/>
            <a:pathLst>
              <a:path w="0" h="1870075">
                <a:moveTo>
                  <a:pt x="0" y="0"/>
                </a:moveTo>
                <a:lnTo>
                  <a:pt x="0" y="1869508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066606" y="2407667"/>
            <a:ext cx="0" cy="1819910"/>
          </a:xfrm>
          <a:custGeom>
            <a:avLst/>
            <a:gdLst/>
            <a:ahLst/>
            <a:cxnLst/>
            <a:rect l="l" t="t" r="r" b="b"/>
            <a:pathLst>
              <a:path w="0" h="1819910">
                <a:moveTo>
                  <a:pt x="0" y="0"/>
                </a:moveTo>
                <a:lnTo>
                  <a:pt x="0" y="1819631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079075" y="2453387"/>
            <a:ext cx="0" cy="1774189"/>
          </a:xfrm>
          <a:custGeom>
            <a:avLst/>
            <a:gdLst/>
            <a:ahLst/>
            <a:cxnLst/>
            <a:rect l="l" t="t" r="r" b="b"/>
            <a:pathLst>
              <a:path w="0" h="1774189">
                <a:moveTo>
                  <a:pt x="0" y="0"/>
                </a:moveTo>
                <a:lnTo>
                  <a:pt x="0" y="1773911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091544" y="2453387"/>
            <a:ext cx="0" cy="1774189"/>
          </a:xfrm>
          <a:custGeom>
            <a:avLst/>
            <a:gdLst/>
            <a:ahLst/>
            <a:cxnLst/>
            <a:rect l="l" t="t" r="r" b="b"/>
            <a:pathLst>
              <a:path w="0" h="1774189">
                <a:moveTo>
                  <a:pt x="0" y="0"/>
                </a:moveTo>
                <a:lnTo>
                  <a:pt x="0" y="1773911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104013" y="2744332"/>
            <a:ext cx="0" cy="1483360"/>
          </a:xfrm>
          <a:custGeom>
            <a:avLst/>
            <a:gdLst/>
            <a:ahLst/>
            <a:cxnLst/>
            <a:rect l="l" t="t" r="r" b="b"/>
            <a:pathLst>
              <a:path w="0" h="1483360">
                <a:moveTo>
                  <a:pt x="0" y="0"/>
                </a:moveTo>
                <a:lnTo>
                  <a:pt x="0" y="148296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116481" y="2839929"/>
            <a:ext cx="0" cy="1387475"/>
          </a:xfrm>
          <a:custGeom>
            <a:avLst/>
            <a:gdLst/>
            <a:ahLst/>
            <a:cxnLst/>
            <a:rect l="l" t="t" r="r" b="b"/>
            <a:pathLst>
              <a:path w="0" h="1387475">
                <a:moveTo>
                  <a:pt x="0" y="0"/>
                </a:moveTo>
                <a:lnTo>
                  <a:pt x="0" y="1387369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128951" y="2935525"/>
            <a:ext cx="0" cy="1292225"/>
          </a:xfrm>
          <a:custGeom>
            <a:avLst/>
            <a:gdLst/>
            <a:ahLst/>
            <a:cxnLst/>
            <a:rect l="l" t="t" r="r" b="b"/>
            <a:pathLst>
              <a:path w="0" h="1292225">
                <a:moveTo>
                  <a:pt x="0" y="0"/>
                </a:moveTo>
                <a:lnTo>
                  <a:pt x="0" y="1291773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141420" y="3076841"/>
            <a:ext cx="0" cy="1150620"/>
          </a:xfrm>
          <a:custGeom>
            <a:avLst/>
            <a:gdLst/>
            <a:ahLst/>
            <a:cxnLst/>
            <a:rect l="l" t="t" r="r" b="b"/>
            <a:pathLst>
              <a:path w="0" h="1150620">
                <a:moveTo>
                  <a:pt x="0" y="0"/>
                </a:moveTo>
                <a:lnTo>
                  <a:pt x="0" y="1150457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153890" y="3126718"/>
            <a:ext cx="0" cy="1101090"/>
          </a:xfrm>
          <a:custGeom>
            <a:avLst/>
            <a:gdLst/>
            <a:ahLst/>
            <a:cxnLst/>
            <a:rect l="l" t="t" r="r" b="b"/>
            <a:pathLst>
              <a:path w="0" h="1101089">
                <a:moveTo>
                  <a:pt x="0" y="0"/>
                </a:moveTo>
                <a:lnTo>
                  <a:pt x="0" y="110058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166359" y="3126718"/>
            <a:ext cx="0" cy="1101090"/>
          </a:xfrm>
          <a:custGeom>
            <a:avLst/>
            <a:gdLst/>
            <a:ahLst/>
            <a:cxnLst/>
            <a:rect l="l" t="t" r="r" b="b"/>
            <a:pathLst>
              <a:path w="0" h="1101089">
                <a:moveTo>
                  <a:pt x="0" y="0"/>
                </a:moveTo>
                <a:lnTo>
                  <a:pt x="0" y="110058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176749" y="3222313"/>
            <a:ext cx="0" cy="1005205"/>
          </a:xfrm>
          <a:custGeom>
            <a:avLst/>
            <a:gdLst/>
            <a:ahLst/>
            <a:cxnLst/>
            <a:rect l="l" t="t" r="r" b="b"/>
            <a:pathLst>
              <a:path w="0" h="1005204">
                <a:moveTo>
                  <a:pt x="0" y="0"/>
                </a:moveTo>
                <a:lnTo>
                  <a:pt x="0" y="1004985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189218" y="3222313"/>
            <a:ext cx="0" cy="1005205"/>
          </a:xfrm>
          <a:custGeom>
            <a:avLst/>
            <a:gdLst/>
            <a:ahLst/>
            <a:cxnLst/>
            <a:rect l="l" t="t" r="r" b="b"/>
            <a:pathLst>
              <a:path w="0" h="1005204">
                <a:moveTo>
                  <a:pt x="0" y="0"/>
                </a:moveTo>
                <a:lnTo>
                  <a:pt x="0" y="1004985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201688" y="3268033"/>
            <a:ext cx="0" cy="959485"/>
          </a:xfrm>
          <a:custGeom>
            <a:avLst/>
            <a:gdLst/>
            <a:ahLst/>
            <a:cxnLst/>
            <a:rect l="l" t="t" r="r" b="b"/>
            <a:pathLst>
              <a:path w="0" h="959485">
                <a:moveTo>
                  <a:pt x="0" y="0"/>
                </a:moveTo>
                <a:lnTo>
                  <a:pt x="0" y="959265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214156" y="3268033"/>
            <a:ext cx="0" cy="959485"/>
          </a:xfrm>
          <a:custGeom>
            <a:avLst/>
            <a:gdLst/>
            <a:ahLst/>
            <a:cxnLst/>
            <a:rect l="l" t="t" r="r" b="b"/>
            <a:pathLst>
              <a:path w="0" h="959485">
                <a:moveTo>
                  <a:pt x="0" y="0"/>
                </a:moveTo>
                <a:lnTo>
                  <a:pt x="0" y="959265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226625" y="3317910"/>
            <a:ext cx="0" cy="909955"/>
          </a:xfrm>
          <a:custGeom>
            <a:avLst/>
            <a:gdLst/>
            <a:ahLst/>
            <a:cxnLst/>
            <a:rect l="l" t="t" r="r" b="b"/>
            <a:pathLst>
              <a:path w="0" h="909954">
                <a:moveTo>
                  <a:pt x="0" y="0"/>
                </a:moveTo>
                <a:lnTo>
                  <a:pt x="0" y="909388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239096" y="3317910"/>
            <a:ext cx="0" cy="909955"/>
          </a:xfrm>
          <a:custGeom>
            <a:avLst/>
            <a:gdLst/>
            <a:ahLst/>
            <a:cxnLst/>
            <a:rect l="l" t="t" r="r" b="b"/>
            <a:pathLst>
              <a:path w="0" h="909954">
                <a:moveTo>
                  <a:pt x="0" y="0"/>
                </a:moveTo>
                <a:lnTo>
                  <a:pt x="0" y="909388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251565" y="3317910"/>
            <a:ext cx="0" cy="909955"/>
          </a:xfrm>
          <a:custGeom>
            <a:avLst/>
            <a:gdLst/>
            <a:ahLst/>
            <a:cxnLst/>
            <a:rect l="l" t="t" r="r" b="b"/>
            <a:pathLst>
              <a:path w="0" h="909954">
                <a:moveTo>
                  <a:pt x="0" y="0"/>
                </a:moveTo>
                <a:lnTo>
                  <a:pt x="0" y="909388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264033" y="3317910"/>
            <a:ext cx="0" cy="909955"/>
          </a:xfrm>
          <a:custGeom>
            <a:avLst/>
            <a:gdLst/>
            <a:ahLst/>
            <a:cxnLst/>
            <a:rect l="l" t="t" r="r" b="b"/>
            <a:pathLst>
              <a:path w="0" h="909954">
                <a:moveTo>
                  <a:pt x="0" y="0"/>
                </a:moveTo>
                <a:lnTo>
                  <a:pt x="0" y="909388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276502" y="3363630"/>
            <a:ext cx="0" cy="864235"/>
          </a:xfrm>
          <a:custGeom>
            <a:avLst/>
            <a:gdLst/>
            <a:ahLst/>
            <a:cxnLst/>
            <a:rect l="l" t="t" r="r" b="b"/>
            <a:pathLst>
              <a:path w="0" h="864235">
                <a:moveTo>
                  <a:pt x="0" y="0"/>
                </a:moveTo>
                <a:lnTo>
                  <a:pt x="0" y="863668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288972" y="3413507"/>
            <a:ext cx="0" cy="814069"/>
          </a:xfrm>
          <a:custGeom>
            <a:avLst/>
            <a:gdLst/>
            <a:ahLst/>
            <a:cxnLst/>
            <a:rect l="l" t="t" r="r" b="b"/>
            <a:pathLst>
              <a:path w="0" h="814070">
                <a:moveTo>
                  <a:pt x="0" y="0"/>
                </a:moveTo>
                <a:lnTo>
                  <a:pt x="0" y="813791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301441" y="3413507"/>
            <a:ext cx="0" cy="814069"/>
          </a:xfrm>
          <a:custGeom>
            <a:avLst/>
            <a:gdLst/>
            <a:ahLst/>
            <a:cxnLst/>
            <a:rect l="l" t="t" r="r" b="b"/>
            <a:pathLst>
              <a:path w="0" h="814070">
                <a:moveTo>
                  <a:pt x="0" y="0"/>
                </a:moveTo>
                <a:lnTo>
                  <a:pt x="0" y="813791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313909" y="3459227"/>
            <a:ext cx="0" cy="768350"/>
          </a:xfrm>
          <a:custGeom>
            <a:avLst/>
            <a:gdLst/>
            <a:ahLst/>
            <a:cxnLst/>
            <a:rect l="l" t="t" r="r" b="b"/>
            <a:pathLst>
              <a:path w="0" h="768350">
                <a:moveTo>
                  <a:pt x="0" y="0"/>
                </a:moveTo>
                <a:lnTo>
                  <a:pt x="0" y="768071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324300" y="3459227"/>
            <a:ext cx="0" cy="768350"/>
          </a:xfrm>
          <a:custGeom>
            <a:avLst/>
            <a:gdLst/>
            <a:ahLst/>
            <a:cxnLst/>
            <a:rect l="l" t="t" r="r" b="b"/>
            <a:pathLst>
              <a:path w="0" h="768350">
                <a:moveTo>
                  <a:pt x="0" y="0"/>
                </a:moveTo>
                <a:lnTo>
                  <a:pt x="0" y="768071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336769" y="3459227"/>
            <a:ext cx="0" cy="768350"/>
          </a:xfrm>
          <a:custGeom>
            <a:avLst/>
            <a:gdLst/>
            <a:ahLst/>
            <a:cxnLst/>
            <a:rect l="l" t="t" r="r" b="b"/>
            <a:pathLst>
              <a:path w="0" h="768350">
                <a:moveTo>
                  <a:pt x="0" y="0"/>
                </a:moveTo>
                <a:lnTo>
                  <a:pt x="0" y="768071"/>
                </a:lnTo>
              </a:path>
            </a:pathLst>
          </a:custGeom>
          <a:ln w="8310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349239" y="3459227"/>
            <a:ext cx="0" cy="768350"/>
          </a:xfrm>
          <a:custGeom>
            <a:avLst/>
            <a:gdLst/>
            <a:ahLst/>
            <a:cxnLst/>
            <a:rect l="l" t="t" r="r" b="b"/>
            <a:pathLst>
              <a:path w="0" h="768350">
                <a:moveTo>
                  <a:pt x="0" y="0"/>
                </a:moveTo>
                <a:lnTo>
                  <a:pt x="0" y="768071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361708" y="3509104"/>
            <a:ext cx="0" cy="718820"/>
          </a:xfrm>
          <a:custGeom>
            <a:avLst/>
            <a:gdLst/>
            <a:ahLst/>
            <a:cxnLst/>
            <a:rect l="l" t="t" r="r" b="b"/>
            <a:pathLst>
              <a:path w="0" h="718820">
                <a:moveTo>
                  <a:pt x="0" y="0"/>
                </a:moveTo>
                <a:lnTo>
                  <a:pt x="0" y="718194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374177" y="3509104"/>
            <a:ext cx="0" cy="718820"/>
          </a:xfrm>
          <a:custGeom>
            <a:avLst/>
            <a:gdLst/>
            <a:ahLst/>
            <a:cxnLst/>
            <a:rect l="l" t="t" r="r" b="b"/>
            <a:pathLst>
              <a:path w="0" h="718820">
                <a:moveTo>
                  <a:pt x="0" y="0"/>
                </a:moveTo>
                <a:lnTo>
                  <a:pt x="0" y="718194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386646" y="3554824"/>
            <a:ext cx="0" cy="673100"/>
          </a:xfrm>
          <a:custGeom>
            <a:avLst/>
            <a:gdLst/>
            <a:ahLst/>
            <a:cxnLst/>
            <a:rect l="l" t="t" r="r" b="b"/>
            <a:pathLst>
              <a:path w="0" h="673100">
                <a:moveTo>
                  <a:pt x="0" y="0"/>
                </a:moveTo>
                <a:lnTo>
                  <a:pt x="0" y="672474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399115" y="3554824"/>
            <a:ext cx="0" cy="673100"/>
          </a:xfrm>
          <a:custGeom>
            <a:avLst/>
            <a:gdLst/>
            <a:ahLst/>
            <a:cxnLst/>
            <a:rect l="l" t="t" r="r" b="b"/>
            <a:pathLst>
              <a:path w="0" h="673100">
                <a:moveTo>
                  <a:pt x="0" y="0"/>
                </a:moveTo>
                <a:lnTo>
                  <a:pt x="0" y="672474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411584" y="3554824"/>
            <a:ext cx="0" cy="673100"/>
          </a:xfrm>
          <a:custGeom>
            <a:avLst/>
            <a:gdLst/>
            <a:ahLst/>
            <a:cxnLst/>
            <a:rect l="l" t="t" r="r" b="b"/>
            <a:pathLst>
              <a:path w="0" h="673100">
                <a:moveTo>
                  <a:pt x="0" y="0"/>
                </a:moveTo>
                <a:lnTo>
                  <a:pt x="0" y="672474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424053" y="3604699"/>
            <a:ext cx="0" cy="622935"/>
          </a:xfrm>
          <a:custGeom>
            <a:avLst/>
            <a:gdLst/>
            <a:ahLst/>
            <a:cxnLst/>
            <a:rect l="l" t="t" r="r" b="b"/>
            <a:pathLst>
              <a:path w="0" h="622935">
                <a:moveTo>
                  <a:pt x="0" y="0"/>
                </a:moveTo>
                <a:lnTo>
                  <a:pt x="0" y="622599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436522" y="3604699"/>
            <a:ext cx="0" cy="622935"/>
          </a:xfrm>
          <a:custGeom>
            <a:avLst/>
            <a:gdLst/>
            <a:ahLst/>
            <a:cxnLst/>
            <a:rect l="l" t="t" r="r" b="b"/>
            <a:pathLst>
              <a:path w="0" h="622935">
                <a:moveTo>
                  <a:pt x="0" y="0"/>
                </a:moveTo>
                <a:lnTo>
                  <a:pt x="0" y="622599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448991" y="3604699"/>
            <a:ext cx="0" cy="622935"/>
          </a:xfrm>
          <a:custGeom>
            <a:avLst/>
            <a:gdLst/>
            <a:ahLst/>
            <a:cxnLst/>
            <a:rect l="l" t="t" r="r" b="b"/>
            <a:pathLst>
              <a:path w="0" h="622935">
                <a:moveTo>
                  <a:pt x="0" y="0"/>
                </a:moveTo>
                <a:lnTo>
                  <a:pt x="0" y="622599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459382" y="3604699"/>
            <a:ext cx="0" cy="622935"/>
          </a:xfrm>
          <a:custGeom>
            <a:avLst/>
            <a:gdLst/>
            <a:ahLst/>
            <a:cxnLst/>
            <a:rect l="l" t="t" r="r" b="b"/>
            <a:pathLst>
              <a:path w="0" h="622935">
                <a:moveTo>
                  <a:pt x="0" y="0"/>
                </a:moveTo>
                <a:lnTo>
                  <a:pt x="0" y="622599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471852" y="3604699"/>
            <a:ext cx="0" cy="622935"/>
          </a:xfrm>
          <a:custGeom>
            <a:avLst/>
            <a:gdLst/>
            <a:ahLst/>
            <a:cxnLst/>
            <a:rect l="l" t="t" r="r" b="b"/>
            <a:pathLst>
              <a:path w="0" h="622935">
                <a:moveTo>
                  <a:pt x="0" y="0"/>
                </a:moveTo>
                <a:lnTo>
                  <a:pt x="0" y="622599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484321" y="3604699"/>
            <a:ext cx="0" cy="622935"/>
          </a:xfrm>
          <a:custGeom>
            <a:avLst/>
            <a:gdLst/>
            <a:ahLst/>
            <a:cxnLst/>
            <a:rect l="l" t="t" r="r" b="b"/>
            <a:pathLst>
              <a:path w="0" h="622935">
                <a:moveTo>
                  <a:pt x="0" y="0"/>
                </a:moveTo>
                <a:lnTo>
                  <a:pt x="0" y="622599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496790" y="3654576"/>
            <a:ext cx="0" cy="572770"/>
          </a:xfrm>
          <a:custGeom>
            <a:avLst/>
            <a:gdLst/>
            <a:ahLst/>
            <a:cxnLst/>
            <a:rect l="l" t="t" r="r" b="b"/>
            <a:pathLst>
              <a:path w="0" h="572770">
                <a:moveTo>
                  <a:pt x="0" y="0"/>
                </a:moveTo>
                <a:lnTo>
                  <a:pt x="0" y="572722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509259" y="3654576"/>
            <a:ext cx="0" cy="572770"/>
          </a:xfrm>
          <a:custGeom>
            <a:avLst/>
            <a:gdLst/>
            <a:ahLst/>
            <a:cxnLst/>
            <a:rect l="l" t="t" r="r" b="b"/>
            <a:pathLst>
              <a:path w="0" h="572770">
                <a:moveTo>
                  <a:pt x="0" y="0"/>
                </a:moveTo>
                <a:lnTo>
                  <a:pt x="0" y="572722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521728" y="3654576"/>
            <a:ext cx="0" cy="572770"/>
          </a:xfrm>
          <a:custGeom>
            <a:avLst/>
            <a:gdLst/>
            <a:ahLst/>
            <a:cxnLst/>
            <a:rect l="l" t="t" r="r" b="b"/>
            <a:pathLst>
              <a:path w="0" h="572770">
                <a:moveTo>
                  <a:pt x="0" y="0"/>
                </a:moveTo>
                <a:lnTo>
                  <a:pt x="0" y="572722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534197" y="3700296"/>
            <a:ext cx="0" cy="527050"/>
          </a:xfrm>
          <a:custGeom>
            <a:avLst/>
            <a:gdLst/>
            <a:ahLst/>
            <a:cxnLst/>
            <a:rect l="l" t="t" r="r" b="b"/>
            <a:pathLst>
              <a:path w="0" h="527050">
                <a:moveTo>
                  <a:pt x="0" y="0"/>
                </a:moveTo>
                <a:lnTo>
                  <a:pt x="0" y="527002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546666" y="3700296"/>
            <a:ext cx="0" cy="527050"/>
          </a:xfrm>
          <a:custGeom>
            <a:avLst/>
            <a:gdLst/>
            <a:ahLst/>
            <a:cxnLst/>
            <a:rect l="l" t="t" r="r" b="b"/>
            <a:pathLst>
              <a:path w="0" h="527050">
                <a:moveTo>
                  <a:pt x="0" y="0"/>
                </a:moveTo>
                <a:lnTo>
                  <a:pt x="0" y="527002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559135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4157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571604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4157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584073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594464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606933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619402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631871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644340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656810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669279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681748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694217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706686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719155" y="3750173"/>
            <a:ext cx="0" cy="477520"/>
          </a:xfrm>
          <a:custGeom>
            <a:avLst/>
            <a:gdLst/>
            <a:ahLst/>
            <a:cxnLst/>
            <a:rect l="l" t="t" r="r" b="b"/>
            <a:pathLst>
              <a:path w="0" h="477520">
                <a:moveTo>
                  <a:pt x="0" y="0"/>
                </a:moveTo>
                <a:lnTo>
                  <a:pt x="0" y="47712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729546" y="3795892"/>
            <a:ext cx="0" cy="431800"/>
          </a:xfrm>
          <a:custGeom>
            <a:avLst/>
            <a:gdLst/>
            <a:ahLst/>
            <a:cxnLst/>
            <a:rect l="l" t="t" r="r" b="b"/>
            <a:pathLst>
              <a:path w="0" h="431800">
                <a:moveTo>
                  <a:pt x="0" y="0"/>
                </a:moveTo>
                <a:lnTo>
                  <a:pt x="0" y="43140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742016" y="3795892"/>
            <a:ext cx="0" cy="431800"/>
          </a:xfrm>
          <a:custGeom>
            <a:avLst/>
            <a:gdLst/>
            <a:ahLst/>
            <a:cxnLst/>
            <a:rect l="l" t="t" r="r" b="b"/>
            <a:pathLst>
              <a:path w="0" h="431800">
                <a:moveTo>
                  <a:pt x="0" y="0"/>
                </a:moveTo>
                <a:lnTo>
                  <a:pt x="0" y="43140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754484" y="3795892"/>
            <a:ext cx="0" cy="431800"/>
          </a:xfrm>
          <a:custGeom>
            <a:avLst/>
            <a:gdLst/>
            <a:ahLst/>
            <a:cxnLst/>
            <a:rect l="l" t="t" r="r" b="b"/>
            <a:pathLst>
              <a:path w="0" h="431800">
                <a:moveTo>
                  <a:pt x="0" y="0"/>
                </a:moveTo>
                <a:lnTo>
                  <a:pt x="0" y="431406"/>
                </a:lnTo>
              </a:path>
            </a:pathLst>
          </a:custGeom>
          <a:ln w="4157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766953" y="3795892"/>
            <a:ext cx="0" cy="431800"/>
          </a:xfrm>
          <a:custGeom>
            <a:avLst/>
            <a:gdLst/>
            <a:ahLst/>
            <a:cxnLst/>
            <a:rect l="l" t="t" r="r" b="b"/>
            <a:pathLst>
              <a:path w="0" h="431800">
                <a:moveTo>
                  <a:pt x="0" y="0"/>
                </a:moveTo>
                <a:lnTo>
                  <a:pt x="0" y="43140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779422" y="3795892"/>
            <a:ext cx="0" cy="431800"/>
          </a:xfrm>
          <a:custGeom>
            <a:avLst/>
            <a:gdLst/>
            <a:ahLst/>
            <a:cxnLst/>
            <a:rect l="l" t="t" r="r" b="b"/>
            <a:pathLst>
              <a:path w="0" h="431800">
                <a:moveTo>
                  <a:pt x="0" y="0"/>
                </a:moveTo>
                <a:lnTo>
                  <a:pt x="0" y="43140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791892" y="3795892"/>
            <a:ext cx="0" cy="431800"/>
          </a:xfrm>
          <a:custGeom>
            <a:avLst/>
            <a:gdLst/>
            <a:ahLst/>
            <a:cxnLst/>
            <a:rect l="l" t="t" r="r" b="b"/>
            <a:pathLst>
              <a:path w="0" h="431800">
                <a:moveTo>
                  <a:pt x="0" y="0"/>
                </a:moveTo>
                <a:lnTo>
                  <a:pt x="0" y="43140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804360" y="3795892"/>
            <a:ext cx="0" cy="431800"/>
          </a:xfrm>
          <a:custGeom>
            <a:avLst/>
            <a:gdLst/>
            <a:ahLst/>
            <a:cxnLst/>
            <a:rect l="l" t="t" r="r" b="b"/>
            <a:pathLst>
              <a:path w="0" h="431800">
                <a:moveTo>
                  <a:pt x="0" y="0"/>
                </a:moveTo>
                <a:lnTo>
                  <a:pt x="0" y="43140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816829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829298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841768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5854237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5864628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5877097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889566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5902035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914504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926973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939442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951911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964380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5976849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8310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989319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999709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6012178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6024647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6037117" y="3845769"/>
            <a:ext cx="0" cy="381635"/>
          </a:xfrm>
          <a:custGeom>
            <a:avLst/>
            <a:gdLst/>
            <a:ahLst/>
            <a:cxnLst/>
            <a:rect l="l" t="t" r="r" b="b"/>
            <a:pathLst>
              <a:path w="0" h="381635">
                <a:moveTo>
                  <a:pt x="0" y="0"/>
                </a:moveTo>
                <a:lnTo>
                  <a:pt x="0" y="381529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6049585" y="3891488"/>
            <a:ext cx="0" cy="335915"/>
          </a:xfrm>
          <a:custGeom>
            <a:avLst/>
            <a:gdLst/>
            <a:ahLst/>
            <a:cxnLst/>
            <a:rect l="l" t="t" r="r" b="b"/>
            <a:pathLst>
              <a:path w="0" h="335914">
                <a:moveTo>
                  <a:pt x="0" y="0"/>
                </a:moveTo>
                <a:lnTo>
                  <a:pt x="0" y="335809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6062055" y="3891488"/>
            <a:ext cx="0" cy="335915"/>
          </a:xfrm>
          <a:custGeom>
            <a:avLst/>
            <a:gdLst/>
            <a:ahLst/>
            <a:cxnLst/>
            <a:rect l="l" t="t" r="r" b="b"/>
            <a:pathLst>
              <a:path w="0" h="335914">
                <a:moveTo>
                  <a:pt x="0" y="0"/>
                </a:moveTo>
                <a:lnTo>
                  <a:pt x="0" y="335809"/>
                </a:lnTo>
              </a:path>
            </a:pathLst>
          </a:custGeom>
          <a:ln w="4157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6074524" y="3891488"/>
            <a:ext cx="0" cy="335915"/>
          </a:xfrm>
          <a:custGeom>
            <a:avLst/>
            <a:gdLst/>
            <a:ahLst/>
            <a:cxnLst/>
            <a:rect l="l" t="t" r="r" b="b"/>
            <a:pathLst>
              <a:path w="0" h="335914">
                <a:moveTo>
                  <a:pt x="0" y="0"/>
                </a:moveTo>
                <a:lnTo>
                  <a:pt x="0" y="335809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6086993" y="3891488"/>
            <a:ext cx="0" cy="335915"/>
          </a:xfrm>
          <a:custGeom>
            <a:avLst/>
            <a:gdLst/>
            <a:ahLst/>
            <a:cxnLst/>
            <a:rect l="l" t="t" r="r" b="b"/>
            <a:pathLst>
              <a:path w="0" h="335914">
                <a:moveTo>
                  <a:pt x="0" y="0"/>
                </a:moveTo>
                <a:lnTo>
                  <a:pt x="0" y="335809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6099462" y="3891488"/>
            <a:ext cx="0" cy="335915"/>
          </a:xfrm>
          <a:custGeom>
            <a:avLst/>
            <a:gdLst/>
            <a:ahLst/>
            <a:cxnLst/>
            <a:rect l="l" t="t" r="r" b="b"/>
            <a:pathLst>
              <a:path w="0" h="335914">
                <a:moveTo>
                  <a:pt x="0" y="0"/>
                </a:moveTo>
                <a:lnTo>
                  <a:pt x="0" y="335809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111931" y="3891488"/>
            <a:ext cx="0" cy="335915"/>
          </a:xfrm>
          <a:custGeom>
            <a:avLst/>
            <a:gdLst/>
            <a:ahLst/>
            <a:cxnLst/>
            <a:rect l="l" t="t" r="r" b="b"/>
            <a:pathLst>
              <a:path w="0" h="335914">
                <a:moveTo>
                  <a:pt x="0" y="0"/>
                </a:moveTo>
                <a:lnTo>
                  <a:pt x="0" y="335809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124400" y="3891488"/>
            <a:ext cx="0" cy="335915"/>
          </a:xfrm>
          <a:custGeom>
            <a:avLst/>
            <a:gdLst/>
            <a:ahLst/>
            <a:cxnLst/>
            <a:rect l="l" t="t" r="r" b="b"/>
            <a:pathLst>
              <a:path w="0" h="335914">
                <a:moveTo>
                  <a:pt x="0" y="0"/>
                </a:moveTo>
                <a:lnTo>
                  <a:pt x="0" y="335809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6134791" y="3891488"/>
            <a:ext cx="0" cy="335915"/>
          </a:xfrm>
          <a:custGeom>
            <a:avLst/>
            <a:gdLst/>
            <a:ahLst/>
            <a:cxnLst/>
            <a:rect l="l" t="t" r="r" b="b"/>
            <a:pathLst>
              <a:path w="0" h="335914">
                <a:moveTo>
                  <a:pt x="0" y="0"/>
                </a:moveTo>
                <a:lnTo>
                  <a:pt x="0" y="335809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6147260" y="3891488"/>
            <a:ext cx="0" cy="335915"/>
          </a:xfrm>
          <a:custGeom>
            <a:avLst/>
            <a:gdLst/>
            <a:ahLst/>
            <a:cxnLst/>
            <a:rect l="l" t="t" r="r" b="b"/>
            <a:pathLst>
              <a:path w="0" h="335914">
                <a:moveTo>
                  <a:pt x="0" y="0"/>
                </a:moveTo>
                <a:lnTo>
                  <a:pt x="0" y="335809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6159730" y="3891488"/>
            <a:ext cx="0" cy="335915"/>
          </a:xfrm>
          <a:custGeom>
            <a:avLst/>
            <a:gdLst/>
            <a:ahLst/>
            <a:cxnLst/>
            <a:rect l="l" t="t" r="r" b="b"/>
            <a:pathLst>
              <a:path w="0" h="335914">
                <a:moveTo>
                  <a:pt x="0" y="0"/>
                </a:moveTo>
                <a:lnTo>
                  <a:pt x="0" y="335809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6172199" y="3891488"/>
            <a:ext cx="0" cy="335915"/>
          </a:xfrm>
          <a:custGeom>
            <a:avLst/>
            <a:gdLst/>
            <a:ahLst/>
            <a:cxnLst/>
            <a:rect l="l" t="t" r="r" b="b"/>
            <a:pathLst>
              <a:path w="0" h="335914">
                <a:moveTo>
                  <a:pt x="0" y="0"/>
                </a:moveTo>
                <a:lnTo>
                  <a:pt x="0" y="335809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6184668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6197137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6209606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6222075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6234544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6247013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6259481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6269873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6282342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6294812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6307280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6319749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6332218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6344688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6357156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6369625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6382096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6394565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6407033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6417424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6429893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6442362" y="3941364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0"/>
                </a:moveTo>
                <a:lnTo>
                  <a:pt x="0" y="285933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6454831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6467300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6479769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8310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6492239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6504708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6517177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6529646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6540036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6552505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6564975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7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6577445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6589914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6602382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6614852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6627321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6639790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6652259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6664728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6677197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6687587" y="3987084"/>
            <a:ext cx="0" cy="240665"/>
          </a:xfrm>
          <a:custGeom>
            <a:avLst/>
            <a:gdLst/>
            <a:ahLst/>
            <a:cxnLst/>
            <a:rect l="l" t="t" r="r" b="b"/>
            <a:pathLst>
              <a:path w="0" h="240664">
                <a:moveTo>
                  <a:pt x="0" y="0"/>
                </a:moveTo>
                <a:lnTo>
                  <a:pt x="0" y="240213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6700057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6712526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6724995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6737463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6749932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6762401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6774870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6787339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6799810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6810201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6822669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6835138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6847607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6860076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6872546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6885016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6897484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6909953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6922422" y="4036962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33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6934892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6947361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6957751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6970220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6982689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6995159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0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7007627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0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7020097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7032566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7045035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7057504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7069973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7080363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7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7092832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7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7105302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7117771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7130240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7142709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7155178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7167647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7180116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7192585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7205054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7217524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4157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7227915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7240384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7252853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7265322" y="4082681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616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7277791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7290260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7302730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0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7315198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0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7327668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7340137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7352606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7362997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7375466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7387935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4157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7462749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7475218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7487687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4156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7498079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7510548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7523017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7535486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7547955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3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7560424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7572893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7585362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7597831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7610300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2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7622769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8310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7633161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7645630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7658098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7670567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7683036" y="4132557"/>
            <a:ext cx="0" cy="95250"/>
          </a:xfrm>
          <a:custGeom>
            <a:avLst/>
            <a:gdLst/>
            <a:ahLst/>
            <a:cxnLst/>
            <a:rect l="l" t="t" r="r" b="b"/>
            <a:pathLst>
              <a:path w="0" h="95250">
                <a:moveTo>
                  <a:pt x="0" y="0"/>
                </a:moveTo>
                <a:lnTo>
                  <a:pt x="0" y="94740"/>
                </a:lnTo>
              </a:path>
            </a:pathLst>
          </a:custGeom>
          <a:ln w="4155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7693427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7705896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7" y="0"/>
                </a:moveTo>
                <a:lnTo>
                  <a:pt x="0" y="0"/>
                </a:lnTo>
                <a:lnTo>
                  <a:pt x="0" y="49020"/>
                </a:lnTo>
                <a:lnTo>
                  <a:pt x="4157" y="49020"/>
                </a:lnTo>
                <a:lnTo>
                  <a:pt x="4157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7718366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7730835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7743304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7755774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7764085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7776554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4" y="0"/>
                </a:moveTo>
                <a:lnTo>
                  <a:pt x="0" y="0"/>
                </a:lnTo>
                <a:lnTo>
                  <a:pt x="0" y="49020"/>
                </a:lnTo>
                <a:lnTo>
                  <a:pt x="8314" y="49020"/>
                </a:lnTo>
                <a:lnTo>
                  <a:pt x="8314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7789024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7801492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7813961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7826432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7838901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7851369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7863838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7876307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7888776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7901245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7" y="0"/>
                </a:moveTo>
                <a:lnTo>
                  <a:pt x="0" y="0"/>
                </a:lnTo>
                <a:lnTo>
                  <a:pt x="0" y="49020"/>
                </a:lnTo>
                <a:lnTo>
                  <a:pt x="4157" y="49020"/>
                </a:lnTo>
                <a:lnTo>
                  <a:pt x="4157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7913713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7" y="0"/>
                </a:moveTo>
                <a:lnTo>
                  <a:pt x="0" y="0"/>
                </a:lnTo>
                <a:lnTo>
                  <a:pt x="0" y="49020"/>
                </a:lnTo>
                <a:lnTo>
                  <a:pt x="4157" y="49020"/>
                </a:lnTo>
                <a:lnTo>
                  <a:pt x="4157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7926182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7" y="0"/>
                </a:moveTo>
                <a:lnTo>
                  <a:pt x="0" y="0"/>
                </a:lnTo>
                <a:lnTo>
                  <a:pt x="0" y="49020"/>
                </a:lnTo>
                <a:lnTo>
                  <a:pt x="4157" y="49020"/>
                </a:lnTo>
                <a:lnTo>
                  <a:pt x="4157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7938654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7951123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7963592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7976061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7988530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8000998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8013469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8025938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8034249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8046718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8059187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8071656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8084125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8096595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8109063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8121532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8134003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0" y="0"/>
                </a:moveTo>
                <a:lnTo>
                  <a:pt x="0" y="0"/>
                </a:lnTo>
                <a:lnTo>
                  <a:pt x="0" y="49020"/>
                </a:lnTo>
                <a:lnTo>
                  <a:pt x="8310" y="49020"/>
                </a:lnTo>
                <a:lnTo>
                  <a:pt x="831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8146472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0" y="0"/>
                </a:moveTo>
                <a:lnTo>
                  <a:pt x="0" y="0"/>
                </a:lnTo>
                <a:lnTo>
                  <a:pt x="0" y="49020"/>
                </a:lnTo>
                <a:lnTo>
                  <a:pt x="8310" y="49020"/>
                </a:lnTo>
                <a:lnTo>
                  <a:pt x="831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8158940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8171409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8183878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8196347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8208816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7" y="0"/>
                </a:moveTo>
                <a:lnTo>
                  <a:pt x="0" y="0"/>
                </a:lnTo>
                <a:lnTo>
                  <a:pt x="0" y="49020"/>
                </a:lnTo>
                <a:lnTo>
                  <a:pt x="4157" y="49020"/>
                </a:lnTo>
                <a:lnTo>
                  <a:pt x="4157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8221285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7" y="0"/>
                </a:moveTo>
                <a:lnTo>
                  <a:pt x="0" y="0"/>
                </a:lnTo>
                <a:lnTo>
                  <a:pt x="0" y="49020"/>
                </a:lnTo>
                <a:lnTo>
                  <a:pt x="4157" y="49020"/>
                </a:lnTo>
                <a:lnTo>
                  <a:pt x="4157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8233754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7" y="0"/>
                </a:moveTo>
                <a:lnTo>
                  <a:pt x="0" y="0"/>
                </a:lnTo>
                <a:lnTo>
                  <a:pt x="0" y="49020"/>
                </a:lnTo>
                <a:lnTo>
                  <a:pt x="4157" y="49020"/>
                </a:lnTo>
                <a:lnTo>
                  <a:pt x="4157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8246224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8258692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8271161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8283632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8296101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8308569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8316883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8329352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8341821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8354290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8366759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8379227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8391696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8404166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8416635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8429104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8441574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8454043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8466511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8478980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8491449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8503918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8516387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5" y="0"/>
                </a:moveTo>
                <a:lnTo>
                  <a:pt x="0" y="0"/>
                </a:lnTo>
                <a:lnTo>
                  <a:pt x="0" y="49020"/>
                </a:lnTo>
                <a:lnTo>
                  <a:pt x="4155" y="49020"/>
                </a:lnTo>
                <a:lnTo>
                  <a:pt x="415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8528856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7" y="0"/>
                </a:moveTo>
                <a:lnTo>
                  <a:pt x="0" y="0"/>
                </a:lnTo>
                <a:lnTo>
                  <a:pt x="0" y="49020"/>
                </a:lnTo>
                <a:lnTo>
                  <a:pt x="4157" y="49020"/>
                </a:lnTo>
                <a:lnTo>
                  <a:pt x="4157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8541325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7" y="0"/>
                </a:moveTo>
                <a:lnTo>
                  <a:pt x="0" y="0"/>
                </a:lnTo>
                <a:lnTo>
                  <a:pt x="0" y="49020"/>
                </a:lnTo>
                <a:lnTo>
                  <a:pt x="4157" y="49020"/>
                </a:lnTo>
                <a:lnTo>
                  <a:pt x="4157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8553795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8566263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8578732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8587045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8599513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8611982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8624454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8636923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8649392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2" y="0"/>
                </a:moveTo>
                <a:lnTo>
                  <a:pt x="0" y="0"/>
                </a:lnTo>
                <a:lnTo>
                  <a:pt x="0" y="49020"/>
                </a:lnTo>
                <a:lnTo>
                  <a:pt x="8312" y="49020"/>
                </a:lnTo>
                <a:lnTo>
                  <a:pt x="831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8661861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8674330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8686798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8699267" y="4178277"/>
            <a:ext cx="8890" cy="49530"/>
          </a:xfrm>
          <a:custGeom>
            <a:avLst/>
            <a:gdLst/>
            <a:ahLst/>
            <a:cxnLst/>
            <a:rect l="l" t="t" r="r" b="b"/>
            <a:pathLst>
              <a:path w="8890" h="49529">
                <a:moveTo>
                  <a:pt x="8313" y="0"/>
                </a:moveTo>
                <a:lnTo>
                  <a:pt x="0" y="0"/>
                </a:lnTo>
                <a:lnTo>
                  <a:pt x="0" y="49020"/>
                </a:lnTo>
                <a:lnTo>
                  <a:pt x="8313" y="49020"/>
                </a:lnTo>
                <a:lnTo>
                  <a:pt x="8313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8711736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8724205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6" y="0"/>
                </a:moveTo>
                <a:lnTo>
                  <a:pt x="0" y="0"/>
                </a:lnTo>
                <a:lnTo>
                  <a:pt x="0" y="49020"/>
                </a:lnTo>
                <a:lnTo>
                  <a:pt x="4156" y="49020"/>
                </a:lnTo>
                <a:lnTo>
                  <a:pt x="4156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8736674" y="4178277"/>
            <a:ext cx="4445" cy="49530"/>
          </a:xfrm>
          <a:custGeom>
            <a:avLst/>
            <a:gdLst/>
            <a:ahLst/>
            <a:cxnLst/>
            <a:rect l="l" t="t" r="r" b="b"/>
            <a:pathLst>
              <a:path w="4445" h="49529">
                <a:moveTo>
                  <a:pt x="4157" y="0"/>
                </a:moveTo>
                <a:lnTo>
                  <a:pt x="0" y="0"/>
                </a:lnTo>
                <a:lnTo>
                  <a:pt x="0" y="49020"/>
                </a:lnTo>
                <a:lnTo>
                  <a:pt x="4157" y="49020"/>
                </a:lnTo>
                <a:lnTo>
                  <a:pt x="4157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4999742" y="4227299"/>
            <a:ext cx="3745865" cy="0"/>
          </a:xfrm>
          <a:custGeom>
            <a:avLst/>
            <a:gdLst/>
            <a:ahLst/>
            <a:cxnLst/>
            <a:rect l="l" t="t" r="r" b="b"/>
            <a:pathLst>
              <a:path w="3745865" h="0">
                <a:moveTo>
                  <a:pt x="0" y="0"/>
                </a:moveTo>
                <a:lnTo>
                  <a:pt x="3745823" y="0"/>
                </a:lnTo>
              </a:path>
            </a:pathLst>
          </a:custGeom>
          <a:ln w="9524">
            <a:solidFill>
              <a:srgbClr val="96A8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 txBox="1"/>
          <p:nvPr/>
        </p:nvSpPr>
        <p:spPr>
          <a:xfrm>
            <a:off x="4765287" y="4123388"/>
            <a:ext cx="11493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44546A"/>
                </a:solidFill>
                <a:latin typeface="Franklin Gothic Book"/>
                <a:cs typeface="Franklin Gothic Book"/>
              </a:rPr>
              <a:t>0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4681038" y="3644463"/>
            <a:ext cx="19431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45">
                <a:solidFill>
                  <a:srgbClr val="44546A"/>
                </a:solidFill>
                <a:latin typeface="Franklin Gothic Book"/>
                <a:cs typeface="Franklin Gothic Book"/>
              </a:rPr>
              <a:t>10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4676140" y="3165538"/>
            <a:ext cx="20383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44546A"/>
                </a:solidFill>
                <a:latin typeface="Franklin Gothic Book"/>
                <a:cs typeface="Franklin Gothic Book"/>
              </a:rPr>
              <a:t>20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4676140" y="2686613"/>
            <a:ext cx="20383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44546A"/>
                </a:solidFill>
                <a:latin typeface="Franklin Gothic Book"/>
                <a:cs typeface="Franklin Gothic Book"/>
              </a:rPr>
              <a:t>30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4676140" y="2207689"/>
            <a:ext cx="20383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44546A"/>
                </a:solidFill>
                <a:latin typeface="Franklin Gothic Book"/>
                <a:cs typeface="Franklin Gothic Book"/>
              </a:rPr>
              <a:t>40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4676140" y="1728763"/>
            <a:ext cx="20383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44546A"/>
                </a:solidFill>
                <a:latin typeface="Franklin Gothic Book"/>
                <a:cs typeface="Franklin Gothic Book"/>
              </a:rPr>
              <a:t>50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4676140" y="1249838"/>
            <a:ext cx="20383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44546A"/>
                </a:solidFill>
                <a:latin typeface="Franklin Gothic Book"/>
                <a:cs typeface="Franklin Gothic Book"/>
              </a:rPr>
              <a:t>60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7289837" y="4119857"/>
            <a:ext cx="169545" cy="12065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u="dbl" sz="1000">
                <a:solidFill>
                  <a:srgbClr val="ED7D31"/>
                </a:solidFill>
                <a:uFill>
                  <a:solidFill>
                    <a:srgbClr val="55677D"/>
                  </a:solidFill>
                </a:uFill>
                <a:latin typeface="Franklin Gothic Book"/>
                <a:cs typeface="Franklin Gothic Book"/>
              </a:rPr>
              <a:t> </a:t>
            </a:r>
            <a:r>
              <a:rPr dirty="0" u="dbl" sz="1000" spc="-5">
                <a:solidFill>
                  <a:srgbClr val="ED7D31"/>
                </a:solidFill>
                <a:uFill>
                  <a:solidFill>
                    <a:srgbClr val="55677D"/>
                  </a:solidFill>
                </a:uFill>
                <a:latin typeface="Franklin Gothic Book"/>
                <a:cs typeface="Franklin Gothic Book"/>
              </a:rPr>
              <a:t> 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4931810" y="4292163"/>
            <a:ext cx="3853815" cy="24892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algn="ctr" marL="132715">
              <a:lnSpc>
                <a:spcPts val="1180"/>
              </a:lnSpc>
              <a:spcBef>
                <a:spcPts val="15"/>
              </a:spcBef>
            </a:pP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endParaRPr sz="1000">
              <a:latin typeface="Franklin Gothic Book"/>
              <a:cs typeface="Franklin Gothic Book"/>
            </a:endParaRPr>
          </a:p>
          <a:p>
            <a:pPr algn="ctr" marL="74295">
              <a:lnSpc>
                <a:spcPts val="1160"/>
              </a:lnSpc>
            </a:pPr>
            <a:r>
              <a:rPr dirty="0" sz="1000" spc="-10">
                <a:solidFill>
                  <a:srgbClr val="ED7D31"/>
                </a:solidFill>
                <a:latin typeface="Franklin Gothic Book"/>
                <a:cs typeface="Franklin Gothic Book"/>
              </a:rPr>
              <a:t>13</a:t>
            </a:r>
            <a:endParaRPr sz="1000">
              <a:latin typeface="Franklin Gothic Book"/>
              <a:cs typeface="Franklin Gothic Book"/>
            </a:endParaRPr>
          </a:p>
          <a:p>
            <a:pPr algn="ctr" marL="74295">
              <a:lnSpc>
                <a:spcPts val="1160"/>
              </a:lnSpc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25</a:t>
            </a:r>
            <a:endParaRPr sz="1000">
              <a:latin typeface="Franklin Gothic Book"/>
              <a:cs typeface="Franklin Gothic Book"/>
            </a:endParaRPr>
          </a:p>
          <a:p>
            <a:pPr algn="ctr" marL="74295">
              <a:lnSpc>
                <a:spcPts val="1160"/>
              </a:lnSpc>
            </a:pPr>
            <a:r>
              <a:rPr dirty="0" sz="1000" spc="-50">
                <a:solidFill>
                  <a:srgbClr val="ED7D31"/>
                </a:solidFill>
                <a:latin typeface="Franklin Gothic Book"/>
                <a:cs typeface="Franklin Gothic Book"/>
              </a:rPr>
              <a:t>37</a:t>
            </a:r>
            <a:endParaRPr sz="1000">
              <a:latin typeface="Franklin Gothic Book"/>
              <a:cs typeface="Franklin Gothic Book"/>
            </a:endParaRPr>
          </a:p>
          <a:p>
            <a:pPr algn="ctr" marL="74295">
              <a:lnSpc>
                <a:spcPts val="1160"/>
              </a:lnSpc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49</a:t>
            </a:r>
            <a:endParaRPr sz="1000">
              <a:latin typeface="Franklin Gothic Book"/>
              <a:cs typeface="Franklin Gothic Book"/>
            </a:endParaRPr>
          </a:p>
          <a:p>
            <a:pPr algn="ctr" marL="74295">
              <a:lnSpc>
                <a:spcPts val="1160"/>
              </a:lnSpc>
            </a:pPr>
            <a:r>
              <a:rPr dirty="0" sz="1000" spc="-40">
                <a:solidFill>
                  <a:srgbClr val="ED7D31"/>
                </a:solidFill>
                <a:latin typeface="Franklin Gothic Book"/>
                <a:cs typeface="Franklin Gothic Book"/>
              </a:rPr>
              <a:t>61</a:t>
            </a:r>
            <a:endParaRPr sz="1000">
              <a:latin typeface="Franklin Gothic Book"/>
              <a:cs typeface="Franklin Gothic Book"/>
            </a:endParaRPr>
          </a:p>
          <a:p>
            <a:pPr algn="ctr" marL="74295">
              <a:lnSpc>
                <a:spcPts val="1160"/>
              </a:lnSpc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73</a:t>
            </a:r>
            <a:endParaRPr sz="1000">
              <a:latin typeface="Franklin Gothic Book"/>
              <a:cs typeface="Franklin Gothic Book"/>
            </a:endParaRPr>
          </a:p>
          <a:p>
            <a:pPr algn="ctr" marL="74295">
              <a:lnSpc>
                <a:spcPts val="1160"/>
              </a:lnSpc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85</a:t>
            </a:r>
            <a:endParaRPr sz="1000">
              <a:latin typeface="Franklin Gothic Book"/>
              <a:cs typeface="Franklin Gothic Book"/>
            </a:endParaRPr>
          </a:p>
          <a:p>
            <a:pPr algn="ctr" marL="74295">
              <a:lnSpc>
                <a:spcPts val="1160"/>
              </a:lnSpc>
            </a:pPr>
            <a:r>
              <a:rPr dirty="0" sz="1000" spc="-60">
                <a:solidFill>
                  <a:srgbClr val="ED7D31"/>
                </a:solidFill>
                <a:latin typeface="Franklin Gothic Book"/>
                <a:cs typeface="Franklin Gothic Book"/>
              </a:rPr>
              <a:t>97</a:t>
            </a:r>
            <a:endParaRPr sz="1000">
              <a:latin typeface="Franklin Gothic Book"/>
              <a:cs typeface="Franklin Gothic Book"/>
            </a:endParaRPr>
          </a:p>
          <a:p>
            <a:pPr algn="ctr" marL="3810">
              <a:lnSpc>
                <a:spcPts val="1160"/>
              </a:lnSpc>
            </a:pPr>
            <a:r>
              <a:rPr dirty="0" sz="1000" spc="-35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0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9</a:t>
            </a:r>
            <a:endParaRPr sz="1000">
              <a:latin typeface="Franklin Gothic Book"/>
              <a:cs typeface="Franklin Gothic Book"/>
            </a:endParaRPr>
          </a:p>
          <a:p>
            <a:pPr algn="ctr" marL="4445">
              <a:lnSpc>
                <a:spcPts val="1160"/>
              </a:lnSpc>
            </a:pP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r>
              <a:rPr dirty="0" sz="1000" spc="-35">
                <a:solidFill>
                  <a:srgbClr val="ED7D31"/>
                </a:solidFill>
                <a:latin typeface="Franklin Gothic Book"/>
                <a:cs typeface="Franklin Gothic Book"/>
              </a:rPr>
              <a:t>2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endParaRPr sz="1000">
              <a:latin typeface="Franklin Gothic Book"/>
              <a:cs typeface="Franklin Gothic Book"/>
            </a:endParaRPr>
          </a:p>
          <a:p>
            <a:pPr algn="ctr" marL="635">
              <a:lnSpc>
                <a:spcPts val="1160"/>
              </a:lnSpc>
            </a:pPr>
            <a:r>
              <a:rPr dirty="0" sz="1000" spc="-10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33</a:t>
            </a:r>
            <a:endParaRPr sz="1000">
              <a:latin typeface="Franklin Gothic Book"/>
              <a:cs typeface="Franklin Gothic Book"/>
            </a:endParaRPr>
          </a:p>
          <a:p>
            <a:pPr algn="ctr" marL="3810">
              <a:lnSpc>
                <a:spcPts val="1160"/>
              </a:lnSpc>
            </a:pPr>
            <a:r>
              <a:rPr dirty="0" sz="1000" spc="-35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4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5</a:t>
            </a:r>
            <a:endParaRPr sz="1000">
              <a:latin typeface="Franklin Gothic Book"/>
              <a:cs typeface="Franklin Gothic Book"/>
            </a:endParaRPr>
          </a:p>
          <a:p>
            <a:pPr algn="ctr" marL="6985">
              <a:lnSpc>
                <a:spcPts val="1160"/>
              </a:lnSpc>
            </a:pPr>
            <a:r>
              <a:rPr dirty="0" sz="1000" spc="-15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r>
              <a:rPr dirty="0" sz="1000" spc="-45">
                <a:solidFill>
                  <a:srgbClr val="ED7D31"/>
                </a:solidFill>
                <a:latin typeface="Franklin Gothic Book"/>
                <a:cs typeface="Franklin Gothic Book"/>
              </a:rPr>
              <a:t>5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7</a:t>
            </a:r>
            <a:endParaRPr sz="1000">
              <a:latin typeface="Franklin Gothic Book"/>
              <a:cs typeface="Franklin Gothic Book"/>
            </a:endParaRPr>
          </a:p>
          <a:p>
            <a:pPr algn="ctr" marL="3810">
              <a:lnSpc>
                <a:spcPts val="1160"/>
              </a:lnSpc>
            </a:pPr>
            <a:r>
              <a:rPr dirty="0" sz="1000" spc="-35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6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9</a:t>
            </a:r>
            <a:endParaRPr sz="1000">
              <a:latin typeface="Franklin Gothic Book"/>
              <a:cs typeface="Franklin Gothic Book"/>
            </a:endParaRPr>
          </a:p>
          <a:p>
            <a:pPr algn="ctr" marL="5715">
              <a:lnSpc>
                <a:spcPts val="1160"/>
              </a:lnSpc>
            </a:pPr>
            <a:r>
              <a:rPr dirty="0" sz="1000" spc="-10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r>
              <a:rPr dirty="0" sz="1000" spc="-40">
                <a:solidFill>
                  <a:srgbClr val="ED7D31"/>
                </a:solidFill>
                <a:latin typeface="Franklin Gothic Book"/>
                <a:cs typeface="Franklin Gothic Book"/>
              </a:rPr>
              <a:t>8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endParaRPr sz="1000">
              <a:latin typeface="Franklin Gothic Book"/>
              <a:cs typeface="Franklin Gothic Book"/>
            </a:endParaRPr>
          </a:p>
          <a:p>
            <a:pPr algn="ctr" marL="1270">
              <a:lnSpc>
                <a:spcPts val="1160"/>
              </a:lnSpc>
            </a:pPr>
            <a:r>
              <a:rPr dirty="0" sz="1000" spc="-15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9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3</a:t>
            </a:r>
            <a:endParaRPr sz="1000">
              <a:latin typeface="Franklin Gothic Book"/>
              <a:cs typeface="Franklin Gothic Book"/>
            </a:endParaRPr>
          </a:p>
          <a:p>
            <a:pPr algn="ctr">
              <a:lnSpc>
                <a:spcPts val="1160"/>
              </a:lnSpc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205</a:t>
            </a:r>
            <a:endParaRPr sz="1000">
              <a:latin typeface="Franklin Gothic Book"/>
              <a:cs typeface="Franklin Gothic Book"/>
            </a:endParaRPr>
          </a:p>
          <a:p>
            <a:pPr algn="ctr" marL="12700">
              <a:lnSpc>
                <a:spcPts val="1160"/>
              </a:lnSpc>
            </a:pPr>
            <a:r>
              <a:rPr dirty="0" sz="1000" spc="-40">
                <a:solidFill>
                  <a:srgbClr val="ED7D31"/>
                </a:solidFill>
                <a:latin typeface="Franklin Gothic Book"/>
                <a:cs typeface="Franklin Gothic Book"/>
              </a:rPr>
              <a:t>2</a:t>
            </a:r>
            <a:r>
              <a:rPr dirty="0" sz="1000" spc="-70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7</a:t>
            </a:r>
            <a:endParaRPr sz="1000">
              <a:latin typeface="Franklin Gothic Book"/>
              <a:cs typeface="Franklin Gothic Book"/>
            </a:endParaRPr>
          </a:p>
          <a:p>
            <a:pPr algn="ctr">
              <a:lnSpc>
                <a:spcPts val="1160"/>
              </a:lnSpc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229</a:t>
            </a:r>
            <a:endParaRPr sz="1000">
              <a:latin typeface="Franklin Gothic Book"/>
              <a:cs typeface="Franklin Gothic Book"/>
            </a:endParaRPr>
          </a:p>
          <a:p>
            <a:pPr algn="ctr" marL="5715">
              <a:lnSpc>
                <a:spcPts val="1160"/>
              </a:lnSpc>
            </a:pPr>
            <a:r>
              <a:rPr dirty="0" sz="1000" spc="-45">
                <a:solidFill>
                  <a:srgbClr val="ED7D31"/>
                </a:solidFill>
                <a:latin typeface="Franklin Gothic Book"/>
                <a:cs typeface="Franklin Gothic Book"/>
              </a:rPr>
              <a:t>2</a:t>
            </a:r>
            <a:r>
              <a:rPr dirty="0" sz="1000" spc="-70">
                <a:solidFill>
                  <a:srgbClr val="ED7D31"/>
                </a:solidFill>
                <a:latin typeface="Franklin Gothic Book"/>
                <a:cs typeface="Franklin Gothic Book"/>
              </a:rPr>
              <a:t>4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endParaRPr sz="1000">
              <a:latin typeface="Franklin Gothic Book"/>
              <a:cs typeface="Franklin Gothic Book"/>
            </a:endParaRPr>
          </a:p>
          <a:p>
            <a:pPr algn="ctr">
              <a:lnSpc>
                <a:spcPts val="1160"/>
              </a:lnSpc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253</a:t>
            </a:r>
            <a:endParaRPr sz="1000">
              <a:latin typeface="Franklin Gothic Book"/>
              <a:cs typeface="Franklin Gothic Book"/>
            </a:endParaRPr>
          </a:p>
          <a:p>
            <a:pPr algn="ctr">
              <a:lnSpc>
                <a:spcPts val="1160"/>
              </a:lnSpc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265</a:t>
            </a:r>
            <a:endParaRPr sz="1000">
              <a:latin typeface="Franklin Gothic Book"/>
              <a:cs typeface="Franklin Gothic Book"/>
            </a:endParaRPr>
          </a:p>
          <a:p>
            <a:pPr algn="ctr" marL="8890">
              <a:lnSpc>
                <a:spcPts val="1160"/>
              </a:lnSpc>
            </a:pPr>
            <a:r>
              <a:rPr dirty="0" sz="1000" spc="-45">
                <a:solidFill>
                  <a:srgbClr val="ED7D31"/>
                </a:solidFill>
                <a:latin typeface="Franklin Gothic Book"/>
                <a:cs typeface="Franklin Gothic Book"/>
              </a:rPr>
              <a:t>2</a:t>
            </a:r>
            <a:r>
              <a:rPr dirty="0" sz="1000" spc="-30">
                <a:solidFill>
                  <a:srgbClr val="ED7D31"/>
                </a:solidFill>
                <a:latin typeface="Franklin Gothic Book"/>
                <a:cs typeface="Franklin Gothic Book"/>
              </a:rPr>
              <a:t>7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7</a:t>
            </a:r>
            <a:endParaRPr sz="1000">
              <a:latin typeface="Franklin Gothic Book"/>
              <a:cs typeface="Franklin Gothic Book"/>
            </a:endParaRPr>
          </a:p>
          <a:p>
            <a:pPr algn="ctr">
              <a:lnSpc>
                <a:spcPts val="1160"/>
              </a:lnSpc>
            </a:pPr>
            <a:r>
              <a:rPr dirty="0" sz="1000" spc="-5">
                <a:solidFill>
                  <a:srgbClr val="ED7D31"/>
                </a:solidFill>
                <a:latin typeface="Franklin Gothic Book"/>
                <a:cs typeface="Franklin Gothic Book"/>
              </a:rPr>
              <a:t>289</a:t>
            </a:r>
            <a:endParaRPr sz="1000">
              <a:latin typeface="Franklin Gothic Book"/>
              <a:cs typeface="Franklin Gothic Book"/>
            </a:endParaRPr>
          </a:p>
          <a:p>
            <a:pPr algn="ctr" marL="4445">
              <a:lnSpc>
                <a:spcPts val="1180"/>
              </a:lnSpc>
            </a:pP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3</a:t>
            </a:r>
            <a:r>
              <a:rPr dirty="0" sz="1000" spc="-40">
                <a:solidFill>
                  <a:srgbClr val="ED7D31"/>
                </a:solidFill>
                <a:latin typeface="Franklin Gothic Book"/>
                <a:cs typeface="Franklin Gothic Book"/>
              </a:rPr>
              <a:t>0</a:t>
            </a:r>
            <a:r>
              <a:rPr dirty="0" sz="1000">
                <a:solidFill>
                  <a:srgbClr val="ED7D31"/>
                </a:solidFill>
                <a:latin typeface="Franklin Gothic Book"/>
                <a:cs typeface="Franklin Gothic Book"/>
              </a:rPr>
              <a:t>1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73" name="object 373"/>
          <p:cNvSpPr/>
          <p:nvPr/>
        </p:nvSpPr>
        <p:spPr>
          <a:xfrm>
            <a:off x="5731817" y="2908031"/>
            <a:ext cx="2217420" cy="554990"/>
          </a:xfrm>
          <a:custGeom>
            <a:avLst/>
            <a:gdLst/>
            <a:ahLst/>
            <a:cxnLst/>
            <a:rect l="l" t="t" r="r" b="b"/>
            <a:pathLst>
              <a:path w="2217420" h="554989">
                <a:moveTo>
                  <a:pt x="0" y="0"/>
                </a:moveTo>
                <a:lnTo>
                  <a:pt x="2217219" y="0"/>
                </a:lnTo>
                <a:lnTo>
                  <a:pt x="2217219" y="554409"/>
                </a:lnTo>
                <a:lnTo>
                  <a:pt x="0" y="554409"/>
                </a:lnTo>
                <a:lnTo>
                  <a:pt x="0" y="0"/>
                </a:lnTo>
                <a:close/>
              </a:path>
            </a:pathLst>
          </a:custGeom>
          <a:solidFill>
            <a:srgbClr val="81B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 txBox="1"/>
          <p:nvPr/>
        </p:nvSpPr>
        <p:spPr>
          <a:xfrm>
            <a:off x="5731817" y="2971531"/>
            <a:ext cx="2217420" cy="3606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513080" marR="102870" indent="-403225">
              <a:lnSpc>
                <a:spcPts val="1200"/>
              </a:lnSpc>
              <a:spcBef>
                <a:spcPts val="34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Median # of 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MViV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cases</a:t>
            </a:r>
            <a:r>
              <a:rPr dirty="0" sz="12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per  site=4, IQR [1,</a:t>
            </a:r>
            <a:r>
              <a:rPr dirty="0" sz="12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8]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5" name="object 375"/>
          <p:cNvSpPr/>
          <p:nvPr/>
        </p:nvSpPr>
        <p:spPr>
          <a:xfrm>
            <a:off x="6863067" y="3340922"/>
            <a:ext cx="0" cy="601980"/>
          </a:xfrm>
          <a:custGeom>
            <a:avLst/>
            <a:gdLst/>
            <a:ahLst/>
            <a:cxnLst/>
            <a:rect l="l" t="t" r="r" b="b"/>
            <a:pathLst>
              <a:path w="0" h="601979">
                <a:moveTo>
                  <a:pt x="0" y="0"/>
                </a:moveTo>
                <a:lnTo>
                  <a:pt x="0" y="601662"/>
                </a:lnTo>
              </a:path>
            </a:pathLst>
          </a:custGeom>
          <a:ln w="38099">
            <a:solidFill>
              <a:srgbClr val="81B8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6805917" y="386638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0"/>
                </a:lnTo>
                <a:lnTo>
                  <a:pt x="5715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81B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 txBox="1"/>
          <p:nvPr/>
        </p:nvSpPr>
        <p:spPr>
          <a:xfrm>
            <a:off x="4397416" y="1779804"/>
            <a:ext cx="167640" cy="98298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b="1">
                <a:latin typeface="Arial"/>
                <a:cs typeface="Arial"/>
              </a:rPr>
              <a:t># of </a:t>
            </a:r>
            <a:r>
              <a:rPr dirty="0" sz="1000" spc="-5" b="1">
                <a:latin typeface="Arial"/>
                <a:cs typeface="Arial"/>
              </a:rPr>
              <a:t>MViV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cases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6488090" y="4675758"/>
            <a:ext cx="4508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S</a:t>
            </a:r>
            <a:r>
              <a:rPr dirty="0" sz="1400" spc="-5" b="1">
                <a:latin typeface="Arial"/>
                <a:cs typeface="Arial"/>
              </a:rPr>
              <a:t>i</a:t>
            </a:r>
            <a:r>
              <a:rPr dirty="0" sz="1400" b="1">
                <a:latin typeface="Arial"/>
                <a:cs typeface="Arial"/>
              </a:rPr>
              <a:t>tes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4730" y="781397"/>
            <a:ext cx="8433261" cy="4260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95900" y="1515753"/>
            <a:ext cx="1941195" cy="310515"/>
          </a:xfrm>
          <a:custGeom>
            <a:avLst/>
            <a:gdLst/>
            <a:ahLst/>
            <a:cxnLst/>
            <a:rect l="l" t="t" r="r" b="b"/>
            <a:pathLst>
              <a:path w="1941195" h="310514">
                <a:moveTo>
                  <a:pt x="0" y="0"/>
                </a:moveTo>
                <a:lnTo>
                  <a:pt x="1941072" y="0"/>
                </a:lnTo>
                <a:lnTo>
                  <a:pt x="1941072" y="310338"/>
                </a:lnTo>
                <a:lnTo>
                  <a:pt x="0" y="310338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5900" y="1826092"/>
            <a:ext cx="1941195" cy="310515"/>
          </a:xfrm>
          <a:custGeom>
            <a:avLst/>
            <a:gdLst/>
            <a:ahLst/>
            <a:cxnLst/>
            <a:rect l="l" t="t" r="r" b="b"/>
            <a:pathLst>
              <a:path w="1941195" h="310514">
                <a:moveTo>
                  <a:pt x="0" y="0"/>
                </a:moveTo>
                <a:lnTo>
                  <a:pt x="1941072" y="0"/>
                </a:lnTo>
                <a:lnTo>
                  <a:pt x="1941072" y="310339"/>
                </a:lnTo>
                <a:lnTo>
                  <a:pt x="0" y="310339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5900" y="2136432"/>
            <a:ext cx="1941195" cy="310515"/>
          </a:xfrm>
          <a:custGeom>
            <a:avLst/>
            <a:gdLst/>
            <a:ahLst/>
            <a:cxnLst/>
            <a:rect l="l" t="t" r="r" b="b"/>
            <a:pathLst>
              <a:path w="1941195" h="310514">
                <a:moveTo>
                  <a:pt x="0" y="0"/>
                </a:moveTo>
                <a:lnTo>
                  <a:pt x="1941072" y="0"/>
                </a:lnTo>
                <a:lnTo>
                  <a:pt x="1941072" y="310338"/>
                </a:lnTo>
                <a:lnTo>
                  <a:pt x="0" y="310338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5900" y="2446770"/>
            <a:ext cx="1941195" cy="310515"/>
          </a:xfrm>
          <a:custGeom>
            <a:avLst/>
            <a:gdLst/>
            <a:ahLst/>
            <a:cxnLst/>
            <a:rect l="l" t="t" r="r" b="b"/>
            <a:pathLst>
              <a:path w="1941195" h="310514">
                <a:moveTo>
                  <a:pt x="0" y="0"/>
                </a:moveTo>
                <a:lnTo>
                  <a:pt x="1941072" y="0"/>
                </a:lnTo>
                <a:lnTo>
                  <a:pt x="1941072" y="310339"/>
                </a:lnTo>
                <a:lnTo>
                  <a:pt x="0" y="310339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5900" y="2757110"/>
            <a:ext cx="1941195" cy="310515"/>
          </a:xfrm>
          <a:custGeom>
            <a:avLst/>
            <a:gdLst/>
            <a:ahLst/>
            <a:cxnLst/>
            <a:rect l="l" t="t" r="r" b="b"/>
            <a:pathLst>
              <a:path w="1941195" h="310514">
                <a:moveTo>
                  <a:pt x="0" y="0"/>
                </a:moveTo>
                <a:lnTo>
                  <a:pt x="1941072" y="0"/>
                </a:lnTo>
                <a:lnTo>
                  <a:pt x="1941072" y="310338"/>
                </a:lnTo>
                <a:lnTo>
                  <a:pt x="0" y="310338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5900" y="3067448"/>
            <a:ext cx="1941195" cy="310515"/>
          </a:xfrm>
          <a:custGeom>
            <a:avLst/>
            <a:gdLst/>
            <a:ahLst/>
            <a:cxnLst/>
            <a:rect l="l" t="t" r="r" b="b"/>
            <a:pathLst>
              <a:path w="1941195" h="310514">
                <a:moveTo>
                  <a:pt x="0" y="0"/>
                </a:moveTo>
                <a:lnTo>
                  <a:pt x="1941072" y="0"/>
                </a:lnTo>
                <a:lnTo>
                  <a:pt x="1941072" y="310338"/>
                </a:lnTo>
                <a:lnTo>
                  <a:pt x="0" y="310338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5900" y="3377787"/>
            <a:ext cx="1941195" cy="310515"/>
          </a:xfrm>
          <a:custGeom>
            <a:avLst/>
            <a:gdLst/>
            <a:ahLst/>
            <a:cxnLst/>
            <a:rect l="l" t="t" r="r" b="b"/>
            <a:pathLst>
              <a:path w="1941195" h="310514">
                <a:moveTo>
                  <a:pt x="0" y="0"/>
                </a:moveTo>
                <a:lnTo>
                  <a:pt x="1941072" y="0"/>
                </a:lnTo>
                <a:lnTo>
                  <a:pt x="1941072" y="310339"/>
                </a:lnTo>
                <a:lnTo>
                  <a:pt x="0" y="310339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5900" y="3688126"/>
            <a:ext cx="1941195" cy="310515"/>
          </a:xfrm>
          <a:custGeom>
            <a:avLst/>
            <a:gdLst/>
            <a:ahLst/>
            <a:cxnLst/>
            <a:rect l="l" t="t" r="r" b="b"/>
            <a:pathLst>
              <a:path w="1941195" h="310514">
                <a:moveTo>
                  <a:pt x="0" y="0"/>
                </a:moveTo>
                <a:lnTo>
                  <a:pt x="1941072" y="0"/>
                </a:lnTo>
                <a:lnTo>
                  <a:pt x="1941072" y="310338"/>
                </a:lnTo>
                <a:lnTo>
                  <a:pt x="0" y="310338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5900" y="3998465"/>
            <a:ext cx="1941195" cy="310515"/>
          </a:xfrm>
          <a:custGeom>
            <a:avLst/>
            <a:gdLst/>
            <a:ahLst/>
            <a:cxnLst/>
            <a:rect l="l" t="t" r="r" b="b"/>
            <a:pathLst>
              <a:path w="1941195" h="310514">
                <a:moveTo>
                  <a:pt x="0" y="0"/>
                </a:moveTo>
                <a:lnTo>
                  <a:pt x="1941072" y="0"/>
                </a:lnTo>
                <a:lnTo>
                  <a:pt x="1941072" y="310338"/>
                </a:lnTo>
                <a:lnTo>
                  <a:pt x="0" y="310338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5900" y="4308804"/>
            <a:ext cx="1941195" cy="310515"/>
          </a:xfrm>
          <a:custGeom>
            <a:avLst/>
            <a:gdLst/>
            <a:ahLst/>
            <a:cxnLst/>
            <a:rect l="l" t="t" r="r" b="b"/>
            <a:pathLst>
              <a:path w="1941195" h="310514">
                <a:moveTo>
                  <a:pt x="0" y="0"/>
                </a:moveTo>
                <a:lnTo>
                  <a:pt x="1941072" y="0"/>
                </a:lnTo>
                <a:lnTo>
                  <a:pt x="1941072" y="310338"/>
                </a:lnTo>
                <a:lnTo>
                  <a:pt x="0" y="310338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5900" y="4619143"/>
            <a:ext cx="1941195" cy="310515"/>
          </a:xfrm>
          <a:custGeom>
            <a:avLst/>
            <a:gdLst/>
            <a:ahLst/>
            <a:cxnLst/>
            <a:rect l="l" t="t" r="r" b="b"/>
            <a:pathLst>
              <a:path w="1941195" h="310514">
                <a:moveTo>
                  <a:pt x="0" y="0"/>
                </a:moveTo>
                <a:lnTo>
                  <a:pt x="1941072" y="0"/>
                </a:lnTo>
                <a:lnTo>
                  <a:pt x="1941072" y="310338"/>
                </a:lnTo>
                <a:lnTo>
                  <a:pt x="0" y="310338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36972" y="4619143"/>
            <a:ext cx="2392045" cy="310515"/>
          </a:xfrm>
          <a:custGeom>
            <a:avLst/>
            <a:gdLst/>
            <a:ahLst/>
            <a:cxnLst/>
            <a:rect l="l" t="t" r="r" b="b"/>
            <a:pathLst>
              <a:path w="2392045" h="310514">
                <a:moveTo>
                  <a:pt x="0" y="0"/>
                </a:moveTo>
                <a:lnTo>
                  <a:pt x="2391949" y="0"/>
                </a:lnTo>
                <a:lnTo>
                  <a:pt x="2391949" y="310338"/>
                </a:lnTo>
                <a:lnTo>
                  <a:pt x="0" y="3103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928922" y="4619143"/>
            <a:ext cx="2334895" cy="310515"/>
          </a:xfrm>
          <a:custGeom>
            <a:avLst/>
            <a:gdLst/>
            <a:ahLst/>
            <a:cxnLst/>
            <a:rect l="l" t="t" r="r" b="b"/>
            <a:pathLst>
              <a:path w="2334895" h="310514">
                <a:moveTo>
                  <a:pt x="0" y="0"/>
                </a:moveTo>
                <a:lnTo>
                  <a:pt x="2334891" y="0"/>
                </a:lnTo>
                <a:lnTo>
                  <a:pt x="2334891" y="310338"/>
                </a:lnTo>
                <a:lnTo>
                  <a:pt x="0" y="3103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35667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Baseline</a:t>
            </a:r>
            <a:r>
              <a:rPr dirty="0" sz="2400" spc="-15"/>
              <a:t> </a:t>
            </a:r>
            <a:r>
              <a:rPr dirty="0" sz="2400" spc="-5"/>
              <a:t>Characteristics</a:t>
            </a:r>
            <a:endParaRPr sz="2400"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09985" y="887468"/>
          <a:ext cx="8032115" cy="4042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2645"/>
                <a:gridCol w="2392045"/>
                <a:gridCol w="2334894"/>
                <a:gridCol w="1149350"/>
              </a:tblGrid>
              <a:tr h="621935"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47065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n(%), or mean</a:t>
                      </a:r>
                      <a:r>
                        <a:rPr dirty="0" sz="1200" spc="-6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(±SD)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r" marL="1019810" marR="170180" indent="643255">
                        <a:lnSpc>
                          <a:spcPct val="169700"/>
                        </a:lnSpc>
                        <a:spcBef>
                          <a:spcPts val="24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Age  Female  NYHA III &amp;</a:t>
                      </a:r>
                      <a:r>
                        <a:rPr dirty="0" sz="1200" spc="-17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IV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r" marL="1129665" marR="170180" indent="-280035">
                        <a:lnSpc>
                          <a:spcPct val="169700"/>
                        </a:lnSpc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Atrial</a:t>
                      </a:r>
                      <a:r>
                        <a:rPr dirty="0" sz="1200" spc="-7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Fibrillation  Prior</a:t>
                      </a:r>
                      <a:r>
                        <a:rPr dirty="0" sz="1200" spc="-8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Stroke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r" marR="17018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COPD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6197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Currently on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dialysis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r" marL="1061720" marR="170180" indent="76200">
                        <a:lnSpc>
                          <a:spcPct val="169700"/>
                        </a:lnSpc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Prior</a:t>
                      </a:r>
                      <a:r>
                        <a:rPr dirty="0" sz="1200" spc="-10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CABG  Prior</a:t>
                      </a:r>
                      <a:r>
                        <a:rPr dirty="0" sz="1200" spc="-17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AVR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Hostile</a:t>
                      </a:r>
                      <a:r>
                        <a:rPr dirty="0" sz="1200" spc="-7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chest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910"/>
                        </a:lnSpc>
                        <a:spcBef>
                          <a:spcPts val="645"/>
                        </a:spcBef>
                      </a:pPr>
                      <a:r>
                        <a:rPr dirty="0" sz="1600" spc="-15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TRANSSEPTAL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5080">
                        <a:lnSpc>
                          <a:spcPts val="167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n=1,326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44546A"/>
                      </a:solidFill>
                      <a:prstDash val="solid"/>
                    </a:lnT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910"/>
                        </a:lnSpc>
                        <a:spcBef>
                          <a:spcPts val="645"/>
                        </a:spcBef>
                      </a:pPr>
                      <a:r>
                        <a:rPr dirty="0" sz="1600" spc="-5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TRANSAPICAL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5080">
                        <a:lnSpc>
                          <a:spcPts val="167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n=203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12700">
                      <a:solidFill>
                        <a:srgbClr val="44546A"/>
                      </a:solidFill>
                      <a:prstDash val="solid"/>
                    </a:lnT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408305">
                        <a:lnSpc>
                          <a:spcPct val="100000"/>
                        </a:lnSpc>
                      </a:pPr>
                      <a:r>
                        <a:rPr dirty="0" sz="1400" i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400" spc="-40" i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44546A"/>
                      </a:solidFill>
                      <a:prstDash val="solid"/>
                    </a:lnL>
                  </a:tcPr>
                </a:tc>
              </a:tr>
              <a:tr h="3055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73.4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(±11.86)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099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72.6</a:t>
                      </a:r>
                      <a:r>
                        <a:rPr dirty="0" sz="1200" spc="-7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(±11.66)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83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44546A"/>
                      </a:solidFill>
                      <a:prstDash val="solid"/>
                    </a:lnL>
                  </a:tcPr>
                </a:tc>
              </a:tr>
              <a:tr h="3103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785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(59.2%)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4739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3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119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(58.6%)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83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0.88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</a:tcPr>
                </a:tc>
              </a:tr>
              <a:tr h="3103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1041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(86.5%)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416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184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(91.1%)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83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</a:tcPr>
                </a:tc>
              </a:tr>
              <a:tr h="3103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952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(71.85%)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130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(64%)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83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</a:tcPr>
                </a:tc>
              </a:tr>
              <a:tr h="3103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232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(17.5%)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(15.3%)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83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0.45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</a:tcPr>
                </a:tc>
              </a:tr>
              <a:tr h="3103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607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(46.2%)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95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(47%)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83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0.82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</a:tcPr>
                </a:tc>
              </a:tr>
              <a:tr h="3103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70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(5.3%)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(5.9%)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83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0.71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</a:tcPr>
                </a:tc>
              </a:tr>
              <a:tr h="3103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442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(33.4%)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84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(41.4%)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83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</a:tcPr>
                </a:tc>
              </a:tr>
              <a:tr h="3103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315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(23.8%)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49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(24.1%)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83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0.91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</a:tcPr>
                </a:tc>
              </a:tr>
              <a:tr h="33577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223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(16.8%)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(22.2%)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83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</a:tr>
              <a:tr h="275597">
                <a:tc>
                  <a:txBody>
                    <a:bodyPr/>
                    <a:lstStyle/>
                    <a:p>
                      <a:pPr marL="122301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STS</a:t>
                      </a:r>
                      <a:r>
                        <a:rPr dirty="0" sz="1200" spc="-2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score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28575">
                      <a:solidFill>
                        <a:srgbClr val="FF7C00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 spc="-4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(±8.58)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518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 spc="-2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11.7</a:t>
                      </a:r>
                      <a:r>
                        <a:rPr dirty="0" sz="1200" spc="-6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(±9.46)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83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44546A"/>
                      </a:solidFill>
                      <a:prstDash val="solid"/>
                    </a:lnL>
                    <a:lnR w="28575">
                      <a:solidFill>
                        <a:srgbClr val="FF7C00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365759" y="4601094"/>
            <a:ext cx="8109064" cy="3990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9421" y="1226126"/>
            <a:ext cx="7730835" cy="2992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295588" y="1517667"/>
            <a:ext cx="5988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solidFill>
                  <a:srgbClr val="44546A"/>
                </a:solidFill>
                <a:latin typeface="Arial"/>
                <a:cs typeface="Arial"/>
              </a:rPr>
              <a:t>p</a:t>
            </a:r>
            <a:r>
              <a:rPr dirty="0" sz="1400" spc="-80" i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4546A"/>
                </a:solidFill>
                <a:latin typeface="Arial"/>
                <a:cs typeface="Arial"/>
              </a:rPr>
              <a:t>value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88546" y="1973414"/>
            <a:ext cx="321945" cy="829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0.36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0.08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0.88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6201" y="1948014"/>
            <a:ext cx="2674620" cy="2172970"/>
          </a:xfrm>
          <a:prstGeom prst="rect">
            <a:avLst/>
          </a:prstGeom>
          <a:solidFill>
            <a:srgbClr val="E7EBF0"/>
          </a:solidFill>
        </p:spPr>
        <p:txBody>
          <a:bodyPr wrap="square" lIns="0" tIns="45719" rIns="0" bIns="0" rtlCol="0" vert="horz">
            <a:spAutoFit/>
          </a:bodyPr>
          <a:lstStyle/>
          <a:p>
            <a:pPr marL="1007110">
              <a:lnSpc>
                <a:spcPct val="100000"/>
              </a:lnSpc>
              <a:spcBef>
                <a:spcPts val="359"/>
              </a:spcBef>
            </a:pPr>
            <a:r>
              <a:rPr dirty="0" sz="1200" spc="-45">
                <a:solidFill>
                  <a:srgbClr val="44546A"/>
                </a:solidFill>
                <a:latin typeface="Arial"/>
                <a:cs typeface="Arial"/>
              </a:rPr>
              <a:t>LV </a:t>
            </a: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Ejection fraction</a:t>
            </a:r>
            <a:r>
              <a:rPr dirty="0" sz="1200" spc="2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(%)</a:t>
            </a:r>
            <a:endParaRPr sz="1200">
              <a:latin typeface="Arial"/>
              <a:cs typeface="Arial"/>
            </a:endParaRPr>
          </a:p>
          <a:p>
            <a:pPr algn="r" marL="157480" marR="77470" indent="1067435">
              <a:lnSpc>
                <a:spcPct val="169700"/>
              </a:lnSpc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Mean</a:t>
            </a:r>
            <a:r>
              <a:rPr dirty="0" sz="1200" spc="-5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MVG</a:t>
            </a:r>
            <a:r>
              <a:rPr dirty="0" sz="1200" spc="-5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(mmHg)  </a:t>
            </a: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Tricuspid insufficiency</a:t>
            </a:r>
            <a:r>
              <a:rPr dirty="0" sz="1200" spc="-5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(mod-severe)</a:t>
            </a:r>
            <a:endParaRPr sz="1200">
              <a:latin typeface="Arial"/>
              <a:cs typeface="Arial"/>
            </a:endParaRPr>
          </a:p>
          <a:p>
            <a:pPr marL="1072515">
              <a:lnSpc>
                <a:spcPct val="100000"/>
              </a:lnSpc>
              <a:spcBef>
                <a:spcPts val="1000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Primary MV</a:t>
            </a:r>
            <a:r>
              <a:rPr dirty="0" sz="1200" spc="-1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Pathology</a:t>
            </a:r>
            <a:endParaRPr sz="1200">
              <a:latin typeface="Arial"/>
              <a:cs typeface="Arial"/>
            </a:endParaRPr>
          </a:p>
          <a:p>
            <a:pPr algn="r" marL="1428115" marR="77470" indent="575310">
              <a:lnSpc>
                <a:spcPct val="169700"/>
              </a:lnSpc>
            </a:pPr>
            <a:r>
              <a:rPr dirty="0" sz="1200" i="1">
                <a:solidFill>
                  <a:srgbClr val="44546A"/>
                </a:solidFill>
                <a:latin typeface="Arial"/>
                <a:cs typeface="Arial"/>
              </a:rPr>
              <a:t>S</a:t>
            </a:r>
            <a:r>
              <a:rPr dirty="0" sz="1200" spc="-5" i="1">
                <a:solidFill>
                  <a:srgbClr val="44546A"/>
                </a:solidFill>
                <a:latin typeface="Arial"/>
                <a:cs typeface="Arial"/>
              </a:rPr>
              <a:t>t</a:t>
            </a:r>
            <a:r>
              <a:rPr dirty="0" sz="1200" i="1">
                <a:solidFill>
                  <a:srgbClr val="44546A"/>
                </a:solidFill>
                <a:latin typeface="Arial"/>
                <a:cs typeface="Arial"/>
              </a:rPr>
              <a:t>enosis </a:t>
            </a:r>
            <a:r>
              <a:rPr dirty="0" sz="1200" i="1">
                <a:solidFill>
                  <a:srgbClr val="44546A"/>
                </a:solidFill>
                <a:latin typeface="Arial"/>
                <a:cs typeface="Arial"/>
              </a:rPr>
              <a:t> Regurgitation  Both MS and</a:t>
            </a:r>
            <a:r>
              <a:rPr dirty="0" sz="1200" spc="-105" i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44546A"/>
                </a:solidFill>
                <a:latin typeface="Arial"/>
                <a:cs typeface="Arial"/>
              </a:rPr>
              <a:t>MR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384087" y="1319729"/>
          <a:ext cx="3565525" cy="2800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4985"/>
                <a:gridCol w="1760855"/>
              </a:tblGrid>
              <a:tr h="621935">
                <a:tc>
                  <a:txBody>
                    <a:bodyPr/>
                    <a:lstStyle/>
                    <a:p>
                      <a:pPr algn="ctr" marL="5715">
                        <a:lnSpc>
                          <a:spcPts val="1910"/>
                        </a:lnSpc>
                        <a:spcBef>
                          <a:spcPts val="645"/>
                        </a:spcBef>
                      </a:pPr>
                      <a:r>
                        <a:rPr dirty="0" sz="1600" spc="-15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TRANSSEPTAL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5715">
                        <a:lnSpc>
                          <a:spcPts val="167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n=1,326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12700">
                      <a:solidFill>
                        <a:srgbClr val="44546A"/>
                      </a:solidFill>
                      <a:prstDash val="solid"/>
                    </a:lnT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910"/>
                        </a:lnSpc>
                        <a:spcBef>
                          <a:spcPts val="645"/>
                        </a:spcBef>
                      </a:pPr>
                      <a:r>
                        <a:rPr dirty="0" sz="1600" spc="-5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TRANSAPICAL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5715">
                        <a:lnSpc>
                          <a:spcPts val="167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n=203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12700">
                      <a:solidFill>
                        <a:srgbClr val="44546A"/>
                      </a:solidFill>
                      <a:prstDash val="solid"/>
                    </a:lnT>
                    <a:solidFill>
                      <a:srgbClr val="55677D"/>
                    </a:solidFill>
                  </a:tcPr>
                </a:tc>
              </a:tr>
              <a:tr h="292835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54.9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(±12.14)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54.1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(±11.51)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</a:tr>
              <a:tr h="310339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12.6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(±5.48)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13.3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(±5.35)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</a:tr>
              <a:tr h="469318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734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(55.6)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114/203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(56.2%)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</a:tr>
              <a:tr h="4655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55.63%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53.97%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</a:tr>
              <a:tr h="306529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24.96%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23.81%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</a:tr>
              <a:tr h="327842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19.41%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22.22%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388546" y="3222391"/>
            <a:ext cx="321945" cy="821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0.65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0.79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0.38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64122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Baseline Echocardiographic</a:t>
            </a:r>
            <a:r>
              <a:rPr dirty="0" sz="2400" spc="25"/>
              <a:t> </a:t>
            </a:r>
            <a:r>
              <a:rPr dirty="0" sz="2400" spc="-5"/>
              <a:t>Characteristics</a:t>
            </a:r>
            <a:endParaRPr sz="2400"/>
          </a:p>
        </p:txBody>
      </p:sp>
      <p:sp>
        <p:nvSpPr>
          <p:cNvPr id="9" name="object 9"/>
          <p:cNvSpPr txBox="1"/>
          <p:nvPr/>
        </p:nvSpPr>
        <p:spPr>
          <a:xfrm>
            <a:off x="1556062" y="1624067"/>
            <a:ext cx="165036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n(%), %, or mean</a:t>
            </a:r>
            <a:r>
              <a:rPr dirty="0" sz="1200" spc="-9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(±SD)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4730" y="785552"/>
            <a:ext cx="8433261" cy="39984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44015" y="893818"/>
            <a:ext cx="2268855" cy="573405"/>
          </a:xfrm>
          <a:custGeom>
            <a:avLst/>
            <a:gdLst/>
            <a:ahLst/>
            <a:cxnLst/>
            <a:rect l="l" t="t" r="r" b="b"/>
            <a:pathLst>
              <a:path w="2268854" h="573405">
                <a:moveTo>
                  <a:pt x="0" y="0"/>
                </a:moveTo>
                <a:lnTo>
                  <a:pt x="2268700" y="0"/>
                </a:lnTo>
                <a:lnTo>
                  <a:pt x="2268700" y="573175"/>
                </a:lnTo>
                <a:lnTo>
                  <a:pt x="0" y="573175"/>
                </a:lnTo>
                <a:lnTo>
                  <a:pt x="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12715" y="893818"/>
            <a:ext cx="2151380" cy="573405"/>
          </a:xfrm>
          <a:custGeom>
            <a:avLst/>
            <a:gdLst/>
            <a:ahLst/>
            <a:cxnLst/>
            <a:rect l="l" t="t" r="r" b="b"/>
            <a:pathLst>
              <a:path w="2151379" h="573405">
                <a:moveTo>
                  <a:pt x="0" y="0"/>
                </a:moveTo>
                <a:lnTo>
                  <a:pt x="2151099" y="0"/>
                </a:lnTo>
                <a:lnTo>
                  <a:pt x="2151099" y="573175"/>
                </a:lnTo>
                <a:lnTo>
                  <a:pt x="0" y="573175"/>
                </a:lnTo>
                <a:lnTo>
                  <a:pt x="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5900" y="1466993"/>
            <a:ext cx="2248535" cy="292100"/>
          </a:xfrm>
          <a:custGeom>
            <a:avLst/>
            <a:gdLst/>
            <a:ahLst/>
            <a:cxnLst/>
            <a:rect l="l" t="t" r="r" b="b"/>
            <a:pathLst>
              <a:path w="2248535" h="292100">
                <a:moveTo>
                  <a:pt x="0" y="0"/>
                </a:moveTo>
                <a:lnTo>
                  <a:pt x="2248116" y="0"/>
                </a:lnTo>
                <a:lnTo>
                  <a:pt x="2248116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44015" y="1466993"/>
            <a:ext cx="2268855" cy="292100"/>
          </a:xfrm>
          <a:custGeom>
            <a:avLst/>
            <a:gdLst/>
            <a:ahLst/>
            <a:cxnLst/>
            <a:rect l="l" t="t" r="r" b="b"/>
            <a:pathLst>
              <a:path w="2268854" h="292100">
                <a:moveTo>
                  <a:pt x="0" y="0"/>
                </a:moveTo>
                <a:lnTo>
                  <a:pt x="2268700" y="0"/>
                </a:lnTo>
                <a:lnTo>
                  <a:pt x="2268700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112715" y="1466993"/>
            <a:ext cx="2151380" cy="292100"/>
          </a:xfrm>
          <a:custGeom>
            <a:avLst/>
            <a:gdLst/>
            <a:ahLst/>
            <a:cxnLst/>
            <a:rect l="l" t="t" r="r" b="b"/>
            <a:pathLst>
              <a:path w="2151379" h="292100">
                <a:moveTo>
                  <a:pt x="0" y="0"/>
                </a:moveTo>
                <a:lnTo>
                  <a:pt x="2151099" y="0"/>
                </a:lnTo>
                <a:lnTo>
                  <a:pt x="2151099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5900" y="1758791"/>
            <a:ext cx="2248535" cy="292100"/>
          </a:xfrm>
          <a:custGeom>
            <a:avLst/>
            <a:gdLst/>
            <a:ahLst/>
            <a:cxnLst/>
            <a:rect l="l" t="t" r="r" b="b"/>
            <a:pathLst>
              <a:path w="2248535" h="292100">
                <a:moveTo>
                  <a:pt x="0" y="0"/>
                </a:moveTo>
                <a:lnTo>
                  <a:pt x="2248116" y="0"/>
                </a:lnTo>
                <a:lnTo>
                  <a:pt x="2248116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44015" y="1758791"/>
            <a:ext cx="2268855" cy="292100"/>
          </a:xfrm>
          <a:custGeom>
            <a:avLst/>
            <a:gdLst/>
            <a:ahLst/>
            <a:cxnLst/>
            <a:rect l="l" t="t" r="r" b="b"/>
            <a:pathLst>
              <a:path w="2268854" h="292100">
                <a:moveTo>
                  <a:pt x="0" y="0"/>
                </a:moveTo>
                <a:lnTo>
                  <a:pt x="2268700" y="0"/>
                </a:lnTo>
                <a:lnTo>
                  <a:pt x="2268700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12715" y="1758791"/>
            <a:ext cx="2151380" cy="292100"/>
          </a:xfrm>
          <a:custGeom>
            <a:avLst/>
            <a:gdLst/>
            <a:ahLst/>
            <a:cxnLst/>
            <a:rect l="l" t="t" r="r" b="b"/>
            <a:pathLst>
              <a:path w="2151379" h="292100">
                <a:moveTo>
                  <a:pt x="0" y="0"/>
                </a:moveTo>
                <a:lnTo>
                  <a:pt x="2151099" y="0"/>
                </a:lnTo>
                <a:lnTo>
                  <a:pt x="2151099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5900" y="2050588"/>
            <a:ext cx="2248535" cy="292100"/>
          </a:xfrm>
          <a:custGeom>
            <a:avLst/>
            <a:gdLst/>
            <a:ahLst/>
            <a:cxnLst/>
            <a:rect l="l" t="t" r="r" b="b"/>
            <a:pathLst>
              <a:path w="2248535" h="292100">
                <a:moveTo>
                  <a:pt x="0" y="0"/>
                </a:moveTo>
                <a:lnTo>
                  <a:pt x="2248116" y="0"/>
                </a:lnTo>
                <a:lnTo>
                  <a:pt x="2248116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44015" y="2050588"/>
            <a:ext cx="2268855" cy="292100"/>
          </a:xfrm>
          <a:custGeom>
            <a:avLst/>
            <a:gdLst/>
            <a:ahLst/>
            <a:cxnLst/>
            <a:rect l="l" t="t" r="r" b="b"/>
            <a:pathLst>
              <a:path w="2268854" h="292100">
                <a:moveTo>
                  <a:pt x="0" y="0"/>
                </a:moveTo>
                <a:lnTo>
                  <a:pt x="2268700" y="0"/>
                </a:lnTo>
                <a:lnTo>
                  <a:pt x="2268700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12715" y="2050588"/>
            <a:ext cx="2151380" cy="292100"/>
          </a:xfrm>
          <a:custGeom>
            <a:avLst/>
            <a:gdLst/>
            <a:ahLst/>
            <a:cxnLst/>
            <a:rect l="l" t="t" r="r" b="b"/>
            <a:pathLst>
              <a:path w="2151379" h="292100">
                <a:moveTo>
                  <a:pt x="0" y="0"/>
                </a:moveTo>
                <a:lnTo>
                  <a:pt x="2151099" y="0"/>
                </a:lnTo>
                <a:lnTo>
                  <a:pt x="2151099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5900" y="2342386"/>
            <a:ext cx="2248535" cy="292100"/>
          </a:xfrm>
          <a:custGeom>
            <a:avLst/>
            <a:gdLst/>
            <a:ahLst/>
            <a:cxnLst/>
            <a:rect l="l" t="t" r="r" b="b"/>
            <a:pathLst>
              <a:path w="2248535" h="292100">
                <a:moveTo>
                  <a:pt x="0" y="0"/>
                </a:moveTo>
                <a:lnTo>
                  <a:pt x="2248116" y="0"/>
                </a:lnTo>
                <a:lnTo>
                  <a:pt x="2248116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44015" y="2342386"/>
            <a:ext cx="2268855" cy="292100"/>
          </a:xfrm>
          <a:custGeom>
            <a:avLst/>
            <a:gdLst/>
            <a:ahLst/>
            <a:cxnLst/>
            <a:rect l="l" t="t" r="r" b="b"/>
            <a:pathLst>
              <a:path w="2268854" h="292100">
                <a:moveTo>
                  <a:pt x="0" y="0"/>
                </a:moveTo>
                <a:lnTo>
                  <a:pt x="2268700" y="0"/>
                </a:lnTo>
                <a:lnTo>
                  <a:pt x="2268700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112715" y="2342386"/>
            <a:ext cx="2151380" cy="292100"/>
          </a:xfrm>
          <a:custGeom>
            <a:avLst/>
            <a:gdLst/>
            <a:ahLst/>
            <a:cxnLst/>
            <a:rect l="l" t="t" r="r" b="b"/>
            <a:pathLst>
              <a:path w="2151379" h="292100">
                <a:moveTo>
                  <a:pt x="0" y="0"/>
                </a:moveTo>
                <a:lnTo>
                  <a:pt x="2151099" y="0"/>
                </a:lnTo>
                <a:lnTo>
                  <a:pt x="2151099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5900" y="2634184"/>
            <a:ext cx="2248535" cy="292100"/>
          </a:xfrm>
          <a:custGeom>
            <a:avLst/>
            <a:gdLst/>
            <a:ahLst/>
            <a:cxnLst/>
            <a:rect l="l" t="t" r="r" b="b"/>
            <a:pathLst>
              <a:path w="2248535" h="292100">
                <a:moveTo>
                  <a:pt x="0" y="0"/>
                </a:moveTo>
                <a:lnTo>
                  <a:pt x="2248116" y="0"/>
                </a:lnTo>
                <a:lnTo>
                  <a:pt x="2248116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44015" y="2634184"/>
            <a:ext cx="2268855" cy="292100"/>
          </a:xfrm>
          <a:custGeom>
            <a:avLst/>
            <a:gdLst/>
            <a:ahLst/>
            <a:cxnLst/>
            <a:rect l="l" t="t" r="r" b="b"/>
            <a:pathLst>
              <a:path w="2268854" h="292100">
                <a:moveTo>
                  <a:pt x="0" y="0"/>
                </a:moveTo>
                <a:lnTo>
                  <a:pt x="2268700" y="0"/>
                </a:lnTo>
                <a:lnTo>
                  <a:pt x="2268700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112715" y="2634184"/>
            <a:ext cx="2151380" cy="292100"/>
          </a:xfrm>
          <a:custGeom>
            <a:avLst/>
            <a:gdLst/>
            <a:ahLst/>
            <a:cxnLst/>
            <a:rect l="l" t="t" r="r" b="b"/>
            <a:pathLst>
              <a:path w="2151379" h="292100">
                <a:moveTo>
                  <a:pt x="0" y="0"/>
                </a:moveTo>
                <a:lnTo>
                  <a:pt x="2151099" y="0"/>
                </a:lnTo>
                <a:lnTo>
                  <a:pt x="2151099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95900" y="2925982"/>
            <a:ext cx="2248535" cy="292100"/>
          </a:xfrm>
          <a:custGeom>
            <a:avLst/>
            <a:gdLst/>
            <a:ahLst/>
            <a:cxnLst/>
            <a:rect l="l" t="t" r="r" b="b"/>
            <a:pathLst>
              <a:path w="2248535" h="292100">
                <a:moveTo>
                  <a:pt x="0" y="0"/>
                </a:moveTo>
                <a:lnTo>
                  <a:pt x="2248116" y="0"/>
                </a:lnTo>
                <a:lnTo>
                  <a:pt x="2248116" y="291799"/>
                </a:lnTo>
                <a:lnTo>
                  <a:pt x="0" y="291799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44015" y="2925982"/>
            <a:ext cx="2268855" cy="292100"/>
          </a:xfrm>
          <a:custGeom>
            <a:avLst/>
            <a:gdLst/>
            <a:ahLst/>
            <a:cxnLst/>
            <a:rect l="l" t="t" r="r" b="b"/>
            <a:pathLst>
              <a:path w="2268854" h="292100">
                <a:moveTo>
                  <a:pt x="0" y="0"/>
                </a:moveTo>
                <a:lnTo>
                  <a:pt x="2268700" y="0"/>
                </a:lnTo>
                <a:lnTo>
                  <a:pt x="2268700" y="291799"/>
                </a:lnTo>
                <a:lnTo>
                  <a:pt x="0" y="2917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112715" y="2925982"/>
            <a:ext cx="2151380" cy="292100"/>
          </a:xfrm>
          <a:custGeom>
            <a:avLst/>
            <a:gdLst/>
            <a:ahLst/>
            <a:cxnLst/>
            <a:rect l="l" t="t" r="r" b="b"/>
            <a:pathLst>
              <a:path w="2151379" h="292100">
                <a:moveTo>
                  <a:pt x="0" y="0"/>
                </a:moveTo>
                <a:lnTo>
                  <a:pt x="2151099" y="0"/>
                </a:lnTo>
                <a:lnTo>
                  <a:pt x="2151099" y="291799"/>
                </a:lnTo>
                <a:lnTo>
                  <a:pt x="0" y="2917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95900" y="3217781"/>
            <a:ext cx="2248535" cy="292100"/>
          </a:xfrm>
          <a:custGeom>
            <a:avLst/>
            <a:gdLst/>
            <a:ahLst/>
            <a:cxnLst/>
            <a:rect l="l" t="t" r="r" b="b"/>
            <a:pathLst>
              <a:path w="2248535" h="292100">
                <a:moveTo>
                  <a:pt x="0" y="0"/>
                </a:moveTo>
                <a:lnTo>
                  <a:pt x="2248116" y="0"/>
                </a:lnTo>
                <a:lnTo>
                  <a:pt x="2248116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844015" y="3217781"/>
            <a:ext cx="2268855" cy="292100"/>
          </a:xfrm>
          <a:custGeom>
            <a:avLst/>
            <a:gdLst/>
            <a:ahLst/>
            <a:cxnLst/>
            <a:rect l="l" t="t" r="r" b="b"/>
            <a:pathLst>
              <a:path w="2268854" h="292100">
                <a:moveTo>
                  <a:pt x="0" y="0"/>
                </a:moveTo>
                <a:lnTo>
                  <a:pt x="2268700" y="0"/>
                </a:lnTo>
                <a:lnTo>
                  <a:pt x="2268700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112715" y="3217781"/>
            <a:ext cx="2151380" cy="292100"/>
          </a:xfrm>
          <a:custGeom>
            <a:avLst/>
            <a:gdLst/>
            <a:ahLst/>
            <a:cxnLst/>
            <a:rect l="l" t="t" r="r" b="b"/>
            <a:pathLst>
              <a:path w="2151379" h="292100">
                <a:moveTo>
                  <a:pt x="0" y="0"/>
                </a:moveTo>
                <a:lnTo>
                  <a:pt x="2151099" y="0"/>
                </a:lnTo>
                <a:lnTo>
                  <a:pt x="2151099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95900" y="3509578"/>
            <a:ext cx="2248535" cy="292100"/>
          </a:xfrm>
          <a:custGeom>
            <a:avLst/>
            <a:gdLst/>
            <a:ahLst/>
            <a:cxnLst/>
            <a:rect l="l" t="t" r="r" b="b"/>
            <a:pathLst>
              <a:path w="2248535" h="292100">
                <a:moveTo>
                  <a:pt x="0" y="0"/>
                </a:moveTo>
                <a:lnTo>
                  <a:pt x="2248116" y="0"/>
                </a:lnTo>
                <a:lnTo>
                  <a:pt x="2248116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44015" y="3509578"/>
            <a:ext cx="2268855" cy="292100"/>
          </a:xfrm>
          <a:custGeom>
            <a:avLst/>
            <a:gdLst/>
            <a:ahLst/>
            <a:cxnLst/>
            <a:rect l="l" t="t" r="r" b="b"/>
            <a:pathLst>
              <a:path w="2268854" h="292100">
                <a:moveTo>
                  <a:pt x="0" y="0"/>
                </a:moveTo>
                <a:lnTo>
                  <a:pt x="2268700" y="0"/>
                </a:lnTo>
                <a:lnTo>
                  <a:pt x="2268700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112715" y="3509578"/>
            <a:ext cx="2151380" cy="292100"/>
          </a:xfrm>
          <a:custGeom>
            <a:avLst/>
            <a:gdLst/>
            <a:ahLst/>
            <a:cxnLst/>
            <a:rect l="l" t="t" r="r" b="b"/>
            <a:pathLst>
              <a:path w="2151379" h="292100">
                <a:moveTo>
                  <a:pt x="0" y="0"/>
                </a:moveTo>
                <a:lnTo>
                  <a:pt x="2151099" y="0"/>
                </a:lnTo>
                <a:lnTo>
                  <a:pt x="2151099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95900" y="3801376"/>
            <a:ext cx="2248535" cy="292100"/>
          </a:xfrm>
          <a:custGeom>
            <a:avLst/>
            <a:gdLst/>
            <a:ahLst/>
            <a:cxnLst/>
            <a:rect l="l" t="t" r="r" b="b"/>
            <a:pathLst>
              <a:path w="2248535" h="292100">
                <a:moveTo>
                  <a:pt x="0" y="0"/>
                </a:moveTo>
                <a:lnTo>
                  <a:pt x="2248116" y="0"/>
                </a:lnTo>
                <a:lnTo>
                  <a:pt x="2248116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44015" y="3801376"/>
            <a:ext cx="2268855" cy="292100"/>
          </a:xfrm>
          <a:custGeom>
            <a:avLst/>
            <a:gdLst/>
            <a:ahLst/>
            <a:cxnLst/>
            <a:rect l="l" t="t" r="r" b="b"/>
            <a:pathLst>
              <a:path w="2268854" h="292100">
                <a:moveTo>
                  <a:pt x="0" y="0"/>
                </a:moveTo>
                <a:lnTo>
                  <a:pt x="2268700" y="0"/>
                </a:lnTo>
                <a:lnTo>
                  <a:pt x="2268700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112715" y="3801376"/>
            <a:ext cx="2151380" cy="292100"/>
          </a:xfrm>
          <a:custGeom>
            <a:avLst/>
            <a:gdLst/>
            <a:ahLst/>
            <a:cxnLst/>
            <a:rect l="l" t="t" r="r" b="b"/>
            <a:pathLst>
              <a:path w="2151379" h="292100">
                <a:moveTo>
                  <a:pt x="0" y="0"/>
                </a:moveTo>
                <a:lnTo>
                  <a:pt x="2151099" y="0"/>
                </a:lnTo>
                <a:lnTo>
                  <a:pt x="2151099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95900" y="4093174"/>
            <a:ext cx="2248535" cy="292100"/>
          </a:xfrm>
          <a:custGeom>
            <a:avLst/>
            <a:gdLst/>
            <a:ahLst/>
            <a:cxnLst/>
            <a:rect l="l" t="t" r="r" b="b"/>
            <a:pathLst>
              <a:path w="2248535" h="292100">
                <a:moveTo>
                  <a:pt x="0" y="0"/>
                </a:moveTo>
                <a:lnTo>
                  <a:pt x="2248116" y="0"/>
                </a:lnTo>
                <a:lnTo>
                  <a:pt x="2248116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844015" y="4093174"/>
            <a:ext cx="2268855" cy="292100"/>
          </a:xfrm>
          <a:custGeom>
            <a:avLst/>
            <a:gdLst/>
            <a:ahLst/>
            <a:cxnLst/>
            <a:rect l="l" t="t" r="r" b="b"/>
            <a:pathLst>
              <a:path w="2268854" h="292100">
                <a:moveTo>
                  <a:pt x="0" y="0"/>
                </a:moveTo>
                <a:lnTo>
                  <a:pt x="2268700" y="0"/>
                </a:lnTo>
                <a:lnTo>
                  <a:pt x="2268700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112715" y="4093174"/>
            <a:ext cx="2151380" cy="292100"/>
          </a:xfrm>
          <a:custGeom>
            <a:avLst/>
            <a:gdLst/>
            <a:ahLst/>
            <a:cxnLst/>
            <a:rect l="l" t="t" r="r" b="b"/>
            <a:pathLst>
              <a:path w="2151379" h="292100">
                <a:moveTo>
                  <a:pt x="0" y="0"/>
                </a:moveTo>
                <a:lnTo>
                  <a:pt x="2151099" y="0"/>
                </a:lnTo>
                <a:lnTo>
                  <a:pt x="2151099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5900" y="4384972"/>
            <a:ext cx="2248535" cy="292100"/>
          </a:xfrm>
          <a:custGeom>
            <a:avLst/>
            <a:gdLst/>
            <a:ahLst/>
            <a:cxnLst/>
            <a:rect l="l" t="t" r="r" b="b"/>
            <a:pathLst>
              <a:path w="2248535" h="292100">
                <a:moveTo>
                  <a:pt x="0" y="0"/>
                </a:moveTo>
                <a:lnTo>
                  <a:pt x="2248116" y="0"/>
                </a:lnTo>
                <a:lnTo>
                  <a:pt x="2248116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E7EB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844015" y="4384972"/>
            <a:ext cx="2268855" cy="292100"/>
          </a:xfrm>
          <a:custGeom>
            <a:avLst/>
            <a:gdLst/>
            <a:ahLst/>
            <a:cxnLst/>
            <a:rect l="l" t="t" r="r" b="b"/>
            <a:pathLst>
              <a:path w="2268854" h="292100">
                <a:moveTo>
                  <a:pt x="0" y="0"/>
                </a:moveTo>
                <a:lnTo>
                  <a:pt x="2268700" y="0"/>
                </a:lnTo>
                <a:lnTo>
                  <a:pt x="2268700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12715" y="4384972"/>
            <a:ext cx="2151380" cy="292100"/>
          </a:xfrm>
          <a:custGeom>
            <a:avLst/>
            <a:gdLst/>
            <a:ahLst/>
            <a:cxnLst/>
            <a:rect l="l" t="t" r="r" b="b"/>
            <a:pathLst>
              <a:path w="2151379" h="292100">
                <a:moveTo>
                  <a:pt x="0" y="0"/>
                </a:moveTo>
                <a:lnTo>
                  <a:pt x="2151099" y="0"/>
                </a:lnTo>
                <a:lnTo>
                  <a:pt x="2151099" y="291797"/>
                </a:lnTo>
                <a:lnTo>
                  <a:pt x="0" y="29179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844015" y="1466993"/>
            <a:ext cx="0" cy="3209925"/>
          </a:xfrm>
          <a:custGeom>
            <a:avLst/>
            <a:gdLst/>
            <a:ahLst/>
            <a:cxnLst/>
            <a:rect l="l" t="t" r="r" b="b"/>
            <a:pathLst>
              <a:path w="0" h="3209925">
                <a:moveTo>
                  <a:pt x="0" y="0"/>
                </a:moveTo>
                <a:lnTo>
                  <a:pt x="0" y="3209777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112715" y="887468"/>
            <a:ext cx="0" cy="579755"/>
          </a:xfrm>
          <a:custGeom>
            <a:avLst/>
            <a:gdLst/>
            <a:ahLst/>
            <a:cxnLst/>
            <a:rect l="l" t="t" r="r" b="b"/>
            <a:pathLst>
              <a:path w="0" h="579755">
                <a:moveTo>
                  <a:pt x="0" y="0"/>
                </a:moveTo>
                <a:lnTo>
                  <a:pt x="0" y="579525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112715" y="1466993"/>
            <a:ext cx="0" cy="3209925"/>
          </a:xfrm>
          <a:custGeom>
            <a:avLst/>
            <a:gdLst/>
            <a:ahLst/>
            <a:cxnLst/>
            <a:rect l="l" t="t" r="r" b="b"/>
            <a:pathLst>
              <a:path w="0" h="3209925">
                <a:moveTo>
                  <a:pt x="0" y="0"/>
                </a:moveTo>
                <a:lnTo>
                  <a:pt x="0" y="3209777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263815" y="887468"/>
            <a:ext cx="0" cy="3789679"/>
          </a:xfrm>
          <a:custGeom>
            <a:avLst/>
            <a:gdLst/>
            <a:ahLst/>
            <a:cxnLst/>
            <a:rect l="l" t="t" r="r" b="b"/>
            <a:pathLst>
              <a:path w="0" h="3789679">
                <a:moveTo>
                  <a:pt x="0" y="0"/>
                </a:moveTo>
                <a:lnTo>
                  <a:pt x="0" y="3789302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95900" y="1466993"/>
            <a:ext cx="0" cy="3209925"/>
          </a:xfrm>
          <a:custGeom>
            <a:avLst/>
            <a:gdLst/>
            <a:ahLst/>
            <a:cxnLst/>
            <a:rect l="l" t="t" r="r" b="b"/>
            <a:pathLst>
              <a:path w="0" h="3209925">
                <a:moveTo>
                  <a:pt x="0" y="0"/>
                </a:moveTo>
                <a:lnTo>
                  <a:pt x="0" y="3209777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844015" y="893818"/>
            <a:ext cx="4426585" cy="0"/>
          </a:xfrm>
          <a:custGeom>
            <a:avLst/>
            <a:gdLst/>
            <a:ahLst/>
            <a:cxnLst/>
            <a:rect l="l" t="t" r="r" b="b"/>
            <a:pathLst>
              <a:path w="4426584" h="0">
                <a:moveTo>
                  <a:pt x="0" y="0"/>
                </a:moveTo>
                <a:lnTo>
                  <a:pt x="4426149" y="0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241693" y="939105"/>
            <a:ext cx="1478280" cy="4800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100"/>
              </a:spcBef>
            </a:pPr>
            <a:r>
              <a:rPr dirty="0" sz="1600" spc="-15">
                <a:solidFill>
                  <a:srgbClr val="ED7D31"/>
                </a:solidFill>
                <a:latin typeface="Arial"/>
                <a:cs typeface="Arial"/>
              </a:rPr>
              <a:t>TRANSSEPTAL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67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n=1,326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72343" y="939105"/>
            <a:ext cx="1437005" cy="4800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100"/>
              </a:spcBef>
            </a:pPr>
            <a:r>
              <a:rPr dirty="0" sz="1600" spc="-5">
                <a:solidFill>
                  <a:srgbClr val="ED7D31"/>
                </a:solidFill>
                <a:latin typeface="Arial"/>
                <a:cs typeface="Arial"/>
              </a:rPr>
              <a:t>TRANSAPICAL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67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n=203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743432" y="1061025"/>
            <a:ext cx="5988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solidFill>
                  <a:srgbClr val="44546A"/>
                </a:solidFill>
                <a:latin typeface="Arial"/>
                <a:cs typeface="Arial"/>
              </a:rPr>
              <a:t>p</a:t>
            </a:r>
            <a:r>
              <a:rPr dirty="0" sz="1400" spc="-80" i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4546A"/>
                </a:solidFill>
                <a:latin typeface="Arial"/>
                <a:cs typeface="Arial"/>
              </a:rPr>
              <a:t>value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278957" y="1500012"/>
            <a:ext cx="491490" cy="500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20</a:t>
            </a:r>
            <a:r>
              <a:rPr dirty="0" sz="1200" spc="-10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mm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23</a:t>
            </a:r>
            <a:r>
              <a:rPr dirty="0" sz="1200" spc="-10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95383" y="1505092"/>
            <a:ext cx="771525" cy="500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3</a:t>
            </a:r>
            <a:r>
              <a:rPr dirty="0" sz="1200" spc="-3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(0.2%)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55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101</a:t>
            </a:r>
            <a:r>
              <a:rPr dirty="0" sz="1200" spc="-8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(7.6%)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68890" y="1505092"/>
            <a:ext cx="686435" cy="500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3429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0</a:t>
            </a:r>
            <a:r>
              <a:rPr dirty="0" sz="1200" spc="-3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(0%)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55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18</a:t>
            </a:r>
            <a:r>
              <a:rPr dirty="0" sz="1200" spc="-8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(8.9%)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836390" y="1505092"/>
            <a:ext cx="321945" cy="500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55"/>
              </a:spcBef>
            </a:pP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0.54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31934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Procedural</a:t>
            </a:r>
            <a:r>
              <a:rPr dirty="0" sz="2400" spc="-40"/>
              <a:t> </a:t>
            </a:r>
            <a:r>
              <a:rPr dirty="0" sz="2400" spc="-5"/>
              <a:t>Outcomes</a:t>
            </a:r>
            <a:endParaRPr sz="2400"/>
          </a:p>
        </p:txBody>
      </p:sp>
      <p:sp>
        <p:nvSpPr>
          <p:cNvPr id="52" name="object 52"/>
          <p:cNvSpPr txBox="1"/>
          <p:nvPr/>
        </p:nvSpPr>
        <p:spPr>
          <a:xfrm>
            <a:off x="1181231" y="1123547"/>
            <a:ext cx="14306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n(%), or mean</a:t>
            </a:r>
            <a:r>
              <a:rPr dirty="0" sz="1200" spc="-8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(±SD)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794272" y="2110745"/>
          <a:ext cx="7512684" cy="2559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9780"/>
                <a:gridCol w="2241549"/>
                <a:gridCol w="2178050"/>
                <a:gridCol w="1043304"/>
              </a:tblGrid>
              <a:tr h="233568">
                <a:tc>
                  <a:txBody>
                    <a:bodyPr/>
                    <a:lstStyle/>
                    <a:p>
                      <a:pPr algn="r" marR="78740">
                        <a:lnSpc>
                          <a:spcPts val="480"/>
                        </a:lnSpc>
                        <a:tabLst>
                          <a:tab pos="1080135" algn="l"/>
                        </a:tabLst>
                      </a:pPr>
                      <a:r>
                        <a:rPr dirty="0" sz="1200" spc="-2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Valve	</a:t>
                      </a:r>
                      <a:r>
                        <a:rPr dirty="0" baseline="-39351" sz="18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26</a:t>
                      </a:r>
                      <a:r>
                        <a:rPr dirty="0" baseline="-39351" sz="1800" spc="-15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39351" sz="18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baseline="-39351"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ts val="1365"/>
                        </a:lnSpc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553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(41.7%)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ts val="1365"/>
                        </a:lnSpc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(39.4%)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3545">
                        <a:lnSpc>
                          <a:spcPts val="1365"/>
                        </a:lnSpc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91797"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669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(50.5%)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105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(51.7%)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42354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0.74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</a:tr>
              <a:tr h="291797"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Procedural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125.8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(±64.3)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138.4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(±73.9)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42354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</a:tr>
              <a:tr h="291797"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Fluoroscopy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37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(±25.7)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18.2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(±12.9)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42418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</a:tr>
              <a:tr h="291797"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Procedure</a:t>
                      </a:r>
                      <a:r>
                        <a:rPr dirty="0" sz="1200" spc="-7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aborted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(0.5%)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(0.5%)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42418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</a:tr>
              <a:tr h="291798"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Embolization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(0.2%)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(0.5%)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42354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0.43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</a:tr>
              <a:tr h="291798"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 spc="-2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LVOT</a:t>
                      </a:r>
                      <a:r>
                        <a:rPr dirty="0" sz="1200" spc="-7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Obstruction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4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(0.8%)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(2%)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42354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</a:tr>
              <a:tr h="298582"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Cardiac</a:t>
                      </a:r>
                      <a:r>
                        <a:rPr dirty="0" sz="1200" spc="-5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perforation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(1.1%)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(1.5%)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42354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0.48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8894"/>
                </a:tc>
              </a:tr>
              <a:tr h="275597"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Conversion to Open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Surgery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(0.7%)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(2.5%)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  <a:tc>
                  <a:txBody>
                    <a:bodyPr/>
                    <a:lstStyle/>
                    <a:p>
                      <a:pPr algn="ctr" marL="4235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910"/>
                </a:tc>
              </a:tr>
            </a:tbl>
          </a:graphicData>
        </a:graphic>
      </p:graphicFrame>
      <p:sp>
        <p:nvSpPr>
          <p:cNvPr id="54" name="object 54"/>
          <p:cNvSpPr txBox="1"/>
          <p:nvPr/>
        </p:nvSpPr>
        <p:spPr>
          <a:xfrm>
            <a:off x="1198621" y="2154175"/>
            <a:ext cx="321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Size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910990" y="1564236"/>
            <a:ext cx="62230" cy="1007744"/>
          </a:xfrm>
          <a:custGeom>
            <a:avLst/>
            <a:gdLst/>
            <a:ahLst/>
            <a:cxnLst/>
            <a:rect l="l" t="t" r="r" b="b"/>
            <a:pathLst>
              <a:path w="62230" h="1007744">
                <a:moveTo>
                  <a:pt x="61645" y="1007513"/>
                </a:moveTo>
                <a:lnTo>
                  <a:pt x="37650" y="1007109"/>
                </a:lnTo>
                <a:lnTo>
                  <a:pt x="18055" y="1006008"/>
                </a:lnTo>
                <a:lnTo>
                  <a:pt x="4844" y="1004376"/>
                </a:lnTo>
                <a:lnTo>
                  <a:pt x="0" y="1002376"/>
                </a:lnTo>
                <a:lnTo>
                  <a:pt x="0" y="5136"/>
                </a:lnTo>
                <a:lnTo>
                  <a:pt x="4844" y="3137"/>
                </a:lnTo>
                <a:lnTo>
                  <a:pt x="18055" y="1504"/>
                </a:lnTo>
                <a:lnTo>
                  <a:pt x="37650" y="403"/>
                </a:lnTo>
                <a:lnTo>
                  <a:pt x="61645" y="0"/>
                </a:lnTo>
              </a:path>
            </a:pathLst>
          </a:custGeom>
          <a:ln w="25399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99010" y="2888673"/>
            <a:ext cx="8109064" cy="394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57200" y="2923736"/>
            <a:ext cx="7989570" cy="276225"/>
          </a:xfrm>
          <a:custGeom>
            <a:avLst/>
            <a:gdLst/>
            <a:ahLst/>
            <a:cxnLst/>
            <a:rect l="l" t="t" r="r" b="b"/>
            <a:pathLst>
              <a:path w="7989570" h="276225">
                <a:moveTo>
                  <a:pt x="0" y="0"/>
                </a:moveTo>
                <a:lnTo>
                  <a:pt x="7988941" y="0"/>
                </a:lnTo>
                <a:lnTo>
                  <a:pt x="7988941" y="275597"/>
                </a:lnTo>
                <a:lnTo>
                  <a:pt x="0" y="275597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FF7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99010" y="4355869"/>
            <a:ext cx="8109064" cy="3948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57200" y="4393684"/>
            <a:ext cx="7989570" cy="276225"/>
          </a:xfrm>
          <a:custGeom>
            <a:avLst/>
            <a:gdLst/>
            <a:ahLst/>
            <a:cxnLst/>
            <a:rect l="l" t="t" r="r" b="b"/>
            <a:pathLst>
              <a:path w="7989570" h="276225">
                <a:moveTo>
                  <a:pt x="0" y="0"/>
                </a:moveTo>
                <a:lnTo>
                  <a:pt x="7988941" y="0"/>
                </a:lnTo>
                <a:lnTo>
                  <a:pt x="7988941" y="275597"/>
                </a:lnTo>
                <a:lnTo>
                  <a:pt x="0" y="275597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FF7C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279" y="95850"/>
            <a:ext cx="27355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Primary</a:t>
            </a:r>
            <a:r>
              <a:rPr dirty="0" sz="2400" spc="-50"/>
              <a:t> </a:t>
            </a:r>
            <a:r>
              <a:rPr dirty="0" sz="2400" spc="-5"/>
              <a:t>Endpoints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479583" y="4377719"/>
            <a:ext cx="343535" cy="281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01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1,326</a:t>
            </a:r>
            <a:endParaRPr sz="1000">
              <a:latin typeface="Arial"/>
              <a:cs typeface="Arial"/>
            </a:endParaRPr>
          </a:p>
          <a:p>
            <a:pPr marL="58419">
              <a:lnSpc>
                <a:spcPts val="1010"/>
              </a:lnSpc>
            </a:pPr>
            <a:r>
              <a:rPr dirty="0" sz="1000" spc="-5">
                <a:latin typeface="Arial"/>
                <a:cs typeface="Arial"/>
              </a:rPr>
              <a:t>203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1662" y="4377719"/>
            <a:ext cx="237490" cy="281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01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662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10"/>
              </a:lnSpc>
            </a:pPr>
            <a:r>
              <a:rPr dirty="0" sz="1000" spc="-5">
                <a:latin typeface="Arial"/>
                <a:cs typeface="Arial"/>
              </a:rPr>
              <a:t>135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8906" y="4377719"/>
            <a:ext cx="237490" cy="281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01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610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10"/>
              </a:lnSpc>
            </a:pPr>
            <a:r>
              <a:rPr dirty="0" sz="1000" spc="-5">
                <a:latin typeface="Arial"/>
                <a:cs typeface="Arial"/>
              </a:rPr>
              <a:t>125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96148" y="4377719"/>
            <a:ext cx="237490" cy="281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01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551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10"/>
              </a:lnSpc>
            </a:pPr>
            <a:r>
              <a:rPr dirty="0" sz="1000" spc="-30">
                <a:latin typeface="Arial"/>
                <a:cs typeface="Arial"/>
              </a:rPr>
              <a:t>115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52297" y="4377719"/>
            <a:ext cx="237490" cy="281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01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438</a:t>
            </a:r>
            <a:endParaRPr sz="1000">
              <a:latin typeface="Arial"/>
              <a:cs typeface="Arial"/>
            </a:endParaRPr>
          </a:p>
          <a:p>
            <a:pPr marL="38735">
              <a:lnSpc>
                <a:spcPts val="1010"/>
              </a:lnSpc>
            </a:pPr>
            <a:r>
              <a:rPr dirty="0" sz="1000" spc="-5">
                <a:latin typeface="Arial"/>
                <a:cs typeface="Arial"/>
              </a:rPr>
              <a:t>97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8113" y="4143446"/>
            <a:ext cx="8864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latin typeface="Arial"/>
                <a:cs typeface="Arial"/>
              </a:rPr>
              <a:t>Number at</a:t>
            </a:r>
            <a:r>
              <a:rPr dirty="0" sz="1000" spc="-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risk: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8113" y="4377719"/>
            <a:ext cx="187960" cy="28194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 marR="5080">
              <a:lnSpc>
                <a:spcPct val="68000"/>
              </a:lnSpc>
              <a:spcBef>
                <a:spcPts val="484"/>
              </a:spcBef>
            </a:pPr>
            <a:r>
              <a:rPr dirty="0" sz="1000">
                <a:latin typeface="Arial"/>
                <a:cs typeface="Arial"/>
              </a:rPr>
              <a:t>TS  </a:t>
            </a:r>
            <a:r>
              <a:rPr dirty="0" sz="1000" spc="-75">
                <a:latin typeface="Arial"/>
                <a:cs typeface="Arial"/>
              </a:rPr>
              <a:t>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07109" y="3616347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 h="0">
                <a:moveTo>
                  <a:pt x="19684" y="0"/>
                </a:moveTo>
                <a:lnTo>
                  <a:pt x="0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607109" y="3057117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 h="0">
                <a:moveTo>
                  <a:pt x="19684" y="0"/>
                </a:moveTo>
                <a:lnTo>
                  <a:pt x="0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07109" y="2491408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 h="0">
                <a:moveTo>
                  <a:pt x="19684" y="0"/>
                </a:moveTo>
                <a:lnTo>
                  <a:pt x="0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07109" y="1932178"/>
            <a:ext cx="19685" cy="0"/>
          </a:xfrm>
          <a:custGeom>
            <a:avLst/>
            <a:gdLst/>
            <a:ahLst/>
            <a:cxnLst/>
            <a:rect l="l" t="t" r="r" b="b"/>
            <a:pathLst>
              <a:path w="19685" h="0">
                <a:moveTo>
                  <a:pt x="19684" y="0"/>
                </a:moveTo>
                <a:lnTo>
                  <a:pt x="0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112048" y="1642851"/>
            <a:ext cx="196215" cy="15836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All-Cause </a:t>
            </a:r>
            <a:r>
              <a:rPr dirty="0" sz="1200" spc="-5">
                <a:solidFill>
                  <a:srgbClr val="44546A"/>
                </a:solidFill>
                <a:latin typeface="Arial"/>
                <a:cs typeface="Arial"/>
              </a:rPr>
              <a:t>Mortality</a:t>
            </a:r>
            <a:r>
              <a:rPr dirty="0" sz="1200" spc="-5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(%)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95987" y="3558305"/>
            <a:ext cx="100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Franklin Gothic Book"/>
                <a:cs typeface="Franklin Gothic Book"/>
              </a:rPr>
              <a:t>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50057" y="2992596"/>
            <a:ext cx="1663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latin typeface="Franklin Gothic Book"/>
                <a:cs typeface="Franklin Gothic Book"/>
              </a:rPr>
              <a:t>10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50057" y="2433364"/>
            <a:ext cx="1746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Franklin Gothic Book"/>
                <a:cs typeface="Franklin Gothic Book"/>
              </a:rPr>
              <a:t>20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0057" y="1867655"/>
            <a:ext cx="1746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Franklin Gothic Book"/>
                <a:cs typeface="Franklin Gothic Book"/>
              </a:rPr>
              <a:t>30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50057" y="1327522"/>
            <a:ext cx="1746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Franklin Gothic Book"/>
                <a:cs typeface="Franklin Gothic Book"/>
              </a:rPr>
              <a:t>40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69569" y="3655213"/>
            <a:ext cx="0" cy="13335"/>
          </a:xfrm>
          <a:custGeom>
            <a:avLst/>
            <a:gdLst/>
            <a:ahLst/>
            <a:cxnLst/>
            <a:rect l="l" t="t" r="r" b="b"/>
            <a:pathLst>
              <a:path w="0" h="13335">
                <a:moveTo>
                  <a:pt x="0" y="12955"/>
                </a:moveTo>
                <a:lnTo>
                  <a:pt x="1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86097" y="3655213"/>
            <a:ext cx="0" cy="13335"/>
          </a:xfrm>
          <a:custGeom>
            <a:avLst/>
            <a:gdLst/>
            <a:ahLst/>
            <a:cxnLst/>
            <a:rect l="l" t="t" r="r" b="b"/>
            <a:pathLst>
              <a:path w="0" h="13335">
                <a:moveTo>
                  <a:pt x="0" y="12955"/>
                </a:moveTo>
                <a:lnTo>
                  <a:pt x="1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302627" y="3655214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1" y="32388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520250" y="3655213"/>
            <a:ext cx="0" cy="13335"/>
          </a:xfrm>
          <a:custGeom>
            <a:avLst/>
            <a:gdLst/>
            <a:ahLst/>
            <a:cxnLst/>
            <a:rect l="l" t="t" r="r" b="b"/>
            <a:pathLst>
              <a:path w="0" h="13335">
                <a:moveTo>
                  <a:pt x="0" y="12955"/>
                </a:moveTo>
                <a:lnTo>
                  <a:pt x="0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743340" y="3655213"/>
            <a:ext cx="0" cy="13335"/>
          </a:xfrm>
          <a:custGeom>
            <a:avLst/>
            <a:gdLst/>
            <a:ahLst/>
            <a:cxnLst/>
            <a:rect l="l" t="t" r="r" b="b"/>
            <a:pathLst>
              <a:path w="0" h="13335">
                <a:moveTo>
                  <a:pt x="0" y="12955"/>
                </a:moveTo>
                <a:lnTo>
                  <a:pt x="0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959868" y="3655214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388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176400" y="3655213"/>
            <a:ext cx="0" cy="13335"/>
          </a:xfrm>
          <a:custGeom>
            <a:avLst/>
            <a:gdLst/>
            <a:ahLst/>
            <a:cxnLst/>
            <a:rect l="l" t="t" r="r" b="b"/>
            <a:pathLst>
              <a:path w="0" h="13335">
                <a:moveTo>
                  <a:pt x="0" y="12955"/>
                </a:moveTo>
                <a:lnTo>
                  <a:pt x="0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400583" y="3655213"/>
            <a:ext cx="0" cy="13335"/>
          </a:xfrm>
          <a:custGeom>
            <a:avLst/>
            <a:gdLst/>
            <a:ahLst/>
            <a:cxnLst/>
            <a:rect l="l" t="t" r="r" b="b"/>
            <a:pathLst>
              <a:path w="0" h="13335">
                <a:moveTo>
                  <a:pt x="0" y="12955"/>
                </a:moveTo>
                <a:lnTo>
                  <a:pt x="0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617111" y="3655214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388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833641" y="3655213"/>
            <a:ext cx="0" cy="13335"/>
          </a:xfrm>
          <a:custGeom>
            <a:avLst/>
            <a:gdLst/>
            <a:ahLst/>
            <a:cxnLst/>
            <a:rect l="l" t="t" r="r" b="b"/>
            <a:pathLst>
              <a:path w="0" h="13335">
                <a:moveTo>
                  <a:pt x="0" y="12955"/>
                </a:moveTo>
                <a:lnTo>
                  <a:pt x="0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056733" y="3655213"/>
            <a:ext cx="0" cy="13335"/>
          </a:xfrm>
          <a:custGeom>
            <a:avLst/>
            <a:gdLst/>
            <a:ahLst/>
            <a:cxnLst/>
            <a:rect l="l" t="t" r="r" b="b"/>
            <a:pathLst>
              <a:path w="0" h="13335">
                <a:moveTo>
                  <a:pt x="0" y="12955"/>
                </a:moveTo>
                <a:lnTo>
                  <a:pt x="0" y="0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273262" y="3655214"/>
            <a:ext cx="0" cy="32384"/>
          </a:xfrm>
          <a:custGeom>
            <a:avLst/>
            <a:gdLst/>
            <a:ahLst/>
            <a:cxnLst/>
            <a:rect l="l" t="t" r="r" b="b"/>
            <a:pathLst>
              <a:path w="0" h="32385">
                <a:moveTo>
                  <a:pt x="0" y="0"/>
                </a:moveTo>
                <a:lnTo>
                  <a:pt x="0" y="32388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591128" y="3701892"/>
            <a:ext cx="100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Franklin Gothic Book"/>
                <a:cs typeface="Franklin Gothic Book"/>
              </a:rPr>
              <a:t>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47278" y="3701892"/>
            <a:ext cx="100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Franklin Gothic Book"/>
                <a:cs typeface="Franklin Gothic Book"/>
              </a:rPr>
              <a:t>3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566603" y="3693943"/>
            <a:ext cx="1095375" cy="37846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350520">
              <a:lnSpc>
                <a:spcPct val="100000"/>
              </a:lnSpc>
              <a:spcBef>
                <a:spcPts val="160"/>
              </a:spcBef>
              <a:tabLst>
                <a:tab pos="1007744" algn="l"/>
              </a:tabLst>
            </a:pPr>
            <a:r>
              <a:rPr dirty="0" sz="1000">
                <a:latin typeface="Franklin Gothic Book"/>
                <a:cs typeface="Franklin Gothic Book"/>
              </a:rPr>
              <a:t>6	9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200" spc="-15">
                <a:solidFill>
                  <a:srgbClr val="44546A"/>
                </a:solidFill>
                <a:latin typeface="Arial"/>
                <a:cs typeface="Arial"/>
              </a:rPr>
              <a:t>Time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in</a:t>
            </a:r>
            <a:r>
              <a:rPr dirty="0" sz="1200" spc="-7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Months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94947" y="3701892"/>
            <a:ext cx="1746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Franklin Gothic Book"/>
                <a:cs typeface="Franklin Gothic Book"/>
              </a:rPr>
              <a:t>12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344687" y="1650457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5" h="0">
                <a:moveTo>
                  <a:pt x="0" y="0"/>
                </a:moveTo>
                <a:lnTo>
                  <a:pt x="177161" y="1"/>
                </a:lnTo>
              </a:path>
            </a:pathLst>
          </a:custGeom>
          <a:ln w="19049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344687" y="1795365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5" h="0">
                <a:moveTo>
                  <a:pt x="0" y="0"/>
                </a:moveTo>
                <a:lnTo>
                  <a:pt x="177161" y="1"/>
                </a:lnTo>
              </a:path>
            </a:pathLst>
          </a:custGeom>
          <a:ln w="19049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4980716" y="710448"/>
          <a:ext cx="3889375" cy="2992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700"/>
                <a:gridCol w="62229"/>
                <a:gridCol w="2597149"/>
                <a:gridCol w="567054"/>
              </a:tblGrid>
              <a:tr h="646330">
                <a:tc gridSpan="4">
                  <a:txBody>
                    <a:bodyPr/>
                    <a:lstStyle/>
                    <a:p>
                      <a:pPr marL="408940" marR="167640" indent="-228600">
                        <a:lnSpc>
                          <a:spcPts val="2100"/>
                        </a:lnSpc>
                        <a:spcBef>
                          <a:spcPts val="480"/>
                        </a:spcBef>
                      </a:pPr>
                      <a:r>
                        <a:rPr dirty="0" sz="1800" spc="-5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Primary Effectiveness Endpoint:  All-Cause Mortality </a:t>
                      </a:r>
                      <a:r>
                        <a:rPr dirty="0" sz="1800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at 1</a:t>
                      </a:r>
                      <a:r>
                        <a:rPr dirty="0" sz="1800" spc="-20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L w="9525">
                      <a:solidFill>
                        <a:srgbClr val="55677D"/>
                      </a:solidFill>
                      <a:prstDash val="solid"/>
                    </a:lnL>
                    <a:lnR w="9525">
                      <a:solidFill>
                        <a:srgbClr val="55677D"/>
                      </a:solidFill>
                      <a:prstDash val="solid"/>
                    </a:lnR>
                    <a:lnT w="9525">
                      <a:solidFill>
                        <a:srgbClr val="55677D"/>
                      </a:solidFill>
                      <a:prstDash val="solid"/>
                    </a:lnT>
                    <a:lnB w="12700">
                      <a:solidFill>
                        <a:srgbClr val="55677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138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F2913F"/>
                      </a:solidFill>
                      <a:prstDash val="solid"/>
                    </a:lnR>
                    <a:lnT w="9525">
                      <a:solidFill>
                        <a:srgbClr val="55677D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Log-Rank </a:t>
                      </a:r>
                      <a:r>
                        <a:rPr dirty="0" sz="1200" b="1" i="1">
                          <a:solidFill>
                            <a:srgbClr val="FF26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200" spc="-1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0.0324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55677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68605" marR="121285" indent="6350">
                        <a:lnSpc>
                          <a:spcPts val="112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TS  </a:t>
                      </a:r>
                      <a:r>
                        <a:rPr dirty="0" sz="1000" spc="-75">
                          <a:latin typeface="Arial"/>
                          <a:cs typeface="Arial"/>
                        </a:rPr>
                        <a:t>TA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T w="9525">
                      <a:solidFill>
                        <a:srgbClr val="55677D"/>
                      </a:solidFill>
                      <a:prstDash val="solid"/>
                    </a:lnT>
                  </a:tcPr>
                </a:tc>
              </a:tr>
              <a:tr h="23678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F2913F"/>
                      </a:solidFill>
                      <a:prstDash val="solid"/>
                    </a:lnR>
                    <a:lnT w="9525">
                      <a:solidFill>
                        <a:srgbClr val="55677D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HR: 0.67 [95% CI: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0.47-0.97]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08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F2913F"/>
                      </a:solidFill>
                      <a:prstDash val="solid"/>
                    </a:lnR>
                    <a:lnT w="9525">
                      <a:solidFill>
                        <a:srgbClr val="55677D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200" spc="-5" b="1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21.7</a:t>
                      </a:r>
                      <a:r>
                        <a:rPr dirty="0" sz="1400" spc="-5" b="1">
                          <a:solidFill>
                            <a:srgbClr val="F2913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</a:tr>
              <a:tr h="81877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F2913F"/>
                      </a:solidFill>
                      <a:prstDash val="solid"/>
                    </a:lnR>
                    <a:lnT w="9525">
                      <a:solidFill>
                        <a:srgbClr val="55677D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2913F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200" spc="-5" b="1">
                          <a:solidFill>
                            <a:srgbClr val="4472C4"/>
                          </a:solidFill>
                          <a:latin typeface="Arial"/>
                          <a:cs typeface="Arial"/>
                        </a:rPr>
                        <a:t>15.8</a:t>
                      </a:r>
                      <a:r>
                        <a:rPr dirty="0" sz="1400" spc="-5" b="1">
                          <a:solidFill>
                            <a:srgbClr val="5488C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3189"/>
                </a:tc>
              </a:tr>
              <a:tr h="1690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F2913F"/>
                      </a:solidFill>
                      <a:prstDash val="solid"/>
                    </a:lnR>
                    <a:lnT w="9525">
                      <a:solidFill>
                        <a:srgbClr val="55677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2913F"/>
                      </a:solidFill>
                      <a:prstDash val="solid"/>
                    </a:lnL>
                    <a:lnR w="19050">
                      <a:solidFill>
                        <a:srgbClr val="F2913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2913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938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F2913F"/>
                      </a:solidFill>
                      <a:prstDash val="solid"/>
                    </a:lnR>
                    <a:lnT w="9525">
                      <a:solidFill>
                        <a:srgbClr val="55677D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2913F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9" name="object 39"/>
          <p:cNvSpPr/>
          <p:nvPr/>
        </p:nvSpPr>
        <p:spPr>
          <a:xfrm>
            <a:off x="2993466" y="2104684"/>
            <a:ext cx="421640" cy="1854200"/>
          </a:xfrm>
          <a:custGeom>
            <a:avLst/>
            <a:gdLst/>
            <a:ahLst/>
            <a:cxnLst/>
            <a:rect l="l" t="t" r="r" b="b"/>
            <a:pathLst>
              <a:path w="421639" h="1854200">
                <a:moveTo>
                  <a:pt x="0" y="0"/>
                </a:moveTo>
                <a:lnTo>
                  <a:pt x="421294" y="0"/>
                </a:lnTo>
                <a:lnTo>
                  <a:pt x="421294" y="1854037"/>
                </a:lnTo>
                <a:lnTo>
                  <a:pt x="0" y="1854037"/>
                </a:lnTo>
                <a:lnTo>
                  <a:pt x="0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652262" y="2053624"/>
            <a:ext cx="424180" cy="1903730"/>
          </a:xfrm>
          <a:custGeom>
            <a:avLst/>
            <a:gdLst/>
            <a:ahLst/>
            <a:cxnLst/>
            <a:rect l="l" t="t" r="r" b="b"/>
            <a:pathLst>
              <a:path w="424180" h="1903729">
                <a:moveTo>
                  <a:pt x="0" y="0"/>
                </a:moveTo>
                <a:lnTo>
                  <a:pt x="423948" y="0"/>
                </a:lnTo>
                <a:lnTo>
                  <a:pt x="423948" y="1903614"/>
                </a:lnTo>
                <a:lnTo>
                  <a:pt x="0" y="1903614"/>
                </a:lnTo>
                <a:lnTo>
                  <a:pt x="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194539" y="3958722"/>
            <a:ext cx="2679700" cy="0"/>
          </a:xfrm>
          <a:custGeom>
            <a:avLst/>
            <a:gdLst/>
            <a:ahLst/>
            <a:cxnLst/>
            <a:rect l="l" t="t" r="r" b="b"/>
            <a:pathLst>
              <a:path w="2679700" h="0">
                <a:moveTo>
                  <a:pt x="0" y="0"/>
                </a:moveTo>
                <a:lnTo>
                  <a:pt x="2679431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593258" y="1839687"/>
            <a:ext cx="542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Arial"/>
                <a:cs typeface="Arial"/>
              </a:rPr>
              <a:t>97.13%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32973" y="1839687"/>
            <a:ext cx="542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Arial"/>
                <a:cs typeface="Arial"/>
              </a:rPr>
              <a:t>94.58%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1965" y="1865910"/>
            <a:ext cx="445134" cy="2181860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1000" spc="-35">
                <a:solidFill>
                  <a:srgbClr val="595959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00.0%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345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90.0%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345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80.0%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345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70.0%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34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60.0%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345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50.0%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345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40.0%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34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30.0%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345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20.0%</a:t>
            </a:r>
            <a:endParaRPr sz="1000">
              <a:latin typeface="Franklin Gothic Book"/>
              <a:cs typeface="Franklin Gothic Book"/>
            </a:endParaRPr>
          </a:p>
          <a:p>
            <a:pPr algn="ctr" marL="75565">
              <a:lnSpc>
                <a:spcPct val="100000"/>
              </a:lnSpc>
              <a:spcBef>
                <a:spcPts val="345"/>
              </a:spcBef>
            </a:pPr>
            <a:r>
              <a:rPr dirty="0" sz="1000" spc="-35">
                <a:solidFill>
                  <a:srgbClr val="595959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0.0%</a:t>
            </a:r>
            <a:endParaRPr sz="1000">
              <a:latin typeface="Franklin Gothic Book"/>
              <a:cs typeface="Franklin Gothic Book"/>
            </a:endParaRPr>
          </a:p>
          <a:p>
            <a:pPr algn="ctr" marL="146685">
              <a:lnSpc>
                <a:spcPct val="100000"/>
              </a:lnSpc>
              <a:spcBef>
                <a:spcPts val="34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0321" y="715210"/>
            <a:ext cx="3645535" cy="646430"/>
          </a:xfrm>
          <a:prstGeom prst="rect">
            <a:avLst/>
          </a:prstGeom>
          <a:ln w="9524">
            <a:solidFill>
              <a:srgbClr val="55677D"/>
            </a:solidFill>
          </a:ln>
        </p:spPr>
        <p:txBody>
          <a:bodyPr wrap="square" lIns="0" tIns="60960" rIns="0" bIns="0" rtlCol="0" vert="horz">
            <a:spAutoFit/>
          </a:bodyPr>
          <a:lstStyle/>
          <a:p>
            <a:pPr marL="766445" marR="445770" indent="-306705">
              <a:lnSpc>
                <a:spcPts val="2100"/>
              </a:lnSpc>
              <a:spcBef>
                <a:spcPts val="480"/>
              </a:spcBef>
            </a:pPr>
            <a:r>
              <a:rPr dirty="0" sz="1800" spc="-5" b="1">
                <a:solidFill>
                  <a:srgbClr val="44546A"/>
                </a:solidFill>
                <a:latin typeface="Arial"/>
                <a:cs typeface="Arial"/>
              </a:rPr>
              <a:t>Primary </a:t>
            </a:r>
            <a:r>
              <a:rPr dirty="0" sz="1800" b="1">
                <a:solidFill>
                  <a:srgbClr val="44546A"/>
                </a:solidFill>
                <a:latin typeface="Arial"/>
                <a:cs typeface="Arial"/>
              </a:rPr>
              <a:t>Safety</a:t>
            </a:r>
            <a:r>
              <a:rPr dirty="0" sz="1800" spc="-50" b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44546A"/>
                </a:solidFill>
                <a:latin typeface="Arial"/>
                <a:cs typeface="Arial"/>
              </a:rPr>
              <a:t>Endpoint:  </a:t>
            </a:r>
            <a:r>
              <a:rPr dirty="0" sz="1800" spc="-20" b="1">
                <a:solidFill>
                  <a:srgbClr val="44546A"/>
                </a:solidFill>
                <a:latin typeface="Arial"/>
                <a:cs typeface="Arial"/>
              </a:rPr>
              <a:t>Technical</a:t>
            </a:r>
            <a:r>
              <a:rPr dirty="0" sz="1800" spc="-15" b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44546A"/>
                </a:solidFill>
                <a:latin typeface="Arial"/>
                <a:cs typeface="Arial"/>
              </a:rPr>
              <a:t>Success*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5774" y="4053294"/>
            <a:ext cx="3698240" cy="932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46835">
              <a:lnSpc>
                <a:spcPct val="100000"/>
              </a:lnSpc>
              <a:spcBef>
                <a:spcPts val="100"/>
              </a:spcBef>
              <a:tabLst>
                <a:tab pos="2691765" algn="l"/>
              </a:tabLst>
            </a:pPr>
            <a:r>
              <a:rPr dirty="0" sz="1400" spc="-5">
                <a:solidFill>
                  <a:srgbClr val="595959"/>
                </a:solidFill>
                <a:latin typeface="Arial"/>
                <a:cs typeface="Arial"/>
              </a:rPr>
              <a:t>Transseptal	Transapical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040"/>
              </a:lnSpc>
              <a:spcBef>
                <a:spcPts val="1180"/>
              </a:spcBef>
            </a:pP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*Defined as per </a:t>
            </a:r>
            <a:r>
              <a:rPr dirty="0" sz="900" spc="-15">
                <a:solidFill>
                  <a:srgbClr val="44546A"/>
                </a:solidFill>
                <a:latin typeface="Arial"/>
                <a:cs typeface="Arial"/>
              </a:rPr>
              <a:t>MVARC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criteria at exit from the cath</a:t>
            </a:r>
            <a:r>
              <a:rPr dirty="0" sz="900" spc="-3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44546A"/>
                </a:solidFill>
                <a:latin typeface="Arial"/>
                <a:cs typeface="Arial"/>
              </a:rPr>
              <a:t>lab:</a:t>
            </a:r>
            <a:endParaRPr sz="900">
              <a:latin typeface="Arial"/>
              <a:cs typeface="Arial"/>
            </a:endParaRPr>
          </a:p>
          <a:p>
            <a:pPr marL="81915" indent="-69215">
              <a:lnSpc>
                <a:spcPts val="1040"/>
              </a:lnSpc>
              <a:buChar char="-"/>
              <a:tabLst>
                <a:tab pos="82550" algn="l"/>
              </a:tabLst>
            </a:pP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Patient</a:t>
            </a:r>
            <a:r>
              <a:rPr dirty="0" sz="900" spc="-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alive</a:t>
            </a:r>
            <a:endParaRPr sz="900">
              <a:latin typeface="Arial"/>
              <a:cs typeface="Arial"/>
            </a:endParaRPr>
          </a:p>
          <a:p>
            <a:pPr marL="81915" indent="-69215">
              <a:lnSpc>
                <a:spcPct val="100000"/>
              </a:lnSpc>
              <a:spcBef>
                <a:spcPts val="20"/>
              </a:spcBef>
              <a:buChar char="-"/>
              <a:tabLst>
                <a:tab pos="82550" algn="l"/>
              </a:tabLst>
            </a:pPr>
            <a:r>
              <a:rPr dirty="0" sz="900" spc="-5">
                <a:solidFill>
                  <a:srgbClr val="44546A"/>
                </a:solidFill>
                <a:latin typeface="Arial"/>
                <a:cs typeface="Arial"/>
              </a:rPr>
              <a:t>Successful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access, delivery and retrieval of device delivery</a:t>
            </a:r>
            <a:r>
              <a:rPr dirty="0" sz="900" spc="-2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44546A"/>
                </a:solidFill>
                <a:latin typeface="Arial"/>
                <a:cs typeface="Arial"/>
              </a:rPr>
              <a:t>system,</a:t>
            </a:r>
            <a:endParaRPr sz="900">
              <a:latin typeface="Arial"/>
              <a:cs typeface="Arial"/>
            </a:endParaRPr>
          </a:p>
          <a:p>
            <a:pPr marL="81915" indent="-69215">
              <a:lnSpc>
                <a:spcPct val="100000"/>
              </a:lnSpc>
              <a:spcBef>
                <a:spcPts val="20"/>
              </a:spcBef>
              <a:buChar char="-"/>
              <a:tabLst>
                <a:tab pos="82550" algn="l"/>
              </a:tabLst>
            </a:pPr>
            <a:r>
              <a:rPr dirty="0" sz="900" spc="-5">
                <a:solidFill>
                  <a:srgbClr val="44546A"/>
                </a:solidFill>
                <a:latin typeface="Arial"/>
                <a:cs typeface="Arial"/>
              </a:rPr>
              <a:t>Successful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deployment and correct position of the first intended</a:t>
            </a:r>
            <a:r>
              <a:rPr dirty="0" sz="900" spc="-7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device,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774" y="4962617"/>
            <a:ext cx="48412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- Freedom from emergency surgery or reintervention related to the device or access</a:t>
            </a:r>
            <a:r>
              <a:rPr dirty="0" sz="900" spc="-1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procedure.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815613" y="1650457"/>
            <a:ext cx="1588135" cy="188595"/>
          </a:xfrm>
          <a:custGeom>
            <a:avLst/>
            <a:gdLst/>
            <a:ahLst/>
            <a:cxnLst/>
            <a:rect l="l" t="t" r="r" b="b"/>
            <a:pathLst>
              <a:path w="1588135" h="188594">
                <a:moveTo>
                  <a:pt x="0" y="188421"/>
                </a:moveTo>
                <a:lnTo>
                  <a:pt x="2579" y="151749"/>
                </a:lnTo>
                <a:lnTo>
                  <a:pt x="9614" y="121803"/>
                </a:lnTo>
                <a:lnTo>
                  <a:pt x="20049" y="101613"/>
                </a:lnTo>
                <a:lnTo>
                  <a:pt x="32826" y="94210"/>
                </a:lnTo>
                <a:lnTo>
                  <a:pt x="761199" y="94210"/>
                </a:lnTo>
                <a:lnTo>
                  <a:pt x="773977" y="86807"/>
                </a:lnTo>
                <a:lnTo>
                  <a:pt x="784411" y="66617"/>
                </a:lnTo>
                <a:lnTo>
                  <a:pt x="791446" y="36671"/>
                </a:lnTo>
                <a:lnTo>
                  <a:pt x="794026" y="0"/>
                </a:lnTo>
                <a:lnTo>
                  <a:pt x="796606" y="36671"/>
                </a:lnTo>
                <a:lnTo>
                  <a:pt x="803641" y="66617"/>
                </a:lnTo>
                <a:lnTo>
                  <a:pt x="814075" y="86807"/>
                </a:lnTo>
                <a:lnTo>
                  <a:pt x="826853" y="94210"/>
                </a:lnTo>
                <a:lnTo>
                  <a:pt x="1555226" y="94210"/>
                </a:lnTo>
                <a:lnTo>
                  <a:pt x="1568004" y="101614"/>
                </a:lnTo>
                <a:lnTo>
                  <a:pt x="1578438" y="121804"/>
                </a:lnTo>
                <a:lnTo>
                  <a:pt x="1585473" y="151750"/>
                </a:lnTo>
                <a:lnTo>
                  <a:pt x="1588053" y="188421"/>
                </a:lnTo>
              </a:path>
            </a:pathLst>
          </a:custGeom>
          <a:ln w="158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2488975" y="1409303"/>
            <a:ext cx="237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NS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919" y="719051"/>
            <a:ext cx="8429104" cy="41064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75911" y="1418178"/>
            <a:ext cx="0" cy="3298190"/>
          </a:xfrm>
          <a:custGeom>
            <a:avLst/>
            <a:gdLst/>
            <a:ahLst/>
            <a:cxnLst/>
            <a:rect l="l" t="t" r="r" b="b"/>
            <a:pathLst>
              <a:path w="0" h="3298190">
                <a:moveTo>
                  <a:pt x="0" y="0"/>
                </a:moveTo>
                <a:lnTo>
                  <a:pt x="0" y="3297678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27511" y="822956"/>
            <a:ext cx="0" cy="595630"/>
          </a:xfrm>
          <a:custGeom>
            <a:avLst/>
            <a:gdLst/>
            <a:ahLst/>
            <a:cxnLst/>
            <a:rect l="l" t="t" r="r" b="b"/>
            <a:pathLst>
              <a:path w="0" h="595630">
                <a:moveTo>
                  <a:pt x="0" y="0"/>
                </a:moveTo>
                <a:lnTo>
                  <a:pt x="0" y="595221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27511" y="1418178"/>
            <a:ext cx="0" cy="3298190"/>
          </a:xfrm>
          <a:custGeom>
            <a:avLst/>
            <a:gdLst/>
            <a:ahLst/>
            <a:cxnLst/>
            <a:rect l="l" t="t" r="r" b="b"/>
            <a:pathLst>
              <a:path w="0" h="3298190">
                <a:moveTo>
                  <a:pt x="0" y="0"/>
                </a:moveTo>
                <a:lnTo>
                  <a:pt x="0" y="3297678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320154" y="822956"/>
            <a:ext cx="0" cy="3893185"/>
          </a:xfrm>
          <a:custGeom>
            <a:avLst/>
            <a:gdLst/>
            <a:ahLst/>
            <a:cxnLst/>
            <a:rect l="l" t="t" r="r" b="b"/>
            <a:pathLst>
              <a:path w="0" h="3893185">
                <a:moveTo>
                  <a:pt x="0" y="0"/>
                </a:moveTo>
                <a:lnTo>
                  <a:pt x="0" y="3892900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75911" y="829306"/>
            <a:ext cx="3950970" cy="0"/>
          </a:xfrm>
          <a:custGeom>
            <a:avLst/>
            <a:gdLst/>
            <a:ahLst/>
            <a:cxnLst/>
            <a:rect l="l" t="t" r="r" b="b"/>
            <a:pathLst>
              <a:path w="3950970" h="0">
                <a:moveTo>
                  <a:pt x="0" y="0"/>
                </a:moveTo>
                <a:lnTo>
                  <a:pt x="3950592" y="0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317563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In-Hospital</a:t>
            </a:r>
            <a:r>
              <a:rPr dirty="0" sz="2400" spc="-45"/>
              <a:t> </a:t>
            </a:r>
            <a:r>
              <a:rPr dirty="0" sz="2400" spc="-5"/>
              <a:t>Outcomes</a:t>
            </a:r>
            <a:endParaRPr sz="2400"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57200" y="829306"/>
          <a:ext cx="8087359" cy="3915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485"/>
                <a:gridCol w="2721610"/>
                <a:gridCol w="2051685"/>
                <a:gridCol w="1892935"/>
                <a:gridCol w="1210309"/>
              </a:tblGrid>
              <a:tr h="323979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600" spc="-15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TRANSSEPTAL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5405">
                    <a:solidFill>
                      <a:srgbClr val="5567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  <a:spcBef>
                          <a:spcPts val="515"/>
                        </a:spcBef>
                        <a:tabLst>
                          <a:tab pos="2384425" algn="l"/>
                        </a:tabLst>
                      </a:pPr>
                      <a:r>
                        <a:rPr dirty="0" sz="1600" spc="-5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TRANSAPICAL	</a:t>
                      </a:r>
                      <a:r>
                        <a:rPr dirty="0" baseline="-29761" sz="2100" i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29761" sz="2100" spc="-44" i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9761" sz="2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baseline="-29761" sz="2100">
                        <a:latin typeface="Arial"/>
                        <a:cs typeface="Arial"/>
                      </a:endParaRPr>
                    </a:p>
                  </a:txBody>
                  <a:tcPr marL="0" marR="0" marB="0" marT="65405">
                    <a:solidFill>
                      <a:srgbClr val="55677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4893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545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n=1,326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545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n=203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07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All-Cause</a:t>
                      </a:r>
                      <a:r>
                        <a:rPr dirty="0" sz="1200" spc="-6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Mortality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44546A"/>
                      </a:solidFill>
                      <a:prstDash val="solid"/>
                    </a:lnL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3.6%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6.4%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71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0.059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</a:tr>
              <a:tr h="2755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1200" spc="-10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44546A"/>
                      </a:solidFill>
                      <a:prstDash val="solid"/>
                    </a:lnL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1.8%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4.4%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71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R w="28575">
                      <a:solidFill>
                        <a:srgbClr val="FF7C00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</a:tr>
              <a:tr h="314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roke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2230">
                    <a:lnL w="12700">
                      <a:solidFill>
                        <a:srgbClr val="44546A"/>
                      </a:solidFill>
                      <a:prstDash val="solid"/>
                    </a:lnL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717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</a:tr>
              <a:tr h="299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dirty="0" sz="1200" spc="-2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dirty="0" sz="1200" spc="-9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Reintervention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717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/>
                </a:tc>
              </a:tr>
              <a:tr h="299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New Dialysis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Requirement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1.3%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717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2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/>
                </a:tc>
              </a:tr>
              <a:tr h="299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Pacemaker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1.1%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717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/>
                </a:tc>
              </a:tr>
              <a:tr h="299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Periprocedural</a:t>
                      </a:r>
                      <a:r>
                        <a:rPr dirty="0" sz="1200" spc="-10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717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/>
                </a:tc>
              </a:tr>
              <a:tr h="299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1200" spc="-12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Thrombosis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717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/>
                </a:tc>
              </a:tr>
              <a:tr h="32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Major 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Vascular</a:t>
                      </a:r>
                      <a:r>
                        <a:rPr dirty="0" sz="1200" spc="-8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Complications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44546A"/>
                      </a:solidFill>
                      <a:prstDash val="solid"/>
                    </a:lnL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1.2%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717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</a:tr>
              <a:tr h="277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Length of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stay</a:t>
                      </a:r>
                      <a:r>
                        <a:rPr dirty="0" sz="1200" spc="-9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[IQR]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44546A"/>
                      </a:solidFill>
                      <a:prstDash val="solid"/>
                    </a:lnL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[1-5]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[3-9]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71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R w="28575">
                      <a:solidFill>
                        <a:srgbClr val="FF7C00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</a:tr>
              <a:tr h="295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Discharged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Home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44546A"/>
                      </a:solidFill>
                      <a:prstDash val="solid"/>
                    </a:lnL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1,094/1,326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(82.5%)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120/203</a:t>
                      </a:r>
                      <a:r>
                        <a:rPr dirty="0" sz="1200" spc="-1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(59.1%)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71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R w="28575">
                      <a:solidFill>
                        <a:srgbClr val="FF7C00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399010" y="1687484"/>
            <a:ext cx="8192192" cy="394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9010" y="4106487"/>
            <a:ext cx="8192192" cy="69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890" y="1192877"/>
            <a:ext cx="8267006" cy="30258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652542" y="2223713"/>
            <a:ext cx="0" cy="1896745"/>
          </a:xfrm>
          <a:custGeom>
            <a:avLst/>
            <a:gdLst/>
            <a:ahLst/>
            <a:cxnLst/>
            <a:rect l="l" t="t" r="r" b="b"/>
            <a:pathLst>
              <a:path w="0" h="1896745">
                <a:moveTo>
                  <a:pt x="0" y="0"/>
                </a:moveTo>
                <a:lnTo>
                  <a:pt x="0" y="1896175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64250" y="1292553"/>
            <a:ext cx="0" cy="931544"/>
          </a:xfrm>
          <a:custGeom>
            <a:avLst/>
            <a:gdLst/>
            <a:ahLst/>
            <a:cxnLst/>
            <a:rect l="l" t="t" r="r" b="b"/>
            <a:pathLst>
              <a:path w="0" h="931544">
                <a:moveTo>
                  <a:pt x="0" y="0"/>
                </a:moveTo>
                <a:lnTo>
                  <a:pt x="0" y="931160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664250" y="2223713"/>
            <a:ext cx="0" cy="1896745"/>
          </a:xfrm>
          <a:custGeom>
            <a:avLst/>
            <a:gdLst/>
            <a:ahLst/>
            <a:cxnLst/>
            <a:rect l="l" t="t" r="r" b="b"/>
            <a:pathLst>
              <a:path w="0" h="1896745">
                <a:moveTo>
                  <a:pt x="0" y="0"/>
                </a:moveTo>
                <a:lnTo>
                  <a:pt x="0" y="1896175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6682" y="131502"/>
            <a:ext cx="23799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30-Day</a:t>
            </a:r>
            <a:r>
              <a:rPr dirty="0" sz="2400" spc="-60"/>
              <a:t> </a:t>
            </a:r>
            <a:r>
              <a:rPr dirty="0" sz="2400" spc="-5"/>
              <a:t>Mortality</a:t>
            </a:r>
            <a:endParaRPr sz="240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58541" y="1292553"/>
          <a:ext cx="7868284" cy="2827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085"/>
                <a:gridCol w="2922270"/>
                <a:gridCol w="2011680"/>
                <a:gridCol w="1820544"/>
                <a:gridCol w="228600"/>
                <a:gridCol w="713740"/>
              </a:tblGrid>
              <a:tr h="495123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600" spc="-15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TRANSSEPTAL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solidFill>
                      <a:srgbClr val="55677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864"/>
                        </a:spcBef>
                        <a:tabLst>
                          <a:tab pos="2188845" algn="l"/>
                        </a:tabLst>
                      </a:pPr>
                      <a:r>
                        <a:rPr dirty="0" sz="1600" spc="-5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TRANSAPICAL	</a:t>
                      </a:r>
                      <a:r>
                        <a:rPr dirty="0" baseline="-29761" sz="2100" i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29761" sz="2100" spc="-150" i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29761" sz="2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baseline="-29761" sz="2100">
                        <a:latin typeface="Arial"/>
                        <a:cs typeface="Arial"/>
                      </a:endParaRPr>
                    </a:p>
                  </a:txBody>
                  <a:tcPr marL="0" marR="0" marB="0" marT="236854">
                    <a:solidFill>
                      <a:srgbClr val="55677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6037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545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n=1,326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50240">
                        <a:lnSpc>
                          <a:spcPts val="1545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n=203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180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All-Cause</a:t>
                      </a:r>
                      <a:r>
                        <a:rPr dirty="0" sz="1600" spc="-6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Mortality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680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8.1%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88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0800"/>
                </a:tc>
              </a:tr>
              <a:tr h="474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6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1600" spc="-8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1600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2.1%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6802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5.1%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889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6680"/>
                </a:tc>
              </a:tr>
              <a:tr h="502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STS</a:t>
                      </a:r>
                      <a:r>
                        <a:rPr dirty="0" sz="1600" spc="-7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PROM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1600">
                    <a:lnL w="12700">
                      <a:solidFill>
                        <a:srgbClr val="44546A"/>
                      </a:solidFill>
                      <a:prstDash val="solid"/>
                    </a:lnL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4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1912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12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6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6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889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6680"/>
                </a:tc>
              </a:tr>
              <a:tr h="429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600" spc="-5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Observed:Expected</a:t>
                      </a:r>
                      <a:r>
                        <a:rPr dirty="0" sz="1600" spc="-20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ratio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44546A"/>
                      </a:solidFill>
                      <a:prstDash val="solid"/>
                    </a:lnL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600" spc="-5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0.45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7470"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600" spc="-5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0.69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7470"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7C00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7C00"/>
                      </a:solidFill>
                      <a:prstDash val="solid"/>
                    </a:lnL>
                  </a:tcPr>
                </a:tc>
              </a:tr>
              <a:tr h="71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4546A"/>
                      </a:solidFill>
                      <a:prstDash val="solid"/>
                    </a:lnL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498763" y="3582785"/>
            <a:ext cx="7273635" cy="548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73389" y="988053"/>
            <a:ext cx="1584960" cy="369570"/>
          </a:xfrm>
          <a:custGeom>
            <a:avLst/>
            <a:gdLst/>
            <a:ahLst/>
            <a:cxnLst/>
            <a:rect l="l" t="t" r="r" b="b"/>
            <a:pathLst>
              <a:path w="1584959" h="369569">
                <a:moveTo>
                  <a:pt x="0" y="0"/>
                </a:moveTo>
                <a:lnTo>
                  <a:pt x="1584628" y="0"/>
                </a:lnTo>
                <a:lnTo>
                  <a:pt x="1584628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273389" y="1021073"/>
            <a:ext cx="158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718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1-YEAR*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4760" y="978604"/>
            <a:ext cx="1584960" cy="369570"/>
          </a:xfrm>
          <a:custGeom>
            <a:avLst/>
            <a:gdLst/>
            <a:ahLst/>
            <a:cxnLst/>
            <a:rect l="l" t="t" r="r" b="b"/>
            <a:pathLst>
              <a:path w="1584960" h="369569">
                <a:moveTo>
                  <a:pt x="0" y="0"/>
                </a:moveTo>
                <a:lnTo>
                  <a:pt x="1584628" y="0"/>
                </a:lnTo>
                <a:lnTo>
                  <a:pt x="1584628" y="369331"/>
                </a:lnTo>
                <a:lnTo>
                  <a:pt x="0" y="369331"/>
                </a:lnTo>
                <a:lnTo>
                  <a:pt x="0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14760" y="1011624"/>
            <a:ext cx="158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259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30-DAY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1263534"/>
            <a:ext cx="5631872" cy="3325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79875" y="1925256"/>
            <a:ext cx="0" cy="2562860"/>
          </a:xfrm>
          <a:custGeom>
            <a:avLst/>
            <a:gdLst/>
            <a:ahLst/>
            <a:cxnLst/>
            <a:rect l="l" t="t" r="r" b="b"/>
            <a:pathLst>
              <a:path w="0" h="2562860">
                <a:moveTo>
                  <a:pt x="0" y="0"/>
                </a:moveTo>
                <a:lnTo>
                  <a:pt x="0" y="2562596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01731" y="1365958"/>
            <a:ext cx="0" cy="559435"/>
          </a:xfrm>
          <a:custGeom>
            <a:avLst/>
            <a:gdLst/>
            <a:ahLst/>
            <a:cxnLst/>
            <a:rect l="l" t="t" r="r" b="b"/>
            <a:pathLst>
              <a:path w="0" h="559435">
                <a:moveTo>
                  <a:pt x="0" y="0"/>
                </a:moveTo>
                <a:lnTo>
                  <a:pt x="0" y="559298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01731" y="1925256"/>
            <a:ext cx="0" cy="2562860"/>
          </a:xfrm>
          <a:custGeom>
            <a:avLst/>
            <a:gdLst/>
            <a:ahLst/>
            <a:cxnLst/>
            <a:rect l="l" t="t" r="r" b="b"/>
            <a:pathLst>
              <a:path w="0" h="2562860">
                <a:moveTo>
                  <a:pt x="0" y="0"/>
                </a:moveTo>
                <a:lnTo>
                  <a:pt x="0" y="2562596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6682" y="131502"/>
            <a:ext cx="42271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30-Day </a:t>
            </a:r>
            <a:r>
              <a:rPr dirty="0" sz="2400" spc="-5"/>
              <a:t>and </a:t>
            </a:r>
            <a:r>
              <a:rPr dirty="0" sz="2400" spc="-25"/>
              <a:t>1-Year</a:t>
            </a:r>
            <a:r>
              <a:rPr dirty="0" sz="2400" spc="-50"/>
              <a:t> </a:t>
            </a:r>
            <a:r>
              <a:rPr dirty="0" sz="2400" spc="-5"/>
              <a:t>Outcomes</a:t>
            </a:r>
            <a:endParaRPr sz="2400"/>
          </a:p>
        </p:txBody>
      </p:sp>
      <p:sp>
        <p:nvSpPr>
          <p:cNvPr id="11" name="object 11"/>
          <p:cNvSpPr/>
          <p:nvPr/>
        </p:nvSpPr>
        <p:spPr>
          <a:xfrm>
            <a:off x="5569526" y="1267690"/>
            <a:ext cx="3528752" cy="33250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53374" y="1370639"/>
            <a:ext cx="0" cy="3122295"/>
          </a:xfrm>
          <a:custGeom>
            <a:avLst/>
            <a:gdLst/>
            <a:ahLst/>
            <a:cxnLst/>
            <a:rect l="l" t="t" r="r" b="b"/>
            <a:pathLst>
              <a:path w="0" h="3122295">
                <a:moveTo>
                  <a:pt x="0" y="0"/>
                </a:moveTo>
                <a:lnTo>
                  <a:pt x="0" y="3121893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245121" y="1370639"/>
            <a:ext cx="0" cy="3122295"/>
          </a:xfrm>
          <a:custGeom>
            <a:avLst/>
            <a:gdLst/>
            <a:ahLst/>
            <a:cxnLst/>
            <a:rect l="l" t="t" r="r" b="b"/>
            <a:pathLst>
              <a:path w="0" h="3122295">
                <a:moveTo>
                  <a:pt x="0" y="0"/>
                </a:moveTo>
                <a:lnTo>
                  <a:pt x="0" y="3121893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672666" y="1370639"/>
            <a:ext cx="0" cy="3122295"/>
          </a:xfrm>
          <a:custGeom>
            <a:avLst/>
            <a:gdLst/>
            <a:ahLst/>
            <a:cxnLst/>
            <a:rect l="l" t="t" r="r" b="b"/>
            <a:pathLst>
              <a:path w="0" h="3122295">
                <a:moveTo>
                  <a:pt x="0" y="0"/>
                </a:moveTo>
                <a:lnTo>
                  <a:pt x="0" y="3121893"/>
                </a:lnTo>
              </a:path>
            </a:pathLst>
          </a:custGeom>
          <a:ln w="12699">
            <a:solidFill>
              <a:srgbClr val="44546A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6531" y="1356947"/>
          <a:ext cx="8887460" cy="3133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740"/>
                <a:gridCol w="2065020"/>
                <a:gridCol w="1322070"/>
                <a:gridCol w="1266189"/>
                <a:gridCol w="905510"/>
                <a:gridCol w="1280795"/>
                <a:gridCol w="1291590"/>
                <a:gridCol w="664209"/>
              </a:tblGrid>
              <a:tr h="304433">
                <a:tc gridSpan="3">
                  <a:txBody>
                    <a:bodyPr/>
                    <a:lstStyle/>
                    <a:p>
                      <a:pPr marL="717550">
                        <a:lnSpc>
                          <a:spcPts val="530"/>
                        </a:lnSpc>
                        <a:spcBef>
                          <a:spcPts val="1765"/>
                        </a:spcBef>
                        <a:tabLst>
                          <a:tab pos="2261870" algn="l"/>
                        </a:tabLst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% or mean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(±SD)	</a:t>
                      </a:r>
                      <a:r>
                        <a:rPr dirty="0" baseline="39351" sz="1800" spc="-15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TRANSSEPTAL</a:t>
                      </a:r>
                      <a:endParaRPr baseline="39351" sz="1800">
                        <a:latin typeface="Arial"/>
                        <a:cs typeface="Arial"/>
                      </a:endParaRPr>
                    </a:p>
                  </a:txBody>
                  <a:tcPr marL="0" marR="0" marB="0" marT="22415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106045">
                        <a:lnSpc>
                          <a:spcPts val="1365"/>
                        </a:lnSpc>
                        <a:spcBef>
                          <a:spcPts val="930"/>
                        </a:spcBef>
                        <a:tabLst>
                          <a:tab pos="1457960" algn="l"/>
                          <a:tab pos="2268855" algn="l"/>
                          <a:tab pos="3570604" algn="l"/>
                          <a:tab pos="4940935" algn="l"/>
                        </a:tabLst>
                      </a:pPr>
                      <a:r>
                        <a:rPr dirty="0" baseline="2314" sz="1800" spc="-7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TRANSAPICAL	</a:t>
                      </a:r>
                      <a:r>
                        <a:rPr dirty="0" baseline="-30303" sz="1650" i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 </a:t>
                      </a:r>
                      <a:r>
                        <a:rPr dirty="0" baseline="-30303" sz="165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value	</a:t>
                      </a:r>
                      <a:r>
                        <a:rPr dirty="0" sz="1200" spc="-10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TRANSSEPTAL	</a:t>
                      </a:r>
                      <a:r>
                        <a:rPr dirty="0" sz="1200" spc="-5">
                          <a:solidFill>
                            <a:srgbClr val="ED7D31"/>
                          </a:solidFill>
                          <a:latin typeface="Arial"/>
                          <a:cs typeface="Arial"/>
                        </a:rPr>
                        <a:t>TRANSAPICAL	</a:t>
                      </a:r>
                      <a:r>
                        <a:rPr dirty="0" baseline="-30303" sz="1650" i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30303" sz="1650" spc="-104" i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30303" sz="165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baseline="-30303" sz="1650">
                        <a:latin typeface="Arial"/>
                        <a:cs typeface="Arial"/>
                      </a:endParaRPr>
                    </a:p>
                  </a:txBody>
                  <a:tcPr marL="0" marR="0" marB="0" marT="118110">
                    <a:solidFill>
                      <a:srgbClr val="55677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17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15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n=1,326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15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n=203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n=865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n=171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</a:tr>
              <a:tr h="264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All-Cause</a:t>
                      </a:r>
                      <a:r>
                        <a:rPr dirty="0" sz="1200" spc="-6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Mortality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44546A"/>
                      </a:solidFill>
                      <a:prstDash val="solid"/>
                    </a:lnL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8.1%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15.8%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21.7%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R w="28575">
                      <a:solidFill>
                        <a:srgbClr val="FF7C00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</a:tr>
              <a:tr h="2865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1200" spc="-10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44546A"/>
                      </a:solidFill>
                      <a:prstDash val="solid"/>
                    </a:lnL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2.1%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5.1%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3.7%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5.7%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R w="28575">
                      <a:solidFill>
                        <a:srgbClr val="FF7C00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</a:tr>
              <a:tr h="2829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roke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6194">
                    <a:lnL w="12700">
                      <a:solidFill>
                        <a:srgbClr val="44546A"/>
                      </a:solidFill>
                      <a:prstDash val="solid"/>
                    </a:lnL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1.1%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0.91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3.3%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0.95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</a:tr>
              <a:tr h="284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dirty="0" sz="1200" spc="-2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dirty="0" sz="1200" spc="-9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Reintervention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0.82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0.78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/>
                </a:tc>
              </a:tr>
              <a:tr h="2847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New dialysis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requirement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3.1%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06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1.6%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3.1%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/>
                </a:tc>
              </a:tr>
              <a:tr h="284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Pacemaker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1.4%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2.8%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/>
                </a:tc>
              </a:tr>
              <a:tr h="284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thrombosis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0.49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1.2%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/>
                </a:tc>
              </a:tr>
              <a:tr h="284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4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LV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Ejection</a:t>
                      </a:r>
                      <a:r>
                        <a:rPr dirty="0" sz="1200" spc="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fraction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54.2 (±</a:t>
                      </a:r>
                      <a:r>
                        <a:rPr dirty="0" sz="1200" spc="-4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11.73)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52.7 (±</a:t>
                      </a:r>
                      <a:r>
                        <a:rPr dirty="0" sz="1200" spc="-4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12.55)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53.3 (±</a:t>
                      </a:r>
                      <a:r>
                        <a:rPr dirty="0" sz="1200" spc="-4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11.52)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52.8 (±</a:t>
                      </a:r>
                      <a:r>
                        <a:rPr dirty="0" sz="1200" spc="-4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13.11)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0.77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/>
                </a:tc>
              </a:tr>
              <a:tr h="2792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Mean MVG</a:t>
                      </a:r>
                      <a:r>
                        <a:rPr dirty="0" sz="1200" spc="-10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(mmHg)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7.4 (±</a:t>
                      </a:r>
                      <a:r>
                        <a:rPr dirty="0" sz="1200" spc="-3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2.75)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7.2 (±</a:t>
                      </a:r>
                      <a:r>
                        <a:rPr dirty="0" sz="1200" spc="-3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2.69)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06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7.0 (±</a:t>
                      </a:r>
                      <a:r>
                        <a:rPr dirty="0" sz="1200" spc="-3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2.94)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7.0 (±</a:t>
                      </a:r>
                      <a:r>
                        <a:rPr dirty="0" sz="1200" spc="-3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2.61)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0.99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7625"/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0" y="1916083"/>
            <a:ext cx="8969432" cy="673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6719" y="4950321"/>
            <a:ext cx="61956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*32.4% not due for 1 year follow up. Unknown patient vital </a:t>
            </a:r>
            <a:r>
              <a:rPr dirty="0" sz="900" spc="-5">
                <a:solidFill>
                  <a:srgbClr val="44546A"/>
                </a:solidFill>
                <a:latin typeface="Arial"/>
                <a:cs typeface="Arial"/>
              </a:rPr>
              <a:t>status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after CMS linkage: 5.3% at 30 days and 17.1% at 1</a:t>
            </a:r>
            <a:r>
              <a:rPr dirty="0" sz="900" spc="-10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44546A"/>
                </a:solidFill>
                <a:latin typeface="Arial"/>
                <a:cs typeface="Arial"/>
              </a:rPr>
              <a:t>year.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270" y="80381"/>
            <a:ext cx="39046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Mean </a:t>
            </a:r>
            <a:r>
              <a:rPr dirty="0" sz="2400" spc="-5"/>
              <a:t>Mitral </a:t>
            </a:r>
            <a:r>
              <a:rPr dirty="0" sz="2400" spc="-30"/>
              <a:t>Valve</a:t>
            </a:r>
            <a:r>
              <a:rPr dirty="0" sz="2400" spc="-50"/>
              <a:t> </a:t>
            </a:r>
            <a:r>
              <a:rPr dirty="0" sz="2400" spc="-5"/>
              <a:t>Gradient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1396840" y="3810845"/>
            <a:ext cx="7094855" cy="0"/>
          </a:xfrm>
          <a:custGeom>
            <a:avLst/>
            <a:gdLst/>
            <a:ahLst/>
            <a:cxnLst/>
            <a:rect l="l" t="t" r="r" b="b"/>
            <a:pathLst>
              <a:path w="7094855" h="0">
                <a:moveTo>
                  <a:pt x="0" y="0"/>
                </a:moveTo>
                <a:lnTo>
                  <a:pt x="7094607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96840" y="3474180"/>
            <a:ext cx="7094855" cy="0"/>
          </a:xfrm>
          <a:custGeom>
            <a:avLst/>
            <a:gdLst/>
            <a:ahLst/>
            <a:cxnLst/>
            <a:rect l="l" t="t" r="r" b="b"/>
            <a:pathLst>
              <a:path w="7094855" h="0">
                <a:moveTo>
                  <a:pt x="0" y="0"/>
                </a:moveTo>
                <a:lnTo>
                  <a:pt x="7094607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96840" y="3137514"/>
            <a:ext cx="7094855" cy="0"/>
          </a:xfrm>
          <a:custGeom>
            <a:avLst/>
            <a:gdLst/>
            <a:ahLst/>
            <a:cxnLst/>
            <a:rect l="l" t="t" r="r" b="b"/>
            <a:pathLst>
              <a:path w="7094855" h="0">
                <a:moveTo>
                  <a:pt x="0" y="0"/>
                </a:moveTo>
                <a:lnTo>
                  <a:pt x="7094607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96840" y="2805005"/>
            <a:ext cx="7094855" cy="0"/>
          </a:xfrm>
          <a:custGeom>
            <a:avLst/>
            <a:gdLst/>
            <a:ahLst/>
            <a:cxnLst/>
            <a:rect l="l" t="t" r="r" b="b"/>
            <a:pathLst>
              <a:path w="7094855" h="0">
                <a:moveTo>
                  <a:pt x="0" y="0"/>
                </a:moveTo>
                <a:lnTo>
                  <a:pt x="7094607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96840" y="2468340"/>
            <a:ext cx="7094855" cy="0"/>
          </a:xfrm>
          <a:custGeom>
            <a:avLst/>
            <a:gdLst/>
            <a:ahLst/>
            <a:cxnLst/>
            <a:rect l="l" t="t" r="r" b="b"/>
            <a:pathLst>
              <a:path w="7094855" h="0">
                <a:moveTo>
                  <a:pt x="0" y="0"/>
                </a:moveTo>
                <a:lnTo>
                  <a:pt x="7094607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96840" y="2135831"/>
            <a:ext cx="7094855" cy="0"/>
          </a:xfrm>
          <a:custGeom>
            <a:avLst/>
            <a:gdLst/>
            <a:ahLst/>
            <a:cxnLst/>
            <a:rect l="l" t="t" r="r" b="b"/>
            <a:pathLst>
              <a:path w="7094855" h="0">
                <a:moveTo>
                  <a:pt x="0" y="0"/>
                </a:moveTo>
                <a:lnTo>
                  <a:pt x="7094607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96840" y="1799165"/>
            <a:ext cx="7094855" cy="0"/>
          </a:xfrm>
          <a:custGeom>
            <a:avLst/>
            <a:gdLst/>
            <a:ahLst/>
            <a:cxnLst/>
            <a:rect l="l" t="t" r="r" b="b"/>
            <a:pathLst>
              <a:path w="7094855" h="0">
                <a:moveTo>
                  <a:pt x="0" y="0"/>
                </a:moveTo>
                <a:lnTo>
                  <a:pt x="7094607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96840" y="1462501"/>
            <a:ext cx="7094855" cy="0"/>
          </a:xfrm>
          <a:custGeom>
            <a:avLst/>
            <a:gdLst/>
            <a:ahLst/>
            <a:cxnLst/>
            <a:rect l="l" t="t" r="r" b="b"/>
            <a:pathLst>
              <a:path w="7094855" h="0">
                <a:moveTo>
                  <a:pt x="0" y="0"/>
                </a:moveTo>
                <a:lnTo>
                  <a:pt x="7094607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96840" y="1129991"/>
            <a:ext cx="7094855" cy="0"/>
          </a:xfrm>
          <a:custGeom>
            <a:avLst/>
            <a:gdLst/>
            <a:ahLst/>
            <a:cxnLst/>
            <a:rect l="l" t="t" r="r" b="b"/>
            <a:pathLst>
              <a:path w="7094855" h="0">
                <a:moveTo>
                  <a:pt x="0" y="0"/>
                </a:moveTo>
                <a:lnTo>
                  <a:pt x="7094607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97577" y="4144521"/>
            <a:ext cx="7094220" cy="0"/>
          </a:xfrm>
          <a:custGeom>
            <a:avLst/>
            <a:gdLst/>
            <a:ahLst/>
            <a:cxnLst/>
            <a:rect l="l" t="t" r="r" b="b"/>
            <a:pathLst>
              <a:path w="7094220" h="0">
                <a:moveTo>
                  <a:pt x="0" y="0"/>
                </a:moveTo>
                <a:lnTo>
                  <a:pt x="709387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81404" y="1599660"/>
            <a:ext cx="2365375" cy="1741805"/>
          </a:xfrm>
          <a:custGeom>
            <a:avLst/>
            <a:gdLst/>
            <a:ahLst/>
            <a:cxnLst/>
            <a:rect l="l" t="t" r="r" b="b"/>
            <a:pathLst>
              <a:path w="2365375" h="1741804">
                <a:moveTo>
                  <a:pt x="0" y="0"/>
                </a:moveTo>
                <a:lnTo>
                  <a:pt x="2364970" y="1741516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46375" y="3341175"/>
            <a:ext cx="2365375" cy="133350"/>
          </a:xfrm>
          <a:custGeom>
            <a:avLst/>
            <a:gdLst/>
            <a:ahLst/>
            <a:cxnLst/>
            <a:rect l="l" t="t" r="r" b="b"/>
            <a:pathLst>
              <a:path w="2365375" h="133350">
                <a:moveTo>
                  <a:pt x="0" y="0"/>
                </a:moveTo>
                <a:lnTo>
                  <a:pt x="2364942" y="133003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31225" y="1550323"/>
            <a:ext cx="99752" cy="99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96196" y="3291840"/>
            <a:ext cx="99752" cy="99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261166" y="3424844"/>
            <a:ext cx="99752" cy="99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81404" y="1362747"/>
            <a:ext cx="2365375" cy="2045335"/>
          </a:xfrm>
          <a:custGeom>
            <a:avLst/>
            <a:gdLst/>
            <a:ahLst/>
            <a:cxnLst/>
            <a:rect l="l" t="t" r="r" b="b"/>
            <a:pathLst>
              <a:path w="2365375" h="2045335">
                <a:moveTo>
                  <a:pt x="0" y="0"/>
                </a:moveTo>
                <a:lnTo>
                  <a:pt x="2364970" y="2044930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46375" y="3407678"/>
            <a:ext cx="2365375" cy="66675"/>
          </a:xfrm>
          <a:custGeom>
            <a:avLst/>
            <a:gdLst/>
            <a:ahLst/>
            <a:cxnLst/>
            <a:rect l="l" t="t" r="r" b="b"/>
            <a:pathLst>
              <a:path w="2365375" h="66675">
                <a:moveTo>
                  <a:pt x="0" y="0"/>
                </a:moveTo>
                <a:lnTo>
                  <a:pt x="2364942" y="66501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31225" y="1313411"/>
            <a:ext cx="99752" cy="99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896196" y="3358343"/>
            <a:ext cx="99752" cy="99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61166" y="3424844"/>
            <a:ext cx="99752" cy="99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099175" y="1032316"/>
            <a:ext cx="189865" cy="3209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100" spc="-40">
                <a:solidFill>
                  <a:srgbClr val="595959"/>
                </a:solidFill>
                <a:latin typeface="Franklin Gothic Book"/>
                <a:cs typeface="Franklin Gothic Book"/>
              </a:rPr>
              <a:t>14</a:t>
            </a:r>
            <a:endParaRPr sz="11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10">
                <a:solidFill>
                  <a:srgbClr val="595959"/>
                </a:solidFill>
                <a:latin typeface="Franklin Gothic Book"/>
                <a:cs typeface="Franklin Gothic Book"/>
              </a:rPr>
              <a:t>13</a:t>
            </a:r>
            <a:endParaRPr sz="11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5">
                <a:solidFill>
                  <a:srgbClr val="595959"/>
                </a:solidFill>
                <a:latin typeface="Franklin Gothic Book"/>
                <a:cs typeface="Franklin Gothic Book"/>
              </a:rPr>
              <a:t>12</a:t>
            </a:r>
            <a:endParaRPr sz="11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20">
                <a:solidFill>
                  <a:srgbClr val="595959"/>
                </a:solidFill>
                <a:latin typeface="Franklin Gothic Book"/>
                <a:cs typeface="Franklin Gothic Book"/>
              </a:rPr>
              <a:t>11</a:t>
            </a:r>
            <a:endParaRPr sz="11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100" spc="-40">
                <a:solidFill>
                  <a:srgbClr val="595959"/>
                </a:solidFill>
                <a:latin typeface="Franklin Gothic Book"/>
                <a:cs typeface="Franklin Gothic Book"/>
              </a:rPr>
              <a:t>10</a:t>
            </a:r>
            <a:endParaRPr sz="11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81915">
              <a:lnSpc>
                <a:spcPct val="100000"/>
              </a:lnSpc>
            </a:pPr>
            <a:r>
              <a:rPr dirty="0" sz="1100">
                <a:solidFill>
                  <a:srgbClr val="595959"/>
                </a:solidFill>
                <a:latin typeface="Franklin Gothic Book"/>
                <a:cs typeface="Franklin Gothic Book"/>
              </a:rPr>
              <a:t>9</a:t>
            </a:r>
            <a:endParaRPr sz="11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81915">
              <a:lnSpc>
                <a:spcPct val="100000"/>
              </a:lnSpc>
            </a:pPr>
            <a:r>
              <a:rPr dirty="0" sz="1100">
                <a:solidFill>
                  <a:srgbClr val="595959"/>
                </a:solidFill>
                <a:latin typeface="Franklin Gothic Book"/>
                <a:cs typeface="Franklin Gothic Book"/>
              </a:rPr>
              <a:t>8</a:t>
            </a:r>
            <a:endParaRPr sz="11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81915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solidFill>
                  <a:srgbClr val="595959"/>
                </a:solidFill>
                <a:latin typeface="Franklin Gothic Book"/>
                <a:cs typeface="Franklin Gothic Book"/>
              </a:rPr>
              <a:t>7</a:t>
            </a:r>
            <a:endParaRPr sz="11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81915">
              <a:lnSpc>
                <a:spcPct val="100000"/>
              </a:lnSpc>
            </a:pPr>
            <a:r>
              <a:rPr dirty="0" sz="1100">
                <a:solidFill>
                  <a:srgbClr val="595959"/>
                </a:solidFill>
                <a:latin typeface="Franklin Gothic Book"/>
                <a:cs typeface="Franklin Gothic Book"/>
              </a:rPr>
              <a:t>6</a:t>
            </a:r>
            <a:endParaRPr sz="11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81915">
              <a:lnSpc>
                <a:spcPct val="100000"/>
              </a:lnSpc>
            </a:pPr>
            <a:r>
              <a:rPr dirty="0" sz="1100">
                <a:solidFill>
                  <a:srgbClr val="595959"/>
                </a:solidFill>
                <a:latin typeface="Franklin Gothic Book"/>
                <a:cs typeface="Franklin Gothic Book"/>
              </a:rPr>
              <a:t>5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26612" y="4239093"/>
            <a:ext cx="7080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595959"/>
                </a:solidFill>
                <a:latin typeface="Arial"/>
                <a:cs typeface="Arial"/>
              </a:rPr>
              <a:t>Baseline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06996" y="4239093"/>
            <a:ext cx="678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595959"/>
                </a:solidFill>
                <a:latin typeface="Arial"/>
                <a:cs typeface="Arial"/>
              </a:rPr>
              <a:t>30</a:t>
            </a:r>
            <a:r>
              <a:rPr dirty="0" sz="1400" spc="-8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95959"/>
                </a:solidFill>
                <a:latin typeface="Arial"/>
                <a:cs typeface="Arial"/>
              </a:rPr>
              <a:t>Days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41601" y="4239093"/>
            <a:ext cx="5302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595959"/>
                </a:solidFill>
                <a:latin typeface="Arial"/>
                <a:cs typeface="Arial"/>
              </a:rPr>
              <a:t>1</a:t>
            </a:r>
            <a:r>
              <a:rPr dirty="0" sz="1400" spc="-1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400" spc="-35">
                <a:solidFill>
                  <a:srgbClr val="595959"/>
                </a:solidFill>
                <a:latin typeface="Arial"/>
                <a:cs typeface="Arial"/>
              </a:rPr>
              <a:t>Year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92000" y="4638625"/>
            <a:ext cx="243840" cy="98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847272" y="4591301"/>
            <a:ext cx="8166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5">
                <a:solidFill>
                  <a:srgbClr val="595959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ransseptal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832859" y="4638625"/>
            <a:ext cx="243840" cy="98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088130" y="4591301"/>
            <a:ext cx="8077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5">
                <a:solidFill>
                  <a:srgbClr val="595959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ransapical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4103" y="2243893"/>
            <a:ext cx="285115" cy="7143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10"/>
              </a:lnSpc>
            </a:pPr>
            <a:r>
              <a:rPr dirty="0" sz="1800">
                <a:solidFill>
                  <a:srgbClr val="44546A"/>
                </a:solidFill>
                <a:latin typeface="Franklin Gothic Book"/>
                <a:cs typeface="Franklin Gothic Book"/>
              </a:rPr>
              <a:t>mm</a:t>
            </a:r>
            <a:r>
              <a:rPr dirty="0" sz="1800" spc="-8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44546A"/>
                </a:solidFill>
                <a:latin typeface="Franklin Gothic Book"/>
                <a:cs typeface="Franklin Gothic Book"/>
              </a:rPr>
              <a:t>Hg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8639" y="108776"/>
            <a:ext cx="87693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NYHA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1346662" y="3025833"/>
            <a:ext cx="6508865" cy="1122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46662" y="2119746"/>
            <a:ext cx="6508865" cy="2028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46662" y="1941022"/>
            <a:ext cx="6508865" cy="2069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46662" y="1924396"/>
            <a:ext cx="6508865" cy="8395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91602" y="4110237"/>
            <a:ext cx="553085" cy="29209"/>
          </a:xfrm>
          <a:custGeom>
            <a:avLst/>
            <a:gdLst/>
            <a:ahLst/>
            <a:cxnLst/>
            <a:rect l="l" t="t" r="r" b="b"/>
            <a:pathLst>
              <a:path w="553085" h="29210">
                <a:moveTo>
                  <a:pt x="0" y="29095"/>
                </a:moveTo>
                <a:lnTo>
                  <a:pt x="552795" y="29095"/>
                </a:lnTo>
                <a:lnTo>
                  <a:pt x="552795" y="0"/>
                </a:lnTo>
                <a:lnTo>
                  <a:pt x="0" y="0"/>
                </a:lnTo>
                <a:lnTo>
                  <a:pt x="0" y="29095"/>
                </a:lnTo>
                <a:close/>
              </a:path>
            </a:pathLst>
          </a:custGeom>
          <a:solidFill>
            <a:srgbClr val="96A8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31186" y="4118550"/>
            <a:ext cx="553085" cy="20955"/>
          </a:xfrm>
          <a:custGeom>
            <a:avLst/>
            <a:gdLst/>
            <a:ahLst/>
            <a:cxnLst/>
            <a:rect l="l" t="t" r="r" b="b"/>
            <a:pathLst>
              <a:path w="553085" h="20954">
                <a:moveTo>
                  <a:pt x="0" y="20782"/>
                </a:moveTo>
                <a:lnTo>
                  <a:pt x="552795" y="20782"/>
                </a:lnTo>
                <a:lnTo>
                  <a:pt x="552795" y="0"/>
                </a:lnTo>
                <a:lnTo>
                  <a:pt x="0" y="0"/>
                </a:lnTo>
                <a:lnTo>
                  <a:pt x="0" y="20782"/>
                </a:lnTo>
                <a:close/>
              </a:path>
            </a:pathLst>
          </a:custGeom>
          <a:solidFill>
            <a:srgbClr val="96A8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06202" y="3154274"/>
            <a:ext cx="553085" cy="985519"/>
          </a:xfrm>
          <a:custGeom>
            <a:avLst/>
            <a:gdLst/>
            <a:ahLst/>
            <a:cxnLst/>
            <a:rect l="l" t="t" r="r" b="b"/>
            <a:pathLst>
              <a:path w="553085" h="985520">
                <a:moveTo>
                  <a:pt x="552795" y="0"/>
                </a:moveTo>
                <a:lnTo>
                  <a:pt x="0" y="0"/>
                </a:lnTo>
                <a:lnTo>
                  <a:pt x="0" y="985058"/>
                </a:lnTo>
                <a:lnTo>
                  <a:pt x="552795" y="985058"/>
                </a:lnTo>
                <a:lnTo>
                  <a:pt x="552795" y="0"/>
                </a:lnTo>
                <a:close/>
              </a:path>
            </a:pathLst>
          </a:custGeom>
          <a:solidFill>
            <a:srgbClr val="96A8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41631" y="3158431"/>
            <a:ext cx="557530" cy="981075"/>
          </a:xfrm>
          <a:custGeom>
            <a:avLst/>
            <a:gdLst/>
            <a:ahLst/>
            <a:cxnLst/>
            <a:rect l="l" t="t" r="r" b="b"/>
            <a:pathLst>
              <a:path w="557529" h="981075">
                <a:moveTo>
                  <a:pt x="556950" y="0"/>
                </a:moveTo>
                <a:lnTo>
                  <a:pt x="0" y="0"/>
                </a:lnTo>
                <a:lnTo>
                  <a:pt x="0" y="980901"/>
                </a:lnTo>
                <a:lnTo>
                  <a:pt x="556950" y="980901"/>
                </a:lnTo>
                <a:lnTo>
                  <a:pt x="556950" y="0"/>
                </a:lnTo>
                <a:close/>
              </a:path>
            </a:pathLst>
          </a:custGeom>
          <a:solidFill>
            <a:srgbClr val="96A8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16644" y="3050365"/>
            <a:ext cx="557530" cy="1089025"/>
          </a:xfrm>
          <a:custGeom>
            <a:avLst/>
            <a:gdLst/>
            <a:ahLst/>
            <a:cxnLst/>
            <a:rect l="l" t="t" r="r" b="b"/>
            <a:pathLst>
              <a:path w="557529" h="1089025">
                <a:moveTo>
                  <a:pt x="556953" y="0"/>
                </a:moveTo>
                <a:lnTo>
                  <a:pt x="0" y="0"/>
                </a:lnTo>
                <a:lnTo>
                  <a:pt x="0" y="1088967"/>
                </a:lnTo>
                <a:lnTo>
                  <a:pt x="556953" y="1088967"/>
                </a:lnTo>
                <a:lnTo>
                  <a:pt x="556953" y="0"/>
                </a:lnTo>
                <a:close/>
              </a:path>
            </a:pathLst>
          </a:custGeom>
          <a:solidFill>
            <a:srgbClr val="96A8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256231" y="3066991"/>
            <a:ext cx="557530" cy="1072515"/>
          </a:xfrm>
          <a:custGeom>
            <a:avLst/>
            <a:gdLst/>
            <a:ahLst/>
            <a:cxnLst/>
            <a:rect l="l" t="t" r="r" b="b"/>
            <a:pathLst>
              <a:path w="557529" h="1072514">
                <a:moveTo>
                  <a:pt x="556950" y="0"/>
                </a:moveTo>
                <a:lnTo>
                  <a:pt x="0" y="0"/>
                </a:lnTo>
                <a:lnTo>
                  <a:pt x="0" y="1072341"/>
                </a:lnTo>
                <a:lnTo>
                  <a:pt x="556950" y="1072341"/>
                </a:lnTo>
                <a:lnTo>
                  <a:pt x="556950" y="0"/>
                </a:lnTo>
                <a:close/>
              </a:path>
            </a:pathLst>
          </a:custGeom>
          <a:solidFill>
            <a:srgbClr val="96A8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91602" y="3840074"/>
            <a:ext cx="553085" cy="270510"/>
          </a:xfrm>
          <a:custGeom>
            <a:avLst/>
            <a:gdLst/>
            <a:ahLst/>
            <a:cxnLst/>
            <a:rect l="l" t="t" r="r" b="b"/>
            <a:pathLst>
              <a:path w="553085" h="270510">
                <a:moveTo>
                  <a:pt x="552795" y="0"/>
                </a:moveTo>
                <a:lnTo>
                  <a:pt x="0" y="0"/>
                </a:lnTo>
                <a:lnTo>
                  <a:pt x="0" y="270163"/>
                </a:lnTo>
                <a:lnTo>
                  <a:pt x="552795" y="270163"/>
                </a:lnTo>
                <a:lnTo>
                  <a:pt x="552795" y="0"/>
                </a:lnTo>
                <a:close/>
              </a:path>
            </a:pathLst>
          </a:custGeom>
          <a:solidFill>
            <a:srgbClr val="81B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31186" y="3943984"/>
            <a:ext cx="553085" cy="174625"/>
          </a:xfrm>
          <a:custGeom>
            <a:avLst/>
            <a:gdLst/>
            <a:ahLst/>
            <a:cxnLst/>
            <a:rect l="l" t="t" r="r" b="b"/>
            <a:pathLst>
              <a:path w="553085" h="174625">
                <a:moveTo>
                  <a:pt x="552795" y="0"/>
                </a:moveTo>
                <a:lnTo>
                  <a:pt x="0" y="0"/>
                </a:lnTo>
                <a:lnTo>
                  <a:pt x="0" y="174566"/>
                </a:lnTo>
                <a:lnTo>
                  <a:pt x="552795" y="174566"/>
                </a:lnTo>
                <a:lnTo>
                  <a:pt x="552795" y="0"/>
                </a:lnTo>
                <a:close/>
              </a:path>
            </a:pathLst>
          </a:custGeom>
          <a:solidFill>
            <a:srgbClr val="81B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906202" y="2239874"/>
            <a:ext cx="553085" cy="914400"/>
          </a:xfrm>
          <a:custGeom>
            <a:avLst/>
            <a:gdLst/>
            <a:ahLst/>
            <a:cxnLst/>
            <a:rect l="l" t="t" r="r" b="b"/>
            <a:pathLst>
              <a:path w="553085" h="914400">
                <a:moveTo>
                  <a:pt x="552795" y="0"/>
                </a:moveTo>
                <a:lnTo>
                  <a:pt x="0" y="0"/>
                </a:lnTo>
                <a:lnTo>
                  <a:pt x="0" y="914400"/>
                </a:lnTo>
                <a:lnTo>
                  <a:pt x="552795" y="914400"/>
                </a:lnTo>
                <a:lnTo>
                  <a:pt x="552795" y="0"/>
                </a:lnTo>
                <a:close/>
              </a:path>
            </a:pathLst>
          </a:custGeom>
          <a:solidFill>
            <a:srgbClr val="81B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41631" y="2231562"/>
            <a:ext cx="557530" cy="927100"/>
          </a:xfrm>
          <a:custGeom>
            <a:avLst/>
            <a:gdLst/>
            <a:ahLst/>
            <a:cxnLst/>
            <a:rect l="l" t="t" r="r" b="b"/>
            <a:pathLst>
              <a:path w="557529" h="927100">
                <a:moveTo>
                  <a:pt x="556950" y="0"/>
                </a:moveTo>
                <a:lnTo>
                  <a:pt x="0" y="0"/>
                </a:lnTo>
                <a:lnTo>
                  <a:pt x="0" y="926868"/>
                </a:lnTo>
                <a:lnTo>
                  <a:pt x="556950" y="926868"/>
                </a:lnTo>
                <a:lnTo>
                  <a:pt x="556950" y="0"/>
                </a:lnTo>
                <a:close/>
              </a:path>
            </a:pathLst>
          </a:custGeom>
          <a:solidFill>
            <a:srgbClr val="81B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416644" y="2140122"/>
            <a:ext cx="557530" cy="910590"/>
          </a:xfrm>
          <a:custGeom>
            <a:avLst/>
            <a:gdLst/>
            <a:ahLst/>
            <a:cxnLst/>
            <a:rect l="l" t="t" r="r" b="b"/>
            <a:pathLst>
              <a:path w="557529" h="910589">
                <a:moveTo>
                  <a:pt x="556953" y="0"/>
                </a:moveTo>
                <a:lnTo>
                  <a:pt x="0" y="0"/>
                </a:lnTo>
                <a:lnTo>
                  <a:pt x="0" y="910243"/>
                </a:lnTo>
                <a:lnTo>
                  <a:pt x="556953" y="910243"/>
                </a:lnTo>
                <a:lnTo>
                  <a:pt x="556953" y="0"/>
                </a:lnTo>
                <a:close/>
              </a:path>
            </a:pathLst>
          </a:custGeom>
          <a:solidFill>
            <a:srgbClr val="81B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256231" y="2140122"/>
            <a:ext cx="557530" cy="927100"/>
          </a:xfrm>
          <a:custGeom>
            <a:avLst/>
            <a:gdLst/>
            <a:ahLst/>
            <a:cxnLst/>
            <a:rect l="l" t="t" r="r" b="b"/>
            <a:pathLst>
              <a:path w="557529" h="927100">
                <a:moveTo>
                  <a:pt x="556950" y="0"/>
                </a:moveTo>
                <a:lnTo>
                  <a:pt x="0" y="0"/>
                </a:lnTo>
                <a:lnTo>
                  <a:pt x="0" y="926868"/>
                </a:lnTo>
                <a:lnTo>
                  <a:pt x="556950" y="926868"/>
                </a:lnTo>
                <a:lnTo>
                  <a:pt x="556950" y="0"/>
                </a:lnTo>
                <a:close/>
              </a:path>
            </a:pathLst>
          </a:custGeom>
          <a:solidFill>
            <a:srgbClr val="81B8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91602" y="2597321"/>
            <a:ext cx="553085" cy="1243330"/>
          </a:xfrm>
          <a:custGeom>
            <a:avLst/>
            <a:gdLst/>
            <a:ahLst/>
            <a:cxnLst/>
            <a:rect l="l" t="t" r="r" b="b"/>
            <a:pathLst>
              <a:path w="553085" h="1243329">
                <a:moveTo>
                  <a:pt x="552795" y="0"/>
                </a:moveTo>
                <a:lnTo>
                  <a:pt x="0" y="0"/>
                </a:lnTo>
                <a:lnTo>
                  <a:pt x="0" y="1242753"/>
                </a:lnTo>
                <a:lnTo>
                  <a:pt x="552795" y="1242753"/>
                </a:lnTo>
                <a:lnTo>
                  <a:pt x="55279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31186" y="2692918"/>
            <a:ext cx="553085" cy="1251585"/>
          </a:xfrm>
          <a:custGeom>
            <a:avLst/>
            <a:gdLst/>
            <a:ahLst/>
            <a:cxnLst/>
            <a:rect l="l" t="t" r="r" b="b"/>
            <a:pathLst>
              <a:path w="553085" h="1251585">
                <a:moveTo>
                  <a:pt x="552795" y="0"/>
                </a:moveTo>
                <a:lnTo>
                  <a:pt x="0" y="0"/>
                </a:lnTo>
                <a:lnTo>
                  <a:pt x="0" y="1251065"/>
                </a:lnTo>
                <a:lnTo>
                  <a:pt x="552795" y="1251065"/>
                </a:lnTo>
                <a:lnTo>
                  <a:pt x="55279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906202" y="1965554"/>
            <a:ext cx="553085" cy="274320"/>
          </a:xfrm>
          <a:custGeom>
            <a:avLst/>
            <a:gdLst/>
            <a:ahLst/>
            <a:cxnLst/>
            <a:rect l="l" t="t" r="r" b="b"/>
            <a:pathLst>
              <a:path w="553085" h="274319">
                <a:moveTo>
                  <a:pt x="552795" y="0"/>
                </a:moveTo>
                <a:lnTo>
                  <a:pt x="0" y="0"/>
                </a:lnTo>
                <a:lnTo>
                  <a:pt x="0" y="274319"/>
                </a:lnTo>
                <a:lnTo>
                  <a:pt x="552795" y="274319"/>
                </a:lnTo>
                <a:lnTo>
                  <a:pt x="552795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41631" y="2011274"/>
            <a:ext cx="557530" cy="220345"/>
          </a:xfrm>
          <a:custGeom>
            <a:avLst/>
            <a:gdLst/>
            <a:ahLst/>
            <a:cxnLst/>
            <a:rect l="l" t="t" r="r" b="b"/>
            <a:pathLst>
              <a:path w="557529" h="220344">
                <a:moveTo>
                  <a:pt x="556950" y="0"/>
                </a:moveTo>
                <a:lnTo>
                  <a:pt x="0" y="0"/>
                </a:lnTo>
                <a:lnTo>
                  <a:pt x="0" y="220287"/>
                </a:lnTo>
                <a:lnTo>
                  <a:pt x="556950" y="220287"/>
                </a:lnTo>
                <a:lnTo>
                  <a:pt x="55695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256231" y="1961398"/>
            <a:ext cx="557530" cy="179070"/>
          </a:xfrm>
          <a:custGeom>
            <a:avLst/>
            <a:gdLst/>
            <a:ahLst/>
            <a:cxnLst/>
            <a:rect l="l" t="t" r="r" b="b"/>
            <a:pathLst>
              <a:path w="557529" h="179069">
                <a:moveTo>
                  <a:pt x="556950" y="0"/>
                </a:moveTo>
                <a:lnTo>
                  <a:pt x="0" y="0"/>
                </a:lnTo>
                <a:lnTo>
                  <a:pt x="0" y="178724"/>
                </a:lnTo>
                <a:lnTo>
                  <a:pt x="556950" y="178724"/>
                </a:lnTo>
                <a:lnTo>
                  <a:pt x="55695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91602" y="1923991"/>
            <a:ext cx="553085" cy="673735"/>
          </a:xfrm>
          <a:custGeom>
            <a:avLst/>
            <a:gdLst/>
            <a:ahLst/>
            <a:cxnLst/>
            <a:rect l="l" t="t" r="r" b="b"/>
            <a:pathLst>
              <a:path w="553085" h="673735">
                <a:moveTo>
                  <a:pt x="552795" y="0"/>
                </a:moveTo>
                <a:lnTo>
                  <a:pt x="0" y="0"/>
                </a:lnTo>
                <a:lnTo>
                  <a:pt x="0" y="673331"/>
                </a:lnTo>
                <a:lnTo>
                  <a:pt x="552795" y="673331"/>
                </a:lnTo>
                <a:lnTo>
                  <a:pt x="552795" y="0"/>
                </a:lnTo>
                <a:close/>
              </a:path>
            </a:pathLst>
          </a:custGeom>
          <a:solidFill>
            <a:srgbClr val="B7D8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31186" y="1928148"/>
            <a:ext cx="553085" cy="765175"/>
          </a:xfrm>
          <a:custGeom>
            <a:avLst/>
            <a:gdLst/>
            <a:ahLst/>
            <a:cxnLst/>
            <a:rect l="l" t="t" r="r" b="b"/>
            <a:pathLst>
              <a:path w="553085" h="765175">
                <a:moveTo>
                  <a:pt x="552795" y="0"/>
                </a:moveTo>
                <a:lnTo>
                  <a:pt x="0" y="0"/>
                </a:lnTo>
                <a:lnTo>
                  <a:pt x="0" y="764769"/>
                </a:lnTo>
                <a:lnTo>
                  <a:pt x="552795" y="764769"/>
                </a:lnTo>
                <a:lnTo>
                  <a:pt x="552795" y="0"/>
                </a:lnTo>
                <a:close/>
              </a:path>
            </a:pathLst>
          </a:custGeom>
          <a:solidFill>
            <a:srgbClr val="B7D8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06202" y="1923991"/>
            <a:ext cx="553085" cy="41910"/>
          </a:xfrm>
          <a:custGeom>
            <a:avLst/>
            <a:gdLst/>
            <a:ahLst/>
            <a:cxnLst/>
            <a:rect l="l" t="t" r="r" b="b"/>
            <a:pathLst>
              <a:path w="553085" h="41910">
                <a:moveTo>
                  <a:pt x="0" y="41563"/>
                </a:moveTo>
                <a:lnTo>
                  <a:pt x="552795" y="41563"/>
                </a:lnTo>
                <a:lnTo>
                  <a:pt x="552795" y="0"/>
                </a:lnTo>
                <a:lnTo>
                  <a:pt x="0" y="0"/>
                </a:lnTo>
                <a:lnTo>
                  <a:pt x="0" y="41563"/>
                </a:lnTo>
                <a:close/>
              </a:path>
            </a:pathLst>
          </a:custGeom>
          <a:solidFill>
            <a:srgbClr val="B7D8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41631" y="1928148"/>
            <a:ext cx="557530" cy="83185"/>
          </a:xfrm>
          <a:custGeom>
            <a:avLst/>
            <a:gdLst/>
            <a:ahLst/>
            <a:cxnLst/>
            <a:rect l="l" t="t" r="r" b="b"/>
            <a:pathLst>
              <a:path w="557529" h="83185">
                <a:moveTo>
                  <a:pt x="0" y="83126"/>
                </a:moveTo>
                <a:lnTo>
                  <a:pt x="556950" y="83126"/>
                </a:lnTo>
                <a:lnTo>
                  <a:pt x="556950" y="0"/>
                </a:lnTo>
                <a:lnTo>
                  <a:pt x="0" y="0"/>
                </a:lnTo>
                <a:lnTo>
                  <a:pt x="0" y="83126"/>
                </a:lnTo>
                <a:close/>
              </a:path>
            </a:pathLst>
          </a:custGeom>
          <a:solidFill>
            <a:srgbClr val="B7D8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416644" y="1928148"/>
            <a:ext cx="557530" cy="37465"/>
          </a:xfrm>
          <a:custGeom>
            <a:avLst/>
            <a:gdLst/>
            <a:ahLst/>
            <a:cxnLst/>
            <a:rect l="l" t="t" r="r" b="b"/>
            <a:pathLst>
              <a:path w="557529" h="37464">
                <a:moveTo>
                  <a:pt x="0" y="37406"/>
                </a:moveTo>
                <a:lnTo>
                  <a:pt x="556953" y="37406"/>
                </a:lnTo>
                <a:lnTo>
                  <a:pt x="556953" y="0"/>
                </a:lnTo>
                <a:lnTo>
                  <a:pt x="0" y="0"/>
                </a:lnTo>
                <a:lnTo>
                  <a:pt x="0" y="37406"/>
                </a:lnTo>
                <a:close/>
              </a:path>
            </a:pathLst>
          </a:custGeom>
          <a:solidFill>
            <a:srgbClr val="B7D8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256231" y="1928148"/>
            <a:ext cx="557530" cy="33655"/>
          </a:xfrm>
          <a:custGeom>
            <a:avLst/>
            <a:gdLst/>
            <a:ahLst/>
            <a:cxnLst/>
            <a:rect l="l" t="t" r="r" b="b"/>
            <a:pathLst>
              <a:path w="557529" h="33655">
                <a:moveTo>
                  <a:pt x="0" y="33249"/>
                </a:moveTo>
                <a:lnTo>
                  <a:pt x="556950" y="33249"/>
                </a:lnTo>
                <a:lnTo>
                  <a:pt x="556950" y="0"/>
                </a:lnTo>
                <a:lnTo>
                  <a:pt x="0" y="0"/>
                </a:lnTo>
                <a:lnTo>
                  <a:pt x="0" y="33249"/>
                </a:lnTo>
                <a:close/>
              </a:path>
            </a:pathLst>
          </a:custGeom>
          <a:solidFill>
            <a:srgbClr val="B7D8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249761" y="4140168"/>
            <a:ext cx="6703695" cy="0"/>
          </a:xfrm>
          <a:custGeom>
            <a:avLst/>
            <a:gdLst/>
            <a:ahLst/>
            <a:cxnLst/>
            <a:rect l="l" t="t" r="r" b="b"/>
            <a:pathLst>
              <a:path w="6703695" h="0">
                <a:moveTo>
                  <a:pt x="0" y="0"/>
                </a:moveTo>
                <a:lnTo>
                  <a:pt x="6703228" y="0"/>
                </a:lnTo>
              </a:path>
            </a:pathLst>
          </a:custGeom>
          <a:ln w="9524">
            <a:solidFill>
              <a:srgbClr val="E6EA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982067" y="4132141"/>
            <a:ext cx="372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8497B0"/>
                </a:solidFill>
                <a:latin typeface="Arial"/>
                <a:cs typeface="Arial"/>
              </a:rPr>
              <a:t>1.4%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49033" y="4117966"/>
            <a:ext cx="372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8497B0"/>
                </a:solidFill>
                <a:latin typeface="Arial"/>
                <a:cs typeface="Arial"/>
              </a:rPr>
              <a:t>1.0%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06202" y="3542491"/>
            <a:ext cx="553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44.6%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41631" y="3545809"/>
            <a:ext cx="5575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44.3%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416644" y="3490480"/>
            <a:ext cx="5575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49.3%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56231" y="3500439"/>
            <a:ext cx="5575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1594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48.4%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91602" y="3870040"/>
            <a:ext cx="553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12.2%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31186" y="3926475"/>
            <a:ext cx="553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7.9%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06202" y="2591931"/>
            <a:ext cx="553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41.3%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41631" y="2590825"/>
            <a:ext cx="5575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42.0%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416644" y="2491233"/>
            <a:ext cx="5575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41.0%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56231" y="2501191"/>
            <a:ext cx="5575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1594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41.9%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91602" y="3113134"/>
            <a:ext cx="553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56.2%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31186" y="3214940"/>
            <a:ext cx="553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56.4%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06202" y="1998800"/>
            <a:ext cx="553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12.3%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41631" y="2016507"/>
            <a:ext cx="5575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477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9.9%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416644" y="1959839"/>
            <a:ext cx="557530" cy="180340"/>
          </a:xfrm>
          <a:prstGeom prst="rect">
            <a:avLst/>
          </a:prstGeom>
          <a:solidFill>
            <a:srgbClr val="55677D"/>
          </a:solidFill>
        </p:spPr>
        <p:txBody>
          <a:bodyPr wrap="square" lIns="0" tIns="2540" rIns="0" bIns="0" rtlCol="0" vert="horz">
            <a:spAutoFit/>
          </a:bodyPr>
          <a:lstStyle/>
          <a:p>
            <a:pPr marL="105410">
              <a:lnSpc>
                <a:spcPts val="1395"/>
              </a:lnSpc>
              <a:spcBef>
                <a:spcPts val="2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7.9%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360356" y="1947898"/>
            <a:ext cx="3600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8.1%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91602" y="2155936"/>
            <a:ext cx="553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30.3%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231186" y="2206839"/>
            <a:ext cx="553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34.7%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95778" y="1869567"/>
            <a:ext cx="372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70AD47"/>
                </a:solidFill>
                <a:latin typeface="Arial"/>
                <a:cs typeface="Arial"/>
              </a:rPr>
              <a:t>1.9%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34210" y="1864903"/>
            <a:ext cx="372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70AD47"/>
                </a:solidFill>
                <a:latin typeface="Arial"/>
                <a:cs typeface="Arial"/>
              </a:rPr>
              <a:t>3.8%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33311" y="1843878"/>
            <a:ext cx="372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70AD47"/>
                </a:solidFill>
                <a:latin typeface="Arial"/>
                <a:cs typeface="Arial"/>
              </a:rPr>
              <a:t>1.7%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730389" y="1799956"/>
            <a:ext cx="3600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70AD47"/>
                </a:solidFill>
                <a:latin typeface="Arial"/>
                <a:cs typeface="Arial"/>
              </a:rPr>
              <a:t>1.6%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54118" y="4051268"/>
            <a:ext cx="2978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07187" y="1769177"/>
            <a:ext cx="445134" cy="223901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dirty="0" sz="1000" spc="-35">
                <a:solidFill>
                  <a:srgbClr val="44546A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00.0%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545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90.0%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540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80.0%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545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70.0%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540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60.0%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545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50.0%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540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40.0%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545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30.0%</a:t>
            </a:r>
            <a:endParaRPr sz="1000">
              <a:latin typeface="Franklin Gothic Book"/>
              <a:cs typeface="Franklin Gothic Book"/>
            </a:endParaRPr>
          </a:p>
          <a:p>
            <a:pPr algn="ctr" marL="72390">
              <a:lnSpc>
                <a:spcPct val="100000"/>
              </a:lnSpc>
              <a:spcBef>
                <a:spcPts val="540"/>
              </a:spcBef>
            </a:pP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20.0%</a:t>
            </a:r>
            <a:endParaRPr sz="1000">
              <a:latin typeface="Franklin Gothic Book"/>
              <a:cs typeface="Franklin Gothic Book"/>
            </a:endParaRPr>
          </a:p>
          <a:p>
            <a:pPr algn="ctr" marL="75565">
              <a:lnSpc>
                <a:spcPct val="100000"/>
              </a:lnSpc>
              <a:spcBef>
                <a:spcPts val="545"/>
              </a:spcBef>
            </a:pPr>
            <a:r>
              <a:rPr dirty="0" sz="1000" spc="-35">
                <a:solidFill>
                  <a:srgbClr val="44546A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56126" y="4234740"/>
            <a:ext cx="25272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44546A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569836" y="4234740"/>
            <a:ext cx="25272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44546A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42415" y="4222626"/>
            <a:ext cx="1075690" cy="54102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  <a:tabLst>
                <a:tab pos="861060" algn="l"/>
              </a:tabLst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44546A"/>
                </a:solidFill>
                <a:latin typeface="Arial"/>
                <a:cs typeface="Arial"/>
              </a:rPr>
              <a:t>S	</a:t>
            </a:r>
            <a:r>
              <a:rPr dirty="0" sz="1400" spc="-105">
                <a:solidFill>
                  <a:srgbClr val="44546A"/>
                </a:solidFill>
                <a:latin typeface="Arial"/>
                <a:cs typeface="Arial"/>
              </a:rPr>
              <a:t>TA</a:t>
            </a:r>
            <a:endParaRPr sz="14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120"/>
              </a:spcBef>
            </a:pPr>
            <a:r>
              <a:rPr dirty="0" sz="1800" spc="-5" b="1">
                <a:solidFill>
                  <a:srgbClr val="44546A"/>
                </a:solidFill>
                <a:latin typeface="Arial"/>
                <a:cs typeface="Arial"/>
              </a:rPr>
              <a:t>Baseline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298325" y="4210604"/>
            <a:ext cx="833755" cy="56832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290"/>
              </a:spcBef>
            </a:pPr>
            <a:r>
              <a:rPr dirty="0" sz="1400" spc="-105">
                <a:solidFill>
                  <a:srgbClr val="44546A"/>
                </a:solidFill>
                <a:latin typeface="Arial"/>
                <a:cs typeface="Arial"/>
              </a:rPr>
              <a:t>TA</a:t>
            </a:r>
            <a:endParaRPr sz="1400">
              <a:latin typeface="Arial"/>
              <a:cs typeface="Arial"/>
            </a:endParaRPr>
          </a:p>
          <a:p>
            <a:pPr algn="r" marR="62865">
              <a:lnSpc>
                <a:spcPct val="100000"/>
              </a:lnSpc>
              <a:spcBef>
                <a:spcPts val="244"/>
              </a:spcBef>
            </a:pPr>
            <a:r>
              <a:rPr dirty="0" sz="1800" b="1">
                <a:solidFill>
                  <a:srgbClr val="44546A"/>
                </a:solidFill>
                <a:latin typeface="Arial"/>
                <a:cs typeface="Arial"/>
              </a:rPr>
              <a:t>30-Day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877125" y="4201347"/>
            <a:ext cx="768350" cy="58991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360"/>
              </a:spcBef>
            </a:pPr>
            <a:r>
              <a:rPr dirty="0" sz="1400" spc="-105">
                <a:solidFill>
                  <a:srgbClr val="44546A"/>
                </a:solidFill>
                <a:latin typeface="Arial"/>
                <a:cs typeface="Arial"/>
              </a:rPr>
              <a:t>TA</a:t>
            </a:r>
            <a:endParaRPr sz="1400">
              <a:latin typeface="Arial"/>
              <a:cs typeface="Arial"/>
            </a:endParaRPr>
          </a:p>
          <a:p>
            <a:pPr algn="r" marR="60960">
              <a:lnSpc>
                <a:spcPct val="100000"/>
              </a:lnSpc>
              <a:spcBef>
                <a:spcPts val="340"/>
              </a:spcBef>
            </a:pPr>
            <a:r>
              <a:rPr dirty="0" sz="1800" b="1">
                <a:solidFill>
                  <a:srgbClr val="44546A"/>
                </a:solidFill>
                <a:latin typeface="Arial"/>
                <a:cs typeface="Arial"/>
              </a:rPr>
              <a:t>1-</a:t>
            </a:r>
            <a:r>
              <a:rPr dirty="0" sz="1800" spc="-100" b="1">
                <a:solidFill>
                  <a:srgbClr val="44546A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44546A"/>
                </a:solidFill>
                <a:latin typeface="Arial"/>
                <a:cs typeface="Arial"/>
              </a:rPr>
              <a:t>ear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842757" y="4763404"/>
            <a:ext cx="1458484" cy="3406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582985" y="1387919"/>
            <a:ext cx="2575560" cy="196850"/>
          </a:xfrm>
          <a:custGeom>
            <a:avLst/>
            <a:gdLst/>
            <a:ahLst/>
            <a:cxnLst/>
            <a:rect l="l" t="t" r="r" b="b"/>
            <a:pathLst>
              <a:path w="2575560" h="196850">
                <a:moveTo>
                  <a:pt x="0" y="196310"/>
                </a:moveTo>
                <a:lnTo>
                  <a:pt x="2687" y="158104"/>
                </a:lnTo>
                <a:lnTo>
                  <a:pt x="10017" y="126904"/>
                </a:lnTo>
                <a:lnTo>
                  <a:pt x="20888" y="105868"/>
                </a:lnTo>
                <a:lnTo>
                  <a:pt x="34200" y="98154"/>
                </a:lnTo>
                <a:lnTo>
                  <a:pt x="1253580" y="98156"/>
                </a:lnTo>
                <a:lnTo>
                  <a:pt x="1266893" y="90442"/>
                </a:lnTo>
                <a:lnTo>
                  <a:pt x="1277764" y="69406"/>
                </a:lnTo>
                <a:lnTo>
                  <a:pt x="1285094" y="38206"/>
                </a:lnTo>
                <a:lnTo>
                  <a:pt x="1287781" y="0"/>
                </a:lnTo>
                <a:lnTo>
                  <a:pt x="1290469" y="38206"/>
                </a:lnTo>
                <a:lnTo>
                  <a:pt x="1297798" y="69406"/>
                </a:lnTo>
                <a:lnTo>
                  <a:pt x="1308669" y="90442"/>
                </a:lnTo>
                <a:lnTo>
                  <a:pt x="1321982" y="98156"/>
                </a:lnTo>
                <a:lnTo>
                  <a:pt x="2541362" y="98156"/>
                </a:lnTo>
                <a:lnTo>
                  <a:pt x="2554674" y="105869"/>
                </a:lnTo>
                <a:lnTo>
                  <a:pt x="2565546" y="126905"/>
                </a:lnTo>
                <a:lnTo>
                  <a:pt x="2572875" y="158105"/>
                </a:lnTo>
                <a:lnTo>
                  <a:pt x="2575563" y="196312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450336" y="1343426"/>
            <a:ext cx="915035" cy="261620"/>
          </a:xfrm>
          <a:custGeom>
            <a:avLst/>
            <a:gdLst/>
            <a:ahLst/>
            <a:cxnLst/>
            <a:rect l="l" t="t" r="r" b="b"/>
            <a:pathLst>
              <a:path w="915035" h="261619">
                <a:moveTo>
                  <a:pt x="0" y="0"/>
                </a:moveTo>
                <a:lnTo>
                  <a:pt x="914718" y="0"/>
                </a:lnTo>
                <a:lnTo>
                  <a:pt x="914718" y="261609"/>
                </a:lnTo>
                <a:lnTo>
                  <a:pt x="0" y="2616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117200" y="1664777"/>
            <a:ext cx="852169" cy="203200"/>
          </a:xfrm>
          <a:custGeom>
            <a:avLst/>
            <a:gdLst/>
            <a:ahLst/>
            <a:cxnLst/>
            <a:rect l="l" t="t" r="r" b="b"/>
            <a:pathLst>
              <a:path w="852170" h="203200">
                <a:moveTo>
                  <a:pt x="0" y="202984"/>
                </a:moveTo>
                <a:lnTo>
                  <a:pt x="0" y="163478"/>
                </a:lnTo>
                <a:lnTo>
                  <a:pt x="0" y="131218"/>
                </a:lnTo>
                <a:lnTo>
                  <a:pt x="1" y="109467"/>
                </a:lnTo>
                <a:lnTo>
                  <a:pt x="1" y="101491"/>
                </a:lnTo>
                <a:lnTo>
                  <a:pt x="425832" y="101491"/>
                </a:lnTo>
                <a:lnTo>
                  <a:pt x="425833" y="93516"/>
                </a:lnTo>
                <a:lnTo>
                  <a:pt x="425834" y="71765"/>
                </a:lnTo>
                <a:lnTo>
                  <a:pt x="425834" y="39505"/>
                </a:lnTo>
                <a:lnTo>
                  <a:pt x="425834" y="0"/>
                </a:lnTo>
                <a:lnTo>
                  <a:pt x="425834" y="39505"/>
                </a:lnTo>
                <a:lnTo>
                  <a:pt x="425835" y="71765"/>
                </a:lnTo>
                <a:lnTo>
                  <a:pt x="425836" y="93516"/>
                </a:lnTo>
                <a:lnTo>
                  <a:pt x="425836" y="101491"/>
                </a:lnTo>
                <a:lnTo>
                  <a:pt x="851668" y="101491"/>
                </a:lnTo>
                <a:lnTo>
                  <a:pt x="851669" y="109467"/>
                </a:lnTo>
                <a:lnTo>
                  <a:pt x="851670" y="131218"/>
                </a:lnTo>
                <a:lnTo>
                  <a:pt x="851670" y="163478"/>
                </a:lnTo>
                <a:lnTo>
                  <a:pt x="851670" y="202984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721706" y="1677776"/>
            <a:ext cx="852169" cy="203200"/>
          </a:xfrm>
          <a:custGeom>
            <a:avLst/>
            <a:gdLst/>
            <a:ahLst/>
            <a:cxnLst/>
            <a:rect l="l" t="t" r="r" b="b"/>
            <a:pathLst>
              <a:path w="852170" h="203200">
                <a:moveTo>
                  <a:pt x="0" y="202984"/>
                </a:moveTo>
                <a:lnTo>
                  <a:pt x="0" y="163478"/>
                </a:lnTo>
                <a:lnTo>
                  <a:pt x="0" y="131218"/>
                </a:lnTo>
                <a:lnTo>
                  <a:pt x="1" y="109467"/>
                </a:lnTo>
                <a:lnTo>
                  <a:pt x="1" y="101491"/>
                </a:lnTo>
                <a:lnTo>
                  <a:pt x="425832" y="101491"/>
                </a:lnTo>
                <a:lnTo>
                  <a:pt x="425833" y="93516"/>
                </a:lnTo>
                <a:lnTo>
                  <a:pt x="425833" y="71765"/>
                </a:lnTo>
                <a:lnTo>
                  <a:pt x="425834" y="39505"/>
                </a:lnTo>
                <a:lnTo>
                  <a:pt x="425834" y="0"/>
                </a:lnTo>
                <a:lnTo>
                  <a:pt x="425834" y="39505"/>
                </a:lnTo>
                <a:lnTo>
                  <a:pt x="425834" y="71765"/>
                </a:lnTo>
                <a:lnTo>
                  <a:pt x="425835" y="93516"/>
                </a:lnTo>
                <a:lnTo>
                  <a:pt x="425836" y="101491"/>
                </a:lnTo>
                <a:lnTo>
                  <a:pt x="851668" y="101491"/>
                </a:lnTo>
                <a:lnTo>
                  <a:pt x="851669" y="109467"/>
                </a:lnTo>
                <a:lnTo>
                  <a:pt x="851669" y="131218"/>
                </a:lnTo>
                <a:lnTo>
                  <a:pt x="851670" y="163478"/>
                </a:lnTo>
                <a:lnTo>
                  <a:pt x="851670" y="202984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565418" y="1652498"/>
            <a:ext cx="852169" cy="203200"/>
          </a:xfrm>
          <a:custGeom>
            <a:avLst/>
            <a:gdLst/>
            <a:ahLst/>
            <a:cxnLst/>
            <a:rect l="l" t="t" r="r" b="b"/>
            <a:pathLst>
              <a:path w="852169" h="203200">
                <a:moveTo>
                  <a:pt x="0" y="202984"/>
                </a:moveTo>
                <a:lnTo>
                  <a:pt x="0" y="163478"/>
                </a:lnTo>
                <a:lnTo>
                  <a:pt x="0" y="131218"/>
                </a:lnTo>
                <a:lnTo>
                  <a:pt x="1" y="109467"/>
                </a:lnTo>
                <a:lnTo>
                  <a:pt x="1" y="101491"/>
                </a:lnTo>
                <a:lnTo>
                  <a:pt x="425832" y="101491"/>
                </a:lnTo>
                <a:lnTo>
                  <a:pt x="425833" y="93516"/>
                </a:lnTo>
                <a:lnTo>
                  <a:pt x="425834" y="71765"/>
                </a:lnTo>
                <a:lnTo>
                  <a:pt x="425834" y="39505"/>
                </a:lnTo>
                <a:lnTo>
                  <a:pt x="425834" y="0"/>
                </a:lnTo>
                <a:lnTo>
                  <a:pt x="425834" y="39505"/>
                </a:lnTo>
                <a:lnTo>
                  <a:pt x="425835" y="71765"/>
                </a:lnTo>
                <a:lnTo>
                  <a:pt x="425836" y="93516"/>
                </a:lnTo>
                <a:lnTo>
                  <a:pt x="425836" y="101491"/>
                </a:lnTo>
                <a:lnTo>
                  <a:pt x="851668" y="101491"/>
                </a:lnTo>
                <a:lnTo>
                  <a:pt x="851669" y="109467"/>
                </a:lnTo>
                <a:lnTo>
                  <a:pt x="851670" y="131218"/>
                </a:lnTo>
                <a:lnTo>
                  <a:pt x="851670" y="163478"/>
                </a:lnTo>
                <a:lnTo>
                  <a:pt x="851670" y="202984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774044" y="1599468"/>
            <a:ext cx="451484" cy="261620"/>
          </a:xfrm>
          <a:custGeom>
            <a:avLst/>
            <a:gdLst/>
            <a:ahLst/>
            <a:cxnLst/>
            <a:rect l="l" t="t" r="r" b="b"/>
            <a:pathLst>
              <a:path w="451485" h="261619">
                <a:moveTo>
                  <a:pt x="0" y="0"/>
                </a:moveTo>
                <a:lnTo>
                  <a:pt x="451236" y="0"/>
                </a:lnTo>
                <a:lnTo>
                  <a:pt x="451236" y="261609"/>
                </a:lnTo>
                <a:lnTo>
                  <a:pt x="0" y="2616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1893069" y="1632488"/>
            <a:ext cx="2197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599449" y="1182911"/>
            <a:ext cx="5105400" cy="250825"/>
          </a:xfrm>
          <a:custGeom>
            <a:avLst/>
            <a:gdLst/>
            <a:ahLst/>
            <a:cxnLst/>
            <a:rect l="l" t="t" r="r" b="b"/>
            <a:pathLst>
              <a:path w="5105400" h="250825">
                <a:moveTo>
                  <a:pt x="0" y="250787"/>
                </a:moveTo>
                <a:lnTo>
                  <a:pt x="2752" y="201978"/>
                </a:lnTo>
                <a:lnTo>
                  <a:pt x="10258" y="162120"/>
                </a:lnTo>
                <a:lnTo>
                  <a:pt x="21390" y="135247"/>
                </a:lnTo>
                <a:lnTo>
                  <a:pt x="35022" y="125393"/>
                </a:lnTo>
                <a:lnTo>
                  <a:pt x="2517439" y="125393"/>
                </a:lnTo>
                <a:lnTo>
                  <a:pt x="2531072" y="115539"/>
                </a:lnTo>
                <a:lnTo>
                  <a:pt x="2542204" y="88666"/>
                </a:lnTo>
                <a:lnTo>
                  <a:pt x="2549710" y="48808"/>
                </a:lnTo>
                <a:lnTo>
                  <a:pt x="2552462" y="0"/>
                </a:lnTo>
                <a:lnTo>
                  <a:pt x="2555214" y="48808"/>
                </a:lnTo>
                <a:lnTo>
                  <a:pt x="2562720" y="88666"/>
                </a:lnTo>
                <a:lnTo>
                  <a:pt x="2573852" y="115539"/>
                </a:lnTo>
                <a:lnTo>
                  <a:pt x="2587485" y="125393"/>
                </a:lnTo>
                <a:lnTo>
                  <a:pt x="5069900" y="125393"/>
                </a:lnTo>
                <a:lnTo>
                  <a:pt x="5083533" y="135247"/>
                </a:lnTo>
                <a:lnTo>
                  <a:pt x="5094665" y="162120"/>
                </a:lnTo>
                <a:lnTo>
                  <a:pt x="5102171" y="201978"/>
                </a:lnTo>
                <a:lnTo>
                  <a:pt x="5104923" y="250787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389773" y="985610"/>
            <a:ext cx="2575560" cy="196850"/>
          </a:xfrm>
          <a:custGeom>
            <a:avLst/>
            <a:gdLst/>
            <a:ahLst/>
            <a:cxnLst/>
            <a:rect l="l" t="t" r="r" b="b"/>
            <a:pathLst>
              <a:path w="2575560" h="196850">
                <a:moveTo>
                  <a:pt x="0" y="196310"/>
                </a:moveTo>
                <a:lnTo>
                  <a:pt x="2687" y="158104"/>
                </a:lnTo>
                <a:lnTo>
                  <a:pt x="10017" y="126904"/>
                </a:lnTo>
                <a:lnTo>
                  <a:pt x="20888" y="105868"/>
                </a:lnTo>
                <a:lnTo>
                  <a:pt x="34200" y="98154"/>
                </a:lnTo>
                <a:lnTo>
                  <a:pt x="1253580" y="98156"/>
                </a:lnTo>
                <a:lnTo>
                  <a:pt x="1266893" y="90442"/>
                </a:lnTo>
                <a:lnTo>
                  <a:pt x="1277764" y="69406"/>
                </a:lnTo>
                <a:lnTo>
                  <a:pt x="1285094" y="38206"/>
                </a:lnTo>
                <a:lnTo>
                  <a:pt x="1287781" y="0"/>
                </a:lnTo>
                <a:lnTo>
                  <a:pt x="1290469" y="38206"/>
                </a:lnTo>
                <a:lnTo>
                  <a:pt x="1297798" y="69406"/>
                </a:lnTo>
                <a:lnTo>
                  <a:pt x="1308669" y="90442"/>
                </a:lnTo>
                <a:lnTo>
                  <a:pt x="1321982" y="98156"/>
                </a:lnTo>
                <a:lnTo>
                  <a:pt x="2541362" y="98156"/>
                </a:lnTo>
                <a:lnTo>
                  <a:pt x="2554675" y="105869"/>
                </a:lnTo>
                <a:lnTo>
                  <a:pt x="2565546" y="126905"/>
                </a:lnTo>
                <a:lnTo>
                  <a:pt x="2572875" y="158105"/>
                </a:lnTo>
                <a:lnTo>
                  <a:pt x="2575563" y="196312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427902" y="780601"/>
            <a:ext cx="5105400" cy="250825"/>
          </a:xfrm>
          <a:custGeom>
            <a:avLst/>
            <a:gdLst/>
            <a:ahLst/>
            <a:cxnLst/>
            <a:rect l="l" t="t" r="r" b="b"/>
            <a:pathLst>
              <a:path w="5105400" h="250825">
                <a:moveTo>
                  <a:pt x="0" y="250787"/>
                </a:moveTo>
                <a:lnTo>
                  <a:pt x="2752" y="201978"/>
                </a:lnTo>
                <a:lnTo>
                  <a:pt x="10258" y="162120"/>
                </a:lnTo>
                <a:lnTo>
                  <a:pt x="21390" y="135247"/>
                </a:lnTo>
                <a:lnTo>
                  <a:pt x="35022" y="125393"/>
                </a:lnTo>
                <a:lnTo>
                  <a:pt x="2517439" y="125393"/>
                </a:lnTo>
                <a:lnTo>
                  <a:pt x="2531072" y="115539"/>
                </a:lnTo>
                <a:lnTo>
                  <a:pt x="2542204" y="88666"/>
                </a:lnTo>
                <a:lnTo>
                  <a:pt x="2549710" y="48808"/>
                </a:lnTo>
                <a:lnTo>
                  <a:pt x="2552462" y="0"/>
                </a:lnTo>
                <a:lnTo>
                  <a:pt x="2555214" y="48808"/>
                </a:lnTo>
                <a:lnTo>
                  <a:pt x="2562720" y="88666"/>
                </a:lnTo>
                <a:lnTo>
                  <a:pt x="2573852" y="115539"/>
                </a:lnTo>
                <a:lnTo>
                  <a:pt x="2587485" y="125393"/>
                </a:lnTo>
                <a:lnTo>
                  <a:pt x="5069900" y="125393"/>
                </a:lnTo>
                <a:lnTo>
                  <a:pt x="5083533" y="135247"/>
                </a:lnTo>
                <a:lnTo>
                  <a:pt x="5094665" y="162120"/>
                </a:lnTo>
                <a:lnTo>
                  <a:pt x="5102171" y="201978"/>
                </a:lnTo>
                <a:lnTo>
                  <a:pt x="5104923" y="250787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339595" y="1631089"/>
            <a:ext cx="451484" cy="261620"/>
          </a:xfrm>
          <a:custGeom>
            <a:avLst/>
            <a:gdLst/>
            <a:ahLst/>
            <a:cxnLst/>
            <a:rect l="l" t="t" r="r" b="b"/>
            <a:pathLst>
              <a:path w="451485" h="261619">
                <a:moveTo>
                  <a:pt x="0" y="0"/>
                </a:moveTo>
                <a:lnTo>
                  <a:pt x="451236" y="0"/>
                </a:lnTo>
                <a:lnTo>
                  <a:pt x="451236" y="261609"/>
                </a:lnTo>
                <a:lnTo>
                  <a:pt x="0" y="2616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4458620" y="1664108"/>
            <a:ext cx="2197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917790" y="1631089"/>
            <a:ext cx="451484" cy="261620"/>
          </a:xfrm>
          <a:custGeom>
            <a:avLst/>
            <a:gdLst/>
            <a:ahLst/>
            <a:cxnLst/>
            <a:rect l="l" t="t" r="r" b="b"/>
            <a:pathLst>
              <a:path w="451484" h="261619">
                <a:moveTo>
                  <a:pt x="0" y="0"/>
                </a:moveTo>
                <a:lnTo>
                  <a:pt x="451236" y="0"/>
                </a:lnTo>
                <a:lnTo>
                  <a:pt x="451236" y="261609"/>
                </a:lnTo>
                <a:lnTo>
                  <a:pt x="0" y="2616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7036814" y="1664108"/>
            <a:ext cx="2197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550020" y="1148017"/>
            <a:ext cx="915035" cy="261620"/>
          </a:xfrm>
          <a:custGeom>
            <a:avLst/>
            <a:gdLst/>
            <a:ahLst/>
            <a:cxnLst/>
            <a:rect l="l" t="t" r="r" b="b"/>
            <a:pathLst>
              <a:path w="915035" h="261619">
                <a:moveTo>
                  <a:pt x="0" y="0"/>
                </a:moveTo>
                <a:lnTo>
                  <a:pt x="914718" y="0"/>
                </a:lnTo>
                <a:lnTo>
                  <a:pt x="914718" y="261609"/>
                </a:lnTo>
                <a:lnTo>
                  <a:pt x="0" y="2616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157790" y="941636"/>
            <a:ext cx="915035" cy="261620"/>
          </a:xfrm>
          <a:custGeom>
            <a:avLst/>
            <a:gdLst/>
            <a:ahLst/>
            <a:cxnLst/>
            <a:rect l="l" t="t" r="r" b="b"/>
            <a:pathLst>
              <a:path w="915035" h="261619">
                <a:moveTo>
                  <a:pt x="0" y="0"/>
                </a:moveTo>
                <a:lnTo>
                  <a:pt x="914718" y="0"/>
                </a:lnTo>
                <a:lnTo>
                  <a:pt x="914718" y="261609"/>
                </a:lnTo>
                <a:lnTo>
                  <a:pt x="0" y="2616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464739" y="723999"/>
            <a:ext cx="915035" cy="261620"/>
          </a:xfrm>
          <a:custGeom>
            <a:avLst/>
            <a:gdLst/>
            <a:ahLst/>
            <a:cxnLst/>
            <a:rect l="l" t="t" r="r" b="b"/>
            <a:pathLst>
              <a:path w="915035" h="261619">
                <a:moveTo>
                  <a:pt x="0" y="0"/>
                </a:moveTo>
                <a:lnTo>
                  <a:pt x="914718" y="0"/>
                </a:lnTo>
                <a:lnTo>
                  <a:pt x="914718" y="261611"/>
                </a:lnTo>
                <a:lnTo>
                  <a:pt x="0" y="26161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2529076" y="707021"/>
            <a:ext cx="2704465" cy="86296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90"/>
              </a:spcBef>
            </a:pPr>
            <a:r>
              <a:rPr dirty="0" sz="1100" i="1">
                <a:solidFill>
                  <a:srgbClr val="44546A"/>
                </a:solidFill>
                <a:latin typeface="Arial"/>
                <a:cs typeface="Arial"/>
              </a:rPr>
              <a:t>p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&lt;</a:t>
            </a:r>
            <a:r>
              <a:rPr dirty="0" sz="1100" spc="-10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0.0001</a:t>
            </a:r>
            <a:endParaRPr sz="1100">
              <a:latin typeface="Arial"/>
              <a:cs typeface="Arial"/>
            </a:endParaRPr>
          </a:p>
          <a:p>
            <a:pPr marL="720090">
              <a:lnSpc>
                <a:spcPct val="100000"/>
              </a:lnSpc>
              <a:spcBef>
                <a:spcPts val="395"/>
              </a:spcBef>
            </a:pPr>
            <a:r>
              <a:rPr dirty="0" sz="1100" i="1">
                <a:solidFill>
                  <a:srgbClr val="44546A"/>
                </a:solidFill>
                <a:latin typeface="Arial"/>
                <a:cs typeface="Arial"/>
              </a:rPr>
              <a:t>p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&lt;</a:t>
            </a:r>
            <a:r>
              <a:rPr dirty="0" sz="1100" spc="-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0.0001</a:t>
            </a:r>
            <a:endParaRPr sz="1100">
              <a:latin typeface="Arial"/>
              <a:cs typeface="Arial"/>
            </a:endParaRPr>
          </a:p>
          <a:p>
            <a:pPr algn="ctr" marL="184785">
              <a:lnSpc>
                <a:spcPct val="100000"/>
              </a:lnSpc>
              <a:spcBef>
                <a:spcPts val="305"/>
              </a:spcBef>
            </a:pPr>
            <a:r>
              <a:rPr dirty="0" sz="1100" i="1">
                <a:solidFill>
                  <a:srgbClr val="44546A"/>
                </a:solidFill>
                <a:latin typeface="Arial"/>
                <a:cs typeface="Arial"/>
              </a:rPr>
              <a:t>p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&lt;</a:t>
            </a:r>
            <a:r>
              <a:rPr dirty="0" sz="1100" spc="-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0.0001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1100" i="1">
                <a:solidFill>
                  <a:srgbClr val="44546A"/>
                </a:solidFill>
                <a:latin typeface="Arial"/>
                <a:cs typeface="Arial"/>
              </a:rPr>
              <a:t>p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&lt;</a:t>
            </a:r>
            <a:r>
              <a:rPr dirty="0" sz="1100" spc="-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0.0001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61067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Disclosure Statement of Financial</a:t>
            </a:r>
            <a:r>
              <a:rPr dirty="0" sz="2400" spc="20"/>
              <a:t> </a:t>
            </a:r>
            <a:r>
              <a:rPr dirty="0" sz="2400" spc="-5"/>
              <a:t>Interest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68123" y="877629"/>
            <a:ext cx="8154670" cy="59436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240"/>
              </a:spcBef>
            </a:pPr>
            <a:r>
              <a:rPr dirty="0" sz="1900" spc="-10" b="1">
                <a:solidFill>
                  <a:srgbClr val="44546A"/>
                </a:solidFill>
                <a:latin typeface="Arial"/>
                <a:cs typeface="Arial"/>
              </a:rPr>
              <a:t>Within </a:t>
            </a:r>
            <a:r>
              <a:rPr dirty="0" sz="1900" spc="-5" b="1">
                <a:solidFill>
                  <a:srgbClr val="44546A"/>
                </a:solidFill>
                <a:latin typeface="Arial"/>
                <a:cs typeface="Arial"/>
              </a:rPr>
              <a:t>the past </a:t>
            </a:r>
            <a:r>
              <a:rPr dirty="0" sz="1900" b="1">
                <a:solidFill>
                  <a:srgbClr val="44546A"/>
                </a:solidFill>
                <a:latin typeface="Arial"/>
                <a:cs typeface="Arial"/>
              </a:rPr>
              <a:t>12 </a:t>
            </a:r>
            <a:r>
              <a:rPr dirty="0" sz="1900" spc="-5" b="1">
                <a:solidFill>
                  <a:srgbClr val="44546A"/>
                </a:solidFill>
                <a:latin typeface="Arial"/>
                <a:cs typeface="Arial"/>
              </a:rPr>
              <a:t>months, </a:t>
            </a:r>
            <a:r>
              <a:rPr dirty="0" sz="1900" b="1">
                <a:solidFill>
                  <a:srgbClr val="44546A"/>
                </a:solidFill>
                <a:latin typeface="Arial"/>
                <a:cs typeface="Arial"/>
              </a:rPr>
              <a:t>I </a:t>
            </a:r>
            <a:r>
              <a:rPr dirty="0" sz="1900" spc="-5" b="1">
                <a:solidFill>
                  <a:srgbClr val="44546A"/>
                </a:solidFill>
                <a:latin typeface="Arial"/>
                <a:cs typeface="Arial"/>
              </a:rPr>
              <a:t>or </a:t>
            </a:r>
            <a:r>
              <a:rPr dirty="0" sz="1900" b="1">
                <a:solidFill>
                  <a:srgbClr val="44546A"/>
                </a:solidFill>
                <a:latin typeface="Arial"/>
                <a:cs typeface="Arial"/>
              </a:rPr>
              <a:t>my </a:t>
            </a:r>
            <a:r>
              <a:rPr dirty="0" sz="1900" spc="-5" b="1">
                <a:solidFill>
                  <a:srgbClr val="44546A"/>
                </a:solidFill>
                <a:latin typeface="Arial"/>
                <a:cs typeface="Arial"/>
              </a:rPr>
              <a:t>spouse/partner have had </a:t>
            </a:r>
            <a:r>
              <a:rPr dirty="0" sz="1900" b="1">
                <a:solidFill>
                  <a:srgbClr val="44546A"/>
                </a:solidFill>
                <a:latin typeface="Arial"/>
                <a:cs typeface="Arial"/>
              </a:rPr>
              <a:t>a </a:t>
            </a:r>
            <a:r>
              <a:rPr dirty="0" sz="1900" spc="-5" b="1">
                <a:solidFill>
                  <a:srgbClr val="44546A"/>
                </a:solidFill>
                <a:latin typeface="Arial"/>
                <a:cs typeface="Arial"/>
              </a:rPr>
              <a:t>financial  interest/arrangement or affiliation with the organization(s) listed</a:t>
            </a:r>
            <a:r>
              <a:rPr dirty="0" sz="1900" spc="85" b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900" spc="-15" b="1">
                <a:solidFill>
                  <a:srgbClr val="44546A"/>
                </a:solidFill>
                <a:latin typeface="Arial"/>
                <a:cs typeface="Arial"/>
              </a:rPr>
              <a:t>below.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123" y="2015021"/>
            <a:ext cx="39630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8497B0"/>
                </a:solidFill>
                <a:latin typeface="Arial"/>
                <a:cs typeface="Arial"/>
              </a:rPr>
              <a:t>Affiliation/Financial</a:t>
            </a:r>
            <a:r>
              <a:rPr dirty="0" sz="2000" spc="-25" b="1">
                <a:solidFill>
                  <a:srgbClr val="8497B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8497B0"/>
                </a:solidFill>
                <a:latin typeface="Arial"/>
                <a:cs typeface="Arial"/>
              </a:rPr>
              <a:t>Relationship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0835" y="2544103"/>
            <a:ext cx="29616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44546A"/>
                </a:solidFill>
                <a:latin typeface="Arial"/>
                <a:cs typeface="Arial"/>
              </a:rPr>
              <a:t>Research </a:t>
            </a:r>
            <a:r>
              <a:rPr dirty="0" sz="2000" spc="-5" b="1">
                <a:solidFill>
                  <a:srgbClr val="55677D"/>
                </a:solidFill>
                <a:latin typeface="Arial"/>
                <a:cs typeface="Arial"/>
              </a:rPr>
              <a:t>Grant</a:t>
            </a:r>
            <a:r>
              <a:rPr dirty="0" sz="2000" spc="-55" b="1">
                <a:solidFill>
                  <a:srgbClr val="55677D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44546A"/>
                </a:solidFill>
                <a:latin typeface="Arial"/>
                <a:cs typeface="Arial"/>
              </a:rPr>
              <a:t>Support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2490" y="2015021"/>
            <a:ext cx="1183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8497B0"/>
                </a:solidFill>
                <a:latin typeface="Arial"/>
                <a:cs typeface="Arial"/>
              </a:rPr>
              <a:t>Company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9403" y="2544103"/>
            <a:ext cx="26797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44546A"/>
                </a:solidFill>
                <a:latin typeface="Arial"/>
                <a:cs typeface="Arial"/>
              </a:rPr>
              <a:t>Edwards</a:t>
            </a:r>
            <a:r>
              <a:rPr dirty="0" sz="2000" spc="-35" b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44546A"/>
                </a:solidFill>
                <a:latin typeface="Arial"/>
                <a:cs typeface="Arial"/>
              </a:rPr>
              <a:t>Lifesciences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3786193"/>
            <a:ext cx="7329170" cy="12344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1988820">
              <a:lnSpc>
                <a:spcPts val="1900"/>
              </a:lnSpc>
              <a:spcBef>
                <a:spcPts val="180"/>
              </a:spcBef>
            </a:pP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Statistical </a:t>
            </a:r>
            <a:r>
              <a:rPr dirty="0" sz="1600" i="1">
                <a:solidFill>
                  <a:srgbClr val="44546A"/>
                </a:solidFill>
                <a:latin typeface="Franklin Gothic Book"/>
                <a:cs typeface="Franklin Gothic Book"/>
              </a:rPr>
              <a:t>analysis </a:t>
            </a: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was </a:t>
            </a:r>
            <a:r>
              <a:rPr dirty="0" sz="1600" i="1">
                <a:solidFill>
                  <a:srgbClr val="44546A"/>
                </a:solidFill>
                <a:latin typeface="Franklin Gothic Book"/>
                <a:cs typeface="Franklin Gothic Book"/>
              </a:rPr>
              <a:t>performed </a:t>
            </a:r>
            <a:r>
              <a:rPr dirty="0" sz="1600" spc="-15" i="1">
                <a:solidFill>
                  <a:srgbClr val="44546A"/>
                </a:solidFill>
                <a:latin typeface="Franklin Gothic Book"/>
                <a:cs typeface="Franklin Gothic Book"/>
              </a:rPr>
              <a:t>by </a:t>
            </a: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Edwards Lifesciences.  </a:t>
            </a: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The </a:t>
            </a:r>
            <a:r>
              <a:rPr dirty="0" sz="1600" i="1">
                <a:solidFill>
                  <a:srgbClr val="44546A"/>
                </a:solidFill>
                <a:latin typeface="Franklin Gothic Book"/>
                <a:cs typeface="Franklin Gothic Book"/>
              </a:rPr>
              <a:t>authors </a:t>
            </a: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had </a:t>
            </a:r>
            <a:r>
              <a:rPr dirty="0" sz="1600" spc="-15" i="1">
                <a:solidFill>
                  <a:srgbClr val="44546A"/>
                </a:solidFill>
                <a:latin typeface="Franklin Gothic Book"/>
                <a:cs typeface="Franklin Gothic Book"/>
              </a:rPr>
              <a:t>complete </a:t>
            </a:r>
            <a:r>
              <a:rPr dirty="0" sz="1600" spc="-5" i="1">
                <a:solidFill>
                  <a:srgbClr val="55677D"/>
                </a:solidFill>
                <a:latin typeface="Franklin Gothic Book"/>
                <a:cs typeface="Franklin Gothic Book"/>
              </a:rPr>
              <a:t>control </a:t>
            </a:r>
            <a:r>
              <a:rPr dirty="0" sz="1600" i="1">
                <a:solidFill>
                  <a:srgbClr val="55677D"/>
                </a:solidFill>
                <a:latin typeface="Franklin Gothic Book"/>
                <a:cs typeface="Franklin Gothic Book"/>
              </a:rPr>
              <a:t>of </a:t>
            </a:r>
            <a:r>
              <a:rPr dirty="0" sz="1600" spc="-5" i="1">
                <a:solidFill>
                  <a:srgbClr val="55677D"/>
                </a:solidFill>
                <a:latin typeface="Franklin Gothic Book"/>
                <a:cs typeface="Franklin Gothic Book"/>
              </a:rPr>
              <a:t>the </a:t>
            </a:r>
            <a:r>
              <a:rPr dirty="0" sz="1600" i="1">
                <a:solidFill>
                  <a:srgbClr val="55677D"/>
                </a:solidFill>
                <a:latin typeface="Franklin Gothic Book"/>
                <a:cs typeface="Franklin Gothic Book"/>
              </a:rPr>
              <a:t>analysis and</a:t>
            </a:r>
            <a:r>
              <a:rPr dirty="0" sz="1600" spc="30" i="1">
                <a:solidFill>
                  <a:srgbClr val="55677D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solidFill>
                  <a:srgbClr val="55677D"/>
                </a:solidFill>
                <a:latin typeface="Franklin Gothic Book"/>
                <a:cs typeface="Franklin Gothic Book"/>
              </a:rPr>
              <a:t>content.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ts val="1900"/>
              </a:lnSpc>
            </a:pP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The </a:t>
            </a:r>
            <a:r>
              <a:rPr dirty="0" sz="1600" spc="-10" i="1">
                <a:solidFill>
                  <a:srgbClr val="44546A"/>
                </a:solidFill>
                <a:latin typeface="Franklin Gothic Book"/>
                <a:cs typeface="Franklin Gothic Book"/>
              </a:rPr>
              <a:t>views </a:t>
            </a:r>
            <a:r>
              <a:rPr dirty="0" sz="1600" i="1">
                <a:solidFill>
                  <a:srgbClr val="44546A"/>
                </a:solidFill>
                <a:latin typeface="Franklin Gothic Book"/>
                <a:cs typeface="Franklin Gothic Book"/>
              </a:rPr>
              <a:t>or </a:t>
            </a: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opinions </a:t>
            </a:r>
            <a:r>
              <a:rPr dirty="0" sz="1600" spc="-10" i="1">
                <a:solidFill>
                  <a:srgbClr val="44546A"/>
                </a:solidFill>
                <a:latin typeface="Franklin Gothic Book"/>
                <a:cs typeface="Franklin Gothic Book"/>
              </a:rPr>
              <a:t>presented </a:t>
            </a: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here </a:t>
            </a:r>
            <a:r>
              <a:rPr dirty="0" sz="1600" i="1">
                <a:solidFill>
                  <a:srgbClr val="44546A"/>
                </a:solidFill>
                <a:latin typeface="Franklin Gothic Book"/>
                <a:cs typeface="Franklin Gothic Book"/>
              </a:rPr>
              <a:t>do </a:t>
            </a: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not represent those </a:t>
            </a:r>
            <a:r>
              <a:rPr dirty="0" sz="1600" i="1">
                <a:solidFill>
                  <a:srgbClr val="44546A"/>
                </a:solidFill>
                <a:latin typeface="Franklin Gothic Book"/>
                <a:cs typeface="Franklin Gothic Book"/>
              </a:rPr>
              <a:t>of </a:t>
            </a: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the American </a:t>
            </a:r>
            <a:r>
              <a:rPr dirty="0" sz="1600" i="1">
                <a:solidFill>
                  <a:srgbClr val="44546A"/>
                </a:solidFill>
                <a:latin typeface="Franklin Gothic Book"/>
                <a:cs typeface="Franklin Gothic Book"/>
              </a:rPr>
              <a:t>College  </a:t>
            </a:r>
            <a:r>
              <a:rPr dirty="0" sz="1600" i="1">
                <a:solidFill>
                  <a:srgbClr val="44546A"/>
                </a:solidFill>
                <a:latin typeface="Franklin Gothic Book"/>
                <a:cs typeface="Franklin Gothic Book"/>
              </a:rPr>
              <a:t>of </a:t>
            </a:r>
            <a:r>
              <a:rPr dirty="0" sz="1600" spc="-10" i="1">
                <a:solidFill>
                  <a:srgbClr val="44546A"/>
                </a:solidFill>
                <a:latin typeface="Franklin Gothic Book"/>
                <a:cs typeface="Franklin Gothic Book"/>
              </a:rPr>
              <a:t>Cardiology, </a:t>
            </a: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The Society </a:t>
            </a:r>
            <a:r>
              <a:rPr dirty="0" sz="1600" i="1">
                <a:solidFill>
                  <a:srgbClr val="44546A"/>
                </a:solidFill>
                <a:latin typeface="Franklin Gothic Book"/>
                <a:cs typeface="Franklin Gothic Book"/>
              </a:rPr>
              <a:t>of </a:t>
            </a: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Thoracic Surgeons, </a:t>
            </a:r>
            <a:r>
              <a:rPr dirty="0" sz="1600" i="1">
                <a:solidFill>
                  <a:srgbClr val="44546A"/>
                </a:solidFill>
                <a:latin typeface="Franklin Gothic Book"/>
                <a:cs typeface="Franklin Gothic Book"/>
              </a:rPr>
              <a:t>or </a:t>
            </a:r>
            <a:r>
              <a:rPr dirty="0" sz="1600" spc="-5" i="1">
                <a:solidFill>
                  <a:srgbClr val="44546A"/>
                </a:solidFill>
                <a:latin typeface="Franklin Gothic Book"/>
                <a:cs typeface="Franklin Gothic Book"/>
              </a:rPr>
              <a:t>the </a:t>
            </a:r>
            <a:r>
              <a:rPr dirty="0" sz="1600" spc="-15" i="1">
                <a:solidFill>
                  <a:srgbClr val="44546A"/>
                </a:solidFill>
                <a:latin typeface="Franklin Gothic Book"/>
                <a:cs typeface="Franklin Gothic Book"/>
              </a:rPr>
              <a:t>STS/ACC </a:t>
            </a:r>
            <a:r>
              <a:rPr dirty="0" sz="1600" spc="35" i="1">
                <a:solidFill>
                  <a:srgbClr val="44546A"/>
                </a:solidFill>
                <a:latin typeface="Franklin Gothic Book"/>
                <a:cs typeface="Franklin Gothic Book"/>
              </a:rPr>
              <a:t>TVT</a:t>
            </a:r>
            <a:r>
              <a:rPr dirty="0" sz="1600" spc="60" i="1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solidFill>
                  <a:srgbClr val="44546A"/>
                </a:solidFill>
                <a:latin typeface="Franklin Gothic Book"/>
                <a:cs typeface="Franklin Gothic Book"/>
              </a:rPr>
              <a:t>Registry.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8639" y="100115"/>
            <a:ext cx="91059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KCCQ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1496291" y="2369127"/>
            <a:ext cx="5386646" cy="1953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73283" y="2489661"/>
            <a:ext cx="5390803" cy="18329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41918" y="3428110"/>
            <a:ext cx="706755" cy="888365"/>
          </a:xfrm>
          <a:custGeom>
            <a:avLst/>
            <a:gdLst/>
            <a:ahLst/>
            <a:cxnLst/>
            <a:rect l="l" t="t" r="r" b="b"/>
            <a:pathLst>
              <a:path w="706755" h="888364">
                <a:moveTo>
                  <a:pt x="706581" y="0"/>
                </a:moveTo>
                <a:lnTo>
                  <a:pt x="0" y="0"/>
                </a:lnTo>
                <a:lnTo>
                  <a:pt x="0" y="887997"/>
                </a:lnTo>
                <a:lnTo>
                  <a:pt x="706581" y="887997"/>
                </a:lnTo>
                <a:lnTo>
                  <a:pt x="706581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36230" y="2509554"/>
            <a:ext cx="706755" cy="1806575"/>
          </a:xfrm>
          <a:custGeom>
            <a:avLst/>
            <a:gdLst/>
            <a:ahLst/>
            <a:cxnLst/>
            <a:rect l="l" t="t" r="r" b="b"/>
            <a:pathLst>
              <a:path w="706754" h="1806575">
                <a:moveTo>
                  <a:pt x="706582" y="0"/>
                </a:moveTo>
                <a:lnTo>
                  <a:pt x="0" y="0"/>
                </a:lnTo>
                <a:lnTo>
                  <a:pt x="0" y="1806553"/>
                </a:lnTo>
                <a:lnTo>
                  <a:pt x="706582" y="1806553"/>
                </a:lnTo>
                <a:lnTo>
                  <a:pt x="706582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30544" y="2393176"/>
            <a:ext cx="706755" cy="1923414"/>
          </a:xfrm>
          <a:custGeom>
            <a:avLst/>
            <a:gdLst/>
            <a:ahLst/>
            <a:cxnLst/>
            <a:rect l="l" t="t" r="r" b="b"/>
            <a:pathLst>
              <a:path w="706754" h="1923414">
                <a:moveTo>
                  <a:pt x="706581" y="0"/>
                </a:moveTo>
                <a:lnTo>
                  <a:pt x="0" y="0"/>
                </a:lnTo>
                <a:lnTo>
                  <a:pt x="0" y="1922931"/>
                </a:lnTo>
                <a:lnTo>
                  <a:pt x="706581" y="1922931"/>
                </a:lnTo>
                <a:lnTo>
                  <a:pt x="706581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18910" y="3556957"/>
            <a:ext cx="706755" cy="759460"/>
          </a:xfrm>
          <a:custGeom>
            <a:avLst/>
            <a:gdLst/>
            <a:ahLst/>
            <a:cxnLst/>
            <a:rect l="l" t="t" r="r" b="b"/>
            <a:pathLst>
              <a:path w="706755" h="759460">
                <a:moveTo>
                  <a:pt x="706582" y="0"/>
                </a:moveTo>
                <a:lnTo>
                  <a:pt x="0" y="0"/>
                </a:lnTo>
                <a:lnTo>
                  <a:pt x="0" y="759150"/>
                </a:lnTo>
                <a:lnTo>
                  <a:pt x="706582" y="759150"/>
                </a:lnTo>
                <a:lnTo>
                  <a:pt x="706582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13223" y="2567743"/>
            <a:ext cx="711200" cy="1748789"/>
          </a:xfrm>
          <a:custGeom>
            <a:avLst/>
            <a:gdLst/>
            <a:ahLst/>
            <a:cxnLst/>
            <a:rect l="l" t="t" r="r" b="b"/>
            <a:pathLst>
              <a:path w="711200" h="1748789">
                <a:moveTo>
                  <a:pt x="710737" y="0"/>
                </a:moveTo>
                <a:lnTo>
                  <a:pt x="0" y="0"/>
                </a:lnTo>
                <a:lnTo>
                  <a:pt x="0" y="1748365"/>
                </a:lnTo>
                <a:lnTo>
                  <a:pt x="710737" y="1748365"/>
                </a:lnTo>
                <a:lnTo>
                  <a:pt x="710737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007535" y="2513710"/>
            <a:ext cx="711200" cy="1802764"/>
          </a:xfrm>
          <a:custGeom>
            <a:avLst/>
            <a:gdLst/>
            <a:ahLst/>
            <a:cxnLst/>
            <a:rect l="l" t="t" r="r" b="b"/>
            <a:pathLst>
              <a:path w="711200" h="1802764">
                <a:moveTo>
                  <a:pt x="710738" y="0"/>
                </a:moveTo>
                <a:lnTo>
                  <a:pt x="0" y="0"/>
                </a:lnTo>
                <a:lnTo>
                  <a:pt x="0" y="1802397"/>
                </a:lnTo>
                <a:lnTo>
                  <a:pt x="710738" y="1802397"/>
                </a:lnTo>
                <a:lnTo>
                  <a:pt x="710738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95209" y="3428111"/>
            <a:ext cx="0" cy="589915"/>
          </a:xfrm>
          <a:custGeom>
            <a:avLst/>
            <a:gdLst/>
            <a:ahLst/>
            <a:cxnLst/>
            <a:rect l="l" t="t" r="r" b="b"/>
            <a:pathLst>
              <a:path w="0" h="589914">
                <a:moveTo>
                  <a:pt x="0" y="589772"/>
                </a:moveTo>
                <a:lnTo>
                  <a:pt x="0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95209" y="2842063"/>
            <a:ext cx="0" cy="285750"/>
          </a:xfrm>
          <a:custGeom>
            <a:avLst/>
            <a:gdLst/>
            <a:ahLst/>
            <a:cxnLst/>
            <a:rect l="l" t="t" r="r" b="b"/>
            <a:pathLst>
              <a:path w="0" h="285750">
                <a:moveTo>
                  <a:pt x="0" y="0"/>
                </a:moveTo>
                <a:lnTo>
                  <a:pt x="0" y="285576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95209" y="3379099"/>
            <a:ext cx="0" cy="49530"/>
          </a:xfrm>
          <a:custGeom>
            <a:avLst/>
            <a:gdLst/>
            <a:ahLst/>
            <a:cxnLst/>
            <a:rect l="l" t="t" r="r" b="b"/>
            <a:pathLst>
              <a:path w="0" h="49529">
                <a:moveTo>
                  <a:pt x="0" y="0"/>
                </a:moveTo>
                <a:lnTo>
                  <a:pt x="0" y="49012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57802" y="4017884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519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57802" y="2842063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519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89522" y="2509554"/>
            <a:ext cx="0" cy="609600"/>
          </a:xfrm>
          <a:custGeom>
            <a:avLst/>
            <a:gdLst/>
            <a:ahLst/>
            <a:cxnLst/>
            <a:rect l="l" t="t" r="r" b="b"/>
            <a:pathLst>
              <a:path w="0" h="609600">
                <a:moveTo>
                  <a:pt x="0" y="609424"/>
                </a:moveTo>
                <a:lnTo>
                  <a:pt x="0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89522" y="1898569"/>
            <a:ext cx="0" cy="308610"/>
          </a:xfrm>
          <a:custGeom>
            <a:avLst/>
            <a:gdLst/>
            <a:ahLst/>
            <a:cxnLst/>
            <a:rect l="l" t="t" r="r" b="b"/>
            <a:pathLst>
              <a:path w="0" h="308610">
                <a:moveTo>
                  <a:pt x="0" y="0"/>
                </a:moveTo>
                <a:lnTo>
                  <a:pt x="0" y="30801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89522" y="2458037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516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52115" y="3118979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814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52115" y="1898569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814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83834" y="2393176"/>
            <a:ext cx="0" cy="557530"/>
          </a:xfrm>
          <a:custGeom>
            <a:avLst/>
            <a:gdLst/>
            <a:ahLst/>
            <a:cxnLst/>
            <a:rect l="l" t="t" r="r" b="b"/>
            <a:pathLst>
              <a:path w="0" h="557530">
                <a:moveTo>
                  <a:pt x="0" y="556952"/>
                </a:moveTo>
                <a:lnTo>
                  <a:pt x="0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483834" y="1832067"/>
            <a:ext cx="0" cy="257810"/>
          </a:xfrm>
          <a:custGeom>
            <a:avLst/>
            <a:gdLst/>
            <a:ahLst/>
            <a:cxnLst/>
            <a:rect l="l" t="t" r="r" b="b"/>
            <a:pathLst>
              <a:path w="0" h="257810">
                <a:moveTo>
                  <a:pt x="0" y="0"/>
                </a:moveTo>
                <a:lnTo>
                  <a:pt x="0" y="257512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483834" y="2341039"/>
            <a:ext cx="0" cy="52705"/>
          </a:xfrm>
          <a:custGeom>
            <a:avLst/>
            <a:gdLst/>
            <a:ahLst/>
            <a:cxnLst/>
            <a:rect l="l" t="t" r="r" b="b"/>
            <a:pathLst>
              <a:path w="0" h="52705">
                <a:moveTo>
                  <a:pt x="0" y="0"/>
                </a:moveTo>
                <a:lnTo>
                  <a:pt x="0" y="52137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446426" y="2950129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815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446426" y="1832067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815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72201" y="3556958"/>
            <a:ext cx="0" cy="518795"/>
          </a:xfrm>
          <a:custGeom>
            <a:avLst/>
            <a:gdLst/>
            <a:ahLst/>
            <a:cxnLst/>
            <a:rect l="l" t="t" r="r" b="b"/>
            <a:pathLst>
              <a:path w="0" h="518795">
                <a:moveTo>
                  <a:pt x="0" y="518678"/>
                </a:moveTo>
                <a:lnTo>
                  <a:pt x="0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72201" y="3037412"/>
            <a:ext cx="0" cy="217804"/>
          </a:xfrm>
          <a:custGeom>
            <a:avLst/>
            <a:gdLst/>
            <a:ahLst/>
            <a:cxnLst/>
            <a:rect l="l" t="t" r="r" b="b"/>
            <a:pathLst>
              <a:path w="0" h="217804">
                <a:moveTo>
                  <a:pt x="0" y="0"/>
                </a:moveTo>
                <a:lnTo>
                  <a:pt x="0" y="217185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72201" y="3506056"/>
            <a:ext cx="0" cy="51435"/>
          </a:xfrm>
          <a:custGeom>
            <a:avLst/>
            <a:gdLst/>
            <a:ahLst/>
            <a:cxnLst/>
            <a:rect l="l" t="t" r="r" b="b"/>
            <a:pathLst>
              <a:path w="0" h="51435">
                <a:moveTo>
                  <a:pt x="0" y="0"/>
                </a:moveTo>
                <a:lnTo>
                  <a:pt x="0" y="50902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34794" y="4075636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814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34794" y="3037412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814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66514" y="2567743"/>
            <a:ext cx="0" cy="572770"/>
          </a:xfrm>
          <a:custGeom>
            <a:avLst/>
            <a:gdLst/>
            <a:ahLst/>
            <a:cxnLst/>
            <a:rect l="l" t="t" r="r" b="b"/>
            <a:pathLst>
              <a:path w="0" h="572769">
                <a:moveTo>
                  <a:pt x="0" y="572145"/>
                </a:moveTo>
                <a:lnTo>
                  <a:pt x="0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66514" y="1998320"/>
            <a:ext cx="0" cy="268605"/>
          </a:xfrm>
          <a:custGeom>
            <a:avLst/>
            <a:gdLst/>
            <a:ahLst/>
            <a:cxnLst/>
            <a:rect l="l" t="t" r="r" b="b"/>
            <a:pathLst>
              <a:path w="0" h="268605">
                <a:moveTo>
                  <a:pt x="0" y="0"/>
                </a:moveTo>
                <a:lnTo>
                  <a:pt x="0" y="268002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066514" y="2517783"/>
            <a:ext cx="0" cy="50165"/>
          </a:xfrm>
          <a:custGeom>
            <a:avLst/>
            <a:gdLst/>
            <a:ahLst/>
            <a:cxnLst/>
            <a:rect l="l" t="t" r="r" b="b"/>
            <a:pathLst>
              <a:path w="0" h="50164">
                <a:moveTo>
                  <a:pt x="0" y="0"/>
                </a:moveTo>
                <a:lnTo>
                  <a:pt x="0" y="49959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029106" y="3139888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 h="0">
                <a:moveTo>
                  <a:pt x="0" y="0"/>
                </a:moveTo>
                <a:lnTo>
                  <a:pt x="77004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029106" y="1998320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 h="0">
                <a:moveTo>
                  <a:pt x="0" y="0"/>
                </a:moveTo>
                <a:lnTo>
                  <a:pt x="77004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364983" y="2513711"/>
            <a:ext cx="0" cy="543560"/>
          </a:xfrm>
          <a:custGeom>
            <a:avLst/>
            <a:gdLst/>
            <a:ahLst/>
            <a:cxnLst/>
            <a:rect l="l" t="t" r="r" b="b"/>
            <a:pathLst>
              <a:path w="0" h="543560">
                <a:moveTo>
                  <a:pt x="0" y="543282"/>
                </a:moveTo>
                <a:lnTo>
                  <a:pt x="0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364983" y="1969227"/>
            <a:ext cx="0" cy="242570"/>
          </a:xfrm>
          <a:custGeom>
            <a:avLst/>
            <a:gdLst/>
            <a:ahLst/>
            <a:cxnLst/>
            <a:rect l="l" t="t" r="r" b="b"/>
            <a:pathLst>
              <a:path w="0" h="242569">
                <a:moveTo>
                  <a:pt x="0" y="0"/>
                </a:moveTo>
                <a:lnTo>
                  <a:pt x="0" y="242331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364983" y="2463017"/>
            <a:ext cx="0" cy="50800"/>
          </a:xfrm>
          <a:custGeom>
            <a:avLst/>
            <a:gdLst/>
            <a:ahLst/>
            <a:cxnLst/>
            <a:rect l="l" t="t" r="r" b="b"/>
            <a:pathLst>
              <a:path w="0" h="50800">
                <a:moveTo>
                  <a:pt x="0" y="0"/>
                </a:moveTo>
                <a:lnTo>
                  <a:pt x="0" y="50693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323419" y="3056994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 h="0">
                <a:moveTo>
                  <a:pt x="0" y="0"/>
                </a:moveTo>
                <a:lnTo>
                  <a:pt x="78023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323419" y="1969227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 h="0">
                <a:moveTo>
                  <a:pt x="0" y="0"/>
                </a:moveTo>
                <a:lnTo>
                  <a:pt x="78023" y="0"/>
                </a:lnTo>
              </a:path>
            </a:pathLst>
          </a:custGeom>
          <a:ln w="9524">
            <a:solidFill>
              <a:srgbClr val="7890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185785" y="4316108"/>
            <a:ext cx="6886575" cy="0"/>
          </a:xfrm>
          <a:custGeom>
            <a:avLst/>
            <a:gdLst/>
            <a:ahLst/>
            <a:cxnLst/>
            <a:rect l="l" t="t" r="r" b="b"/>
            <a:pathLst>
              <a:path w="6886575" h="0">
                <a:moveTo>
                  <a:pt x="0" y="0"/>
                </a:moveTo>
                <a:lnTo>
                  <a:pt x="6885991" y="0"/>
                </a:lnTo>
              </a:path>
            </a:pathLst>
          </a:custGeom>
          <a:ln w="9524">
            <a:solidFill>
              <a:srgbClr val="E6EA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683095" y="3127640"/>
            <a:ext cx="422275" cy="251460"/>
          </a:xfrm>
          <a:custGeom>
            <a:avLst/>
            <a:gdLst/>
            <a:ahLst/>
            <a:cxnLst/>
            <a:rect l="l" t="t" r="r" b="b"/>
            <a:pathLst>
              <a:path w="422275" h="251460">
                <a:moveTo>
                  <a:pt x="0" y="0"/>
                </a:moveTo>
                <a:lnTo>
                  <a:pt x="422250" y="0"/>
                </a:lnTo>
                <a:lnTo>
                  <a:pt x="422250" y="251458"/>
                </a:lnTo>
                <a:lnTo>
                  <a:pt x="0" y="25145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708496" y="3133990"/>
            <a:ext cx="3714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35.6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978427" y="2206579"/>
            <a:ext cx="422275" cy="251460"/>
          </a:xfrm>
          <a:custGeom>
            <a:avLst/>
            <a:gdLst/>
            <a:ahLst/>
            <a:cxnLst/>
            <a:rect l="l" t="t" r="r" b="b"/>
            <a:pathLst>
              <a:path w="422275" h="251460">
                <a:moveTo>
                  <a:pt x="0" y="0"/>
                </a:moveTo>
                <a:lnTo>
                  <a:pt x="422249" y="0"/>
                </a:lnTo>
                <a:lnTo>
                  <a:pt x="422249" y="251458"/>
                </a:lnTo>
                <a:lnTo>
                  <a:pt x="0" y="25145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003826" y="2212929"/>
            <a:ext cx="3714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72.6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299157" y="2095930"/>
            <a:ext cx="3714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77.3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61555" y="3254597"/>
            <a:ext cx="422275" cy="25146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90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0"/>
              </a:spcBef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30.5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856886" y="2266323"/>
            <a:ext cx="422275" cy="251460"/>
          </a:xfrm>
          <a:custGeom>
            <a:avLst/>
            <a:gdLst/>
            <a:ahLst/>
            <a:cxnLst/>
            <a:rect l="l" t="t" r="r" b="b"/>
            <a:pathLst>
              <a:path w="422275" h="251460">
                <a:moveTo>
                  <a:pt x="0" y="0"/>
                </a:moveTo>
                <a:lnTo>
                  <a:pt x="422250" y="0"/>
                </a:lnTo>
                <a:lnTo>
                  <a:pt x="422250" y="251459"/>
                </a:lnTo>
                <a:lnTo>
                  <a:pt x="0" y="25145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882286" y="2272675"/>
            <a:ext cx="3714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70.2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177617" y="2217909"/>
            <a:ext cx="3714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72.4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00397" y="1894068"/>
            <a:ext cx="182245" cy="2515235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dirty="0" sz="1050" spc="-5">
                <a:solidFill>
                  <a:srgbClr val="44546A"/>
                </a:solidFill>
                <a:latin typeface="Franklin Gothic Book"/>
                <a:cs typeface="Franklin Gothic Book"/>
              </a:rPr>
              <a:t>90</a:t>
            </a:r>
            <a:endParaRPr sz="105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sz="1050" spc="-5">
                <a:solidFill>
                  <a:srgbClr val="44546A"/>
                </a:solidFill>
                <a:latin typeface="Franklin Gothic Book"/>
                <a:cs typeface="Franklin Gothic Book"/>
              </a:rPr>
              <a:t>80</a:t>
            </a:r>
            <a:endParaRPr sz="105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sz="1050" spc="-5">
                <a:solidFill>
                  <a:srgbClr val="44546A"/>
                </a:solidFill>
                <a:latin typeface="Franklin Gothic Book"/>
                <a:cs typeface="Franklin Gothic Book"/>
              </a:rPr>
              <a:t>70</a:t>
            </a:r>
            <a:endParaRPr sz="105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sz="1050" spc="-5">
                <a:solidFill>
                  <a:srgbClr val="44546A"/>
                </a:solidFill>
                <a:latin typeface="Franklin Gothic Book"/>
                <a:cs typeface="Franklin Gothic Book"/>
              </a:rPr>
              <a:t>60</a:t>
            </a:r>
            <a:endParaRPr sz="105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sz="1050" spc="-5">
                <a:solidFill>
                  <a:srgbClr val="44546A"/>
                </a:solidFill>
                <a:latin typeface="Franklin Gothic Book"/>
                <a:cs typeface="Franklin Gothic Book"/>
              </a:rPr>
              <a:t>50</a:t>
            </a:r>
            <a:endParaRPr sz="105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sz="1050" spc="-5">
                <a:solidFill>
                  <a:srgbClr val="44546A"/>
                </a:solidFill>
                <a:latin typeface="Franklin Gothic Book"/>
                <a:cs typeface="Franklin Gothic Book"/>
              </a:rPr>
              <a:t>40</a:t>
            </a:r>
            <a:endParaRPr sz="105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sz="1050" spc="-5">
                <a:solidFill>
                  <a:srgbClr val="44546A"/>
                </a:solidFill>
                <a:latin typeface="Franklin Gothic Book"/>
                <a:cs typeface="Franklin Gothic Book"/>
              </a:rPr>
              <a:t>30</a:t>
            </a:r>
            <a:endParaRPr sz="105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sz="1050" spc="-5">
                <a:solidFill>
                  <a:srgbClr val="44546A"/>
                </a:solidFill>
                <a:latin typeface="Franklin Gothic Book"/>
                <a:cs typeface="Franklin Gothic Book"/>
              </a:rPr>
              <a:t>20</a:t>
            </a:r>
            <a:endParaRPr sz="105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sz="1050" spc="-35">
                <a:solidFill>
                  <a:srgbClr val="44546A"/>
                </a:solidFill>
                <a:latin typeface="Franklin Gothic Book"/>
                <a:cs typeface="Franklin Gothic Book"/>
              </a:rPr>
              <a:t>10</a:t>
            </a:r>
            <a:endParaRPr sz="1050">
              <a:latin typeface="Franklin Gothic Book"/>
              <a:cs typeface="Franklin Gothic Book"/>
            </a:endParaRPr>
          </a:p>
          <a:p>
            <a:pPr algn="ctr" marL="78105">
              <a:lnSpc>
                <a:spcPct val="100000"/>
              </a:lnSpc>
              <a:spcBef>
                <a:spcPts val="700"/>
              </a:spcBef>
            </a:pPr>
            <a:r>
              <a:rPr dirty="0" sz="1050">
                <a:solidFill>
                  <a:srgbClr val="44546A"/>
                </a:solidFill>
                <a:latin typeface="Franklin Gothic Book"/>
                <a:cs typeface="Franklin Gothic Book"/>
              </a:rPr>
              <a:t>0</a:t>
            </a:r>
            <a:endParaRPr sz="1050">
              <a:latin typeface="Franklin Gothic Book"/>
              <a:cs typeface="Franklin Gothic 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26495" y="1734046"/>
            <a:ext cx="255904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35">
                <a:solidFill>
                  <a:srgbClr val="44546A"/>
                </a:solidFill>
                <a:latin typeface="Franklin Gothic Book"/>
                <a:cs typeface="Franklin Gothic Book"/>
              </a:rPr>
              <a:t>1</a:t>
            </a:r>
            <a:r>
              <a:rPr dirty="0" sz="1050" spc="-5">
                <a:solidFill>
                  <a:srgbClr val="44546A"/>
                </a:solidFill>
                <a:latin typeface="Franklin Gothic Book"/>
                <a:cs typeface="Franklin Gothic Book"/>
              </a:rPr>
              <a:t>0</a:t>
            </a:r>
            <a:r>
              <a:rPr dirty="0" sz="1050">
                <a:solidFill>
                  <a:srgbClr val="44546A"/>
                </a:solidFill>
                <a:latin typeface="Franklin Gothic Book"/>
                <a:cs typeface="Franklin Gothic Book"/>
              </a:rPr>
              <a:t>0</a:t>
            </a:r>
            <a:endParaRPr sz="1050">
              <a:latin typeface="Franklin Gothic Book"/>
              <a:cs typeface="Franklin Gothic 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979736" y="4410680"/>
            <a:ext cx="7080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44546A"/>
                </a:solidFill>
                <a:latin typeface="Arial"/>
                <a:cs typeface="Arial"/>
              </a:rPr>
              <a:t>Baseline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655903" y="4410680"/>
            <a:ext cx="5302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44546A"/>
                </a:solidFill>
                <a:latin typeface="Arial"/>
                <a:cs typeface="Arial"/>
              </a:rPr>
              <a:t>1</a:t>
            </a:r>
            <a:r>
              <a:rPr dirty="0" sz="1400" spc="-10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400" spc="-35">
                <a:solidFill>
                  <a:srgbClr val="44546A"/>
                </a:solidFill>
                <a:latin typeface="Arial"/>
                <a:cs typeface="Arial"/>
              </a:rPr>
              <a:t>Year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201294" y="4767724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5" h="89535">
                <a:moveTo>
                  <a:pt x="0" y="0"/>
                </a:moveTo>
                <a:lnTo>
                  <a:pt x="89353" y="0"/>
                </a:lnTo>
                <a:lnTo>
                  <a:pt x="89353" y="89353"/>
                </a:lnTo>
                <a:lnTo>
                  <a:pt x="0" y="89353"/>
                </a:lnTo>
                <a:lnTo>
                  <a:pt x="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660567" y="4767724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5" h="89535">
                <a:moveTo>
                  <a:pt x="0" y="0"/>
                </a:moveTo>
                <a:lnTo>
                  <a:pt x="89353" y="0"/>
                </a:lnTo>
                <a:lnTo>
                  <a:pt x="89353" y="89353"/>
                </a:lnTo>
                <a:lnTo>
                  <a:pt x="0" y="89353"/>
                </a:lnTo>
                <a:lnTo>
                  <a:pt x="0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316276" y="4334302"/>
            <a:ext cx="686435" cy="605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160">
              <a:lnSpc>
                <a:spcPct val="135800"/>
              </a:lnSpc>
              <a:spcBef>
                <a:spcPts val="100"/>
              </a:spcBef>
              <a:tabLst>
                <a:tab pos="471805" algn="l"/>
              </a:tabLst>
            </a:pPr>
            <a:r>
              <a:rPr dirty="0" sz="1400">
                <a:solidFill>
                  <a:srgbClr val="44546A"/>
                </a:solidFill>
                <a:latin typeface="Arial"/>
                <a:cs typeface="Arial"/>
              </a:rPr>
              <a:t>30 Day  </a:t>
            </a: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44546A"/>
                </a:solidFill>
                <a:latin typeface="Arial"/>
                <a:cs typeface="Arial"/>
              </a:rPr>
              <a:t>S	</a:t>
            </a:r>
            <a:r>
              <a:rPr dirty="0" sz="1400" spc="-105">
                <a:solidFill>
                  <a:srgbClr val="44546A"/>
                </a:solidFill>
                <a:latin typeface="Arial"/>
                <a:cs typeface="Arial"/>
              </a:rPr>
              <a:t>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820867" y="1027409"/>
            <a:ext cx="2280920" cy="212090"/>
          </a:xfrm>
          <a:custGeom>
            <a:avLst/>
            <a:gdLst/>
            <a:ahLst/>
            <a:cxnLst/>
            <a:rect l="l" t="t" r="r" b="b"/>
            <a:pathLst>
              <a:path w="2280920" h="212090">
                <a:moveTo>
                  <a:pt x="0" y="212054"/>
                </a:moveTo>
                <a:lnTo>
                  <a:pt x="2903" y="170783"/>
                </a:lnTo>
                <a:lnTo>
                  <a:pt x="10820" y="137081"/>
                </a:lnTo>
                <a:lnTo>
                  <a:pt x="22563" y="114359"/>
                </a:lnTo>
                <a:lnTo>
                  <a:pt x="36943" y="106026"/>
                </a:lnTo>
                <a:lnTo>
                  <a:pt x="1103369" y="106028"/>
                </a:lnTo>
                <a:lnTo>
                  <a:pt x="1117750" y="97695"/>
                </a:lnTo>
                <a:lnTo>
                  <a:pt x="1129493" y="74973"/>
                </a:lnTo>
                <a:lnTo>
                  <a:pt x="1137410" y="41270"/>
                </a:lnTo>
                <a:lnTo>
                  <a:pt x="1140313" y="0"/>
                </a:lnTo>
                <a:lnTo>
                  <a:pt x="1143217" y="41270"/>
                </a:lnTo>
                <a:lnTo>
                  <a:pt x="1151134" y="74973"/>
                </a:lnTo>
                <a:lnTo>
                  <a:pt x="1162877" y="97695"/>
                </a:lnTo>
                <a:lnTo>
                  <a:pt x="1177257" y="106028"/>
                </a:lnTo>
                <a:lnTo>
                  <a:pt x="2243683" y="106028"/>
                </a:lnTo>
                <a:lnTo>
                  <a:pt x="2258063" y="114360"/>
                </a:lnTo>
                <a:lnTo>
                  <a:pt x="2269806" y="137082"/>
                </a:lnTo>
                <a:lnTo>
                  <a:pt x="2277724" y="170785"/>
                </a:lnTo>
                <a:lnTo>
                  <a:pt x="2280627" y="212056"/>
                </a:lnTo>
              </a:path>
            </a:pathLst>
          </a:custGeom>
          <a:ln w="158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836043" y="745215"/>
            <a:ext cx="4531360" cy="250825"/>
          </a:xfrm>
          <a:custGeom>
            <a:avLst/>
            <a:gdLst/>
            <a:ahLst/>
            <a:cxnLst/>
            <a:rect l="l" t="t" r="r" b="b"/>
            <a:pathLst>
              <a:path w="4531359" h="250825">
                <a:moveTo>
                  <a:pt x="0" y="250787"/>
                </a:moveTo>
                <a:lnTo>
                  <a:pt x="3433" y="201978"/>
                </a:lnTo>
                <a:lnTo>
                  <a:pt x="12796" y="162120"/>
                </a:lnTo>
                <a:lnTo>
                  <a:pt x="26684" y="135247"/>
                </a:lnTo>
                <a:lnTo>
                  <a:pt x="43691" y="125393"/>
                </a:lnTo>
                <a:lnTo>
                  <a:pt x="2221759" y="125393"/>
                </a:lnTo>
                <a:lnTo>
                  <a:pt x="2238766" y="115539"/>
                </a:lnTo>
                <a:lnTo>
                  <a:pt x="2252654" y="88666"/>
                </a:lnTo>
                <a:lnTo>
                  <a:pt x="2262017" y="48808"/>
                </a:lnTo>
                <a:lnTo>
                  <a:pt x="2265451" y="0"/>
                </a:lnTo>
                <a:lnTo>
                  <a:pt x="2268884" y="48808"/>
                </a:lnTo>
                <a:lnTo>
                  <a:pt x="2278248" y="88666"/>
                </a:lnTo>
                <a:lnTo>
                  <a:pt x="2292136" y="115539"/>
                </a:lnTo>
                <a:lnTo>
                  <a:pt x="2309143" y="125393"/>
                </a:lnTo>
                <a:lnTo>
                  <a:pt x="4487211" y="125393"/>
                </a:lnTo>
                <a:lnTo>
                  <a:pt x="4504218" y="135247"/>
                </a:lnTo>
                <a:lnTo>
                  <a:pt x="4518106" y="162120"/>
                </a:lnTo>
                <a:lnTo>
                  <a:pt x="4527470" y="201978"/>
                </a:lnTo>
                <a:lnTo>
                  <a:pt x="4530903" y="250787"/>
                </a:lnTo>
              </a:path>
            </a:pathLst>
          </a:custGeom>
          <a:ln w="158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872138" y="1260350"/>
            <a:ext cx="4643120" cy="213995"/>
          </a:xfrm>
          <a:custGeom>
            <a:avLst/>
            <a:gdLst/>
            <a:ahLst/>
            <a:cxnLst/>
            <a:rect l="l" t="t" r="r" b="b"/>
            <a:pathLst>
              <a:path w="4643120" h="213994">
                <a:moveTo>
                  <a:pt x="0" y="213438"/>
                </a:moveTo>
                <a:lnTo>
                  <a:pt x="2922" y="171898"/>
                </a:lnTo>
                <a:lnTo>
                  <a:pt x="10891" y="137976"/>
                </a:lnTo>
                <a:lnTo>
                  <a:pt x="22710" y="115105"/>
                </a:lnTo>
                <a:lnTo>
                  <a:pt x="37184" y="106719"/>
                </a:lnTo>
                <a:lnTo>
                  <a:pt x="2284216" y="106719"/>
                </a:lnTo>
                <a:lnTo>
                  <a:pt x="2298690" y="98333"/>
                </a:lnTo>
                <a:lnTo>
                  <a:pt x="2310510" y="75462"/>
                </a:lnTo>
                <a:lnTo>
                  <a:pt x="2318479" y="41540"/>
                </a:lnTo>
                <a:lnTo>
                  <a:pt x="2321401" y="0"/>
                </a:lnTo>
                <a:lnTo>
                  <a:pt x="2324323" y="41540"/>
                </a:lnTo>
                <a:lnTo>
                  <a:pt x="2332292" y="75462"/>
                </a:lnTo>
                <a:lnTo>
                  <a:pt x="2344112" y="98333"/>
                </a:lnTo>
                <a:lnTo>
                  <a:pt x="2358586" y="106719"/>
                </a:lnTo>
                <a:lnTo>
                  <a:pt x="4605617" y="106719"/>
                </a:lnTo>
                <a:lnTo>
                  <a:pt x="4620092" y="115106"/>
                </a:lnTo>
                <a:lnTo>
                  <a:pt x="4631911" y="137977"/>
                </a:lnTo>
                <a:lnTo>
                  <a:pt x="4639880" y="171899"/>
                </a:lnTo>
                <a:lnTo>
                  <a:pt x="4642802" y="213440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518194" y="986245"/>
            <a:ext cx="863600" cy="261620"/>
          </a:xfrm>
          <a:custGeom>
            <a:avLst/>
            <a:gdLst/>
            <a:ahLst/>
            <a:cxnLst/>
            <a:rect l="l" t="t" r="r" b="b"/>
            <a:pathLst>
              <a:path w="863600" h="261619">
                <a:moveTo>
                  <a:pt x="0" y="0"/>
                </a:moveTo>
                <a:lnTo>
                  <a:pt x="863502" y="0"/>
                </a:lnTo>
                <a:lnTo>
                  <a:pt x="863502" y="261609"/>
                </a:lnTo>
                <a:lnTo>
                  <a:pt x="0" y="2616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649280" y="721899"/>
            <a:ext cx="863600" cy="261620"/>
          </a:xfrm>
          <a:custGeom>
            <a:avLst/>
            <a:gdLst/>
            <a:ahLst/>
            <a:cxnLst/>
            <a:rect l="l" t="t" r="r" b="b"/>
            <a:pathLst>
              <a:path w="863600" h="261619">
                <a:moveTo>
                  <a:pt x="0" y="0"/>
                </a:moveTo>
                <a:lnTo>
                  <a:pt x="863502" y="0"/>
                </a:lnTo>
                <a:lnTo>
                  <a:pt x="863502" y="261609"/>
                </a:lnTo>
                <a:lnTo>
                  <a:pt x="0" y="2616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897668" y="2552439"/>
            <a:ext cx="852169" cy="203200"/>
          </a:xfrm>
          <a:custGeom>
            <a:avLst/>
            <a:gdLst/>
            <a:ahLst/>
            <a:cxnLst/>
            <a:rect l="l" t="t" r="r" b="b"/>
            <a:pathLst>
              <a:path w="852169" h="203200">
                <a:moveTo>
                  <a:pt x="0" y="202983"/>
                </a:moveTo>
                <a:lnTo>
                  <a:pt x="0" y="163478"/>
                </a:lnTo>
                <a:lnTo>
                  <a:pt x="0" y="131218"/>
                </a:lnTo>
                <a:lnTo>
                  <a:pt x="1" y="109467"/>
                </a:lnTo>
                <a:lnTo>
                  <a:pt x="1" y="101492"/>
                </a:lnTo>
                <a:lnTo>
                  <a:pt x="425832" y="101492"/>
                </a:lnTo>
                <a:lnTo>
                  <a:pt x="425833" y="93516"/>
                </a:lnTo>
                <a:lnTo>
                  <a:pt x="425834" y="71765"/>
                </a:lnTo>
                <a:lnTo>
                  <a:pt x="425834" y="39505"/>
                </a:lnTo>
                <a:lnTo>
                  <a:pt x="425834" y="0"/>
                </a:lnTo>
                <a:lnTo>
                  <a:pt x="425834" y="39505"/>
                </a:lnTo>
                <a:lnTo>
                  <a:pt x="425835" y="71765"/>
                </a:lnTo>
                <a:lnTo>
                  <a:pt x="425836" y="93516"/>
                </a:lnTo>
                <a:lnTo>
                  <a:pt x="425836" y="101492"/>
                </a:lnTo>
                <a:lnTo>
                  <a:pt x="851668" y="101492"/>
                </a:lnTo>
                <a:lnTo>
                  <a:pt x="851669" y="109467"/>
                </a:lnTo>
                <a:lnTo>
                  <a:pt x="851670" y="131218"/>
                </a:lnTo>
                <a:lnTo>
                  <a:pt x="851670" y="163478"/>
                </a:lnTo>
                <a:lnTo>
                  <a:pt x="851670" y="202983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195215" y="1647433"/>
            <a:ext cx="852169" cy="203200"/>
          </a:xfrm>
          <a:custGeom>
            <a:avLst/>
            <a:gdLst/>
            <a:ahLst/>
            <a:cxnLst/>
            <a:rect l="l" t="t" r="r" b="b"/>
            <a:pathLst>
              <a:path w="852170" h="203200">
                <a:moveTo>
                  <a:pt x="0" y="202984"/>
                </a:moveTo>
                <a:lnTo>
                  <a:pt x="0" y="163478"/>
                </a:lnTo>
                <a:lnTo>
                  <a:pt x="0" y="131218"/>
                </a:lnTo>
                <a:lnTo>
                  <a:pt x="1" y="109467"/>
                </a:lnTo>
                <a:lnTo>
                  <a:pt x="1" y="101491"/>
                </a:lnTo>
                <a:lnTo>
                  <a:pt x="425832" y="101491"/>
                </a:lnTo>
                <a:lnTo>
                  <a:pt x="425833" y="93516"/>
                </a:lnTo>
                <a:lnTo>
                  <a:pt x="425834" y="71765"/>
                </a:lnTo>
                <a:lnTo>
                  <a:pt x="425834" y="39505"/>
                </a:lnTo>
                <a:lnTo>
                  <a:pt x="425834" y="0"/>
                </a:lnTo>
                <a:lnTo>
                  <a:pt x="425834" y="39505"/>
                </a:lnTo>
                <a:lnTo>
                  <a:pt x="425835" y="71765"/>
                </a:lnTo>
                <a:lnTo>
                  <a:pt x="425836" y="93516"/>
                </a:lnTo>
                <a:lnTo>
                  <a:pt x="425836" y="101491"/>
                </a:lnTo>
                <a:lnTo>
                  <a:pt x="851668" y="101491"/>
                </a:lnTo>
                <a:lnTo>
                  <a:pt x="851669" y="109467"/>
                </a:lnTo>
                <a:lnTo>
                  <a:pt x="851670" y="131218"/>
                </a:lnTo>
                <a:lnTo>
                  <a:pt x="851670" y="163478"/>
                </a:lnTo>
                <a:lnTo>
                  <a:pt x="851670" y="202984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496355" y="1599769"/>
            <a:ext cx="852169" cy="203200"/>
          </a:xfrm>
          <a:custGeom>
            <a:avLst/>
            <a:gdLst/>
            <a:ahLst/>
            <a:cxnLst/>
            <a:rect l="l" t="t" r="r" b="b"/>
            <a:pathLst>
              <a:path w="852170" h="203200">
                <a:moveTo>
                  <a:pt x="0" y="202984"/>
                </a:moveTo>
                <a:lnTo>
                  <a:pt x="0" y="163478"/>
                </a:lnTo>
                <a:lnTo>
                  <a:pt x="0" y="131218"/>
                </a:lnTo>
                <a:lnTo>
                  <a:pt x="1" y="109467"/>
                </a:lnTo>
                <a:lnTo>
                  <a:pt x="1" y="101491"/>
                </a:lnTo>
                <a:lnTo>
                  <a:pt x="425833" y="101491"/>
                </a:lnTo>
                <a:lnTo>
                  <a:pt x="425833" y="93516"/>
                </a:lnTo>
                <a:lnTo>
                  <a:pt x="425834" y="71765"/>
                </a:lnTo>
                <a:lnTo>
                  <a:pt x="425834" y="39505"/>
                </a:lnTo>
                <a:lnTo>
                  <a:pt x="425834" y="0"/>
                </a:lnTo>
                <a:lnTo>
                  <a:pt x="425834" y="39505"/>
                </a:lnTo>
                <a:lnTo>
                  <a:pt x="425835" y="71765"/>
                </a:lnTo>
                <a:lnTo>
                  <a:pt x="425836" y="93516"/>
                </a:lnTo>
                <a:lnTo>
                  <a:pt x="425837" y="101491"/>
                </a:lnTo>
                <a:lnTo>
                  <a:pt x="851668" y="101491"/>
                </a:lnTo>
                <a:lnTo>
                  <a:pt x="851669" y="109467"/>
                </a:lnTo>
                <a:lnTo>
                  <a:pt x="851670" y="131218"/>
                </a:lnTo>
                <a:lnTo>
                  <a:pt x="851670" y="163478"/>
                </a:lnTo>
                <a:lnTo>
                  <a:pt x="851670" y="202984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095019" y="2511699"/>
            <a:ext cx="444500" cy="26162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45719" rIns="0" bIns="0" rtlCol="0" vert="horz">
            <a:spAutoFit/>
          </a:bodyPr>
          <a:lstStyle/>
          <a:p>
            <a:pPr marL="127635">
              <a:lnSpc>
                <a:spcPct val="100000"/>
              </a:lnSpc>
              <a:spcBef>
                <a:spcPts val="359"/>
              </a:spcBef>
            </a:pP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858936" y="1536013"/>
            <a:ext cx="2327910" cy="149225"/>
          </a:xfrm>
          <a:custGeom>
            <a:avLst/>
            <a:gdLst/>
            <a:ahLst/>
            <a:cxnLst/>
            <a:rect l="l" t="t" r="r" b="b"/>
            <a:pathLst>
              <a:path w="2327910" h="149225">
                <a:moveTo>
                  <a:pt x="0" y="149041"/>
                </a:moveTo>
                <a:lnTo>
                  <a:pt x="2040" y="120035"/>
                </a:lnTo>
                <a:lnTo>
                  <a:pt x="7605" y="96347"/>
                </a:lnTo>
                <a:lnTo>
                  <a:pt x="15858" y="80377"/>
                </a:lnTo>
                <a:lnTo>
                  <a:pt x="25965" y="74521"/>
                </a:lnTo>
                <a:lnTo>
                  <a:pt x="1137838" y="74521"/>
                </a:lnTo>
                <a:lnTo>
                  <a:pt x="1147945" y="68664"/>
                </a:lnTo>
                <a:lnTo>
                  <a:pt x="1156199" y="52694"/>
                </a:lnTo>
                <a:lnTo>
                  <a:pt x="1161764" y="29006"/>
                </a:lnTo>
                <a:lnTo>
                  <a:pt x="1163804" y="0"/>
                </a:lnTo>
                <a:lnTo>
                  <a:pt x="1165845" y="29006"/>
                </a:lnTo>
                <a:lnTo>
                  <a:pt x="1171409" y="52694"/>
                </a:lnTo>
                <a:lnTo>
                  <a:pt x="1179663" y="68664"/>
                </a:lnTo>
                <a:lnTo>
                  <a:pt x="1189770" y="74521"/>
                </a:lnTo>
                <a:lnTo>
                  <a:pt x="2301644" y="74521"/>
                </a:lnTo>
                <a:lnTo>
                  <a:pt x="2311751" y="80377"/>
                </a:lnTo>
                <a:lnTo>
                  <a:pt x="2320005" y="96347"/>
                </a:lnTo>
                <a:lnTo>
                  <a:pt x="2325569" y="120035"/>
                </a:lnTo>
                <a:lnTo>
                  <a:pt x="2327610" y="149041"/>
                </a:lnTo>
              </a:path>
            </a:pathLst>
          </a:custGeom>
          <a:ln w="15874">
            <a:solidFill>
              <a:srgbClr val="556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649277" y="1471615"/>
            <a:ext cx="858519" cy="261620"/>
          </a:xfrm>
          <a:custGeom>
            <a:avLst/>
            <a:gdLst/>
            <a:ahLst/>
            <a:cxnLst/>
            <a:rect l="l" t="t" r="r" b="b"/>
            <a:pathLst>
              <a:path w="858520" h="261619">
                <a:moveTo>
                  <a:pt x="0" y="0"/>
                </a:moveTo>
                <a:lnTo>
                  <a:pt x="858062" y="0"/>
                </a:lnTo>
                <a:lnTo>
                  <a:pt x="858062" y="261611"/>
                </a:lnTo>
                <a:lnTo>
                  <a:pt x="0" y="26161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2728017" y="1504636"/>
            <a:ext cx="6896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solidFill>
                  <a:srgbClr val="44546A"/>
                </a:solidFill>
                <a:latin typeface="Arial"/>
                <a:cs typeface="Arial"/>
              </a:rPr>
              <a:t>p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&lt;</a:t>
            </a:r>
            <a:r>
              <a:rPr dirty="0" sz="1100" spc="-9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0.0001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398874" y="1617809"/>
            <a:ext cx="444500" cy="261620"/>
          </a:xfrm>
          <a:custGeom>
            <a:avLst/>
            <a:gdLst/>
            <a:ahLst/>
            <a:cxnLst/>
            <a:rect l="l" t="t" r="r" b="b"/>
            <a:pathLst>
              <a:path w="444500" h="261619">
                <a:moveTo>
                  <a:pt x="0" y="0"/>
                </a:moveTo>
                <a:lnTo>
                  <a:pt x="444239" y="0"/>
                </a:lnTo>
                <a:lnTo>
                  <a:pt x="444239" y="261609"/>
                </a:lnTo>
                <a:lnTo>
                  <a:pt x="0" y="2616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4513931" y="1650829"/>
            <a:ext cx="2197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687124" y="1516628"/>
            <a:ext cx="444500" cy="261620"/>
          </a:xfrm>
          <a:custGeom>
            <a:avLst/>
            <a:gdLst/>
            <a:ahLst/>
            <a:cxnLst/>
            <a:rect l="l" t="t" r="r" b="b"/>
            <a:pathLst>
              <a:path w="444500" h="261619">
                <a:moveTo>
                  <a:pt x="0" y="0"/>
                </a:moveTo>
                <a:lnTo>
                  <a:pt x="444239" y="0"/>
                </a:lnTo>
                <a:lnTo>
                  <a:pt x="444239" y="261609"/>
                </a:lnTo>
                <a:lnTo>
                  <a:pt x="0" y="2616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6802180" y="1549648"/>
            <a:ext cx="2197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693472" y="1220677"/>
            <a:ext cx="858519" cy="261620"/>
          </a:xfrm>
          <a:custGeom>
            <a:avLst/>
            <a:gdLst/>
            <a:ahLst/>
            <a:cxnLst/>
            <a:rect l="l" t="t" r="r" b="b"/>
            <a:pathLst>
              <a:path w="858520" h="261619">
                <a:moveTo>
                  <a:pt x="0" y="0"/>
                </a:moveTo>
                <a:lnTo>
                  <a:pt x="858062" y="0"/>
                </a:lnTo>
                <a:lnTo>
                  <a:pt x="858062" y="261609"/>
                </a:lnTo>
                <a:lnTo>
                  <a:pt x="0" y="2616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596934" y="658214"/>
            <a:ext cx="1821180" cy="788670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1143635">
              <a:lnSpc>
                <a:spcPct val="100000"/>
              </a:lnSpc>
              <a:spcBef>
                <a:spcPts val="860"/>
              </a:spcBef>
            </a:pPr>
            <a:r>
              <a:rPr dirty="0" sz="1100" i="1">
                <a:solidFill>
                  <a:srgbClr val="ED7D31"/>
                </a:solidFill>
                <a:latin typeface="Arial"/>
                <a:cs typeface="Arial"/>
              </a:rPr>
              <a:t>p </a:t>
            </a:r>
            <a:r>
              <a:rPr dirty="0" sz="1100">
                <a:solidFill>
                  <a:srgbClr val="F2913F"/>
                </a:solidFill>
                <a:latin typeface="Arial"/>
                <a:cs typeface="Arial"/>
              </a:rPr>
              <a:t>&lt;</a:t>
            </a:r>
            <a:r>
              <a:rPr dirty="0" sz="1100" spc="-90">
                <a:solidFill>
                  <a:srgbClr val="F2913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2913F"/>
                </a:solidFill>
                <a:latin typeface="Arial"/>
                <a:cs typeface="Arial"/>
              </a:rPr>
              <a:t>0.0001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100" i="1">
                <a:solidFill>
                  <a:srgbClr val="ED7D31"/>
                </a:solidFill>
                <a:latin typeface="Arial"/>
                <a:cs typeface="Arial"/>
              </a:rPr>
              <a:t>p </a:t>
            </a:r>
            <a:r>
              <a:rPr dirty="0" sz="1100">
                <a:solidFill>
                  <a:srgbClr val="F2913F"/>
                </a:solidFill>
                <a:latin typeface="Arial"/>
                <a:cs typeface="Arial"/>
              </a:rPr>
              <a:t>&lt;</a:t>
            </a:r>
            <a:r>
              <a:rPr dirty="0" sz="1100" spc="-10">
                <a:solidFill>
                  <a:srgbClr val="F2913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2913F"/>
                </a:solidFill>
                <a:latin typeface="Arial"/>
                <a:cs typeface="Arial"/>
              </a:rPr>
              <a:t>0.0001</a:t>
            </a:r>
            <a:endParaRPr sz="110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  <a:spcBef>
                <a:spcPts val="525"/>
              </a:spcBef>
            </a:pPr>
            <a:r>
              <a:rPr dirty="0" sz="1100" i="1">
                <a:solidFill>
                  <a:srgbClr val="44546A"/>
                </a:solidFill>
                <a:latin typeface="Arial"/>
                <a:cs typeface="Arial"/>
              </a:rPr>
              <a:t>p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&lt;</a:t>
            </a:r>
            <a:r>
              <a:rPr dirty="0" sz="1100" spc="-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4546A"/>
                </a:solidFill>
                <a:latin typeface="Arial"/>
                <a:cs typeface="Arial"/>
              </a:rPr>
              <a:t>0.0001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01471" y="1158242"/>
            <a:ext cx="19945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2405">
              <a:lnSpc>
                <a:spcPct val="100000"/>
              </a:lnSpc>
              <a:spcBef>
                <a:spcPts val="100"/>
              </a:spcBef>
            </a:pP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MULTIVARIATE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65341" y="1125222"/>
            <a:ext cx="1584960" cy="369570"/>
          </a:xfrm>
          <a:custGeom>
            <a:avLst/>
            <a:gdLst/>
            <a:ahLst/>
            <a:cxnLst/>
            <a:rect l="l" t="t" r="r" b="b"/>
            <a:pathLst>
              <a:path w="1584960" h="369569">
                <a:moveTo>
                  <a:pt x="0" y="0"/>
                </a:moveTo>
                <a:lnTo>
                  <a:pt x="1584628" y="0"/>
                </a:lnTo>
                <a:lnTo>
                  <a:pt x="1584628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65341" y="1158242"/>
            <a:ext cx="158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573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UNIVARIATE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3003" y="1359130"/>
            <a:ext cx="8533014" cy="3067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39" y="87111"/>
            <a:ext cx="42602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Predictors of </a:t>
            </a:r>
            <a:r>
              <a:rPr dirty="0" sz="2400" spc="-25"/>
              <a:t>1-Year</a:t>
            </a:r>
            <a:r>
              <a:rPr dirty="0" sz="2400" spc="-10"/>
              <a:t> </a:t>
            </a:r>
            <a:r>
              <a:rPr dirty="0" sz="2400" spc="-5"/>
              <a:t>Mortality</a:t>
            </a:r>
            <a:endParaRPr sz="240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80328" y="1459972"/>
          <a:ext cx="8523605" cy="2867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35"/>
                <a:gridCol w="2885440"/>
                <a:gridCol w="1715135"/>
                <a:gridCol w="1063625"/>
                <a:gridCol w="1660524"/>
                <a:gridCol w="904240"/>
                <a:gridCol w="160654"/>
              </a:tblGrid>
              <a:tr h="304800">
                <a:tc gridSpan="2">
                  <a:txBody>
                    <a:bodyPr/>
                    <a:lstStyle/>
                    <a:p>
                      <a:pPr marL="6032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n(%), or mean</a:t>
                      </a:r>
                      <a:r>
                        <a:rPr dirty="0" sz="1200" spc="-2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(±SD)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587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HR 95%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 i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-value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HR 95%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55677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 i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-value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solidFill>
                      <a:srgbClr val="55677D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</a:tr>
              <a:tr h="2722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200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r>
                        <a:rPr dirty="0" sz="1200" spc="-5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Covariates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DE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4546A"/>
                      </a:solidFill>
                      <a:prstDash val="solid"/>
                    </a:lnL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DEE3E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</a:tr>
              <a:tr h="2755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7C00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Transseptal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vs</a:t>
                      </a:r>
                      <a:r>
                        <a:rPr dirty="0" sz="1200" spc="-3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Transapical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0.67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[0.47-0.97]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DEE3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0.58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[0.37-0.9]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44546A"/>
                      </a:solidFill>
                      <a:prstDash val="solid"/>
                    </a:lnL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  <a:solidFill>
                      <a:srgbClr val="DE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7C00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lnB w="28575">
                      <a:solidFill>
                        <a:srgbClr val="FF7C00"/>
                      </a:solidFill>
                      <a:prstDash val="solid"/>
                    </a:lnB>
                  </a:tcPr>
                </a:tc>
              </a:tr>
              <a:tr h="314342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Baseline KCCQ Overall</a:t>
                      </a:r>
                      <a:r>
                        <a:rPr dirty="0" sz="1200" spc="-2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Score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just" marL="218440" marR="502284">
                        <a:lnSpc>
                          <a:spcPct val="155700"/>
                        </a:lnSpc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Baseline GFR (mL/min/1.73</a:t>
                      </a:r>
                      <a:r>
                        <a:rPr dirty="0" sz="1200" spc="-9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24305" sz="1200" spc="-7">
                          <a:solidFill>
                            <a:srgbClr val="55677D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) 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Cardiogenic shock within 24</a:t>
                      </a:r>
                      <a:r>
                        <a:rPr dirty="0" sz="1200" spc="-1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hrs 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Mod/Sev Tricuspid</a:t>
                      </a:r>
                      <a:r>
                        <a:rPr dirty="0" sz="1200" spc="-4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Insufficiency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200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Procedural</a:t>
                      </a:r>
                      <a:r>
                        <a:rPr dirty="0" sz="1200" spc="-10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Covariates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18440" marR="92075">
                        <a:lnSpc>
                          <a:spcPct val="155700"/>
                        </a:lnSpc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Perforation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with or without</a:t>
                      </a:r>
                      <a:r>
                        <a:rPr dirty="0" sz="1200" spc="-5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tamponade  Conversion to Open Heart</a:t>
                      </a:r>
                      <a:r>
                        <a:rPr dirty="0" sz="1200" spc="-5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Surgery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0.98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[0.97-0.99]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DEE3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0.98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[0.97-0.99]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44546A"/>
                      </a:solidFill>
                      <a:prstDash val="solid"/>
                    </a:lnL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0.002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2390"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DEE3EA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</a:tr>
              <a:tr h="2847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31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0.98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[0.98-0.99]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DEE3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0.98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[0.97-0.99]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DEE3E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</a:tr>
              <a:tr h="2847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31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6.13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[4.18-8.98]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DEE3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2.28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[1.14-3.03]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DEE3E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</a:tr>
              <a:tr h="4270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31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1.54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[1.13-2.1]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0.006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DEE3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1.81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[1.16-2.84]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0.009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DEE3E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</a:tr>
              <a:tr h="4270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31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21.56</a:t>
                      </a:r>
                      <a:r>
                        <a:rPr dirty="0" sz="1200" spc="-2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(12.19-38.15]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DEE3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70.58</a:t>
                      </a:r>
                      <a:r>
                        <a:rPr dirty="0" sz="1200" spc="-2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[28.51-174.7]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DEE3E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</a:tr>
              <a:tr h="2767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310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lnT w="28575">
                      <a:solidFill>
                        <a:srgbClr val="FF7C00"/>
                      </a:solidFill>
                      <a:prstDash val="solid"/>
                    </a:lnT>
                    <a:solidFill>
                      <a:srgbClr val="E7EB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9.01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[4.61-17.62]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&lt;0.0001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lnR w="12700">
                      <a:solidFill>
                        <a:srgbClr val="44546A"/>
                      </a:solidFill>
                      <a:prstDash val="solid"/>
                    </a:lnR>
                    <a:solidFill>
                      <a:srgbClr val="DEE3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3.59</a:t>
                      </a:r>
                      <a:r>
                        <a:rPr dirty="0" sz="1200" spc="-1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[1.34-9.62]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44546A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0.010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solidFill>
                      <a:srgbClr val="DEE3E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28575">
                      <a:solidFill>
                        <a:srgbClr val="FF7C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133003" y="1999210"/>
            <a:ext cx="8603672" cy="394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100"/>
              </a:spcBef>
            </a:pPr>
            <a:r>
              <a:rPr dirty="0"/>
              <a:t>Increase in </a:t>
            </a:r>
            <a:r>
              <a:rPr dirty="0" spc="-15"/>
              <a:t>Transseptal </a:t>
            </a:r>
            <a:r>
              <a:rPr dirty="0"/>
              <a:t>Access </a:t>
            </a:r>
            <a:r>
              <a:rPr dirty="0" spc="-5"/>
              <a:t>and </a:t>
            </a:r>
            <a:r>
              <a:rPr dirty="0"/>
              <a:t>Decrease </a:t>
            </a:r>
            <a:r>
              <a:rPr dirty="0" spc="-5"/>
              <a:t>in </a:t>
            </a:r>
            <a:r>
              <a:rPr dirty="0"/>
              <a:t>30-Day</a:t>
            </a:r>
            <a:r>
              <a:rPr dirty="0" spc="-80"/>
              <a:t> </a:t>
            </a:r>
            <a:r>
              <a:rPr dirty="0" spc="-5"/>
              <a:t>Mortality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62350" y="4248511"/>
            <a:ext cx="1384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A5A5A5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16268" y="1276723"/>
            <a:ext cx="281305" cy="2964815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b="1">
                <a:solidFill>
                  <a:srgbClr val="7F7F7F"/>
                </a:solidFill>
                <a:latin typeface="Arial"/>
                <a:cs typeface="Arial"/>
              </a:rPr>
              <a:t>30-Day </a:t>
            </a:r>
            <a:r>
              <a:rPr dirty="0" sz="1800" spc="-5" b="1">
                <a:solidFill>
                  <a:srgbClr val="7F7F7F"/>
                </a:solidFill>
                <a:latin typeface="Arial"/>
                <a:cs typeface="Arial"/>
              </a:rPr>
              <a:t>All-Cause</a:t>
            </a:r>
            <a:r>
              <a:rPr dirty="0" sz="1800" spc="390" b="1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7F7F7F"/>
                </a:solidFill>
                <a:latin typeface="Arial"/>
                <a:cs typeface="Arial"/>
              </a:rPr>
              <a:t>Mortality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2347" y="1072786"/>
            <a:ext cx="281305" cy="349440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 b="1">
                <a:solidFill>
                  <a:srgbClr val="44546A"/>
                </a:solidFill>
                <a:latin typeface="Arial"/>
                <a:cs typeface="Arial"/>
              </a:rPr>
              <a:t>Transseptal </a:t>
            </a:r>
            <a:r>
              <a:rPr dirty="0" sz="1800" b="1">
                <a:solidFill>
                  <a:srgbClr val="44546A"/>
                </a:solidFill>
                <a:latin typeface="Arial"/>
                <a:cs typeface="Arial"/>
              </a:rPr>
              <a:t>vs </a:t>
            </a:r>
            <a:r>
              <a:rPr dirty="0" sz="1800" spc="-15" b="1">
                <a:solidFill>
                  <a:srgbClr val="44546A"/>
                </a:solidFill>
                <a:latin typeface="Arial"/>
                <a:cs typeface="Arial"/>
              </a:rPr>
              <a:t>Transapical</a:t>
            </a:r>
            <a:r>
              <a:rPr dirty="0" sz="1800" spc="-50" b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44546A"/>
                </a:solidFill>
                <a:latin typeface="Arial"/>
                <a:cs typeface="Arial"/>
              </a:rPr>
              <a:t>Rate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18849" y="2463345"/>
            <a:ext cx="349250" cy="1800225"/>
          </a:xfrm>
          <a:custGeom>
            <a:avLst/>
            <a:gdLst/>
            <a:ahLst/>
            <a:cxnLst/>
            <a:rect l="l" t="t" r="r" b="b"/>
            <a:pathLst>
              <a:path w="349250" h="1800225">
                <a:moveTo>
                  <a:pt x="349135" y="0"/>
                </a:moveTo>
                <a:lnTo>
                  <a:pt x="0" y="0"/>
                </a:lnTo>
                <a:lnTo>
                  <a:pt x="0" y="1799705"/>
                </a:lnTo>
                <a:lnTo>
                  <a:pt x="349135" y="1799705"/>
                </a:lnTo>
                <a:lnTo>
                  <a:pt x="349135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41067" y="1864828"/>
            <a:ext cx="353695" cy="2398395"/>
          </a:xfrm>
          <a:custGeom>
            <a:avLst/>
            <a:gdLst/>
            <a:ahLst/>
            <a:cxnLst/>
            <a:rect l="l" t="t" r="r" b="b"/>
            <a:pathLst>
              <a:path w="353695" h="2398395">
                <a:moveTo>
                  <a:pt x="353291" y="0"/>
                </a:moveTo>
                <a:lnTo>
                  <a:pt x="0" y="0"/>
                </a:lnTo>
                <a:lnTo>
                  <a:pt x="0" y="2398221"/>
                </a:lnTo>
                <a:lnTo>
                  <a:pt x="353291" y="2398221"/>
                </a:lnTo>
                <a:lnTo>
                  <a:pt x="353291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63285" y="2991203"/>
            <a:ext cx="353695" cy="1271905"/>
          </a:xfrm>
          <a:custGeom>
            <a:avLst/>
            <a:gdLst/>
            <a:ahLst/>
            <a:cxnLst/>
            <a:rect l="l" t="t" r="r" b="b"/>
            <a:pathLst>
              <a:path w="353695" h="1271904">
                <a:moveTo>
                  <a:pt x="353291" y="0"/>
                </a:moveTo>
                <a:lnTo>
                  <a:pt x="0" y="0"/>
                </a:lnTo>
                <a:lnTo>
                  <a:pt x="0" y="1271847"/>
                </a:lnTo>
                <a:lnTo>
                  <a:pt x="353291" y="1271847"/>
                </a:lnTo>
                <a:lnTo>
                  <a:pt x="353291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85504" y="3232271"/>
            <a:ext cx="353695" cy="1031240"/>
          </a:xfrm>
          <a:custGeom>
            <a:avLst/>
            <a:gdLst/>
            <a:ahLst/>
            <a:cxnLst/>
            <a:rect l="l" t="t" r="r" b="b"/>
            <a:pathLst>
              <a:path w="353695" h="1031239">
                <a:moveTo>
                  <a:pt x="353289" y="0"/>
                </a:moveTo>
                <a:lnTo>
                  <a:pt x="0" y="0"/>
                </a:lnTo>
                <a:lnTo>
                  <a:pt x="0" y="1030778"/>
                </a:lnTo>
                <a:lnTo>
                  <a:pt x="353289" y="1030778"/>
                </a:lnTo>
                <a:lnTo>
                  <a:pt x="353289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807721" y="3186552"/>
            <a:ext cx="353695" cy="1076960"/>
          </a:xfrm>
          <a:custGeom>
            <a:avLst/>
            <a:gdLst/>
            <a:ahLst/>
            <a:cxnLst/>
            <a:rect l="l" t="t" r="r" b="b"/>
            <a:pathLst>
              <a:path w="353695" h="1076960">
                <a:moveTo>
                  <a:pt x="353291" y="0"/>
                </a:moveTo>
                <a:lnTo>
                  <a:pt x="0" y="0"/>
                </a:lnTo>
                <a:lnTo>
                  <a:pt x="0" y="1076498"/>
                </a:lnTo>
                <a:lnTo>
                  <a:pt x="353291" y="1076498"/>
                </a:lnTo>
                <a:lnTo>
                  <a:pt x="353291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31785" y="4264262"/>
            <a:ext cx="5615940" cy="0"/>
          </a:xfrm>
          <a:custGeom>
            <a:avLst/>
            <a:gdLst/>
            <a:ahLst/>
            <a:cxnLst/>
            <a:rect l="l" t="t" r="r" b="b"/>
            <a:pathLst>
              <a:path w="5615940" h="0">
                <a:moveTo>
                  <a:pt x="0" y="0"/>
                </a:moveTo>
                <a:lnTo>
                  <a:pt x="5615525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93416" y="1910547"/>
            <a:ext cx="1122680" cy="1565275"/>
          </a:xfrm>
          <a:custGeom>
            <a:avLst/>
            <a:gdLst/>
            <a:ahLst/>
            <a:cxnLst/>
            <a:rect l="l" t="t" r="r" b="b"/>
            <a:pathLst>
              <a:path w="1122679" h="1565275">
                <a:moveTo>
                  <a:pt x="0" y="1564985"/>
                </a:moveTo>
                <a:lnTo>
                  <a:pt x="1122217" y="0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15634" y="1910547"/>
            <a:ext cx="1122680" cy="17145"/>
          </a:xfrm>
          <a:custGeom>
            <a:avLst/>
            <a:gdLst/>
            <a:ahLst/>
            <a:cxnLst/>
            <a:rect l="l" t="t" r="r" b="b"/>
            <a:pathLst>
              <a:path w="1122679" h="17144">
                <a:moveTo>
                  <a:pt x="0" y="0"/>
                </a:moveTo>
                <a:lnTo>
                  <a:pt x="1122218" y="16625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37853" y="1657009"/>
            <a:ext cx="1126490" cy="270510"/>
          </a:xfrm>
          <a:custGeom>
            <a:avLst/>
            <a:gdLst/>
            <a:ahLst/>
            <a:cxnLst/>
            <a:rect l="l" t="t" r="r" b="b"/>
            <a:pathLst>
              <a:path w="1126489" h="270510">
                <a:moveTo>
                  <a:pt x="0" y="270164"/>
                </a:moveTo>
                <a:lnTo>
                  <a:pt x="1126373" y="0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64227" y="1586351"/>
            <a:ext cx="1122045" cy="71120"/>
          </a:xfrm>
          <a:custGeom>
            <a:avLst/>
            <a:gdLst/>
            <a:ahLst/>
            <a:cxnLst/>
            <a:rect l="l" t="t" r="r" b="b"/>
            <a:pathLst>
              <a:path w="1122045" h="71119">
                <a:moveTo>
                  <a:pt x="0" y="70657"/>
                </a:moveTo>
                <a:lnTo>
                  <a:pt x="1121529" y="0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6411" y="3437312"/>
            <a:ext cx="74814" cy="78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578628" y="1870363"/>
            <a:ext cx="74814" cy="78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00846" y="1886989"/>
            <a:ext cx="74814" cy="78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27221" y="1616825"/>
            <a:ext cx="74814" cy="78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949440" y="1546168"/>
            <a:ext cx="74814" cy="78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93416" y="2305403"/>
            <a:ext cx="1122680" cy="1434465"/>
          </a:xfrm>
          <a:custGeom>
            <a:avLst/>
            <a:gdLst/>
            <a:ahLst/>
            <a:cxnLst/>
            <a:rect l="l" t="t" r="r" b="b"/>
            <a:pathLst>
              <a:path w="1122679" h="1434464">
                <a:moveTo>
                  <a:pt x="0" y="0"/>
                </a:moveTo>
                <a:lnTo>
                  <a:pt x="1122217" y="1433944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615634" y="3722723"/>
            <a:ext cx="1122680" cy="17145"/>
          </a:xfrm>
          <a:custGeom>
            <a:avLst/>
            <a:gdLst/>
            <a:ahLst/>
            <a:cxnLst/>
            <a:rect l="l" t="t" r="r" b="b"/>
            <a:pathLst>
              <a:path w="1122679" h="17145">
                <a:moveTo>
                  <a:pt x="0" y="16624"/>
                </a:moveTo>
                <a:lnTo>
                  <a:pt x="1122218" y="0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37853" y="3722723"/>
            <a:ext cx="1126490" cy="270510"/>
          </a:xfrm>
          <a:custGeom>
            <a:avLst/>
            <a:gdLst/>
            <a:ahLst/>
            <a:cxnLst/>
            <a:rect l="l" t="t" r="r" b="b"/>
            <a:pathLst>
              <a:path w="1126489" h="270510">
                <a:moveTo>
                  <a:pt x="0" y="0"/>
                </a:moveTo>
                <a:lnTo>
                  <a:pt x="1126373" y="270163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64227" y="3992887"/>
            <a:ext cx="1122045" cy="69850"/>
          </a:xfrm>
          <a:custGeom>
            <a:avLst/>
            <a:gdLst/>
            <a:ahLst/>
            <a:cxnLst/>
            <a:rect l="l" t="t" r="r" b="b"/>
            <a:pathLst>
              <a:path w="1122045" h="69850">
                <a:moveTo>
                  <a:pt x="0" y="0"/>
                </a:moveTo>
                <a:lnTo>
                  <a:pt x="1121529" y="69586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56411" y="2265217"/>
            <a:ext cx="74814" cy="78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78628" y="3699163"/>
            <a:ext cx="74814" cy="78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00846" y="3682538"/>
            <a:ext cx="74814" cy="78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827221" y="3952702"/>
            <a:ext cx="74814" cy="78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949440" y="4023360"/>
            <a:ext cx="74814" cy="78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645386" y="4175362"/>
            <a:ext cx="100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0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45386" y="3695599"/>
            <a:ext cx="25590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2 </a:t>
            </a:r>
            <a:r>
              <a:rPr dirty="0" baseline="-22222" sz="1500" b="1">
                <a:solidFill>
                  <a:srgbClr val="A5A5A5"/>
                </a:solidFill>
                <a:latin typeface="Arial"/>
                <a:cs typeface="Arial"/>
              </a:rPr>
              <a:t>%</a:t>
            </a:r>
            <a:endParaRPr baseline="-22222" sz="15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45386" y="3215839"/>
            <a:ext cx="2686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4</a:t>
            </a:r>
            <a:r>
              <a:rPr dirty="0" sz="1000" spc="100">
                <a:solidFill>
                  <a:srgbClr val="595959"/>
                </a:solidFill>
                <a:latin typeface="Franklin Gothic Book"/>
                <a:cs typeface="Franklin Gothic Book"/>
              </a:rPr>
              <a:t> </a:t>
            </a:r>
            <a:r>
              <a:rPr dirty="0" baseline="-13888" sz="1500" b="1">
                <a:solidFill>
                  <a:srgbClr val="A5A5A5"/>
                </a:solidFill>
                <a:latin typeface="Arial"/>
                <a:cs typeface="Arial"/>
              </a:rPr>
              <a:t>%</a:t>
            </a:r>
            <a:endParaRPr baseline="-13888" sz="1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45386" y="2736076"/>
            <a:ext cx="2622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6</a:t>
            </a:r>
            <a:r>
              <a:rPr dirty="0" sz="1000" spc="55">
                <a:solidFill>
                  <a:srgbClr val="595959"/>
                </a:solidFill>
                <a:latin typeface="Franklin Gothic Book"/>
                <a:cs typeface="Franklin Gothic Book"/>
              </a:rPr>
              <a:t> </a:t>
            </a:r>
            <a:r>
              <a:rPr dirty="0" baseline="-5555" sz="1500" b="1">
                <a:solidFill>
                  <a:srgbClr val="A5A5A5"/>
                </a:solidFill>
                <a:latin typeface="Arial"/>
                <a:cs typeface="Arial"/>
              </a:rPr>
              <a:t>%</a:t>
            </a:r>
            <a:endParaRPr baseline="-5555" sz="1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45386" y="2256314"/>
            <a:ext cx="25590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8 </a:t>
            </a:r>
            <a:r>
              <a:rPr dirty="0" baseline="5555" sz="1500" b="1">
                <a:solidFill>
                  <a:srgbClr val="A5A5A5"/>
                </a:solidFill>
                <a:latin typeface="Arial"/>
                <a:cs typeface="Arial"/>
              </a:rPr>
              <a:t>%</a:t>
            </a:r>
            <a:endParaRPr baseline="5555"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45386" y="1776554"/>
            <a:ext cx="3073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595959"/>
                </a:solidFill>
                <a:latin typeface="Franklin Gothic Book"/>
                <a:cs typeface="Franklin Gothic Book"/>
              </a:rPr>
              <a:t>10</a:t>
            </a:r>
            <a:r>
              <a:rPr dirty="0" sz="1000" spc="-125">
                <a:solidFill>
                  <a:srgbClr val="595959"/>
                </a:solidFill>
                <a:latin typeface="Franklin Gothic Book"/>
                <a:cs typeface="Franklin Gothic Book"/>
              </a:rPr>
              <a:t> </a:t>
            </a:r>
            <a:r>
              <a:rPr dirty="0" baseline="13888" sz="1500" b="1">
                <a:solidFill>
                  <a:srgbClr val="A5A5A5"/>
                </a:solidFill>
                <a:latin typeface="Arial"/>
                <a:cs typeface="Arial"/>
              </a:rPr>
              <a:t>%</a:t>
            </a:r>
            <a:endParaRPr baseline="13888" sz="15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45387" y="1296791"/>
            <a:ext cx="3111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595959"/>
                </a:solidFill>
                <a:latin typeface="Franklin Gothic Book"/>
                <a:cs typeface="Franklin Gothic Book"/>
              </a:rPr>
              <a:t>12</a:t>
            </a:r>
            <a:r>
              <a:rPr dirty="0" sz="1000" spc="-125">
                <a:solidFill>
                  <a:srgbClr val="595959"/>
                </a:solidFill>
                <a:latin typeface="Franklin Gothic Book"/>
                <a:cs typeface="Franklin Gothic Book"/>
              </a:rPr>
              <a:t> </a:t>
            </a:r>
            <a:r>
              <a:rPr dirty="0" baseline="19444" sz="1500" b="1">
                <a:solidFill>
                  <a:srgbClr val="A5A5A5"/>
                </a:solidFill>
                <a:latin typeface="Arial"/>
                <a:cs typeface="Arial"/>
              </a:rPr>
              <a:t>%</a:t>
            </a:r>
            <a:endParaRPr baseline="19444" sz="15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36141" y="4175362"/>
            <a:ext cx="2978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465409" y="3887505"/>
            <a:ext cx="3683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solidFill>
                  <a:srgbClr val="595959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61664" y="3599648"/>
            <a:ext cx="372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20.0%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61664" y="3311791"/>
            <a:ext cx="372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30.0%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61664" y="3023933"/>
            <a:ext cx="372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40.0%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61664" y="2736076"/>
            <a:ext cx="372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50.0%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61664" y="2448219"/>
            <a:ext cx="372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60.0%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61664" y="2160362"/>
            <a:ext cx="372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70.0%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61664" y="1872505"/>
            <a:ext cx="372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80.0%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61664" y="1584649"/>
            <a:ext cx="372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90.0%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89209" y="1296791"/>
            <a:ext cx="4425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5">
                <a:solidFill>
                  <a:srgbClr val="595959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595959"/>
                </a:solidFill>
                <a:latin typeface="Franklin Gothic Book"/>
                <a:cs typeface="Franklin Gothic Book"/>
              </a:rPr>
              <a:t>00.0%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72928" y="4335847"/>
            <a:ext cx="3365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595959"/>
                </a:solidFill>
                <a:latin typeface="Arial"/>
                <a:cs typeface="Arial"/>
              </a:rPr>
              <a:t>2017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96033" y="4335847"/>
            <a:ext cx="3365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595959"/>
                </a:solidFill>
                <a:latin typeface="Arial"/>
                <a:cs typeface="Arial"/>
              </a:rPr>
              <a:t>2018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819138" y="4335847"/>
            <a:ext cx="3365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595959"/>
                </a:solidFill>
                <a:latin typeface="Arial"/>
                <a:cs typeface="Arial"/>
              </a:rPr>
              <a:t>2019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669575" y="4740126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76581">
            <a:solidFill>
              <a:srgbClr val="B4B4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962541" y="4335847"/>
            <a:ext cx="2097405" cy="5149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9870" algn="l"/>
              </a:tabLst>
            </a:pPr>
            <a:r>
              <a:rPr dirty="0" sz="1100">
                <a:solidFill>
                  <a:srgbClr val="595959"/>
                </a:solidFill>
                <a:latin typeface="Arial"/>
                <a:cs typeface="Arial"/>
              </a:rPr>
              <a:t>2015 (SXT</a:t>
            </a:r>
            <a:r>
              <a:rPr dirty="0" sz="1100" spc="-2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595959"/>
                </a:solidFill>
                <a:latin typeface="Arial"/>
                <a:cs typeface="Arial"/>
              </a:rPr>
              <a:t>+ S3)	</a:t>
            </a:r>
            <a:r>
              <a:rPr dirty="0" sz="1100" spc="-5">
                <a:solidFill>
                  <a:srgbClr val="595959"/>
                </a:solidFill>
                <a:latin typeface="Arial"/>
                <a:cs typeface="Arial"/>
              </a:rPr>
              <a:t>2016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974725">
              <a:lnSpc>
                <a:spcPct val="100000"/>
              </a:lnSpc>
            </a:pP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30-Day</a:t>
            </a:r>
            <a:r>
              <a:rPr dirty="0" sz="1200" spc="-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Mortality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263638" y="4704519"/>
            <a:ext cx="243840" cy="73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518909" y="4642337"/>
            <a:ext cx="8166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5">
                <a:solidFill>
                  <a:srgbClr val="595959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ransseptal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538838" y="4704519"/>
            <a:ext cx="243840" cy="730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5794108" y="4642337"/>
            <a:ext cx="8077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5">
                <a:solidFill>
                  <a:srgbClr val="595959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ransapical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16510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Limitations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39" y="949812"/>
            <a:ext cx="8197215" cy="2958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Non-randomized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registry with site reported</a:t>
            </a:r>
            <a:r>
              <a:rPr dirty="0" sz="1800" spc="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outcomes.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44546A"/>
              </a:buClr>
              <a:buFont typeface="Wingdings"/>
              <a:buChar char=""/>
            </a:pP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No independent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adjudication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of adverse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events with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possible</a:t>
            </a:r>
            <a:r>
              <a:rPr dirty="0" sz="1800" spc="6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under-reporting.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4546A"/>
              </a:buClr>
              <a:buFont typeface="Wingdings"/>
              <a:buChar char=""/>
            </a:pP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No Echo Core-Lab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(true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incidence of residual MR could be</a:t>
            </a:r>
            <a:r>
              <a:rPr dirty="0" sz="1800" spc="-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underestimated).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4546A"/>
              </a:buClr>
              <a:buFont typeface="Wingdings"/>
              <a:buChar char=""/>
            </a:pPr>
            <a:endParaRPr sz="2450">
              <a:latin typeface="Times New Roman"/>
              <a:cs typeface="Times New Roman"/>
            </a:endParaRPr>
          </a:p>
          <a:p>
            <a:pPr marL="355600" marR="413384" indent="-342900">
              <a:lnSpc>
                <a:spcPts val="197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This registry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excludes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patients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in clinical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trials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(more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complicated patients 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excluded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from trials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could have been enrolled in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this registry).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4546A"/>
              </a:buClr>
              <a:buFont typeface="Wingdings"/>
              <a:buChar char=""/>
            </a:pP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No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standard definition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of </a:t>
            </a:r>
            <a:r>
              <a:rPr dirty="0" sz="1800" spc="-35">
                <a:solidFill>
                  <a:srgbClr val="44546A"/>
                </a:solidFill>
                <a:latin typeface="Arial"/>
                <a:cs typeface="Arial"/>
              </a:rPr>
              <a:t>LVOT</a:t>
            </a:r>
            <a:r>
              <a:rPr dirty="0" sz="1800" spc="-3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obstruction.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14147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Summary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50124" y="983783"/>
            <a:ext cx="8682990" cy="3530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453390" indent="-342900">
              <a:lnSpc>
                <a:spcPct val="115700"/>
              </a:lnSpc>
              <a:spcBef>
                <a:spcPts val="100"/>
              </a:spcBef>
              <a:buSzPct val="77777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TMVR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using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the SAPIEN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3 is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associated with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high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technical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success, low 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complication rate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and 30-day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mortality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lower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than predicted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by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the STS</a:t>
            </a:r>
            <a:r>
              <a:rPr dirty="0" sz="1800" spc="8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score.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44546A"/>
              </a:buClr>
              <a:buFont typeface="Wingdings"/>
              <a:buChar char=""/>
            </a:pPr>
            <a:endParaRPr sz="2750">
              <a:latin typeface="Times New Roman"/>
              <a:cs typeface="Times New Roman"/>
            </a:endParaRPr>
          </a:p>
          <a:p>
            <a:pPr marL="355600" marR="351790" indent="-342900">
              <a:lnSpc>
                <a:spcPct val="120400"/>
              </a:lnSpc>
              <a:buSzPct val="77777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Most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patients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experienced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significant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improvement of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symptoms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and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Quality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of 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Life,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which were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maintained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at 1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44546A"/>
                </a:solidFill>
                <a:latin typeface="Arial"/>
                <a:cs typeface="Arial"/>
              </a:rPr>
              <a:t>year.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44546A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40"/>
              </a:spcBef>
              <a:buSzPct val="77777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1800" spc="-30">
                <a:solidFill>
                  <a:srgbClr val="44546A"/>
                </a:solidFill>
                <a:latin typeface="Arial"/>
                <a:cs typeface="Arial"/>
              </a:rPr>
              <a:t>Valve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performance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was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maintained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at 1</a:t>
            </a:r>
            <a:r>
              <a:rPr dirty="0" sz="1800" spc="3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44546A"/>
                </a:solidFill>
                <a:latin typeface="Arial"/>
                <a:cs typeface="Arial"/>
              </a:rPr>
              <a:t>year.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44546A"/>
              </a:buClr>
              <a:buFont typeface="Wingdings"/>
              <a:buChar char=""/>
            </a:pPr>
            <a:endParaRPr sz="27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20400"/>
              </a:lnSpc>
              <a:buSzPct val="77777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1800" spc="-10">
                <a:solidFill>
                  <a:srgbClr val="44546A"/>
                </a:solidFill>
                <a:latin typeface="Arial"/>
                <a:cs typeface="Arial"/>
              </a:rPr>
              <a:t>Transseptal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access was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associated with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lower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mortality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compared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with transapical 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access and was an independent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predictor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of lower </a:t>
            </a:r>
            <a:r>
              <a:rPr dirty="0" sz="1800" spc="-5">
                <a:solidFill>
                  <a:srgbClr val="44546A"/>
                </a:solidFill>
                <a:latin typeface="Arial"/>
                <a:cs typeface="Arial"/>
              </a:rPr>
              <a:t>mortality </a:t>
            </a: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at 1</a:t>
            </a:r>
            <a:r>
              <a:rPr dirty="0" sz="1800" spc="-4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44546A"/>
                </a:solidFill>
                <a:latin typeface="Arial"/>
                <a:cs typeface="Arial"/>
              </a:rPr>
              <a:t>year.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168465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Conclusion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44500" y="1683796"/>
            <a:ext cx="7964170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21200"/>
              </a:lnSpc>
              <a:spcBef>
                <a:spcPts val="100"/>
              </a:spcBef>
              <a:buSzPct val="77272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200" spc="-10">
                <a:solidFill>
                  <a:srgbClr val="44546A"/>
                </a:solidFill>
                <a:latin typeface="Arial"/>
                <a:cs typeface="Arial"/>
              </a:rPr>
              <a:t>Transcatheter MViV </a:t>
            </a:r>
            <a:r>
              <a:rPr dirty="0" sz="2200">
                <a:solidFill>
                  <a:srgbClr val="44546A"/>
                </a:solidFill>
                <a:latin typeface="Arial"/>
                <a:cs typeface="Arial"/>
              </a:rPr>
              <a:t>is </a:t>
            </a:r>
            <a:r>
              <a:rPr dirty="0" sz="2200" spc="-5">
                <a:solidFill>
                  <a:srgbClr val="44546A"/>
                </a:solidFill>
                <a:latin typeface="Arial"/>
                <a:cs typeface="Arial"/>
              </a:rPr>
              <a:t>preferable to </a:t>
            </a:r>
            <a:r>
              <a:rPr dirty="0" sz="2200">
                <a:solidFill>
                  <a:srgbClr val="44546A"/>
                </a:solidFill>
                <a:latin typeface="Arial"/>
                <a:cs typeface="Arial"/>
              </a:rPr>
              <a:t>redo </a:t>
            </a:r>
            <a:r>
              <a:rPr dirty="0" sz="2200" spc="-5">
                <a:solidFill>
                  <a:srgbClr val="44546A"/>
                </a:solidFill>
                <a:latin typeface="Arial"/>
                <a:cs typeface="Arial"/>
              </a:rPr>
              <a:t>mitral </a:t>
            </a:r>
            <a:r>
              <a:rPr dirty="0" sz="2200">
                <a:solidFill>
                  <a:srgbClr val="44546A"/>
                </a:solidFill>
                <a:latin typeface="Arial"/>
                <a:cs typeface="Arial"/>
              </a:rPr>
              <a:t>surgery and  should be </a:t>
            </a:r>
            <a:r>
              <a:rPr dirty="0" sz="2200" spc="-5">
                <a:solidFill>
                  <a:srgbClr val="44546A"/>
                </a:solidFill>
                <a:latin typeface="Arial"/>
                <a:cs typeface="Arial"/>
              </a:rPr>
              <a:t>the standard </a:t>
            </a:r>
            <a:r>
              <a:rPr dirty="0" sz="2200">
                <a:solidFill>
                  <a:srgbClr val="44546A"/>
                </a:solidFill>
                <a:latin typeface="Arial"/>
                <a:cs typeface="Arial"/>
              </a:rPr>
              <a:t>of care </a:t>
            </a:r>
            <a:r>
              <a:rPr dirty="0" sz="2200" spc="-5">
                <a:solidFill>
                  <a:srgbClr val="44546A"/>
                </a:solidFill>
                <a:latin typeface="Arial"/>
                <a:cs typeface="Arial"/>
              </a:rPr>
              <a:t>for patients with failed </a:t>
            </a:r>
            <a:r>
              <a:rPr dirty="0" sz="2200">
                <a:solidFill>
                  <a:srgbClr val="44546A"/>
                </a:solidFill>
                <a:latin typeface="Arial"/>
                <a:cs typeface="Arial"/>
              </a:rPr>
              <a:t>surgical  </a:t>
            </a:r>
            <a:r>
              <a:rPr dirty="0" sz="2200" spc="-5">
                <a:solidFill>
                  <a:srgbClr val="44546A"/>
                </a:solidFill>
                <a:latin typeface="Arial"/>
                <a:cs typeface="Arial"/>
              </a:rPr>
              <a:t>prosthesis </a:t>
            </a:r>
            <a:r>
              <a:rPr dirty="0" sz="2200">
                <a:solidFill>
                  <a:srgbClr val="44546A"/>
                </a:solidFill>
                <a:latin typeface="Arial"/>
                <a:cs typeface="Arial"/>
              </a:rPr>
              <a:t>who have </a:t>
            </a:r>
            <a:r>
              <a:rPr dirty="0" sz="2200" spc="-5">
                <a:solidFill>
                  <a:srgbClr val="44546A"/>
                </a:solidFill>
                <a:latin typeface="Arial"/>
                <a:cs typeface="Arial"/>
              </a:rPr>
              <a:t>favorable</a:t>
            </a:r>
            <a:r>
              <a:rPr dirty="0" sz="220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44546A"/>
                </a:solidFill>
                <a:latin typeface="Arial"/>
                <a:cs typeface="Arial"/>
              </a:rPr>
              <a:t>anatomy.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7935" y="95541"/>
            <a:ext cx="18034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Background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78463" y="882557"/>
            <a:ext cx="87833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44546A"/>
                </a:solidFill>
                <a:latin typeface="Arial"/>
                <a:cs typeface="Arial"/>
              </a:rPr>
              <a:t>The operative mortality of repeat mitral valve surgery is</a:t>
            </a:r>
            <a:r>
              <a:rPr dirty="0" sz="2400" spc="95" b="1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44546A"/>
                </a:solidFill>
                <a:latin typeface="Arial"/>
                <a:cs typeface="Arial"/>
              </a:rPr>
              <a:t>high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39" y="4064000"/>
            <a:ext cx="3961765" cy="99060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608330">
              <a:lnSpc>
                <a:spcPct val="87500"/>
              </a:lnSpc>
              <a:spcBef>
                <a:spcPts val="250"/>
              </a:spcBef>
            </a:pPr>
            <a:r>
              <a:rPr dirty="0" baseline="25641" sz="975">
                <a:solidFill>
                  <a:srgbClr val="44546A"/>
                </a:solidFill>
                <a:latin typeface="Franklin Gothic Book"/>
                <a:cs typeface="Franklin Gothic Book"/>
              </a:rPr>
              <a:t>1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Jamieson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et 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al,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Circulation 2003;108[suppl II]:II-98-II-102  </a:t>
            </a:r>
            <a:r>
              <a:rPr dirty="0" baseline="25641" sz="975" spc="-7">
                <a:solidFill>
                  <a:srgbClr val="44546A"/>
                </a:solidFill>
                <a:latin typeface="Franklin Gothic Book"/>
                <a:cs typeface="Franklin Gothic Book"/>
              </a:rPr>
              <a:t>2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Albeyoglu, et 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al.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Thorac </a:t>
            </a:r>
            <a:r>
              <a:rPr dirty="0" sz="1000" spc="-10">
                <a:solidFill>
                  <a:srgbClr val="44546A"/>
                </a:solidFill>
                <a:latin typeface="Franklin Gothic Book"/>
                <a:cs typeface="Franklin Gothic Book"/>
              </a:rPr>
              <a:t>Cardiovasc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Surg 2006;54(4):244-249  </a:t>
            </a:r>
            <a:r>
              <a:rPr dirty="0" baseline="25641" sz="975" spc="-22">
                <a:solidFill>
                  <a:srgbClr val="44546A"/>
                </a:solidFill>
                <a:latin typeface="Franklin Gothic Book"/>
                <a:cs typeface="Franklin Gothic Book"/>
              </a:rPr>
              <a:t>3</a:t>
            </a:r>
            <a:r>
              <a:rPr dirty="0" sz="1000" spc="-15">
                <a:solidFill>
                  <a:srgbClr val="44546A"/>
                </a:solidFill>
                <a:latin typeface="Franklin Gothic Book"/>
                <a:cs typeface="Franklin Gothic Book"/>
              </a:rPr>
              <a:t>Toker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et 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al, </a:t>
            </a:r>
            <a:r>
              <a:rPr dirty="0" sz="1000" spc="-30">
                <a:solidFill>
                  <a:srgbClr val="44546A"/>
                </a:solidFill>
                <a:latin typeface="Franklin Gothic Book"/>
                <a:cs typeface="Franklin Gothic Book"/>
              </a:rPr>
              <a:t>Tex </a:t>
            </a:r>
            <a:r>
              <a:rPr dirty="0" sz="1000" spc="5">
                <a:solidFill>
                  <a:srgbClr val="44546A"/>
                </a:solidFill>
                <a:latin typeface="Franklin Gothic Book"/>
                <a:cs typeface="Franklin Gothic Book"/>
              </a:rPr>
              <a:t>Heart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Inst 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J 2009;</a:t>
            </a:r>
            <a:r>
              <a:rPr dirty="0" sz="1000" spc="3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26(6):557-562</a:t>
            </a:r>
            <a:endParaRPr sz="1000">
              <a:latin typeface="Franklin Gothic Book"/>
              <a:cs typeface="Franklin Gothic Book"/>
            </a:endParaRPr>
          </a:p>
          <a:p>
            <a:pPr marL="12700" marR="5080">
              <a:lnSpc>
                <a:spcPct val="87500"/>
              </a:lnSpc>
              <a:spcBef>
                <a:spcPts val="50"/>
              </a:spcBef>
            </a:pPr>
            <a:r>
              <a:rPr dirty="0" baseline="25641" sz="975">
                <a:solidFill>
                  <a:srgbClr val="44546A"/>
                </a:solidFill>
                <a:latin typeface="Franklin Gothic Book"/>
                <a:cs typeface="Franklin Gothic Book"/>
              </a:rPr>
              <a:t>4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Ozyazicioglu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et 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al, </a:t>
            </a:r>
            <a:r>
              <a:rPr dirty="0" sz="1000" spc="-15">
                <a:solidFill>
                  <a:srgbClr val="44546A"/>
                </a:solidFill>
                <a:latin typeface="Franklin Gothic Book"/>
                <a:cs typeface="Franklin Gothic Book"/>
              </a:rPr>
              <a:t>Turkish 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J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Thorac </a:t>
            </a:r>
            <a:r>
              <a:rPr dirty="0" sz="1000" spc="-10">
                <a:solidFill>
                  <a:srgbClr val="44546A"/>
                </a:solidFill>
                <a:latin typeface="Franklin Gothic Book"/>
                <a:cs typeface="Franklin Gothic Book"/>
              </a:rPr>
              <a:t>Cardiovasc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Surg </a:t>
            </a:r>
            <a:r>
              <a:rPr dirty="0" sz="1000" spc="-10">
                <a:solidFill>
                  <a:srgbClr val="44546A"/>
                </a:solidFill>
                <a:latin typeface="Franklin Gothic Book"/>
                <a:cs typeface="Franklin Gothic Book"/>
              </a:rPr>
              <a:t>2012;20(3):497-502  </a:t>
            </a:r>
            <a:r>
              <a:rPr dirty="0" baseline="25641" sz="975" spc="-15">
                <a:solidFill>
                  <a:srgbClr val="44546A"/>
                </a:solidFill>
                <a:latin typeface="Franklin Gothic Book"/>
                <a:cs typeface="Franklin Gothic Book"/>
              </a:rPr>
              <a:t>5</a:t>
            </a:r>
            <a:r>
              <a:rPr dirty="0" sz="1000" spc="-10">
                <a:solidFill>
                  <a:srgbClr val="44546A"/>
                </a:solidFill>
                <a:latin typeface="Franklin Gothic Book"/>
                <a:cs typeface="Franklin Gothic Book"/>
              </a:rPr>
              <a:t>Vohra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et 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al,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Interact </a:t>
            </a:r>
            <a:r>
              <a:rPr dirty="0" sz="1000" spc="-10">
                <a:solidFill>
                  <a:srgbClr val="44546A"/>
                </a:solidFill>
                <a:latin typeface="Franklin Gothic Book"/>
                <a:cs typeface="Franklin Gothic Book"/>
              </a:rPr>
              <a:t>Cardiovasc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Thorac Surg </a:t>
            </a:r>
            <a:r>
              <a:rPr dirty="0" sz="1000" spc="-10">
                <a:solidFill>
                  <a:srgbClr val="44546A"/>
                </a:solidFill>
                <a:latin typeface="Franklin Gothic Book"/>
                <a:cs typeface="Franklin Gothic Book"/>
              </a:rPr>
              <a:t>2012 May;14(5):575-579  </a:t>
            </a:r>
            <a:r>
              <a:rPr dirty="0" baseline="25641" sz="975" spc="-7">
                <a:solidFill>
                  <a:srgbClr val="44546A"/>
                </a:solidFill>
                <a:latin typeface="Franklin Gothic Book"/>
                <a:cs typeface="Franklin Gothic Book"/>
              </a:rPr>
              <a:t>6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Kwedar et 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al, Ann 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Thorac Surg</a:t>
            </a:r>
            <a:r>
              <a:rPr dirty="0" sz="1000" spc="1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000" spc="-20">
                <a:solidFill>
                  <a:srgbClr val="44546A"/>
                </a:solidFill>
                <a:latin typeface="Franklin Gothic Book"/>
                <a:cs typeface="Franklin Gothic Book"/>
              </a:rPr>
              <a:t>2017;104:1516-21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100"/>
              </a:lnSpc>
            </a:pPr>
            <a:r>
              <a:rPr dirty="0" baseline="25641" sz="975" spc="-7">
                <a:solidFill>
                  <a:srgbClr val="44546A"/>
                </a:solidFill>
                <a:latin typeface="Franklin Gothic Book"/>
                <a:cs typeface="Franklin Gothic Book"/>
              </a:rPr>
              <a:t>7</a:t>
            </a:r>
            <a:r>
              <a:rPr dirty="0" sz="1000" spc="-5">
                <a:solidFill>
                  <a:srgbClr val="44546A"/>
                </a:solidFill>
                <a:latin typeface="Franklin Gothic Book"/>
                <a:cs typeface="Franklin Gothic Book"/>
              </a:rPr>
              <a:t>Mehaffey et </a:t>
            </a:r>
            <a:r>
              <a:rPr dirty="0" sz="1000">
                <a:solidFill>
                  <a:srgbClr val="44546A"/>
                </a:solidFill>
                <a:latin typeface="Franklin Gothic Book"/>
                <a:cs typeface="Franklin Gothic Book"/>
              </a:rPr>
              <a:t>al, </a:t>
            </a:r>
            <a:r>
              <a:rPr dirty="0" sz="1000" spc="5">
                <a:solidFill>
                  <a:srgbClr val="44546A"/>
                </a:solidFill>
                <a:latin typeface="Franklin Gothic Book"/>
                <a:cs typeface="Franklin Gothic Book"/>
              </a:rPr>
              <a:t>Heart </a:t>
            </a:r>
            <a:r>
              <a:rPr dirty="0" sz="1000" spc="-10">
                <a:solidFill>
                  <a:srgbClr val="44546A"/>
                </a:solidFill>
                <a:latin typeface="Franklin Gothic Book"/>
                <a:cs typeface="Franklin Gothic Book"/>
              </a:rPr>
              <a:t>2018;104:652-656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9195" y="1703539"/>
            <a:ext cx="1082040" cy="2228850"/>
          </a:xfrm>
          <a:prstGeom prst="rect">
            <a:avLst/>
          </a:prstGeom>
          <a:solidFill>
            <a:srgbClr val="DEE3EA"/>
          </a:solidFill>
        </p:spPr>
        <p:txBody>
          <a:bodyPr wrap="square" lIns="0" tIns="243840" rIns="0" bIns="0" rtlCol="0" vert="horz">
            <a:spAutoFit/>
          </a:bodyPr>
          <a:lstStyle/>
          <a:p>
            <a:pPr algn="ctr" marL="5715">
              <a:lnSpc>
                <a:spcPts val="2740"/>
              </a:lnSpc>
              <a:spcBef>
                <a:spcPts val="1920"/>
              </a:spcBef>
            </a:pPr>
            <a:r>
              <a:rPr dirty="0" sz="2400" spc="-5" b="1">
                <a:solidFill>
                  <a:srgbClr val="44546A"/>
                </a:solidFill>
                <a:latin typeface="Arial"/>
                <a:cs typeface="Arial"/>
              </a:rPr>
              <a:t>6.3%</a:t>
            </a:r>
            <a:endParaRPr sz="2400">
              <a:latin typeface="Arial"/>
              <a:cs typeface="Arial"/>
            </a:endParaRPr>
          </a:p>
          <a:p>
            <a:pPr algn="ctr" marL="5715">
              <a:lnSpc>
                <a:spcPts val="1540"/>
              </a:lnSpc>
            </a:pPr>
            <a:r>
              <a:rPr dirty="0" sz="1400" spc="-5" b="1">
                <a:solidFill>
                  <a:srgbClr val="44546A"/>
                </a:solidFill>
                <a:latin typeface="Arial"/>
                <a:cs typeface="Arial"/>
              </a:rPr>
              <a:t>elective</a:t>
            </a:r>
            <a:endParaRPr sz="1400">
              <a:latin typeface="Arial"/>
              <a:cs typeface="Arial"/>
            </a:endParaRPr>
          </a:p>
          <a:p>
            <a:pPr algn="ctr" marL="5080">
              <a:lnSpc>
                <a:spcPts val="2790"/>
              </a:lnSpc>
              <a:spcBef>
                <a:spcPts val="820"/>
              </a:spcBef>
            </a:pPr>
            <a:r>
              <a:rPr dirty="0" sz="2400" spc="-5" b="1">
                <a:solidFill>
                  <a:srgbClr val="44546A"/>
                </a:solidFill>
                <a:latin typeface="Arial"/>
                <a:cs typeface="Arial"/>
              </a:rPr>
              <a:t>17.8%</a:t>
            </a:r>
            <a:endParaRPr sz="2400">
              <a:latin typeface="Arial"/>
              <a:cs typeface="Arial"/>
            </a:endParaRPr>
          </a:p>
          <a:p>
            <a:pPr algn="ctr" marL="5715">
              <a:lnSpc>
                <a:spcPts val="1590"/>
              </a:lnSpc>
            </a:pPr>
            <a:r>
              <a:rPr dirty="0" sz="1400" spc="-5" b="1">
                <a:solidFill>
                  <a:srgbClr val="44546A"/>
                </a:solidFill>
                <a:latin typeface="Arial"/>
                <a:cs typeface="Arial"/>
              </a:rPr>
              <a:t>emergent</a:t>
            </a:r>
            <a:endParaRPr sz="1400">
              <a:latin typeface="Arial"/>
              <a:cs typeface="Arial"/>
            </a:endParaRPr>
          </a:p>
          <a:p>
            <a:pPr algn="ctr" marL="109220" marR="83820" indent="-12700">
              <a:lnSpc>
                <a:spcPct val="121200"/>
              </a:lnSpc>
              <a:spcBef>
                <a:spcPts val="570"/>
              </a:spcBef>
            </a:pPr>
            <a:r>
              <a:rPr dirty="0" sz="1100" spc="-15">
                <a:solidFill>
                  <a:srgbClr val="44546A"/>
                </a:solidFill>
                <a:latin typeface="Franklin Gothic Book"/>
                <a:cs typeface="Franklin Gothic Book"/>
              </a:rPr>
              <a:t>1,973 </a:t>
            </a: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patients  </a:t>
            </a:r>
            <a:r>
              <a:rPr dirty="0" sz="1100" spc="-10">
                <a:solidFill>
                  <a:srgbClr val="44546A"/>
                </a:solidFill>
                <a:latin typeface="Franklin Gothic Book"/>
                <a:cs typeface="Franklin Gothic Book"/>
              </a:rPr>
              <a:t>Vancouver</a:t>
            </a:r>
            <a:r>
              <a:rPr dirty="0" sz="1100" spc="-5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 spc="5">
                <a:solidFill>
                  <a:srgbClr val="44546A"/>
                </a:solidFill>
                <a:latin typeface="Franklin Gothic Book"/>
                <a:cs typeface="Franklin Gothic Book"/>
              </a:rPr>
              <a:t>CA</a:t>
            </a:r>
            <a:r>
              <a:rPr dirty="0" baseline="27777" sz="1050" spc="7">
                <a:solidFill>
                  <a:srgbClr val="55677D"/>
                </a:solidFill>
                <a:latin typeface="Franklin Gothic Book"/>
                <a:cs typeface="Franklin Gothic Book"/>
              </a:rPr>
              <a:t>1</a:t>
            </a:r>
            <a:endParaRPr baseline="27777" sz="105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9285" y="1703539"/>
            <a:ext cx="1082040" cy="2228850"/>
          </a:xfrm>
          <a:prstGeom prst="rect">
            <a:avLst/>
          </a:prstGeom>
          <a:solidFill>
            <a:srgbClr val="DEE3EA"/>
          </a:solidFill>
        </p:spPr>
        <p:txBody>
          <a:bodyPr wrap="square" lIns="0" tIns="243840" rIns="0" bIns="0" rtlCol="0" vert="horz">
            <a:spAutoFit/>
          </a:bodyPr>
          <a:lstStyle/>
          <a:p>
            <a:pPr marL="111125">
              <a:lnSpc>
                <a:spcPct val="100000"/>
              </a:lnSpc>
              <a:spcBef>
                <a:spcPts val="1920"/>
              </a:spcBef>
            </a:pPr>
            <a:r>
              <a:rPr dirty="0" sz="2400" spc="-5" b="1">
                <a:solidFill>
                  <a:srgbClr val="44546A"/>
                </a:solidFill>
                <a:latin typeface="Arial"/>
                <a:cs typeface="Arial"/>
              </a:rPr>
              <a:t>12.8%</a:t>
            </a:r>
            <a:endParaRPr sz="2400">
              <a:latin typeface="Arial"/>
              <a:cs typeface="Arial"/>
            </a:endParaRPr>
          </a:p>
          <a:p>
            <a:pPr marL="288290" indent="-84455">
              <a:lnSpc>
                <a:spcPct val="100000"/>
              </a:lnSpc>
              <a:spcBef>
                <a:spcPts val="850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96</a:t>
            </a:r>
            <a:r>
              <a:rPr dirty="0" sz="1100" spc="-6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patients</a:t>
            </a:r>
            <a:endParaRPr sz="1100">
              <a:latin typeface="Franklin Gothic Book"/>
              <a:cs typeface="Franklin Gothic Book"/>
            </a:endParaRPr>
          </a:p>
          <a:p>
            <a:pPr algn="ctr" marL="288290" marR="274955">
              <a:lnSpc>
                <a:spcPts val="1200"/>
              </a:lnSpc>
              <a:spcBef>
                <a:spcPts val="420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I</a:t>
            </a: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s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tanbul,  </a:t>
            </a:r>
            <a:r>
              <a:rPr dirty="0" sz="1100" spc="-20">
                <a:solidFill>
                  <a:srgbClr val="44546A"/>
                </a:solidFill>
                <a:latin typeface="Franklin Gothic Book"/>
                <a:cs typeface="Franklin Gothic Book"/>
              </a:rPr>
              <a:t>Turkey</a:t>
            </a:r>
            <a:r>
              <a:rPr dirty="0" baseline="27777" sz="1050" spc="-30">
                <a:solidFill>
                  <a:srgbClr val="55677D"/>
                </a:solidFill>
                <a:latin typeface="Franklin Gothic Book"/>
                <a:cs typeface="Franklin Gothic Book"/>
              </a:rPr>
              <a:t>2</a:t>
            </a:r>
            <a:endParaRPr baseline="27777" sz="105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59374" y="1703539"/>
            <a:ext cx="1082040" cy="2228850"/>
          </a:xfrm>
          <a:prstGeom prst="rect">
            <a:avLst/>
          </a:prstGeom>
          <a:solidFill>
            <a:srgbClr val="DEE3EA"/>
          </a:solidFill>
        </p:spPr>
        <p:txBody>
          <a:bodyPr wrap="square" lIns="0" tIns="248920" rIns="0" bIns="0" rtlCol="0" vert="horz">
            <a:spAutoFit/>
          </a:bodyPr>
          <a:lstStyle/>
          <a:p>
            <a:pPr marL="113030">
              <a:lnSpc>
                <a:spcPct val="100000"/>
              </a:lnSpc>
              <a:spcBef>
                <a:spcPts val="1960"/>
              </a:spcBef>
            </a:pPr>
            <a:r>
              <a:rPr dirty="0" sz="2000" spc="-20" b="1">
                <a:solidFill>
                  <a:srgbClr val="44546A"/>
                </a:solidFill>
                <a:latin typeface="Arial"/>
                <a:cs typeface="Arial"/>
              </a:rPr>
              <a:t>11-15%</a:t>
            </a:r>
            <a:endParaRPr sz="2000">
              <a:latin typeface="Arial"/>
              <a:cs typeface="Arial"/>
            </a:endParaRPr>
          </a:p>
          <a:p>
            <a:pPr algn="ctr" marL="204470" marR="191135">
              <a:lnSpc>
                <a:spcPct val="121200"/>
              </a:lnSpc>
              <a:spcBef>
                <a:spcPts val="409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53</a:t>
            </a:r>
            <a:r>
              <a:rPr dirty="0" sz="1100" spc="-6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patients 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 spc="-15">
                <a:solidFill>
                  <a:srgbClr val="44546A"/>
                </a:solidFill>
                <a:latin typeface="Franklin Gothic Book"/>
                <a:cs typeface="Franklin Gothic Book"/>
              </a:rPr>
              <a:t>Texas</a:t>
            </a:r>
            <a:r>
              <a:rPr dirty="0" baseline="27777" sz="1050" spc="-22">
                <a:solidFill>
                  <a:srgbClr val="55677D"/>
                </a:solidFill>
                <a:latin typeface="Franklin Gothic Book"/>
                <a:cs typeface="Franklin Gothic Book"/>
              </a:rPr>
              <a:t>3</a:t>
            </a:r>
            <a:endParaRPr baseline="27777" sz="105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49463" y="1703539"/>
            <a:ext cx="1082040" cy="2228850"/>
          </a:xfrm>
          <a:prstGeom prst="rect">
            <a:avLst/>
          </a:prstGeom>
          <a:solidFill>
            <a:srgbClr val="DEE3EA"/>
          </a:solidFill>
        </p:spPr>
        <p:txBody>
          <a:bodyPr wrap="square" lIns="0" tIns="243840" rIns="0" bIns="0" rtlCol="0" vert="horz">
            <a:spAutoFit/>
          </a:bodyPr>
          <a:lstStyle/>
          <a:p>
            <a:pPr marL="196215">
              <a:lnSpc>
                <a:spcPct val="100000"/>
              </a:lnSpc>
              <a:spcBef>
                <a:spcPts val="1920"/>
              </a:spcBef>
            </a:pPr>
            <a:r>
              <a:rPr dirty="0" sz="2400" spc="-5" b="1">
                <a:solidFill>
                  <a:srgbClr val="44546A"/>
                </a:solidFill>
                <a:latin typeface="Arial"/>
                <a:cs typeface="Arial"/>
              </a:rPr>
              <a:t>8.2%</a:t>
            </a:r>
            <a:endParaRPr sz="2400">
              <a:latin typeface="Arial"/>
              <a:cs typeface="Arial"/>
            </a:endParaRPr>
          </a:p>
          <a:p>
            <a:pPr algn="ctr" marL="178435" marR="165100">
              <a:lnSpc>
                <a:spcPct val="87100"/>
              </a:lnSpc>
              <a:spcBef>
                <a:spcPts val="1019"/>
              </a:spcBef>
            </a:pP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182 young  patients</a:t>
            </a:r>
            <a:r>
              <a:rPr dirty="0" sz="1100" spc="-6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age  49.2 ±</a:t>
            </a:r>
            <a:r>
              <a:rPr dirty="0" sz="1100" spc="-9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 spc="-45">
                <a:solidFill>
                  <a:srgbClr val="44546A"/>
                </a:solidFill>
                <a:latin typeface="Franklin Gothic Book"/>
                <a:cs typeface="Franklin Gothic Book"/>
              </a:rPr>
              <a:t>27.4</a:t>
            </a:r>
            <a:endParaRPr sz="1100">
              <a:latin typeface="Franklin Gothic Book"/>
              <a:cs typeface="Franklin Gothic Book"/>
            </a:endParaRPr>
          </a:p>
          <a:p>
            <a:pPr algn="ctr" marL="5715">
              <a:lnSpc>
                <a:spcPct val="100000"/>
              </a:lnSpc>
              <a:spcBef>
                <a:spcPts val="380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Bursa,</a:t>
            </a:r>
            <a:r>
              <a:rPr dirty="0" sz="1100" spc="-20">
                <a:solidFill>
                  <a:srgbClr val="44546A"/>
                </a:solidFill>
                <a:latin typeface="Franklin Gothic Book"/>
                <a:cs typeface="Franklin Gothic Book"/>
              </a:rPr>
              <a:t> Turkey</a:t>
            </a:r>
            <a:r>
              <a:rPr dirty="0" baseline="27777" sz="1050" spc="-30">
                <a:solidFill>
                  <a:srgbClr val="55677D"/>
                </a:solidFill>
                <a:latin typeface="Franklin Gothic Book"/>
                <a:cs typeface="Franklin Gothic Book"/>
              </a:rPr>
              <a:t>4</a:t>
            </a:r>
            <a:endParaRPr baseline="27777" sz="105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39552" y="1703539"/>
            <a:ext cx="1082040" cy="2228850"/>
          </a:xfrm>
          <a:prstGeom prst="rect">
            <a:avLst/>
          </a:prstGeom>
          <a:solidFill>
            <a:srgbClr val="DEE3EA"/>
          </a:solidFill>
        </p:spPr>
        <p:txBody>
          <a:bodyPr wrap="square" lIns="0" tIns="243840" rIns="0" bIns="0" rtlCol="0" vert="horz">
            <a:spAutoFit/>
          </a:bodyPr>
          <a:lstStyle/>
          <a:p>
            <a:pPr marL="238760">
              <a:lnSpc>
                <a:spcPct val="100000"/>
              </a:lnSpc>
              <a:spcBef>
                <a:spcPts val="1920"/>
              </a:spcBef>
            </a:pPr>
            <a:r>
              <a:rPr dirty="0" sz="2400" spc="-5" b="1">
                <a:solidFill>
                  <a:srgbClr val="44546A"/>
                </a:solidFill>
                <a:latin typeface="Arial"/>
                <a:cs typeface="Arial"/>
              </a:rPr>
              <a:t>12%</a:t>
            </a:r>
            <a:endParaRPr sz="2400">
              <a:latin typeface="Arial"/>
              <a:cs typeface="Arial"/>
            </a:endParaRPr>
          </a:p>
          <a:p>
            <a:pPr marL="127635" indent="76200">
              <a:lnSpc>
                <a:spcPct val="100000"/>
              </a:lnSpc>
              <a:spcBef>
                <a:spcPts val="850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48</a:t>
            </a:r>
            <a:r>
              <a:rPr dirty="0" sz="1100" spc="-6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patients</a:t>
            </a:r>
            <a:endParaRPr sz="1100">
              <a:latin typeface="Franklin Gothic Book"/>
              <a:cs typeface="Franklin Gothic Book"/>
            </a:endParaRPr>
          </a:p>
          <a:p>
            <a:pPr algn="ctr" marL="127635" marR="114300">
              <a:lnSpc>
                <a:spcPts val="1200"/>
              </a:lnSpc>
              <a:spcBef>
                <a:spcPts val="420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South</a:t>
            </a: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a</a:t>
            </a:r>
            <a:r>
              <a:rPr dirty="0" sz="1100" spc="-10">
                <a:solidFill>
                  <a:srgbClr val="44546A"/>
                </a:solidFill>
                <a:latin typeface="Franklin Gothic Book"/>
                <a:cs typeface="Franklin Gothic Book"/>
              </a:rPr>
              <a:t>m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p</a:t>
            </a:r>
            <a:r>
              <a:rPr dirty="0" sz="1100" spc="-20">
                <a:solidFill>
                  <a:srgbClr val="44546A"/>
                </a:solidFill>
                <a:latin typeface="Franklin Gothic Book"/>
                <a:cs typeface="Franklin Gothic Book"/>
              </a:rPr>
              <a:t>t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on,  </a:t>
            </a:r>
            <a:r>
              <a:rPr dirty="0" sz="1100" spc="5">
                <a:solidFill>
                  <a:srgbClr val="44546A"/>
                </a:solidFill>
                <a:latin typeface="Franklin Gothic Book"/>
                <a:cs typeface="Franklin Gothic Book"/>
              </a:rPr>
              <a:t>UK</a:t>
            </a:r>
            <a:r>
              <a:rPr dirty="0" baseline="27777" sz="1050" spc="7">
                <a:solidFill>
                  <a:srgbClr val="55677D"/>
                </a:solidFill>
                <a:latin typeface="Franklin Gothic Book"/>
                <a:cs typeface="Franklin Gothic Book"/>
              </a:rPr>
              <a:t>5</a:t>
            </a:r>
            <a:endParaRPr baseline="27777" sz="105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29641" y="1703539"/>
            <a:ext cx="1082040" cy="2228850"/>
          </a:xfrm>
          <a:prstGeom prst="rect">
            <a:avLst/>
          </a:prstGeom>
          <a:solidFill>
            <a:srgbClr val="DEE3EA"/>
          </a:solidFill>
        </p:spPr>
        <p:txBody>
          <a:bodyPr wrap="square" lIns="0" tIns="243840" rIns="0" bIns="0" rtlCol="0" vert="horz">
            <a:spAutoFit/>
          </a:bodyPr>
          <a:lstStyle/>
          <a:p>
            <a:pPr marL="238760">
              <a:lnSpc>
                <a:spcPct val="100000"/>
              </a:lnSpc>
              <a:spcBef>
                <a:spcPts val="1920"/>
              </a:spcBef>
            </a:pPr>
            <a:r>
              <a:rPr dirty="0" sz="2400" spc="-5" b="1">
                <a:solidFill>
                  <a:srgbClr val="44546A"/>
                </a:solidFill>
                <a:latin typeface="Arial"/>
                <a:cs typeface="Arial"/>
              </a:rPr>
              <a:t>12%</a:t>
            </a:r>
            <a:endParaRPr sz="2400">
              <a:latin typeface="Arial"/>
              <a:cs typeface="Arial"/>
            </a:endParaRPr>
          </a:p>
          <a:p>
            <a:pPr algn="ctr" marL="108585" marR="95250">
              <a:lnSpc>
                <a:spcPct val="87100"/>
              </a:lnSpc>
              <a:spcBef>
                <a:spcPts val="1019"/>
              </a:spcBef>
            </a:pPr>
            <a:r>
              <a:rPr dirty="0" sz="1100" spc="-15">
                <a:solidFill>
                  <a:srgbClr val="44546A"/>
                </a:solidFill>
                <a:latin typeface="Franklin Gothic Book"/>
                <a:cs typeface="Franklin Gothic Book"/>
              </a:rPr>
              <a:t>1,627</a:t>
            </a:r>
            <a:r>
              <a:rPr dirty="0" sz="1100" spc="-50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patients 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from</a:t>
            </a:r>
            <a:r>
              <a:rPr dirty="0" sz="1100" spc="-85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Medicare  database</a:t>
            </a:r>
            <a:r>
              <a:rPr dirty="0" baseline="27777" sz="1050">
                <a:solidFill>
                  <a:srgbClr val="55677D"/>
                </a:solidFill>
                <a:latin typeface="Franklin Gothic Book"/>
                <a:cs typeface="Franklin Gothic Book"/>
              </a:rPr>
              <a:t>6</a:t>
            </a:r>
            <a:endParaRPr baseline="27777" sz="105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19731" y="1703539"/>
            <a:ext cx="1082040" cy="2228850"/>
          </a:xfrm>
          <a:prstGeom prst="rect">
            <a:avLst/>
          </a:prstGeom>
          <a:solidFill>
            <a:srgbClr val="DEE3EA"/>
          </a:solidFill>
        </p:spPr>
        <p:txBody>
          <a:bodyPr wrap="square" lIns="0" tIns="243840" rIns="0" bIns="0" rtlCol="0" vert="horz">
            <a:spAutoFit/>
          </a:bodyPr>
          <a:lstStyle/>
          <a:p>
            <a:pPr marL="120014">
              <a:lnSpc>
                <a:spcPct val="100000"/>
              </a:lnSpc>
              <a:spcBef>
                <a:spcPts val="1920"/>
              </a:spcBef>
            </a:pPr>
            <a:r>
              <a:rPr dirty="0" sz="2400" spc="-30" b="1">
                <a:solidFill>
                  <a:srgbClr val="44546A"/>
                </a:solidFill>
                <a:latin typeface="Arial"/>
                <a:cs typeface="Arial"/>
              </a:rPr>
              <a:t>11.1%</a:t>
            </a:r>
            <a:endParaRPr sz="2400">
              <a:latin typeface="Arial"/>
              <a:cs typeface="Arial"/>
            </a:endParaRPr>
          </a:p>
          <a:p>
            <a:pPr algn="ctr" marL="105410" marR="92075">
              <a:lnSpc>
                <a:spcPct val="87100"/>
              </a:lnSpc>
              <a:spcBef>
                <a:spcPts val="1019"/>
              </a:spcBef>
            </a:pP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1,096</a:t>
            </a:r>
            <a:r>
              <a:rPr dirty="0" sz="1100" spc="-50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patients 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 </a:t>
            </a:r>
            <a:r>
              <a:rPr dirty="0" sz="1100" spc="-5">
                <a:solidFill>
                  <a:srgbClr val="44546A"/>
                </a:solidFill>
                <a:latin typeface="Franklin Gothic Book"/>
                <a:cs typeface="Franklin Gothic Book"/>
              </a:rPr>
              <a:t>from </a:t>
            </a:r>
            <a:r>
              <a:rPr dirty="0" sz="1100" spc="-10">
                <a:solidFill>
                  <a:srgbClr val="44546A"/>
                </a:solidFill>
                <a:latin typeface="Franklin Gothic Book"/>
                <a:cs typeface="Franklin Gothic Book"/>
              </a:rPr>
              <a:t>STS  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database</a:t>
            </a:r>
            <a:r>
              <a:rPr dirty="0" baseline="27777" sz="1050">
                <a:solidFill>
                  <a:srgbClr val="55677D"/>
                </a:solidFill>
                <a:latin typeface="Franklin Gothic Book"/>
                <a:cs typeface="Franklin Gothic Book"/>
              </a:rPr>
              <a:t>7</a:t>
            </a:r>
            <a:endParaRPr baseline="27777" sz="105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7896" y="2208899"/>
            <a:ext cx="502920" cy="2024380"/>
          </a:xfrm>
          <a:custGeom>
            <a:avLst/>
            <a:gdLst/>
            <a:ahLst/>
            <a:cxnLst/>
            <a:rect l="l" t="t" r="r" b="b"/>
            <a:pathLst>
              <a:path w="502920" h="2024379">
                <a:moveTo>
                  <a:pt x="0" y="0"/>
                </a:moveTo>
                <a:lnTo>
                  <a:pt x="502919" y="0"/>
                </a:lnTo>
                <a:lnTo>
                  <a:pt x="502919" y="2024148"/>
                </a:lnTo>
                <a:lnTo>
                  <a:pt x="0" y="2024148"/>
                </a:lnTo>
                <a:lnTo>
                  <a:pt x="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451072" y="1938736"/>
            <a:ext cx="507365" cy="2294890"/>
          </a:xfrm>
          <a:custGeom>
            <a:avLst/>
            <a:gdLst/>
            <a:ahLst/>
            <a:cxnLst/>
            <a:rect l="l" t="t" r="r" b="b"/>
            <a:pathLst>
              <a:path w="507364" h="2294890">
                <a:moveTo>
                  <a:pt x="507075" y="0"/>
                </a:moveTo>
                <a:lnTo>
                  <a:pt x="0" y="0"/>
                </a:lnTo>
                <a:lnTo>
                  <a:pt x="0" y="2294311"/>
                </a:lnTo>
                <a:lnTo>
                  <a:pt x="507075" y="2294311"/>
                </a:lnTo>
                <a:lnTo>
                  <a:pt x="507075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07976" y="1581288"/>
            <a:ext cx="507365" cy="2651760"/>
          </a:xfrm>
          <a:custGeom>
            <a:avLst/>
            <a:gdLst/>
            <a:ahLst/>
            <a:cxnLst/>
            <a:rect l="l" t="t" r="r" b="b"/>
            <a:pathLst>
              <a:path w="507364" h="2651760">
                <a:moveTo>
                  <a:pt x="507076" y="0"/>
                </a:moveTo>
                <a:lnTo>
                  <a:pt x="0" y="0"/>
                </a:lnTo>
                <a:lnTo>
                  <a:pt x="0" y="2651759"/>
                </a:lnTo>
                <a:lnTo>
                  <a:pt x="507076" y="2651759"/>
                </a:lnTo>
                <a:lnTo>
                  <a:pt x="507076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964883" y="3252147"/>
            <a:ext cx="507365" cy="981075"/>
          </a:xfrm>
          <a:custGeom>
            <a:avLst/>
            <a:gdLst/>
            <a:ahLst/>
            <a:cxnLst/>
            <a:rect l="l" t="t" r="r" b="b"/>
            <a:pathLst>
              <a:path w="507365" h="981075">
                <a:moveTo>
                  <a:pt x="507075" y="0"/>
                </a:moveTo>
                <a:lnTo>
                  <a:pt x="0" y="0"/>
                </a:lnTo>
                <a:lnTo>
                  <a:pt x="0" y="980900"/>
                </a:lnTo>
                <a:lnTo>
                  <a:pt x="507075" y="980900"/>
                </a:lnTo>
                <a:lnTo>
                  <a:pt x="507075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56118" y="4233818"/>
            <a:ext cx="6768465" cy="0"/>
          </a:xfrm>
          <a:custGeom>
            <a:avLst/>
            <a:gdLst/>
            <a:ahLst/>
            <a:cxnLst/>
            <a:rect l="l" t="t" r="r" b="b"/>
            <a:pathLst>
              <a:path w="6768465" h="0">
                <a:moveTo>
                  <a:pt x="0" y="0"/>
                </a:moveTo>
                <a:lnTo>
                  <a:pt x="6768423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03779" y="1912548"/>
            <a:ext cx="4311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04040"/>
                </a:solidFill>
                <a:latin typeface="Arial"/>
                <a:cs typeface="Arial"/>
              </a:rPr>
              <a:t>6.8%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9921" y="3937909"/>
            <a:ext cx="4311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04040"/>
                </a:solidFill>
                <a:latin typeface="Arial"/>
                <a:cs typeface="Arial"/>
              </a:rPr>
              <a:t>0.0%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0081" y="1644486"/>
            <a:ext cx="4311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04040"/>
                </a:solidFill>
                <a:latin typeface="Arial"/>
                <a:cs typeface="Arial"/>
              </a:rPr>
              <a:t>7.7%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46223" y="1287069"/>
            <a:ext cx="4311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04040"/>
                </a:solidFill>
                <a:latin typeface="Arial"/>
                <a:cs typeface="Arial"/>
              </a:rPr>
              <a:t>8.9%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02364" y="2955014"/>
            <a:ext cx="4311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404040"/>
                </a:solidFill>
                <a:latin typeface="Arial"/>
                <a:cs typeface="Arial"/>
              </a:rPr>
              <a:t>3.3%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6763" y="4137298"/>
            <a:ext cx="3251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0.0%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6763" y="3839451"/>
            <a:ext cx="32448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solidFill>
                  <a:srgbClr val="44546A"/>
                </a:solidFill>
                <a:latin typeface="Franklin Gothic Book"/>
                <a:cs typeface="Franklin Gothic Book"/>
              </a:rPr>
              <a:t>1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.0%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6763" y="3541604"/>
            <a:ext cx="3251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2.0%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6763" y="2945911"/>
            <a:ext cx="325120" cy="491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4.0%</a:t>
            </a:r>
            <a:endParaRPr sz="11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3.0%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6763" y="2350216"/>
            <a:ext cx="325120" cy="491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6.0%</a:t>
            </a:r>
            <a:endParaRPr sz="11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5.0%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7525" y="2052368"/>
            <a:ext cx="30988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25">
                <a:solidFill>
                  <a:srgbClr val="44546A"/>
                </a:solidFill>
                <a:latin typeface="Franklin Gothic Book"/>
                <a:cs typeface="Franklin Gothic Book"/>
              </a:rPr>
              <a:t>7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.0%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6763" y="1754521"/>
            <a:ext cx="3251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8.0%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6763" y="1456674"/>
            <a:ext cx="3251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9.0%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0563" y="1158828"/>
            <a:ext cx="4025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40">
                <a:solidFill>
                  <a:srgbClr val="44546A"/>
                </a:solidFill>
                <a:latin typeface="Franklin Gothic Book"/>
                <a:cs typeface="Franklin Gothic Book"/>
              </a:rPr>
              <a:t>1</a:t>
            </a:r>
            <a:r>
              <a:rPr dirty="0" sz="1100">
                <a:solidFill>
                  <a:srgbClr val="44546A"/>
                </a:solidFill>
                <a:latin typeface="Franklin Gothic Book"/>
                <a:cs typeface="Franklin Gothic Book"/>
              </a:rPr>
              <a:t>0.0%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84006" y="1338427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4">
                <a:moveTo>
                  <a:pt x="0" y="0"/>
                </a:moveTo>
                <a:lnTo>
                  <a:pt x="102127" y="0"/>
                </a:lnTo>
                <a:lnTo>
                  <a:pt x="102127" y="102127"/>
                </a:lnTo>
                <a:lnTo>
                  <a:pt x="0" y="102127"/>
                </a:lnTo>
                <a:lnTo>
                  <a:pt x="0" y="0"/>
                </a:lnTo>
                <a:close/>
              </a:path>
            </a:pathLst>
          </a:custGeom>
          <a:solidFill>
            <a:srgbClr val="556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718147" y="1263318"/>
            <a:ext cx="9969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595959"/>
                </a:solidFill>
                <a:latin typeface="Arial"/>
                <a:cs typeface="Arial"/>
              </a:rPr>
              <a:t>In-Hospital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84006" y="1756444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5">
                <a:moveTo>
                  <a:pt x="0" y="0"/>
                </a:moveTo>
                <a:lnTo>
                  <a:pt x="102127" y="0"/>
                </a:lnTo>
                <a:lnTo>
                  <a:pt x="102127" y="102127"/>
                </a:lnTo>
                <a:lnTo>
                  <a:pt x="0" y="102127"/>
                </a:lnTo>
                <a:lnTo>
                  <a:pt x="0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718147" y="1681335"/>
            <a:ext cx="68072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595959"/>
                </a:solidFill>
                <a:latin typeface="Arial"/>
                <a:cs typeface="Arial"/>
              </a:rPr>
              <a:t>30-Day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14910" y="3161540"/>
            <a:ext cx="224154" cy="10833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 sz="1400">
                <a:solidFill>
                  <a:srgbClr val="44546A"/>
                </a:solidFill>
                <a:latin typeface="Arial"/>
                <a:cs typeface="Arial"/>
              </a:rPr>
              <a:t>Not</a:t>
            </a:r>
            <a:r>
              <a:rPr dirty="0" sz="1400" spc="-6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Reported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75806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Mortality of Mitral </a:t>
            </a:r>
            <a:r>
              <a:rPr dirty="0" sz="2400" spc="-25"/>
              <a:t>Valve-in-Valve </a:t>
            </a:r>
            <a:r>
              <a:rPr dirty="0" sz="2400" spc="-5"/>
              <a:t>in Early</a:t>
            </a:r>
            <a:r>
              <a:rPr dirty="0" sz="2400" spc="105"/>
              <a:t> </a:t>
            </a:r>
            <a:r>
              <a:rPr dirty="0" sz="2400" spc="-5"/>
              <a:t>Experience</a:t>
            </a:r>
            <a:endParaRPr sz="2400"/>
          </a:p>
        </p:txBody>
      </p:sp>
      <p:sp>
        <p:nvSpPr>
          <p:cNvPr id="27" name="object 27"/>
          <p:cNvSpPr txBox="1"/>
          <p:nvPr/>
        </p:nvSpPr>
        <p:spPr>
          <a:xfrm>
            <a:off x="1859384" y="4311187"/>
            <a:ext cx="1264285" cy="57086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297180">
              <a:lnSpc>
                <a:spcPct val="100000"/>
              </a:lnSpc>
              <a:spcBef>
                <a:spcPts val="235"/>
              </a:spcBef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VIVID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20"/>
              </a:lnSpc>
              <a:spcBef>
                <a:spcPts val="114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n=349 (18.5%</a:t>
            </a:r>
            <a:r>
              <a:rPr dirty="0" sz="1200" spc="-114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TS)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940"/>
              </a:lnSpc>
            </a:pP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Dvir et al TVT</a:t>
            </a:r>
            <a:r>
              <a:rPr dirty="0" sz="800" spc="-7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2016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88711" y="4311756"/>
            <a:ext cx="1137285" cy="56959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algn="ctr" marR="22225">
              <a:lnSpc>
                <a:spcPct val="100000"/>
              </a:lnSpc>
              <a:spcBef>
                <a:spcPts val="229"/>
              </a:spcBef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TVT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20"/>
              </a:lnSpc>
              <a:spcBef>
                <a:spcPts val="110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n=586 (49%</a:t>
            </a:r>
            <a:r>
              <a:rPr dirty="0" sz="1200" spc="-12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TS)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940"/>
              </a:lnSpc>
            </a:pP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Guerrero</a:t>
            </a:r>
            <a:r>
              <a:rPr dirty="0" sz="800" spc="-3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et</a:t>
            </a:r>
            <a:r>
              <a:rPr dirty="0" sz="800" spc="-3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al</a:t>
            </a:r>
            <a:r>
              <a:rPr dirty="0" sz="800" spc="-6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AHA</a:t>
            </a:r>
            <a:r>
              <a:rPr dirty="0" sz="800" spc="-6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2017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59976" y="4313826"/>
            <a:ext cx="1137285" cy="56578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215"/>
              </a:spcBef>
            </a:pPr>
            <a:r>
              <a:rPr dirty="0" sz="1400" spc="-5">
                <a:solidFill>
                  <a:srgbClr val="44546A"/>
                </a:solidFill>
                <a:latin typeface="Arial"/>
                <a:cs typeface="Arial"/>
              </a:rPr>
              <a:t>MITRAL</a:t>
            </a:r>
            <a:r>
              <a:rPr dirty="0" sz="1400" spc="-10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44546A"/>
                </a:solidFill>
                <a:latin typeface="Arial"/>
                <a:cs typeface="Arial"/>
              </a:rPr>
              <a:t>Trial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20"/>
              </a:lnSpc>
              <a:spcBef>
                <a:spcPts val="95"/>
              </a:spcBef>
            </a:pP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n=30 (100%</a:t>
            </a:r>
            <a:r>
              <a:rPr dirty="0" sz="1200" spc="-12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4546A"/>
                </a:solidFill>
                <a:latin typeface="Arial"/>
                <a:cs typeface="Arial"/>
              </a:rPr>
              <a:t>TS)</a:t>
            </a:r>
            <a:endParaRPr sz="1200">
              <a:latin typeface="Arial"/>
              <a:cs typeface="Arial"/>
            </a:endParaRPr>
          </a:p>
          <a:p>
            <a:pPr marL="14604">
              <a:lnSpc>
                <a:spcPts val="940"/>
              </a:lnSpc>
            </a:pP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Guerrero</a:t>
            </a:r>
            <a:r>
              <a:rPr dirty="0" sz="800" spc="-3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et</a:t>
            </a:r>
            <a:r>
              <a:rPr dirty="0" sz="800" spc="-3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al</a:t>
            </a:r>
            <a:r>
              <a:rPr dirty="0" sz="800" spc="-6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AHA</a:t>
            </a:r>
            <a:r>
              <a:rPr dirty="0" sz="800" spc="-6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44546A"/>
                </a:solidFill>
                <a:latin typeface="Arial"/>
                <a:cs typeface="Arial"/>
              </a:rPr>
              <a:t>2017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797" y="108776"/>
            <a:ext cx="453136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/>
              <a:t>Trends </a:t>
            </a:r>
            <a:r>
              <a:rPr dirty="0" sz="2400" spc="-5"/>
              <a:t>for Mitral</a:t>
            </a:r>
            <a:r>
              <a:rPr dirty="0" sz="2400" spc="25"/>
              <a:t> </a:t>
            </a:r>
            <a:r>
              <a:rPr dirty="0" sz="2400" spc="-25"/>
              <a:t>Valve-in-Valve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1118449" y="3949843"/>
            <a:ext cx="7303134" cy="0"/>
          </a:xfrm>
          <a:custGeom>
            <a:avLst/>
            <a:gdLst/>
            <a:ahLst/>
            <a:cxnLst/>
            <a:rect l="l" t="t" r="r" b="b"/>
            <a:pathLst>
              <a:path w="7303134" h="0">
                <a:moveTo>
                  <a:pt x="0" y="0"/>
                </a:moveTo>
                <a:lnTo>
                  <a:pt x="730273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18449" y="3617334"/>
            <a:ext cx="7303134" cy="0"/>
          </a:xfrm>
          <a:custGeom>
            <a:avLst/>
            <a:gdLst/>
            <a:ahLst/>
            <a:cxnLst/>
            <a:rect l="l" t="t" r="r" b="b"/>
            <a:pathLst>
              <a:path w="7303134" h="0">
                <a:moveTo>
                  <a:pt x="0" y="0"/>
                </a:moveTo>
                <a:lnTo>
                  <a:pt x="730273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18449" y="3284825"/>
            <a:ext cx="7303134" cy="0"/>
          </a:xfrm>
          <a:custGeom>
            <a:avLst/>
            <a:gdLst/>
            <a:ahLst/>
            <a:cxnLst/>
            <a:rect l="l" t="t" r="r" b="b"/>
            <a:pathLst>
              <a:path w="7303134" h="0">
                <a:moveTo>
                  <a:pt x="0" y="0"/>
                </a:moveTo>
                <a:lnTo>
                  <a:pt x="730273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18449" y="2952316"/>
            <a:ext cx="7303134" cy="0"/>
          </a:xfrm>
          <a:custGeom>
            <a:avLst/>
            <a:gdLst/>
            <a:ahLst/>
            <a:cxnLst/>
            <a:rect l="l" t="t" r="r" b="b"/>
            <a:pathLst>
              <a:path w="7303134" h="0">
                <a:moveTo>
                  <a:pt x="0" y="0"/>
                </a:moveTo>
                <a:lnTo>
                  <a:pt x="730273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18449" y="2619807"/>
            <a:ext cx="7303134" cy="0"/>
          </a:xfrm>
          <a:custGeom>
            <a:avLst/>
            <a:gdLst/>
            <a:ahLst/>
            <a:cxnLst/>
            <a:rect l="l" t="t" r="r" b="b"/>
            <a:pathLst>
              <a:path w="7303134" h="0">
                <a:moveTo>
                  <a:pt x="0" y="0"/>
                </a:moveTo>
                <a:lnTo>
                  <a:pt x="730273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18449" y="2287298"/>
            <a:ext cx="7303134" cy="0"/>
          </a:xfrm>
          <a:custGeom>
            <a:avLst/>
            <a:gdLst/>
            <a:ahLst/>
            <a:cxnLst/>
            <a:rect l="l" t="t" r="r" b="b"/>
            <a:pathLst>
              <a:path w="7303134" h="0">
                <a:moveTo>
                  <a:pt x="0" y="0"/>
                </a:moveTo>
                <a:lnTo>
                  <a:pt x="730273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18449" y="1958945"/>
            <a:ext cx="7303134" cy="0"/>
          </a:xfrm>
          <a:custGeom>
            <a:avLst/>
            <a:gdLst/>
            <a:ahLst/>
            <a:cxnLst/>
            <a:rect l="l" t="t" r="r" b="b"/>
            <a:pathLst>
              <a:path w="7303134" h="0">
                <a:moveTo>
                  <a:pt x="0" y="0"/>
                </a:moveTo>
                <a:lnTo>
                  <a:pt x="730273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18449" y="1626436"/>
            <a:ext cx="7303134" cy="0"/>
          </a:xfrm>
          <a:custGeom>
            <a:avLst/>
            <a:gdLst/>
            <a:ahLst/>
            <a:cxnLst/>
            <a:rect l="l" t="t" r="r" b="b"/>
            <a:pathLst>
              <a:path w="7303134" h="0">
                <a:moveTo>
                  <a:pt x="0" y="0"/>
                </a:moveTo>
                <a:lnTo>
                  <a:pt x="730273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18449" y="1293927"/>
            <a:ext cx="7303134" cy="0"/>
          </a:xfrm>
          <a:custGeom>
            <a:avLst/>
            <a:gdLst/>
            <a:ahLst/>
            <a:cxnLst/>
            <a:rect l="l" t="t" r="r" b="b"/>
            <a:pathLst>
              <a:path w="7303134" h="0">
                <a:moveTo>
                  <a:pt x="0" y="0"/>
                </a:moveTo>
                <a:lnTo>
                  <a:pt x="730273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18449" y="961418"/>
            <a:ext cx="7303134" cy="0"/>
          </a:xfrm>
          <a:custGeom>
            <a:avLst/>
            <a:gdLst/>
            <a:ahLst/>
            <a:cxnLst/>
            <a:rect l="l" t="t" r="r" b="b"/>
            <a:pathLst>
              <a:path w="7303134" h="0">
                <a:moveTo>
                  <a:pt x="0" y="0"/>
                </a:moveTo>
                <a:lnTo>
                  <a:pt x="730273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17667" y="4282313"/>
            <a:ext cx="7303770" cy="0"/>
          </a:xfrm>
          <a:custGeom>
            <a:avLst/>
            <a:gdLst/>
            <a:ahLst/>
            <a:cxnLst/>
            <a:rect l="l" t="t" r="r" b="b"/>
            <a:pathLst>
              <a:path w="7303770" h="0">
                <a:moveTo>
                  <a:pt x="0" y="0"/>
                </a:moveTo>
                <a:lnTo>
                  <a:pt x="7303760" y="0"/>
                </a:lnTo>
              </a:path>
            </a:pathLst>
          </a:custGeom>
          <a:ln w="9524">
            <a:solidFill>
              <a:srgbClr val="E0E0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84209" y="3704617"/>
            <a:ext cx="727710" cy="332105"/>
          </a:xfrm>
          <a:custGeom>
            <a:avLst/>
            <a:gdLst/>
            <a:ahLst/>
            <a:cxnLst/>
            <a:rect l="l" t="t" r="r" b="b"/>
            <a:pathLst>
              <a:path w="727710" h="332104">
                <a:moveTo>
                  <a:pt x="0" y="0"/>
                </a:moveTo>
                <a:lnTo>
                  <a:pt x="727363" y="331530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11573" y="3588238"/>
            <a:ext cx="731520" cy="448309"/>
          </a:xfrm>
          <a:custGeom>
            <a:avLst/>
            <a:gdLst/>
            <a:ahLst/>
            <a:cxnLst/>
            <a:rect l="l" t="t" r="r" b="b"/>
            <a:pathLst>
              <a:path w="731519" h="448310">
                <a:moveTo>
                  <a:pt x="0" y="447909"/>
                </a:moveTo>
                <a:lnTo>
                  <a:pt x="731520" y="0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43093" y="2985566"/>
            <a:ext cx="731520" cy="603250"/>
          </a:xfrm>
          <a:custGeom>
            <a:avLst/>
            <a:gdLst/>
            <a:ahLst/>
            <a:cxnLst/>
            <a:rect l="l" t="t" r="r" b="b"/>
            <a:pathLst>
              <a:path w="731520" h="603250">
                <a:moveTo>
                  <a:pt x="0" y="602671"/>
                </a:moveTo>
                <a:lnTo>
                  <a:pt x="731519" y="0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74613" y="2985566"/>
            <a:ext cx="731520" cy="357505"/>
          </a:xfrm>
          <a:custGeom>
            <a:avLst/>
            <a:gdLst/>
            <a:ahLst/>
            <a:cxnLst/>
            <a:rect l="l" t="t" r="r" b="b"/>
            <a:pathLst>
              <a:path w="731520" h="357504">
                <a:moveTo>
                  <a:pt x="0" y="0"/>
                </a:moveTo>
                <a:lnTo>
                  <a:pt x="731519" y="357446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06133" y="3255729"/>
            <a:ext cx="727710" cy="87630"/>
          </a:xfrm>
          <a:custGeom>
            <a:avLst/>
            <a:gdLst/>
            <a:ahLst/>
            <a:cxnLst/>
            <a:rect l="l" t="t" r="r" b="b"/>
            <a:pathLst>
              <a:path w="727710" h="87629">
                <a:moveTo>
                  <a:pt x="0" y="87283"/>
                </a:moveTo>
                <a:lnTo>
                  <a:pt x="727362" y="0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133496" y="2619806"/>
            <a:ext cx="731520" cy="636270"/>
          </a:xfrm>
          <a:custGeom>
            <a:avLst/>
            <a:gdLst/>
            <a:ahLst/>
            <a:cxnLst/>
            <a:rect l="l" t="t" r="r" b="b"/>
            <a:pathLst>
              <a:path w="731520" h="636270">
                <a:moveTo>
                  <a:pt x="0" y="635923"/>
                </a:moveTo>
                <a:lnTo>
                  <a:pt x="731519" y="0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65016" y="2524209"/>
            <a:ext cx="731520" cy="95885"/>
          </a:xfrm>
          <a:custGeom>
            <a:avLst/>
            <a:gdLst/>
            <a:ahLst/>
            <a:cxnLst/>
            <a:rect l="l" t="t" r="r" b="b"/>
            <a:pathLst>
              <a:path w="731520" h="95885">
                <a:moveTo>
                  <a:pt x="0" y="95596"/>
                </a:moveTo>
                <a:lnTo>
                  <a:pt x="731520" y="0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596537" y="2145980"/>
            <a:ext cx="727710" cy="378460"/>
          </a:xfrm>
          <a:custGeom>
            <a:avLst/>
            <a:gdLst/>
            <a:ahLst/>
            <a:cxnLst/>
            <a:rect l="l" t="t" r="r" b="b"/>
            <a:pathLst>
              <a:path w="727709" h="378460">
                <a:moveTo>
                  <a:pt x="0" y="378229"/>
                </a:moveTo>
                <a:lnTo>
                  <a:pt x="727361" y="0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323899" y="2145980"/>
            <a:ext cx="731520" cy="203835"/>
          </a:xfrm>
          <a:custGeom>
            <a:avLst/>
            <a:gdLst/>
            <a:ahLst/>
            <a:cxnLst/>
            <a:rect l="l" t="t" r="r" b="b"/>
            <a:pathLst>
              <a:path w="731520" h="203835">
                <a:moveTo>
                  <a:pt x="0" y="0"/>
                </a:moveTo>
                <a:lnTo>
                  <a:pt x="731520" y="203661"/>
                </a:lnTo>
              </a:path>
            </a:pathLst>
          </a:custGeom>
          <a:ln w="28574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33945" y="3653444"/>
            <a:ext cx="99752" cy="103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61308" y="3985952"/>
            <a:ext cx="99752" cy="103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892828" y="3537065"/>
            <a:ext cx="99752" cy="103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624348" y="2934393"/>
            <a:ext cx="99752" cy="103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355869" y="3291839"/>
            <a:ext cx="99752" cy="103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083231" y="3204556"/>
            <a:ext cx="99752" cy="103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14752" y="2568633"/>
            <a:ext cx="99752" cy="103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546272" y="2473036"/>
            <a:ext cx="99752" cy="103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273635" y="2094807"/>
            <a:ext cx="99752" cy="103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005156" y="2298469"/>
            <a:ext cx="99752" cy="103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484209" y="1206643"/>
            <a:ext cx="727710" cy="474345"/>
          </a:xfrm>
          <a:custGeom>
            <a:avLst/>
            <a:gdLst/>
            <a:ahLst/>
            <a:cxnLst/>
            <a:rect l="l" t="t" r="r" b="b"/>
            <a:pathLst>
              <a:path w="727710" h="474344">
                <a:moveTo>
                  <a:pt x="0" y="473824"/>
                </a:moveTo>
                <a:lnTo>
                  <a:pt x="727363" y="0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211573" y="1206643"/>
            <a:ext cx="731520" cy="528320"/>
          </a:xfrm>
          <a:custGeom>
            <a:avLst/>
            <a:gdLst/>
            <a:ahLst/>
            <a:cxnLst/>
            <a:rect l="l" t="t" r="r" b="b"/>
            <a:pathLst>
              <a:path w="731519" h="528319">
                <a:moveTo>
                  <a:pt x="0" y="0"/>
                </a:moveTo>
                <a:lnTo>
                  <a:pt x="731520" y="527858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43093" y="1734501"/>
            <a:ext cx="731520" cy="523875"/>
          </a:xfrm>
          <a:custGeom>
            <a:avLst/>
            <a:gdLst/>
            <a:ahLst/>
            <a:cxnLst/>
            <a:rect l="l" t="t" r="r" b="b"/>
            <a:pathLst>
              <a:path w="731520" h="523875">
                <a:moveTo>
                  <a:pt x="0" y="0"/>
                </a:moveTo>
                <a:lnTo>
                  <a:pt x="731519" y="523701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674613" y="1900756"/>
            <a:ext cx="731520" cy="357505"/>
          </a:xfrm>
          <a:custGeom>
            <a:avLst/>
            <a:gdLst/>
            <a:ahLst/>
            <a:cxnLst/>
            <a:rect l="l" t="t" r="r" b="b"/>
            <a:pathLst>
              <a:path w="731520" h="357505">
                <a:moveTo>
                  <a:pt x="0" y="357447"/>
                </a:moveTo>
                <a:lnTo>
                  <a:pt x="731519" y="0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06133" y="1900756"/>
            <a:ext cx="727710" cy="324485"/>
          </a:xfrm>
          <a:custGeom>
            <a:avLst/>
            <a:gdLst/>
            <a:ahLst/>
            <a:cxnLst/>
            <a:rect l="l" t="t" r="r" b="b"/>
            <a:pathLst>
              <a:path w="727710" h="324485">
                <a:moveTo>
                  <a:pt x="0" y="0"/>
                </a:moveTo>
                <a:lnTo>
                  <a:pt x="727362" y="324196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133496" y="2224952"/>
            <a:ext cx="731520" cy="445134"/>
          </a:xfrm>
          <a:custGeom>
            <a:avLst/>
            <a:gdLst/>
            <a:ahLst/>
            <a:cxnLst/>
            <a:rect l="l" t="t" r="r" b="b"/>
            <a:pathLst>
              <a:path w="731520" h="445135">
                <a:moveTo>
                  <a:pt x="0" y="0"/>
                </a:moveTo>
                <a:lnTo>
                  <a:pt x="731519" y="444730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865016" y="2669683"/>
            <a:ext cx="731520" cy="179070"/>
          </a:xfrm>
          <a:custGeom>
            <a:avLst/>
            <a:gdLst/>
            <a:ahLst/>
            <a:cxnLst/>
            <a:rect l="l" t="t" r="r" b="b"/>
            <a:pathLst>
              <a:path w="731520" h="179069">
                <a:moveTo>
                  <a:pt x="0" y="0"/>
                </a:moveTo>
                <a:lnTo>
                  <a:pt x="731520" y="178723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596537" y="2848407"/>
            <a:ext cx="727710" cy="247650"/>
          </a:xfrm>
          <a:custGeom>
            <a:avLst/>
            <a:gdLst/>
            <a:ahLst/>
            <a:cxnLst/>
            <a:rect l="l" t="t" r="r" b="b"/>
            <a:pathLst>
              <a:path w="727709" h="247650">
                <a:moveTo>
                  <a:pt x="0" y="0"/>
                </a:moveTo>
                <a:lnTo>
                  <a:pt x="727361" y="247601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323899" y="2993879"/>
            <a:ext cx="731520" cy="102235"/>
          </a:xfrm>
          <a:custGeom>
            <a:avLst/>
            <a:gdLst/>
            <a:ahLst/>
            <a:cxnLst/>
            <a:rect l="l" t="t" r="r" b="b"/>
            <a:pathLst>
              <a:path w="731520" h="102235">
                <a:moveTo>
                  <a:pt x="0" y="102129"/>
                </a:moveTo>
                <a:lnTo>
                  <a:pt x="731520" y="0"/>
                </a:lnTo>
              </a:path>
            </a:pathLst>
          </a:custGeom>
          <a:ln w="28574">
            <a:solidFill>
              <a:srgbClr val="F2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433945" y="1629294"/>
            <a:ext cx="99752" cy="103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161308" y="1155469"/>
            <a:ext cx="99752" cy="103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92828" y="1683327"/>
            <a:ext cx="99752" cy="103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624348" y="2207029"/>
            <a:ext cx="99752" cy="103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355869" y="1849582"/>
            <a:ext cx="99752" cy="103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083231" y="2173778"/>
            <a:ext cx="99752" cy="103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814752" y="2618509"/>
            <a:ext cx="99752" cy="103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546272" y="2797233"/>
            <a:ext cx="99752" cy="103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273635" y="3046615"/>
            <a:ext cx="99752" cy="103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005156" y="2942705"/>
            <a:ext cx="99752" cy="103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84209" y="4282313"/>
            <a:ext cx="727710" cy="0"/>
          </a:xfrm>
          <a:custGeom>
            <a:avLst/>
            <a:gdLst/>
            <a:ahLst/>
            <a:cxnLst/>
            <a:rect l="l" t="t" r="r" b="b"/>
            <a:pathLst>
              <a:path w="727710" h="0">
                <a:moveTo>
                  <a:pt x="0" y="0"/>
                </a:moveTo>
                <a:lnTo>
                  <a:pt x="727363" y="0"/>
                </a:lnTo>
              </a:path>
            </a:pathLst>
          </a:custGeom>
          <a:ln w="28574">
            <a:solidFill>
              <a:srgbClr val="B4B4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211573" y="4282313"/>
            <a:ext cx="731520" cy="0"/>
          </a:xfrm>
          <a:custGeom>
            <a:avLst/>
            <a:gdLst/>
            <a:ahLst/>
            <a:cxnLst/>
            <a:rect l="l" t="t" r="r" b="b"/>
            <a:pathLst>
              <a:path w="731519" h="0">
                <a:moveTo>
                  <a:pt x="0" y="0"/>
                </a:moveTo>
                <a:lnTo>
                  <a:pt x="731520" y="0"/>
                </a:lnTo>
              </a:path>
            </a:pathLst>
          </a:custGeom>
          <a:ln w="28574">
            <a:solidFill>
              <a:srgbClr val="B4B4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943093" y="4120253"/>
            <a:ext cx="731520" cy="162560"/>
          </a:xfrm>
          <a:custGeom>
            <a:avLst/>
            <a:gdLst/>
            <a:ahLst/>
            <a:cxnLst/>
            <a:rect l="l" t="t" r="r" b="b"/>
            <a:pathLst>
              <a:path w="731520" h="162560">
                <a:moveTo>
                  <a:pt x="0" y="162058"/>
                </a:moveTo>
                <a:lnTo>
                  <a:pt x="731519" y="0"/>
                </a:lnTo>
              </a:path>
            </a:pathLst>
          </a:custGeom>
          <a:ln w="28574">
            <a:solidFill>
              <a:srgbClr val="B4B4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674613" y="3850090"/>
            <a:ext cx="731520" cy="270510"/>
          </a:xfrm>
          <a:custGeom>
            <a:avLst/>
            <a:gdLst/>
            <a:ahLst/>
            <a:cxnLst/>
            <a:rect l="l" t="t" r="r" b="b"/>
            <a:pathLst>
              <a:path w="731520" h="270510">
                <a:moveTo>
                  <a:pt x="0" y="270163"/>
                </a:moveTo>
                <a:lnTo>
                  <a:pt x="731519" y="0"/>
                </a:lnTo>
              </a:path>
            </a:pathLst>
          </a:custGeom>
          <a:ln w="28574">
            <a:solidFill>
              <a:srgbClr val="B4B4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406133" y="3097788"/>
            <a:ext cx="727710" cy="752475"/>
          </a:xfrm>
          <a:custGeom>
            <a:avLst/>
            <a:gdLst/>
            <a:ahLst/>
            <a:cxnLst/>
            <a:rect l="l" t="t" r="r" b="b"/>
            <a:pathLst>
              <a:path w="727710" h="752475">
                <a:moveTo>
                  <a:pt x="0" y="752301"/>
                </a:moveTo>
                <a:lnTo>
                  <a:pt x="727362" y="0"/>
                </a:lnTo>
              </a:path>
            </a:pathLst>
          </a:custGeom>
          <a:ln w="28574">
            <a:solidFill>
              <a:srgbClr val="B4B4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133496" y="2574087"/>
            <a:ext cx="731520" cy="523875"/>
          </a:xfrm>
          <a:custGeom>
            <a:avLst/>
            <a:gdLst/>
            <a:ahLst/>
            <a:cxnLst/>
            <a:rect l="l" t="t" r="r" b="b"/>
            <a:pathLst>
              <a:path w="731520" h="523875">
                <a:moveTo>
                  <a:pt x="0" y="523700"/>
                </a:moveTo>
                <a:lnTo>
                  <a:pt x="731519" y="0"/>
                </a:lnTo>
              </a:path>
            </a:pathLst>
          </a:custGeom>
          <a:ln w="28574">
            <a:solidFill>
              <a:srgbClr val="B4B4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865016" y="2328861"/>
            <a:ext cx="731520" cy="245745"/>
          </a:xfrm>
          <a:custGeom>
            <a:avLst/>
            <a:gdLst/>
            <a:ahLst/>
            <a:cxnLst/>
            <a:rect l="l" t="t" r="r" b="b"/>
            <a:pathLst>
              <a:path w="731520" h="245744">
                <a:moveTo>
                  <a:pt x="0" y="245225"/>
                </a:moveTo>
                <a:lnTo>
                  <a:pt x="731520" y="0"/>
                </a:lnTo>
              </a:path>
            </a:pathLst>
          </a:custGeom>
          <a:ln w="28574">
            <a:solidFill>
              <a:srgbClr val="B4B4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596537" y="1863348"/>
            <a:ext cx="727710" cy="466090"/>
          </a:xfrm>
          <a:custGeom>
            <a:avLst/>
            <a:gdLst/>
            <a:ahLst/>
            <a:cxnLst/>
            <a:rect l="l" t="t" r="r" b="b"/>
            <a:pathLst>
              <a:path w="727709" h="466089">
                <a:moveTo>
                  <a:pt x="0" y="465513"/>
                </a:moveTo>
                <a:lnTo>
                  <a:pt x="727361" y="0"/>
                </a:lnTo>
              </a:path>
            </a:pathLst>
          </a:custGeom>
          <a:ln w="28574">
            <a:solidFill>
              <a:srgbClr val="B4B4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323899" y="1863348"/>
            <a:ext cx="731520" cy="87630"/>
          </a:xfrm>
          <a:custGeom>
            <a:avLst/>
            <a:gdLst/>
            <a:ahLst/>
            <a:cxnLst/>
            <a:rect l="l" t="t" r="r" b="b"/>
            <a:pathLst>
              <a:path w="731520" h="87630">
                <a:moveTo>
                  <a:pt x="0" y="0"/>
                </a:moveTo>
                <a:lnTo>
                  <a:pt x="731520" y="87284"/>
                </a:lnTo>
              </a:path>
            </a:pathLst>
          </a:custGeom>
          <a:ln w="28574">
            <a:solidFill>
              <a:srgbClr val="B4B4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46414" y="4243647"/>
            <a:ext cx="74814" cy="78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173777" y="4243647"/>
            <a:ext cx="74814" cy="78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905297" y="4243647"/>
            <a:ext cx="74814" cy="78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636817" y="4081549"/>
            <a:ext cx="74814" cy="78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368337" y="3811385"/>
            <a:ext cx="74814" cy="78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095702" y="3059083"/>
            <a:ext cx="74814" cy="78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827221" y="2535382"/>
            <a:ext cx="74814" cy="78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558740" y="2290156"/>
            <a:ext cx="74814" cy="78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286104" y="1824643"/>
            <a:ext cx="74814" cy="78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017625" y="1911928"/>
            <a:ext cx="74814" cy="789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620952" y="4744372"/>
            <a:ext cx="243839" cy="98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079907" y="4744372"/>
            <a:ext cx="243840" cy="98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479567" y="4757072"/>
            <a:ext cx="243840" cy="730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658479" y="867553"/>
            <a:ext cx="7703184" cy="4054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7343140">
              <a:lnSpc>
                <a:spcPct val="100000"/>
              </a:lnSpc>
              <a:spcBef>
                <a:spcPts val="100"/>
              </a:spcBef>
            </a:pPr>
            <a:r>
              <a:rPr dirty="0" sz="1050" spc="-35">
                <a:solidFill>
                  <a:srgbClr val="595959"/>
                </a:solidFill>
                <a:latin typeface="Franklin Gothic Book"/>
                <a:cs typeface="Franklin Gothic Book"/>
              </a:rPr>
              <a:t>1</a:t>
            </a:r>
            <a:r>
              <a:rPr dirty="0" sz="1050" spc="-5">
                <a:solidFill>
                  <a:srgbClr val="595959"/>
                </a:solidFill>
                <a:latin typeface="Franklin Gothic Book"/>
                <a:cs typeface="Franklin Gothic Book"/>
              </a:rPr>
              <a:t>00</a:t>
            </a:r>
            <a:r>
              <a:rPr dirty="0" sz="1050">
                <a:solidFill>
                  <a:srgbClr val="595959"/>
                </a:solidFill>
                <a:latin typeface="Franklin Gothic Book"/>
                <a:cs typeface="Franklin Gothic Book"/>
              </a:rPr>
              <a:t>%</a:t>
            </a:r>
            <a:endParaRPr sz="10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7265034">
              <a:lnSpc>
                <a:spcPct val="100000"/>
              </a:lnSpc>
            </a:pPr>
            <a:r>
              <a:rPr dirty="0" sz="1050" spc="-5">
                <a:solidFill>
                  <a:srgbClr val="595959"/>
                </a:solidFill>
                <a:latin typeface="Franklin Gothic Book"/>
                <a:cs typeface="Franklin Gothic Book"/>
              </a:rPr>
              <a:t>90%</a:t>
            </a:r>
            <a:endParaRPr sz="10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7265034">
              <a:lnSpc>
                <a:spcPct val="100000"/>
              </a:lnSpc>
            </a:pPr>
            <a:r>
              <a:rPr dirty="0" sz="1050" spc="-5">
                <a:solidFill>
                  <a:srgbClr val="595959"/>
                </a:solidFill>
                <a:latin typeface="Franklin Gothic Book"/>
                <a:cs typeface="Franklin Gothic Book"/>
              </a:rPr>
              <a:t>80%</a:t>
            </a:r>
            <a:endParaRPr sz="10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7265034">
              <a:lnSpc>
                <a:spcPct val="100000"/>
              </a:lnSpc>
            </a:pPr>
            <a:r>
              <a:rPr dirty="0" sz="1050" spc="-5">
                <a:solidFill>
                  <a:srgbClr val="595959"/>
                </a:solidFill>
                <a:latin typeface="Franklin Gothic Book"/>
                <a:cs typeface="Franklin Gothic Book"/>
              </a:rPr>
              <a:t>70%</a:t>
            </a:r>
            <a:endParaRPr sz="10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7265034">
              <a:lnSpc>
                <a:spcPct val="100000"/>
              </a:lnSpc>
            </a:pPr>
            <a:r>
              <a:rPr dirty="0" sz="1050" spc="-5">
                <a:solidFill>
                  <a:srgbClr val="595959"/>
                </a:solidFill>
                <a:latin typeface="Franklin Gothic Book"/>
                <a:cs typeface="Franklin Gothic Book"/>
              </a:rPr>
              <a:t>60%</a:t>
            </a:r>
            <a:endParaRPr sz="10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7265034">
              <a:lnSpc>
                <a:spcPct val="100000"/>
              </a:lnSpc>
            </a:pPr>
            <a:r>
              <a:rPr dirty="0" sz="1050" spc="-5">
                <a:solidFill>
                  <a:srgbClr val="595959"/>
                </a:solidFill>
                <a:latin typeface="Franklin Gothic Book"/>
                <a:cs typeface="Franklin Gothic Book"/>
              </a:rPr>
              <a:t>50%</a:t>
            </a:r>
            <a:endParaRPr sz="10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7265034">
              <a:lnSpc>
                <a:spcPct val="100000"/>
              </a:lnSpc>
            </a:pPr>
            <a:r>
              <a:rPr dirty="0" sz="1050" spc="-5">
                <a:solidFill>
                  <a:srgbClr val="595959"/>
                </a:solidFill>
                <a:latin typeface="Franklin Gothic Book"/>
                <a:cs typeface="Franklin Gothic Book"/>
              </a:rPr>
              <a:t>40%</a:t>
            </a:r>
            <a:endParaRPr sz="10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7265034">
              <a:lnSpc>
                <a:spcPct val="100000"/>
              </a:lnSpc>
            </a:pPr>
            <a:r>
              <a:rPr dirty="0" sz="1050" spc="-5">
                <a:solidFill>
                  <a:srgbClr val="595959"/>
                </a:solidFill>
                <a:latin typeface="Franklin Gothic Book"/>
                <a:cs typeface="Franklin Gothic Book"/>
              </a:rPr>
              <a:t>30%</a:t>
            </a:r>
            <a:endParaRPr sz="10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7265034">
              <a:lnSpc>
                <a:spcPct val="100000"/>
              </a:lnSpc>
            </a:pPr>
            <a:r>
              <a:rPr dirty="0" sz="1050" spc="-5">
                <a:solidFill>
                  <a:srgbClr val="595959"/>
                </a:solidFill>
                <a:latin typeface="Franklin Gothic Book"/>
                <a:cs typeface="Franklin Gothic Book"/>
              </a:rPr>
              <a:t>20%</a:t>
            </a:r>
            <a:endParaRPr sz="10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7268845">
              <a:lnSpc>
                <a:spcPct val="100000"/>
              </a:lnSpc>
            </a:pPr>
            <a:r>
              <a:rPr dirty="0" sz="1050" spc="-15">
                <a:solidFill>
                  <a:srgbClr val="595959"/>
                </a:solidFill>
                <a:latin typeface="Franklin Gothic Book"/>
                <a:cs typeface="Franklin Gothic Book"/>
              </a:rPr>
              <a:t>10%</a:t>
            </a:r>
            <a:endParaRPr sz="10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7190740">
              <a:lnSpc>
                <a:spcPct val="100000"/>
              </a:lnSpc>
            </a:pPr>
            <a:r>
              <a:rPr dirty="0" sz="1050" spc="-5">
                <a:solidFill>
                  <a:srgbClr val="595959"/>
                </a:solidFill>
                <a:latin typeface="Franklin Gothic Book"/>
                <a:cs typeface="Franklin Gothic Book"/>
              </a:rPr>
              <a:t>0%</a:t>
            </a:r>
            <a:endParaRPr sz="1050">
              <a:latin typeface="Franklin Gothic Book"/>
              <a:cs typeface="Franklin Gothic Book"/>
            </a:endParaRPr>
          </a:p>
          <a:p>
            <a:pPr algn="ctr" marL="518795">
              <a:lnSpc>
                <a:spcPct val="100000"/>
              </a:lnSpc>
              <a:spcBef>
                <a:spcPts val="95"/>
              </a:spcBef>
              <a:tabLst>
                <a:tab pos="1249045" algn="l"/>
                <a:tab pos="1979930" algn="l"/>
                <a:tab pos="2710180" algn="l"/>
                <a:tab pos="3440429" algn="l"/>
                <a:tab pos="4170679" algn="l"/>
                <a:tab pos="4900930" algn="l"/>
                <a:tab pos="5631815" algn="l"/>
                <a:tab pos="6362065" algn="l"/>
                <a:tab pos="7092315" algn="l"/>
              </a:tabLst>
            </a:pP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2014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 Q3	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2014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 Q4	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2015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 Q1	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2015</a:t>
            </a:r>
            <a:r>
              <a:rPr dirty="0" sz="1200" spc="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Q2	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2015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 Q3	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2015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 Q4	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2016</a:t>
            </a:r>
            <a:r>
              <a:rPr dirty="0" sz="1200" spc="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Q1	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2016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 Q2	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2016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 Q3	</a:t>
            </a:r>
            <a:r>
              <a:rPr dirty="0" sz="1200" spc="-5">
                <a:solidFill>
                  <a:srgbClr val="595959"/>
                </a:solidFill>
                <a:latin typeface="Arial"/>
                <a:cs typeface="Arial"/>
              </a:rPr>
              <a:t>2016</a:t>
            </a:r>
            <a:r>
              <a:rPr dirty="0" sz="1200" spc="-7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95959"/>
                </a:solidFill>
                <a:latin typeface="Arial"/>
                <a:cs typeface="Arial"/>
              </a:rPr>
              <a:t>Q4</a:t>
            </a:r>
            <a:endParaRPr sz="1200">
              <a:latin typeface="Arial"/>
              <a:cs typeface="Arial"/>
            </a:endParaRPr>
          </a:p>
          <a:p>
            <a:pPr algn="ctr" marL="416559">
              <a:lnSpc>
                <a:spcPct val="100000"/>
              </a:lnSpc>
              <a:spcBef>
                <a:spcPts val="1095"/>
              </a:spcBef>
              <a:tabLst>
                <a:tab pos="1875789" algn="l"/>
                <a:tab pos="3275329" algn="l"/>
              </a:tabLst>
            </a:pPr>
            <a:r>
              <a:rPr dirty="0" sz="1400" spc="-5">
                <a:solidFill>
                  <a:srgbClr val="595959"/>
                </a:solidFill>
                <a:latin typeface="Arial"/>
                <a:cs typeface="Arial"/>
              </a:rPr>
              <a:t>Transseptal	Transapical	SAPIEN </a:t>
            </a:r>
            <a:r>
              <a:rPr dirty="0" sz="1400">
                <a:solidFill>
                  <a:srgbClr val="595959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15671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Objectives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23419" y="1412133"/>
            <a:ext cx="8121650" cy="1940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44546A"/>
                </a:solidFill>
                <a:latin typeface="Arial"/>
                <a:cs typeface="Arial"/>
              </a:rPr>
              <a:t>Assess </a:t>
            </a:r>
            <a:r>
              <a:rPr dirty="0" sz="2400" spc="-5">
                <a:solidFill>
                  <a:srgbClr val="44546A"/>
                </a:solidFill>
                <a:latin typeface="Arial"/>
                <a:cs typeface="Arial"/>
              </a:rPr>
              <a:t>contemporary outcomes </a:t>
            </a:r>
            <a:r>
              <a:rPr dirty="0" sz="2400">
                <a:solidFill>
                  <a:srgbClr val="44546A"/>
                </a:solidFill>
                <a:latin typeface="Arial"/>
                <a:cs typeface="Arial"/>
              </a:rPr>
              <a:t>of </a:t>
            </a:r>
            <a:r>
              <a:rPr dirty="0" sz="2400" spc="-15">
                <a:solidFill>
                  <a:srgbClr val="44546A"/>
                </a:solidFill>
                <a:latin typeface="Arial"/>
                <a:cs typeface="Arial"/>
              </a:rPr>
              <a:t>MViV </a:t>
            </a:r>
            <a:r>
              <a:rPr dirty="0" sz="2400">
                <a:solidFill>
                  <a:srgbClr val="44546A"/>
                </a:solidFill>
                <a:latin typeface="Arial"/>
                <a:cs typeface="Arial"/>
              </a:rPr>
              <a:t>using </a:t>
            </a:r>
            <a:r>
              <a:rPr dirty="0" sz="2400" spc="-5">
                <a:solidFill>
                  <a:srgbClr val="44546A"/>
                </a:solidFill>
                <a:latin typeface="Arial"/>
                <a:cs typeface="Arial"/>
              </a:rPr>
              <a:t>SAPIEN</a:t>
            </a:r>
            <a:r>
              <a:rPr dirty="0" sz="2400" spc="3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4546A"/>
                </a:solidFill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44546A"/>
              </a:buClr>
              <a:buFont typeface="Wingdings"/>
              <a:buChar char=""/>
            </a:pP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44546A"/>
                </a:solidFill>
                <a:latin typeface="Arial"/>
                <a:cs typeface="Arial"/>
              </a:rPr>
              <a:t>Compare </a:t>
            </a:r>
            <a:r>
              <a:rPr dirty="0" sz="2400" spc="-5">
                <a:solidFill>
                  <a:srgbClr val="44546A"/>
                </a:solidFill>
                <a:latin typeface="Arial"/>
                <a:cs typeface="Arial"/>
              </a:rPr>
              <a:t>outcomes </a:t>
            </a:r>
            <a:r>
              <a:rPr dirty="0" sz="2400">
                <a:solidFill>
                  <a:srgbClr val="44546A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44546A"/>
                </a:solidFill>
                <a:latin typeface="Arial"/>
                <a:cs typeface="Arial"/>
              </a:rPr>
              <a:t>transseptal </a:t>
            </a:r>
            <a:r>
              <a:rPr dirty="0" sz="2400">
                <a:solidFill>
                  <a:srgbClr val="44546A"/>
                </a:solidFill>
                <a:latin typeface="Arial"/>
                <a:cs typeface="Arial"/>
              </a:rPr>
              <a:t>vs </a:t>
            </a:r>
            <a:r>
              <a:rPr dirty="0" sz="2400" spc="-5">
                <a:solidFill>
                  <a:srgbClr val="44546A"/>
                </a:solidFill>
                <a:latin typeface="Arial"/>
                <a:cs typeface="Arial"/>
              </a:rPr>
              <a:t>transapical</a:t>
            </a:r>
            <a:r>
              <a:rPr dirty="0" sz="2400" spc="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44546A"/>
                </a:solidFill>
                <a:latin typeface="Arial"/>
                <a:cs typeface="Arial"/>
              </a:rPr>
              <a:t>MViV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44546A"/>
              </a:buClr>
              <a:buFont typeface="Wingdings"/>
              <a:buChar char=""/>
            </a:pP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44546A"/>
                </a:solidFill>
                <a:latin typeface="Arial"/>
                <a:cs typeface="Arial"/>
              </a:rPr>
              <a:t>Determine predictors </a:t>
            </a:r>
            <a:r>
              <a:rPr dirty="0" sz="2400">
                <a:solidFill>
                  <a:srgbClr val="44546A"/>
                </a:solidFill>
                <a:latin typeface="Arial"/>
                <a:cs typeface="Arial"/>
              </a:rPr>
              <a:t>of procedural and 1-year</a:t>
            </a:r>
            <a:r>
              <a:rPr dirty="0" sz="2400" spc="-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44546A"/>
                </a:solidFill>
                <a:latin typeface="Arial"/>
                <a:cs typeface="Arial"/>
              </a:rPr>
              <a:t>mortality.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127889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Met</a:t>
            </a:r>
            <a:r>
              <a:rPr dirty="0" sz="2400" spc="-5"/>
              <a:t>hod</a:t>
            </a:r>
            <a:r>
              <a:rPr dirty="0" sz="2400"/>
              <a:t>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29694" y="967171"/>
            <a:ext cx="8076565" cy="3848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167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Retrospective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review of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data from the STS/ACC/TVT Registry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linked 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with data from the Centers for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Medicare &amp; Medicaid Services</a:t>
            </a:r>
            <a:r>
              <a:rPr dirty="0" sz="2000" spc="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(CMS).</a:t>
            </a:r>
            <a:endParaRPr sz="2000">
              <a:latin typeface="Arial"/>
              <a:cs typeface="Arial"/>
            </a:endParaRPr>
          </a:p>
          <a:p>
            <a:pPr marL="355600" marR="92075" indent="-342900">
              <a:lnSpc>
                <a:spcPct val="120800"/>
              </a:lnSpc>
              <a:spcBef>
                <a:spcPts val="18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1,576 patients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underwent </a:t>
            </a:r>
            <a:r>
              <a:rPr dirty="0" sz="2000" spc="-10">
                <a:solidFill>
                  <a:srgbClr val="44546A"/>
                </a:solidFill>
                <a:latin typeface="Arial"/>
                <a:cs typeface="Arial"/>
              </a:rPr>
              <a:t>MViV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procedure at 271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hospitals between 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June 2015 and August of 2019 and were enrolled in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this</a:t>
            </a:r>
            <a:r>
              <a:rPr dirty="0" sz="2000" spc="-17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44546A"/>
                </a:solidFill>
                <a:latin typeface="Arial"/>
                <a:cs typeface="Arial"/>
              </a:rPr>
              <a:t>registry.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44546A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Patient treated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under clinical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trials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were not included in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TVT</a:t>
            </a:r>
            <a:r>
              <a:rPr dirty="0" sz="2000" spc="-6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registry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44546A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Outcomes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of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transseptal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vs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transapical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procedures were</a:t>
            </a:r>
            <a:r>
              <a:rPr dirty="0" sz="2000" spc="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compared</a:t>
            </a:r>
            <a:endParaRPr sz="2000">
              <a:latin typeface="Arial"/>
              <a:cs typeface="Arial"/>
            </a:endParaRPr>
          </a:p>
          <a:p>
            <a:pPr marL="355600" marR="285750" indent="-342900">
              <a:lnSpc>
                <a:spcPct val="120800"/>
              </a:lnSpc>
              <a:spcBef>
                <a:spcPts val="17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Univariate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and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multivariate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analyses were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conducted to determine 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independent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predictors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of 1-year</a:t>
            </a:r>
            <a:r>
              <a:rPr dirty="0" sz="2000" spc="-20">
                <a:solidFill>
                  <a:srgbClr val="44546A"/>
                </a:solidFill>
                <a:latin typeface="Arial"/>
                <a:cs typeface="Arial"/>
              </a:rPr>
              <a:t> mortality.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15157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Endpoints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99296" y="984575"/>
            <a:ext cx="7692390" cy="2590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Primary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Safety Endpoint: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Procedural </a:t>
            </a:r>
            <a:r>
              <a:rPr dirty="0" sz="2000" spc="-25">
                <a:solidFill>
                  <a:srgbClr val="44546A"/>
                </a:solidFill>
                <a:latin typeface="Arial"/>
                <a:cs typeface="Arial"/>
              </a:rPr>
              <a:t>Technical</a:t>
            </a:r>
            <a:r>
              <a:rPr dirty="0" sz="2000" spc="-6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Success*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4546A"/>
              </a:buClr>
              <a:buFont typeface="Wingdings"/>
              <a:buChar char=""/>
            </a:pP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Primary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Effectiveness Endpoint: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All-cause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Mortality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at 1</a:t>
            </a:r>
            <a:r>
              <a:rPr dirty="0" sz="2000" spc="-12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44546A"/>
                </a:solidFill>
                <a:latin typeface="Arial"/>
                <a:cs typeface="Arial"/>
              </a:rPr>
              <a:t>year.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44546A"/>
              </a:buClr>
              <a:buFont typeface="Wingdings"/>
              <a:buChar char=""/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4546A"/>
              </a:buClr>
              <a:buFont typeface="Wingdings"/>
              <a:buChar char=""/>
            </a:pPr>
            <a:endParaRPr sz="19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Secondary</a:t>
            </a:r>
            <a:r>
              <a:rPr dirty="0" sz="2000" spc="-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Endpoints:</a:t>
            </a:r>
            <a:endParaRPr sz="2000">
              <a:latin typeface="Arial"/>
              <a:cs typeface="Arial"/>
            </a:endParaRPr>
          </a:p>
          <a:p>
            <a:pPr marL="12700" marR="5080" indent="352425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Procedural and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In-hospital outcomes,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NYHA class,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Quality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of</a:t>
            </a:r>
            <a:r>
              <a:rPr dirty="0" sz="2000" spc="-10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Life 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and adverse </a:t>
            </a:r>
            <a:r>
              <a:rPr dirty="0" sz="2000" spc="-5">
                <a:solidFill>
                  <a:srgbClr val="44546A"/>
                </a:solidFill>
                <a:latin typeface="Arial"/>
                <a:cs typeface="Arial"/>
              </a:rPr>
              <a:t>events </a:t>
            </a:r>
            <a:r>
              <a:rPr dirty="0" sz="2000">
                <a:solidFill>
                  <a:srgbClr val="44546A"/>
                </a:solidFill>
                <a:latin typeface="Arial"/>
                <a:cs typeface="Arial"/>
              </a:rPr>
              <a:t>at 30 days and 1</a:t>
            </a:r>
            <a:r>
              <a:rPr dirty="0" sz="2000" spc="-25">
                <a:solidFill>
                  <a:srgbClr val="44546A"/>
                </a:solidFill>
                <a:latin typeface="Arial"/>
                <a:cs typeface="Arial"/>
              </a:rPr>
              <a:t> year.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0398" y="4331210"/>
            <a:ext cx="4841240" cy="708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040"/>
              </a:lnSpc>
              <a:spcBef>
                <a:spcPts val="100"/>
              </a:spcBef>
            </a:pP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*Defined as per </a:t>
            </a:r>
            <a:r>
              <a:rPr dirty="0" sz="900" spc="-15">
                <a:solidFill>
                  <a:srgbClr val="44546A"/>
                </a:solidFill>
                <a:latin typeface="Arial"/>
                <a:cs typeface="Arial"/>
              </a:rPr>
              <a:t>MVARC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criteria at exit from the cath</a:t>
            </a:r>
            <a:r>
              <a:rPr dirty="0" sz="900" spc="-2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44546A"/>
                </a:solidFill>
                <a:latin typeface="Arial"/>
                <a:cs typeface="Arial"/>
              </a:rPr>
              <a:t>lab:</a:t>
            </a:r>
            <a:endParaRPr sz="900">
              <a:latin typeface="Arial"/>
              <a:cs typeface="Arial"/>
            </a:endParaRPr>
          </a:p>
          <a:p>
            <a:pPr marL="81915" indent="-69215">
              <a:lnSpc>
                <a:spcPts val="1040"/>
              </a:lnSpc>
              <a:buChar char="-"/>
              <a:tabLst>
                <a:tab pos="82550" algn="l"/>
              </a:tabLst>
            </a:pP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Patient</a:t>
            </a:r>
            <a:r>
              <a:rPr dirty="0" sz="900" spc="-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alive</a:t>
            </a:r>
            <a:endParaRPr sz="900">
              <a:latin typeface="Arial"/>
              <a:cs typeface="Arial"/>
            </a:endParaRPr>
          </a:p>
          <a:p>
            <a:pPr marL="81915" indent="-69215">
              <a:lnSpc>
                <a:spcPct val="100000"/>
              </a:lnSpc>
              <a:spcBef>
                <a:spcPts val="20"/>
              </a:spcBef>
              <a:buChar char="-"/>
              <a:tabLst>
                <a:tab pos="82550" algn="l"/>
              </a:tabLst>
            </a:pPr>
            <a:r>
              <a:rPr dirty="0" sz="900" spc="-5">
                <a:solidFill>
                  <a:srgbClr val="44546A"/>
                </a:solidFill>
                <a:latin typeface="Arial"/>
                <a:cs typeface="Arial"/>
              </a:rPr>
              <a:t>Successful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access, delivery and retrieval of device delivery</a:t>
            </a:r>
            <a:r>
              <a:rPr dirty="0" sz="900" spc="-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44546A"/>
                </a:solidFill>
                <a:latin typeface="Arial"/>
                <a:cs typeface="Arial"/>
              </a:rPr>
              <a:t>system,</a:t>
            </a:r>
            <a:endParaRPr sz="900">
              <a:latin typeface="Arial"/>
              <a:cs typeface="Arial"/>
            </a:endParaRPr>
          </a:p>
          <a:p>
            <a:pPr marL="81915" indent="-69215">
              <a:lnSpc>
                <a:spcPct val="100000"/>
              </a:lnSpc>
              <a:spcBef>
                <a:spcPts val="20"/>
              </a:spcBef>
              <a:buChar char="-"/>
              <a:tabLst>
                <a:tab pos="82550" algn="l"/>
              </a:tabLst>
            </a:pPr>
            <a:r>
              <a:rPr dirty="0" sz="900" spc="-5">
                <a:solidFill>
                  <a:srgbClr val="44546A"/>
                </a:solidFill>
                <a:latin typeface="Arial"/>
                <a:cs typeface="Arial"/>
              </a:rPr>
              <a:t>Successful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deployment and correct position of the first intended</a:t>
            </a:r>
            <a:r>
              <a:rPr dirty="0" sz="900" spc="-3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device,</a:t>
            </a:r>
            <a:endParaRPr sz="900">
              <a:latin typeface="Arial"/>
              <a:cs typeface="Arial"/>
            </a:endParaRPr>
          </a:p>
          <a:p>
            <a:pPr marL="81915" indent="-69215">
              <a:lnSpc>
                <a:spcPct val="100000"/>
              </a:lnSpc>
              <a:spcBef>
                <a:spcPts val="20"/>
              </a:spcBef>
              <a:buChar char="-"/>
              <a:tabLst>
                <a:tab pos="82550" algn="l"/>
              </a:tabLst>
            </a:pP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Freedom from emergency surgery or reintervention related to the device or access</a:t>
            </a:r>
            <a:r>
              <a:rPr dirty="0" sz="900" spc="-11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procedure.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00552" y="1487977"/>
            <a:ext cx="1014152" cy="581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00057" y="1512916"/>
            <a:ext cx="615141" cy="536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529747" y="1520430"/>
            <a:ext cx="901065" cy="464820"/>
          </a:xfrm>
          <a:custGeom>
            <a:avLst/>
            <a:gdLst/>
            <a:ahLst/>
            <a:cxnLst/>
            <a:rect l="l" t="t" r="r" b="b"/>
            <a:pathLst>
              <a:path w="901065" h="464819">
                <a:moveTo>
                  <a:pt x="823542" y="0"/>
                </a:moveTo>
                <a:lnTo>
                  <a:pt x="77391" y="0"/>
                </a:lnTo>
                <a:lnTo>
                  <a:pt x="47267" y="6081"/>
                </a:lnTo>
                <a:lnTo>
                  <a:pt x="22667" y="22667"/>
                </a:lnTo>
                <a:lnTo>
                  <a:pt x="6081" y="47267"/>
                </a:lnTo>
                <a:lnTo>
                  <a:pt x="0" y="77392"/>
                </a:lnTo>
                <a:lnTo>
                  <a:pt x="0" y="386952"/>
                </a:lnTo>
                <a:lnTo>
                  <a:pt x="6081" y="417076"/>
                </a:lnTo>
                <a:lnTo>
                  <a:pt x="22667" y="441676"/>
                </a:lnTo>
                <a:lnTo>
                  <a:pt x="47267" y="458261"/>
                </a:lnTo>
                <a:lnTo>
                  <a:pt x="77391" y="464343"/>
                </a:lnTo>
                <a:lnTo>
                  <a:pt x="823542" y="464343"/>
                </a:lnTo>
                <a:lnTo>
                  <a:pt x="853667" y="458261"/>
                </a:lnTo>
                <a:lnTo>
                  <a:pt x="878267" y="441676"/>
                </a:lnTo>
                <a:lnTo>
                  <a:pt x="894853" y="417076"/>
                </a:lnTo>
                <a:lnTo>
                  <a:pt x="900935" y="386952"/>
                </a:lnTo>
                <a:lnTo>
                  <a:pt x="900935" y="77392"/>
                </a:lnTo>
                <a:lnTo>
                  <a:pt x="894853" y="47267"/>
                </a:lnTo>
                <a:lnTo>
                  <a:pt x="878267" y="22667"/>
                </a:lnTo>
                <a:lnTo>
                  <a:pt x="853667" y="6081"/>
                </a:lnTo>
                <a:lnTo>
                  <a:pt x="823542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45377" y="3113116"/>
            <a:ext cx="1604356" cy="7647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95006" y="3167149"/>
            <a:ext cx="1296785" cy="6483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76594" y="3144274"/>
            <a:ext cx="1487511" cy="6469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742877" y="3211228"/>
            <a:ext cx="1161415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56845" marR="5080" indent="-144780">
              <a:lnSpc>
                <a:spcPts val="1900"/>
              </a:lnSpc>
              <a:spcBef>
                <a:spcPts val="180"/>
              </a:spcBef>
            </a:pPr>
            <a:r>
              <a:rPr dirty="0" sz="1600">
                <a:solidFill>
                  <a:srgbClr val="FFFFFF"/>
                </a:solidFill>
                <a:latin typeface="Franklin Gothic Medium"/>
                <a:cs typeface="Franklin Gothic Medium"/>
              </a:rPr>
              <a:t>MViV with</a:t>
            </a:r>
            <a:r>
              <a:rPr dirty="0" sz="1600" spc="-10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1600">
                <a:solidFill>
                  <a:srgbClr val="FFFFFF"/>
                </a:solidFill>
                <a:latin typeface="Franklin Gothic Medium"/>
                <a:cs typeface="Franklin Gothic Medium"/>
              </a:rPr>
              <a:t>S3  n =</a:t>
            </a:r>
            <a:r>
              <a:rPr dirty="0" sz="1600" spc="-4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1,576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62297" y="789709"/>
            <a:ext cx="5253643" cy="764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16083" y="835429"/>
            <a:ext cx="4995948" cy="6941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92110" y="822364"/>
            <a:ext cx="5137735" cy="6469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41021" y="864523"/>
            <a:ext cx="4887883" cy="34082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75214" y="1105592"/>
            <a:ext cx="2194560" cy="34082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89614" y="1429788"/>
            <a:ext cx="295101" cy="18953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37188" y="1457016"/>
            <a:ext cx="0" cy="1677670"/>
          </a:xfrm>
          <a:custGeom>
            <a:avLst/>
            <a:gdLst/>
            <a:ahLst/>
            <a:cxnLst/>
            <a:rect l="l" t="t" r="r" b="b"/>
            <a:pathLst>
              <a:path w="0" h="1677670">
                <a:moveTo>
                  <a:pt x="0" y="0"/>
                </a:moveTo>
                <a:lnTo>
                  <a:pt x="0" y="1677388"/>
                </a:lnTo>
              </a:path>
            </a:pathLst>
          </a:custGeom>
          <a:ln w="25399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78233" y="3043701"/>
            <a:ext cx="117909" cy="11590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305992" y="1625138"/>
            <a:ext cx="2186246" cy="29510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53162" y="1752601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 h="0">
                <a:moveTo>
                  <a:pt x="0" y="0"/>
                </a:moveTo>
                <a:lnTo>
                  <a:pt x="1965519" y="0"/>
                </a:lnTo>
              </a:path>
            </a:pathLst>
          </a:custGeom>
          <a:ln w="25399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227978" y="1693647"/>
            <a:ext cx="115909" cy="11790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305992" y="2136371"/>
            <a:ext cx="2186246" cy="29094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353162" y="2262498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 h="0">
                <a:moveTo>
                  <a:pt x="0" y="0"/>
                </a:moveTo>
                <a:lnTo>
                  <a:pt x="1965519" y="0"/>
                </a:lnTo>
              </a:path>
            </a:pathLst>
          </a:custGeom>
          <a:ln w="25399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227978" y="2203543"/>
            <a:ext cx="115909" cy="11790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305992" y="2639291"/>
            <a:ext cx="2186246" cy="29510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53162" y="2767821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 h="0">
                <a:moveTo>
                  <a:pt x="0" y="0"/>
                </a:moveTo>
                <a:lnTo>
                  <a:pt x="1965519" y="0"/>
                </a:lnTo>
              </a:path>
            </a:pathLst>
          </a:custGeom>
          <a:ln w="25399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227978" y="2708866"/>
            <a:ext cx="115909" cy="11790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454726" y="4139738"/>
            <a:ext cx="1604356" cy="60267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75014" y="4114800"/>
            <a:ext cx="1167938" cy="64839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87514" y="4171200"/>
            <a:ext cx="1487805" cy="486409"/>
          </a:xfrm>
          <a:custGeom>
            <a:avLst/>
            <a:gdLst/>
            <a:ahLst/>
            <a:cxnLst/>
            <a:rect l="l" t="t" r="r" b="b"/>
            <a:pathLst>
              <a:path w="1487805" h="486410">
                <a:moveTo>
                  <a:pt x="1406495" y="0"/>
                </a:moveTo>
                <a:lnTo>
                  <a:pt x="81017" y="0"/>
                </a:lnTo>
                <a:lnTo>
                  <a:pt x="49481" y="6366"/>
                </a:lnTo>
                <a:lnTo>
                  <a:pt x="23729" y="23729"/>
                </a:lnTo>
                <a:lnTo>
                  <a:pt x="6366" y="49481"/>
                </a:lnTo>
                <a:lnTo>
                  <a:pt x="0" y="81016"/>
                </a:lnTo>
                <a:lnTo>
                  <a:pt x="0" y="405072"/>
                </a:lnTo>
                <a:lnTo>
                  <a:pt x="6366" y="436608"/>
                </a:lnTo>
                <a:lnTo>
                  <a:pt x="23729" y="462360"/>
                </a:lnTo>
                <a:lnTo>
                  <a:pt x="49481" y="479723"/>
                </a:lnTo>
                <a:lnTo>
                  <a:pt x="81017" y="486089"/>
                </a:lnTo>
                <a:lnTo>
                  <a:pt x="1406495" y="486089"/>
                </a:lnTo>
                <a:lnTo>
                  <a:pt x="1438030" y="479723"/>
                </a:lnTo>
                <a:lnTo>
                  <a:pt x="1463783" y="462360"/>
                </a:lnTo>
                <a:lnTo>
                  <a:pt x="1481146" y="436608"/>
                </a:lnTo>
                <a:lnTo>
                  <a:pt x="1487512" y="405072"/>
                </a:lnTo>
                <a:lnTo>
                  <a:pt x="1487512" y="81016"/>
                </a:lnTo>
                <a:lnTo>
                  <a:pt x="1481146" y="49481"/>
                </a:lnTo>
                <a:lnTo>
                  <a:pt x="1463783" y="23729"/>
                </a:lnTo>
                <a:lnTo>
                  <a:pt x="1438030" y="6366"/>
                </a:lnTo>
                <a:lnTo>
                  <a:pt x="1406495" y="0"/>
                </a:lnTo>
                <a:close/>
              </a:path>
            </a:pathLst>
          </a:custGeom>
          <a:solidFill>
            <a:srgbClr val="5488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733355" y="4157705"/>
            <a:ext cx="1014094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69850" marR="5080" indent="-69850">
              <a:lnSpc>
                <a:spcPts val="1900"/>
              </a:lnSpc>
              <a:spcBef>
                <a:spcPts val="180"/>
              </a:spcBef>
            </a:pPr>
            <a:r>
              <a:rPr dirty="0" sz="1600" spc="-8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16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1600">
                <a:solidFill>
                  <a:srgbClr val="FFFFFF"/>
                </a:solidFill>
                <a:latin typeface="Franklin Gothic Medium"/>
                <a:cs typeface="Franklin Gothic Medium"/>
              </a:rPr>
              <a:t>ansseptal  n =</a:t>
            </a:r>
            <a:r>
              <a:rPr dirty="0" sz="1600" spc="-5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1600" spc="5">
                <a:solidFill>
                  <a:srgbClr val="FFFFFF"/>
                </a:solidFill>
                <a:latin typeface="Franklin Gothic Medium"/>
                <a:cs typeface="Franklin Gothic Medium"/>
              </a:rPr>
              <a:t>1,326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545377" y="4152207"/>
            <a:ext cx="1604356" cy="60267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61508" y="4127269"/>
            <a:ext cx="1159625" cy="64839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76594" y="4182686"/>
            <a:ext cx="1487805" cy="486409"/>
          </a:xfrm>
          <a:custGeom>
            <a:avLst/>
            <a:gdLst/>
            <a:ahLst/>
            <a:cxnLst/>
            <a:rect l="l" t="t" r="r" b="b"/>
            <a:pathLst>
              <a:path w="1487804" h="486410">
                <a:moveTo>
                  <a:pt x="1406494" y="0"/>
                </a:moveTo>
                <a:lnTo>
                  <a:pt x="81017" y="0"/>
                </a:lnTo>
                <a:lnTo>
                  <a:pt x="49481" y="6366"/>
                </a:lnTo>
                <a:lnTo>
                  <a:pt x="23729" y="23729"/>
                </a:lnTo>
                <a:lnTo>
                  <a:pt x="6366" y="49481"/>
                </a:lnTo>
                <a:lnTo>
                  <a:pt x="0" y="81016"/>
                </a:lnTo>
                <a:lnTo>
                  <a:pt x="0" y="405072"/>
                </a:lnTo>
                <a:lnTo>
                  <a:pt x="6366" y="436608"/>
                </a:lnTo>
                <a:lnTo>
                  <a:pt x="23729" y="462360"/>
                </a:lnTo>
                <a:lnTo>
                  <a:pt x="49481" y="479723"/>
                </a:lnTo>
                <a:lnTo>
                  <a:pt x="81017" y="486089"/>
                </a:lnTo>
                <a:lnTo>
                  <a:pt x="1406494" y="486089"/>
                </a:lnTo>
                <a:lnTo>
                  <a:pt x="1438030" y="479723"/>
                </a:lnTo>
                <a:lnTo>
                  <a:pt x="1463782" y="462360"/>
                </a:lnTo>
                <a:lnTo>
                  <a:pt x="1481144" y="436608"/>
                </a:lnTo>
                <a:lnTo>
                  <a:pt x="1487511" y="405072"/>
                </a:lnTo>
                <a:lnTo>
                  <a:pt x="1487511" y="81016"/>
                </a:lnTo>
                <a:lnTo>
                  <a:pt x="1481144" y="49481"/>
                </a:lnTo>
                <a:lnTo>
                  <a:pt x="1463782" y="23729"/>
                </a:lnTo>
                <a:lnTo>
                  <a:pt x="1438030" y="6366"/>
                </a:lnTo>
                <a:lnTo>
                  <a:pt x="1406494" y="0"/>
                </a:lnTo>
                <a:close/>
              </a:path>
            </a:pathLst>
          </a:custGeom>
          <a:solidFill>
            <a:srgbClr val="F291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827493" y="4169192"/>
            <a:ext cx="1003300" cy="51054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51130" marR="5080" indent="-151765">
              <a:lnSpc>
                <a:spcPts val="1900"/>
              </a:lnSpc>
              <a:spcBef>
                <a:spcPts val="180"/>
              </a:spcBef>
            </a:pPr>
            <a:r>
              <a:rPr dirty="0" sz="1600" spc="-8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16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1600">
                <a:solidFill>
                  <a:srgbClr val="FFFFFF"/>
                </a:solidFill>
                <a:latin typeface="Franklin Gothic Medium"/>
                <a:cs typeface="Franklin Gothic Medium"/>
              </a:rPr>
              <a:t>ansapical  n =</a:t>
            </a:r>
            <a:r>
              <a:rPr dirty="0" sz="1600" spc="-4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1600">
                <a:solidFill>
                  <a:srgbClr val="FFFFFF"/>
                </a:solidFill>
                <a:latin typeface="Franklin Gothic Medium"/>
                <a:cs typeface="Franklin Gothic Medium"/>
              </a:rPr>
              <a:t>203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00552" y="2007523"/>
            <a:ext cx="1014152" cy="58189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700057" y="2032462"/>
            <a:ext cx="615141" cy="53617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529747" y="2040050"/>
            <a:ext cx="901065" cy="464820"/>
          </a:xfrm>
          <a:custGeom>
            <a:avLst/>
            <a:gdLst/>
            <a:ahLst/>
            <a:cxnLst/>
            <a:rect l="l" t="t" r="r" b="b"/>
            <a:pathLst>
              <a:path w="901065" h="464819">
                <a:moveTo>
                  <a:pt x="823542" y="0"/>
                </a:moveTo>
                <a:lnTo>
                  <a:pt x="77391" y="0"/>
                </a:lnTo>
                <a:lnTo>
                  <a:pt x="47267" y="6081"/>
                </a:lnTo>
                <a:lnTo>
                  <a:pt x="22667" y="22667"/>
                </a:lnTo>
                <a:lnTo>
                  <a:pt x="6081" y="47267"/>
                </a:lnTo>
                <a:lnTo>
                  <a:pt x="0" y="77392"/>
                </a:lnTo>
                <a:lnTo>
                  <a:pt x="0" y="386952"/>
                </a:lnTo>
                <a:lnTo>
                  <a:pt x="6081" y="417076"/>
                </a:lnTo>
                <a:lnTo>
                  <a:pt x="22667" y="441676"/>
                </a:lnTo>
                <a:lnTo>
                  <a:pt x="47267" y="458261"/>
                </a:lnTo>
                <a:lnTo>
                  <a:pt x="77391" y="464343"/>
                </a:lnTo>
                <a:lnTo>
                  <a:pt x="823542" y="464343"/>
                </a:lnTo>
                <a:lnTo>
                  <a:pt x="853667" y="458261"/>
                </a:lnTo>
                <a:lnTo>
                  <a:pt x="878267" y="441676"/>
                </a:lnTo>
                <a:lnTo>
                  <a:pt x="894853" y="417076"/>
                </a:lnTo>
                <a:lnTo>
                  <a:pt x="900935" y="386952"/>
                </a:lnTo>
                <a:lnTo>
                  <a:pt x="900935" y="77392"/>
                </a:lnTo>
                <a:lnTo>
                  <a:pt x="894853" y="47267"/>
                </a:lnTo>
                <a:lnTo>
                  <a:pt x="878267" y="22667"/>
                </a:lnTo>
                <a:lnTo>
                  <a:pt x="853667" y="6081"/>
                </a:lnTo>
                <a:lnTo>
                  <a:pt x="823542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500552" y="2522912"/>
            <a:ext cx="1014152" cy="58189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612774" y="2547851"/>
            <a:ext cx="777240" cy="53617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529747" y="2555096"/>
            <a:ext cx="901065" cy="464820"/>
          </a:xfrm>
          <a:custGeom>
            <a:avLst/>
            <a:gdLst/>
            <a:ahLst/>
            <a:cxnLst/>
            <a:rect l="l" t="t" r="r" b="b"/>
            <a:pathLst>
              <a:path w="901065" h="464819">
                <a:moveTo>
                  <a:pt x="823542" y="0"/>
                </a:moveTo>
                <a:lnTo>
                  <a:pt x="77391" y="0"/>
                </a:lnTo>
                <a:lnTo>
                  <a:pt x="47267" y="6081"/>
                </a:lnTo>
                <a:lnTo>
                  <a:pt x="22667" y="22667"/>
                </a:lnTo>
                <a:lnTo>
                  <a:pt x="6081" y="47267"/>
                </a:lnTo>
                <a:lnTo>
                  <a:pt x="0" y="77391"/>
                </a:lnTo>
                <a:lnTo>
                  <a:pt x="0" y="386951"/>
                </a:lnTo>
                <a:lnTo>
                  <a:pt x="6081" y="417076"/>
                </a:lnTo>
                <a:lnTo>
                  <a:pt x="22667" y="441676"/>
                </a:lnTo>
                <a:lnTo>
                  <a:pt x="47267" y="458261"/>
                </a:lnTo>
                <a:lnTo>
                  <a:pt x="77391" y="464343"/>
                </a:lnTo>
                <a:lnTo>
                  <a:pt x="823542" y="464343"/>
                </a:lnTo>
                <a:lnTo>
                  <a:pt x="853667" y="458261"/>
                </a:lnTo>
                <a:lnTo>
                  <a:pt x="878267" y="441676"/>
                </a:lnTo>
                <a:lnTo>
                  <a:pt x="894853" y="417076"/>
                </a:lnTo>
                <a:lnTo>
                  <a:pt x="900935" y="386951"/>
                </a:lnTo>
                <a:lnTo>
                  <a:pt x="900935" y="77391"/>
                </a:lnTo>
                <a:lnTo>
                  <a:pt x="894853" y="47267"/>
                </a:lnTo>
                <a:lnTo>
                  <a:pt x="878267" y="22667"/>
                </a:lnTo>
                <a:lnTo>
                  <a:pt x="853667" y="6081"/>
                </a:lnTo>
                <a:lnTo>
                  <a:pt x="823542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971142" y="889316"/>
            <a:ext cx="5327015" cy="2088514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346835" marR="546100" indent="-1334770">
              <a:lnSpc>
                <a:spcPts val="1900"/>
              </a:lnSpc>
              <a:spcBef>
                <a:spcPts val="180"/>
              </a:spcBef>
            </a:pPr>
            <a:r>
              <a:rPr dirty="0" sz="1600" spc="-25">
                <a:solidFill>
                  <a:srgbClr val="FFFFFF"/>
                </a:solidFill>
                <a:latin typeface="Franklin Gothic Book"/>
                <a:cs typeface="Franklin Gothic Book"/>
              </a:rPr>
              <a:t>2,144 </a:t>
            </a:r>
            <a:r>
              <a:rPr dirty="0" sz="1600">
                <a:solidFill>
                  <a:srgbClr val="FFFFFF"/>
                </a:solidFill>
                <a:latin typeface="Franklin Gothic Book"/>
                <a:cs typeface="Franklin Gothic Book"/>
              </a:rPr>
              <a:t>TMVR </a:t>
            </a:r>
            <a:r>
              <a:rPr dirty="0" sz="1600" spc="-5">
                <a:solidFill>
                  <a:srgbClr val="FFFFFF"/>
                </a:solidFill>
                <a:latin typeface="Franklin Gothic Book"/>
                <a:cs typeface="Franklin Gothic Book"/>
              </a:rPr>
              <a:t>procedures </a:t>
            </a:r>
            <a:r>
              <a:rPr dirty="0" sz="1600">
                <a:solidFill>
                  <a:srgbClr val="FFFFFF"/>
                </a:solidFill>
                <a:latin typeface="Franklin Gothic Book"/>
                <a:cs typeface="Franklin Gothic Book"/>
              </a:rPr>
              <a:t>using </a:t>
            </a:r>
            <a:r>
              <a:rPr dirty="0" sz="1600" spc="-5">
                <a:solidFill>
                  <a:srgbClr val="FFFFFF"/>
                </a:solidFill>
                <a:latin typeface="Franklin Gothic Book"/>
                <a:cs typeface="Franklin Gothic Book"/>
              </a:rPr>
              <a:t>SAPIEN </a:t>
            </a:r>
            <a:r>
              <a:rPr dirty="0" sz="1600">
                <a:solidFill>
                  <a:srgbClr val="FFFFFF"/>
                </a:solidFill>
                <a:latin typeface="Franklin Gothic Book"/>
                <a:cs typeface="Franklin Gothic Book"/>
              </a:rPr>
              <a:t>3 in </a:t>
            </a:r>
            <a:r>
              <a:rPr dirty="0" sz="1600" spc="30">
                <a:solidFill>
                  <a:srgbClr val="FFFFFF"/>
                </a:solidFill>
                <a:latin typeface="Franklin Gothic Book"/>
                <a:cs typeface="Franklin Gothic Book"/>
              </a:rPr>
              <a:t>TVT </a:t>
            </a:r>
            <a:r>
              <a:rPr dirty="0" sz="1600">
                <a:solidFill>
                  <a:srgbClr val="FFFFFF"/>
                </a:solidFill>
                <a:latin typeface="Franklin Gothic Book"/>
                <a:cs typeface="Franklin Gothic Book"/>
              </a:rPr>
              <a:t>Registry  </a:t>
            </a:r>
            <a:r>
              <a:rPr dirty="0" sz="1600" spc="-5">
                <a:solidFill>
                  <a:srgbClr val="FFFFFF"/>
                </a:solidFill>
                <a:latin typeface="Franklin Gothic Book"/>
                <a:cs typeface="Franklin Gothic Book"/>
              </a:rPr>
              <a:t>(June </a:t>
            </a:r>
            <a:r>
              <a:rPr dirty="0" sz="1600" spc="-25">
                <a:solidFill>
                  <a:srgbClr val="FFFFFF"/>
                </a:solidFill>
                <a:latin typeface="Franklin Gothic Book"/>
                <a:cs typeface="Franklin Gothic Book"/>
              </a:rPr>
              <a:t>2015 </a:t>
            </a:r>
            <a:r>
              <a:rPr dirty="0" sz="1600">
                <a:solidFill>
                  <a:srgbClr val="FFFFFF"/>
                </a:solidFill>
                <a:latin typeface="Franklin Gothic Book"/>
                <a:cs typeface="Franklin Gothic Book"/>
              </a:rPr>
              <a:t>– </a:t>
            </a:r>
            <a:r>
              <a:rPr dirty="0" sz="1600" spc="-10">
                <a:solidFill>
                  <a:srgbClr val="FFFFFF"/>
                </a:solidFill>
                <a:latin typeface="Franklin Gothic Book"/>
                <a:cs typeface="Franklin Gothic Book"/>
              </a:rPr>
              <a:t>Aug</a:t>
            </a:r>
            <a:r>
              <a:rPr dirty="0" sz="1600" spc="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Franklin Gothic Book"/>
                <a:cs typeface="Franklin Gothic Book"/>
              </a:rPr>
              <a:t>2019)</a:t>
            </a:r>
            <a:endParaRPr sz="1600">
              <a:latin typeface="Franklin Gothic Book"/>
              <a:cs typeface="Franklin Gothic Book"/>
            </a:endParaRPr>
          </a:p>
          <a:p>
            <a:pPr algn="ctr" marL="4791075" marR="86995" indent="-635">
              <a:lnSpc>
                <a:spcPts val="1400"/>
              </a:lnSpc>
              <a:spcBef>
                <a:spcPts val="1455"/>
              </a:spcBef>
            </a:pPr>
            <a:r>
              <a:rPr dirty="0" sz="1200">
                <a:solidFill>
                  <a:srgbClr val="FFFFFF"/>
                </a:solidFill>
                <a:latin typeface="Franklin Gothic Medium"/>
                <a:cs typeface="Franklin Gothic Medium"/>
              </a:rPr>
              <a:t>MViR  n=206</a:t>
            </a:r>
            <a:endParaRPr sz="12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4790440" marR="86360" indent="-635">
              <a:lnSpc>
                <a:spcPts val="1400"/>
              </a:lnSpc>
              <a:spcBef>
                <a:spcPts val="5"/>
              </a:spcBef>
            </a:pPr>
            <a:r>
              <a:rPr dirty="0" sz="12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MAC  </a:t>
            </a:r>
            <a:r>
              <a:rPr dirty="0" sz="1200">
                <a:solidFill>
                  <a:srgbClr val="FFFFFF"/>
                </a:solidFill>
                <a:latin typeface="Franklin Gothic Medium"/>
                <a:cs typeface="Franklin Gothic Medium"/>
              </a:rPr>
              <a:t>n=</a:t>
            </a:r>
            <a:r>
              <a:rPr dirty="0" sz="1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dirty="0" sz="1200">
                <a:solidFill>
                  <a:srgbClr val="FFFFFF"/>
                </a:solidFill>
                <a:latin typeface="Franklin Gothic Medium"/>
                <a:cs typeface="Franklin Gothic Medium"/>
              </a:rPr>
              <a:t>83</a:t>
            </a:r>
            <a:endParaRPr sz="12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4709160" marR="5080">
              <a:lnSpc>
                <a:spcPts val="1400"/>
              </a:lnSpc>
            </a:pPr>
            <a:r>
              <a:rPr dirty="0" sz="1200">
                <a:solidFill>
                  <a:srgbClr val="FFFFFF"/>
                </a:solidFill>
                <a:latin typeface="Franklin Gothic Medium"/>
                <a:cs typeface="Franklin Gothic Medium"/>
              </a:rPr>
              <a:t>Unkn</a:t>
            </a:r>
            <a:r>
              <a:rPr dirty="0" sz="12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1200">
                <a:solidFill>
                  <a:srgbClr val="FFFFFF"/>
                </a:solidFill>
                <a:latin typeface="Franklin Gothic Medium"/>
                <a:cs typeface="Franklin Gothic Medium"/>
              </a:rPr>
              <a:t>wn  </a:t>
            </a:r>
            <a:r>
              <a:rPr dirty="0" sz="12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n=179</a:t>
            </a:r>
            <a:endParaRPr sz="1200">
              <a:latin typeface="Franklin Gothic Medium"/>
              <a:cs typeface="Franklin Gothic Medium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069868" y="3861261"/>
            <a:ext cx="290945" cy="39485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156339" y="3885387"/>
            <a:ext cx="117908" cy="20399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173777" y="3844636"/>
            <a:ext cx="5972694" cy="12053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218354" y="3884920"/>
            <a:ext cx="5882005" cy="635"/>
          </a:xfrm>
          <a:custGeom>
            <a:avLst/>
            <a:gdLst/>
            <a:ahLst/>
            <a:cxnLst/>
            <a:rect l="l" t="t" r="r" b="b"/>
            <a:pathLst>
              <a:path w="5882005" h="635">
                <a:moveTo>
                  <a:pt x="0" y="467"/>
                </a:moveTo>
                <a:lnTo>
                  <a:pt x="5881484" y="0"/>
                </a:lnTo>
              </a:path>
            </a:pathLst>
          </a:custGeom>
          <a:ln w="25399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305203" y="3857105"/>
            <a:ext cx="295101" cy="49045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453182" y="3880992"/>
            <a:ext cx="0" cy="273685"/>
          </a:xfrm>
          <a:custGeom>
            <a:avLst/>
            <a:gdLst/>
            <a:ahLst/>
            <a:cxnLst/>
            <a:rect l="l" t="t" r="r" b="b"/>
            <a:pathLst>
              <a:path w="0" h="273685">
                <a:moveTo>
                  <a:pt x="0" y="0"/>
                </a:moveTo>
                <a:lnTo>
                  <a:pt x="0" y="273245"/>
                </a:lnTo>
              </a:path>
            </a:pathLst>
          </a:custGeom>
          <a:ln w="25399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394229" y="4063533"/>
            <a:ext cx="117908" cy="11590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177145" y="3869574"/>
            <a:ext cx="290945" cy="39485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321971" y="3895111"/>
            <a:ext cx="0" cy="179070"/>
          </a:xfrm>
          <a:custGeom>
            <a:avLst/>
            <a:gdLst/>
            <a:ahLst/>
            <a:cxnLst/>
            <a:rect l="l" t="t" r="r" b="b"/>
            <a:pathLst>
              <a:path w="0" h="179070">
                <a:moveTo>
                  <a:pt x="0" y="0"/>
                </a:moveTo>
                <a:lnTo>
                  <a:pt x="0" y="178788"/>
                </a:lnTo>
              </a:path>
            </a:pathLst>
          </a:custGeom>
          <a:ln w="25399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263016" y="3983196"/>
            <a:ext cx="118110" cy="116205"/>
          </a:xfrm>
          <a:custGeom>
            <a:avLst/>
            <a:gdLst/>
            <a:ahLst/>
            <a:cxnLst/>
            <a:rect l="l" t="t" r="r" b="b"/>
            <a:pathLst>
              <a:path w="118110" h="116204">
                <a:moveTo>
                  <a:pt x="14164" y="0"/>
                </a:moveTo>
                <a:lnTo>
                  <a:pt x="2047" y="7068"/>
                </a:lnTo>
                <a:lnTo>
                  <a:pt x="0" y="14844"/>
                </a:lnTo>
                <a:lnTo>
                  <a:pt x="58954" y="115909"/>
                </a:lnTo>
                <a:lnTo>
                  <a:pt x="88359" y="65499"/>
                </a:lnTo>
                <a:lnTo>
                  <a:pt x="58954" y="65499"/>
                </a:lnTo>
                <a:lnTo>
                  <a:pt x="21940" y="2046"/>
                </a:lnTo>
                <a:lnTo>
                  <a:pt x="14164" y="0"/>
                </a:lnTo>
                <a:close/>
              </a:path>
              <a:path w="118110" h="116204">
                <a:moveTo>
                  <a:pt x="103745" y="0"/>
                </a:moveTo>
                <a:lnTo>
                  <a:pt x="95968" y="2046"/>
                </a:lnTo>
                <a:lnTo>
                  <a:pt x="58954" y="65499"/>
                </a:lnTo>
                <a:lnTo>
                  <a:pt x="88359" y="65499"/>
                </a:lnTo>
                <a:lnTo>
                  <a:pt x="117908" y="14844"/>
                </a:lnTo>
                <a:lnTo>
                  <a:pt x="115862" y="7068"/>
                </a:lnTo>
                <a:lnTo>
                  <a:pt x="103745" y="0"/>
                </a:lnTo>
                <a:close/>
              </a:path>
            </a:pathLst>
          </a:custGeom>
          <a:solidFill>
            <a:srgbClr val="5488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260272" y="3765665"/>
            <a:ext cx="120534" cy="18703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320350" y="379126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93659"/>
                </a:moveTo>
                <a:lnTo>
                  <a:pt x="1" y="0"/>
                </a:lnTo>
              </a:path>
            </a:pathLst>
          </a:custGeom>
          <a:ln w="25399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427421" y="4181301"/>
            <a:ext cx="1417320" cy="511232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601988" y="4139738"/>
            <a:ext cx="1055716" cy="586047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458536" y="4211901"/>
            <a:ext cx="1301115" cy="395605"/>
          </a:xfrm>
          <a:custGeom>
            <a:avLst/>
            <a:gdLst/>
            <a:ahLst/>
            <a:cxnLst/>
            <a:rect l="l" t="t" r="r" b="b"/>
            <a:pathLst>
              <a:path w="1301115" h="395604">
                <a:moveTo>
                  <a:pt x="1234600" y="0"/>
                </a:moveTo>
                <a:lnTo>
                  <a:pt x="65899" y="0"/>
                </a:lnTo>
                <a:lnTo>
                  <a:pt x="40247" y="5178"/>
                </a:lnTo>
                <a:lnTo>
                  <a:pt x="19301" y="19301"/>
                </a:lnTo>
                <a:lnTo>
                  <a:pt x="5178" y="40248"/>
                </a:lnTo>
                <a:lnTo>
                  <a:pt x="0" y="65899"/>
                </a:lnTo>
                <a:lnTo>
                  <a:pt x="0" y="329485"/>
                </a:lnTo>
                <a:lnTo>
                  <a:pt x="5178" y="355136"/>
                </a:lnTo>
                <a:lnTo>
                  <a:pt x="19301" y="376083"/>
                </a:lnTo>
                <a:lnTo>
                  <a:pt x="40247" y="390206"/>
                </a:lnTo>
                <a:lnTo>
                  <a:pt x="65899" y="395384"/>
                </a:lnTo>
                <a:lnTo>
                  <a:pt x="1234600" y="395384"/>
                </a:lnTo>
                <a:lnTo>
                  <a:pt x="1260251" y="390206"/>
                </a:lnTo>
                <a:lnTo>
                  <a:pt x="1281197" y="376083"/>
                </a:lnTo>
                <a:lnTo>
                  <a:pt x="1295320" y="355136"/>
                </a:lnTo>
                <a:lnTo>
                  <a:pt x="1300499" y="329485"/>
                </a:lnTo>
                <a:lnTo>
                  <a:pt x="1300499" y="65899"/>
                </a:lnTo>
                <a:lnTo>
                  <a:pt x="1295320" y="40248"/>
                </a:lnTo>
                <a:lnTo>
                  <a:pt x="1281197" y="19301"/>
                </a:lnTo>
                <a:lnTo>
                  <a:pt x="1260251" y="5178"/>
                </a:lnTo>
                <a:lnTo>
                  <a:pt x="1234600" y="0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7655859" y="4183533"/>
            <a:ext cx="911860" cy="441959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254000" marR="5080" indent="-241935">
              <a:lnSpc>
                <a:spcPts val="1600"/>
              </a:lnSpc>
              <a:spcBef>
                <a:spcPts val="220"/>
              </a:spcBef>
            </a:pPr>
            <a:r>
              <a:rPr dirty="0" sz="1400">
                <a:solidFill>
                  <a:srgbClr val="FFFFFF"/>
                </a:solidFill>
                <a:latin typeface="Franklin Gothic Medium"/>
                <a:cs typeface="Franklin Gothic Medium"/>
              </a:rPr>
              <a:t>Unspe</a:t>
            </a:r>
            <a:r>
              <a:rPr dirty="0" sz="1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ci</a:t>
            </a:r>
            <a:r>
              <a:rPr dirty="0" sz="1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1400">
                <a:solidFill>
                  <a:srgbClr val="FFFFFF"/>
                </a:solidFill>
                <a:latin typeface="Franklin Gothic Medium"/>
                <a:cs typeface="Franklin Gothic Medium"/>
              </a:rPr>
              <a:t>ied  </a:t>
            </a:r>
            <a:r>
              <a:rPr dirty="0" sz="1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n=41</a:t>
            </a:r>
            <a:endParaRPr sz="1400">
              <a:latin typeface="Franklin Gothic Medium"/>
              <a:cs typeface="Franklin Gothic Medium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217814" y="4056610"/>
            <a:ext cx="4056611" cy="76061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283336" y="4098744"/>
            <a:ext cx="3925570" cy="629285"/>
          </a:xfrm>
          <a:custGeom>
            <a:avLst/>
            <a:gdLst/>
            <a:ahLst/>
            <a:cxnLst/>
            <a:rect l="l" t="t" r="r" b="b"/>
            <a:pathLst>
              <a:path w="3925570" h="629285">
                <a:moveTo>
                  <a:pt x="0" y="0"/>
                </a:moveTo>
                <a:lnTo>
                  <a:pt x="3925004" y="0"/>
                </a:lnTo>
                <a:lnTo>
                  <a:pt x="3925004" y="628743"/>
                </a:lnTo>
                <a:lnTo>
                  <a:pt x="0" y="628743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FF2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535939" y="108776"/>
            <a:ext cx="18205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Patient</a:t>
            </a:r>
            <a:r>
              <a:rPr dirty="0" sz="2400" spc="-65"/>
              <a:t> </a:t>
            </a:r>
            <a:r>
              <a:rPr dirty="0" sz="2400" spc="-5"/>
              <a:t>Flow</a:t>
            </a:r>
            <a:endParaRPr sz="2400"/>
          </a:p>
        </p:txBody>
      </p:sp>
      <p:sp>
        <p:nvSpPr>
          <p:cNvPr id="60" name="object 60"/>
          <p:cNvSpPr/>
          <p:nvPr/>
        </p:nvSpPr>
        <p:spPr>
          <a:xfrm>
            <a:off x="5777345" y="4197927"/>
            <a:ext cx="1417319" cy="51123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001788" y="4156364"/>
            <a:ext cx="968432" cy="58604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808028" y="4229832"/>
            <a:ext cx="1301115" cy="395605"/>
          </a:xfrm>
          <a:custGeom>
            <a:avLst/>
            <a:gdLst/>
            <a:ahLst/>
            <a:cxnLst/>
            <a:rect l="l" t="t" r="r" b="b"/>
            <a:pathLst>
              <a:path w="1301115" h="395604">
                <a:moveTo>
                  <a:pt x="1234600" y="0"/>
                </a:moveTo>
                <a:lnTo>
                  <a:pt x="65899" y="0"/>
                </a:lnTo>
                <a:lnTo>
                  <a:pt x="40247" y="5178"/>
                </a:lnTo>
                <a:lnTo>
                  <a:pt x="19301" y="19301"/>
                </a:lnTo>
                <a:lnTo>
                  <a:pt x="5178" y="40248"/>
                </a:lnTo>
                <a:lnTo>
                  <a:pt x="0" y="65898"/>
                </a:lnTo>
                <a:lnTo>
                  <a:pt x="0" y="329485"/>
                </a:lnTo>
                <a:lnTo>
                  <a:pt x="5178" y="355136"/>
                </a:lnTo>
                <a:lnTo>
                  <a:pt x="19301" y="376083"/>
                </a:lnTo>
                <a:lnTo>
                  <a:pt x="40247" y="390206"/>
                </a:lnTo>
                <a:lnTo>
                  <a:pt x="65899" y="395384"/>
                </a:lnTo>
                <a:lnTo>
                  <a:pt x="1234600" y="395384"/>
                </a:lnTo>
                <a:lnTo>
                  <a:pt x="1260251" y="390206"/>
                </a:lnTo>
                <a:lnTo>
                  <a:pt x="1281197" y="376083"/>
                </a:lnTo>
                <a:lnTo>
                  <a:pt x="1295320" y="355136"/>
                </a:lnTo>
                <a:lnTo>
                  <a:pt x="1300499" y="329485"/>
                </a:lnTo>
                <a:lnTo>
                  <a:pt x="1300499" y="65898"/>
                </a:lnTo>
                <a:lnTo>
                  <a:pt x="1295320" y="40248"/>
                </a:lnTo>
                <a:lnTo>
                  <a:pt x="1281197" y="19301"/>
                </a:lnTo>
                <a:lnTo>
                  <a:pt x="1260251" y="5178"/>
                </a:lnTo>
                <a:lnTo>
                  <a:pt x="1234600" y="0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6045979" y="4201464"/>
            <a:ext cx="829944" cy="441959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262255" marR="5080" indent="-250190">
              <a:lnSpc>
                <a:spcPts val="1600"/>
              </a:lnSpc>
              <a:spcBef>
                <a:spcPts val="220"/>
              </a:spcBef>
            </a:pPr>
            <a:r>
              <a:rPr dirty="0" sz="1400" spc="-7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1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1400">
                <a:solidFill>
                  <a:srgbClr val="FFFFFF"/>
                </a:solidFill>
                <a:latin typeface="Franklin Gothic Medium"/>
                <a:cs typeface="Franklin Gothic Medium"/>
              </a:rPr>
              <a:t>ansatrial  n=6</a:t>
            </a:r>
            <a:endParaRPr sz="1400">
              <a:latin typeface="Franklin Gothic Medium"/>
              <a:cs typeface="Franklin Gothic Medium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955280" y="3852949"/>
            <a:ext cx="290945" cy="49045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099840" y="3877277"/>
            <a:ext cx="0" cy="273685"/>
          </a:xfrm>
          <a:custGeom>
            <a:avLst/>
            <a:gdLst/>
            <a:ahLst/>
            <a:cxnLst/>
            <a:rect l="l" t="t" r="r" b="b"/>
            <a:pathLst>
              <a:path w="0" h="273685">
                <a:moveTo>
                  <a:pt x="0" y="0"/>
                </a:moveTo>
                <a:lnTo>
                  <a:pt x="0" y="273245"/>
                </a:lnTo>
              </a:path>
            </a:pathLst>
          </a:custGeom>
          <a:ln w="25399">
            <a:solidFill>
              <a:srgbClr val="5488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8040885" y="4059818"/>
            <a:ext cx="117908" cy="115909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56719" y="4950321"/>
            <a:ext cx="43973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*Unknown patient vital </a:t>
            </a:r>
            <a:r>
              <a:rPr dirty="0" sz="900" spc="-5">
                <a:solidFill>
                  <a:srgbClr val="44546A"/>
                </a:solidFill>
                <a:latin typeface="Arial"/>
                <a:cs typeface="Arial"/>
              </a:rPr>
              <a:t>status </a:t>
            </a:r>
            <a:r>
              <a:rPr dirty="0" sz="900">
                <a:solidFill>
                  <a:srgbClr val="44546A"/>
                </a:solidFill>
                <a:latin typeface="Arial"/>
                <a:cs typeface="Arial"/>
              </a:rPr>
              <a:t>after CMS linkage: 5.3% at 30 days and 17.1% at 1</a:t>
            </a:r>
            <a:r>
              <a:rPr dirty="0" sz="900" spc="-9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44546A"/>
                </a:solidFill>
                <a:latin typeface="Arial"/>
                <a:cs typeface="Arial"/>
              </a:rPr>
              <a:t>year.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123090" y="3293864"/>
            <a:ext cx="114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44546A"/>
                </a:solidFill>
                <a:latin typeface="Arial"/>
                <a:cs typeface="Arial"/>
              </a:rPr>
              <a:t>*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2019-09-29T23:57:16Z</dcterms:created>
  <dcterms:modified xsi:type="dcterms:W3CDTF">2019-09-29T23:57:16Z</dcterms:modified>
</cp:coreProperties>
</file>