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4423" r:id="rId3"/>
    <p:sldId id="4401" r:id="rId4"/>
    <p:sldId id="4424" r:id="rId5"/>
    <p:sldId id="988" r:id="rId6"/>
    <p:sldId id="4419" r:id="rId7"/>
    <p:sldId id="4425" r:id="rId8"/>
    <p:sldId id="4427" r:id="rId9"/>
    <p:sldId id="408" r:id="rId10"/>
    <p:sldId id="4430" r:id="rId11"/>
    <p:sldId id="409" r:id="rId12"/>
    <p:sldId id="417" r:id="rId13"/>
    <p:sldId id="414" r:id="rId14"/>
    <p:sldId id="4429" r:id="rId15"/>
    <p:sldId id="4426" r:id="rId16"/>
    <p:sldId id="4428" r:id="rId1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C9E77-9F04-43DE-95ED-039462C0444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92A2-486F-4671-B6E5-2F6F274BE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430BF24-66BB-4C9D-A34C-FFCC09E21E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Monotype Sorts" pitchFamily="-65" charset="2"/>
              <a:buNone/>
            </a:pPr>
            <a:r>
              <a:rPr lang="en-US" altLang="en-US" sz="100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18434" name="Rectangle 4">
            <a:extLst>
              <a:ext uri="{FF2B5EF4-FFF2-40B4-BE49-F238E27FC236}">
                <a16:creationId xmlns:a16="http://schemas.microsoft.com/office/drawing/2014/main" id="{ED5567F3-B52D-4876-94F1-6C1B3A4975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Monotype Sorts" pitchFamily="-65" charset="2"/>
              <a:buNone/>
            </a:pPr>
            <a:r>
              <a:rPr lang="en-US" altLang="en-US" sz="1000">
                <a:solidFill>
                  <a:srgbClr val="000000"/>
                </a:solidFill>
              </a:rPr>
              <a:t>John Spertus MD MPH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E822C993-82F9-4242-9C64-74D204831E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Monotype Sorts" pitchFamily="-65" charset="2"/>
              <a:buNone/>
            </a:pPr>
            <a:fld id="{E9E9D4F0-3AFE-4CB0-B39D-16CB4F0B9046}" type="slidenum">
              <a:rPr lang="en-US" altLang="en-US" sz="1000" smtClean="0">
                <a:solidFill>
                  <a:srgbClr val="000000"/>
                </a:solidFill>
              </a:rPr>
              <a:pPr>
                <a:buFont typeface="Monotype Sorts" pitchFamily="-65" charset="2"/>
                <a:buNone/>
              </a:pPr>
              <a:t>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A19F0EBC-831B-486C-9BF7-570BE1EB67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65129A83-ED52-498D-921B-FE61F1FD2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E5D83-AD5B-4D48-B55A-D6E9EDB1B5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1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D2D0-35B9-40BE-B0E3-4000A9474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08ECA-1DEB-4819-A07E-6F7210C68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05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DBCF-49E4-4DDE-A794-2AE1D909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243C4-26CF-47D3-8ED4-403893992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D1EEE-4C32-4650-ABF4-4A773720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7A02C-83DB-4A9A-A372-B20E77B0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24E5E-545C-4315-987C-6F59640E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4EC18-E623-4C0C-BD57-88C944E9C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480FD-537B-4302-8D65-79A982148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CBD7B-3031-4FB3-967D-F14B4752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D56AB-2622-4A78-B828-2B4EF586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1DA00-36B1-452A-A6D7-FE160B95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2A32-F710-40F3-BE65-F7C25F92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BE749-E246-4C71-A3BE-2BAC53EF7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AF561-B86B-4CAD-A7A9-4BDDC4D6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99A16-B225-4B9B-9F6E-92614617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695AB-BAB3-4B67-BF45-8665D2CA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79BE-AE04-4C11-93FF-758F428F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4C3B8-B4B4-49A9-A0D2-3BA51067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D4FC0-7FEA-4AFF-829F-45D1E8FD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5B86-70DC-4F65-B8F0-4F2FFAC3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687F0-81A5-40D0-881B-1C6AEC7B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3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A6A9-C644-4B0F-9975-490206BD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6612C-94BC-432F-B210-57CC34B46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73891-0F0B-4106-82DE-DCA0FBFBE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E8BC9-6EBF-4890-84E9-86127B9D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0D06D-C1FA-47F4-8078-43AEC2F8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28C60-9BC6-4AC5-997D-DD1EA8E8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431A-DD15-42D3-9132-90B14794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C9DCB-125F-40A5-8BD4-BE32B563B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FD6F6-D798-4F9B-BCDD-05668DD4F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720BF-22B4-4E1B-B879-1E398AF7D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6545B-2A1D-49B7-81C9-D72F6A951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E91CD-A02C-490D-B6E9-936F2D0B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A73CF-012C-498E-AEF0-556061F6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E4AA5A-3518-489E-9C72-07500D91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2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F009-7E86-4D49-9AC7-29F9703D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8AE88-E689-4B9C-8DD1-1BE30756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508AC-2E59-4772-BEB2-A5878819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F3CAC-14D9-48EB-B2F7-9F2ADC92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2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232D4-F7BB-4239-BDF9-93D1809D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4440E-045B-4C88-8F08-49DA2698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4F81E-2722-4C7B-B0FD-488882D6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62AE-695F-4675-9F9E-8455D03F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A865-7581-4693-9DA3-AF7CB826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6E5D7-EBFB-443F-AB37-6DFD9E27F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E0D3E-CD09-4D74-A317-BD59EA9E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9B702-B120-44B9-BD19-48F59C5E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B089-A061-4E25-8A40-5E4B3EAE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97CF-0E14-44BC-9E35-F4E732C3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DD6C9-0831-4D51-BD78-DE1C077A0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4FE0C-FAD5-4C47-ADFE-1DF12FF54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71C4E-6F0F-47BE-A17C-58EFF436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9BF59A8D-0816-4AC6-AB51-DE76554B8F25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DD68A-7B34-4458-A63F-78D2DD41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AB298-ED7B-4AA0-9C7F-89ABE236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F455694-3756-4A58-9748-992A9DC4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9C846-5D17-42B5-AFE3-5815A7DB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65126"/>
            <a:ext cx="11144251" cy="1149351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2E4A2-CC06-404D-9A00-376F69CB3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875" y="1590675"/>
            <a:ext cx="11144251" cy="4586288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2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9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9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9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9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2" y="450472"/>
            <a:ext cx="11429999" cy="3037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4400" dirty="0"/>
              <a:t>Effects of Dapagliflozin on Symptoms, Function and Quality of Life</a:t>
            </a:r>
            <a:br>
              <a:rPr lang="en-GB" sz="4400" dirty="0"/>
            </a:br>
            <a:r>
              <a:rPr lang="en-GB" sz="4400" dirty="0"/>
              <a:t>in Patients with Heart Failure:</a:t>
            </a:r>
            <a:br>
              <a:rPr lang="en-GB" sz="4400" dirty="0"/>
            </a:br>
            <a:r>
              <a:rPr lang="en-GB" dirty="0">
                <a:solidFill>
                  <a:srgbClr val="C00000"/>
                </a:solidFill>
                <a:effectLst/>
              </a:rPr>
              <a:t>The DAPA-HF Trial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4199" y="3550361"/>
            <a:ext cx="8323604" cy="2171145"/>
          </a:xfrm>
        </p:spPr>
        <p:txBody>
          <a:bodyPr/>
          <a:lstStyle/>
          <a:p>
            <a:r>
              <a:rPr lang="en-US" sz="2800" i="1" dirty="0"/>
              <a:t>Mikhail Kosiborod, MD</a:t>
            </a:r>
          </a:p>
          <a:p>
            <a:r>
              <a:rPr lang="en-US" sz="2000" i="1" dirty="0"/>
              <a:t>Professor of Medicine, Saint Luke’s Mid America Heart Institute,</a:t>
            </a:r>
          </a:p>
          <a:p>
            <a:r>
              <a:rPr lang="en-US" sz="2000" i="1" dirty="0"/>
              <a:t>University of Missouri-Kansas City</a:t>
            </a:r>
          </a:p>
          <a:p>
            <a:r>
              <a:rPr lang="en-US" sz="2000" i="1" dirty="0">
                <a:solidFill>
                  <a:srgbClr val="006699"/>
                </a:solidFill>
              </a:rPr>
              <a:t>On Behalf of the DAPA-HF Investigators</a:t>
            </a:r>
          </a:p>
        </p:txBody>
      </p:sp>
      <p:pic>
        <p:nvPicPr>
          <p:cNvPr id="5" name="Picture 4" descr="DapaHF-01.png">
            <a:extLst>
              <a:ext uri="{FF2B5EF4-FFF2-40B4-BE49-F238E27FC236}">
                <a16:creationId xmlns:a16="http://schemas.microsoft.com/office/drawing/2014/main" id="{E3BE1A9C-3CE6-4D19-B21D-5C776F495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95" y="5843433"/>
            <a:ext cx="2929139" cy="884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75B23-5A25-4C47-B73D-D5C0A70D0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33" y="5897125"/>
            <a:ext cx="3465636" cy="777179"/>
          </a:xfrm>
          <a:prstGeom prst="rect">
            <a:avLst/>
          </a:prstGeom>
        </p:spPr>
      </p:pic>
      <p:pic>
        <p:nvPicPr>
          <p:cNvPr id="6" name="Picture 4" descr="The University of Glasgow">
            <a:extLst>
              <a:ext uri="{FF2B5EF4-FFF2-40B4-BE49-F238E27FC236}">
                <a16:creationId xmlns:a16="http://schemas.microsoft.com/office/drawing/2014/main" id="{B598AED2-3102-4EEF-8563-138D4954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50" y="5876571"/>
            <a:ext cx="2558959" cy="79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9C798-A073-49CC-81F6-A6A846E77560}"/>
              </a:ext>
            </a:extLst>
          </p:cNvPr>
          <p:cNvSpPr txBox="1"/>
          <p:nvPr/>
        </p:nvSpPr>
        <p:spPr>
          <a:xfrm>
            <a:off x="6526924" y="252248"/>
            <a:ext cx="51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Lub Dub Medium" panose="020B0603030403020204" pitchFamily="34" charset="0"/>
              </a:rPr>
              <a:t>EMBARGOED for 10:45 a.m. ET, 11-17-19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E1DC-3E59-4151-A5B8-9817EC6E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3" y="99013"/>
            <a:ext cx="11922035" cy="562835"/>
          </a:xfrm>
        </p:spPr>
        <p:txBody>
          <a:bodyPr>
            <a:normAutofit/>
          </a:bodyPr>
          <a:lstStyle/>
          <a:p>
            <a:r>
              <a:rPr lang="en-US" sz="2800" dirty="0"/>
              <a:t>Effects of Dapagliflozin on Secondary Endpoints by KCCQ </a:t>
            </a:r>
            <a:r>
              <a:rPr lang="en-US" sz="2800" dirty="0" err="1"/>
              <a:t>Tertiles</a:t>
            </a:r>
            <a:endParaRPr lang="en-US" sz="2800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E37E1FD1-3037-423B-B430-6D10BDBEA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9"/>
          <a:stretch/>
        </p:blipFill>
        <p:spPr>
          <a:xfrm>
            <a:off x="1698177" y="632077"/>
            <a:ext cx="8778240" cy="6129753"/>
          </a:xfrm>
        </p:spPr>
      </p:pic>
    </p:spTree>
    <p:extLst>
      <p:ext uri="{BB962C8B-B14F-4D97-AF65-F5344CB8AC3E}">
        <p14:creationId xmlns:p14="http://schemas.microsoft.com/office/powerpoint/2010/main" val="224861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F2FB27-CC85-4AD0-B042-E5CD79E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99" y="150651"/>
            <a:ext cx="11410003" cy="1432248"/>
          </a:xfrm>
        </p:spPr>
        <p:txBody>
          <a:bodyPr>
            <a:normAutofit/>
          </a:bodyPr>
          <a:lstStyle/>
          <a:p>
            <a:r>
              <a:rPr lang="en-US" sz="3200" dirty="0"/>
              <a:t>Effect of Dapagliflozin on KCCQ Total Symptom Score</a:t>
            </a:r>
            <a:br>
              <a:rPr lang="en-US" sz="3200" dirty="0"/>
            </a:br>
            <a:r>
              <a:rPr lang="en-US" sz="3200" dirty="0"/>
              <a:t>at 4 and 8 months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1203C7-20C8-486A-9752-EC3ED898A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0"/>
          <a:stretch/>
        </p:blipFill>
        <p:spPr>
          <a:xfrm>
            <a:off x="1447252" y="1616665"/>
            <a:ext cx="8942074" cy="47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F2FB27-CC85-4AD0-B042-E5CD79E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3"/>
            <a:ext cx="11410003" cy="12045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Effect of Dapagliflozin on KCCQ Clinical Summary Score</a:t>
            </a:r>
            <a:br>
              <a:rPr lang="en-US" sz="3200" dirty="0"/>
            </a:br>
            <a:r>
              <a:rPr lang="en-US" sz="3200" dirty="0"/>
              <a:t>and Overall Summary Score at 4 and 8 months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EFDCA-CBD7-41D8-A218-C00C988D2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8" b="34494"/>
          <a:stretch/>
        </p:blipFill>
        <p:spPr>
          <a:xfrm>
            <a:off x="107473" y="1907173"/>
            <a:ext cx="5962400" cy="3587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5EB19D-2492-47AE-BCB5-A50BF2D70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3"/>
          <a:stretch/>
        </p:blipFill>
        <p:spPr>
          <a:xfrm>
            <a:off x="6176470" y="1887916"/>
            <a:ext cx="5962400" cy="36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E4D3925-9063-4DF4-B1BA-5A1AAB11D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 r="53135" b="68143"/>
          <a:stretch/>
        </p:blipFill>
        <p:spPr>
          <a:xfrm>
            <a:off x="1843685" y="1779990"/>
            <a:ext cx="8175384" cy="49698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D8BC4-A58B-454A-9806-5230BABF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" y="100467"/>
            <a:ext cx="11755120" cy="1211261"/>
          </a:xfrm>
        </p:spPr>
        <p:txBody>
          <a:bodyPr>
            <a:normAutofit/>
          </a:bodyPr>
          <a:lstStyle/>
          <a:p>
            <a:r>
              <a:rPr lang="en-US" sz="3900" dirty="0"/>
              <a:t>Clinically Meaningful Change in KCCQ:</a:t>
            </a:r>
            <a:br>
              <a:rPr lang="en-US" sz="3900" dirty="0"/>
            </a:br>
            <a:r>
              <a:rPr lang="en-US" sz="3900" dirty="0"/>
              <a:t>Dapagliflozin vs. Placebo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4E8E8-AF36-449A-9EF7-6BA790FB082C}"/>
              </a:ext>
            </a:extLst>
          </p:cNvPr>
          <p:cNvSpPr txBox="1"/>
          <p:nvPr/>
        </p:nvSpPr>
        <p:spPr>
          <a:xfrm>
            <a:off x="4822573" y="3983025"/>
            <a:ext cx="12057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NNT=14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51101-C091-43DD-A6AA-D622CBC9868E}"/>
              </a:ext>
            </a:extLst>
          </p:cNvPr>
          <p:cNvSpPr txBox="1"/>
          <p:nvPr/>
        </p:nvSpPr>
        <p:spPr>
          <a:xfrm>
            <a:off x="6674153" y="3983025"/>
            <a:ext cx="12057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NNT=15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3103E-237B-4A12-BB38-0953DD019FDE}"/>
              </a:ext>
            </a:extLst>
          </p:cNvPr>
          <p:cNvSpPr txBox="1"/>
          <p:nvPr/>
        </p:nvSpPr>
        <p:spPr>
          <a:xfrm>
            <a:off x="8539575" y="3983025"/>
            <a:ext cx="12057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NNT=18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182DC6-8767-4453-A748-2984827BD61E}"/>
              </a:ext>
            </a:extLst>
          </p:cNvPr>
          <p:cNvSpPr txBox="1">
            <a:spLocks/>
          </p:cNvSpPr>
          <p:nvPr/>
        </p:nvSpPr>
        <p:spPr>
          <a:xfrm>
            <a:off x="218440" y="1174034"/>
            <a:ext cx="11755120" cy="72359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KCCQ Total Symptom Score</a:t>
            </a:r>
          </a:p>
        </p:txBody>
      </p:sp>
    </p:spTree>
    <p:extLst>
      <p:ext uri="{BB962C8B-B14F-4D97-AF65-F5344CB8AC3E}">
        <p14:creationId xmlns:p14="http://schemas.microsoft.com/office/powerpoint/2010/main" val="26258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2672347-37E2-43B2-A8C8-26C78BF47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1" r="52381" b="34621"/>
          <a:stretch/>
        </p:blipFill>
        <p:spPr>
          <a:xfrm>
            <a:off x="103209" y="2260769"/>
            <a:ext cx="5974183" cy="3825394"/>
          </a:xfr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153B7279-5E37-4E52-A396-F10047A0B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6" r="52381"/>
          <a:stretch/>
        </p:blipFill>
        <p:spPr>
          <a:xfrm>
            <a:off x="6158826" y="2273918"/>
            <a:ext cx="5974180" cy="3807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909A6C-6547-4A0E-A606-94809050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35133"/>
            <a:ext cx="11144251" cy="127934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Clinically Meaningful Change in KCCQ:</a:t>
            </a:r>
            <a:br>
              <a:rPr lang="en-US" dirty="0"/>
            </a:br>
            <a:r>
              <a:rPr lang="en-US" dirty="0"/>
              <a:t>Dapagliflozin vs. Placebo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B2B87-FBD0-4354-9D43-E5485E7B5D55}"/>
              </a:ext>
            </a:extLst>
          </p:cNvPr>
          <p:cNvSpPr txBox="1"/>
          <p:nvPr/>
        </p:nvSpPr>
        <p:spPr>
          <a:xfrm>
            <a:off x="2171945" y="3953047"/>
            <a:ext cx="994179" cy="384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NNT=12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AE5E5-8E3E-49C0-9675-61616B447299}"/>
              </a:ext>
            </a:extLst>
          </p:cNvPr>
          <p:cNvSpPr txBox="1"/>
          <p:nvPr/>
        </p:nvSpPr>
        <p:spPr>
          <a:xfrm>
            <a:off x="3510072" y="3953047"/>
            <a:ext cx="994179" cy="384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NNT=12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E3170-7824-4FBB-8CC1-CDEBC7FB1130}"/>
              </a:ext>
            </a:extLst>
          </p:cNvPr>
          <p:cNvSpPr txBox="1"/>
          <p:nvPr/>
        </p:nvSpPr>
        <p:spPr>
          <a:xfrm>
            <a:off x="4857725" y="3953047"/>
            <a:ext cx="994179" cy="384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NNT=17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69762-9FFC-4789-9D1F-348C2E42A6E5}"/>
              </a:ext>
            </a:extLst>
          </p:cNvPr>
          <p:cNvSpPr txBox="1"/>
          <p:nvPr/>
        </p:nvSpPr>
        <p:spPr>
          <a:xfrm>
            <a:off x="8226761" y="3953047"/>
            <a:ext cx="994179" cy="384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NNT=15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C271F-FC0F-4831-9706-77FE02DBB56F}"/>
              </a:ext>
            </a:extLst>
          </p:cNvPr>
          <p:cNvSpPr txBox="1"/>
          <p:nvPr/>
        </p:nvSpPr>
        <p:spPr>
          <a:xfrm>
            <a:off x="9573800" y="3953047"/>
            <a:ext cx="994179" cy="384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NNT=13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0959D-C35F-4D94-9205-0AB265EC15B7}"/>
              </a:ext>
            </a:extLst>
          </p:cNvPr>
          <p:cNvSpPr txBox="1"/>
          <p:nvPr/>
        </p:nvSpPr>
        <p:spPr>
          <a:xfrm>
            <a:off x="10922067" y="3953047"/>
            <a:ext cx="994179" cy="384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NNT=17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476091-85F0-441E-B2D4-7E6D6F76A4C7}"/>
              </a:ext>
            </a:extLst>
          </p:cNvPr>
          <p:cNvSpPr txBox="1">
            <a:spLocks/>
          </p:cNvSpPr>
          <p:nvPr/>
        </p:nvSpPr>
        <p:spPr>
          <a:xfrm>
            <a:off x="396050" y="1524310"/>
            <a:ext cx="5622998" cy="72359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KCCQ Clinical Summary Score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658DC39-47EE-4727-B7DA-A63CAD2B54FF}"/>
              </a:ext>
            </a:extLst>
          </p:cNvPr>
          <p:cNvSpPr txBox="1">
            <a:spLocks/>
          </p:cNvSpPr>
          <p:nvPr/>
        </p:nvSpPr>
        <p:spPr>
          <a:xfrm>
            <a:off x="6418754" y="1524310"/>
            <a:ext cx="5622998" cy="72359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KCCQ Overall Summary Score</a:t>
            </a:r>
          </a:p>
        </p:txBody>
      </p:sp>
    </p:spTree>
    <p:extLst>
      <p:ext uri="{BB962C8B-B14F-4D97-AF65-F5344CB8AC3E}">
        <p14:creationId xmlns:p14="http://schemas.microsoft.com/office/powerpoint/2010/main" val="13095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DBFB-8B32-48EB-90FD-F3570C7F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0947"/>
            <a:ext cx="10972800" cy="650671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9C65-4B0C-4836-AA39-00F57A5A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31180"/>
            <a:ext cx="10972800" cy="561249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Dapagliflozin improved all key clinical outcomes, including CV death and worsening HF, to a similar extent across the entire range of KCCQ at baseline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Dapagliflozin improved all major components of KCCQ - effects amplified over time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Fewer dapagliflozin-treated patients had significant deterioration, and more experienced small, moderate and large clinically meaningful improvements across all key domains of KCCQ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Effects were substantial, with NNT ranging between 12 and 18 when compared to placebo after just 8 months of treatment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Dapagliflozin offers a new approach to improving symptoms, functional limitations and quality of life in patients with </a:t>
            </a:r>
            <a:r>
              <a:rPr lang="en-US" sz="2800" dirty="0" err="1"/>
              <a:t>HFrEF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53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75A002-65C2-4439-A422-A96029242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F794D-0E6C-461C-B3E8-6E87EEF11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805" y="5843503"/>
            <a:ext cx="1339851" cy="726567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0A13920-4F2C-2F49-9F06-277D29A3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1752601"/>
            <a:ext cx="10700385" cy="469582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300" dirty="0"/>
              <a:t>Circulation. 2019;</a:t>
            </a:r>
            <a:r>
              <a:rPr lang="en-US" sz="2300" dirty="0"/>
              <a:t> [published online ahead of print].</a:t>
            </a:r>
            <a:r>
              <a:rPr lang="fr-FR" sz="2300" dirty="0"/>
              <a:t> DOI: </a:t>
            </a:r>
            <a:r>
              <a:rPr lang="en-US" sz="2300" dirty="0"/>
              <a:t>10.1161/CIRCULATIONAHA.119.044138</a:t>
            </a:r>
            <a:br>
              <a:rPr lang="en-US" sz="2300" dirty="0"/>
            </a:br>
            <a:br>
              <a:rPr lang="en-US" dirty="0"/>
            </a:b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Effects of dapagliflozin on symptoms, function and quality of life in patients with heart failure and reduced ejection fraction: </a:t>
            </a:r>
            <a:br>
              <a:rPr lang="en-US" b="1" dirty="0"/>
            </a:br>
            <a:r>
              <a:rPr lang="en-US" b="1" dirty="0"/>
              <a:t>results from the DAPA-HF Trial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300" dirty="0"/>
              <a:t>Mikhail N. Kosiborod MD; Pardeep </a:t>
            </a:r>
            <a:r>
              <a:rPr lang="en-US" sz="2300" dirty="0" err="1"/>
              <a:t>Jhund</a:t>
            </a:r>
            <a:r>
              <a:rPr lang="en-US" sz="2300" dirty="0"/>
              <a:t> MD, PhD; Kieran F. Docherty MD; Mirta Diez MD; </a:t>
            </a:r>
            <a:br>
              <a:rPr lang="en-US" sz="2300" dirty="0"/>
            </a:br>
            <a:r>
              <a:rPr lang="en-US" sz="2300" dirty="0"/>
              <a:t>Mark C Petrie MBChB; Subodh Verma MD, PhD; Jose C. </a:t>
            </a:r>
            <a:r>
              <a:rPr lang="en-US" sz="2300" dirty="0" err="1"/>
              <a:t>Nicolau</a:t>
            </a:r>
            <a:r>
              <a:rPr lang="en-US" sz="2300" dirty="0"/>
              <a:t>, MD, PhD; Béla </a:t>
            </a:r>
            <a:r>
              <a:rPr lang="en-US" sz="2300" dirty="0" err="1"/>
              <a:t>Merkely</a:t>
            </a:r>
            <a:r>
              <a:rPr lang="en-US" sz="2300" dirty="0"/>
              <a:t>, MD, PhD;</a:t>
            </a:r>
            <a:br>
              <a:rPr lang="en-US" sz="2300" dirty="0"/>
            </a:br>
            <a:r>
              <a:rPr lang="en-US" sz="2300" dirty="0" err="1"/>
              <a:t>Masafumi</a:t>
            </a:r>
            <a:r>
              <a:rPr lang="en-US" sz="2300" dirty="0"/>
              <a:t> </a:t>
            </a:r>
            <a:r>
              <a:rPr lang="en-US" sz="2300" dirty="0" err="1"/>
              <a:t>Kitakaze</a:t>
            </a:r>
            <a:r>
              <a:rPr lang="en-US" sz="2300" dirty="0"/>
              <a:t>, MD, PhD; David L. </a:t>
            </a:r>
            <a:r>
              <a:rPr lang="en-US" sz="2300" dirty="0" err="1"/>
              <a:t>DeMetz</a:t>
            </a:r>
            <a:r>
              <a:rPr lang="en-US" sz="2300" dirty="0"/>
              <a:t>, PhD; Silvio E. </a:t>
            </a:r>
            <a:r>
              <a:rPr lang="en-US" sz="2300" dirty="0" err="1"/>
              <a:t>Inzucchi</a:t>
            </a:r>
            <a:r>
              <a:rPr lang="en-US" sz="2300" dirty="0"/>
              <a:t>, MD; Lars </a:t>
            </a:r>
            <a:r>
              <a:rPr lang="en-US" sz="2300" dirty="0" err="1"/>
              <a:t>Køber</a:t>
            </a:r>
            <a:r>
              <a:rPr lang="en-US" sz="2300" dirty="0"/>
              <a:t>, MD, </a:t>
            </a:r>
            <a:r>
              <a:rPr lang="en-US" sz="2300" dirty="0" err="1"/>
              <a:t>DMSc</a:t>
            </a:r>
            <a:r>
              <a:rPr lang="en-US" sz="2300" dirty="0"/>
              <a:t>; </a:t>
            </a:r>
            <a:br>
              <a:rPr lang="en-US" sz="2300" dirty="0"/>
            </a:br>
            <a:r>
              <a:rPr lang="en-US" sz="2300" dirty="0"/>
              <a:t>Felipe A. Martinez, MD; Piotr </a:t>
            </a:r>
            <a:r>
              <a:rPr lang="en-US" sz="2300" dirty="0" err="1"/>
              <a:t>Ponikowski</a:t>
            </a:r>
            <a:r>
              <a:rPr lang="en-US" sz="2300" dirty="0"/>
              <a:t>, MD, PhD; Marc S. Sabatine, MD, MPH; Scott D. Solomon, MD;</a:t>
            </a:r>
            <a:br>
              <a:rPr lang="en-US" sz="2300" dirty="0"/>
            </a:br>
            <a:r>
              <a:rPr lang="en-US" sz="2300" dirty="0"/>
              <a:t>Olof Bengtsson, </a:t>
            </a:r>
            <a:r>
              <a:rPr lang="en-US" sz="2300" dirty="0" err="1"/>
              <a:t>PhLic</a:t>
            </a:r>
            <a:r>
              <a:rPr lang="en-US" sz="2300" dirty="0"/>
              <a:t>; Daniel Lindholm, MD, PhD; Anna </a:t>
            </a:r>
            <a:r>
              <a:rPr lang="en-US" sz="2300" dirty="0" err="1"/>
              <a:t>Niklasson</a:t>
            </a:r>
            <a:r>
              <a:rPr lang="en-US" sz="2300" dirty="0"/>
              <a:t>, MD, PhD; Mikaela </a:t>
            </a:r>
            <a:r>
              <a:rPr lang="en-US" sz="2300" dirty="0" err="1"/>
              <a:t>Sjöstrand</a:t>
            </a:r>
            <a:r>
              <a:rPr lang="en-US" sz="2300" dirty="0"/>
              <a:t>, MD, PhD;</a:t>
            </a:r>
            <a:br>
              <a:rPr lang="en-US" sz="2300" dirty="0"/>
            </a:br>
            <a:r>
              <a:rPr lang="en-US" sz="2300" dirty="0"/>
              <a:t>Anna Maria </a:t>
            </a:r>
            <a:r>
              <a:rPr lang="en-US" sz="2300" dirty="0" err="1"/>
              <a:t>Langkilde</a:t>
            </a:r>
            <a:r>
              <a:rPr lang="en-US" sz="2300" dirty="0"/>
              <a:t>, MD, PhD; John J.V. McMurray, MD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700" b="1" i="1" dirty="0"/>
              <a:t>Circulation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700" dirty="0"/>
              <a:t>https://www.ahajournals.org/doi/10.1161/CIRCULATIONAHA.119.044138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8E38223B-CDD4-4258-B331-E730484EB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65" y="254223"/>
            <a:ext cx="6670196" cy="13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C17A-2751-4172-B5BC-6895323A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86745"/>
            <a:ext cx="11144251" cy="1149351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003E-09E2-4A90-A990-38CBB4D6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Grants: </a:t>
            </a:r>
          </a:p>
          <a:p>
            <a:pPr lvl="1"/>
            <a:r>
              <a:rPr lang="en-US" dirty="0"/>
              <a:t>AstraZeneca, Boehringer Ingelheim</a:t>
            </a:r>
          </a:p>
          <a:p>
            <a:pPr lvl="1"/>
            <a:endParaRPr lang="en-US" dirty="0"/>
          </a:p>
          <a:p>
            <a:r>
              <a:rPr lang="en-US" dirty="0"/>
              <a:t>Consultant/Advisory Board: </a:t>
            </a:r>
          </a:p>
          <a:p>
            <a:pPr lvl="1"/>
            <a:r>
              <a:rPr lang="en-US" dirty="0"/>
              <a:t>Amarin, Applied Therapeutics, AstraZeneca, Amgen, Bayer, Boehringer Ingelheim, Eisai, Glytec, GSK, Intarcia, Janssen, Eli Lilly,  Merck (Diabetes), Novartis, Novo Nordisk, Sanofi</a:t>
            </a:r>
          </a:p>
          <a:p>
            <a:pPr lvl="1"/>
            <a:endParaRPr lang="en-US" dirty="0"/>
          </a:p>
          <a:p>
            <a:r>
              <a:rPr lang="en-US" dirty="0"/>
              <a:t>DAPA-HF Trial was sponsored by AstraZeneca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670F-091D-4104-8397-46BEBAE8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7447"/>
            <a:ext cx="10972800" cy="1216079"/>
          </a:xfrm>
        </p:spPr>
        <p:txBody>
          <a:bodyPr>
            <a:normAutofit/>
          </a:bodyPr>
          <a:lstStyle/>
          <a:p>
            <a:r>
              <a:rPr lang="en-US" dirty="0"/>
              <a:t>Goals of Care in 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02731-C1F1-4569-8F0B-EA6F042EE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533526"/>
            <a:ext cx="10725151" cy="48086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Reduce death and hospitalizations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Improve health status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Symptoms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Physical Limitations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1642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9FA2-2074-4561-B1A2-9CAFF1AA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7" y="213325"/>
            <a:ext cx="12133008" cy="931968"/>
          </a:xfrm>
        </p:spPr>
        <p:txBody>
          <a:bodyPr>
            <a:normAutofit/>
          </a:bodyPr>
          <a:lstStyle/>
          <a:p>
            <a:r>
              <a:rPr lang="sv-SE" sz="4800" dirty="0"/>
              <a:t>DAPA-HF Design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848854" y="3660409"/>
            <a:ext cx="12157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064611" y="2682511"/>
            <a:ext cx="596900" cy="977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64611" y="3660409"/>
            <a:ext cx="596900" cy="812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4034628" y="1704609"/>
            <a:ext cx="0" cy="34137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657181" y="2648450"/>
            <a:ext cx="5934539" cy="31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661508" y="4439800"/>
            <a:ext cx="5943600" cy="1799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 flipH="1">
            <a:off x="2863513" y="1704609"/>
            <a:ext cx="0" cy="1955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 flipH="1">
            <a:off x="5273571" y="4472305"/>
            <a:ext cx="6632" cy="73152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8208" y="2523144"/>
            <a:ext cx="2734235" cy="16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spAutoFit/>
          </a:bodyPr>
          <a:lstStyle/>
          <a:p>
            <a:pPr marL="228546" indent="-228546" defTabSz="1218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Informed consent</a:t>
            </a:r>
            <a:endParaRPr lang="en-GB" dirty="0">
              <a:solidFill>
                <a:srgbClr val="0066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546" indent="-228546" defTabSz="1218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Inclusion/exclusion</a:t>
            </a:r>
            <a:endParaRPr lang="en-GB" dirty="0">
              <a:solidFill>
                <a:srgbClr val="0066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546" indent="-228546" defTabSz="1218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KCCQ evaluated at Randomization, 4 and 8 months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4542882" y="2760372"/>
            <a:ext cx="131768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N=2371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4542882" y="3938691"/>
            <a:ext cx="1226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N=2373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7114984" y="2760372"/>
            <a:ext cx="1299021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Placebo</a:t>
            </a:r>
            <a:endParaRPr lang="en-GB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5921360" y="3668867"/>
            <a:ext cx="3686269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defRPr/>
            </a:pPr>
            <a:r>
              <a:rPr lang="en-GB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Dapagliflozin</a:t>
            </a:r>
          </a:p>
          <a:p>
            <a:pPr algn="ctr" defTabSz="1218900">
              <a:defRPr/>
            </a:pPr>
            <a:r>
              <a:rPr lang="en-GB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10 mg once daily</a:t>
            </a:r>
            <a:endParaRPr lang="en-GB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9001611" y="2714944"/>
            <a:ext cx="3286319" cy="16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spAutoFit/>
          </a:bodyPr>
          <a:lstStyle/>
          <a:p>
            <a:pPr defTabSz="1218900">
              <a:lnSpc>
                <a:spcPct val="107000"/>
              </a:lnSpc>
              <a:defRPr/>
            </a:pP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≥844 Primary endpoints</a:t>
            </a:r>
            <a:endParaRPr lang="en-GB" dirty="0">
              <a:solidFill>
                <a:srgbClr val="0066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1218900">
              <a:lnSpc>
                <a:spcPct val="107000"/>
              </a:lnSpc>
              <a:defRPr/>
            </a:pP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Composite of: </a:t>
            </a:r>
            <a:endParaRPr lang="en-GB" dirty="0">
              <a:solidFill>
                <a:srgbClr val="0066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546" indent="-228546" defTabSz="1218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CV death</a:t>
            </a:r>
          </a:p>
          <a:p>
            <a:pPr marL="228546" indent="-228546" defTabSz="1218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HF hospitalization</a:t>
            </a:r>
            <a:endParaRPr lang="en-GB" dirty="0">
              <a:solidFill>
                <a:srgbClr val="0066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546" indent="-228546" defTabSz="1218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Urgent HF visit</a:t>
            </a:r>
            <a:endParaRPr lang="en-GB" dirty="0">
              <a:solidFill>
                <a:srgbClr val="006699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1622069" y="6203107"/>
            <a:ext cx="1610823" cy="37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Day  −14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8812156" y="5429281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Visit 6  etc.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2089889" y="5429281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Visit 1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7657260" y="5429281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Visit 5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6162573" y="5429281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Visit 4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4638156" y="5429281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Visit 3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450815" y="5429281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Visit 2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7657261" y="6200059"/>
            <a:ext cx="128067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Day 120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6162573" y="6200059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Day 60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3450815" y="6200059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Day 0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4682177" y="6200059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Day 14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8713385" y="6200059"/>
            <a:ext cx="290890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Every 120 days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1742943" y="1201992"/>
            <a:ext cx="171250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Enrolment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3394266" y="1201992"/>
            <a:ext cx="227243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896" tIns="60948" rIns="121896" bIns="60948" anchor="t" anchorCtr="0">
            <a:noAutofit/>
          </a:bodyPr>
          <a:lstStyle/>
          <a:p>
            <a:pPr algn="ctr" defTabSz="1218900">
              <a:lnSpc>
                <a:spcPct val="107000"/>
              </a:lnSpc>
              <a:spcAft>
                <a:spcPts val="1067"/>
              </a:spcAft>
              <a:defRPr/>
            </a:pPr>
            <a:r>
              <a:rPr lang="en-GB" sz="21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Randomization</a:t>
            </a:r>
            <a:endParaRPr lang="en-GB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6763076" y="4472305"/>
            <a:ext cx="6632" cy="73152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 flipH="1">
            <a:off x="8225444" y="4472305"/>
            <a:ext cx="6632" cy="73152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H="1">
            <a:off x="9665604" y="4472305"/>
            <a:ext cx="6632" cy="73152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87" name="Rectangle 86"/>
          <p:cNvSpPr/>
          <p:nvPr/>
        </p:nvSpPr>
        <p:spPr>
          <a:xfrm rot="2069819" flipH="1">
            <a:off x="6043655" y="4869160"/>
            <a:ext cx="23447" cy="19202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8900">
              <a:defRPr/>
            </a:pPr>
            <a:endParaRPr lang="en-GB" sz="3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47247" y="4382628"/>
            <a:ext cx="114311" cy="158729"/>
            <a:chOff x="4367202" y="3857625"/>
            <a:chExt cx="85733" cy="119047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4367202" y="3857625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410062" y="3881437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515697" y="4382628"/>
            <a:ext cx="114311" cy="158729"/>
            <a:chOff x="4367202" y="3857625"/>
            <a:chExt cx="85733" cy="119047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4367202" y="3857625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4410062" y="3881437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8944447" y="4382628"/>
            <a:ext cx="114311" cy="158729"/>
            <a:chOff x="4367202" y="3857625"/>
            <a:chExt cx="85733" cy="119047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4367202" y="3857625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4410062" y="3881437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53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9706B053-311B-44FB-B4B0-993A5524B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3" y="222385"/>
            <a:ext cx="10972800" cy="978675"/>
          </a:xfrm>
        </p:spPr>
        <p:txBody>
          <a:bodyPr/>
          <a:lstStyle/>
          <a:p>
            <a:r>
              <a:rPr lang="en-US" altLang="en-US" sz="3600" dirty="0"/>
              <a:t>Kansas City Cardiomyopathy Questionnaire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21B2382-21E0-454A-B72B-BC59F5D69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96" y="1235895"/>
            <a:ext cx="10379008" cy="5016859"/>
          </a:xfrm>
        </p:spPr>
        <p:txBody>
          <a:bodyPr/>
          <a:lstStyle/>
          <a:p>
            <a:r>
              <a:rPr lang="en-US" altLang="en-US" sz="2800" dirty="0"/>
              <a:t>23 items that measure 4 clinical domains</a:t>
            </a:r>
          </a:p>
          <a:p>
            <a:pPr lvl="2"/>
            <a:r>
              <a:rPr lang="en-US" altLang="en-US" dirty="0"/>
              <a:t>Symptoms: Frequency and Severity</a:t>
            </a:r>
          </a:p>
          <a:p>
            <a:pPr lvl="2"/>
            <a:r>
              <a:rPr lang="en-US" altLang="en-US" dirty="0"/>
              <a:t>Physical Limitation</a:t>
            </a:r>
          </a:p>
          <a:p>
            <a:pPr lvl="2"/>
            <a:r>
              <a:rPr lang="en-US" altLang="en-US" dirty="0"/>
              <a:t>Quality of Life</a:t>
            </a:r>
            <a:endParaRPr lang="en-US" altLang="en-US" sz="1200" dirty="0"/>
          </a:p>
          <a:p>
            <a:pPr lvl="2"/>
            <a:r>
              <a:rPr lang="en-US" altLang="en-US" dirty="0"/>
              <a:t>Social Limitation</a:t>
            </a:r>
          </a:p>
          <a:p>
            <a:r>
              <a:rPr lang="en-US" altLang="en-US" sz="2800" dirty="0"/>
              <a:t>Represents the </a:t>
            </a:r>
            <a:r>
              <a:rPr lang="en-US" altLang="en-US" sz="2800" i="1" dirty="0"/>
              <a:t>patient</a:t>
            </a:r>
            <a:r>
              <a:rPr lang="ja-JP" altLang="en-US" sz="2800" i="1" dirty="0"/>
              <a:t>’</a:t>
            </a:r>
            <a:r>
              <a:rPr lang="en-US" altLang="ja-JP" sz="2800" i="1" dirty="0"/>
              <a:t>s </a:t>
            </a:r>
            <a:r>
              <a:rPr lang="en-US" altLang="ja-JP" sz="2800" dirty="0"/>
              <a:t>perspective of their HF</a:t>
            </a:r>
          </a:p>
          <a:p>
            <a:r>
              <a:rPr lang="en-US" sz="2800" dirty="0"/>
              <a:t>Scores range 0-100, higher scores reflect better health status</a:t>
            </a:r>
            <a:endParaRPr lang="en-US" altLang="en-US" sz="2800" dirty="0"/>
          </a:p>
          <a:p>
            <a:r>
              <a:rPr lang="en-US" altLang="en-US" sz="2800" dirty="0"/>
              <a:t>Established validity, reliability and responsiveness</a:t>
            </a:r>
          </a:p>
          <a:p>
            <a:pPr lvl="1"/>
            <a:r>
              <a:rPr lang="en-US" altLang="en-US" sz="2400" dirty="0"/>
              <a:t>Independently associated with death and hospitalization</a:t>
            </a:r>
          </a:p>
          <a:p>
            <a:r>
              <a:rPr lang="en-US" altLang="en-US" sz="2800" dirty="0"/>
              <a:t>5-point threshold established as clinically meaningful change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EBA40AD-52B3-4125-898C-9CDB0AC2C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3" y="74335"/>
            <a:ext cx="10972800" cy="1260579"/>
          </a:xfrm>
        </p:spPr>
        <p:txBody>
          <a:bodyPr/>
          <a:lstStyle/>
          <a:p>
            <a:r>
              <a:rPr lang="en-US" altLang="en-US" dirty="0"/>
              <a:t>Mapping the KCCQ Scales</a:t>
            </a:r>
          </a:p>
        </p:txBody>
      </p:sp>
      <p:sp>
        <p:nvSpPr>
          <p:cNvPr id="19458" name="Text Box 58">
            <a:extLst>
              <a:ext uri="{FF2B5EF4-FFF2-40B4-BE49-F238E27FC236}">
                <a16:creationId xmlns:a16="http://schemas.microsoft.com/office/drawing/2014/main" id="{49893BC4-0310-439C-9635-5D0C621E9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988" y="1608140"/>
            <a:ext cx="1463858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/>
              <a:t>Disease</a:t>
            </a:r>
            <a:endParaRPr lang="en-US" altLang="en-US" sz="2800"/>
          </a:p>
        </p:txBody>
      </p:sp>
      <p:sp>
        <p:nvSpPr>
          <p:cNvPr id="19459" name="Text Box 59">
            <a:extLst>
              <a:ext uri="{FF2B5EF4-FFF2-40B4-BE49-F238E27FC236}">
                <a16:creationId xmlns:a16="http://schemas.microsoft.com/office/drawing/2014/main" id="{70BDFAFD-A213-4F5B-BD80-C17ACCBB2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876" y="1587820"/>
            <a:ext cx="1939951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/>
              <a:t>Symptoms</a:t>
            </a:r>
            <a:endParaRPr lang="en-US" altLang="en-US" sz="2800" dirty="0"/>
          </a:p>
        </p:txBody>
      </p:sp>
      <p:sp>
        <p:nvSpPr>
          <p:cNvPr id="19460" name="Text Box 60">
            <a:extLst>
              <a:ext uri="{FF2B5EF4-FFF2-40B4-BE49-F238E27FC236}">
                <a16:creationId xmlns:a16="http://schemas.microsoft.com/office/drawing/2014/main" id="{EDC1E8AF-53E4-4D29-85C4-BBA955A1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050" y="1352550"/>
            <a:ext cx="1939951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/>
              <a:t>Functional</a:t>
            </a:r>
            <a:endParaRPr lang="en-US" altLang="en-US" sz="2800"/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/>
              <a:t>Limitation</a:t>
            </a:r>
            <a:endParaRPr lang="en-US" altLang="en-US" sz="2800"/>
          </a:p>
        </p:txBody>
      </p:sp>
      <p:sp>
        <p:nvSpPr>
          <p:cNvPr id="19461" name="Text Box 61">
            <a:extLst>
              <a:ext uri="{FF2B5EF4-FFF2-40B4-BE49-F238E27FC236}">
                <a16:creationId xmlns:a16="http://schemas.microsoft.com/office/drawing/2014/main" id="{F507134C-28AA-4689-8B73-D5727500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035" y="1352550"/>
            <a:ext cx="1962393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/>
              <a:t>Quality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/>
              <a:t>Life</a:t>
            </a:r>
          </a:p>
        </p:txBody>
      </p:sp>
      <p:sp>
        <p:nvSpPr>
          <p:cNvPr id="19462" name="AutoShape 62">
            <a:extLst>
              <a:ext uri="{FF2B5EF4-FFF2-40B4-BE49-F238E27FC236}">
                <a16:creationId xmlns:a16="http://schemas.microsoft.com/office/drawing/2014/main" id="{045B7DE1-B11D-48B1-ABB0-91C6F776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812" y="1781175"/>
            <a:ext cx="533400" cy="228600"/>
          </a:xfrm>
          <a:prstGeom prst="notchedRightArrow">
            <a:avLst>
              <a:gd name="adj1" fmla="val 50000"/>
              <a:gd name="adj2" fmla="val 58333"/>
            </a:avLst>
          </a:prstGeom>
          <a:solidFill>
            <a:srgbClr val="006699">
              <a:alpha val="50195"/>
            </a:srgbClr>
          </a:solidFill>
          <a:ln w="9525">
            <a:solidFill>
              <a:srgbClr val="006699"/>
            </a:solidFill>
            <a:miter lim="800000"/>
            <a:headEnd type="none" w="sm" len="sm"/>
            <a:tailEnd type="none" w="sm" len="sm"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/>
          </a:p>
        </p:txBody>
      </p:sp>
      <p:sp>
        <p:nvSpPr>
          <p:cNvPr id="19463" name="AutoShape 63">
            <a:extLst>
              <a:ext uri="{FF2B5EF4-FFF2-40B4-BE49-F238E27FC236}">
                <a16:creationId xmlns:a16="http://schemas.microsoft.com/office/drawing/2014/main" id="{BACB96E1-8CF5-4F3A-BA0D-222EC0431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612" y="1781175"/>
            <a:ext cx="533400" cy="228600"/>
          </a:xfrm>
          <a:prstGeom prst="notchedRightArrow">
            <a:avLst>
              <a:gd name="adj1" fmla="val 50000"/>
              <a:gd name="adj2" fmla="val 58333"/>
            </a:avLst>
          </a:prstGeom>
          <a:solidFill>
            <a:srgbClr val="006699">
              <a:alpha val="50195"/>
            </a:srgbClr>
          </a:solidFill>
          <a:ln w="9525">
            <a:solidFill>
              <a:srgbClr val="006699"/>
            </a:solidFill>
            <a:miter lim="800000"/>
            <a:headEnd type="none" w="sm" len="sm"/>
            <a:tailEnd type="none" w="sm" len="sm"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/>
          </a:p>
        </p:txBody>
      </p:sp>
      <p:sp>
        <p:nvSpPr>
          <p:cNvPr id="19464" name="AutoShape 64">
            <a:extLst>
              <a:ext uri="{FF2B5EF4-FFF2-40B4-BE49-F238E27FC236}">
                <a16:creationId xmlns:a16="http://schemas.microsoft.com/office/drawing/2014/main" id="{0534C4DD-9804-4ACA-9DC8-0D61EC46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612" y="1781175"/>
            <a:ext cx="533400" cy="228600"/>
          </a:xfrm>
          <a:prstGeom prst="notchedRightArrow">
            <a:avLst>
              <a:gd name="adj1" fmla="val 50000"/>
              <a:gd name="adj2" fmla="val 58333"/>
            </a:avLst>
          </a:prstGeom>
          <a:solidFill>
            <a:srgbClr val="006699">
              <a:alpha val="50195"/>
            </a:srgbClr>
          </a:solidFill>
          <a:ln w="9525">
            <a:solidFill>
              <a:srgbClr val="006699"/>
            </a:solidFill>
            <a:miter lim="800000"/>
            <a:headEnd type="none" w="sm" len="sm"/>
            <a:tailEnd type="none" w="sm" len="sm"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/>
          </a:p>
        </p:txBody>
      </p:sp>
      <p:sp>
        <p:nvSpPr>
          <p:cNvPr id="19465" name="Line 67">
            <a:extLst>
              <a:ext uri="{FF2B5EF4-FFF2-40B4-BE49-F238E27FC236}">
                <a16:creationId xmlns:a16="http://schemas.microsoft.com/office/drawing/2014/main" id="{6DCC8296-BE78-41DB-AB75-6FAB7C102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12" y="2392366"/>
            <a:ext cx="0" cy="1069975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8" tIns="45719" rIns="91438" bIns="4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466" name="Text Box 68">
            <a:extLst>
              <a:ext uri="{FF2B5EF4-FFF2-40B4-BE49-F238E27FC236}">
                <a16:creationId xmlns:a16="http://schemas.microsoft.com/office/drawing/2014/main" id="{0A598AD7-D758-4B24-A012-7CECB4C7E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757" y="3650741"/>
            <a:ext cx="3661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8" tIns="45719" rIns="91438" bIns="45719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006699"/>
                </a:solidFill>
              </a:rPr>
              <a:t>Total Symptom Score (TSS)</a:t>
            </a:r>
          </a:p>
        </p:txBody>
      </p:sp>
      <p:sp>
        <p:nvSpPr>
          <p:cNvPr id="19467" name="Text Box 69">
            <a:extLst>
              <a:ext uri="{FF2B5EF4-FFF2-40B4-BE49-F238E27FC236}">
                <a16:creationId xmlns:a16="http://schemas.microsoft.com/office/drawing/2014/main" id="{5EAEA654-630C-431F-BD7D-D761564BF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963" y="3381300"/>
            <a:ext cx="2675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006699"/>
                </a:solidFill>
              </a:rPr>
              <a:t>Physical Limitation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006699"/>
                </a:solidFill>
              </a:rPr>
              <a:t>Scale</a:t>
            </a:r>
          </a:p>
        </p:txBody>
      </p:sp>
      <p:sp>
        <p:nvSpPr>
          <p:cNvPr id="19468" name="Line 70">
            <a:extLst>
              <a:ext uri="{FF2B5EF4-FFF2-40B4-BE49-F238E27FC236}">
                <a16:creationId xmlns:a16="http://schemas.microsoft.com/office/drawing/2014/main" id="{6118566B-B919-4552-A116-81F7A5A80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349" y="2695577"/>
            <a:ext cx="0" cy="614363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8" tIns="45719" rIns="91438" bIns="4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469" name="Line 71">
            <a:extLst>
              <a:ext uri="{FF2B5EF4-FFF2-40B4-BE49-F238E27FC236}">
                <a16:creationId xmlns:a16="http://schemas.microsoft.com/office/drawing/2014/main" id="{06F8B9ED-F293-4434-B481-940E82AF6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2610" y="2695577"/>
            <a:ext cx="0" cy="614363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8" tIns="45719" rIns="91438" bIns="4571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470" name="Text Box 72">
            <a:extLst>
              <a:ext uri="{FF2B5EF4-FFF2-40B4-BE49-F238E27FC236}">
                <a16:creationId xmlns:a16="http://schemas.microsoft.com/office/drawing/2014/main" id="{2D285454-3DAC-4712-A1A4-69705FD6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540" y="3281408"/>
            <a:ext cx="24721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65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-65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006699"/>
                </a:solidFill>
              </a:rPr>
              <a:t>Quality of Life,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006699"/>
                </a:solidFill>
              </a:rPr>
              <a:t>Social Limitations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006699"/>
                </a:solidFill>
              </a:rPr>
              <a:t>Scales</a:t>
            </a:r>
          </a:p>
        </p:txBody>
      </p:sp>
      <p:grpSp>
        <p:nvGrpSpPr>
          <p:cNvPr id="2" name="Group 73">
            <a:extLst>
              <a:ext uri="{FF2B5EF4-FFF2-40B4-BE49-F238E27FC236}">
                <a16:creationId xmlns:a16="http://schemas.microsoft.com/office/drawing/2014/main" id="{8B4965D0-FD60-4011-B638-66FA054F167C}"/>
              </a:ext>
            </a:extLst>
          </p:cNvPr>
          <p:cNvGrpSpPr>
            <a:grpSpLocks/>
          </p:cNvGrpSpPr>
          <p:nvPr/>
        </p:nvGrpSpPr>
        <p:grpSpPr bwMode="auto">
          <a:xfrm>
            <a:off x="1845860" y="5539187"/>
            <a:ext cx="8677352" cy="749300"/>
            <a:chOff x="1171" y="3648"/>
            <a:chExt cx="4973" cy="472"/>
          </a:xfrm>
        </p:grpSpPr>
        <p:sp>
          <p:nvSpPr>
            <p:cNvPr id="19472" name="Line 74">
              <a:extLst>
                <a:ext uri="{FF2B5EF4-FFF2-40B4-BE49-F238E27FC236}">
                  <a16:creationId xmlns:a16="http://schemas.microsoft.com/office/drawing/2014/main" id="{0B516D02-E70B-4B84-BD03-8FBAE9C2A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" y="3744"/>
              <a:ext cx="0" cy="315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9473" name="Line 75">
              <a:extLst>
                <a:ext uri="{FF2B5EF4-FFF2-40B4-BE49-F238E27FC236}">
                  <a16:creationId xmlns:a16="http://schemas.microsoft.com/office/drawing/2014/main" id="{9AF19450-6A36-499F-9201-A619693D1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4" y="3744"/>
              <a:ext cx="0" cy="315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9474" name="Line 76">
              <a:extLst>
                <a:ext uri="{FF2B5EF4-FFF2-40B4-BE49-F238E27FC236}">
                  <a16:creationId xmlns:a16="http://schemas.microsoft.com/office/drawing/2014/main" id="{51E675EF-0542-41C6-8ED3-0DAAF8313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" y="3901"/>
              <a:ext cx="2039" cy="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9475" name="Text Box 77">
              <a:extLst>
                <a:ext uri="{FF2B5EF4-FFF2-40B4-BE49-F238E27FC236}">
                  <a16:creationId xmlns:a16="http://schemas.microsoft.com/office/drawing/2014/main" id="{DE328512-7A90-4D6D-A516-5CFAAD486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" y="3648"/>
              <a:ext cx="1714" cy="472"/>
            </a:xfrm>
            <a:prstGeom prst="rect">
              <a:avLst/>
            </a:prstGeom>
            <a:noFill/>
            <a:ln w="28575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-65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-65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dirty="0">
                  <a:solidFill>
                    <a:srgbClr val="006699"/>
                  </a:solidFill>
                </a:rPr>
                <a:t>KCCQ Overall</a:t>
              </a:r>
              <a:br>
                <a:rPr lang="en-US" altLang="en-US" sz="2000" dirty="0">
                  <a:solidFill>
                    <a:srgbClr val="006699"/>
                  </a:solidFill>
                </a:rPr>
              </a:br>
              <a:r>
                <a:rPr lang="en-US" altLang="en-US" sz="2000" dirty="0">
                  <a:solidFill>
                    <a:srgbClr val="006699"/>
                  </a:solidFill>
                </a:rPr>
                <a:t>Summary Score</a:t>
              </a:r>
            </a:p>
          </p:txBody>
        </p:sp>
        <p:sp>
          <p:nvSpPr>
            <p:cNvPr id="19476" name="Line 78">
              <a:extLst>
                <a:ext uri="{FF2B5EF4-FFF2-40B4-BE49-F238E27FC236}">
                  <a16:creationId xmlns:a16="http://schemas.microsoft.com/office/drawing/2014/main" id="{091C2E1F-DCAC-4B4B-8EDE-0A47C4552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901"/>
              <a:ext cx="1200" cy="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2" name="Group 73">
            <a:extLst>
              <a:ext uri="{FF2B5EF4-FFF2-40B4-BE49-F238E27FC236}">
                <a16:creationId xmlns:a16="http://schemas.microsoft.com/office/drawing/2014/main" id="{C88749DC-7723-4D97-BB26-8F590F1172C6}"/>
              </a:ext>
            </a:extLst>
          </p:cNvPr>
          <p:cNvGrpSpPr>
            <a:grpSpLocks/>
          </p:cNvGrpSpPr>
          <p:nvPr/>
        </p:nvGrpSpPr>
        <p:grpSpPr bwMode="auto">
          <a:xfrm>
            <a:off x="1846425" y="4404158"/>
            <a:ext cx="6284177" cy="749300"/>
            <a:chOff x="676" y="3648"/>
            <a:chExt cx="5468" cy="472"/>
          </a:xfrm>
        </p:grpSpPr>
        <p:sp>
          <p:nvSpPr>
            <p:cNvPr id="23" name="Line 74">
              <a:extLst>
                <a:ext uri="{FF2B5EF4-FFF2-40B4-BE49-F238E27FC236}">
                  <a16:creationId xmlns:a16="http://schemas.microsoft.com/office/drawing/2014/main" id="{D9365265-4C97-4C9B-BFEB-0FF92517B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5" y="3744"/>
              <a:ext cx="0" cy="291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24" name="Line 75">
              <a:extLst>
                <a:ext uri="{FF2B5EF4-FFF2-40B4-BE49-F238E27FC236}">
                  <a16:creationId xmlns:a16="http://schemas.microsoft.com/office/drawing/2014/main" id="{8D057AAC-3F45-4308-B740-59841FBB9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4" y="3744"/>
              <a:ext cx="0" cy="315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25" name="Line 76">
              <a:extLst>
                <a:ext uri="{FF2B5EF4-FFF2-40B4-BE49-F238E27FC236}">
                  <a16:creationId xmlns:a16="http://schemas.microsoft.com/office/drawing/2014/main" id="{5E1553EB-4994-4A29-B518-FAF7D5511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" y="3901"/>
              <a:ext cx="2502" cy="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26" name="Text Box 77">
              <a:extLst>
                <a:ext uri="{FF2B5EF4-FFF2-40B4-BE49-F238E27FC236}">
                  <a16:creationId xmlns:a16="http://schemas.microsoft.com/office/drawing/2014/main" id="{E65D211E-9405-4C50-88D7-886E8BCE3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" y="3648"/>
              <a:ext cx="1714" cy="472"/>
            </a:xfrm>
            <a:prstGeom prst="rect">
              <a:avLst/>
            </a:prstGeom>
            <a:noFill/>
            <a:ln w="28575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-65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-65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000" dirty="0">
                  <a:solidFill>
                    <a:srgbClr val="006699"/>
                  </a:solidFill>
                </a:rPr>
                <a:t>KCCQ Clinical Summary Score</a:t>
              </a:r>
            </a:p>
          </p:txBody>
        </p:sp>
        <p:sp>
          <p:nvSpPr>
            <p:cNvPr id="27" name="Line 78">
              <a:extLst>
                <a:ext uri="{FF2B5EF4-FFF2-40B4-BE49-F238E27FC236}">
                  <a16:creationId xmlns:a16="http://schemas.microsoft.com/office/drawing/2014/main" id="{C8CB3B0C-8942-491F-9C94-A7FA056D1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901"/>
              <a:ext cx="1200" cy="0"/>
            </a:xfrm>
            <a:prstGeom prst="line">
              <a:avLst/>
            </a:prstGeom>
            <a:noFill/>
            <a:ln w="2857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/>
      <p:bldP spid="19467" grpId="0"/>
      <p:bldP spid="19468" grpId="0" animBg="1"/>
      <p:bldP spid="19469" grpId="0" animBg="1"/>
      <p:bldP spid="194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3F3E-7EA6-43B6-AC29-8979E7BA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950911"/>
          </a:xfrm>
        </p:spPr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EB1D-A286-42FE-88D1-74B41174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1" y="1295222"/>
            <a:ext cx="10753725" cy="49314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Patients divided based on baseline KCCQ-TSS </a:t>
            </a:r>
            <a:r>
              <a:rPr lang="en-GB" sz="2800" dirty="0" err="1"/>
              <a:t>tertiles</a:t>
            </a:r>
            <a:endParaRPr lang="en-GB" sz="2800" dirty="0"/>
          </a:p>
          <a:p>
            <a:pPr>
              <a:lnSpc>
                <a:spcPct val="100000"/>
              </a:lnSpc>
            </a:pPr>
            <a:r>
              <a:rPr lang="en-GB" sz="2800" dirty="0"/>
              <a:t>Effects of dapagliflozin on clinical outcomes across the KCCQ </a:t>
            </a:r>
            <a:r>
              <a:rPr lang="en-GB" sz="2800" dirty="0" err="1"/>
              <a:t>tertiles</a:t>
            </a:r>
            <a:r>
              <a:rPr lang="en-GB" sz="2800" dirty="0"/>
              <a:t> evaluated  using Cox proportional-hazards models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Between-group differences in mean KCCQ-TSS, CSS and OSS at 4 and 8 months assessed by using mixed models for repeated measures, adjusted for baseline KCCQ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Responder analyses examined proportions of patients with a deterioration, and clinically meaningful improvements in KCCQ at 8 months (≥5 point </a:t>
            </a:r>
            <a:r>
              <a:rPr lang="en-US" sz="2800" dirty="0">
                <a:solidFill>
                  <a:srgbClr val="006699"/>
                </a:solidFill>
              </a:rPr>
              <a:t>[at least small], </a:t>
            </a:r>
            <a:r>
              <a:rPr lang="en-US" sz="2800" dirty="0"/>
              <a:t>≥10 point </a:t>
            </a:r>
            <a:r>
              <a:rPr lang="en-US" sz="2800" dirty="0">
                <a:solidFill>
                  <a:srgbClr val="006699"/>
                </a:solidFill>
              </a:rPr>
              <a:t>[at least moderate], </a:t>
            </a:r>
            <a:r>
              <a:rPr lang="en-US" sz="2800" dirty="0"/>
              <a:t>and ≥15 point </a:t>
            </a:r>
            <a:r>
              <a:rPr lang="en-US" sz="2800" dirty="0">
                <a:solidFill>
                  <a:srgbClr val="006699"/>
                </a:solidFill>
              </a:rPr>
              <a:t>[large] </a:t>
            </a:r>
            <a:r>
              <a:rPr lang="en-US" sz="2800" dirty="0"/>
              <a:t>change)</a:t>
            </a:r>
          </a:p>
        </p:txBody>
      </p:sp>
    </p:spTree>
    <p:extLst>
      <p:ext uri="{BB962C8B-B14F-4D97-AF65-F5344CB8AC3E}">
        <p14:creationId xmlns:p14="http://schemas.microsoft.com/office/powerpoint/2010/main" val="30451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D6F2-81F0-472A-9DE2-F97A4972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96" y="80302"/>
            <a:ext cx="11049000" cy="895060"/>
          </a:xfrm>
        </p:spPr>
        <p:txBody>
          <a:bodyPr>
            <a:normAutofit/>
          </a:bodyPr>
          <a:lstStyle/>
          <a:p>
            <a:r>
              <a:rPr lang="en-US" sz="3200" dirty="0"/>
              <a:t>Baseline Characteristics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A39944-D086-4788-972A-9EF1206D8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864932"/>
              </p:ext>
            </p:extLst>
          </p:nvPr>
        </p:nvGraphicFramePr>
        <p:xfrm>
          <a:off x="287485" y="1023259"/>
          <a:ext cx="11617034" cy="551697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725683">
                  <a:extLst>
                    <a:ext uri="{9D8B030D-6E8A-4147-A177-3AD203B41FA5}">
                      <a16:colId xmlns:a16="http://schemas.microsoft.com/office/drawing/2014/main" val="900589821"/>
                    </a:ext>
                  </a:extLst>
                </a:gridCol>
                <a:gridCol w="1941320">
                  <a:extLst>
                    <a:ext uri="{9D8B030D-6E8A-4147-A177-3AD203B41FA5}">
                      <a16:colId xmlns:a16="http://schemas.microsoft.com/office/drawing/2014/main" val="877123335"/>
                    </a:ext>
                  </a:extLst>
                </a:gridCol>
                <a:gridCol w="1941320">
                  <a:extLst>
                    <a:ext uri="{9D8B030D-6E8A-4147-A177-3AD203B41FA5}">
                      <a16:colId xmlns:a16="http://schemas.microsoft.com/office/drawing/2014/main" val="2716894832"/>
                    </a:ext>
                  </a:extLst>
                </a:gridCol>
                <a:gridCol w="1941320">
                  <a:extLst>
                    <a:ext uri="{9D8B030D-6E8A-4147-A177-3AD203B41FA5}">
                      <a16:colId xmlns:a16="http://schemas.microsoft.com/office/drawing/2014/main" val="747990546"/>
                    </a:ext>
                  </a:extLst>
                </a:gridCol>
                <a:gridCol w="1941320">
                  <a:extLst>
                    <a:ext uri="{9D8B030D-6E8A-4147-A177-3AD203B41FA5}">
                      <a16:colId xmlns:a16="http://schemas.microsoft.com/office/drawing/2014/main" val="1116685436"/>
                    </a:ext>
                  </a:extLst>
                </a:gridCol>
                <a:gridCol w="1126071">
                  <a:extLst>
                    <a:ext uri="{9D8B030D-6E8A-4147-A177-3AD203B41FA5}">
                      <a16:colId xmlns:a16="http://schemas.microsoft.com/office/drawing/2014/main" val="1447428696"/>
                    </a:ext>
                  </a:extLst>
                </a:gridCol>
              </a:tblGrid>
              <a:tr h="782701">
                <a:tc>
                  <a:txBody>
                    <a:bodyPr/>
                    <a:lstStyle/>
                    <a:p>
                      <a:pPr marL="0" marR="0" lvl="0" indent="0" algn="l" defTabSz="45699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KCCQ-TSS at Baseline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Tertile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(N=1,487)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Tertile</a:t>
                      </a:r>
                      <a:r>
                        <a:rPr lang="en-US" sz="2400" dirty="0">
                          <a:effectLst/>
                        </a:rPr>
                        <a:t>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(N=1,564)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Tertile</a:t>
                      </a:r>
                      <a:r>
                        <a:rPr lang="en-US" sz="2400" dirty="0">
                          <a:effectLst/>
                        </a:rPr>
                        <a:t> 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(N=1,392)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(N=4,443)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699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p for trend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extLst>
                  <a:ext uri="{0D108BD9-81ED-4DB2-BD59-A6C34878D82A}">
                    <a16:rowId xmlns:a16="http://schemas.microsoft.com/office/drawing/2014/main" val="3844584383"/>
                  </a:ext>
                </a:extLst>
              </a:tr>
              <a:tr h="405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Age (years)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65.8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66.4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66.8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66.3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0.007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05793"/>
                  </a:ext>
                </a:extLst>
              </a:tr>
              <a:tr h="438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Male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72.2%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78.0%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83.3%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77.7%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6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&lt;0.001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extLst>
                  <a:ext uri="{0D108BD9-81ED-4DB2-BD59-A6C34878D82A}">
                    <a16:rowId xmlns:a16="http://schemas.microsoft.com/office/drawing/2014/main" val="1760240512"/>
                  </a:ext>
                </a:extLst>
              </a:tr>
              <a:tr h="4872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White Race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79.0%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73.0%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62.1%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71.6%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6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&lt;0.001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15079"/>
                  </a:ext>
                </a:extLst>
              </a:tr>
              <a:tr h="4991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NT-</a:t>
                      </a:r>
                      <a:r>
                        <a:rPr lang="en-US" sz="2400" dirty="0" err="1">
                          <a:effectLst/>
                        </a:rPr>
                        <a:t>proBNP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pmol</a:t>
                      </a:r>
                      <a:r>
                        <a:rPr lang="en-US" sz="2400" dirty="0">
                          <a:effectLst/>
                        </a:rPr>
                        <a:t>/L)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1389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1292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1432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&lt;0.001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extLst>
                  <a:ext uri="{0D108BD9-81ED-4DB2-BD59-A6C34878D82A}">
                    <a16:rowId xmlns:a16="http://schemas.microsoft.com/office/drawing/2014/main" val="3924464284"/>
                  </a:ext>
                </a:extLst>
              </a:tr>
              <a:tr h="4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NYHA Class III/IV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49.9%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29.4%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18.2%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32.6%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6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&lt;0.001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01814"/>
                  </a:ext>
                </a:extLst>
              </a:tr>
              <a:tr h="405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T2DM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45.9%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39.5%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40.7%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42.0%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0.004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extLst>
                  <a:ext uri="{0D108BD9-81ED-4DB2-BD59-A6C34878D82A}">
                    <a16:rowId xmlns:a16="http://schemas.microsoft.com/office/drawing/2014/main" val="2048590290"/>
                  </a:ext>
                </a:extLst>
              </a:tr>
              <a:tr h="405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Atrial fibrillation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44.0%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36.8%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35.4%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38.8%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&lt;0.001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64550"/>
                  </a:ext>
                </a:extLst>
              </a:tr>
              <a:tr h="405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ACE-I/ARB/ARNI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94.2%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94.8%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93.7%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94.3%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0.544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extLst>
                  <a:ext uri="{0D108BD9-81ED-4DB2-BD59-A6C34878D82A}">
                    <a16:rowId xmlns:a16="http://schemas.microsoft.com/office/drawing/2014/main" val="1522670200"/>
                  </a:ext>
                </a:extLst>
              </a:tr>
              <a:tr h="405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Diuretic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94.0%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90.5%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93.6%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&lt;0.001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52536"/>
                  </a:ext>
                </a:extLst>
              </a:tr>
              <a:tr h="405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Beta blocker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96.2%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0.653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/>
                </a:tc>
                <a:extLst>
                  <a:ext uri="{0D108BD9-81ED-4DB2-BD59-A6C34878D82A}">
                    <a16:rowId xmlns:a16="http://schemas.microsoft.com/office/drawing/2014/main" val="3666899810"/>
                  </a:ext>
                </a:extLst>
              </a:tr>
              <a:tr h="405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MRA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73.8%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71.5%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67.0%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70.9%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&lt;0.001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0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FB27-CC85-4AD0-B042-E5CD79ED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99" y="183333"/>
            <a:ext cx="11847204" cy="1447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Effects of Dapagliflozin on Primary Endpoint</a:t>
            </a:r>
            <a:br>
              <a:rPr lang="en-US" sz="3200" dirty="0"/>
            </a:br>
            <a:r>
              <a:rPr lang="en-US" sz="3200" dirty="0"/>
              <a:t>by KCCQ </a:t>
            </a:r>
            <a:r>
              <a:rPr lang="en-US" sz="3200" dirty="0" err="1"/>
              <a:t>Tertiles</a:t>
            </a:r>
            <a:endParaRPr lang="en-US" sz="3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BB7F25-355F-4D13-9587-9B5789CA1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b="70465"/>
          <a:stretch/>
        </p:blipFill>
        <p:spPr>
          <a:xfrm>
            <a:off x="179635" y="1656537"/>
            <a:ext cx="11777236" cy="4457999"/>
          </a:xfrm>
        </p:spPr>
      </p:pic>
    </p:spTree>
    <p:extLst>
      <p:ext uri="{BB962C8B-B14F-4D97-AF65-F5344CB8AC3E}">
        <p14:creationId xmlns:p14="http://schemas.microsoft.com/office/powerpoint/2010/main" val="30339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754</Words>
  <Application>Microsoft Office PowerPoint</Application>
  <PresentationFormat>Widescreen</PresentationFormat>
  <Paragraphs>190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Lub Dub Medium</vt:lpstr>
      <vt:lpstr>Monotype Sorts</vt:lpstr>
      <vt:lpstr>Times New Roman</vt:lpstr>
      <vt:lpstr>Office Theme</vt:lpstr>
      <vt:lpstr>Effects of Dapagliflozin on Symptoms, Function and Quality of Life in Patients with Heart Failure: The DAPA-HF Trial</vt:lpstr>
      <vt:lpstr>Disclosures</vt:lpstr>
      <vt:lpstr>Goals of Care in Heart Failure</vt:lpstr>
      <vt:lpstr>DAPA-HF Design</vt:lpstr>
      <vt:lpstr>Kansas City Cardiomyopathy Questionnaire</vt:lpstr>
      <vt:lpstr>Mapping the KCCQ Scales</vt:lpstr>
      <vt:lpstr>Statistical Analysis</vt:lpstr>
      <vt:lpstr>Baseline Characteristics</vt:lpstr>
      <vt:lpstr>Effects of Dapagliflozin on Primary Endpoint by KCCQ Tertiles</vt:lpstr>
      <vt:lpstr>Effects of Dapagliflozin on Secondary Endpoints by KCCQ Tertiles</vt:lpstr>
      <vt:lpstr>Effect of Dapagliflozin on KCCQ Total Symptom Score at 4 and 8 months</vt:lpstr>
      <vt:lpstr>Effect of Dapagliflozin on KCCQ Clinical Summary Score and Overall Summary Score at 4 and 8 months</vt:lpstr>
      <vt:lpstr>Clinically Meaningful Change in KCCQ: Dapagliflozin vs. Placebo</vt:lpstr>
      <vt:lpstr>Clinically Meaningful Change in KCCQ: Dapagliflozin vs. Placebo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Aceituno, Jose A</dc:creator>
  <cp:lastModifiedBy>Cathy Lewis</cp:lastModifiedBy>
  <cp:revision>32</cp:revision>
  <dcterms:created xsi:type="dcterms:W3CDTF">2019-11-12T06:47:02Z</dcterms:created>
  <dcterms:modified xsi:type="dcterms:W3CDTF">2019-11-16T13:14:34Z</dcterms:modified>
</cp:coreProperties>
</file>