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20"/>
  </p:notesMasterIdLst>
  <p:sldIdLst>
    <p:sldId id="256" r:id="rId2"/>
    <p:sldId id="257" r:id="rId3"/>
    <p:sldId id="258" r:id="rId4"/>
    <p:sldId id="267" r:id="rId5"/>
    <p:sldId id="259" r:id="rId6"/>
    <p:sldId id="268" r:id="rId7"/>
    <p:sldId id="269" r:id="rId8"/>
    <p:sldId id="270" r:id="rId9"/>
    <p:sldId id="260" r:id="rId10"/>
    <p:sldId id="261" r:id="rId11"/>
    <p:sldId id="276" r:id="rId12"/>
    <p:sldId id="278" r:id="rId13"/>
    <p:sldId id="264" r:id="rId14"/>
    <p:sldId id="279" r:id="rId15"/>
    <p:sldId id="275" r:id="rId16"/>
    <p:sldId id="272" r:id="rId17"/>
    <p:sldId id="273" r:id="rId18"/>
    <p:sldId id="28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0484" autoAdjust="0"/>
  </p:normalViewPr>
  <p:slideViewPr>
    <p:cSldViewPr snapToGrid="0">
      <p:cViewPr varScale="1">
        <p:scale>
          <a:sx n="40" d="100"/>
          <a:sy n="40" d="100"/>
        </p:scale>
        <p:origin x="168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kadmin\Desktop\WDMyPassport%20Premier\Primier\Impell_IABP\CircRevisionAug302019\additional%20analyse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mit%20Amin\Downloads\additional%20analyses%20(1).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hkadmin\Desktop\WDMyPassport%20Premier\Primier\Impell_IABP\CircRevisionAug302019\additional%20analyse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Sheet1!$R$52</c:f>
              <c:strCache>
                <c:ptCount val="1"/>
                <c:pt idx="0">
                  <c:v>All</c:v>
                </c:pt>
              </c:strCache>
            </c:strRef>
          </c:tx>
          <c:spPr>
            <a:ln w="28575" cap="rnd">
              <a:noFill/>
              <a:round/>
            </a:ln>
            <a:effectLst/>
          </c:spPr>
          <c:marker>
            <c:symbol val="circle"/>
            <c:size val="8"/>
            <c:spPr>
              <a:solidFill>
                <a:schemeClr val="accent1"/>
              </a:solidFill>
              <a:ln w="38100">
                <a:solidFill>
                  <a:schemeClr val="accent1"/>
                </a:solidFill>
              </a:ln>
              <a:effectLst/>
            </c:spPr>
          </c:marker>
          <c:trendline>
            <c:spPr>
              <a:ln w="25400" cap="rnd">
                <a:solidFill>
                  <a:schemeClr val="accent1"/>
                </a:solidFill>
                <a:prstDash val="solid"/>
              </a:ln>
              <a:effectLst/>
            </c:spPr>
            <c:trendlineType val="poly"/>
            <c:order val="2"/>
            <c:dispRSqr val="0"/>
            <c:dispEq val="0"/>
          </c:trendline>
          <c:cat>
            <c:numRef>
              <c:f>Sheet1!$A$2:$A$14</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Sheet1!$E$43:$E$55</c:f>
              <c:numCache>
                <c:formatCode>0.00</c:formatCode>
                <c:ptCount val="13"/>
                <c:pt idx="0">
                  <c:v>2.3476499189627229</c:v>
                </c:pt>
                <c:pt idx="1">
                  <c:v>2.2920268162077835</c:v>
                </c:pt>
                <c:pt idx="2">
                  <c:v>2.4580484113907493</c:v>
                </c:pt>
                <c:pt idx="3">
                  <c:v>2.7184022194898958</c:v>
                </c:pt>
                <c:pt idx="4">
                  <c:v>2.5991576386855559</c:v>
                </c:pt>
                <c:pt idx="5">
                  <c:v>2.4267039333857396</c:v>
                </c:pt>
                <c:pt idx="6">
                  <c:v>2.5942272663584141</c:v>
                </c:pt>
                <c:pt idx="7">
                  <c:v>2.7611228566283623</c:v>
                </c:pt>
                <c:pt idx="8">
                  <c:v>2.8436472728433282</c:v>
                </c:pt>
                <c:pt idx="9">
                  <c:v>2.7401772106119706</c:v>
                </c:pt>
                <c:pt idx="10">
                  <c:v>2.8791940105370184</c:v>
                </c:pt>
                <c:pt idx="11">
                  <c:v>3.110190967204189</c:v>
                </c:pt>
                <c:pt idx="12">
                  <c:v>3.561448177358256</c:v>
                </c:pt>
              </c:numCache>
            </c:numRef>
          </c:val>
          <c:smooth val="0"/>
          <c:extLst>
            <c:ext xmlns:c16="http://schemas.microsoft.com/office/drawing/2014/chart" uri="{C3380CC4-5D6E-409C-BE32-E72D297353CC}">
              <c16:uniqueId val="{00000001-C0F4-4209-BB11-16FF9EDBE9AA}"/>
            </c:ext>
          </c:extLst>
        </c:ser>
        <c:ser>
          <c:idx val="1"/>
          <c:order val="1"/>
          <c:tx>
            <c:strRef>
              <c:f>Sheet1!$R$53</c:f>
              <c:strCache>
                <c:ptCount val="1"/>
                <c:pt idx="0">
                  <c:v>Impella only</c:v>
                </c:pt>
              </c:strCache>
            </c:strRef>
          </c:tx>
          <c:spPr>
            <a:ln w="28575" cap="rnd">
              <a:noFill/>
              <a:round/>
            </a:ln>
            <a:effectLst/>
          </c:spPr>
          <c:marker>
            <c:symbol val="circle"/>
            <c:size val="8"/>
            <c:spPr>
              <a:solidFill>
                <a:schemeClr val="accent2"/>
              </a:solidFill>
              <a:ln w="38100">
                <a:solidFill>
                  <a:schemeClr val="accent2"/>
                </a:solidFill>
              </a:ln>
              <a:effectLst/>
            </c:spPr>
          </c:marker>
          <c:trendline>
            <c:spPr>
              <a:ln w="28575" cap="rnd">
                <a:solidFill>
                  <a:schemeClr val="accent2"/>
                </a:solidFill>
                <a:prstDash val="solid"/>
              </a:ln>
              <a:effectLst/>
            </c:spPr>
            <c:trendlineType val="poly"/>
            <c:order val="2"/>
            <c:dispRSqr val="0"/>
            <c:dispEq val="0"/>
          </c:trendline>
          <c:cat>
            <c:numRef>
              <c:f>Sheet1!$A$2:$A$14</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Sheet1!$F$43:$F$55</c:f>
              <c:numCache>
                <c:formatCode>0.00000000</c:formatCode>
                <c:ptCount val="13"/>
                <c:pt idx="0">
                  <c:v>0</c:v>
                </c:pt>
                <c:pt idx="1">
                  <c:v>8.4327697432221612E-4</c:v>
                </c:pt>
                <c:pt idx="2">
                  <c:v>1.4142971296839753E-3</c:v>
                </c:pt>
                <c:pt idx="3">
                  <c:v>1.5763422554304991E-3</c:v>
                </c:pt>
                <c:pt idx="4">
                  <c:v>1.5015353198645616E-2</c:v>
                </c:pt>
                <c:pt idx="5">
                  <c:v>5.7501382944653102E-2</c:v>
                </c:pt>
                <c:pt idx="6">
                  <c:v>9.737985147821214E-2</c:v>
                </c:pt>
                <c:pt idx="7">
                  <c:v>0.19541280120582369</c:v>
                </c:pt>
                <c:pt idx="8">
                  <c:v>0.34468451792040339</c:v>
                </c:pt>
                <c:pt idx="9">
                  <c:v>0.40234042003564879</c:v>
                </c:pt>
                <c:pt idx="10">
                  <c:v>0.52553048208838948</c:v>
                </c:pt>
                <c:pt idx="11">
                  <c:v>0.79922564512768113</c:v>
                </c:pt>
                <c:pt idx="12">
                  <c:v>1.1364342048065579</c:v>
                </c:pt>
              </c:numCache>
            </c:numRef>
          </c:val>
          <c:smooth val="0"/>
          <c:extLst>
            <c:ext xmlns:c16="http://schemas.microsoft.com/office/drawing/2014/chart" uri="{C3380CC4-5D6E-409C-BE32-E72D297353CC}">
              <c16:uniqueId val="{00000003-C0F4-4209-BB11-16FF9EDBE9AA}"/>
            </c:ext>
          </c:extLst>
        </c:ser>
        <c:ser>
          <c:idx val="2"/>
          <c:order val="2"/>
          <c:tx>
            <c:strRef>
              <c:f>Sheet1!$R$54</c:f>
              <c:strCache>
                <c:ptCount val="1"/>
                <c:pt idx="0">
                  <c:v>IABP only</c:v>
                </c:pt>
              </c:strCache>
            </c:strRef>
          </c:tx>
          <c:spPr>
            <a:ln w="28575" cap="rnd">
              <a:noFill/>
              <a:round/>
            </a:ln>
            <a:effectLst/>
          </c:spPr>
          <c:marker>
            <c:symbol val="circle"/>
            <c:size val="8"/>
            <c:spPr>
              <a:solidFill>
                <a:srgbClr val="00B050"/>
              </a:solidFill>
              <a:ln w="38100">
                <a:solidFill>
                  <a:srgbClr val="00B050"/>
                </a:solidFill>
              </a:ln>
              <a:effectLst/>
            </c:spPr>
          </c:marker>
          <c:trendline>
            <c:spPr>
              <a:ln w="28575" cap="rnd">
                <a:solidFill>
                  <a:srgbClr val="00B050"/>
                </a:solidFill>
                <a:prstDash val="solid"/>
              </a:ln>
              <a:effectLst/>
            </c:spPr>
            <c:trendlineType val="poly"/>
            <c:order val="2"/>
            <c:dispRSqr val="0"/>
            <c:dispEq val="0"/>
          </c:trendline>
          <c:cat>
            <c:numRef>
              <c:f>Sheet1!$A$2:$A$14</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Sheet1!$G$43:$G$55</c:f>
              <c:numCache>
                <c:formatCode>0.00</c:formatCode>
                <c:ptCount val="13"/>
                <c:pt idx="0">
                  <c:v>2.3476499189627229</c:v>
                </c:pt>
                <c:pt idx="1">
                  <c:v>2.2911835392334612</c:v>
                </c:pt>
                <c:pt idx="2">
                  <c:v>2.4566341142610653</c:v>
                </c:pt>
                <c:pt idx="3">
                  <c:v>2.7168258772344651</c:v>
                </c:pt>
                <c:pt idx="4">
                  <c:v>2.5841422854869105</c:v>
                </c:pt>
                <c:pt idx="5">
                  <c:v>2.3692025504410865</c:v>
                </c:pt>
                <c:pt idx="6">
                  <c:v>2.4968474148802016</c:v>
                </c:pt>
                <c:pt idx="7">
                  <c:v>2.5657100554225387</c:v>
                </c:pt>
                <c:pt idx="8">
                  <c:v>2.4989627549229247</c:v>
                </c:pt>
                <c:pt idx="9">
                  <c:v>2.337836790576322</c:v>
                </c:pt>
                <c:pt idx="10">
                  <c:v>2.3536635284486289</c:v>
                </c:pt>
                <c:pt idx="11">
                  <c:v>2.3109653220765081</c:v>
                </c:pt>
                <c:pt idx="12">
                  <c:v>2.4250139725516986</c:v>
                </c:pt>
              </c:numCache>
            </c:numRef>
          </c:val>
          <c:smooth val="0"/>
          <c:extLst>
            <c:ext xmlns:c16="http://schemas.microsoft.com/office/drawing/2014/chart" uri="{C3380CC4-5D6E-409C-BE32-E72D297353CC}">
              <c16:uniqueId val="{00000005-C0F4-4209-BB11-16FF9EDBE9AA}"/>
            </c:ext>
          </c:extLst>
        </c:ser>
        <c:dLbls>
          <c:showLegendKey val="0"/>
          <c:showVal val="0"/>
          <c:showCatName val="0"/>
          <c:showSerName val="0"/>
          <c:showPercent val="0"/>
          <c:showBubbleSize val="0"/>
        </c:dLbls>
        <c:marker val="1"/>
        <c:smooth val="0"/>
        <c:axId val="534332080"/>
        <c:axId val="534329456"/>
      </c:lineChart>
      <c:catAx>
        <c:axId val="5343320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534329456"/>
        <c:crosses val="autoZero"/>
        <c:auto val="1"/>
        <c:lblAlgn val="ctr"/>
        <c:lblOffset val="100"/>
        <c:noMultiLvlLbl val="0"/>
      </c:catAx>
      <c:valAx>
        <c:axId val="534329456"/>
        <c:scaling>
          <c:orientation val="minMax"/>
          <c:min val="0"/>
        </c:scaling>
        <c:delete val="0"/>
        <c:axPos val="l"/>
        <c:numFmt formatCode="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534332080"/>
        <c:crosses val="autoZero"/>
        <c:crossBetween val="between"/>
      </c:valAx>
      <c:spPr>
        <a:noFill/>
        <a:ln>
          <a:noFill/>
        </a:ln>
        <a:effectLst/>
      </c:spPr>
    </c:plotArea>
    <c:legend>
      <c:legendPos val="b"/>
      <c:layout>
        <c:manualLayout>
          <c:xMode val="edge"/>
          <c:yMode val="edge"/>
          <c:x val="0.11139744760165848"/>
          <c:y val="0.93094166260645728"/>
          <c:w val="0.8073983415116589"/>
          <c:h val="6.8362841946120897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94399118051828"/>
          <c:y val="4.1999603969622143E-2"/>
          <c:w val="0.83494984284822538"/>
          <c:h val="0.76527182437994057"/>
        </c:manualLayout>
      </c:layout>
      <c:scatterChart>
        <c:scatterStyle val="lineMarker"/>
        <c:varyColors val="0"/>
        <c:ser>
          <c:idx val="0"/>
          <c:order val="0"/>
          <c:tx>
            <c:strRef>
              <c:f>Sheet1!$B$1</c:f>
              <c:strCache>
                <c:ptCount val="1"/>
                <c:pt idx="0">
                  <c:v>Cost</c:v>
                </c:pt>
              </c:strCache>
            </c:strRef>
          </c:tx>
          <c:spPr>
            <a:ln w="25400" cap="rnd">
              <a:noFill/>
              <a:round/>
            </a:ln>
            <a:effectLst/>
          </c:spPr>
          <c:marker>
            <c:symbol val="circle"/>
            <c:size val="5"/>
            <c:spPr>
              <a:solidFill>
                <a:schemeClr val="tx1"/>
              </a:solidFill>
              <a:ln w="101600">
                <a:solidFill>
                  <a:schemeClr val="tx1"/>
                </a:solidFill>
              </a:ln>
              <a:effectLst/>
            </c:spPr>
          </c:marker>
          <c:trendline>
            <c:spPr>
              <a:ln w="63500" cap="rnd">
                <a:solidFill>
                  <a:schemeClr val="accent1"/>
                </a:solidFill>
                <a:prstDash val="solid"/>
              </a:ln>
              <a:effectLst/>
            </c:spPr>
            <c:trendlineType val="poly"/>
            <c:order val="2"/>
            <c:dispRSqr val="0"/>
            <c:dispEq val="0"/>
          </c:trendline>
          <c:xVal>
            <c:numRef>
              <c:f>Sheet1!$A$2:$A$14</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xVal>
          <c:yVal>
            <c:numRef>
              <c:f>Sheet1!$B$2:$B$14</c:f>
              <c:numCache>
                <c:formatCode>General</c:formatCode>
                <c:ptCount val="13"/>
                <c:pt idx="0">
                  <c:v>46989</c:v>
                </c:pt>
                <c:pt idx="1">
                  <c:v>46969</c:v>
                </c:pt>
                <c:pt idx="2">
                  <c:v>46968</c:v>
                </c:pt>
                <c:pt idx="3">
                  <c:v>46981</c:v>
                </c:pt>
                <c:pt idx="4">
                  <c:v>47034</c:v>
                </c:pt>
                <c:pt idx="5">
                  <c:v>47282</c:v>
                </c:pt>
                <c:pt idx="6">
                  <c:v>47462</c:v>
                </c:pt>
                <c:pt idx="7">
                  <c:v>47923</c:v>
                </c:pt>
                <c:pt idx="8">
                  <c:v>48596</c:v>
                </c:pt>
                <c:pt idx="9">
                  <c:v>48929</c:v>
                </c:pt>
                <c:pt idx="10">
                  <c:v>49406</c:v>
                </c:pt>
                <c:pt idx="11">
                  <c:v>50418</c:v>
                </c:pt>
                <c:pt idx="12">
                  <c:v>51202</c:v>
                </c:pt>
              </c:numCache>
            </c:numRef>
          </c:yVal>
          <c:smooth val="0"/>
          <c:extLst>
            <c:ext xmlns:c16="http://schemas.microsoft.com/office/drawing/2014/chart" uri="{C3380CC4-5D6E-409C-BE32-E72D297353CC}">
              <c16:uniqueId val="{00000000-DF93-428D-A9E4-48BA10673BD4}"/>
            </c:ext>
          </c:extLst>
        </c:ser>
        <c:dLbls>
          <c:showLegendKey val="0"/>
          <c:showVal val="0"/>
          <c:showCatName val="0"/>
          <c:showSerName val="0"/>
          <c:showPercent val="0"/>
          <c:showBubbleSize val="0"/>
        </c:dLbls>
        <c:axId val="1461957167"/>
        <c:axId val="1839562511"/>
      </c:scatterChart>
      <c:valAx>
        <c:axId val="1461957167"/>
        <c:scaling>
          <c:orientation val="minMax"/>
          <c:max val="2016"/>
          <c:min val="2004"/>
        </c:scaling>
        <c:delete val="0"/>
        <c:axPos val="b"/>
        <c:title>
          <c:tx>
            <c:rich>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sz="2400" b="0" dirty="0"/>
                  <a:t>Year</a:t>
                </a:r>
              </a:p>
            </c:rich>
          </c:tx>
          <c:layout>
            <c:manualLayout>
              <c:xMode val="edge"/>
              <c:yMode val="edge"/>
              <c:x val="0.48705532732321494"/>
              <c:y val="0.91009877463541888"/>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839562511"/>
        <c:crosses val="autoZero"/>
        <c:crossBetween val="midCat"/>
      </c:valAx>
      <c:valAx>
        <c:axId val="1839562511"/>
        <c:scaling>
          <c:orientation val="minMax"/>
          <c:min val="46000"/>
        </c:scaling>
        <c:delete val="0"/>
        <c:axPos val="l"/>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b="0" dirty="0"/>
                  <a:t>Hospital Cost ($)</a:t>
                </a:r>
              </a:p>
            </c:rich>
          </c:tx>
          <c:layout>
            <c:manualLayout>
              <c:xMode val="edge"/>
              <c:yMode val="edge"/>
              <c:x val="3.2406496062992118E-3"/>
              <c:y val="0.24978205789414806"/>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46195716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5400" cap="rnd">
              <a:noFill/>
              <a:round/>
            </a:ln>
            <a:effectLst/>
          </c:spPr>
          <c:marker>
            <c:symbol val="circle"/>
            <c:size val="5"/>
            <c:spPr>
              <a:solidFill>
                <a:schemeClr val="tx1"/>
              </a:solidFill>
              <a:ln w="63500">
                <a:solidFill>
                  <a:schemeClr val="tx1"/>
                </a:solidFill>
              </a:ln>
              <a:effectLst/>
            </c:spPr>
          </c:marker>
          <c:trendline>
            <c:spPr>
              <a:ln w="63500" cap="rnd">
                <a:solidFill>
                  <a:schemeClr val="accent1"/>
                </a:solidFill>
                <a:prstDash val="solid"/>
              </a:ln>
              <a:effectLst/>
            </c:spPr>
            <c:trendlineType val="poly"/>
            <c:order val="2"/>
            <c:dispRSqr val="0"/>
            <c:dispEq val="0"/>
          </c:trendline>
          <c:xVal>
            <c:numRef>
              <c:f>Sheet1!$B$57:$B$69</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xVal>
          <c:yVal>
            <c:numRef>
              <c:f>Sheet1!$D$57:$D$69</c:f>
              <c:numCache>
                <c:formatCode>General</c:formatCode>
                <c:ptCount val="13"/>
                <c:pt idx="0">
                  <c:v>19834.25</c:v>
                </c:pt>
                <c:pt idx="1">
                  <c:v>19209.439999999999</c:v>
                </c:pt>
                <c:pt idx="2">
                  <c:v>19468.02</c:v>
                </c:pt>
                <c:pt idx="3">
                  <c:v>18201.52</c:v>
                </c:pt>
                <c:pt idx="4">
                  <c:v>18292.66</c:v>
                </c:pt>
                <c:pt idx="5">
                  <c:v>17994.54</c:v>
                </c:pt>
                <c:pt idx="6">
                  <c:v>17514.23</c:v>
                </c:pt>
                <c:pt idx="7">
                  <c:v>16694.04</c:v>
                </c:pt>
                <c:pt idx="8">
                  <c:v>16066.87</c:v>
                </c:pt>
                <c:pt idx="9">
                  <c:v>16385.64</c:v>
                </c:pt>
                <c:pt idx="10">
                  <c:v>16143.83</c:v>
                </c:pt>
                <c:pt idx="11">
                  <c:v>16063.63</c:v>
                </c:pt>
                <c:pt idx="12">
                  <c:v>16623.97</c:v>
                </c:pt>
              </c:numCache>
            </c:numRef>
          </c:yVal>
          <c:smooth val="0"/>
          <c:extLst>
            <c:ext xmlns:c16="http://schemas.microsoft.com/office/drawing/2014/chart" uri="{C3380CC4-5D6E-409C-BE32-E72D297353CC}">
              <c16:uniqueId val="{00000001-2EEC-4BC3-9676-ABE3BC1840A4}"/>
            </c:ext>
          </c:extLst>
        </c:ser>
        <c:dLbls>
          <c:showLegendKey val="0"/>
          <c:showVal val="0"/>
          <c:showCatName val="0"/>
          <c:showSerName val="0"/>
          <c:showPercent val="0"/>
          <c:showBubbleSize val="0"/>
        </c:dLbls>
        <c:axId val="607658536"/>
        <c:axId val="607665752"/>
      </c:scatterChart>
      <c:valAx>
        <c:axId val="607658536"/>
        <c:scaling>
          <c:orientation val="minMax"/>
          <c:max val="2016"/>
          <c:min val="2004"/>
        </c:scaling>
        <c:delete val="0"/>
        <c:axPos val="b"/>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n-US"/>
          </a:p>
        </c:txPr>
        <c:crossAx val="607665752"/>
        <c:crosses val="autoZero"/>
        <c:crossBetween val="midCat"/>
        <c:majorUnit val="1"/>
      </c:valAx>
      <c:valAx>
        <c:axId val="607665752"/>
        <c:scaling>
          <c:orientation val="minMax"/>
          <c:max val="22000"/>
          <c:min val="14000"/>
        </c:scaling>
        <c:delete val="0"/>
        <c:axPos val="l"/>
        <c:majorGridlines>
          <c:spPr>
            <a:ln w="9525" cap="flat" cmpd="sng" algn="ctr">
              <a:solidFill>
                <a:schemeClr val="bg1">
                  <a:lumMod val="95000"/>
                </a:schemeClr>
              </a:solidFill>
              <a:round/>
            </a:ln>
            <a:effectLst/>
          </c:spPr>
        </c:majorGridlines>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n-US"/>
          </a:p>
        </c:txPr>
        <c:crossAx val="607658536"/>
        <c:crosses val="autoZero"/>
        <c:crossBetween val="midCat"/>
        <c:majorUnit val="20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b="1">
          <a:solidFill>
            <a:sysClr val="windowText" lastClr="000000"/>
          </a:solidFill>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noFill/>
              <a:round/>
            </a:ln>
            <a:effectLst/>
          </c:spPr>
          <c:marker>
            <c:symbol val="diamond"/>
            <c:size val="11"/>
            <c:spPr>
              <a:solidFill>
                <a:schemeClr val="accent1"/>
              </a:solidFill>
              <a:ln w="38100">
                <a:solidFill>
                  <a:schemeClr val="tx1"/>
                </a:solidFill>
              </a:ln>
              <a:effectLst/>
            </c:spPr>
          </c:marker>
          <c:errBars>
            <c:errDir val="y"/>
            <c:errBarType val="both"/>
            <c:errValType val="cust"/>
            <c:noEndCap val="0"/>
            <c:plus>
              <c:numRef>
                <c:f>Sheet5!$G$1:$G$4</c:f>
                <c:numCache>
                  <c:formatCode>General</c:formatCode>
                  <c:ptCount val="4"/>
                  <c:pt idx="0">
                    <c:v>0.10682839</c:v>
                  </c:pt>
                  <c:pt idx="1">
                    <c:v>0.14378378</c:v>
                  </c:pt>
                  <c:pt idx="2">
                    <c:v>0.14998408999999999</c:v>
                  </c:pt>
                  <c:pt idx="3">
                    <c:v>0.12337985999999999</c:v>
                  </c:pt>
                </c:numCache>
              </c:numRef>
            </c:plus>
            <c:minus>
              <c:numRef>
                <c:f>Sheet5!$F$1:$F$4</c:f>
                <c:numCache>
                  <c:formatCode>General</c:formatCode>
                  <c:ptCount val="4"/>
                  <c:pt idx="0">
                    <c:v>9.5399620000000004E-2</c:v>
                  </c:pt>
                  <c:pt idx="1">
                    <c:v>0.12403633999999999</c:v>
                  </c:pt>
                  <c:pt idx="2">
                    <c:v>0.12924996</c:v>
                  </c:pt>
                  <c:pt idx="3">
                    <c:v>0.10821342</c:v>
                  </c:pt>
                </c:numCache>
              </c:numRef>
            </c:minus>
            <c:spPr>
              <a:noFill/>
              <a:ln w="9525" cap="flat" cmpd="sng" algn="ctr">
                <a:solidFill>
                  <a:schemeClr val="bg1">
                    <a:lumMod val="50000"/>
                  </a:schemeClr>
                </a:solidFill>
                <a:prstDash val="solid"/>
                <a:round/>
              </a:ln>
              <a:effectLst/>
            </c:spPr>
          </c:errBars>
          <c:cat>
            <c:multiLvlStrRef>
              <c:f>Sheet5!$A$1:$B$4</c:f>
              <c:multiLvlStrCache>
                <c:ptCount val="4"/>
                <c:lvl>
                  <c:pt idx="0">
                    <c:v>Pneumonia</c:v>
                  </c:pt>
                  <c:pt idx="1">
                    <c:v>Other Acute Endpoints</c:v>
                  </c:pt>
                  <c:pt idx="2">
                    <c:v>Pneumonia</c:v>
                  </c:pt>
                  <c:pt idx="3">
                    <c:v>Other Acute Endpoints</c:v>
                  </c:pt>
                </c:lvl>
                <c:lvl>
                  <c:pt idx="0">
                    <c:v>All Hospitals</c:v>
                  </c:pt>
                  <c:pt idx="2">
                    <c:v>Hospitals with ≥10y data</c:v>
                  </c:pt>
                </c:lvl>
              </c:multiLvlStrCache>
            </c:multiLvlStrRef>
          </c:cat>
          <c:val>
            <c:numRef>
              <c:f>Sheet5!$C$1:$C$4</c:f>
              <c:numCache>
                <c:formatCode>General</c:formatCode>
                <c:ptCount val="4"/>
                <c:pt idx="0">
                  <c:v>0.89173051000000003</c:v>
                </c:pt>
                <c:pt idx="1">
                  <c:v>0.90312601999999997</c:v>
                </c:pt>
                <c:pt idx="2">
                  <c:v>0.93495331000000004</c:v>
                </c:pt>
                <c:pt idx="3">
                  <c:v>0.88032414000000003</c:v>
                </c:pt>
              </c:numCache>
            </c:numRef>
          </c:val>
          <c:smooth val="0"/>
          <c:extLst>
            <c:ext xmlns:c16="http://schemas.microsoft.com/office/drawing/2014/chart" uri="{C3380CC4-5D6E-409C-BE32-E72D297353CC}">
              <c16:uniqueId val="{00000000-96A8-46E2-A04E-73CB4652EAE0}"/>
            </c:ext>
          </c:extLst>
        </c:ser>
        <c:dLbls>
          <c:showLegendKey val="0"/>
          <c:showVal val="0"/>
          <c:showCatName val="0"/>
          <c:showSerName val="0"/>
          <c:showPercent val="0"/>
          <c:showBubbleSize val="0"/>
        </c:dLbls>
        <c:marker val="1"/>
        <c:smooth val="0"/>
        <c:axId val="-2083313400"/>
        <c:axId val="-2083125640"/>
      </c:lineChart>
      <c:catAx>
        <c:axId val="-20833134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ysClr val="windowText" lastClr="000000"/>
                </a:solidFill>
                <a:latin typeface="+mn-lt"/>
                <a:ea typeface="+mn-ea"/>
                <a:cs typeface="+mn-cs"/>
              </a:defRPr>
            </a:pPr>
            <a:endParaRPr lang="en-US"/>
          </a:p>
        </c:txPr>
        <c:crossAx val="-2083125640"/>
        <c:crosses val="autoZero"/>
        <c:auto val="1"/>
        <c:lblAlgn val="ctr"/>
        <c:lblOffset val="100"/>
        <c:noMultiLvlLbl val="0"/>
      </c:catAx>
      <c:valAx>
        <c:axId val="-2083125640"/>
        <c:scaling>
          <c:orientation val="minMax"/>
          <c:max val="1.2"/>
          <c:min val="0.7"/>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ysClr val="windowText" lastClr="000000"/>
                    </a:solidFill>
                    <a:latin typeface="+mn-lt"/>
                    <a:ea typeface="+mn-ea"/>
                    <a:cs typeface="+mn-cs"/>
                  </a:defRPr>
                </a:pPr>
                <a:r>
                  <a:rPr lang="en-US"/>
                  <a:t>Odds Ratio</a:t>
                </a:r>
              </a:p>
            </c:rich>
          </c:tx>
          <c:layout>
            <c:manualLayout>
              <c:xMode val="edge"/>
              <c:yMode val="edge"/>
              <c:x val="7.3597056117755289E-3"/>
              <c:y val="0.34501703436235709"/>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000" b="1" i="0" u="none" strike="noStrike" kern="1200" baseline="0">
                <a:solidFill>
                  <a:sysClr val="windowText" lastClr="000000"/>
                </a:solidFill>
                <a:latin typeface="+mn-lt"/>
                <a:ea typeface="+mn-ea"/>
                <a:cs typeface="+mn-cs"/>
              </a:defRPr>
            </a:pPr>
            <a:endParaRPr lang="en-US"/>
          </a:p>
        </c:txPr>
        <c:crossAx val="-2083313400"/>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b="1">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0.06656</cdr:x>
      <cdr:y>0.01608</cdr:y>
    </cdr:from>
    <cdr:to>
      <cdr:x>0.5521</cdr:x>
      <cdr:y>0.1905</cdr:y>
    </cdr:to>
    <cdr:sp macro="" textlink="">
      <cdr:nvSpPr>
        <cdr:cNvPr id="2" name="TextBox 1">
          <a:extLst xmlns:a="http://schemas.openxmlformats.org/drawingml/2006/main">
            <a:ext uri="{FF2B5EF4-FFF2-40B4-BE49-F238E27FC236}">
              <a16:creationId xmlns:a16="http://schemas.microsoft.com/office/drawing/2014/main" id="{6F267994-1A38-4ED9-B641-47557C9243F4}"/>
            </a:ext>
          </a:extLst>
        </cdr:cNvPr>
        <cdr:cNvSpPr txBox="1"/>
      </cdr:nvSpPr>
      <cdr:spPr>
        <a:xfrm xmlns:a="http://schemas.openxmlformats.org/drawingml/2006/main">
          <a:off x="708991" y="84276"/>
          <a:ext cx="5171661" cy="914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chemeClr val="tx1"/>
              </a:solidFill>
            </a:rPr>
            <a:t>From the Entire Premier PCI Population, N=1,733,594  PCI patients</a:t>
          </a:r>
        </a:p>
      </cdr:txBody>
    </cdr:sp>
  </cdr:relSizeAnchor>
</c:userShapes>
</file>

<file path=ppt/drawings/drawing2.xml><?xml version="1.0" encoding="utf-8"?>
<c:userShapes xmlns:c="http://schemas.openxmlformats.org/drawingml/2006/chart">
  <cdr:relSizeAnchor xmlns:cdr="http://schemas.openxmlformats.org/drawingml/2006/chartDrawing">
    <cdr:from>
      <cdr:x>0.59615</cdr:x>
      <cdr:y>0.02258</cdr:y>
    </cdr:from>
    <cdr:to>
      <cdr:x>0.83256</cdr:x>
      <cdr:y>0.10379</cdr:y>
    </cdr:to>
    <cdr:sp macro="" textlink="">
      <cdr:nvSpPr>
        <cdr:cNvPr id="2" name="TextBox 2">
          <a:extLst xmlns:a="http://schemas.openxmlformats.org/drawingml/2006/main">
            <a:ext uri="{FF2B5EF4-FFF2-40B4-BE49-F238E27FC236}">
              <a16:creationId xmlns:a16="http://schemas.microsoft.com/office/drawing/2014/main" id="{D1014A42-2447-4C7E-8161-011A311AA9BA}"/>
            </a:ext>
          </a:extLst>
        </cdr:cNvPr>
        <cdr:cNvSpPr txBox="1"/>
      </cdr:nvSpPr>
      <cdr:spPr>
        <a:xfrm xmlns:a="http://schemas.openxmlformats.org/drawingml/2006/main">
          <a:off x="6541400" y="128387"/>
          <a:ext cx="2594079"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2400" dirty="0"/>
            <a:t>Impella® Era</a:t>
          </a:r>
        </a:p>
      </cdr:txBody>
    </cdr:sp>
  </cdr:relSizeAnchor>
  <cdr:relSizeAnchor xmlns:cdr="http://schemas.openxmlformats.org/drawingml/2006/chartDrawing">
    <cdr:from>
      <cdr:x>0.67633</cdr:x>
      <cdr:y>0.62411</cdr:y>
    </cdr:from>
    <cdr:to>
      <cdr:x>1</cdr:x>
      <cdr:y>0.8171</cdr:y>
    </cdr:to>
    <cdr:sp macro="" textlink="">
      <cdr:nvSpPr>
        <cdr:cNvPr id="3" name="TextBox 2">
          <a:extLst xmlns:a="http://schemas.openxmlformats.org/drawingml/2006/main">
            <a:ext uri="{FF2B5EF4-FFF2-40B4-BE49-F238E27FC236}">
              <a16:creationId xmlns:a16="http://schemas.microsoft.com/office/drawing/2014/main" id="{EACAC4DE-DCA0-49F4-87D5-9CF8B2EC78E5}"/>
            </a:ext>
          </a:extLst>
        </cdr:cNvPr>
        <cdr:cNvSpPr txBox="1"/>
      </cdr:nvSpPr>
      <cdr:spPr>
        <a:xfrm xmlns:a="http://schemas.openxmlformats.org/drawingml/2006/main">
          <a:off x="7421217" y="3548083"/>
          <a:ext cx="3551583" cy="10971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a:t>N = 48,306 patients undergoing PCI with MCS </a:t>
          </a:r>
        </a:p>
      </cdr:txBody>
    </cdr:sp>
  </cdr:relSizeAnchor>
</c:userShapes>
</file>

<file path=ppt/drawings/drawing3.xml><?xml version="1.0" encoding="utf-8"?>
<c:userShapes xmlns:c="http://schemas.openxmlformats.org/drawingml/2006/chart">
  <cdr:relSizeAnchor xmlns:cdr="http://schemas.openxmlformats.org/drawingml/2006/chartDrawing">
    <cdr:from>
      <cdr:x>0.47886</cdr:x>
      <cdr:y>0.0273</cdr:y>
    </cdr:from>
    <cdr:to>
      <cdr:x>0.97917</cdr:x>
      <cdr:y>0.19071</cdr:y>
    </cdr:to>
    <cdr:sp macro="" textlink="">
      <cdr:nvSpPr>
        <cdr:cNvPr id="2" name="TextBox 1">
          <a:extLst xmlns:a="http://schemas.openxmlformats.org/drawingml/2006/main">
            <a:ext uri="{FF2B5EF4-FFF2-40B4-BE49-F238E27FC236}">
              <a16:creationId xmlns:a16="http://schemas.microsoft.com/office/drawing/2014/main" id="{B33D7083-2A07-418E-8C78-D0027D46B23C}"/>
            </a:ext>
          </a:extLst>
        </cdr:cNvPr>
        <cdr:cNvSpPr txBox="1"/>
      </cdr:nvSpPr>
      <cdr:spPr>
        <a:xfrm xmlns:a="http://schemas.openxmlformats.org/drawingml/2006/main">
          <a:off x="5254487" y="152746"/>
          <a:ext cx="5489713"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a:t>From the Entire Premier PCI Population, N= 1,724,546 PCI patients, MCS not used</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868C8-CEBE-49CA-8DD6-D495CD32735B}" type="datetimeFigureOut">
              <a:rPr lang="en-US" smtClean="0"/>
              <a:t>11/17/2019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1A50D-440B-43B5-AD11-9049FB760712}" type="slidenum">
              <a:rPr lang="en-US" smtClean="0"/>
              <a:t>‹#›</a:t>
            </a:fld>
            <a:endParaRPr lang="en-US"/>
          </a:p>
        </p:txBody>
      </p:sp>
    </p:spTree>
    <p:extLst>
      <p:ext uri="{BB962C8B-B14F-4D97-AF65-F5344CB8AC3E}">
        <p14:creationId xmlns:p14="http://schemas.microsoft.com/office/powerpoint/2010/main" val="356253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the opportunity to present our results on the “</a:t>
            </a:r>
            <a:r>
              <a:rPr lang="en-US" b="1" dirty="0"/>
              <a:t>The Evolving Landscape of Impella® vs. IABP use in the United States”</a:t>
            </a:r>
            <a:endParaRPr lang="en-US" dirty="0"/>
          </a:p>
        </p:txBody>
      </p:sp>
      <p:sp>
        <p:nvSpPr>
          <p:cNvPr id="4" name="Slide Number Placeholder 3"/>
          <p:cNvSpPr>
            <a:spLocks noGrp="1"/>
          </p:cNvSpPr>
          <p:nvPr>
            <p:ph type="sldNum" sz="quarter" idx="5"/>
          </p:nvPr>
        </p:nvSpPr>
        <p:spPr/>
        <p:txBody>
          <a:bodyPr/>
          <a:lstStyle/>
          <a:p>
            <a:fld id="{5E71A50D-440B-43B5-AD11-9049FB760712}" type="slidenum">
              <a:rPr lang="en-US" smtClean="0"/>
              <a:t>1</a:t>
            </a:fld>
            <a:endParaRPr lang="en-US"/>
          </a:p>
        </p:txBody>
      </p:sp>
    </p:spTree>
    <p:extLst>
      <p:ext uri="{BB962C8B-B14F-4D97-AF65-F5344CB8AC3E}">
        <p14:creationId xmlns:p14="http://schemas.microsoft.com/office/powerpoint/2010/main" val="1555898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overall rise in MCS use after 2008 closely paralleled a concomitant rise in patients who received Impella® while the proportion of patients who received IABP remained stable or declined slightly during the post-Impella® era</a:t>
            </a:r>
            <a:endParaRPr lang="en-US" dirty="0"/>
          </a:p>
        </p:txBody>
      </p:sp>
      <p:sp>
        <p:nvSpPr>
          <p:cNvPr id="4" name="Slide Number Placeholder 3"/>
          <p:cNvSpPr>
            <a:spLocks noGrp="1"/>
          </p:cNvSpPr>
          <p:nvPr>
            <p:ph type="sldNum" sz="quarter" idx="5"/>
          </p:nvPr>
        </p:nvSpPr>
        <p:spPr/>
        <p:txBody>
          <a:bodyPr/>
          <a:lstStyle/>
          <a:p>
            <a:fld id="{5E71A50D-440B-43B5-AD11-9049FB760712}" type="slidenum">
              <a:rPr lang="en-US" smtClean="0"/>
              <a:t>4</a:t>
            </a:fld>
            <a:endParaRPr lang="en-US"/>
          </a:p>
        </p:txBody>
      </p:sp>
    </p:spTree>
    <p:extLst>
      <p:ext uri="{BB962C8B-B14F-4D97-AF65-F5344CB8AC3E}">
        <p14:creationId xmlns:p14="http://schemas.microsoft.com/office/powerpoint/2010/main" val="2570944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Within the subset of the MCS-treated patients, the proportion of Impella® utilization increased steadily, reaching 31.9% in 2016 </a:t>
            </a:r>
            <a:endParaRPr lang="en-US" dirty="0"/>
          </a:p>
        </p:txBody>
      </p:sp>
      <p:sp>
        <p:nvSpPr>
          <p:cNvPr id="4" name="Slide Number Placeholder 3"/>
          <p:cNvSpPr>
            <a:spLocks noGrp="1"/>
          </p:cNvSpPr>
          <p:nvPr>
            <p:ph type="sldNum" sz="quarter" idx="5"/>
          </p:nvPr>
        </p:nvSpPr>
        <p:spPr/>
        <p:txBody>
          <a:bodyPr/>
          <a:lstStyle/>
          <a:p>
            <a:fld id="{5E71A50D-440B-43B5-AD11-9049FB760712}" type="slidenum">
              <a:rPr lang="en-US" smtClean="0"/>
              <a:t>5</a:t>
            </a:fld>
            <a:endParaRPr lang="en-US"/>
          </a:p>
        </p:txBody>
      </p:sp>
    </p:spTree>
    <p:extLst>
      <p:ext uri="{BB962C8B-B14F-4D97-AF65-F5344CB8AC3E}">
        <p14:creationId xmlns:p14="http://schemas.microsoft.com/office/powerpoint/2010/main" val="1273274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important point to note is that Impella was less likely to be used in the critically ill pts. Critically ill pts were described as those with cardiac arrest, cardiogenic shock or mechanical ventilation</a:t>
            </a:r>
          </a:p>
        </p:txBody>
      </p:sp>
      <p:sp>
        <p:nvSpPr>
          <p:cNvPr id="4" name="Slide Number Placeholder 3"/>
          <p:cNvSpPr>
            <a:spLocks noGrp="1"/>
          </p:cNvSpPr>
          <p:nvPr>
            <p:ph type="sldNum" sz="quarter" idx="5"/>
          </p:nvPr>
        </p:nvSpPr>
        <p:spPr/>
        <p:txBody>
          <a:bodyPr/>
          <a:lstStyle/>
          <a:p>
            <a:fld id="{5E71A50D-440B-43B5-AD11-9049FB760712}" type="slidenum">
              <a:rPr lang="en-US" smtClean="0"/>
              <a:t>6</a:t>
            </a:fld>
            <a:endParaRPr lang="en-US"/>
          </a:p>
        </p:txBody>
      </p:sp>
    </p:spTree>
    <p:extLst>
      <p:ext uri="{BB962C8B-B14F-4D97-AF65-F5344CB8AC3E}">
        <p14:creationId xmlns:p14="http://schemas.microsoft.com/office/powerpoint/2010/main" val="3982843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71A50D-440B-43B5-AD11-9049FB760712}" type="slidenum">
              <a:rPr lang="en-US" smtClean="0"/>
              <a:t>7</a:t>
            </a:fld>
            <a:endParaRPr lang="en-US"/>
          </a:p>
        </p:txBody>
      </p:sp>
    </p:spTree>
    <p:extLst>
      <p:ext uri="{BB962C8B-B14F-4D97-AF65-F5344CB8AC3E}">
        <p14:creationId xmlns:p14="http://schemas.microsoft.com/office/powerpoint/2010/main" val="362743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comparing the </a:t>
            </a:r>
            <a:r>
              <a:rPr lang="en-US" b="1" dirty="0"/>
              <a:t>pre-Impella® and Impella® era for study outcomes, we found a higher </a:t>
            </a:r>
            <a:endParaRPr lang="en-US" dirty="0"/>
          </a:p>
        </p:txBody>
      </p:sp>
      <p:sp>
        <p:nvSpPr>
          <p:cNvPr id="4" name="Slide Number Placeholder 3"/>
          <p:cNvSpPr>
            <a:spLocks noGrp="1"/>
          </p:cNvSpPr>
          <p:nvPr>
            <p:ph type="sldNum" sz="quarter" idx="5"/>
          </p:nvPr>
        </p:nvSpPr>
        <p:spPr/>
        <p:txBody>
          <a:bodyPr/>
          <a:lstStyle/>
          <a:p>
            <a:fld id="{5E71A50D-440B-43B5-AD11-9049FB760712}" type="slidenum">
              <a:rPr lang="en-US" smtClean="0"/>
              <a:t>11</a:t>
            </a:fld>
            <a:endParaRPr lang="en-US"/>
          </a:p>
        </p:txBody>
      </p:sp>
    </p:spTree>
    <p:extLst>
      <p:ext uri="{BB962C8B-B14F-4D97-AF65-F5344CB8AC3E}">
        <p14:creationId xmlns:p14="http://schemas.microsoft.com/office/powerpoint/2010/main" val="3704667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performed falsification endpoint analyses, in which endpoints not expected to be influenced by MCS choice, but would be influenced by confounding factors, were tested to assess residual bias.  Unrelated but acute falsification endpoints indicative of unmeasured frailty or sickness (community-acquired pneumonia, diarrhea, cellulitis, deep vein thrombosis, intestinal obstruction and osteomyelitis) were compared between Impella® vs. IABP </a:t>
            </a:r>
          </a:p>
          <a:p>
            <a:r>
              <a:rPr lang="en-US" sz="1200" kern="1200" dirty="0">
                <a:solidFill>
                  <a:schemeClr val="tx1"/>
                </a:solidFill>
                <a:effectLst/>
                <a:latin typeface="+mn-lt"/>
                <a:ea typeface="+mn-ea"/>
                <a:cs typeface="+mn-cs"/>
              </a:rPr>
              <a:t>acute diarrhea, cellulitis, deep vein thrombosis, intestinal obstruction or osteomyelitis</a:t>
            </a:r>
            <a:endParaRPr lang="en-US" dirty="0"/>
          </a:p>
        </p:txBody>
      </p:sp>
      <p:sp>
        <p:nvSpPr>
          <p:cNvPr id="4" name="Slide Number Placeholder 3"/>
          <p:cNvSpPr>
            <a:spLocks noGrp="1"/>
          </p:cNvSpPr>
          <p:nvPr>
            <p:ph type="sldNum" sz="quarter" idx="5"/>
          </p:nvPr>
        </p:nvSpPr>
        <p:spPr/>
        <p:txBody>
          <a:bodyPr/>
          <a:lstStyle/>
          <a:p>
            <a:fld id="{5E71A50D-440B-43B5-AD11-9049FB760712}" type="slidenum">
              <a:rPr lang="en-US" smtClean="0"/>
              <a:t>15</a:t>
            </a:fld>
            <a:endParaRPr lang="en-US"/>
          </a:p>
        </p:txBody>
      </p:sp>
    </p:spTree>
    <p:extLst>
      <p:ext uri="{BB962C8B-B14F-4D97-AF65-F5344CB8AC3E}">
        <p14:creationId xmlns:p14="http://schemas.microsoft.com/office/powerpoint/2010/main" val="2402410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2ABB9-0102-4B1A-B605-D57097894E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3AE319-D27F-4F6D-982F-EB219B3D7A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7C2197-FF23-449C-AAFD-F968287574A1}"/>
              </a:ext>
            </a:extLst>
          </p:cNvPr>
          <p:cNvSpPr>
            <a:spLocks noGrp="1"/>
          </p:cNvSpPr>
          <p:nvPr>
            <p:ph type="dt" sz="half" idx="10"/>
          </p:nvPr>
        </p:nvSpPr>
        <p:spPr/>
        <p:txBody>
          <a:bodyPr/>
          <a:lstStyle/>
          <a:p>
            <a:fld id="{5833166D-2C03-4A66-8DEE-718F0326A8DB}" type="datetimeFigureOut">
              <a:rPr lang="en-US" smtClean="0"/>
              <a:t>11/17/2019</a:t>
            </a:fld>
            <a:endParaRPr lang="en-US"/>
          </a:p>
        </p:txBody>
      </p:sp>
      <p:sp>
        <p:nvSpPr>
          <p:cNvPr id="5" name="Footer Placeholder 4">
            <a:extLst>
              <a:ext uri="{FF2B5EF4-FFF2-40B4-BE49-F238E27FC236}">
                <a16:creationId xmlns:a16="http://schemas.microsoft.com/office/drawing/2014/main" id="{9AE8B25D-294F-41DC-A989-1391DCFCAF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7CF36D-106B-4DA1-9C5D-CBBC9C834EF2}"/>
              </a:ext>
            </a:extLst>
          </p:cNvPr>
          <p:cNvSpPr>
            <a:spLocks noGrp="1"/>
          </p:cNvSpPr>
          <p:nvPr>
            <p:ph type="sldNum" sz="quarter" idx="12"/>
          </p:nvPr>
        </p:nvSpPr>
        <p:spPr/>
        <p:txBody>
          <a:bodyPr/>
          <a:lstStyle/>
          <a:p>
            <a:fld id="{ADF607E3-0CE5-41AD-9138-2B253ACDB47F}" type="slidenum">
              <a:rPr lang="en-US" smtClean="0"/>
              <a:t>‹#›</a:t>
            </a:fld>
            <a:endParaRPr lang="en-US"/>
          </a:p>
        </p:txBody>
      </p:sp>
    </p:spTree>
    <p:extLst>
      <p:ext uri="{BB962C8B-B14F-4D97-AF65-F5344CB8AC3E}">
        <p14:creationId xmlns:p14="http://schemas.microsoft.com/office/powerpoint/2010/main" val="98179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3E98A-1E70-4BC7-8BEA-040C72D3DD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0BF04F-E6AE-48D3-8E07-9E5D92C6C7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296A4E-96BB-40D9-A23D-21EC372ED17E}"/>
              </a:ext>
            </a:extLst>
          </p:cNvPr>
          <p:cNvSpPr>
            <a:spLocks noGrp="1"/>
          </p:cNvSpPr>
          <p:nvPr>
            <p:ph type="dt" sz="half" idx="10"/>
          </p:nvPr>
        </p:nvSpPr>
        <p:spPr/>
        <p:txBody>
          <a:bodyPr/>
          <a:lstStyle/>
          <a:p>
            <a:fld id="{5833166D-2C03-4A66-8DEE-718F0326A8DB}" type="datetimeFigureOut">
              <a:rPr lang="en-US" smtClean="0"/>
              <a:t>11/17/2019</a:t>
            </a:fld>
            <a:endParaRPr lang="en-US"/>
          </a:p>
        </p:txBody>
      </p:sp>
      <p:sp>
        <p:nvSpPr>
          <p:cNvPr id="5" name="Footer Placeholder 4">
            <a:extLst>
              <a:ext uri="{FF2B5EF4-FFF2-40B4-BE49-F238E27FC236}">
                <a16:creationId xmlns:a16="http://schemas.microsoft.com/office/drawing/2014/main" id="{CAA397A1-B4A4-474F-B18E-6434337CF0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4B92C0-5A7F-43EB-AB76-D25094C049C5}"/>
              </a:ext>
            </a:extLst>
          </p:cNvPr>
          <p:cNvSpPr>
            <a:spLocks noGrp="1"/>
          </p:cNvSpPr>
          <p:nvPr>
            <p:ph type="sldNum" sz="quarter" idx="12"/>
          </p:nvPr>
        </p:nvSpPr>
        <p:spPr/>
        <p:txBody>
          <a:bodyPr/>
          <a:lstStyle/>
          <a:p>
            <a:fld id="{ADF607E3-0CE5-41AD-9138-2B253ACDB47F}" type="slidenum">
              <a:rPr lang="en-US" smtClean="0"/>
              <a:t>‹#›</a:t>
            </a:fld>
            <a:endParaRPr lang="en-US"/>
          </a:p>
        </p:txBody>
      </p:sp>
    </p:spTree>
    <p:extLst>
      <p:ext uri="{BB962C8B-B14F-4D97-AF65-F5344CB8AC3E}">
        <p14:creationId xmlns:p14="http://schemas.microsoft.com/office/powerpoint/2010/main" val="3366593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C77BF5-1932-419E-96A1-4AB4419753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4414AE-18D3-4B70-BFDC-824BC1C27B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386F92-10A5-4394-BAFE-F7B3BE34E3CC}"/>
              </a:ext>
            </a:extLst>
          </p:cNvPr>
          <p:cNvSpPr>
            <a:spLocks noGrp="1"/>
          </p:cNvSpPr>
          <p:nvPr>
            <p:ph type="dt" sz="half" idx="10"/>
          </p:nvPr>
        </p:nvSpPr>
        <p:spPr/>
        <p:txBody>
          <a:bodyPr/>
          <a:lstStyle/>
          <a:p>
            <a:fld id="{5833166D-2C03-4A66-8DEE-718F0326A8DB}" type="datetimeFigureOut">
              <a:rPr lang="en-US" smtClean="0"/>
              <a:t>11/17/2019</a:t>
            </a:fld>
            <a:endParaRPr lang="en-US"/>
          </a:p>
        </p:txBody>
      </p:sp>
      <p:sp>
        <p:nvSpPr>
          <p:cNvPr id="5" name="Footer Placeholder 4">
            <a:extLst>
              <a:ext uri="{FF2B5EF4-FFF2-40B4-BE49-F238E27FC236}">
                <a16:creationId xmlns:a16="http://schemas.microsoft.com/office/drawing/2014/main" id="{B5B3CCFD-DC6A-4CEE-8F74-613594D5E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81D720-A370-49A4-BF06-4AD4F78A0CF4}"/>
              </a:ext>
            </a:extLst>
          </p:cNvPr>
          <p:cNvSpPr>
            <a:spLocks noGrp="1"/>
          </p:cNvSpPr>
          <p:nvPr>
            <p:ph type="sldNum" sz="quarter" idx="12"/>
          </p:nvPr>
        </p:nvSpPr>
        <p:spPr/>
        <p:txBody>
          <a:bodyPr/>
          <a:lstStyle/>
          <a:p>
            <a:fld id="{ADF607E3-0CE5-41AD-9138-2B253ACDB47F}" type="slidenum">
              <a:rPr lang="en-US" smtClean="0"/>
              <a:t>‹#›</a:t>
            </a:fld>
            <a:endParaRPr lang="en-US"/>
          </a:p>
        </p:txBody>
      </p:sp>
    </p:spTree>
    <p:extLst>
      <p:ext uri="{BB962C8B-B14F-4D97-AF65-F5344CB8AC3E}">
        <p14:creationId xmlns:p14="http://schemas.microsoft.com/office/powerpoint/2010/main" val="4245530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E5B20-9894-4477-9BFE-795C30E2E5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B11E8A-80F9-4793-A954-2A94A916FA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F25971-535C-4888-A1E4-56A4B08CB662}"/>
              </a:ext>
            </a:extLst>
          </p:cNvPr>
          <p:cNvSpPr>
            <a:spLocks noGrp="1"/>
          </p:cNvSpPr>
          <p:nvPr>
            <p:ph type="dt" sz="half" idx="10"/>
          </p:nvPr>
        </p:nvSpPr>
        <p:spPr/>
        <p:txBody>
          <a:bodyPr/>
          <a:lstStyle/>
          <a:p>
            <a:fld id="{5833166D-2C03-4A66-8DEE-718F0326A8DB}" type="datetimeFigureOut">
              <a:rPr lang="en-US" smtClean="0"/>
              <a:t>11/17/2019</a:t>
            </a:fld>
            <a:endParaRPr lang="en-US"/>
          </a:p>
        </p:txBody>
      </p:sp>
      <p:sp>
        <p:nvSpPr>
          <p:cNvPr id="5" name="Footer Placeholder 4">
            <a:extLst>
              <a:ext uri="{FF2B5EF4-FFF2-40B4-BE49-F238E27FC236}">
                <a16:creationId xmlns:a16="http://schemas.microsoft.com/office/drawing/2014/main" id="{1439E766-D72A-471F-AE92-594907E028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E3CAEC-18F8-4A1F-BD1B-83972E523503}"/>
              </a:ext>
            </a:extLst>
          </p:cNvPr>
          <p:cNvSpPr>
            <a:spLocks noGrp="1"/>
          </p:cNvSpPr>
          <p:nvPr>
            <p:ph type="sldNum" sz="quarter" idx="12"/>
          </p:nvPr>
        </p:nvSpPr>
        <p:spPr/>
        <p:txBody>
          <a:bodyPr/>
          <a:lstStyle/>
          <a:p>
            <a:fld id="{ADF607E3-0CE5-41AD-9138-2B253ACDB47F}" type="slidenum">
              <a:rPr lang="en-US" smtClean="0"/>
              <a:t>‹#›</a:t>
            </a:fld>
            <a:endParaRPr lang="en-US"/>
          </a:p>
        </p:txBody>
      </p:sp>
    </p:spTree>
    <p:extLst>
      <p:ext uri="{BB962C8B-B14F-4D97-AF65-F5344CB8AC3E}">
        <p14:creationId xmlns:p14="http://schemas.microsoft.com/office/powerpoint/2010/main" val="371660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57249-16F7-4C70-AF9C-2A29EC7FF6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269147-5E6F-41A9-9FFF-9D29B4CCE5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B8F240-81D0-42DC-AD2D-E4454C1F1FA5}"/>
              </a:ext>
            </a:extLst>
          </p:cNvPr>
          <p:cNvSpPr>
            <a:spLocks noGrp="1"/>
          </p:cNvSpPr>
          <p:nvPr>
            <p:ph type="dt" sz="half" idx="10"/>
          </p:nvPr>
        </p:nvSpPr>
        <p:spPr/>
        <p:txBody>
          <a:bodyPr/>
          <a:lstStyle/>
          <a:p>
            <a:fld id="{5833166D-2C03-4A66-8DEE-718F0326A8DB}" type="datetimeFigureOut">
              <a:rPr lang="en-US" smtClean="0"/>
              <a:t>11/17/2019</a:t>
            </a:fld>
            <a:endParaRPr lang="en-US"/>
          </a:p>
        </p:txBody>
      </p:sp>
      <p:sp>
        <p:nvSpPr>
          <p:cNvPr id="5" name="Footer Placeholder 4">
            <a:extLst>
              <a:ext uri="{FF2B5EF4-FFF2-40B4-BE49-F238E27FC236}">
                <a16:creationId xmlns:a16="http://schemas.microsoft.com/office/drawing/2014/main" id="{44784489-BAF2-480B-B37C-1D241831F5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C3C9ED-F0BA-4028-93A7-FF8D0878CC60}"/>
              </a:ext>
            </a:extLst>
          </p:cNvPr>
          <p:cNvSpPr>
            <a:spLocks noGrp="1"/>
          </p:cNvSpPr>
          <p:nvPr>
            <p:ph type="sldNum" sz="quarter" idx="12"/>
          </p:nvPr>
        </p:nvSpPr>
        <p:spPr/>
        <p:txBody>
          <a:bodyPr/>
          <a:lstStyle/>
          <a:p>
            <a:fld id="{ADF607E3-0CE5-41AD-9138-2B253ACDB47F}" type="slidenum">
              <a:rPr lang="en-US" smtClean="0"/>
              <a:t>‹#›</a:t>
            </a:fld>
            <a:endParaRPr lang="en-US"/>
          </a:p>
        </p:txBody>
      </p:sp>
    </p:spTree>
    <p:extLst>
      <p:ext uri="{BB962C8B-B14F-4D97-AF65-F5344CB8AC3E}">
        <p14:creationId xmlns:p14="http://schemas.microsoft.com/office/powerpoint/2010/main" val="348745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70AF4-7101-4C56-984F-5DDF44E6BF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1A5A55-4BA6-4898-89BF-4BC1474D65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28774F-5C77-434B-BD61-0FB614DBA6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2DB1FC-6149-440E-BC12-161974DBB0E1}"/>
              </a:ext>
            </a:extLst>
          </p:cNvPr>
          <p:cNvSpPr>
            <a:spLocks noGrp="1"/>
          </p:cNvSpPr>
          <p:nvPr>
            <p:ph type="dt" sz="half" idx="10"/>
          </p:nvPr>
        </p:nvSpPr>
        <p:spPr/>
        <p:txBody>
          <a:bodyPr/>
          <a:lstStyle/>
          <a:p>
            <a:fld id="{5833166D-2C03-4A66-8DEE-718F0326A8DB}" type="datetimeFigureOut">
              <a:rPr lang="en-US" smtClean="0"/>
              <a:t>11/17/2019</a:t>
            </a:fld>
            <a:endParaRPr lang="en-US"/>
          </a:p>
        </p:txBody>
      </p:sp>
      <p:sp>
        <p:nvSpPr>
          <p:cNvPr id="6" name="Footer Placeholder 5">
            <a:extLst>
              <a:ext uri="{FF2B5EF4-FFF2-40B4-BE49-F238E27FC236}">
                <a16:creationId xmlns:a16="http://schemas.microsoft.com/office/drawing/2014/main" id="{E722326C-8518-4952-8800-343D7424A4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61562A-5391-4D39-B758-56166B7CBAEB}"/>
              </a:ext>
            </a:extLst>
          </p:cNvPr>
          <p:cNvSpPr>
            <a:spLocks noGrp="1"/>
          </p:cNvSpPr>
          <p:nvPr>
            <p:ph type="sldNum" sz="quarter" idx="12"/>
          </p:nvPr>
        </p:nvSpPr>
        <p:spPr/>
        <p:txBody>
          <a:bodyPr/>
          <a:lstStyle/>
          <a:p>
            <a:fld id="{ADF607E3-0CE5-41AD-9138-2B253ACDB47F}" type="slidenum">
              <a:rPr lang="en-US" smtClean="0"/>
              <a:t>‹#›</a:t>
            </a:fld>
            <a:endParaRPr lang="en-US"/>
          </a:p>
        </p:txBody>
      </p:sp>
    </p:spTree>
    <p:extLst>
      <p:ext uri="{BB962C8B-B14F-4D97-AF65-F5344CB8AC3E}">
        <p14:creationId xmlns:p14="http://schemas.microsoft.com/office/powerpoint/2010/main" val="3247759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BBA9B-6AB4-48C1-8C48-C17C118F30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A67955-A5B8-4ED7-BD2B-D1F61D795D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00B945-7BBF-46F3-9B26-61202ED279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C2F7E3-4EB0-461E-89D1-D166FD7CCB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31F031-50D5-4B0B-B864-26B6AA5A4B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2FCB32-44D1-4353-8D00-2DD1A948AD11}"/>
              </a:ext>
            </a:extLst>
          </p:cNvPr>
          <p:cNvSpPr>
            <a:spLocks noGrp="1"/>
          </p:cNvSpPr>
          <p:nvPr>
            <p:ph type="dt" sz="half" idx="10"/>
          </p:nvPr>
        </p:nvSpPr>
        <p:spPr/>
        <p:txBody>
          <a:bodyPr/>
          <a:lstStyle/>
          <a:p>
            <a:fld id="{5833166D-2C03-4A66-8DEE-718F0326A8DB}" type="datetimeFigureOut">
              <a:rPr lang="en-US" smtClean="0"/>
              <a:t>11/17/2019</a:t>
            </a:fld>
            <a:endParaRPr lang="en-US"/>
          </a:p>
        </p:txBody>
      </p:sp>
      <p:sp>
        <p:nvSpPr>
          <p:cNvPr id="8" name="Footer Placeholder 7">
            <a:extLst>
              <a:ext uri="{FF2B5EF4-FFF2-40B4-BE49-F238E27FC236}">
                <a16:creationId xmlns:a16="http://schemas.microsoft.com/office/drawing/2014/main" id="{C42F92EB-1733-4BCA-B483-8E84B5E676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4414C0-E38A-48FC-9CE2-886C0C079FC6}"/>
              </a:ext>
            </a:extLst>
          </p:cNvPr>
          <p:cNvSpPr>
            <a:spLocks noGrp="1"/>
          </p:cNvSpPr>
          <p:nvPr>
            <p:ph type="sldNum" sz="quarter" idx="12"/>
          </p:nvPr>
        </p:nvSpPr>
        <p:spPr/>
        <p:txBody>
          <a:bodyPr/>
          <a:lstStyle/>
          <a:p>
            <a:fld id="{ADF607E3-0CE5-41AD-9138-2B253ACDB47F}" type="slidenum">
              <a:rPr lang="en-US" smtClean="0"/>
              <a:t>‹#›</a:t>
            </a:fld>
            <a:endParaRPr lang="en-US"/>
          </a:p>
        </p:txBody>
      </p:sp>
    </p:spTree>
    <p:extLst>
      <p:ext uri="{BB962C8B-B14F-4D97-AF65-F5344CB8AC3E}">
        <p14:creationId xmlns:p14="http://schemas.microsoft.com/office/powerpoint/2010/main" val="3135338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F3BE0-5B32-4CF9-8FF9-FB73D83C05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1B8A6B-3045-4EB5-AC9B-CBD21722D677}"/>
              </a:ext>
            </a:extLst>
          </p:cNvPr>
          <p:cNvSpPr>
            <a:spLocks noGrp="1"/>
          </p:cNvSpPr>
          <p:nvPr>
            <p:ph type="dt" sz="half" idx="10"/>
          </p:nvPr>
        </p:nvSpPr>
        <p:spPr/>
        <p:txBody>
          <a:bodyPr/>
          <a:lstStyle/>
          <a:p>
            <a:fld id="{5833166D-2C03-4A66-8DEE-718F0326A8DB}" type="datetimeFigureOut">
              <a:rPr lang="en-US" smtClean="0"/>
              <a:t>11/17/2019</a:t>
            </a:fld>
            <a:endParaRPr lang="en-US"/>
          </a:p>
        </p:txBody>
      </p:sp>
      <p:sp>
        <p:nvSpPr>
          <p:cNvPr id="4" name="Footer Placeholder 3">
            <a:extLst>
              <a:ext uri="{FF2B5EF4-FFF2-40B4-BE49-F238E27FC236}">
                <a16:creationId xmlns:a16="http://schemas.microsoft.com/office/drawing/2014/main" id="{FF4B6819-350E-4DD0-98BB-A4BF5AD92D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9E2767-070E-4871-B6A8-A3232B1A4BF0}"/>
              </a:ext>
            </a:extLst>
          </p:cNvPr>
          <p:cNvSpPr>
            <a:spLocks noGrp="1"/>
          </p:cNvSpPr>
          <p:nvPr>
            <p:ph type="sldNum" sz="quarter" idx="12"/>
          </p:nvPr>
        </p:nvSpPr>
        <p:spPr/>
        <p:txBody>
          <a:bodyPr/>
          <a:lstStyle/>
          <a:p>
            <a:fld id="{ADF607E3-0CE5-41AD-9138-2B253ACDB47F}" type="slidenum">
              <a:rPr lang="en-US" smtClean="0"/>
              <a:t>‹#›</a:t>
            </a:fld>
            <a:endParaRPr lang="en-US"/>
          </a:p>
        </p:txBody>
      </p:sp>
    </p:spTree>
    <p:extLst>
      <p:ext uri="{BB962C8B-B14F-4D97-AF65-F5344CB8AC3E}">
        <p14:creationId xmlns:p14="http://schemas.microsoft.com/office/powerpoint/2010/main" val="3477065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F3ADB4-7FC8-4F57-96DA-F004B3CAE16C}"/>
              </a:ext>
            </a:extLst>
          </p:cNvPr>
          <p:cNvSpPr>
            <a:spLocks noGrp="1"/>
          </p:cNvSpPr>
          <p:nvPr>
            <p:ph type="dt" sz="half" idx="10"/>
          </p:nvPr>
        </p:nvSpPr>
        <p:spPr/>
        <p:txBody>
          <a:bodyPr/>
          <a:lstStyle/>
          <a:p>
            <a:fld id="{5833166D-2C03-4A66-8DEE-718F0326A8DB}" type="datetimeFigureOut">
              <a:rPr lang="en-US" smtClean="0"/>
              <a:t>11/17/2019</a:t>
            </a:fld>
            <a:endParaRPr lang="en-US"/>
          </a:p>
        </p:txBody>
      </p:sp>
      <p:sp>
        <p:nvSpPr>
          <p:cNvPr id="3" name="Footer Placeholder 2">
            <a:extLst>
              <a:ext uri="{FF2B5EF4-FFF2-40B4-BE49-F238E27FC236}">
                <a16:creationId xmlns:a16="http://schemas.microsoft.com/office/drawing/2014/main" id="{36254AEC-8D7F-4196-BBEE-2D6984D59A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0565A0-F70A-433A-A7B4-2DE0B9B8CCBD}"/>
              </a:ext>
            </a:extLst>
          </p:cNvPr>
          <p:cNvSpPr>
            <a:spLocks noGrp="1"/>
          </p:cNvSpPr>
          <p:nvPr>
            <p:ph type="sldNum" sz="quarter" idx="12"/>
          </p:nvPr>
        </p:nvSpPr>
        <p:spPr/>
        <p:txBody>
          <a:bodyPr/>
          <a:lstStyle/>
          <a:p>
            <a:fld id="{ADF607E3-0CE5-41AD-9138-2B253ACDB47F}" type="slidenum">
              <a:rPr lang="en-US" smtClean="0"/>
              <a:t>‹#›</a:t>
            </a:fld>
            <a:endParaRPr lang="en-US"/>
          </a:p>
        </p:txBody>
      </p:sp>
    </p:spTree>
    <p:extLst>
      <p:ext uri="{BB962C8B-B14F-4D97-AF65-F5344CB8AC3E}">
        <p14:creationId xmlns:p14="http://schemas.microsoft.com/office/powerpoint/2010/main" val="3481901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3E94F-059B-4940-B160-E8DD72BC89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243EFD-EF6F-4F51-B8BE-70B39782AB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CEBFA5-CDA6-440E-BC7F-957F6611BE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0FAC1B-E9F5-4C6D-AF6C-47947598E1CF}"/>
              </a:ext>
            </a:extLst>
          </p:cNvPr>
          <p:cNvSpPr>
            <a:spLocks noGrp="1"/>
          </p:cNvSpPr>
          <p:nvPr>
            <p:ph type="dt" sz="half" idx="10"/>
          </p:nvPr>
        </p:nvSpPr>
        <p:spPr/>
        <p:txBody>
          <a:bodyPr/>
          <a:lstStyle/>
          <a:p>
            <a:fld id="{5833166D-2C03-4A66-8DEE-718F0326A8DB}" type="datetimeFigureOut">
              <a:rPr lang="en-US" smtClean="0"/>
              <a:t>11/17/2019</a:t>
            </a:fld>
            <a:endParaRPr lang="en-US"/>
          </a:p>
        </p:txBody>
      </p:sp>
      <p:sp>
        <p:nvSpPr>
          <p:cNvPr id="6" name="Footer Placeholder 5">
            <a:extLst>
              <a:ext uri="{FF2B5EF4-FFF2-40B4-BE49-F238E27FC236}">
                <a16:creationId xmlns:a16="http://schemas.microsoft.com/office/drawing/2014/main" id="{28A61F8E-EBAA-4E58-8849-2E8CF1A4F5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FBBF3E-9650-46B5-82B2-5481E25DCDEF}"/>
              </a:ext>
            </a:extLst>
          </p:cNvPr>
          <p:cNvSpPr>
            <a:spLocks noGrp="1"/>
          </p:cNvSpPr>
          <p:nvPr>
            <p:ph type="sldNum" sz="quarter" idx="12"/>
          </p:nvPr>
        </p:nvSpPr>
        <p:spPr/>
        <p:txBody>
          <a:bodyPr/>
          <a:lstStyle/>
          <a:p>
            <a:fld id="{ADF607E3-0CE5-41AD-9138-2B253ACDB47F}" type="slidenum">
              <a:rPr lang="en-US" smtClean="0"/>
              <a:t>‹#›</a:t>
            </a:fld>
            <a:endParaRPr lang="en-US"/>
          </a:p>
        </p:txBody>
      </p:sp>
    </p:spTree>
    <p:extLst>
      <p:ext uri="{BB962C8B-B14F-4D97-AF65-F5344CB8AC3E}">
        <p14:creationId xmlns:p14="http://schemas.microsoft.com/office/powerpoint/2010/main" val="28383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FEDF5-9937-420F-8D9F-A0CD1CE93D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970EB5-DDAF-4EB7-9FFE-39C834BC1B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83021A-091C-4058-9197-FD73E49BF4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82B64B-9869-4175-865C-3FA9F999DB8E}"/>
              </a:ext>
            </a:extLst>
          </p:cNvPr>
          <p:cNvSpPr>
            <a:spLocks noGrp="1"/>
          </p:cNvSpPr>
          <p:nvPr>
            <p:ph type="dt" sz="half" idx="10"/>
          </p:nvPr>
        </p:nvSpPr>
        <p:spPr/>
        <p:txBody>
          <a:bodyPr/>
          <a:lstStyle/>
          <a:p>
            <a:fld id="{5833166D-2C03-4A66-8DEE-718F0326A8DB}" type="datetimeFigureOut">
              <a:rPr lang="en-US" smtClean="0"/>
              <a:t>11/17/2019</a:t>
            </a:fld>
            <a:endParaRPr lang="en-US"/>
          </a:p>
        </p:txBody>
      </p:sp>
      <p:sp>
        <p:nvSpPr>
          <p:cNvPr id="6" name="Footer Placeholder 5">
            <a:extLst>
              <a:ext uri="{FF2B5EF4-FFF2-40B4-BE49-F238E27FC236}">
                <a16:creationId xmlns:a16="http://schemas.microsoft.com/office/drawing/2014/main" id="{C2A61DA7-BD2E-4F72-972C-7CEAB2FBBA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90C976-CB78-427A-9ABD-4757335D1896}"/>
              </a:ext>
            </a:extLst>
          </p:cNvPr>
          <p:cNvSpPr>
            <a:spLocks noGrp="1"/>
          </p:cNvSpPr>
          <p:nvPr>
            <p:ph type="sldNum" sz="quarter" idx="12"/>
          </p:nvPr>
        </p:nvSpPr>
        <p:spPr/>
        <p:txBody>
          <a:bodyPr/>
          <a:lstStyle/>
          <a:p>
            <a:fld id="{ADF607E3-0CE5-41AD-9138-2B253ACDB47F}" type="slidenum">
              <a:rPr lang="en-US" smtClean="0"/>
              <a:t>‹#›</a:t>
            </a:fld>
            <a:endParaRPr lang="en-US"/>
          </a:p>
        </p:txBody>
      </p:sp>
    </p:spTree>
    <p:extLst>
      <p:ext uri="{BB962C8B-B14F-4D97-AF65-F5344CB8AC3E}">
        <p14:creationId xmlns:p14="http://schemas.microsoft.com/office/powerpoint/2010/main" val="4078801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8B3DD0-BC4D-4728-B9B7-1F607C1258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BF5AFD-3302-4FD1-96B1-5E8C8174E1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813750-DD2A-4D87-99FB-E0E9CAB96A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3166D-2C03-4A66-8DEE-718F0326A8DB}" type="datetimeFigureOut">
              <a:rPr lang="en-US" smtClean="0"/>
              <a:t>11/17/2019</a:t>
            </a:fld>
            <a:endParaRPr lang="en-US"/>
          </a:p>
        </p:txBody>
      </p:sp>
      <p:sp>
        <p:nvSpPr>
          <p:cNvPr id="5" name="Footer Placeholder 4">
            <a:extLst>
              <a:ext uri="{FF2B5EF4-FFF2-40B4-BE49-F238E27FC236}">
                <a16:creationId xmlns:a16="http://schemas.microsoft.com/office/drawing/2014/main" id="{A209BB62-54B1-48E9-9440-BD8505E1E3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041D14-74E1-44BD-860E-C65241FBEA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607E3-0CE5-41AD-9138-2B253ACDB47F}" type="slidenum">
              <a:rPr lang="en-US" smtClean="0"/>
              <a:t>‹#›</a:t>
            </a:fld>
            <a:endParaRPr lang="en-US"/>
          </a:p>
        </p:txBody>
      </p:sp>
    </p:spTree>
    <p:extLst>
      <p:ext uri="{BB962C8B-B14F-4D97-AF65-F5344CB8AC3E}">
        <p14:creationId xmlns:p14="http://schemas.microsoft.com/office/powerpoint/2010/main" val="2064760891"/>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91B8-23D9-4DBF-840C-3E48A5A96404}"/>
              </a:ext>
            </a:extLst>
          </p:cNvPr>
          <p:cNvSpPr>
            <a:spLocks noGrp="1"/>
          </p:cNvSpPr>
          <p:nvPr>
            <p:ph type="ctrTitle"/>
          </p:nvPr>
        </p:nvSpPr>
        <p:spPr>
          <a:xfrm>
            <a:off x="782320" y="799203"/>
            <a:ext cx="10424160" cy="1655762"/>
          </a:xfrm>
        </p:spPr>
        <p:txBody>
          <a:bodyPr>
            <a:normAutofit fontScale="90000"/>
          </a:bodyPr>
          <a:lstStyle/>
          <a:p>
            <a:r>
              <a:rPr lang="en-US" b="1"/>
              <a:t>The Evolving Landscape of Impella® vs. IABP use in the United States</a:t>
            </a:r>
            <a:endParaRPr lang="en-US" b="1" dirty="0"/>
          </a:p>
        </p:txBody>
      </p:sp>
      <p:sp>
        <p:nvSpPr>
          <p:cNvPr id="3" name="Subtitle 2">
            <a:extLst>
              <a:ext uri="{FF2B5EF4-FFF2-40B4-BE49-F238E27FC236}">
                <a16:creationId xmlns:a16="http://schemas.microsoft.com/office/drawing/2014/main" id="{EF56D507-BB6B-4E0B-84FA-E772EC36644C}"/>
              </a:ext>
            </a:extLst>
          </p:cNvPr>
          <p:cNvSpPr>
            <a:spLocks noGrp="1"/>
          </p:cNvSpPr>
          <p:nvPr>
            <p:ph type="subTitle" idx="1"/>
          </p:nvPr>
        </p:nvSpPr>
        <p:spPr>
          <a:xfrm>
            <a:off x="1524000" y="2896360"/>
            <a:ext cx="9144000" cy="1655762"/>
          </a:xfrm>
        </p:spPr>
        <p:txBody>
          <a:bodyPr>
            <a:normAutofit/>
          </a:bodyPr>
          <a:lstStyle/>
          <a:p>
            <a:r>
              <a:rPr lang="en-US" u="sng" dirty="0"/>
              <a:t>Amit P. Amin MD MSc</a:t>
            </a:r>
            <a:r>
              <a:rPr lang="en-US" dirty="0"/>
              <a:t>, John A. </a:t>
            </a:r>
            <a:r>
              <a:rPr lang="en-US" dirty="0" err="1"/>
              <a:t>Spertus</a:t>
            </a:r>
            <a:r>
              <a:rPr lang="en-US" dirty="0"/>
              <a:t> MD MPH, </a:t>
            </a:r>
            <a:r>
              <a:rPr lang="en-US" dirty="0" err="1"/>
              <a:t>Jeptha</a:t>
            </a:r>
            <a:r>
              <a:rPr lang="en-US" dirty="0"/>
              <a:t> P. Curtis MD, </a:t>
            </a:r>
            <a:r>
              <a:rPr lang="en-US" dirty="0" err="1"/>
              <a:t>Nihar</a:t>
            </a:r>
            <a:r>
              <a:rPr lang="en-US" dirty="0"/>
              <a:t> Desai MD MPH, Frederick A. </a:t>
            </a:r>
            <a:r>
              <a:rPr lang="en-US" dirty="0" err="1"/>
              <a:t>Masoudi</a:t>
            </a:r>
            <a:r>
              <a:rPr lang="en-US" dirty="0"/>
              <a:t> MD MSc, Richard G. Bach MD, Christian McNeely MD, Firas Al-Badarin MD MSc, John A. House MS, Hemant Kulkarni MD, Sunil V. Rao MD</a:t>
            </a:r>
          </a:p>
          <a:p>
            <a:endParaRPr lang="en-US" dirty="0"/>
          </a:p>
        </p:txBody>
      </p:sp>
      <p:pic>
        <p:nvPicPr>
          <p:cNvPr id="4" name="Picture 4" descr="http://lenze.wustl.edu/Med-2line-centered-4c-MD.jpg">
            <a:extLst>
              <a:ext uri="{FF2B5EF4-FFF2-40B4-BE49-F238E27FC236}">
                <a16:creationId xmlns:a16="http://schemas.microsoft.com/office/drawing/2014/main" id="{07C57664-86E1-40AE-862A-4401381E84E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28988" y="4811384"/>
            <a:ext cx="2543011" cy="16167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http://www.bjcmgphysicians.org/wp-content/uploads/2009/11/Barnes-Jewish-Hospital.jpg">
            <a:extLst>
              <a:ext uri="{FF2B5EF4-FFF2-40B4-BE49-F238E27FC236}">
                <a16:creationId xmlns:a16="http://schemas.microsoft.com/office/drawing/2014/main" id="{57C56E74-AB65-4DB8-83BC-FC69D2D754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5793" y="4993517"/>
            <a:ext cx="3232926" cy="121844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C98E66C0-6921-4588-8D81-14FECD63E467}"/>
              </a:ext>
            </a:extLst>
          </p:cNvPr>
          <p:cNvSpPr txBox="1">
            <a:spLocks/>
          </p:cNvSpPr>
          <p:nvPr/>
        </p:nvSpPr>
        <p:spPr>
          <a:xfrm>
            <a:off x="8067839" y="-695482"/>
            <a:ext cx="4124161" cy="149468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800" b="1" dirty="0">
                <a:solidFill>
                  <a:srgbClr val="FF0000"/>
                </a:solidFill>
              </a:rPr>
              <a:t>Embargo 9 AM ET 11/17/19</a:t>
            </a:r>
          </a:p>
        </p:txBody>
      </p:sp>
    </p:spTree>
    <p:extLst>
      <p:ext uri="{BB962C8B-B14F-4D97-AF65-F5344CB8AC3E}">
        <p14:creationId xmlns:p14="http://schemas.microsoft.com/office/powerpoint/2010/main" val="2782534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6A92A-F0A5-471A-86EC-C874675453C1}"/>
              </a:ext>
            </a:extLst>
          </p:cNvPr>
          <p:cNvSpPr>
            <a:spLocks noGrp="1"/>
          </p:cNvSpPr>
          <p:nvPr>
            <p:ph type="title"/>
          </p:nvPr>
        </p:nvSpPr>
        <p:spPr>
          <a:xfrm>
            <a:off x="484017" y="-447332"/>
            <a:ext cx="11223966" cy="1600200"/>
          </a:xfrm>
        </p:spPr>
        <p:txBody>
          <a:bodyPr>
            <a:normAutofit/>
          </a:bodyPr>
          <a:lstStyle/>
          <a:p>
            <a:r>
              <a:rPr lang="en-US" sz="4000" b="1" dirty="0"/>
              <a:t>Large </a:t>
            </a:r>
            <a:r>
              <a:rPr lang="en-US" sz="4000" b="1" u="sng" dirty="0"/>
              <a:t>variation</a:t>
            </a:r>
            <a:r>
              <a:rPr lang="en-US" sz="4000" b="1" dirty="0"/>
              <a:t> in </a:t>
            </a:r>
            <a:r>
              <a:rPr lang="en-US" sz="4000" b="1" u="sng" dirty="0"/>
              <a:t>outcomes</a:t>
            </a:r>
            <a:r>
              <a:rPr lang="en-US" sz="4000" b="1" dirty="0"/>
              <a:t> among patients who received Impella® device</a:t>
            </a:r>
            <a:endParaRPr lang="en-US" sz="4000" dirty="0"/>
          </a:p>
        </p:txBody>
      </p:sp>
      <p:sp>
        <p:nvSpPr>
          <p:cNvPr id="4" name="Content Placeholder 3">
            <a:extLst>
              <a:ext uri="{FF2B5EF4-FFF2-40B4-BE49-F238E27FC236}">
                <a16:creationId xmlns:a16="http://schemas.microsoft.com/office/drawing/2014/main" id="{474AFA4E-7538-4EDB-8107-64DB70A5414C}"/>
              </a:ext>
            </a:extLst>
          </p:cNvPr>
          <p:cNvSpPr>
            <a:spLocks noGrp="1"/>
          </p:cNvSpPr>
          <p:nvPr>
            <p:ph idx="1"/>
          </p:nvPr>
        </p:nvSpPr>
        <p:spPr>
          <a:xfrm>
            <a:off x="7211683" y="2057400"/>
            <a:ext cx="4980317" cy="5044147"/>
          </a:xfrm>
        </p:spPr>
        <p:txBody>
          <a:bodyPr/>
          <a:lstStyle/>
          <a:p>
            <a:r>
              <a:rPr lang="en-US" dirty="0"/>
              <a:t>~2.5-fold variation in Bleeding across hospitals</a:t>
            </a:r>
          </a:p>
          <a:p>
            <a:r>
              <a:rPr lang="en-US" dirty="0"/>
              <a:t>~1.5-fold variation in AKI, Stroke and Death across hospitals</a:t>
            </a:r>
          </a:p>
          <a:p>
            <a:endParaRPr lang="en-US" dirty="0"/>
          </a:p>
          <a:p>
            <a:endParaRPr lang="en-US" dirty="0"/>
          </a:p>
          <a:p>
            <a:r>
              <a:rPr lang="en-US" dirty="0"/>
              <a:t>Less variation in LOS and Costs</a:t>
            </a:r>
          </a:p>
          <a:p>
            <a:endParaRPr lang="en-US" dirty="0"/>
          </a:p>
          <a:p>
            <a:endParaRPr lang="en-US" dirty="0"/>
          </a:p>
          <a:p>
            <a:endParaRPr lang="en-US" dirty="0"/>
          </a:p>
        </p:txBody>
      </p:sp>
      <p:sp>
        <p:nvSpPr>
          <p:cNvPr id="5" name="Text Placeholder 4">
            <a:extLst>
              <a:ext uri="{FF2B5EF4-FFF2-40B4-BE49-F238E27FC236}">
                <a16:creationId xmlns:a16="http://schemas.microsoft.com/office/drawing/2014/main" id="{D3DBCCB0-A3F4-4DE0-B15E-CC16867DC215}"/>
              </a:ext>
            </a:extLst>
          </p:cNvPr>
          <p:cNvSpPr>
            <a:spLocks noGrp="1"/>
          </p:cNvSpPr>
          <p:nvPr>
            <p:ph type="body" sz="half" idx="2"/>
          </p:nvPr>
        </p:nvSpPr>
        <p:spPr/>
        <p:txBody>
          <a:bodyPr/>
          <a:lstStyle/>
          <a:p>
            <a:endParaRPr lang="en-US"/>
          </a:p>
        </p:txBody>
      </p:sp>
      <p:graphicFrame>
        <p:nvGraphicFramePr>
          <p:cNvPr id="3" name="Table 2">
            <a:extLst>
              <a:ext uri="{FF2B5EF4-FFF2-40B4-BE49-F238E27FC236}">
                <a16:creationId xmlns:a16="http://schemas.microsoft.com/office/drawing/2014/main" id="{81A4D8ED-C39F-4E82-8D6D-F98CA34DF41A}"/>
              </a:ext>
            </a:extLst>
          </p:cNvPr>
          <p:cNvGraphicFramePr>
            <a:graphicFrameLocks noGrp="1"/>
          </p:cNvGraphicFramePr>
          <p:nvPr>
            <p:extLst>
              <p:ext uri="{D42A27DB-BD31-4B8C-83A1-F6EECF244321}">
                <p14:modId xmlns:p14="http://schemas.microsoft.com/office/powerpoint/2010/main" val="1204431930"/>
              </p:ext>
            </p:extLst>
          </p:nvPr>
        </p:nvGraphicFramePr>
        <p:xfrm>
          <a:off x="128246" y="1480895"/>
          <a:ext cx="7083437" cy="5292625"/>
        </p:xfrm>
        <a:graphic>
          <a:graphicData uri="http://schemas.openxmlformats.org/drawingml/2006/table">
            <a:tbl>
              <a:tblPr firstRow="1" firstCol="1" bandRow="1">
                <a:tableStyleId>{5C22544A-7EE6-4342-B048-85BDC9FD1C3A}</a:tableStyleId>
              </a:tblPr>
              <a:tblGrid>
                <a:gridCol w="1801669">
                  <a:extLst>
                    <a:ext uri="{9D8B030D-6E8A-4147-A177-3AD203B41FA5}">
                      <a16:colId xmlns:a16="http://schemas.microsoft.com/office/drawing/2014/main" val="2436496478"/>
                    </a:ext>
                  </a:extLst>
                </a:gridCol>
                <a:gridCol w="5281768">
                  <a:extLst>
                    <a:ext uri="{9D8B030D-6E8A-4147-A177-3AD203B41FA5}">
                      <a16:colId xmlns:a16="http://schemas.microsoft.com/office/drawing/2014/main" val="3267501147"/>
                    </a:ext>
                  </a:extLst>
                </a:gridCol>
              </a:tblGrid>
              <a:tr h="1131421">
                <a:tc>
                  <a:txBody>
                    <a:bodyPr/>
                    <a:lstStyle/>
                    <a:p>
                      <a:pPr marL="0" marR="0">
                        <a:lnSpc>
                          <a:spcPct val="115000"/>
                        </a:lnSpc>
                        <a:spcBef>
                          <a:spcPts val="300"/>
                        </a:spcBef>
                        <a:spcAft>
                          <a:spcPts val="300"/>
                        </a:spcAft>
                      </a:pPr>
                      <a:r>
                        <a:rPr lang="en-US" sz="2400" dirty="0">
                          <a:effectLst/>
                        </a:rPr>
                        <a:t>Outcome</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300"/>
                        </a:spcBef>
                        <a:spcAft>
                          <a:spcPts val="300"/>
                        </a:spcAft>
                      </a:pPr>
                      <a:r>
                        <a:rPr lang="en-US" sz="2400" dirty="0">
                          <a:effectLst/>
                        </a:rPr>
                        <a:t>Variation across hospitals</a:t>
                      </a:r>
                    </a:p>
                    <a:p>
                      <a:pPr marL="0" marR="0" algn="ctr">
                        <a:lnSpc>
                          <a:spcPct val="115000"/>
                        </a:lnSpc>
                        <a:spcBef>
                          <a:spcPts val="300"/>
                        </a:spcBef>
                        <a:spcAft>
                          <a:spcPts val="300"/>
                        </a:spcAft>
                      </a:pPr>
                      <a:r>
                        <a:rPr lang="en-US" sz="2400" dirty="0">
                          <a:effectLst/>
                        </a:rPr>
                        <a:t>(n = 4,782)</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059878317"/>
                  </a:ext>
                </a:extLst>
              </a:tr>
              <a:tr h="462356">
                <a:tc>
                  <a:txBody>
                    <a:bodyPr/>
                    <a:lstStyle/>
                    <a:p>
                      <a:pPr marL="0" marR="0">
                        <a:lnSpc>
                          <a:spcPct val="115000"/>
                        </a:lnSpc>
                        <a:spcBef>
                          <a:spcPts val="300"/>
                        </a:spcBef>
                        <a:spcAft>
                          <a:spcPts val="300"/>
                        </a:spcAft>
                      </a:pPr>
                      <a:r>
                        <a:rPr lang="en-US" sz="2400">
                          <a:effectLst/>
                        </a:rPr>
                        <a:t> </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300"/>
                        </a:spcBef>
                        <a:spcAft>
                          <a:spcPts val="300"/>
                        </a:spcAft>
                      </a:pPr>
                      <a:r>
                        <a:rPr lang="en-US" sz="2400" dirty="0">
                          <a:effectLst/>
                        </a:rPr>
                        <a:t>Median Odds Ratio (MOR)</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367265777"/>
                  </a:ext>
                </a:extLst>
              </a:tr>
              <a:tr h="462356">
                <a:tc>
                  <a:txBody>
                    <a:bodyPr/>
                    <a:lstStyle/>
                    <a:p>
                      <a:pPr marL="0" marR="0">
                        <a:lnSpc>
                          <a:spcPct val="115000"/>
                        </a:lnSpc>
                        <a:spcBef>
                          <a:spcPts val="300"/>
                        </a:spcBef>
                        <a:spcAft>
                          <a:spcPts val="300"/>
                        </a:spcAft>
                      </a:pPr>
                      <a:r>
                        <a:rPr lang="en-US" sz="2400">
                          <a:effectLst/>
                        </a:rPr>
                        <a:t>Death</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300"/>
                        </a:spcBef>
                        <a:spcAft>
                          <a:spcPts val="300"/>
                        </a:spcAft>
                      </a:pPr>
                      <a:r>
                        <a:rPr lang="en-US" sz="2400" dirty="0">
                          <a:effectLst/>
                        </a:rPr>
                        <a:t>1.71 (1.53 – 1.97)</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420897166"/>
                  </a:ext>
                </a:extLst>
              </a:tr>
              <a:tr h="462356">
                <a:tc>
                  <a:txBody>
                    <a:bodyPr/>
                    <a:lstStyle/>
                    <a:p>
                      <a:pPr marL="0" marR="0">
                        <a:lnSpc>
                          <a:spcPct val="115000"/>
                        </a:lnSpc>
                        <a:spcBef>
                          <a:spcPts val="300"/>
                        </a:spcBef>
                        <a:spcAft>
                          <a:spcPts val="300"/>
                        </a:spcAft>
                      </a:pPr>
                      <a:r>
                        <a:rPr lang="en-US" sz="2400">
                          <a:effectLst/>
                        </a:rPr>
                        <a:t>Bleeding</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300"/>
                        </a:spcBef>
                        <a:spcAft>
                          <a:spcPts val="300"/>
                        </a:spcAft>
                      </a:pPr>
                      <a:r>
                        <a:rPr lang="en-US" sz="2400" dirty="0">
                          <a:effectLst/>
                        </a:rPr>
                        <a:t>2.62 (2.24 – 3.17)</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718123745"/>
                  </a:ext>
                </a:extLst>
              </a:tr>
              <a:tr h="462356">
                <a:tc>
                  <a:txBody>
                    <a:bodyPr/>
                    <a:lstStyle/>
                    <a:p>
                      <a:pPr marL="0" marR="0">
                        <a:lnSpc>
                          <a:spcPct val="115000"/>
                        </a:lnSpc>
                        <a:spcBef>
                          <a:spcPts val="300"/>
                        </a:spcBef>
                        <a:spcAft>
                          <a:spcPts val="300"/>
                        </a:spcAft>
                      </a:pPr>
                      <a:r>
                        <a:rPr lang="en-US" sz="2400">
                          <a:effectLst/>
                        </a:rPr>
                        <a:t>AKI</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300"/>
                        </a:spcBef>
                        <a:spcAft>
                          <a:spcPts val="300"/>
                        </a:spcAft>
                      </a:pPr>
                      <a:r>
                        <a:rPr lang="en-US" sz="2400" dirty="0">
                          <a:effectLst/>
                        </a:rPr>
                        <a:t>1.53 (1.41 – 1.69)</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550111864"/>
                  </a:ext>
                </a:extLst>
              </a:tr>
              <a:tr h="462356">
                <a:tc>
                  <a:txBody>
                    <a:bodyPr/>
                    <a:lstStyle/>
                    <a:p>
                      <a:pPr marL="0" marR="0">
                        <a:lnSpc>
                          <a:spcPct val="115000"/>
                        </a:lnSpc>
                        <a:spcBef>
                          <a:spcPts val="300"/>
                        </a:spcBef>
                        <a:spcAft>
                          <a:spcPts val="300"/>
                        </a:spcAft>
                      </a:pPr>
                      <a:r>
                        <a:rPr lang="en-US" sz="2400">
                          <a:effectLst/>
                        </a:rPr>
                        <a:t>Stroke</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300"/>
                        </a:spcBef>
                        <a:spcAft>
                          <a:spcPts val="300"/>
                        </a:spcAft>
                      </a:pPr>
                      <a:r>
                        <a:rPr lang="en-US" sz="2400" dirty="0">
                          <a:effectLst/>
                        </a:rPr>
                        <a:t>1.47 (1.27 – 1.86)</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497351456"/>
                  </a:ext>
                </a:extLst>
              </a:tr>
              <a:tr h="462356">
                <a:tc>
                  <a:txBody>
                    <a:bodyPr/>
                    <a:lstStyle/>
                    <a:p>
                      <a:pPr marL="0" marR="0">
                        <a:lnSpc>
                          <a:spcPct val="115000"/>
                        </a:lnSpc>
                        <a:spcBef>
                          <a:spcPts val="300"/>
                        </a:spcBef>
                        <a:spcAft>
                          <a:spcPts val="300"/>
                        </a:spcAft>
                      </a:pPr>
                      <a:r>
                        <a:rPr lang="en-US" sz="2400">
                          <a:effectLst/>
                        </a:rPr>
                        <a:t> </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300"/>
                        </a:spcBef>
                        <a:spcAft>
                          <a:spcPts val="300"/>
                        </a:spcAft>
                      </a:pPr>
                      <a:r>
                        <a:rPr lang="en-US" sz="2400" dirty="0">
                          <a:effectLst/>
                        </a:rPr>
                        <a:t>Intraclass Correlation Coefficient (ICC, %)</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876695760"/>
                  </a:ext>
                </a:extLst>
              </a:tr>
              <a:tr h="462356">
                <a:tc>
                  <a:txBody>
                    <a:bodyPr/>
                    <a:lstStyle/>
                    <a:p>
                      <a:pPr marL="0" marR="0">
                        <a:lnSpc>
                          <a:spcPct val="115000"/>
                        </a:lnSpc>
                        <a:spcBef>
                          <a:spcPts val="300"/>
                        </a:spcBef>
                        <a:spcAft>
                          <a:spcPts val="300"/>
                        </a:spcAft>
                      </a:pPr>
                      <a:r>
                        <a:rPr lang="en-US" sz="2400">
                          <a:effectLst/>
                        </a:rPr>
                        <a:t>Total LOS</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300"/>
                        </a:spcBef>
                        <a:spcAft>
                          <a:spcPts val="300"/>
                        </a:spcAft>
                      </a:pPr>
                      <a:r>
                        <a:rPr lang="en-US" sz="2400">
                          <a:effectLst/>
                        </a:rPr>
                        <a:t>5.18 (3.40 – 7.80)</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890650239"/>
                  </a:ext>
                </a:extLst>
              </a:tr>
              <a:tr h="462356">
                <a:tc>
                  <a:txBody>
                    <a:bodyPr/>
                    <a:lstStyle/>
                    <a:p>
                      <a:pPr marL="0" marR="0">
                        <a:lnSpc>
                          <a:spcPct val="115000"/>
                        </a:lnSpc>
                        <a:spcBef>
                          <a:spcPts val="300"/>
                        </a:spcBef>
                        <a:spcAft>
                          <a:spcPts val="300"/>
                        </a:spcAft>
                      </a:pPr>
                      <a:r>
                        <a:rPr lang="en-US" sz="2400">
                          <a:effectLst/>
                        </a:rPr>
                        <a:t>ICU LOS</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300"/>
                        </a:spcBef>
                        <a:spcAft>
                          <a:spcPts val="300"/>
                        </a:spcAft>
                      </a:pPr>
                      <a:r>
                        <a:rPr lang="en-US" sz="2400">
                          <a:effectLst/>
                        </a:rPr>
                        <a:t>6.98 (4.67 – 10.31)</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86460962"/>
                  </a:ext>
                </a:extLst>
              </a:tr>
              <a:tr h="462356">
                <a:tc>
                  <a:txBody>
                    <a:bodyPr/>
                    <a:lstStyle/>
                    <a:p>
                      <a:pPr marL="0" marR="0">
                        <a:lnSpc>
                          <a:spcPct val="115000"/>
                        </a:lnSpc>
                        <a:spcBef>
                          <a:spcPts val="300"/>
                        </a:spcBef>
                        <a:spcAft>
                          <a:spcPts val="300"/>
                        </a:spcAft>
                      </a:pPr>
                      <a:r>
                        <a:rPr lang="en-US" sz="2400" dirty="0">
                          <a:effectLst/>
                        </a:rPr>
                        <a:t>Total cost</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457200" marR="0" lvl="1" indent="0" algn="ctr">
                        <a:lnSpc>
                          <a:spcPct val="115000"/>
                        </a:lnSpc>
                        <a:spcBef>
                          <a:spcPts val="300"/>
                        </a:spcBef>
                        <a:spcAft>
                          <a:spcPts val="300"/>
                        </a:spcAft>
                        <a:buFont typeface="+mj-lt"/>
                        <a:buNone/>
                      </a:pPr>
                      <a:r>
                        <a:rPr lang="en-US" sz="2400" dirty="0">
                          <a:effectLst/>
                        </a:rPr>
                        <a:t>17.80 (13.93 – 22.46)</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4141405929"/>
                  </a:ext>
                </a:extLst>
              </a:tr>
            </a:tbl>
          </a:graphicData>
        </a:graphic>
      </p:graphicFrame>
    </p:spTree>
    <p:extLst>
      <p:ext uri="{BB962C8B-B14F-4D97-AF65-F5344CB8AC3E}">
        <p14:creationId xmlns:p14="http://schemas.microsoft.com/office/powerpoint/2010/main" val="1552444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83537-5D0F-4A5D-8EC8-48D6EF166024}"/>
              </a:ext>
            </a:extLst>
          </p:cNvPr>
          <p:cNvSpPr>
            <a:spLocks noGrp="1"/>
          </p:cNvSpPr>
          <p:nvPr>
            <p:ph type="title"/>
          </p:nvPr>
        </p:nvSpPr>
        <p:spPr>
          <a:xfrm>
            <a:off x="838200" y="694"/>
            <a:ext cx="10515600" cy="1325563"/>
          </a:xfrm>
        </p:spPr>
        <p:txBody>
          <a:bodyPr>
            <a:normAutofit/>
          </a:bodyPr>
          <a:lstStyle/>
          <a:p>
            <a:r>
              <a:rPr lang="en-US" b="1" dirty="0"/>
              <a:t>Comparison of the pre-Impella® and Impella® era for outcomes (adjusted)</a:t>
            </a:r>
            <a:endParaRPr lang="en-US" dirty="0"/>
          </a:p>
        </p:txBody>
      </p:sp>
      <p:pic>
        <p:nvPicPr>
          <p:cNvPr id="5" name="Picture 4">
            <a:extLst>
              <a:ext uri="{FF2B5EF4-FFF2-40B4-BE49-F238E27FC236}">
                <a16:creationId xmlns:a16="http://schemas.microsoft.com/office/drawing/2014/main" id="{B3DCBEDD-B16D-4197-AA35-79FD50131186}"/>
              </a:ext>
            </a:extLst>
          </p:cNvPr>
          <p:cNvPicPr>
            <a:picLocks noChangeAspect="1"/>
          </p:cNvPicPr>
          <p:nvPr/>
        </p:nvPicPr>
        <p:blipFill>
          <a:blip r:embed="rId3"/>
          <a:stretch>
            <a:fillRect/>
          </a:stretch>
        </p:blipFill>
        <p:spPr>
          <a:xfrm rot="5400000">
            <a:off x="4658744" y="-304860"/>
            <a:ext cx="4944078" cy="7913540"/>
          </a:xfrm>
          <a:prstGeom prst="rect">
            <a:avLst/>
          </a:prstGeom>
        </p:spPr>
      </p:pic>
      <p:sp>
        <p:nvSpPr>
          <p:cNvPr id="6" name="Rectangle 5">
            <a:extLst>
              <a:ext uri="{FF2B5EF4-FFF2-40B4-BE49-F238E27FC236}">
                <a16:creationId xmlns:a16="http://schemas.microsoft.com/office/drawing/2014/main" id="{20D01BB0-6C05-42C7-9F81-FF2FC002AB52}"/>
              </a:ext>
            </a:extLst>
          </p:cNvPr>
          <p:cNvSpPr/>
          <p:nvPr/>
        </p:nvSpPr>
        <p:spPr>
          <a:xfrm>
            <a:off x="672158" y="1780289"/>
            <a:ext cx="5353389" cy="470000"/>
          </a:xfrm>
          <a:prstGeom prst="rect">
            <a:avLst/>
          </a:prstGeom>
        </p:spPr>
        <p:txBody>
          <a:bodyPr wrap="none">
            <a:spAutoFit/>
          </a:bodyPr>
          <a:lstStyle/>
          <a:p>
            <a:pPr marL="74930" marR="0">
              <a:lnSpc>
                <a:spcPct val="107000"/>
              </a:lnSpc>
              <a:spcBef>
                <a:spcPts val="0"/>
              </a:spcBef>
              <a:spcAft>
                <a:spcPts val="800"/>
              </a:spcAft>
              <a:tabLst>
                <a:tab pos="2043430" algn="l"/>
              </a:tabLst>
            </a:pPr>
            <a:r>
              <a:rPr lang="en-US" sz="2400" b="1" dirty="0">
                <a:latin typeface="Calibri" panose="020F0502020204030204" pitchFamily="34" charset="0"/>
                <a:ea typeface="Calibri" panose="020F0502020204030204" pitchFamily="34" charset="0"/>
                <a:cs typeface="Times New Roman" panose="02020603050405020304" pitchFamily="18" charset="0"/>
              </a:rPr>
              <a:t>Death</a:t>
            </a:r>
            <a:r>
              <a:rPr lang="en-US" sz="2400" dirty="0">
                <a:latin typeface="Calibri" panose="020F0502020204030204" pitchFamily="34" charset="0"/>
                <a:ea typeface="Calibri" panose="020F0502020204030204" pitchFamily="34" charset="0"/>
                <a:cs typeface="Times New Roman" panose="02020603050405020304" pitchFamily="18" charset="0"/>
              </a:rPr>
              <a:t>:       OR 1.17 (1.10 – 1.24), p&lt;0.001</a:t>
            </a:r>
          </a:p>
        </p:txBody>
      </p:sp>
      <p:sp>
        <p:nvSpPr>
          <p:cNvPr id="7" name="Rectangle 6">
            <a:extLst>
              <a:ext uri="{FF2B5EF4-FFF2-40B4-BE49-F238E27FC236}">
                <a16:creationId xmlns:a16="http://schemas.microsoft.com/office/drawing/2014/main" id="{C47C94EA-9776-4E1B-9859-D8EA84EE47B9}"/>
              </a:ext>
            </a:extLst>
          </p:cNvPr>
          <p:cNvSpPr/>
          <p:nvPr/>
        </p:nvSpPr>
        <p:spPr>
          <a:xfrm>
            <a:off x="677416" y="2847090"/>
            <a:ext cx="5340244" cy="470000"/>
          </a:xfrm>
          <a:prstGeom prst="rect">
            <a:avLst/>
          </a:prstGeom>
        </p:spPr>
        <p:txBody>
          <a:bodyPr wrap="none">
            <a:spAutoFit/>
          </a:bodyPr>
          <a:lstStyle/>
          <a:p>
            <a:pPr marL="74930" marR="0">
              <a:lnSpc>
                <a:spcPct val="107000"/>
              </a:lnSpc>
              <a:spcBef>
                <a:spcPts val="0"/>
              </a:spcBef>
              <a:spcAft>
                <a:spcPts val="800"/>
              </a:spcAft>
              <a:tabLst>
                <a:tab pos="2043430" algn="l"/>
              </a:tabLst>
            </a:pPr>
            <a:r>
              <a:rPr lang="en-US" sz="2400" b="1" dirty="0">
                <a:latin typeface="Calibri" panose="020F0502020204030204" pitchFamily="34" charset="0"/>
                <a:ea typeface="Calibri" panose="020F0502020204030204" pitchFamily="34" charset="0"/>
                <a:cs typeface="Times New Roman" panose="02020603050405020304" pitchFamily="18" charset="0"/>
              </a:rPr>
              <a:t>Bleeding</a:t>
            </a:r>
            <a:r>
              <a:rPr lang="en-US" sz="2400" dirty="0">
                <a:latin typeface="Calibri" panose="020F0502020204030204" pitchFamily="34" charset="0"/>
                <a:ea typeface="Calibri" panose="020F0502020204030204" pitchFamily="34" charset="0"/>
                <a:cs typeface="Times New Roman" panose="02020603050405020304" pitchFamily="18" charset="0"/>
              </a:rPr>
              <a:t>:  OR 0.99 (0.94 – 1.05), p=0.843</a:t>
            </a:r>
          </a:p>
        </p:txBody>
      </p:sp>
      <p:sp>
        <p:nvSpPr>
          <p:cNvPr id="8" name="Rectangle 7">
            <a:extLst>
              <a:ext uri="{FF2B5EF4-FFF2-40B4-BE49-F238E27FC236}">
                <a16:creationId xmlns:a16="http://schemas.microsoft.com/office/drawing/2014/main" id="{0FDB1656-7182-443E-8294-5AFB16B76D25}"/>
              </a:ext>
            </a:extLst>
          </p:cNvPr>
          <p:cNvSpPr/>
          <p:nvPr/>
        </p:nvSpPr>
        <p:spPr>
          <a:xfrm>
            <a:off x="682673" y="3861339"/>
            <a:ext cx="5292154" cy="470000"/>
          </a:xfrm>
          <a:prstGeom prst="rect">
            <a:avLst/>
          </a:prstGeom>
        </p:spPr>
        <p:txBody>
          <a:bodyPr wrap="none">
            <a:spAutoFit/>
          </a:bodyPr>
          <a:lstStyle/>
          <a:p>
            <a:pPr marL="74930" marR="0">
              <a:lnSpc>
                <a:spcPct val="107000"/>
              </a:lnSpc>
              <a:spcBef>
                <a:spcPts val="0"/>
              </a:spcBef>
              <a:spcAft>
                <a:spcPts val="800"/>
              </a:spcAft>
              <a:tabLst>
                <a:tab pos="2043430" algn="l"/>
              </a:tabLst>
            </a:pPr>
            <a:r>
              <a:rPr lang="en-US" sz="2400" b="1" dirty="0">
                <a:latin typeface="Calibri" panose="020F0502020204030204" pitchFamily="34" charset="0"/>
                <a:ea typeface="Calibri" panose="020F0502020204030204" pitchFamily="34" charset="0"/>
                <a:cs typeface="Times New Roman" panose="02020603050405020304" pitchFamily="18" charset="0"/>
              </a:rPr>
              <a:t>AKI</a:t>
            </a:r>
            <a:r>
              <a:rPr lang="en-US" sz="2400" dirty="0">
                <a:latin typeface="Calibri" panose="020F0502020204030204" pitchFamily="34" charset="0"/>
                <a:ea typeface="Calibri" panose="020F0502020204030204" pitchFamily="34" charset="0"/>
                <a:cs typeface="Times New Roman" panose="02020603050405020304" pitchFamily="18" charset="0"/>
              </a:rPr>
              <a:t>:           OR 1.91 (1.81 – 2.01), p&lt;0.001</a:t>
            </a:r>
          </a:p>
        </p:txBody>
      </p:sp>
      <p:sp>
        <p:nvSpPr>
          <p:cNvPr id="9" name="Rectangle 8">
            <a:extLst>
              <a:ext uri="{FF2B5EF4-FFF2-40B4-BE49-F238E27FC236}">
                <a16:creationId xmlns:a16="http://schemas.microsoft.com/office/drawing/2014/main" id="{3A697D5D-904D-4345-A90D-C859F9540D63}"/>
              </a:ext>
            </a:extLst>
          </p:cNvPr>
          <p:cNvSpPr/>
          <p:nvPr/>
        </p:nvSpPr>
        <p:spPr>
          <a:xfrm>
            <a:off x="687930" y="4812517"/>
            <a:ext cx="5254836" cy="470000"/>
          </a:xfrm>
          <a:prstGeom prst="rect">
            <a:avLst/>
          </a:prstGeom>
        </p:spPr>
        <p:txBody>
          <a:bodyPr wrap="none">
            <a:spAutoFit/>
          </a:bodyPr>
          <a:lstStyle/>
          <a:p>
            <a:pPr marL="74930" marR="0">
              <a:lnSpc>
                <a:spcPct val="107000"/>
              </a:lnSpc>
              <a:spcBef>
                <a:spcPts val="0"/>
              </a:spcBef>
              <a:spcAft>
                <a:spcPts val="800"/>
              </a:spcAft>
              <a:tabLst>
                <a:tab pos="2043430" algn="l"/>
              </a:tabLst>
            </a:pPr>
            <a:r>
              <a:rPr lang="en-US" sz="2400" b="1" dirty="0">
                <a:latin typeface="Calibri" panose="020F0502020204030204" pitchFamily="34" charset="0"/>
                <a:ea typeface="Calibri" panose="020F0502020204030204" pitchFamily="34" charset="0"/>
                <a:cs typeface="Times New Roman" panose="02020603050405020304" pitchFamily="18" charset="0"/>
              </a:rPr>
              <a:t>Stroke</a:t>
            </a:r>
            <a:r>
              <a:rPr lang="en-US" sz="2400" dirty="0">
                <a:latin typeface="Calibri" panose="020F0502020204030204" pitchFamily="34" charset="0"/>
                <a:ea typeface="Calibri" panose="020F0502020204030204" pitchFamily="34" charset="0"/>
                <a:cs typeface="Times New Roman" panose="02020603050405020304" pitchFamily="18" charset="0"/>
              </a:rPr>
              <a:t>:     OR 3.34 (2.94 – 3.79), p&lt;0.001</a:t>
            </a:r>
          </a:p>
        </p:txBody>
      </p:sp>
      <p:sp>
        <p:nvSpPr>
          <p:cNvPr id="10" name="TextBox 9">
            <a:extLst>
              <a:ext uri="{FF2B5EF4-FFF2-40B4-BE49-F238E27FC236}">
                <a16:creationId xmlns:a16="http://schemas.microsoft.com/office/drawing/2014/main" id="{F19C65B6-79D8-4082-9878-B81D682B0F8C}"/>
              </a:ext>
            </a:extLst>
          </p:cNvPr>
          <p:cNvSpPr txBox="1"/>
          <p:nvPr/>
        </p:nvSpPr>
        <p:spPr>
          <a:xfrm>
            <a:off x="5072332" y="6312184"/>
            <a:ext cx="7315200" cy="584775"/>
          </a:xfrm>
          <a:prstGeom prst="rect">
            <a:avLst/>
          </a:prstGeom>
          <a:noFill/>
        </p:spPr>
        <p:txBody>
          <a:bodyPr wrap="square" rtlCol="0">
            <a:spAutoFit/>
          </a:bodyPr>
          <a:lstStyle/>
          <a:p>
            <a:r>
              <a:rPr lang="en-US" sz="3200" dirty="0"/>
              <a:t>Odds Ratio </a:t>
            </a:r>
            <a:r>
              <a:rPr lang="en-US" sz="3200" dirty="0">
                <a:sym typeface="Wingdings" panose="05000000000000000000" pitchFamily="2" charset="2"/>
              </a:rPr>
              <a:t> Higher with Impella era</a:t>
            </a:r>
            <a:endParaRPr lang="en-US" sz="3200" dirty="0"/>
          </a:p>
        </p:txBody>
      </p:sp>
      <p:sp>
        <p:nvSpPr>
          <p:cNvPr id="11" name="TextBox 10">
            <a:extLst>
              <a:ext uri="{FF2B5EF4-FFF2-40B4-BE49-F238E27FC236}">
                <a16:creationId xmlns:a16="http://schemas.microsoft.com/office/drawing/2014/main" id="{4992A715-B8DC-4387-A285-1DBCC34B619D}"/>
              </a:ext>
            </a:extLst>
          </p:cNvPr>
          <p:cNvSpPr txBox="1"/>
          <p:nvPr/>
        </p:nvSpPr>
        <p:spPr>
          <a:xfrm>
            <a:off x="6117020" y="5917324"/>
            <a:ext cx="588579" cy="400110"/>
          </a:xfrm>
          <a:prstGeom prst="rect">
            <a:avLst/>
          </a:prstGeom>
          <a:noFill/>
        </p:spPr>
        <p:txBody>
          <a:bodyPr wrap="square" rtlCol="0">
            <a:spAutoFit/>
          </a:bodyPr>
          <a:lstStyle/>
          <a:p>
            <a:r>
              <a:rPr lang="en-US" sz="2000" dirty="0"/>
              <a:t>1.0</a:t>
            </a:r>
          </a:p>
        </p:txBody>
      </p:sp>
      <p:sp>
        <p:nvSpPr>
          <p:cNvPr id="12" name="TextBox 11">
            <a:extLst>
              <a:ext uri="{FF2B5EF4-FFF2-40B4-BE49-F238E27FC236}">
                <a16:creationId xmlns:a16="http://schemas.microsoft.com/office/drawing/2014/main" id="{A174FB41-E79E-414D-8B49-CC2973A0F2FB}"/>
              </a:ext>
            </a:extLst>
          </p:cNvPr>
          <p:cNvSpPr txBox="1"/>
          <p:nvPr/>
        </p:nvSpPr>
        <p:spPr>
          <a:xfrm>
            <a:off x="7604232" y="5922580"/>
            <a:ext cx="588579" cy="400110"/>
          </a:xfrm>
          <a:prstGeom prst="rect">
            <a:avLst/>
          </a:prstGeom>
          <a:noFill/>
        </p:spPr>
        <p:txBody>
          <a:bodyPr wrap="square" rtlCol="0">
            <a:spAutoFit/>
          </a:bodyPr>
          <a:lstStyle/>
          <a:p>
            <a:r>
              <a:rPr lang="en-US" sz="2000" dirty="0"/>
              <a:t>2.0</a:t>
            </a:r>
          </a:p>
        </p:txBody>
      </p:sp>
      <p:sp>
        <p:nvSpPr>
          <p:cNvPr id="13" name="TextBox 12">
            <a:extLst>
              <a:ext uri="{FF2B5EF4-FFF2-40B4-BE49-F238E27FC236}">
                <a16:creationId xmlns:a16="http://schemas.microsoft.com/office/drawing/2014/main" id="{14E8B759-1D37-46AB-A6FD-09B322309394}"/>
              </a:ext>
            </a:extLst>
          </p:cNvPr>
          <p:cNvSpPr txBox="1"/>
          <p:nvPr/>
        </p:nvSpPr>
        <p:spPr>
          <a:xfrm>
            <a:off x="9023123" y="5922579"/>
            <a:ext cx="588579" cy="400110"/>
          </a:xfrm>
          <a:prstGeom prst="rect">
            <a:avLst/>
          </a:prstGeom>
          <a:noFill/>
        </p:spPr>
        <p:txBody>
          <a:bodyPr wrap="square" rtlCol="0">
            <a:spAutoFit/>
          </a:bodyPr>
          <a:lstStyle/>
          <a:p>
            <a:r>
              <a:rPr lang="en-US" sz="2000" dirty="0"/>
              <a:t>3.0</a:t>
            </a:r>
          </a:p>
        </p:txBody>
      </p:sp>
      <p:sp>
        <p:nvSpPr>
          <p:cNvPr id="14" name="TextBox 13">
            <a:extLst>
              <a:ext uri="{FF2B5EF4-FFF2-40B4-BE49-F238E27FC236}">
                <a16:creationId xmlns:a16="http://schemas.microsoft.com/office/drawing/2014/main" id="{3581529B-7A14-4D76-8A67-26F01170E325}"/>
              </a:ext>
            </a:extLst>
          </p:cNvPr>
          <p:cNvSpPr txBox="1"/>
          <p:nvPr/>
        </p:nvSpPr>
        <p:spPr>
          <a:xfrm>
            <a:off x="10510335" y="5927835"/>
            <a:ext cx="588579" cy="400110"/>
          </a:xfrm>
          <a:prstGeom prst="rect">
            <a:avLst/>
          </a:prstGeom>
          <a:noFill/>
        </p:spPr>
        <p:txBody>
          <a:bodyPr wrap="square" rtlCol="0">
            <a:spAutoFit/>
          </a:bodyPr>
          <a:lstStyle/>
          <a:p>
            <a:r>
              <a:rPr lang="en-US" sz="2000" dirty="0"/>
              <a:t>4.0</a:t>
            </a:r>
          </a:p>
        </p:txBody>
      </p:sp>
      <p:sp>
        <p:nvSpPr>
          <p:cNvPr id="15" name="TextBox 14">
            <a:extLst>
              <a:ext uri="{FF2B5EF4-FFF2-40B4-BE49-F238E27FC236}">
                <a16:creationId xmlns:a16="http://schemas.microsoft.com/office/drawing/2014/main" id="{C167D545-43B5-401F-BF69-B7650724904C}"/>
              </a:ext>
            </a:extLst>
          </p:cNvPr>
          <p:cNvSpPr txBox="1"/>
          <p:nvPr/>
        </p:nvSpPr>
        <p:spPr>
          <a:xfrm>
            <a:off x="3252965" y="5912074"/>
            <a:ext cx="588579" cy="400110"/>
          </a:xfrm>
          <a:prstGeom prst="rect">
            <a:avLst/>
          </a:prstGeom>
          <a:noFill/>
        </p:spPr>
        <p:txBody>
          <a:bodyPr wrap="square" rtlCol="0">
            <a:spAutoFit/>
          </a:bodyPr>
          <a:lstStyle/>
          <a:p>
            <a:r>
              <a:rPr lang="en-US" sz="2000" dirty="0"/>
              <a:t>-1.0</a:t>
            </a:r>
          </a:p>
        </p:txBody>
      </p:sp>
      <p:sp>
        <p:nvSpPr>
          <p:cNvPr id="16" name="TextBox 15">
            <a:extLst>
              <a:ext uri="{FF2B5EF4-FFF2-40B4-BE49-F238E27FC236}">
                <a16:creationId xmlns:a16="http://schemas.microsoft.com/office/drawing/2014/main" id="{6D1ADA70-DF28-46B8-B3CF-4FF2CD025D78}"/>
              </a:ext>
            </a:extLst>
          </p:cNvPr>
          <p:cNvSpPr txBox="1"/>
          <p:nvPr/>
        </p:nvSpPr>
        <p:spPr>
          <a:xfrm>
            <a:off x="4740177" y="5917330"/>
            <a:ext cx="588579" cy="400110"/>
          </a:xfrm>
          <a:prstGeom prst="rect">
            <a:avLst/>
          </a:prstGeom>
          <a:noFill/>
        </p:spPr>
        <p:txBody>
          <a:bodyPr wrap="square" rtlCol="0">
            <a:spAutoFit/>
          </a:bodyPr>
          <a:lstStyle/>
          <a:p>
            <a:r>
              <a:rPr lang="en-US" sz="2000" dirty="0"/>
              <a:t>  0</a:t>
            </a:r>
          </a:p>
        </p:txBody>
      </p:sp>
    </p:spTree>
    <p:extLst>
      <p:ext uri="{BB962C8B-B14F-4D97-AF65-F5344CB8AC3E}">
        <p14:creationId xmlns:p14="http://schemas.microsoft.com/office/powerpoint/2010/main" val="2902376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37F46E-6A06-47D1-B647-AEBDECA31F14}"/>
              </a:ext>
            </a:extLst>
          </p:cNvPr>
          <p:cNvPicPr>
            <a:picLocks noChangeAspect="1"/>
          </p:cNvPicPr>
          <p:nvPr/>
        </p:nvPicPr>
        <p:blipFill>
          <a:blip r:embed="rId2"/>
          <a:stretch>
            <a:fillRect/>
          </a:stretch>
        </p:blipFill>
        <p:spPr>
          <a:xfrm rot="5400000">
            <a:off x="4289608" y="68371"/>
            <a:ext cx="4609347" cy="7377767"/>
          </a:xfrm>
          <a:prstGeom prst="rect">
            <a:avLst/>
          </a:prstGeom>
        </p:spPr>
      </p:pic>
      <p:sp>
        <p:nvSpPr>
          <p:cNvPr id="2" name="Title 1">
            <a:extLst>
              <a:ext uri="{FF2B5EF4-FFF2-40B4-BE49-F238E27FC236}">
                <a16:creationId xmlns:a16="http://schemas.microsoft.com/office/drawing/2014/main" id="{6DF83537-5D0F-4A5D-8EC8-48D6EF166024}"/>
              </a:ext>
            </a:extLst>
          </p:cNvPr>
          <p:cNvSpPr>
            <a:spLocks noGrp="1"/>
          </p:cNvSpPr>
          <p:nvPr>
            <p:ph type="title"/>
          </p:nvPr>
        </p:nvSpPr>
        <p:spPr>
          <a:xfrm>
            <a:off x="787401" y="119225"/>
            <a:ext cx="11353800" cy="1325563"/>
          </a:xfrm>
        </p:spPr>
        <p:txBody>
          <a:bodyPr>
            <a:normAutofit fontScale="90000"/>
          </a:bodyPr>
          <a:lstStyle/>
          <a:p>
            <a:r>
              <a:rPr lang="en-US" b="1" dirty="0"/>
              <a:t>Comparison of the Highest Quartile Impella® use Hospital vs. Lowest Quartile Impella® use Hospital for study outcomes (adjusted)</a:t>
            </a:r>
            <a:endParaRPr lang="en-US" dirty="0"/>
          </a:p>
        </p:txBody>
      </p:sp>
      <p:sp>
        <p:nvSpPr>
          <p:cNvPr id="6" name="Rectangle 5">
            <a:extLst>
              <a:ext uri="{FF2B5EF4-FFF2-40B4-BE49-F238E27FC236}">
                <a16:creationId xmlns:a16="http://schemas.microsoft.com/office/drawing/2014/main" id="{20D01BB0-6C05-42C7-9F81-FF2FC002AB52}"/>
              </a:ext>
            </a:extLst>
          </p:cNvPr>
          <p:cNvSpPr/>
          <p:nvPr/>
        </p:nvSpPr>
        <p:spPr>
          <a:xfrm>
            <a:off x="672158" y="1915753"/>
            <a:ext cx="5528116" cy="470000"/>
          </a:xfrm>
          <a:prstGeom prst="rect">
            <a:avLst/>
          </a:prstGeom>
        </p:spPr>
        <p:txBody>
          <a:bodyPr wrap="none">
            <a:spAutoFit/>
          </a:bodyPr>
          <a:lstStyle/>
          <a:p>
            <a:pPr marL="74930" marR="0">
              <a:lnSpc>
                <a:spcPct val="107000"/>
              </a:lnSpc>
              <a:spcBef>
                <a:spcPts val="0"/>
              </a:spcBef>
              <a:spcAft>
                <a:spcPts val="800"/>
              </a:spcAft>
              <a:tabLst>
                <a:tab pos="2043430" algn="l"/>
              </a:tabLst>
            </a:pPr>
            <a:r>
              <a:rPr lang="en-US" sz="2400" b="1" dirty="0">
                <a:latin typeface="Calibri" panose="020F0502020204030204" pitchFamily="34" charset="0"/>
                <a:ea typeface="Calibri" panose="020F0502020204030204" pitchFamily="34" charset="0"/>
                <a:cs typeface="Times New Roman" panose="02020603050405020304" pitchFamily="18" charset="0"/>
              </a:rPr>
              <a:t>Death</a:t>
            </a:r>
            <a:r>
              <a:rPr lang="en-US" sz="2400" dirty="0">
                <a:latin typeface="Calibri" panose="020F0502020204030204" pitchFamily="34" charset="0"/>
                <a:ea typeface="Calibri" panose="020F0502020204030204" pitchFamily="34" charset="0"/>
                <a:cs typeface="Times New Roman" panose="02020603050405020304" pitchFamily="18" charset="0"/>
              </a:rPr>
              <a:t>:       OR 1.48 (1.32 – 1.67), p&lt;0.0001</a:t>
            </a:r>
          </a:p>
        </p:txBody>
      </p:sp>
      <p:sp>
        <p:nvSpPr>
          <p:cNvPr id="7" name="Rectangle 6">
            <a:extLst>
              <a:ext uri="{FF2B5EF4-FFF2-40B4-BE49-F238E27FC236}">
                <a16:creationId xmlns:a16="http://schemas.microsoft.com/office/drawing/2014/main" id="{C47C94EA-9776-4E1B-9859-D8EA84EE47B9}"/>
              </a:ext>
            </a:extLst>
          </p:cNvPr>
          <p:cNvSpPr/>
          <p:nvPr/>
        </p:nvSpPr>
        <p:spPr>
          <a:xfrm>
            <a:off x="677416" y="2982554"/>
            <a:ext cx="5367495" cy="470000"/>
          </a:xfrm>
          <a:prstGeom prst="rect">
            <a:avLst/>
          </a:prstGeom>
        </p:spPr>
        <p:txBody>
          <a:bodyPr wrap="none">
            <a:spAutoFit/>
          </a:bodyPr>
          <a:lstStyle/>
          <a:p>
            <a:pPr marL="74930" marR="0">
              <a:lnSpc>
                <a:spcPct val="107000"/>
              </a:lnSpc>
              <a:spcBef>
                <a:spcPts val="0"/>
              </a:spcBef>
              <a:spcAft>
                <a:spcPts val="800"/>
              </a:spcAft>
              <a:tabLst>
                <a:tab pos="2043430" algn="l"/>
              </a:tabLst>
            </a:pPr>
            <a:r>
              <a:rPr lang="en-US" sz="2400" b="1" dirty="0">
                <a:latin typeface="Calibri" panose="020F0502020204030204" pitchFamily="34" charset="0"/>
                <a:ea typeface="Calibri" panose="020F0502020204030204" pitchFamily="34" charset="0"/>
                <a:cs typeface="Times New Roman" panose="02020603050405020304" pitchFamily="18" charset="0"/>
              </a:rPr>
              <a:t>Bleeding</a:t>
            </a:r>
            <a:r>
              <a:rPr lang="en-US" sz="2400" dirty="0">
                <a:latin typeface="Calibri" panose="020F0502020204030204" pitchFamily="34" charset="0"/>
                <a:ea typeface="Calibri" panose="020F0502020204030204" pitchFamily="34" charset="0"/>
                <a:cs typeface="Times New Roman" panose="02020603050405020304" pitchFamily="18" charset="0"/>
              </a:rPr>
              <a:t>:  OR 1.17 (1.03 – 1.33), p=0.015</a:t>
            </a:r>
          </a:p>
        </p:txBody>
      </p:sp>
      <p:sp>
        <p:nvSpPr>
          <p:cNvPr id="8" name="Rectangle 7">
            <a:extLst>
              <a:ext uri="{FF2B5EF4-FFF2-40B4-BE49-F238E27FC236}">
                <a16:creationId xmlns:a16="http://schemas.microsoft.com/office/drawing/2014/main" id="{0FDB1656-7182-443E-8294-5AFB16B76D25}"/>
              </a:ext>
            </a:extLst>
          </p:cNvPr>
          <p:cNvSpPr/>
          <p:nvPr/>
        </p:nvSpPr>
        <p:spPr>
          <a:xfrm>
            <a:off x="682673" y="3996803"/>
            <a:ext cx="5468485" cy="470000"/>
          </a:xfrm>
          <a:prstGeom prst="rect">
            <a:avLst/>
          </a:prstGeom>
        </p:spPr>
        <p:txBody>
          <a:bodyPr wrap="none">
            <a:spAutoFit/>
          </a:bodyPr>
          <a:lstStyle/>
          <a:p>
            <a:pPr marL="74930" marR="0">
              <a:lnSpc>
                <a:spcPct val="107000"/>
              </a:lnSpc>
              <a:spcBef>
                <a:spcPts val="0"/>
              </a:spcBef>
              <a:spcAft>
                <a:spcPts val="800"/>
              </a:spcAft>
              <a:tabLst>
                <a:tab pos="2043430" algn="l"/>
              </a:tabLst>
            </a:pPr>
            <a:r>
              <a:rPr lang="en-US" sz="2400" b="1" dirty="0">
                <a:latin typeface="Calibri" panose="020F0502020204030204" pitchFamily="34" charset="0"/>
                <a:ea typeface="Calibri" panose="020F0502020204030204" pitchFamily="34" charset="0"/>
                <a:cs typeface="Times New Roman" panose="02020603050405020304" pitchFamily="18" charset="0"/>
              </a:rPr>
              <a:t>AKI</a:t>
            </a:r>
            <a:r>
              <a:rPr lang="en-US" sz="2400" dirty="0">
                <a:latin typeface="Calibri" panose="020F0502020204030204" pitchFamily="34" charset="0"/>
                <a:ea typeface="Calibri" panose="020F0502020204030204" pitchFamily="34" charset="0"/>
                <a:cs typeface="Times New Roman" panose="02020603050405020304" pitchFamily="18" charset="0"/>
              </a:rPr>
              <a:t>:           OR 1.29 (1.17 – 1.43), p&lt;0.0001</a:t>
            </a:r>
          </a:p>
        </p:txBody>
      </p:sp>
      <p:sp>
        <p:nvSpPr>
          <p:cNvPr id="9" name="Rectangle 8">
            <a:extLst>
              <a:ext uri="{FF2B5EF4-FFF2-40B4-BE49-F238E27FC236}">
                <a16:creationId xmlns:a16="http://schemas.microsoft.com/office/drawing/2014/main" id="{3A697D5D-904D-4345-A90D-C859F9540D63}"/>
              </a:ext>
            </a:extLst>
          </p:cNvPr>
          <p:cNvSpPr/>
          <p:nvPr/>
        </p:nvSpPr>
        <p:spPr>
          <a:xfrm>
            <a:off x="687930" y="4947981"/>
            <a:ext cx="5437066" cy="470000"/>
          </a:xfrm>
          <a:prstGeom prst="rect">
            <a:avLst/>
          </a:prstGeom>
        </p:spPr>
        <p:txBody>
          <a:bodyPr wrap="none">
            <a:spAutoFit/>
          </a:bodyPr>
          <a:lstStyle/>
          <a:p>
            <a:pPr marL="74930" marR="0">
              <a:lnSpc>
                <a:spcPct val="107000"/>
              </a:lnSpc>
              <a:spcBef>
                <a:spcPts val="0"/>
              </a:spcBef>
              <a:spcAft>
                <a:spcPts val="800"/>
              </a:spcAft>
              <a:tabLst>
                <a:tab pos="2043430" algn="l"/>
              </a:tabLst>
            </a:pPr>
            <a:r>
              <a:rPr lang="en-US" sz="2400" b="1" dirty="0">
                <a:latin typeface="Calibri" panose="020F0502020204030204" pitchFamily="34" charset="0"/>
                <a:ea typeface="Calibri" panose="020F0502020204030204" pitchFamily="34" charset="0"/>
                <a:cs typeface="Times New Roman" panose="02020603050405020304" pitchFamily="18" charset="0"/>
              </a:rPr>
              <a:t>Stroke</a:t>
            </a:r>
            <a:r>
              <a:rPr lang="en-US" sz="2400" dirty="0">
                <a:latin typeface="Calibri" panose="020F0502020204030204" pitchFamily="34" charset="0"/>
                <a:ea typeface="Calibri" panose="020F0502020204030204" pitchFamily="34" charset="0"/>
                <a:cs typeface="Times New Roman" panose="02020603050405020304" pitchFamily="18" charset="0"/>
              </a:rPr>
              <a:t>:     OR 1.26 (1.06 – 1.50), p=0.0094</a:t>
            </a:r>
          </a:p>
        </p:txBody>
      </p:sp>
      <p:sp>
        <p:nvSpPr>
          <p:cNvPr id="10" name="TextBox 9">
            <a:extLst>
              <a:ext uri="{FF2B5EF4-FFF2-40B4-BE49-F238E27FC236}">
                <a16:creationId xmlns:a16="http://schemas.microsoft.com/office/drawing/2014/main" id="{F19C65B6-79D8-4082-9878-B81D682B0F8C}"/>
              </a:ext>
            </a:extLst>
          </p:cNvPr>
          <p:cNvSpPr txBox="1"/>
          <p:nvPr/>
        </p:nvSpPr>
        <p:spPr>
          <a:xfrm>
            <a:off x="4300675" y="6248193"/>
            <a:ext cx="8535430" cy="584775"/>
          </a:xfrm>
          <a:prstGeom prst="rect">
            <a:avLst/>
          </a:prstGeom>
          <a:noFill/>
        </p:spPr>
        <p:txBody>
          <a:bodyPr wrap="square" rtlCol="0">
            <a:spAutoFit/>
          </a:bodyPr>
          <a:lstStyle/>
          <a:p>
            <a:r>
              <a:rPr lang="en-US" sz="3200" dirty="0"/>
              <a:t>Odds Ratio </a:t>
            </a:r>
            <a:r>
              <a:rPr lang="en-US" sz="3200" dirty="0">
                <a:sym typeface="Wingdings" panose="05000000000000000000" pitchFamily="2" charset="2"/>
              </a:rPr>
              <a:t> Higher with High Use Hospitals</a:t>
            </a:r>
            <a:endParaRPr lang="en-US" sz="3200" dirty="0"/>
          </a:p>
        </p:txBody>
      </p:sp>
      <p:sp>
        <p:nvSpPr>
          <p:cNvPr id="11" name="TextBox 10">
            <a:extLst>
              <a:ext uri="{FF2B5EF4-FFF2-40B4-BE49-F238E27FC236}">
                <a16:creationId xmlns:a16="http://schemas.microsoft.com/office/drawing/2014/main" id="{4992A715-B8DC-4387-A285-1DBCC34B619D}"/>
              </a:ext>
            </a:extLst>
          </p:cNvPr>
          <p:cNvSpPr txBox="1"/>
          <p:nvPr/>
        </p:nvSpPr>
        <p:spPr>
          <a:xfrm>
            <a:off x="9714984" y="5917324"/>
            <a:ext cx="588579" cy="400110"/>
          </a:xfrm>
          <a:prstGeom prst="rect">
            <a:avLst/>
          </a:prstGeom>
          <a:noFill/>
        </p:spPr>
        <p:txBody>
          <a:bodyPr wrap="square" rtlCol="0">
            <a:spAutoFit/>
          </a:bodyPr>
          <a:lstStyle/>
          <a:p>
            <a:r>
              <a:rPr lang="en-US" sz="2000" dirty="0"/>
              <a:t>2.0</a:t>
            </a:r>
          </a:p>
        </p:txBody>
      </p:sp>
      <p:sp>
        <p:nvSpPr>
          <p:cNvPr id="15" name="TextBox 14">
            <a:extLst>
              <a:ext uri="{FF2B5EF4-FFF2-40B4-BE49-F238E27FC236}">
                <a16:creationId xmlns:a16="http://schemas.microsoft.com/office/drawing/2014/main" id="{C167D545-43B5-401F-BF69-B7650724904C}"/>
              </a:ext>
            </a:extLst>
          </p:cNvPr>
          <p:cNvSpPr txBox="1"/>
          <p:nvPr/>
        </p:nvSpPr>
        <p:spPr>
          <a:xfrm>
            <a:off x="2934913" y="5912074"/>
            <a:ext cx="588579" cy="400110"/>
          </a:xfrm>
          <a:prstGeom prst="rect">
            <a:avLst/>
          </a:prstGeom>
          <a:noFill/>
        </p:spPr>
        <p:txBody>
          <a:bodyPr wrap="square" rtlCol="0">
            <a:spAutoFit/>
          </a:bodyPr>
          <a:lstStyle/>
          <a:p>
            <a:r>
              <a:rPr lang="en-US" sz="2000" dirty="0"/>
              <a:t>0</a:t>
            </a:r>
          </a:p>
        </p:txBody>
      </p:sp>
      <p:sp>
        <p:nvSpPr>
          <p:cNvPr id="16" name="TextBox 15">
            <a:extLst>
              <a:ext uri="{FF2B5EF4-FFF2-40B4-BE49-F238E27FC236}">
                <a16:creationId xmlns:a16="http://schemas.microsoft.com/office/drawing/2014/main" id="{6D1ADA70-DF28-46B8-B3CF-4FF2CD025D78}"/>
              </a:ext>
            </a:extLst>
          </p:cNvPr>
          <p:cNvSpPr txBox="1"/>
          <p:nvPr/>
        </p:nvSpPr>
        <p:spPr>
          <a:xfrm>
            <a:off x="6310559" y="5917330"/>
            <a:ext cx="871883" cy="400110"/>
          </a:xfrm>
          <a:prstGeom prst="rect">
            <a:avLst/>
          </a:prstGeom>
          <a:noFill/>
        </p:spPr>
        <p:txBody>
          <a:bodyPr wrap="square" rtlCol="0">
            <a:spAutoFit/>
          </a:bodyPr>
          <a:lstStyle/>
          <a:p>
            <a:r>
              <a:rPr lang="en-US" sz="2000" dirty="0"/>
              <a:t>  1.0</a:t>
            </a:r>
          </a:p>
        </p:txBody>
      </p:sp>
    </p:spTree>
    <p:extLst>
      <p:ext uri="{BB962C8B-B14F-4D97-AF65-F5344CB8AC3E}">
        <p14:creationId xmlns:p14="http://schemas.microsoft.com/office/powerpoint/2010/main" val="786969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758F3-EDC0-4080-8B18-5AF681CEC910}"/>
              </a:ext>
            </a:extLst>
          </p:cNvPr>
          <p:cNvSpPr>
            <a:spLocks noGrp="1"/>
          </p:cNvSpPr>
          <p:nvPr>
            <p:ph type="title"/>
          </p:nvPr>
        </p:nvSpPr>
        <p:spPr>
          <a:xfrm>
            <a:off x="231354" y="-22034"/>
            <a:ext cx="11865166" cy="1123122"/>
          </a:xfrm>
        </p:spPr>
        <p:txBody>
          <a:bodyPr>
            <a:normAutofit fontScale="90000"/>
          </a:bodyPr>
          <a:lstStyle/>
          <a:p>
            <a:r>
              <a:rPr lang="en-US" b="1" dirty="0"/>
              <a:t>Patient Level Comparative Effectiveness of Impella® vs. IABP (adjusted)</a:t>
            </a:r>
          </a:p>
        </p:txBody>
      </p:sp>
      <p:pic>
        <p:nvPicPr>
          <p:cNvPr id="3" name="Picture 2">
            <a:extLst>
              <a:ext uri="{FF2B5EF4-FFF2-40B4-BE49-F238E27FC236}">
                <a16:creationId xmlns:a16="http://schemas.microsoft.com/office/drawing/2014/main" id="{D6D2964D-A70A-4301-8069-47ABDFCC1666}"/>
              </a:ext>
            </a:extLst>
          </p:cNvPr>
          <p:cNvPicPr/>
          <p:nvPr/>
        </p:nvPicPr>
        <p:blipFill rotWithShape="1">
          <a:blip r:embed="rId2">
            <a:extLst>
              <a:ext uri="{28A0092B-C50C-407E-A947-70E740481C1C}">
                <a14:useLocalDpi xmlns:a14="http://schemas.microsoft.com/office/drawing/2010/main" val="0"/>
              </a:ext>
            </a:extLst>
          </a:blip>
          <a:srcRect b="13453"/>
          <a:stretch/>
        </p:blipFill>
        <p:spPr bwMode="auto">
          <a:xfrm>
            <a:off x="1888435" y="1222513"/>
            <a:ext cx="8627165" cy="4705321"/>
          </a:xfrm>
          <a:prstGeom prst="rect">
            <a:avLst/>
          </a:prstGeom>
          <a:noFill/>
          <a:ln>
            <a:noFill/>
          </a:ln>
        </p:spPr>
      </p:pic>
      <p:sp>
        <p:nvSpPr>
          <p:cNvPr id="4" name="TextBox 3">
            <a:extLst>
              <a:ext uri="{FF2B5EF4-FFF2-40B4-BE49-F238E27FC236}">
                <a16:creationId xmlns:a16="http://schemas.microsoft.com/office/drawing/2014/main" id="{FC61AD8C-E87A-4139-9E35-1E533D7FF6C9}"/>
              </a:ext>
            </a:extLst>
          </p:cNvPr>
          <p:cNvSpPr txBox="1"/>
          <p:nvPr/>
        </p:nvSpPr>
        <p:spPr>
          <a:xfrm>
            <a:off x="4703442" y="5985437"/>
            <a:ext cx="2033692" cy="584775"/>
          </a:xfrm>
          <a:prstGeom prst="rect">
            <a:avLst/>
          </a:prstGeom>
          <a:noFill/>
        </p:spPr>
        <p:txBody>
          <a:bodyPr wrap="square" rtlCol="0">
            <a:spAutoFit/>
          </a:bodyPr>
          <a:lstStyle/>
          <a:p>
            <a:r>
              <a:rPr lang="en-US" sz="3200" dirty="0"/>
              <a:t>Odds Ratio</a:t>
            </a:r>
          </a:p>
        </p:txBody>
      </p:sp>
    </p:spTree>
    <p:extLst>
      <p:ext uri="{BB962C8B-B14F-4D97-AF65-F5344CB8AC3E}">
        <p14:creationId xmlns:p14="http://schemas.microsoft.com/office/powerpoint/2010/main" val="1257764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0036B-DAEA-485B-A1AC-2123105E17D0}"/>
              </a:ext>
            </a:extLst>
          </p:cNvPr>
          <p:cNvSpPr>
            <a:spLocks noGrp="1"/>
          </p:cNvSpPr>
          <p:nvPr>
            <p:ph type="title"/>
          </p:nvPr>
        </p:nvSpPr>
        <p:spPr>
          <a:xfrm>
            <a:off x="743606" y="120855"/>
            <a:ext cx="10515600" cy="1325563"/>
          </a:xfrm>
        </p:spPr>
        <p:txBody>
          <a:bodyPr/>
          <a:lstStyle/>
          <a:p>
            <a:r>
              <a:rPr lang="en-US" b="1" dirty="0"/>
              <a:t>Length of Stay and Hospital Costs (adjusted)</a:t>
            </a:r>
          </a:p>
        </p:txBody>
      </p:sp>
      <p:pic>
        <p:nvPicPr>
          <p:cNvPr id="3" name="Picture 2">
            <a:extLst>
              <a:ext uri="{FF2B5EF4-FFF2-40B4-BE49-F238E27FC236}">
                <a16:creationId xmlns:a16="http://schemas.microsoft.com/office/drawing/2014/main" id="{EF9AA072-174A-494C-8E0B-117278569E9A}"/>
              </a:ext>
            </a:extLst>
          </p:cNvPr>
          <p:cNvPicPr>
            <a:picLocks noChangeAspect="1"/>
          </p:cNvPicPr>
          <p:nvPr/>
        </p:nvPicPr>
        <p:blipFill>
          <a:blip r:embed="rId2"/>
          <a:stretch>
            <a:fillRect/>
          </a:stretch>
        </p:blipFill>
        <p:spPr>
          <a:xfrm>
            <a:off x="1294859" y="1446418"/>
            <a:ext cx="9251687" cy="5080506"/>
          </a:xfrm>
          <a:prstGeom prst="rect">
            <a:avLst/>
          </a:prstGeom>
        </p:spPr>
      </p:pic>
      <p:sp>
        <p:nvSpPr>
          <p:cNvPr id="4" name="Rectangle: Rounded Corners 3">
            <a:extLst>
              <a:ext uri="{FF2B5EF4-FFF2-40B4-BE49-F238E27FC236}">
                <a16:creationId xmlns:a16="http://schemas.microsoft.com/office/drawing/2014/main" id="{82213951-2CA6-4B50-88B5-2EB2808A7CBD}"/>
              </a:ext>
            </a:extLst>
          </p:cNvPr>
          <p:cNvSpPr/>
          <p:nvPr/>
        </p:nvSpPr>
        <p:spPr>
          <a:xfrm>
            <a:off x="1294859" y="1446418"/>
            <a:ext cx="637458" cy="5721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4073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55B23-6417-42FC-87B5-295D046F2767}"/>
              </a:ext>
            </a:extLst>
          </p:cNvPr>
          <p:cNvSpPr>
            <a:spLocks noGrp="1"/>
          </p:cNvSpPr>
          <p:nvPr>
            <p:ph type="title"/>
          </p:nvPr>
        </p:nvSpPr>
        <p:spPr>
          <a:xfrm>
            <a:off x="828675" y="18254"/>
            <a:ext cx="10515600" cy="1325563"/>
          </a:xfrm>
        </p:spPr>
        <p:txBody>
          <a:bodyPr>
            <a:noAutofit/>
          </a:bodyPr>
          <a:lstStyle/>
          <a:p>
            <a:r>
              <a:rPr lang="en-US" sz="4000" b="1" dirty="0"/>
              <a:t>Falsification Endpoint Analysis: </a:t>
            </a:r>
            <a:br>
              <a:rPr lang="en-US" sz="4000" b="1" dirty="0"/>
            </a:br>
            <a:r>
              <a:rPr lang="en-US" sz="2800" b="1" dirty="0"/>
              <a:t>Association of Impella with adverse outcomes unlikely to be driven by unmeasured comorbid conditions or its use in sicker patients</a:t>
            </a:r>
          </a:p>
        </p:txBody>
      </p:sp>
      <p:graphicFrame>
        <p:nvGraphicFramePr>
          <p:cNvPr id="3" name="Chart 2">
            <a:extLst>
              <a:ext uri="{FF2B5EF4-FFF2-40B4-BE49-F238E27FC236}">
                <a16:creationId xmlns:a16="http://schemas.microsoft.com/office/drawing/2014/main" id="{837C80AC-DF0A-4931-891D-75357BE76060}"/>
              </a:ext>
            </a:extLst>
          </p:cNvPr>
          <p:cNvGraphicFramePr/>
          <p:nvPr>
            <p:extLst>
              <p:ext uri="{D42A27DB-BD31-4B8C-83A1-F6EECF244321}">
                <p14:modId xmlns:p14="http://schemas.microsoft.com/office/powerpoint/2010/main" val="4180580557"/>
              </p:ext>
            </p:extLst>
          </p:nvPr>
        </p:nvGraphicFramePr>
        <p:xfrm>
          <a:off x="828675" y="1315092"/>
          <a:ext cx="10525125" cy="486187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DEC8C2F8-4B45-40CF-9827-300CE2AAEE64}"/>
              </a:ext>
            </a:extLst>
          </p:cNvPr>
          <p:cNvSpPr txBox="1"/>
          <p:nvPr/>
        </p:nvSpPr>
        <p:spPr>
          <a:xfrm>
            <a:off x="511835" y="6401253"/>
            <a:ext cx="11754928" cy="369332"/>
          </a:xfrm>
          <a:prstGeom prst="rect">
            <a:avLst/>
          </a:prstGeom>
          <a:noFill/>
        </p:spPr>
        <p:txBody>
          <a:bodyPr wrap="square" rtlCol="0">
            <a:spAutoFit/>
          </a:bodyPr>
          <a:lstStyle/>
          <a:p>
            <a:r>
              <a:rPr lang="en-US" dirty="0"/>
              <a:t>Other Acute Endpoints include acute diarrhea, cellulitis, deep vein thrombosis, intestinal obstruction or osteomyelitis</a:t>
            </a:r>
          </a:p>
        </p:txBody>
      </p:sp>
    </p:spTree>
    <p:extLst>
      <p:ext uri="{BB962C8B-B14F-4D97-AF65-F5344CB8AC3E}">
        <p14:creationId xmlns:p14="http://schemas.microsoft.com/office/powerpoint/2010/main" val="1138213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3A1BF-51EC-42CB-B713-AD73E55465E4}"/>
              </a:ext>
            </a:extLst>
          </p:cNvPr>
          <p:cNvSpPr>
            <a:spLocks noGrp="1"/>
          </p:cNvSpPr>
          <p:nvPr>
            <p:ph type="title"/>
          </p:nvPr>
        </p:nvSpPr>
        <p:spPr>
          <a:xfrm>
            <a:off x="838200" y="-4638"/>
            <a:ext cx="10515600" cy="1325563"/>
          </a:xfrm>
        </p:spPr>
        <p:txBody>
          <a:bodyPr/>
          <a:lstStyle/>
          <a:p>
            <a:r>
              <a:rPr lang="en-US" b="1" dirty="0"/>
              <a:t>Limitations</a:t>
            </a:r>
          </a:p>
        </p:txBody>
      </p:sp>
      <p:sp>
        <p:nvSpPr>
          <p:cNvPr id="3" name="Content Placeholder 2">
            <a:extLst>
              <a:ext uri="{FF2B5EF4-FFF2-40B4-BE49-F238E27FC236}">
                <a16:creationId xmlns:a16="http://schemas.microsoft.com/office/drawing/2014/main" id="{2875350C-CA09-4A52-9C15-B188D383498F}"/>
              </a:ext>
            </a:extLst>
          </p:cNvPr>
          <p:cNvSpPr>
            <a:spLocks noGrp="1"/>
          </p:cNvSpPr>
          <p:nvPr>
            <p:ph idx="1"/>
          </p:nvPr>
        </p:nvSpPr>
        <p:spPr>
          <a:xfrm>
            <a:off x="335280" y="1152939"/>
            <a:ext cx="11744960" cy="5461221"/>
          </a:xfrm>
        </p:spPr>
        <p:txBody>
          <a:bodyPr>
            <a:normAutofit/>
          </a:bodyPr>
          <a:lstStyle/>
          <a:p>
            <a:r>
              <a:rPr lang="en-US" dirty="0"/>
              <a:t>Observational study and cannot rule out unmeasured confounding or selection bias. </a:t>
            </a:r>
          </a:p>
          <a:p>
            <a:endParaRPr lang="en-US" dirty="0"/>
          </a:p>
          <a:p>
            <a:r>
              <a:rPr lang="en-US" dirty="0"/>
              <a:t>The definition of cardiogenic shock and outcomes of death, bleeding, AKI and stroke are derived from ICD-9 codes and were not adjudicated. </a:t>
            </a:r>
          </a:p>
          <a:p>
            <a:endParaRPr lang="en-US" dirty="0"/>
          </a:p>
          <a:p>
            <a:r>
              <a:rPr lang="en-US" dirty="0"/>
              <a:t>Angiographic details unavailable, unable to adjust for anatomic complexity.</a:t>
            </a:r>
          </a:p>
          <a:p>
            <a:endParaRPr lang="en-US" dirty="0"/>
          </a:p>
          <a:p>
            <a:r>
              <a:rPr lang="en-US" dirty="0"/>
              <a:t>Costs are from the hospital perspective and limited to index hospitalization.</a:t>
            </a:r>
          </a:p>
          <a:p>
            <a:endParaRPr lang="en-US" dirty="0"/>
          </a:p>
          <a:p>
            <a:r>
              <a:rPr lang="en-US" dirty="0"/>
              <a:t>The clinical reasoning behind selection of Impella® use cannot be ascertained.</a:t>
            </a:r>
          </a:p>
        </p:txBody>
      </p:sp>
    </p:spTree>
    <p:extLst>
      <p:ext uri="{BB962C8B-B14F-4D97-AF65-F5344CB8AC3E}">
        <p14:creationId xmlns:p14="http://schemas.microsoft.com/office/powerpoint/2010/main" val="1741996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C1EAA-7C71-4F3D-A94D-C742AD3046C9}"/>
              </a:ext>
            </a:extLst>
          </p:cNvPr>
          <p:cNvSpPr>
            <a:spLocks noGrp="1"/>
          </p:cNvSpPr>
          <p:nvPr>
            <p:ph type="title"/>
          </p:nvPr>
        </p:nvSpPr>
        <p:spPr>
          <a:xfrm>
            <a:off x="838200" y="1"/>
            <a:ext cx="10515600" cy="1023730"/>
          </a:xfrm>
        </p:spPr>
        <p:txBody>
          <a:bodyPr/>
          <a:lstStyle/>
          <a:p>
            <a:r>
              <a:rPr lang="en-US" b="1" dirty="0"/>
              <a:t>Conclusions</a:t>
            </a:r>
          </a:p>
        </p:txBody>
      </p:sp>
      <p:sp>
        <p:nvSpPr>
          <p:cNvPr id="3" name="Content Placeholder 2">
            <a:extLst>
              <a:ext uri="{FF2B5EF4-FFF2-40B4-BE49-F238E27FC236}">
                <a16:creationId xmlns:a16="http://schemas.microsoft.com/office/drawing/2014/main" id="{B83745E2-69AF-4B24-91AA-4B5B9F8B30FC}"/>
              </a:ext>
            </a:extLst>
          </p:cNvPr>
          <p:cNvSpPr>
            <a:spLocks noGrp="1"/>
          </p:cNvSpPr>
          <p:nvPr>
            <p:ph idx="1"/>
          </p:nvPr>
        </p:nvSpPr>
        <p:spPr>
          <a:xfrm>
            <a:off x="187287" y="837282"/>
            <a:ext cx="11592192" cy="5608243"/>
          </a:xfrm>
        </p:spPr>
        <p:txBody>
          <a:bodyPr>
            <a:normAutofit fontScale="92500" lnSpcReduction="10000"/>
          </a:bodyPr>
          <a:lstStyle/>
          <a:p>
            <a:r>
              <a:rPr lang="en-US" dirty="0"/>
              <a:t>Impella®  is increasingly being used instead of IABP to support PCI in the United States.</a:t>
            </a:r>
          </a:p>
          <a:p>
            <a:endParaRPr lang="en-US" dirty="0"/>
          </a:p>
          <a:p>
            <a:r>
              <a:rPr lang="en-US" dirty="0"/>
              <a:t>There exists a wide variation not only in the use of Impella® across hospitals but also in its associated outcomes across hospitals. </a:t>
            </a:r>
          </a:p>
          <a:p>
            <a:endParaRPr lang="en-US" dirty="0"/>
          </a:p>
          <a:p>
            <a:r>
              <a:rPr lang="en-US" dirty="0"/>
              <a:t>The associated clinical outcomes did not show any substantial improvement, while costs of hospitalization rose. </a:t>
            </a:r>
          </a:p>
          <a:p>
            <a:pPr lvl="1"/>
            <a:r>
              <a:rPr lang="en-US" dirty="0"/>
              <a:t>Although unmeasured confounding cannot be ruled out, when analyzed by time periods, or at the level of hospitals or at the level of patients, Impella® use was associated with higher rates of adverse events and increased costs. </a:t>
            </a:r>
          </a:p>
          <a:p>
            <a:endParaRPr lang="en-US" dirty="0"/>
          </a:p>
          <a:p>
            <a:r>
              <a:rPr lang="en-US" b="1" dirty="0"/>
              <a:t>These data underscore the need for defining the appropriate use of MCS in patients undergoing PCI</a:t>
            </a:r>
          </a:p>
        </p:txBody>
      </p:sp>
    </p:spTree>
    <p:extLst>
      <p:ext uri="{BB962C8B-B14F-4D97-AF65-F5344CB8AC3E}">
        <p14:creationId xmlns:p14="http://schemas.microsoft.com/office/powerpoint/2010/main" val="809375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19477-BAB1-4D4F-8790-B2B2D8795326}"/>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FFACAA0A-58C9-447A-8A95-F8AF085E9610}"/>
              </a:ext>
            </a:extLst>
          </p:cNvPr>
          <p:cNvSpPr>
            <a:spLocks noGrp="1"/>
          </p:cNvSpPr>
          <p:nvPr>
            <p:ph idx="1"/>
          </p:nvPr>
        </p:nvSpPr>
        <p:spPr/>
        <p:txBody>
          <a:bodyPr/>
          <a:lstStyle/>
          <a:p>
            <a:r>
              <a:rPr lang="en-US" dirty="0"/>
              <a:t>Statisticians: Hemant Kulkarni and John House</a:t>
            </a:r>
          </a:p>
          <a:p>
            <a:r>
              <a:rPr lang="en-US" dirty="0"/>
              <a:t>Co-authors: John A. </a:t>
            </a:r>
            <a:r>
              <a:rPr lang="en-US" dirty="0" err="1"/>
              <a:t>Spertus</a:t>
            </a:r>
            <a:r>
              <a:rPr lang="en-US" dirty="0"/>
              <a:t> MD MPH, </a:t>
            </a:r>
            <a:r>
              <a:rPr lang="en-US" dirty="0" err="1"/>
              <a:t>Jeptha</a:t>
            </a:r>
            <a:r>
              <a:rPr lang="en-US" dirty="0"/>
              <a:t> P. Curtis MD, </a:t>
            </a:r>
            <a:r>
              <a:rPr lang="en-US" dirty="0" err="1"/>
              <a:t>Nihar</a:t>
            </a:r>
            <a:r>
              <a:rPr lang="en-US" dirty="0"/>
              <a:t> Desai MD MPH, Frederick A. </a:t>
            </a:r>
            <a:r>
              <a:rPr lang="en-US" dirty="0" err="1"/>
              <a:t>Masoudi</a:t>
            </a:r>
            <a:r>
              <a:rPr lang="en-US" dirty="0"/>
              <a:t> MD MSc, Richard G. Bach MD, Christian McNeely MD, Firas Al-Badarin MD MSc, John A. House MS, Hemant Kulkarni MD, Sunil V. Rao MD</a:t>
            </a:r>
          </a:p>
          <a:p>
            <a:r>
              <a:rPr lang="en-US" dirty="0"/>
              <a:t>Circulation Editors and Reviewers</a:t>
            </a:r>
          </a:p>
          <a:p>
            <a:endParaRPr lang="en-US" dirty="0"/>
          </a:p>
        </p:txBody>
      </p:sp>
      <p:pic>
        <p:nvPicPr>
          <p:cNvPr id="4" name="Picture 4" descr="http://lenze.wustl.edu/Med-2line-centered-4c-MD.jpg">
            <a:extLst>
              <a:ext uri="{FF2B5EF4-FFF2-40B4-BE49-F238E27FC236}">
                <a16:creationId xmlns:a16="http://schemas.microsoft.com/office/drawing/2014/main" id="{D9383642-EE64-47AD-95E1-446F1A9E445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8988" y="4811384"/>
            <a:ext cx="2543011" cy="16167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http://www.bjcmgphysicians.org/wp-content/uploads/2009/11/Barnes-Jewish-Hospital.jpg">
            <a:extLst>
              <a:ext uri="{FF2B5EF4-FFF2-40B4-BE49-F238E27FC236}">
                <a16:creationId xmlns:a16="http://schemas.microsoft.com/office/drawing/2014/main" id="{F306768D-09F0-4991-BDD9-5E271855CA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5793" y="4993517"/>
            <a:ext cx="3232926" cy="1218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047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6B814-B909-4DDE-BCFD-CAB0824DAAEE}"/>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4BBEDEA9-09C4-4B45-912B-5B04530A14A0}"/>
              </a:ext>
            </a:extLst>
          </p:cNvPr>
          <p:cNvSpPr>
            <a:spLocks noGrp="1"/>
          </p:cNvSpPr>
          <p:nvPr>
            <p:ph idx="1"/>
          </p:nvPr>
        </p:nvSpPr>
        <p:spPr>
          <a:xfrm>
            <a:off x="838199" y="1825625"/>
            <a:ext cx="11118011" cy="4351338"/>
          </a:xfrm>
        </p:spPr>
        <p:txBody>
          <a:bodyPr>
            <a:normAutofit fontScale="92500" lnSpcReduction="10000"/>
          </a:bodyPr>
          <a:lstStyle/>
          <a:p>
            <a:r>
              <a:rPr lang="en-US" dirty="0"/>
              <a:t>Impella® was approved for mechanical circulatory support (MCS) in 2008, but large-scale, real-world outcomes and cost data on its use are lacking. </a:t>
            </a:r>
          </a:p>
          <a:p>
            <a:endParaRPr lang="en-US" dirty="0"/>
          </a:p>
          <a:p>
            <a:r>
              <a:rPr lang="en-US" dirty="0"/>
              <a:t>Our objectives were to:</a:t>
            </a:r>
          </a:p>
          <a:p>
            <a:pPr marL="0" indent="0">
              <a:buNone/>
            </a:pPr>
            <a:r>
              <a:rPr lang="en-US" dirty="0"/>
              <a:t>1) Describe trends and variation in Impella® use across hospitals</a:t>
            </a:r>
          </a:p>
          <a:p>
            <a:pPr marL="0" indent="0">
              <a:buNone/>
            </a:pPr>
            <a:r>
              <a:rPr lang="en-US" dirty="0"/>
              <a:t>2) Compare outcomes (in-hospital mortality, bleeding, acute kidney injury (AKI) and stroke), hospitalization costs and length of stay</a:t>
            </a:r>
          </a:p>
          <a:p>
            <a:pPr marL="0" indent="0">
              <a:buNone/>
            </a:pPr>
            <a:r>
              <a:rPr lang="en-US" dirty="0"/>
              <a:t>	a) at the time-period level: in the pre-</a:t>
            </a:r>
            <a:r>
              <a:rPr lang="en-US" dirty="0" err="1"/>
              <a:t>Impella</a:t>
            </a:r>
            <a:r>
              <a:rPr lang="en-US" dirty="0"/>
              <a:t>® vs. Impella® era; </a:t>
            </a:r>
          </a:p>
          <a:p>
            <a:pPr marL="0" indent="0">
              <a:buNone/>
            </a:pPr>
            <a:r>
              <a:rPr lang="en-US" dirty="0"/>
              <a:t>	b) at the hospital level: across low- vs. high-</a:t>
            </a:r>
            <a:r>
              <a:rPr lang="en-US" dirty="0" err="1"/>
              <a:t>Impella</a:t>
            </a:r>
            <a:r>
              <a:rPr lang="en-US" dirty="0"/>
              <a:t>® use hospitals; </a:t>
            </a:r>
          </a:p>
          <a:p>
            <a:pPr marL="0" indent="0">
              <a:buNone/>
            </a:pPr>
            <a:r>
              <a:rPr lang="en-US" dirty="0"/>
              <a:t>	c) at the patient-level: by performing comparative effectiveness analysis</a:t>
            </a:r>
          </a:p>
        </p:txBody>
      </p:sp>
    </p:spTree>
    <p:extLst>
      <p:ext uri="{BB962C8B-B14F-4D97-AF65-F5344CB8AC3E}">
        <p14:creationId xmlns:p14="http://schemas.microsoft.com/office/powerpoint/2010/main" val="2589735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E3827-FB10-4288-A284-FE0AC9FF3443}"/>
              </a:ext>
            </a:extLst>
          </p:cNvPr>
          <p:cNvSpPr>
            <a:spLocks noGrp="1"/>
          </p:cNvSpPr>
          <p:nvPr>
            <p:ph type="title"/>
          </p:nvPr>
        </p:nvSpPr>
        <p:spPr>
          <a:xfrm>
            <a:off x="838200" y="0"/>
            <a:ext cx="10515600" cy="1325563"/>
          </a:xfrm>
        </p:spPr>
        <p:txBody>
          <a:bodyPr/>
          <a:lstStyle/>
          <a:p>
            <a:r>
              <a:rPr lang="en-US" b="1" dirty="0"/>
              <a:t>Methods</a:t>
            </a:r>
          </a:p>
        </p:txBody>
      </p:sp>
      <p:sp>
        <p:nvSpPr>
          <p:cNvPr id="3" name="Content Placeholder 2">
            <a:extLst>
              <a:ext uri="{FF2B5EF4-FFF2-40B4-BE49-F238E27FC236}">
                <a16:creationId xmlns:a16="http://schemas.microsoft.com/office/drawing/2014/main" id="{FF7D893F-F31D-40C7-90BD-08C836D1DAFF}"/>
              </a:ext>
            </a:extLst>
          </p:cNvPr>
          <p:cNvSpPr>
            <a:spLocks noGrp="1"/>
          </p:cNvSpPr>
          <p:nvPr>
            <p:ph idx="1"/>
          </p:nvPr>
        </p:nvSpPr>
        <p:spPr>
          <a:xfrm>
            <a:off x="838200" y="1003852"/>
            <a:ext cx="10515600" cy="5715000"/>
          </a:xfrm>
        </p:spPr>
        <p:txBody>
          <a:bodyPr>
            <a:normAutofit/>
          </a:bodyPr>
          <a:lstStyle/>
          <a:p>
            <a:r>
              <a:rPr lang="en-US" dirty="0"/>
              <a:t>From the Premier Healthcare Database, we analyzed 48,306 patients undergoing PCI with MCS at 432 hospitals between 1/2004-12/2016.</a:t>
            </a:r>
          </a:p>
          <a:p>
            <a:endParaRPr lang="en-US" dirty="0"/>
          </a:p>
          <a:p>
            <a:r>
              <a:rPr lang="en-US" dirty="0"/>
              <a:t>We analyzed the association of Impella® with outcomes and costs at  three levels: </a:t>
            </a:r>
          </a:p>
          <a:p>
            <a:pPr lvl="1"/>
            <a:r>
              <a:rPr lang="en-US" dirty="0"/>
              <a:t>Time-period level </a:t>
            </a:r>
          </a:p>
          <a:p>
            <a:pPr lvl="1"/>
            <a:r>
              <a:rPr lang="en-US" dirty="0"/>
              <a:t>Hospital level</a:t>
            </a:r>
          </a:p>
          <a:p>
            <a:pPr lvl="1"/>
            <a:r>
              <a:rPr lang="en-US" dirty="0"/>
              <a:t>Patient level </a:t>
            </a:r>
          </a:p>
          <a:p>
            <a:endParaRPr lang="en-US" dirty="0"/>
          </a:p>
          <a:p>
            <a:r>
              <a:rPr lang="en-US" dirty="0"/>
              <a:t>In all association analyses, we performed propensity adjustment and used hierarchical models to account for clustering of patients by hospitals.</a:t>
            </a:r>
          </a:p>
        </p:txBody>
      </p:sp>
    </p:spTree>
    <p:extLst>
      <p:ext uri="{BB962C8B-B14F-4D97-AF65-F5344CB8AC3E}">
        <p14:creationId xmlns:p14="http://schemas.microsoft.com/office/powerpoint/2010/main" val="2789387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ACA60-BED4-4018-BFE2-B9D3CA3CC0C2}"/>
              </a:ext>
            </a:extLst>
          </p:cNvPr>
          <p:cNvSpPr>
            <a:spLocks noGrp="1"/>
          </p:cNvSpPr>
          <p:nvPr>
            <p:ph type="title"/>
          </p:nvPr>
        </p:nvSpPr>
        <p:spPr>
          <a:xfrm>
            <a:off x="838199" y="0"/>
            <a:ext cx="10515600" cy="1325563"/>
          </a:xfrm>
        </p:spPr>
        <p:txBody>
          <a:bodyPr/>
          <a:lstStyle/>
          <a:p>
            <a:r>
              <a:rPr lang="en-US" b="1" dirty="0"/>
              <a:t>Overall Practice Patterns of IABP, Impella® and MCS devices in PCI patients</a:t>
            </a:r>
          </a:p>
        </p:txBody>
      </p:sp>
      <p:graphicFrame>
        <p:nvGraphicFramePr>
          <p:cNvPr id="3" name="Chart 2">
            <a:extLst>
              <a:ext uri="{FF2B5EF4-FFF2-40B4-BE49-F238E27FC236}">
                <a16:creationId xmlns:a16="http://schemas.microsoft.com/office/drawing/2014/main" id="{7FCCD7F0-CFCE-42F8-A0ED-66A7F9EA2963}"/>
              </a:ext>
            </a:extLst>
          </p:cNvPr>
          <p:cNvGraphicFramePr/>
          <p:nvPr>
            <p:extLst>
              <p:ext uri="{D42A27DB-BD31-4B8C-83A1-F6EECF244321}">
                <p14:modId xmlns:p14="http://schemas.microsoft.com/office/powerpoint/2010/main" val="223145373"/>
              </p:ext>
            </p:extLst>
          </p:nvPr>
        </p:nvGraphicFramePr>
        <p:xfrm>
          <a:off x="838199" y="1470555"/>
          <a:ext cx="10651435" cy="524245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3A749952-366D-4936-A7DE-B58230725CD9}"/>
              </a:ext>
            </a:extLst>
          </p:cNvPr>
          <p:cNvSpPr txBox="1"/>
          <p:nvPr/>
        </p:nvSpPr>
        <p:spPr>
          <a:xfrm>
            <a:off x="9143999" y="1697796"/>
            <a:ext cx="2209800" cy="461665"/>
          </a:xfrm>
          <a:prstGeom prst="rect">
            <a:avLst/>
          </a:prstGeom>
          <a:noFill/>
        </p:spPr>
        <p:txBody>
          <a:bodyPr wrap="square" rtlCol="0">
            <a:spAutoFit/>
          </a:bodyPr>
          <a:lstStyle/>
          <a:p>
            <a:r>
              <a:rPr lang="en-US" sz="2400" b="1" dirty="0">
                <a:solidFill>
                  <a:schemeClr val="accent1"/>
                </a:solidFill>
              </a:rPr>
              <a:t>All MCS Devices</a:t>
            </a:r>
          </a:p>
        </p:txBody>
      </p:sp>
      <p:sp>
        <p:nvSpPr>
          <p:cNvPr id="5" name="TextBox 4">
            <a:extLst>
              <a:ext uri="{FF2B5EF4-FFF2-40B4-BE49-F238E27FC236}">
                <a16:creationId xmlns:a16="http://schemas.microsoft.com/office/drawing/2014/main" id="{1545875D-3222-43FB-A701-C3538A623D64}"/>
              </a:ext>
            </a:extLst>
          </p:cNvPr>
          <p:cNvSpPr txBox="1"/>
          <p:nvPr/>
        </p:nvSpPr>
        <p:spPr>
          <a:xfrm>
            <a:off x="9143999" y="3454709"/>
            <a:ext cx="1465053" cy="461665"/>
          </a:xfrm>
          <a:prstGeom prst="rect">
            <a:avLst/>
          </a:prstGeom>
          <a:noFill/>
        </p:spPr>
        <p:txBody>
          <a:bodyPr wrap="square" rtlCol="0">
            <a:spAutoFit/>
          </a:bodyPr>
          <a:lstStyle/>
          <a:p>
            <a:r>
              <a:rPr lang="en-US" sz="2400" b="1" dirty="0">
                <a:solidFill>
                  <a:srgbClr val="00B050"/>
                </a:solidFill>
              </a:rPr>
              <a:t>IABP</a:t>
            </a:r>
          </a:p>
        </p:txBody>
      </p:sp>
      <p:sp>
        <p:nvSpPr>
          <p:cNvPr id="6" name="TextBox 5">
            <a:extLst>
              <a:ext uri="{FF2B5EF4-FFF2-40B4-BE49-F238E27FC236}">
                <a16:creationId xmlns:a16="http://schemas.microsoft.com/office/drawing/2014/main" id="{9AE92CB9-735F-4E2A-8BBE-DAA43E25A8E5}"/>
              </a:ext>
            </a:extLst>
          </p:cNvPr>
          <p:cNvSpPr txBox="1"/>
          <p:nvPr/>
        </p:nvSpPr>
        <p:spPr>
          <a:xfrm>
            <a:off x="9283460" y="5249006"/>
            <a:ext cx="1465053" cy="461665"/>
          </a:xfrm>
          <a:prstGeom prst="rect">
            <a:avLst/>
          </a:prstGeom>
          <a:noFill/>
        </p:spPr>
        <p:txBody>
          <a:bodyPr wrap="square" rtlCol="0">
            <a:spAutoFit/>
          </a:bodyPr>
          <a:lstStyle/>
          <a:p>
            <a:r>
              <a:rPr lang="en-US" sz="2400" b="1" dirty="0">
                <a:solidFill>
                  <a:schemeClr val="accent2"/>
                </a:solidFill>
              </a:rPr>
              <a:t>Impella</a:t>
            </a:r>
          </a:p>
        </p:txBody>
      </p:sp>
      <p:sp>
        <p:nvSpPr>
          <p:cNvPr id="7" name="Rectangle 6">
            <a:extLst>
              <a:ext uri="{FF2B5EF4-FFF2-40B4-BE49-F238E27FC236}">
                <a16:creationId xmlns:a16="http://schemas.microsoft.com/office/drawing/2014/main" id="{C32636B6-CF93-43D0-B939-ED0ABC6CC0E8}"/>
              </a:ext>
            </a:extLst>
          </p:cNvPr>
          <p:cNvSpPr/>
          <p:nvPr/>
        </p:nvSpPr>
        <p:spPr>
          <a:xfrm>
            <a:off x="1311215" y="6383547"/>
            <a:ext cx="9868619" cy="3294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8802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364DD-EB82-4E9A-844A-931DCEA40997}"/>
              </a:ext>
            </a:extLst>
          </p:cNvPr>
          <p:cNvSpPr>
            <a:spLocks noGrp="1"/>
          </p:cNvSpPr>
          <p:nvPr>
            <p:ph type="title"/>
          </p:nvPr>
        </p:nvSpPr>
        <p:spPr>
          <a:xfrm>
            <a:off x="838200" y="40414"/>
            <a:ext cx="10515600" cy="1325563"/>
          </a:xfrm>
        </p:spPr>
        <p:txBody>
          <a:bodyPr/>
          <a:lstStyle/>
          <a:p>
            <a:r>
              <a:rPr lang="en-US" b="1" dirty="0"/>
              <a:t>Use of Impella® rapidly increased amongst PCI patients treated with MCS devices</a:t>
            </a:r>
          </a:p>
        </p:txBody>
      </p:sp>
      <p:sp>
        <p:nvSpPr>
          <p:cNvPr id="3" name="Rectangle 2">
            <a:extLst>
              <a:ext uri="{FF2B5EF4-FFF2-40B4-BE49-F238E27FC236}">
                <a16:creationId xmlns:a16="http://schemas.microsoft.com/office/drawing/2014/main" id="{A08AEE9A-1E7D-469D-AB69-5CFCB7AADA94}"/>
              </a:ext>
            </a:extLst>
          </p:cNvPr>
          <p:cNvSpPr/>
          <p:nvPr/>
        </p:nvSpPr>
        <p:spPr>
          <a:xfrm>
            <a:off x="10068339" y="1679713"/>
            <a:ext cx="777459" cy="46713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4D0A730-88FF-4BF7-8873-B1CA5754EA42}"/>
              </a:ext>
            </a:extLst>
          </p:cNvPr>
          <p:cNvSpPr txBox="1"/>
          <p:nvPr/>
        </p:nvSpPr>
        <p:spPr>
          <a:xfrm rot="16200000">
            <a:off x="-290898" y="3746043"/>
            <a:ext cx="4005034" cy="369332"/>
          </a:xfrm>
          <a:prstGeom prst="rect">
            <a:avLst/>
          </a:prstGeom>
          <a:solidFill>
            <a:schemeClr val="bg1"/>
          </a:solidFill>
        </p:spPr>
        <p:txBody>
          <a:bodyPr wrap="square" rtlCol="0">
            <a:spAutoFit/>
          </a:bodyPr>
          <a:lstStyle/>
          <a:p>
            <a:pPr algn="ctr"/>
            <a:r>
              <a:rPr lang="en-US" dirty="0"/>
              <a:t>Proportion using Impella</a:t>
            </a:r>
          </a:p>
        </p:txBody>
      </p:sp>
      <p:pic>
        <p:nvPicPr>
          <p:cNvPr id="6" name="Picture 5">
            <a:extLst>
              <a:ext uri="{FF2B5EF4-FFF2-40B4-BE49-F238E27FC236}">
                <a16:creationId xmlns:a16="http://schemas.microsoft.com/office/drawing/2014/main" id="{3DFC4FAC-A2B0-4AC7-9666-4F9F51AE584C}"/>
              </a:ext>
            </a:extLst>
          </p:cNvPr>
          <p:cNvPicPr>
            <a:picLocks noChangeAspect="1"/>
          </p:cNvPicPr>
          <p:nvPr/>
        </p:nvPicPr>
        <p:blipFill>
          <a:blip r:embed="rId3"/>
          <a:stretch>
            <a:fillRect/>
          </a:stretch>
        </p:blipFill>
        <p:spPr>
          <a:xfrm>
            <a:off x="1299578" y="1313874"/>
            <a:ext cx="8768761" cy="5472079"/>
          </a:xfrm>
          <a:prstGeom prst="rect">
            <a:avLst/>
          </a:prstGeom>
        </p:spPr>
      </p:pic>
      <p:sp>
        <p:nvSpPr>
          <p:cNvPr id="7" name="TextBox 6">
            <a:extLst>
              <a:ext uri="{FF2B5EF4-FFF2-40B4-BE49-F238E27FC236}">
                <a16:creationId xmlns:a16="http://schemas.microsoft.com/office/drawing/2014/main" id="{0E54BAB2-D91B-4AE6-8434-72118B35A157}"/>
              </a:ext>
            </a:extLst>
          </p:cNvPr>
          <p:cNvSpPr txBox="1"/>
          <p:nvPr/>
        </p:nvSpPr>
        <p:spPr>
          <a:xfrm>
            <a:off x="6400800" y="1471450"/>
            <a:ext cx="2165131" cy="461665"/>
          </a:xfrm>
          <a:prstGeom prst="rect">
            <a:avLst/>
          </a:prstGeom>
          <a:solidFill>
            <a:schemeClr val="bg1"/>
          </a:solidFill>
        </p:spPr>
        <p:txBody>
          <a:bodyPr wrap="square" rtlCol="0">
            <a:spAutoFit/>
          </a:bodyPr>
          <a:lstStyle/>
          <a:p>
            <a:pPr algn="ctr"/>
            <a:r>
              <a:rPr lang="en-US" sz="2400" dirty="0"/>
              <a:t>Impella Era</a:t>
            </a:r>
          </a:p>
        </p:txBody>
      </p:sp>
      <p:sp>
        <p:nvSpPr>
          <p:cNvPr id="8" name="TextBox 7">
            <a:extLst>
              <a:ext uri="{FF2B5EF4-FFF2-40B4-BE49-F238E27FC236}">
                <a16:creationId xmlns:a16="http://schemas.microsoft.com/office/drawing/2014/main" id="{F6C5F8E0-B97C-4F77-ADFC-EC418DB8D550}"/>
              </a:ext>
            </a:extLst>
          </p:cNvPr>
          <p:cNvSpPr txBox="1"/>
          <p:nvPr/>
        </p:nvSpPr>
        <p:spPr>
          <a:xfrm>
            <a:off x="2159888" y="1476710"/>
            <a:ext cx="2165131" cy="461665"/>
          </a:xfrm>
          <a:prstGeom prst="rect">
            <a:avLst/>
          </a:prstGeom>
          <a:solidFill>
            <a:schemeClr val="bg1">
              <a:lumMod val="85000"/>
            </a:schemeClr>
          </a:solidFill>
        </p:spPr>
        <p:txBody>
          <a:bodyPr wrap="square" rtlCol="0">
            <a:spAutoFit/>
          </a:bodyPr>
          <a:lstStyle/>
          <a:p>
            <a:pPr algn="ctr"/>
            <a:r>
              <a:rPr lang="en-US" sz="2400" dirty="0"/>
              <a:t>Pre-</a:t>
            </a:r>
            <a:r>
              <a:rPr lang="en-US" sz="2400" dirty="0" err="1"/>
              <a:t>Impella</a:t>
            </a:r>
            <a:r>
              <a:rPr lang="en-US" sz="2400" dirty="0"/>
              <a:t> Era</a:t>
            </a:r>
          </a:p>
        </p:txBody>
      </p:sp>
      <p:sp>
        <p:nvSpPr>
          <p:cNvPr id="9" name="TextBox 8">
            <a:extLst>
              <a:ext uri="{FF2B5EF4-FFF2-40B4-BE49-F238E27FC236}">
                <a16:creationId xmlns:a16="http://schemas.microsoft.com/office/drawing/2014/main" id="{F4ED9733-EC38-499A-A9BA-7A015CAF065C}"/>
              </a:ext>
            </a:extLst>
          </p:cNvPr>
          <p:cNvSpPr txBox="1"/>
          <p:nvPr/>
        </p:nvSpPr>
        <p:spPr>
          <a:xfrm rot="16200000">
            <a:off x="-873881" y="3470837"/>
            <a:ext cx="4671389" cy="461665"/>
          </a:xfrm>
          <a:prstGeom prst="rect">
            <a:avLst/>
          </a:prstGeom>
          <a:solidFill>
            <a:schemeClr val="bg1"/>
          </a:solidFill>
        </p:spPr>
        <p:txBody>
          <a:bodyPr wrap="square" rtlCol="0">
            <a:spAutoFit/>
          </a:bodyPr>
          <a:lstStyle/>
          <a:p>
            <a:pPr algn="ctr"/>
            <a:r>
              <a:rPr lang="en-US" sz="2400" dirty="0"/>
              <a:t>Proportion receiving Impella (%)</a:t>
            </a:r>
          </a:p>
        </p:txBody>
      </p:sp>
      <p:sp>
        <p:nvSpPr>
          <p:cNvPr id="10" name="TextBox 9">
            <a:extLst>
              <a:ext uri="{FF2B5EF4-FFF2-40B4-BE49-F238E27FC236}">
                <a16:creationId xmlns:a16="http://schemas.microsoft.com/office/drawing/2014/main" id="{1F55E33D-8599-4429-BC43-5087170181EA}"/>
              </a:ext>
            </a:extLst>
          </p:cNvPr>
          <p:cNvSpPr txBox="1"/>
          <p:nvPr/>
        </p:nvSpPr>
        <p:spPr>
          <a:xfrm>
            <a:off x="4899747" y="6395255"/>
            <a:ext cx="2165131" cy="461665"/>
          </a:xfrm>
          <a:prstGeom prst="rect">
            <a:avLst/>
          </a:prstGeom>
          <a:solidFill>
            <a:schemeClr val="bg1"/>
          </a:solidFill>
        </p:spPr>
        <p:txBody>
          <a:bodyPr wrap="square" rtlCol="0">
            <a:spAutoFit/>
          </a:bodyPr>
          <a:lstStyle/>
          <a:p>
            <a:pPr algn="ctr"/>
            <a:r>
              <a:rPr lang="en-US" sz="2400" dirty="0"/>
              <a:t>Year</a:t>
            </a:r>
          </a:p>
        </p:txBody>
      </p:sp>
    </p:spTree>
    <p:extLst>
      <p:ext uri="{BB962C8B-B14F-4D97-AF65-F5344CB8AC3E}">
        <p14:creationId xmlns:p14="http://schemas.microsoft.com/office/powerpoint/2010/main" val="3179016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3C44E-4D20-4696-B6E4-172A5FC659E0}"/>
              </a:ext>
            </a:extLst>
          </p:cNvPr>
          <p:cNvSpPr>
            <a:spLocks noGrp="1"/>
          </p:cNvSpPr>
          <p:nvPr>
            <p:ph type="title"/>
          </p:nvPr>
        </p:nvSpPr>
        <p:spPr>
          <a:xfrm>
            <a:off x="149086" y="107633"/>
            <a:ext cx="12042913" cy="896220"/>
          </a:xfrm>
        </p:spPr>
        <p:txBody>
          <a:bodyPr>
            <a:normAutofit fontScale="90000"/>
          </a:bodyPr>
          <a:lstStyle/>
          <a:p>
            <a:r>
              <a:rPr lang="en-US" sz="4300" b="1" dirty="0"/>
              <a:t>Impella</a:t>
            </a:r>
            <a:r>
              <a:rPr lang="en-US" sz="4000" b="1" dirty="0"/>
              <a:t>®</a:t>
            </a:r>
            <a:r>
              <a:rPr lang="en-US" sz="4300" b="1" dirty="0"/>
              <a:t> was less likely to be used in critically-ill patients</a:t>
            </a:r>
          </a:p>
        </p:txBody>
      </p:sp>
      <p:pic>
        <p:nvPicPr>
          <p:cNvPr id="3" name="Picture 2">
            <a:extLst>
              <a:ext uri="{FF2B5EF4-FFF2-40B4-BE49-F238E27FC236}">
                <a16:creationId xmlns:a16="http://schemas.microsoft.com/office/drawing/2014/main" id="{A3A3712C-DC6E-4F88-8D00-14BE0E8A6F2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408" y="1486758"/>
            <a:ext cx="8656320" cy="5075872"/>
          </a:xfrm>
          <a:prstGeom prst="rect">
            <a:avLst/>
          </a:prstGeom>
          <a:noFill/>
        </p:spPr>
      </p:pic>
      <p:sp>
        <p:nvSpPr>
          <p:cNvPr id="4" name="TextBox 3">
            <a:extLst>
              <a:ext uri="{FF2B5EF4-FFF2-40B4-BE49-F238E27FC236}">
                <a16:creationId xmlns:a16="http://schemas.microsoft.com/office/drawing/2014/main" id="{27891CC1-8679-40AC-B07B-5CE22CE129BF}"/>
              </a:ext>
            </a:extLst>
          </p:cNvPr>
          <p:cNvSpPr txBox="1"/>
          <p:nvPr/>
        </p:nvSpPr>
        <p:spPr>
          <a:xfrm>
            <a:off x="8825949" y="1540565"/>
            <a:ext cx="3240156" cy="3416320"/>
          </a:xfrm>
          <a:prstGeom prst="rect">
            <a:avLst/>
          </a:prstGeom>
          <a:noFill/>
        </p:spPr>
        <p:txBody>
          <a:bodyPr wrap="square" rtlCol="0">
            <a:spAutoFit/>
          </a:bodyPr>
          <a:lstStyle/>
          <a:p>
            <a:r>
              <a:rPr lang="en-US" sz="2400" dirty="0"/>
              <a:t>Critically-Ill patients defined as those who presented with:</a:t>
            </a:r>
          </a:p>
          <a:p>
            <a:endParaRPr lang="en-US" sz="2400" dirty="0"/>
          </a:p>
          <a:p>
            <a:pPr marL="342900" indent="-342900">
              <a:buAutoNum type="arabicParenR"/>
            </a:pPr>
            <a:r>
              <a:rPr lang="en-US" sz="2400" dirty="0"/>
              <a:t>cardiac arrest or </a:t>
            </a:r>
          </a:p>
          <a:p>
            <a:pPr marL="342900" indent="-342900">
              <a:buAutoNum type="arabicParenR"/>
            </a:pPr>
            <a:r>
              <a:rPr lang="en-US" sz="2400" dirty="0"/>
              <a:t>cardiogenic shock or</a:t>
            </a:r>
          </a:p>
          <a:p>
            <a:pPr marL="342900" indent="-342900">
              <a:buAutoNum type="arabicParenR"/>
            </a:pPr>
            <a:r>
              <a:rPr lang="en-US" sz="2400" dirty="0"/>
              <a:t>those requiring mechanical ventilation</a:t>
            </a:r>
          </a:p>
        </p:txBody>
      </p:sp>
      <p:sp>
        <p:nvSpPr>
          <p:cNvPr id="5" name="TextBox 4">
            <a:extLst>
              <a:ext uri="{FF2B5EF4-FFF2-40B4-BE49-F238E27FC236}">
                <a16:creationId xmlns:a16="http://schemas.microsoft.com/office/drawing/2014/main" id="{5F21EEC9-AF26-43C8-BE74-E91BEA31DB32}"/>
              </a:ext>
            </a:extLst>
          </p:cNvPr>
          <p:cNvSpPr txBox="1"/>
          <p:nvPr/>
        </p:nvSpPr>
        <p:spPr>
          <a:xfrm rot="16200000">
            <a:off x="-1840836" y="3470837"/>
            <a:ext cx="4671389" cy="461665"/>
          </a:xfrm>
          <a:prstGeom prst="rect">
            <a:avLst/>
          </a:prstGeom>
          <a:solidFill>
            <a:schemeClr val="bg1"/>
          </a:solidFill>
        </p:spPr>
        <p:txBody>
          <a:bodyPr wrap="square" rtlCol="0">
            <a:spAutoFit/>
          </a:bodyPr>
          <a:lstStyle/>
          <a:p>
            <a:pPr algn="ctr"/>
            <a:r>
              <a:rPr lang="en-US" sz="2400" dirty="0"/>
              <a:t>Proportion receiving Impella (%)</a:t>
            </a:r>
          </a:p>
        </p:txBody>
      </p:sp>
      <p:sp>
        <p:nvSpPr>
          <p:cNvPr id="6" name="TextBox 5">
            <a:extLst>
              <a:ext uri="{FF2B5EF4-FFF2-40B4-BE49-F238E27FC236}">
                <a16:creationId xmlns:a16="http://schemas.microsoft.com/office/drawing/2014/main" id="{21C1F754-B908-461F-9519-4597CEBBD008}"/>
              </a:ext>
            </a:extLst>
          </p:cNvPr>
          <p:cNvSpPr txBox="1"/>
          <p:nvPr/>
        </p:nvSpPr>
        <p:spPr>
          <a:xfrm>
            <a:off x="3743605" y="6100965"/>
            <a:ext cx="2165131" cy="461665"/>
          </a:xfrm>
          <a:prstGeom prst="rect">
            <a:avLst/>
          </a:prstGeom>
          <a:solidFill>
            <a:schemeClr val="bg1"/>
          </a:solidFill>
        </p:spPr>
        <p:txBody>
          <a:bodyPr wrap="square" rtlCol="0">
            <a:spAutoFit/>
          </a:bodyPr>
          <a:lstStyle/>
          <a:p>
            <a:pPr algn="ctr"/>
            <a:r>
              <a:rPr lang="en-US" sz="2400" dirty="0"/>
              <a:t>Year</a:t>
            </a:r>
          </a:p>
        </p:txBody>
      </p:sp>
      <p:grpSp>
        <p:nvGrpSpPr>
          <p:cNvPr id="12" name="Group 11">
            <a:extLst>
              <a:ext uri="{FF2B5EF4-FFF2-40B4-BE49-F238E27FC236}">
                <a16:creationId xmlns:a16="http://schemas.microsoft.com/office/drawing/2014/main" id="{D0819C5C-1372-45A1-8CEA-73EE0893FBE1}"/>
              </a:ext>
            </a:extLst>
          </p:cNvPr>
          <p:cNvGrpSpPr/>
          <p:nvPr/>
        </p:nvGrpSpPr>
        <p:grpSpPr>
          <a:xfrm>
            <a:off x="4833102" y="1723697"/>
            <a:ext cx="2674880" cy="792735"/>
            <a:chOff x="1424151" y="1623859"/>
            <a:chExt cx="2674880" cy="792735"/>
          </a:xfrm>
        </p:grpSpPr>
        <p:sp>
          <p:nvSpPr>
            <p:cNvPr id="8" name="Rectangle 7">
              <a:extLst>
                <a:ext uri="{FF2B5EF4-FFF2-40B4-BE49-F238E27FC236}">
                  <a16:creationId xmlns:a16="http://schemas.microsoft.com/office/drawing/2014/main" id="{B14A5013-D004-442F-A7A9-8F93FACF5021}"/>
                </a:ext>
              </a:extLst>
            </p:cNvPr>
            <p:cNvSpPr/>
            <p:nvPr/>
          </p:nvSpPr>
          <p:spPr>
            <a:xfrm>
              <a:off x="1429403" y="1723698"/>
              <a:ext cx="199697" cy="23122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F73DB0E-A8B5-4031-9C46-467081F8E326}"/>
                </a:ext>
              </a:extLst>
            </p:cNvPr>
            <p:cNvSpPr/>
            <p:nvPr/>
          </p:nvSpPr>
          <p:spPr>
            <a:xfrm>
              <a:off x="1424151" y="2033752"/>
              <a:ext cx="199697" cy="23122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702B4DD-B893-4EA4-98FD-04726C01959F}"/>
                </a:ext>
              </a:extLst>
            </p:cNvPr>
            <p:cNvSpPr txBox="1"/>
            <p:nvPr/>
          </p:nvSpPr>
          <p:spPr>
            <a:xfrm>
              <a:off x="1789231" y="1954929"/>
              <a:ext cx="1758846" cy="461665"/>
            </a:xfrm>
            <a:prstGeom prst="rect">
              <a:avLst/>
            </a:prstGeom>
            <a:solidFill>
              <a:schemeClr val="bg1"/>
            </a:solidFill>
          </p:spPr>
          <p:txBody>
            <a:bodyPr wrap="square" rtlCol="0">
              <a:spAutoFit/>
            </a:bodyPr>
            <a:lstStyle/>
            <a:p>
              <a:pPr algn="ctr"/>
              <a:r>
                <a:rPr lang="en-US" sz="2400" dirty="0"/>
                <a:t>Critically-ill</a:t>
              </a:r>
            </a:p>
          </p:txBody>
        </p:sp>
        <p:sp>
          <p:nvSpPr>
            <p:cNvPr id="11" name="TextBox 10">
              <a:extLst>
                <a:ext uri="{FF2B5EF4-FFF2-40B4-BE49-F238E27FC236}">
                  <a16:creationId xmlns:a16="http://schemas.microsoft.com/office/drawing/2014/main" id="{54945DB2-05DD-48F4-A173-8C968CD23CC6}"/>
                </a:ext>
              </a:extLst>
            </p:cNvPr>
            <p:cNvSpPr txBox="1"/>
            <p:nvPr/>
          </p:nvSpPr>
          <p:spPr>
            <a:xfrm>
              <a:off x="1783975" y="1623859"/>
              <a:ext cx="2315056" cy="461665"/>
            </a:xfrm>
            <a:prstGeom prst="rect">
              <a:avLst/>
            </a:prstGeom>
            <a:solidFill>
              <a:schemeClr val="bg1"/>
            </a:solidFill>
          </p:spPr>
          <p:txBody>
            <a:bodyPr wrap="square" rtlCol="0">
              <a:spAutoFit/>
            </a:bodyPr>
            <a:lstStyle/>
            <a:p>
              <a:pPr algn="ctr"/>
              <a:r>
                <a:rPr lang="en-US" sz="2400" dirty="0"/>
                <a:t>Not Critically-ill</a:t>
              </a:r>
            </a:p>
          </p:txBody>
        </p:sp>
      </p:grpSp>
      <p:sp>
        <p:nvSpPr>
          <p:cNvPr id="13" name="Rectangle 12">
            <a:extLst>
              <a:ext uri="{FF2B5EF4-FFF2-40B4-BE49-F238E27FC236}">
                <a16:creationId xmlns:a16="http://schemas.microsoft.com/office/drawing/2014/main" id="{B74DD742-4DDC-49F8-8F3B-ADDB995AA2CB}"/>
              </a:ext>
            </a:extLst>
          </p:cNvPr>
          <p:cNvSpPr/>
          <p:nvPr/>
        </p:nvSpPr>
        <p:spPr>
          <a:xfrm>
            <a:off x="1271752" y="1723697"/>
            <a:ext cx="2166628" cy="5044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7604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534D8-4C18-4DCF-A75A-B615AFA65ACB}"/>
              </a:ext>
            </a:extLst>
          </p:cNvPr>
          <p:cNvSpPr>
            <a:spLocks noGrp="1"/>
          </p:cNvSpPr>
          <p:nvPr>
            <p:ph type="title"/>
          </p:nvPr>
        </p:nvSpPr>
        <p:spPr>
          <a:xfrm>
            <a:off x="228600" y="-88366"/>
            <a:ext cx="11105322" cy="1325563"/>
          </a:xfrm>
        </p:spPr>
        <p:txBody>
          <a:bodyPr>
            <a:normAutofit/>
          </a:bodyPr>
          <a:lstStyle/>
          <a:p>
            <a:r>
              <a:rPr lang="en-US" sz="4300" b="1" dirty="0"/>
              <a:t>Increasing Cost Trend in MCS use PCI patients, in the Impella</a:t>
            </a:r>
            <a:r>
              <a:rPr lang="en-US" sz="4000" b="1" dirty="0"/>
              <a:t>®</a:t>
            </a:r>
            <a:r>
              <a:rPr lang="en-US" sz="4300" b="1" dirty="0"/>
              <a:t> Era</a:t>
            </a:r>
          </a:p>
        </p:txBody>
      </p:sp>
      <p:graphicFrame>
        <p:nvGraphicFramePr>
          <p:cNvPr id="6" name="Content Placeholder 5">
            <a:extLst>
              <a:ext uri="{FF2B5EF4-FFF2-40B4-BE49-F238E27FC236}">
                <a16:creationId xmlns:a16="http://schemas.microsoft.com/office/drawing/2014/main" id="{C848E7AB-88C8-407C-8735-4E3FFC54CC4F}"/>
              </a:ext>
            </a:extLst>
          </p:cNvPr>
          <p:cNvGraphicFramePr>
            <a:graphicFrameLocks noGrp="1"/>
          </p:cNvGraphicFramePr>
          <p:nvPr>
            <p:ph idx="1"/>
            <p:extLst>
              <p:ext uri="{D42A27DB-BD31-4B8C-83A1-F6EECF244321}">
                <p14:modId xmlns:p14="http://schemas.microsoft.com/office/powerpoint/2010/main" val="851250765"/>
              </p:ext>
            </p:extLst>
          </p:nvPr>
        </p:nvGraphicFramePr>
        <p:xfrm>
          <a:off x="609600" y="1257669"/>
          <a:ext cx="10972800" cy="5684996"/>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a:extLst>
              <a:ext uri="{FF2B5EF4-FFF2-40B4-BE49-F238E27FC236}">
                <a16:creationId xmlns:a16="http://schemas.microsoft.com/office/drawing/2014/main" id="{E4F0DB6A-B83B-4926-B42E-5F1615AB4A8F}"/>
              </a:ext>
            </a:extLst>
          </p:cNvPr>
          <p:cNvSpPr/>
          <p:nvPr/>
        </p:nvSpPr>
        <p:spPr>
          <a:xfrm>
            <a:off x="2123440" y="1274602"/>
            <a:ext cx="3190240" cy="4549702"/>
          </a:xfrm>
          <a:prstGeom prst="rect">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5400000" scaled="1"/>
                <a:tileRect/>
              </a:gradFill>
            </a:endParaRPr>
          </a:p>
        </p:txBody>
      </p:sp>
      <p:sp>
        <p:nvSpPr>
          <p:cNvPr id="3" name="TextBox 2">
            <a:extLst>
              <a:ext uri="{FF2B5EF4-FFF2-40B4-BE49-F238E27FC236}">
                <a16:creationId xmlns:a16="http://schemas.microsoft.com/office/drawing/2014/main" id="{D1014A42-2447-4C7E-8161-011A311AA9BA}"/>
              </a:ext>
            </a:extLst>
          </p:cNvPr>
          <p:cNvSpPr txBox="1"/>
          <p:nvPr/>
        </p:nvSpPr>
        <p:spPr>
          <a:xfrm>
            <a:off x="2421503" y="1301391"/>
            <a:ext cx="2594113" cy="461665"/>
          </a:xfrm>
          <a:prstGeom prst="rect">
            <a:avLst/>
          </a:prstGeom>
          <a:noFill/>
        </p:spPr>
        <p:txBody>
          <a:bodyPr wrap="square" rtlCol="0">
            <a:spAutoFit/>
          </a:bodyPr>
          <a:lstStyle/>
          <a:p>
            <a:pPr algn="ctr"/>
            <a:r>
              <a:rPr lang="en-US" sz="2400" dirty="0"/>
              <a:t>Pre-</a:t>
            </a:r>
            <a:r>
              <a:rPr lang="en-US" sz="2400" dirty="0" err="1"/>
              <a:t>Impella</a:t>
            </a:r>
            <a:r>
              <a:rPr lang="en-US" sz="2400" dirty="0"/>
              <a:t>® Era</a:t>
            </a:r>
          </a:p>
        </p:txBody>
      </p:sp>
    </p:spTree>
    <p:extLst>
      <p:ext uri="{BB962C8B-B14F-4D97-AF65-F5344CB8AC3E}">
        <p14:creationId xmlns:p14="http://schemas.microsoft.com/office/powerpoint/2010/main" val="3356302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534D8-4C18-4DCF-A75A-B615AFA65ACB}"/>
              </a:ext>
            </a:extLst>
          </p:cNvPr>
          <p:cNvSpPr>
            <a:spLocks noGrp="1"/>
          </p:cNvSpPr>
          <p:nvPr>
            <p:ph type="title"/>
          </p:nvPr>
        </p:nvSpPr>
        <p:spPr>
          <a:xfrm>
            <a:off x="838200" y="0"/>
            <a:ext cx="10515600" cy="924339"/>
          </a:xfrm>
        </p:spPr>
        <p:txBody>
          <a:bodyPr/>
          <a:lstStyle/>
          <a:p>
            <a:r>
              <a:rPr lang="en-US" b="1" dirty="0"/>
              <a:t>Decreasing Cost Trend in </a:t>
            </a:r>
            <a:r>
              <a:rPr lang="en-US" b="1" u="sng" dirty="0"/>
              <a:t>non-MCS </a:t>
            </a:r>
            <a:r>
              <a:rPr lang="en-US" b="1" dirty="0"/>
              <a:t>use PCI</a:t>
            </a:r>
          </a:p>
        </p:txBody>
      </p:sp>
      <p:graphicFrame>
        <p:nvGraphicFramePr>
          <p:cNvPr id="3" name="Chart 2">
            <a:extLst>
              <a:ext uri="{FF2B5EF4-FFF2-40B4-BE49-F238E27FC236}">
                <a16:creationId xmlns:a16="http://schemas.microsoft.com/office/drawing/2014/main" id="{ADC27BD6-CE63-49A7-89F8-3CB472078EF5}"/>
              </a:ext>
            </a:extLst>
          </p:cNvPr>
          <p:cNvGraphicFramePr/>
          <p:nvPr>
            <p:extLst>
              <p:ext uri="{D42A27DB-BD31-4B8C-83A1-F6EECF244321}">
                <p14:modId xmlns:p14="http://schemas.microsoft.com/office/powerpoint/2010/main" val="1811045286"/>
              </p:ext>
            </p:extLst>
          </p:nvPr>
        </p:nvGraphicFramePr>
        <p:xfrm>
          <a:off x="589059" y="815465"/>
          <a:ext cx="10972800" cy="559573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F2ED05E4-CDED-42C4-883C-C17546543FA5}"/>
              </a:ext>
            </a:extLst>
          </p:cNvPr>
          <p:cNvSpPr txBox="1"/>
          <p:nvPr/>
        </p:nvSpPr>
        <p:spPr>
          <a:xfrm rot="16200000">
            <a:off x="-1977469" y="3470837"/>
            <a:ext cx="4671389" cy="461665"/>
          </a:xfrm>
          <a:prstGeom prst="rect">
            <a:avLst/>
          </a:prstGeom>
          <a:solidFill>
            <a:schemeClr val="bg1"/>
          </a:solidFill>
        </p:spPr>
        <p:txBody>
          <a:bodyPr wrap="square" rtlCol="0">
            <a:spAutoFit/>
          </a:bodyPr>
          <a:lstStyle/>
          <a:p>
            <a:pPr algn="ctr"/>
            <a:r>
              <a:rPr lang="en-US" sz="2400" dirty="0"/>
              <a:t>Hospital Cost ($)</a:t>
            </a:r>
          </a:p>
        </p:txBody>
      </p:sp>
      <p:sp>
        <p:nvSpPr>
          <p:cNvPr id="5" name="TextBox 4">
            <a:extLst>
              <a:ext uri="{FF2B5EF4-FFF2-40B4-BE49-F238E27FC236}">
                <a16:creationId xmlns:a16="http://schemas.microsoft.com/office/drawing/2014/main" id="{9DA9B749-EF79-42FD-AF82-C4795277F454}"/>
              </a:ext>
            </a:extLst>
          </p:cNvPr>
          <p:cNvSpPr txBox="1"/>
          <p:nvPr/>
        </p:nvSpPr>
        <p:spPr>
          <a:xfrm>
            <a:off x="5309648" y="6396335"/>
            <a:ext cx="2165131" cy="461665"/>
          </a:xfrm>
          <a:prstGeom prst="rect">
            <a:avLst/>
          </a:prstGeom>
          <a:solidFill>
            <a:schemeClr val="bg1"/>
          </a:solidFill>
        </p:spPr>
        <p:txBody>
          <a:bodyPr wrap="square" rtlCol="0">
            <a:spAutoFit/>
          </a:bodyPr>
          <a:lstStyle/>
          <a:p>
            <a:pPr algn="ctr"/>
            <a:r>
              <a:rPr lang="en-US" sz="2400" dirty="0"/>
              <a:t>Year</a:t>
            </a:r>
          </a:p>
        </p:txBody>
      </p:sp>
    </p:spTree>
    <p:extLst>
      <p:ext uri="{BB962C8B-B14F-4D97-AF65-F5344CB8AC3E}">
        <p14:creationId xmlns:p14="http://schemas.microsoft.com/office/powerpoint/2010/main" val="793340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91147-155E-42DF-9FD0-3BD141F787FF}"/>
              </a:ext>
            </a:extLst>
          </p:cNvPr>
          <p:cNvSpPr>
            <a:spLocks noGrp="1"/>
          </p:cNvSpPr>
          <p:nvPr>
            <p:ph type="title"/>
          </p:nvPr>
        </p:nvSpPr>
        <p:spPr>
          <a:xfrm>
            <a:off x="838200" y="-75144"/>
            <a:ext cx="10515600" cy="1138631"/>
          </a:xfrm>
        </p:spPr>
        <p:txBody>
          <a:bodyPr/>
          <a:lstStyle/>
          <a:p>
            <a:r>
              <a:rPr lang="en-US" b="1" dirty="0"/>
              <a:t>Large Variation in the Use of Impella®</a:t>
            </a:r>
          </a:p>
        </p:txBody>
      </p:sp>
      <p:pic>
        <p:nvPicPr>
          <p:cNvPr id="6" name="Picture 5">
            <a:extLst>
              <a:ext uri="{FF2B5EF4-FFF2-40B4-BE49-F238E27FC236}">
                <a16:creationId xmlns:a16="http://schemas.microsoft.com/office/drawing/2014/main" id="{53FE2F3E-9EE8-48B6-98C8-69844CA87616}"/>
              </a:ext>
            </a:extLst>
          </p:cNvPr>
          <p:cNvPicPr>
            <a:picLocks noChangeAspect="1"/>
          </p:cNvPicPr>
          <p:nvPr/>
        </p:nvPicPr>
        <p:blipFill>
          <a:blip r:embed="rId2"/>
          <a:stretch>
            <a:fillRect/>
          </a:stretch>
        </p:blipFill>
        <p:spPr>
          <a:xfrm>
            <a:off x="86074" y="764681"/>
            <a:ext cx="8465769" cy="6063970"/>
          </a:xfrm>
          <a:prstGeom prst="rect">
            <a:avLst/>
          </a:prstGeom>
        </p:spPr>
      </p:pic>
      <p:sp>
        <p:nvSpPr>
          <p:cNvPr id="7" name="TextBox 6">
            <a:extLst>
              <a:ext uri="{FF2B5EF4-FFF2-40B4-BE49-F238E27FC236}">
                <a16:creationId xmlns:a16="http://schemas.microsoft.com/office/drawing/2014/main" id="{1858F0F1-AFBF-4D3F-B771-F531FD2C9553}"/>
              </a:ext>
            </a:extLst>
          </p:cNvPr>
          <p:cNvSpPr txBox="1"/>
          <p:nvPr/>
        </p:nvSpPr>
        <p:spPr>
          <a:xfrm rot="16200000">
            <a:off x="-2104394" y="3347689"/>
            <a:ext cx="4671389" cy="461665"/>
          </a:xfrm>
          <a:prstGeom prst="rect">
            <a:avLst/>
          </a:prstGeom>
          <a:solidFill>
            <a:schemeClr val="bg1"/>
          </a:solidFill>
        </p:spPr>
        <p:txBody>
          <a:bodyPr wrap="square" rtlCol="0">
            <a:spAutoFit/>
          </a:bodyPr>
          <a:lstStyle/>
          <a:p>
            <a:pPr algn="ctr"/>
            <a:r>
              <a:rPr lang="en-US" sz="2400" dirty="0"/>
              <a:t>Proportion receiving Impella (%)</a:t>
            </a:r>
          </a:p>
        </p:txBody>
      </p:sp>
      <p:sp>
        <p:nvSpPr>
          <p:cNvPr id="8" name="TextBox 7">
            <a:extLst>
              <a:ext uri="{FF2B5EF4-FFF2-40B4-BE49-F238E27FC236}">
                <a16:creationId xmlns:a16="http://schemas.microsoft.com/office/drawing/2014/main" id="{6CE029A8-46BE-4D4F-A8E0-E6B1ECC43BEB}"/>
              </a:ext>
            </a:extLst>
          </p:cNvPr>
          <p:cNvSpPr txBox="1"/>
          <p:nvPr/>
        </p:nvSpPr>
        <p:spPr>
          <a:xfrm>
            <a:off x="3459026" y="6450783"/>
            <a:ext cx="2165131" cy="461665"/>
          </a:xfrm>
          <a:prstGeom prst="rect">
            <a:avLst/>
          </a:prstGeom>
          <a:solidFill>
            <a:schemeClr val="bg1"/>
          </a:solidFill>
        </p:spPr>
        <p:txBody>
          <a:bodyPr wrap="square" rtlCol="0">
            <a:spAutoFit/>
          </a:bodyPr>
          <a:lstStyle/>
          <a:p>
            <a:pPr algn="ctr"/>
            <a:r>
              <a:rPr lang="en-US" sz="2400" dirty="0"/>
              <a:t>Hospitals</a:t>
            </a:r>
          </a:p>
        </p:txBody>
      </p:sp>
      <p:sp>
        <p:nvSpPr>
          <p:cNvPr id="9" name="TextBox 8">
            <a:extLst>
              <a:ext uri="{FF2B5EF4-FFF2-40B4-BE49-F238E27FC236}">
                <a16:creationId xmlns:a16="http://schemas.microsoft.com/office/drawing/2014/main" id="{C90EC6EC-4D93-43D9-897A-AA55CC3AF77F}"/>
              </a:ext>
            </a:extLst>
          </p:cNvPr>
          <p:cNvSpPr txBox="1"/>
          <p:nvPr/>
        </p:nvSpPr>
        <p:spPr>
          <a:xfrm rot="16200000">
            <a:off x="-561803" y="2591945"/>
            <a:ext cx="3602111" cy="400110"/>
          </a:xfrm>
          <a:prstGeom prst="rect">
            <a:avLst/>
          </a:prstGeom>
          <a:solidFill>
            <a:schemeClr val="bg1"/>
          </a:solidFill>
        </p:spPr>
        <p:txBody>
          <a:bodyPr wrap="square" rtlCol="0">
            <a:spAutoFit/>
          </a:bodyPr>
          <a:lstStyle/>
          <a:p>
            <a:pPr algn="ctr"/>
            <a:r>
              <a:rPr lang="en-US" sz="2000" dirty="0"/>
              <a:t>Median Odds Ratio (MOR)</a:t>
            </a:r>
          </a:p>
        </p:txBody>
      </p:sp>
      <p:sp>
        <p:nvSpPr>
          <p:cNvPr id="10" name="TextBox 9">
            <a:extLst>
              <a:ext uri="{FF2B5EF4-FFF2-40B4-BE49-F238E27FC236}">
                <a16:creationId xmlns:a16="http://schemas.microsoft.com/office/drawing/2014/main" id="{2863CC23-74D9-420E-B287-7244E50D2031}"/>
              </a:ext>
            </a:extLst>
          </p:cNvPr>
          <p:cNvSpPr txBox="1"/>
          <p:nvPr/>
        </p:nvSpPr>
        <p:spPr>
          <a:xfrm>
            <a:off x="2760088" y="4332958"/>
            <a:ext cx="2165131" cy="400110"/>
          </a:xfrm>
          <a:prstGeom prst="rect">
            <a:avLst/>
          </a:prstGeom>
          <a:solidFill>
            <a:schemeClr val="bg1"/>
          </a:solidFill>
        </p:spPr>
        <p:txBody>
          <a:bodyPr wrap="square" rtlCol="0">
            <a:spAutoFit/>
          </a:bodyPr>
          <a:lstStyle/>
          <a:p>
            <a:pPr algn="ctr"/>
            <a:r>
              <a:rPr lang="en-US" sz="2000" dirty="0"/>
              <a:t>Year</a:t>
            </a:r>
          </a:p>
        </p:txBody>
      </p:sp>
      <p:sp>
        <p:nvSpPr>
          <p:cNvPr id="11" name="TextBox 10">
            <a:extLst>
              <a:ext uri="{FF2B5EF4-FFF2-40B4-BE49-F238E27FC236}">
                <a16:creationId xmlns:a16="http://schemas.microsoft.com/office/drawing/2014/main" id="{E3B5F592-A234-4BDD-826A-53FE3F9FC3FE}"/>
              </a:ext>
            </a:extLst>
          </p:cNvPr>
          <p:cNvSpPr txBox="1"/>
          <p:nvPr/>
        </p:nvSpPr>
        <p:spPr>
          <a:xfrm>
            <a:off x="8637450" y="1362974"/>
            <a:ext cx="3468475" cy="2308324"/>
          </a:xfrm>
          <a:prstGeom prst="rect">
            <a:avLst/>
          </a:prstGeom>
          <a:noFill/>
        </p:spPr>
        <p:txBody>
          <a:bodyPr wrap="square" rtlCol="0">
            <a:spAutoFit/>
          </a:bodyPr>
          <a:lstStyle/>
          <a:p>
            <a:r>
              <a:rPr lang="en-US" sz="3600" dirty="0"/>
              <a:t>~ 6-fold variation in the likelihood of receiving Impella</a:t>
            </a:r>
          </a:p>
        </p:txBody>
      </p:sp>
    </p:spTree>
    <p:extLst>
      <p:ext uri="{BB962C8B-B14F-4D97-AF65-F5344CB8AC3E}">
        <p14:creationId xmlns:p14="http://schemas.microsoft.com/office/powerpoint/2010/main" val="3168780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1435</TotalTime>
  <Words>1203</Words>
  <Application>Microsoft Office PowerPoint</Application>
  <PresentationFormat>Widescreen</PresentationFormat>
  <Paragraphs>150</Paragraphs>
  <Slides>18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The Evolving Landscape of Impella® vs. IABP use in the United States</vt:lpstr>
      <vt:lpstr>Introduction</vt:lpstr>
      <vt:lpstr>Methods</vt:lpstr>
      <vt:lpstr>Overall Practice Patterns of IABP, Impella® and MCS devices in PCI patients</vt:lpstr>
      <vt:lpstr>Use of Impella® rapidly increased amongst PCI patients treated with MCS devices</vt:lpstr>
      <vt:lpstr>Impella® was less likely to be used in critically-ill patients</vt:lpstr>
      <vt:lpstr>Increasing Cost Trend in MCS use PCI patients, in the Impella® Era</vt:lpstr>
      <vt:lpstr>Decreasing Cost Trend in non-MCS use PCI</vt:lpstr>
      <vt:lpstr>Large Variation in the Use of Impella®</vt:lpstr>
      <vt:lpstr>Large variation in outcomes among patients who received Impella® device</vt:lpstr>
      <vt:lpstr>Comparison of the pre-Impella® and Impella® era for outcomes (adjusted)</vt:lpstr>
      <vt:lpstr>Comparison of the Highest Quartile Impella® use Hospital vs. Lowest Quartile Impella® use Hospital for study outcomes (adjusted)</vt:lpstr>
      <vt:lpstr>Patient Level Comparative Effectiveness of Impella® vs. IABP (adjusted)</vt:lpstr>
      <vt:lpstr>Length of Stay and Hospital Costs (adjusted)</vt:lpstr>
      <vt:lpstr>Falsification Endpoint Analysis:  Association of Impella with adverse outcomes unlikely to be driven by unmeasured comorbid conditions or its use in sicker patients</vt:lpstr>
      <vt:lpstr>Limitations</vt:lpstr>
      <vt:lpstr>Conclusions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Comparative Effectiveness of Impella vs. IABP in the United States</dc:title>
  <dc:creator>Amit Amin</dc:creator>
  <cp:lastModifiedBy>Paige Ward</cp:lastModifiedBy>
  <cp:revision>114</cp:revision>
  <dcterms:created xsi:type="dcterms:W3CDTF">2019-11-03T21:21:50Z</dcterms:created>
  <dcterms:modified xsi:type="dcterms:W3CDTF">2019-11-17T12:08:58Z</dcterms:modified>
</cp:coreProperties>
</file>