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D2E8-ED01-3563-C956-5A269301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4C952-7D1E-2EFD-9C69-B69ED60E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54EE-3A99-496A-8863-C9AD02A73F0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5B8BA-FEE6-2B2B-FF33-0A6D0D8C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464C8-6F42-E7C2-F411-B77DB15E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EB25-603B-4B5F-9DEF-856262F3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DA471-8C44-A42F-4439-D14B44DE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6C4FF-24B5-2CCF-720F-502F5028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A4A28-E574-1703-C8BF-CBC6B0D97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54EE-3A99-496A-8863-C9AD02A73F0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E33E-B5FF-CE61-35B8-B080A22C6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738F-DA02-4390-AE54-EB227F08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EB25-603B-4B5F-9DEF-856262F3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357D2-7612-2CCC-0C90-7536FC98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Pharmacodynamic </a:t>
            </a:r>
            <a:br>
              <a:rPr lang="en-US"/>
            </a:br>
            <a:r>
              <a:rPr lang="en-US"/>
              <a:t>Effects of VERVE-101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E2FB4-E4EA-2A44-7048-2F7EE7AB90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F38332-1F23-38FB-F633-AE65C91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human liver cells treated with VERVE-101, no evidence for off-target editing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607C2-9729-ABD1-1EAC-77FB9A09A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8459F-535C-715F-E37B-17282C38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BAAF9-CAFA-E894-2271-1D71856A6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0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78E4B-132B-7226-CA00-AD2331CE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heart-1 is a first-in-human Phase 1b trial designed to evaluate </a:t>
            </a:r>
            <a:br>
              <a:rPr lang="en-US"/>
            </a:br>
            <a:r>
              <a:rPr lang="en-US"/>
              <a:t>the safety and tolerability of VERVE-101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5C9F0-802A-CDF8-F36B-6D6E20360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2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19894-322A-F406-96BC-6D8BEAEE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Participants enrolled to date have severe, advanced ASCVD and high risk for cardiovascular events (near-term and lifetime)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BDC35-2D12-FB06-B5E3-F4EE6D8F2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4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9B6364-1119-26DC-AD33-5277193A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Reductions in blood PCSK9 protein level of 47%, 59% and 84% observed in the two higher dose cohorts following VERVE-101 administration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653D8-9BFD-E073-12CF-EB306CDF7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E9CC8-9BD9-A18F-D3C1-3F9D972D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Reductions in blood LDL-C of 39%, 48% and 55% observed in the two higher dose cohorts following VERVE-101 administration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08C9D-20AD-A5D4-394A-C04631347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7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8DEDC7-ED72-DF9D-349B-D9F6D4BC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Durable 55% reduction in LDL-C extending up to 180 days in the single participant in the highest dose cohort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0D046-7556-B7B5-5147-813FAE3CAF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1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16A57-8D02-4215-5680-8AEE52A2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panose="020B0603020102020204" pitchFamily="34" charset="0"/>
              </a:rPr>
              <a:t>Interim safety summary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B4374-5F67-5078-F92A-2F86503FF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2B391-C11A-FC1C-F9F2-027DA579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panose="020B0603020102020204" pitchFamily="34" charset="0"/>
              </a:rPr>
              <a:t>Interim safety summary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23DEE-D518-08B6-45A0-761929CD2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A1498B-DF35-DE14-3222-721E7FA4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panose="020B0603020102020204" pitchFamily="34" charset="0"/>
              </a:rPr>
              <a:t>Interim safety summary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D239F-EC6F-86B8-E2C3-A59868D84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BF470-2D64-ABD5-24C4-F3587394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F8406-38C6-A712-0872-57075BF91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8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6C941F-4C4D-9647-8708-3A96A84F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Transient, reversible increases in ALT observed at higher doses with </a:t>
            </a:r>
            <a:br>
              <a:rPr lang="en-US"/>
            </a:br>
            <a:r>
              <a:rPr lang="en-US"/>
              <a:t>mean bilirubin levels below the upper limit of normal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67375-58B4-5A3F-ADBE-79FD55466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70329F-61FF-BCE1-2E63-8578B85B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Observed serious adverse events consistent with a severe, advanced ASCVD patient population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94B84-9FB6-A1B2-2ED6-D5E585AB8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1A3F57-9171-8AD0-DEF8-81363A62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Observed serious adverse events consistent with a severe, advanced ASCVD patient population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AC7FC-6CB2-DF6D-2D03-79C932219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0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5F94EA-DE0D-FD79-97E6-6779AB17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in the heart-1 trial of VERVE-101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059A2-272B-1D35-22BE-17FD8B143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B5D178-4310-FEC6-07B1-A54938B6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panose="020B0603020102020204" pitchFamily="34" charset="0"/>
              </a:rPr>
              <a:t>Conclusions: initial results of heart-1 trial demonstrated </a:t>
            </a:r>
            <a:br>
              <a:rPr lang="en-US">
                <a:latin typeface="Franklin Gothic Medium" panose="020B0603020102020204" pitchFamily="34" charset="0"/>
              </a:rPr>
            </a:br>
            <a:r>
              <a:rPr lang="en-US">
                <a:latin typeface="Franklin Gothic Medium" panose="020B0603020102020204" pitchFamily="34" charset="0"/>
              </a:rPr>
              <a:t>first proof-of-concept for </a:t>
            </a:r>
            <a:r>
              <a:rPr lang="en-US" i="1">
                <a:latin typeface="Franklin Gothic Medium" panose="020B0603020102020204" pitchFamily="34" charset="0"/>
              </a:rPr>
              <a:t>in vivo </a:t>
            </a:r>
            <a:r>
              <a:rPr lang="en-US">
                <a:latin typeface="Franklin Gothic Medium" panose="020B0603020102020204" pitchFamily="34" charset="0"/>
              </a:rPr>
              <a:t>DNA base editing in humans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D7C94-5F78-F6E2-1507-8013AA4EB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6CD63-7C40-59AC-BFC4-AE07942D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82B1-7D8B-230B-C00B-F26933564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9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5753E3-5D22-96F2-21DC-71815BAF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Heterozygous familial hypercholesterolemia (HeFH):  </a:t>
            </a:r>
            <a:br>
              <a:rPr lang="en-US"/>
            </a:br>
            <a:r>
              <a:rPr lang="en-US"/>
              <a:t>serious, inherited disease where few patients at LDL-C goal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E87E1-0FE5-E8A4-535F-74DA4FC6E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1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CBE80-A47C-F4E0-EE58-2F03F5C7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Heterozygous familial hypercholesterolemia (HeFH):  </a:t>
            </a:r>
            <a:br>
              <a:rPr lang="en-US"/>
            </a:br>
            <a:r>
              <a:rPr lang="en-US"/>
              <a:t>serious, inherited disease where few patients at LDL-C goal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0AD55-E0D9-2536-A301-89CE37DE9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3E98CD-C54E-A312-54A3-374A4FE3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genetics suggests a potential solution: turning off the cholesterol-raising gene </a:t>
            </a:r>
            <a:r>
              <a:rPr lang="en-US" i="1"/>
              <a:t>PCSK9</a:t>
            </a:r>
            <a:r>
              <a:rPr lang="en-US"/>
              <a:t> in the liver to durably lower LDL-C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3DC13-31C2-8695-AF88-2790EAB78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D0190-18E0-F23E-8177-539AD430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genetics suggests a potential solution: turning off the </a:t>
            </a:r>
            <a:br>
              <a:rPr lang="en-US"/>
            </a:br>
            <a:r>
              <a:rPr lang="en-US"/>
              <a:t>cholesterol-raising gene </a:t>
            </a:r>
            <a:r>
              <a:rPr lang="en-US" i="1"/>
              <a:t>PCSK9</a:t>
            </a:r>
            <a:r>
              <a:rPr lang="en-US"/>
              <a:t> in the liver to durably lower LDL-C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57B46-EB36-89DE-105E-845CF631D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7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734E9-E333-E280-D76A-0FA7C3CA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VERVE-101: novel CRISPR base editing medicine designed to inactivate hepatic </a:t>
            </a:r>
            <a:r>
              <a:rPr lang="en-US" i="1"/>
              <a:t>PCSK9</a:t>
            </a:r>
            <a:r>
              <a:rPr lang="en-US"/>
              <a:t> and lower LDL-C with a single DNA base pair change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FE71A-1063-A949-AFB6-CA5B8B91B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8BE7B2-DCD4-A0B2-39B3-585A2103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VERVE-101: novel CRISPR base editing medicine designed to inactivate hepatic </a:t>
            </a:r>
            <a:r>
              <a:rPr lang="en-US" i="1"/>
              <a:t>PCSK9</a:t>
            </a:r>
            <a:r>
              <a:rPr lang="en-US"/>
              <a:t> and lower LDL-C with a single DNA base pair change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F668-E6B4-0BE5-DBDC-155F1051DB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10171-CBEB-2B54-7FCA-D6B2E315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VERVE-101: novel CRISPR base editing medicine designed to inactivate hepatic </a:t>
            </a:r>
            <a:r>
              <a:rPr lang="en-US" i="1"/>
              <a:t>PCSK9</a:t>
            </a:r>
            <a:r>
              <a:rPr lang="en-US"/>
              <a:t> and lower LDL-C with a single DNA base pair change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0533B-A878-3852-D678-559B7C2D0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7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FE4FC-0D6B-4C27-A92E-758045965022}"/>
</file>

<file path=customXml/itemProps2.xml><?xml version="1.0" encoding="utf-8"?>
<ds:datastoreItem xmlns:ds="http://schemas.openxmlformats.org/officeDocument/2006/customXml" ds:itemID="{E92C3717-64E4-4AED-98F9-B8944402BB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Office Theme</vt:lpstr>
      <vt:lpstr>Safety and Pharmacodynamic  Effects of VERVE-101</vt:lpstr>
      <vt:lpstr>PowerPoint Presentation</vt:lpstr>
      <vt:lpstr>Heterozygous familial hypercholesterolemia (HeFH):   serious, inherited disease where few patients at LDL-C goal</vt:lpstr>
      <vt:lpstr>Heterozygous familial hypercholesterolemia (HeFH):   serious, inherited disease where few patients at LDL-C goal</vt:lpstr>
      <vt:lpstr>Human genetics suggests a potential solution: turning off the cholesterol-raising gene PCSK9 in the liver to durably lower LDL-C</vt:lpstr>
      <vt:lpstr>Human genetics suggests a potential solution: turning off the  cholesterol-raising gene PCSK9 in the liver to durably lower LDL-C</vt:lpstr>
      <vt:lpstr>VERVE-101: novel CRISPR base editing medicine designed to inactivate hepatic PCSK9 and lower LDL-C with a single DNA base pair change</vt:lpstr>
      <vt:lpstr>VERVE-101: novel CRISPR base editing medicine designed to inactivate hepatic PCSK9 and lower LDL-C with a single DNA base pair change</vt:lpstr>
      <vt:lpstr>VERVE-101: novel CRISPR base editing medicine designed to inactivate hepatic PCSK9 and lower LDL-C with a single DNA base pair change</vt:lpstr>
      <vt:lpstr>In human liver cells treated with VERVE-101, no evidence for off-target editing </vt:lpstr>
      <vt:lpstr>PowerPoint Presentation</vt:lpstr>
      <vt:lpstr>heart-1 is a first-in-human Phase 1b trial designed to evaluate  the safety and tolerability of VERVE-101</vt:lpstr>
      <vt:lpstr>Participants enrolled to date have severe, advanced ASCVD and high risk for cardiovascular events (near-term and lifetime)</vt:lpstr>
      <vt:lpstr>Reductions in blood PCSK9 protein level of 47%, 59% and 84% observed in the two higher dose cohorts following VERVE-101 administration</vt:lpstr>
      <vt:lpstr>Reductions in blood LDL-C of 39%, 48% and 55% observed in the two higher dose cohorts following VERVE-101 administration</vt:lpstr>
      <vt:lpstr>Durable 55% reduction in LDL-C extending up to 180 days in the single participant in the highest dose cohort</vt:lpstr>
      <vt:lpstr>Interim safety summary</vt:lpstr>
      <vt:lpstr>Interim safety summary</vt:lpstr>
      <vt:lpstr>Interim safety summary</vt:lpstr>
      <vt:lpstr>Transient, reversible increases in ALT observed at higher doses with  mean bilirubin levels below the upper limit of normal</vt:lpstr>
      <vt:lpstr>Observed serious adverse events consistent with a severe, advanced ASCVD patient population</vt:lpstr>
      <vt:lpstr>Observed serious adverse events consistent with a severe, advanced ASCVD patient population</vt:lpstr>
      <vt:lpstr>Next steps in the heart-1 trial of VERVE-101</vt:lpstr>
      <vt:lpstr>Conclusions: initial results of heart-1 trial demonstrated  first proof-of-concept for in vivo DNA base editing in humans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Pharmacodynamic  Effects of VERVE-101</dc:title>
  <dc:creator>Compton, Thomas A</dc:creator>
  <cp:lastModifiedBy>Compton, Thomas A</cp:lastModifiedBy>
  <cp:revision>1</cp:revision>
  <dcterms:created xsi:type="dcterms:W3CDTF">2023-11-12T21:05:25Z</dcterms:created>
  <dcterms:modified xsi:type="dcterms:W3CDTF">2023-11-12T21:05:26Z</dcterms:modified>
</cp:coreProperties>
</file>