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5143500" type="screen16x9"/>
  <p:notesSz cx="6858000" cy="9144000"/>
  <p:defaultTextStyle>
    <a:defPPr>
      <a:defRPr lang="fr-FR"/>
    </a:defPPr>
    <a:lvl1pPr marL="0" algn="l" defTabSz="9142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2" algn="l" defTabSz="9142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3" algn="l" defTabSz="9142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4" algn="l" defTabSz="9142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66" algn="l" defTabSz="9142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08" algn="l" defTabSz="9142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49" algn="l" defTabSz="9142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90" algn="l" defTabSz="9142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32" algn="l" defTabSz="9142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0257A"/>
    <a:srgbClr val="F7A800"/>
    <a:srgbClr val="00C4B3"/>
    <a:srgbClr val="B0008E"/>
    <a:srgbClr val="99C616"/>
    <a:srgbClr val="CEBC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84"/>
    <p:restoredTop sz="94637"/>
  </p:normalViewPr>
  <p:slideViewPr>
    <p:cSldViewPr snapToGrid="0">
      <p:cViewPr varScale="1">
        <p:scale>
          <a:sx n="206" d="100"/>
          <a:sy n="206" d="100"/>
        </p:scale>
        <p:origin x="1013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360655048385862E-2"/>
          <c:y val="6.1360831111442707E-2"/>
          <c:w val="0.89380160791782814"/>
          <c:h val="0.7882534957964054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Female TAVR</c:v>
                </c:pt>
              </c:strCache>
            </c:strRef>
          </c:tx>
          <c:spPr>
            <a:ln w="22225">
              <a:solidFill>
                <a:schemeClr val="accent6"/>
              </a:solidFill>
            </a:ln>
          </c:spPr>
          <c:marker>
            <c:symbol val="square"/>
            <c:size val="3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cat>
            <c:strRef>
              <c:f>Sheet1!$A$2:$A$5</c:f>
              <c:strCache>
                <c:ptCount val="4"/>
                <c:pt idx="0">
                  <c:v>Baseline</c:v>
                </c:pt>
                <c:pt idx="1">
                  <c:v>30 Days</c:v>
                </c:pt>
                <c:pt idx="2">
                  <c:v>6 Months</c:v>
                </c:pt>
                <c:pt idx="3">
                  <c:v>12 Months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57.4</c:v>
                </c:pt>
                <c:pt idx="1">
                  <c:v>75.3</c:v>
                </c:pt>
                <c:pt idx="2">
                  <c:v>81.599999999999994</c:v>
                </c:pt>
                <c:pt idx="3">
                  <c:v>79.5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7AA-451F-B489-34AB5A30F33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 SAVR</c:v>
                </c:pt>
              </c:strCache>
            </c:strRef>
          </c:tx>
          <c:spPr>
            <a:ln w="22225">
              <a:solidFill>
                <a:schemeClr val="accent1"/>
              </a:solidFill>
            </a:ln>
          </c:spPr>
          <c:marker>
            <c:symbol val="square"/>
            <c:size val="3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cat>
            <c:strRef>
              <c:f>Sheet1!$A$2:$A$5</c:f>
              <c:strCache>
                <c:ptCount val="4"/>
                <c:pt idx="0">
                  <c:v>Baseline</c:v>
                </c:pt>
                <c:pt idx="1">
                  <c:v>30 Days</c:v>
                </c:pt>
                <c:pt idx="2">
                  <c:v>6 Months</c:v>
                </c:pt>
                <c:pt idx="3">
                  <c:v>12 Months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58.8</c:v>
                </c:pt>
                <c:pt idx="1">
                  <c:v>64.2</c:v>
                </c:pt>
                <c:pt idx="2">
                  <c:v>80.099999999999994</c:v>
                </c:pt>
                <c:pt idx="3">
                  <c:v>79.599999999999994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7AA-451F-B489-34AB5A30F33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Male TAVR</c:v>
                </c:pt>
              </c:strCache>
            </c:strRef>
          </c:tx>
          <c:spPr>
            <a:ln w="22225"/>
          </c:spPr>
          <c:marker>
            <c:symbol val="square"/>
            <c:size val="3"/>
          </c:marker>
          <c:cat>
            <c:strRef>
              <c:f>Sheet1!$A$2:$A$5</c:f>
              <c:strCache>
                <c:ptCount val="4"/>
                <c:pt idx="0">
                  <c:v>Baseline</c:v>
                </c:pt>
                <c:pt idx="1">
                  <c:v>30 Days</c:v>
                </c:pt>
                <c:pt idx="2">
                  <c:v>6 Months</c:v>
                </c:pt>
                <c:pt idx="3">
                  <c:v>12 Months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61.8</c:v>
                </c:pt>
                <c:pt idx="1">
                  <c:v>80.7</c:v>
                </c:pt>
                <c:pt idx="2">
                  <c:v>82.2</c:v>
                </c:pt>
                <c:pt idx="3">
                  <c:v>82.6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7AA-451F-B489-34AB5A30F33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Male SAVR</c:v>
                </c:pt>
              </c:strCache>
            </c:strRef>
          </c:tx>
          <c:spPr>
            <a:ln w="22225"/>
          </c:spPr>
          <c:marker>
            <c:symbol val="square"/>
            <c:size val="3"/>
          </c:marker>
          <c:cat>
            <c:strRef>
              <c:f>Sheet1!$A$2:$A$5</c:f>
              <c:strCache>
                <c:ptCount val="4"/>
                <c:pt idx="0">
                  <c:v>Baseline</c:v>
                </c:pt>
                <c:pt idx="1">
                  <c:v>30 Days</c:v>
                </c:pt>
                <c:pt idx="2">
                  <c:v>6 Months</c:v>
                </c:pt>
                <c:pt idx="3">
                  <c:v>12 Months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60.8</c:v>
                </c:pt>
                <c:pt idx="1">
                  <c:v>67.599999999999994</c:v>
                </c:pt>
                <c:pt idx="2">
                  <c:v>83</c:v>
                </c:pt>
                <c:pt idx="3">
                  <c:v>82.2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7AA-451F-B489-34AB5A30F3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5026216"/>
        <c:axId val="2145016376"/>
      </c:lineChart>
      <c:catAx>
        <c:axId val="21450262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600" baseline="0"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2145016376"/>
        <c:crosses val="autoZero"/>
        <c:auto val="1"/>
        <c:lblAlgn val="ctr"/>
        <c:lblOffset val="100"/>
        <c:noMultiLvlLbl val="0"/>
      </c:catAx>
      <c:valAx>
        <c:axId val="2145016376"/>
        <c:scaling>
          <c:orientation val="minMax"/>
          <c:max val="100"/>
          <c:min val="4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600" baseline="0"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21450262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787948457095273"/>
          <c:y val="1.7969515916589074E-2"/>
          <c:w val="0.8309878349129759"/>
          <c:h val="0.18805649877070432"/>
        </c:manualLayout>
      </c:layout>
      <c:overlay val="0"/>
      <c:txPr>
        <a:bodyPr/>
        <a:lstStyle/>
        <a:p>
          <a:pPr>
            <a:defRPr sz="600">
              <a:latin typeface="Calibri" panose="020F0502020204030204" pitchFamily="34" charset="0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'6 minute walk'!$C$6</c:f>
              <c:strCache>
                <c:ptCount val="1"/>
                <c:pt idx="0">
                  <c:v>Change in Meters Walked in 6 Minutes Relative to Baseline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D0C-41C8-89E1-84BA0560375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D0C-41C8-89E1-84BA0560375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D0C-41C8-89E1-84BA0560375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DD0C-41C8-89E1-84BA05603751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D0C-41C8-89E1-84BA05603751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D0C-41C8-89E1-84BA05603751}"/>
              </c:ext>
            </c:extLst>
          </c:dPt>
          <c:dLbls>
            <c:dLbl>
              <c:idx val="0"/>
              <c:layout>
                <c:manualLayout>
                  <c:x val="0"/>
                  <c:y val="2.6098741609100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D0C-41C8-89E1-84BA05603751}"/>
                </c:ext>
              </c:extLst>
            </c:dLbl>
            <c:dLbl>
              <c:idx val="1"/>
              <c:layout>
                <c:manualLayout>
                  <c:x val="0"/>
                  <c:y val="0.230304939155332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0C-41C8-89E1-84BA05603751}"/>
                </c:ext>
              </c:extLst>
            </c:dLbl>
            <c:dLbl>
              <c:idx val="2"/>
              <c:layout>
                <c:manualLayout>
                  <c:x val="-6.8506399166106043E-17"/>
                  <c:y val="2.6098741609100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0C-41C8-89E1-84BA05603751}"/>
                </c:ext>
              </c:extLst>
            </c:dLbl>
            <c:dLbl>
              <c:idx val="3"/>
              <c:layout>
                <c:manualLayout>
                  <c:x val="0"/>
                  <c:y val="2.6098741609100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D0C-41C8-89E1-84BA05603751}"/>
                </c:ext>
              </c:extLst>
            </c:dLbl>
            <c:dLbl>
              <c:idx val="4"/>
              <c:layout>
                <c:manualLayout>
                  <c:x val="0"/>
                  <c:y val="2.6098741609100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0C-41C8-89E1-84BA05603751}"/>
                </c:ext>
              </c:extLst>
            </c:dLbl>
            <c:dLbl>
              <c:idx val="5"/>
              <c:layout>
                <c:manualLayout>
                  <c:x val="0"/>
                  <c:y val="0.254545454545454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0C-41C8-89E1-84BA05603751}"/>
                </c:ext>
              </c:extLst>
            </c:dLbl>
            <c:dLbl>
              <c:idx val="6"/>
              <c:layout>
                <c:manualLayout>
                  <c:x val="-1.3701279833221209E-16"/>
                  <c:y val="2.6098741609100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0C-41C8-89E1-84BA05603751}"/>
                </c:ext>
              </c:extLst>
            </c:dLbl>
            <c:dLbl>
              <c:idx val="7"/>
              <c:layout>
                <c:manualLayout>
                  <c:x val="0"/>
                  <c:y val="2.6098741609100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0C-41C8-89E1-84BA056037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'6 minute walk'!$D$3:$K$5</c:f>
              <c:multiLvlStrCache>
                <c:ptCount val="8"/>
                <c:lvl>
                  <c:pt idx="0">
                    <c:v>TAVR                                                                       (N=293)</c:v>
                  </c:pt>
                  <c:pt idx="1">
                    <c:v>SAVR                                                             (N=222)</c:v>
                  </c:pt>
                  <c:pt idx="2">
                    <c:v>TAVR                                                                       (N=260)</c:v>
                  </c:pt>
                  <c:pt idx="3">
                    <c:v>SAVR                                                             (N=220)</c:v>
                  </c:pt>
                  <c:pt idx="4">
                    <c:v>TAVR                                                                 (N=416)</c:v>
                  </c:pt>
                  <c:pt idx="5">
                    <c:v>SAVR                                                              (N=306)</c:v>
                  </c:pt>
                  <c:pt idx="6">
                    <c:v>TAVR                                                                 (N=364)</c:v>
                  </c:pt>
                  <c:pt idx="7">
                    <c:v>SAVR                                                              (N=281)</c:v>
                  </c:pt>
                </c:lvl>
                <c:lvl>
                  <c:pt idx="0">
                    <c:v>30 Days</c:v>
                  </c:pt>
                  <c:pt idx="2">
                    <c:v>12 Months</c:v>
                  </c:pt>
                  <c:pt idx="4">
                    <c:v>30 Days</c:v>
                  </c:pt>
                  <c:pt idx="6">
                    <c:v>12 Months</c:v>
                  </c:pt>
                </c:lvl>
                <c:lvl>
                  <c:pt idx="0">
                    <c:v>Females</c:v>
                  </c:pt>
                  <c:pt idx="4">
                    <c:v>Males</c:v>
                  </c:pt>
                </c:lvl>
              </c:multiLvlStrCache>
            </c:multiLvlStrRef>
          </c:cat>
          <c:val>
            <c:numRef>
              <c:f>'6 minute walk'!$D$6:$K$6</c:f>
              <c:numCache>
                <c:formatCode>0.0</c:formatCode>
                <c:ptCount val="8"/>
                <c:pt idx="0">
                  <c:v>36.299999999999997</c:v>
                </c:pt>
                <c:pt idx="1">
                  <c:v>-12</c:v>
                </c:pt>
                <c:pt idx="2">
                  <c:v>49.8</c:v>
                </c:pt>
                <c:pt idx="3">
                  <c:v>23.1</c:v>
                </c:pt>
                <c:pt idx="4">
                  <c:v>34.700000000000003</c:v>
                </c:pt>
                <c:pt idx="5">
                  <c:v>-16.100000000000001</c:v>
                </c:pt>
                <c:pt idx="6">
                  <c:v>27.8</c:v>
                </c:pt>
                <c:pt idx="7">
                  <c:v>13.7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0C-41C8-89E1-84BA056037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5"/>
        <c:overlap val="28"/>
        <c:axId val="380673792"/>
        <c:axId val="380674448"/>
      </c:barChart>
      <c:catAx>
        <c:axId val="38067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380674448"/>
        <c:crosses val="autoZero"/>
        <c:auto val="1"/>
        <c:lblAlgn val="ctr"/>
        <c:lblOffset val="100"/>
        <c:noMultiLvlLbl val="0"/>
      </c:catAx>
      <c:valAx>
        <c:axId val="380674448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380673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500"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53613-6767-3A4D-A4D3-6C567E72B184}" type="datetimeFigureOut">
              <a:t>5/18/2018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69F52-5390-054A-9FCC-BA07D774891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12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2" algn="l" defTabSz="9142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3" algn="l" defTabSz="9142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24" algn="l" defTabSz="9142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66" algn="l" defTabSz="9142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08" algn="l" defTabSz="9142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49" algn="l" defTabSz="9142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90" algn="l" defTabSz="9142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32" algn="l" defTabSz="9142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69F52-5390-054A-9FCC-BA07D7748917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473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2" y="1597824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9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8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326C319-81D1-42A7-AF11-EAD9700378C1}" type="datetimeFigureOut">
              <a:rPr lang="fr-FR" smtClean="0"/>
              <a:t>18/05/2018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3819173-E496-4431-9A13-CB37659C50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915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326C319-81D1-42A7-AF11-EAD9700378C1}" type="datetimeFigureOut">
              <a:rPr lang="fr-FR" smtClean="0"/>
              <a:t>18/05/2018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3819173-E496-4431-9A13-CB37659C50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241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2" y="154781"/>
            <a:ext cx="2057401" cy="329088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2" y="154781"/>
            <a:ext cx="6019801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326C319-81D1-42A7-AF11-EAD9700378C1}" type="datetimeFigureOut">
              <a:rPr lang="fr-FR" smtClean="0"/>
              <a:t>18/05/2018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3819173-E496-4431-9A13-CB37659C50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3192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326C319-81D1-42A7-AF11-EAD9700378C1}" type="datetimeFigureOut">
              <a:rPr lang="fr-FR" smtClean="0"/>
              <a:t>18/05/2018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3819173-E496-4431-9A13-CB37659C50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4815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4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1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6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5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8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90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3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6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81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326C319-81D1-42A7-AF11-EAD9700378C1}" type="datetimeFigureOut">
              <a:rPr lang="fr-FR" smtClean="0"/>
              <a:t>18/05/2018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3819173-E496-4431-9A13-CB37659C50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639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3" y="900113"/>
            <a:ext cx="4038601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1" y="900113"/>
            <a:ext cx="4038601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326C319-81D1-42A7-AF11-EAD9700378C1}" type="datetimeFigureOut">
              <a:rPr lang="fr-FR" smtClean="0"/>
              <a:t>18/05/2018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3819173-E496-4431-9A13-CB37659C50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2259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69" indent="0">
              <a:buNone/>
              <a:defRPr sz="2000" b="1"/>
            </a:lvl2pPr>
            <a:lvl3pPr marL="914538" indent="0">
              <a:buNone/>
              <a:defRPr sz="1800" b="1"/>
            </a:lvl3pPr>
            <a:lvl4pPr marL="1371807" indent="0">
              <a:buNone/>
              <a:defRPr sz="1600" b="1"/>
            </a:lvl4pPr>
            <a:lvl5pPr marL="1829076" indent="0">
              <a:buNone/>
              <a:defRPr sz="1600" b="1"/>
            </a:lvl5pPr>
            <a:lvl6pPr marL="2286345" indent="0">
              <a:buNone/>
              <a:defRPr sz="1600" b="1"/>
            </a:lvl6pPr>
            <a:lvl7pPr marL="2743615" indent="0">
              <a:buNone/>
              <a:defRPr sz="1600" b="1"/>
            </a:lvl7pPr>
            <a:lvl8pPr marL="3200883" indent="0">
              <a:buNone/>
              <a:defRPr sz="1600" b="1"/>
            </a:lvl8pPr>
            <a:lvl9pPr marL="3658153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4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69" indent="0">
              <a:buNone/>
              <a:defRPr sz="2000" b="1"/>
            </a:lvl2pPr>
            <a:lvl3pPr marL="914538" indent="0">
              <a:buNone/>
              <a:defRPr sz="1800" b="1"/>
            </a:lvl3pPr>
            <a:lvl4pPr marL="1371807" indent="0">
              <a:buNone/>
              <a:defRPr sz="1600" b="1"/>
            </a:lvl4pPr>
            <a:lvl5pPr marL="1829076" indent="0">
              <a:buNone/>
              <a:defRPr sz="1600" b="1"/>
            </a:lvl5pPr>
            <a:lvl6pPr marL="2286345" indent="0">
              <a:buNone/>
              <a:defRPr sz="1600" b="1"/>
            </a:lvl6pPr>
            <a:lvl7pPr marL="2743615" indent="0">
              <a:buNone/>
              <a:defRPr sz="1600" b="1"/>
            </a:lvl7pPr>
            <a:lvl8pPr marL="3200883" indent="0">
              <a:buNone/>
              <a:defRPr sz="1600" b="1"/>
            </a:lvl8pPr>
            <a:lvl9pPr marL="3658153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4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326C319-81D1-42A7-AF11-EAD9700378C1}" type="datetimeFigureOut">
              <a:rPr lang="fr-FR" smtClean="0"/>
              <a:t>18/05/2018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3819173-E496-4431-9A13-CB37659C50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335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326C319-81D1-42A7-AF11-EAD9700378C1}" type="datetimeFigureOut">
              <a:rPr lang="fr-FR" smtClean="0"/>
              <a:t>18/05/2018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3819173-E496-4431-9A13-CB37659C50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197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326C319-81D1-42A7-AF11-EAD9700378C1}" type="datetimeFigureOut">
              <a:rPr lang="fr-FR" smtClean="0"/>
              <a:t>18/05/2018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3819173-E496-4431-9A13-CB37659C50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8092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6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4" y="204793"/>
            <a:ext cx="5111749" cy="4389835"/>
          </a:xfrm>
          <a:prstGeom prst="rect">
            <a:avLst/>
          </a:prstGeom>
        </p:spPr>
        <p:txBody>
          <a:bodyPr/>
          <a:lstStyle>
            <a:lvl1pPr>
              <a:defRPr sz="320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6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69" indent="0">
              <a:buNone/>
              <a:defRPr sz="1200"/>
            </a:lvl2pPr>
            <a:lvl3pPr marL="914538" indent="0">
              <a:buNone/>
              <a:defRPr sz="1000"/>
            </a:lvl3pPr>
            <a:lvl4pPr marL="1371807" indent="0">
              <a:buNone/>
              <a:defRPr sz="900"/>
            </a:lvl4pPr>
            <a:lvl5pPr marL="1829076" indent="0">
              <a:buNone/>
              <a:defRPr sz="900"/>
            </a:lvl5pPr>
            <a:lvl6pPr marL="2286345" indent="0">
              <a:buNone/>
              <a:defRPr sz="900"/>
            </a:lvl6pPr>
            <a:lvl7pPr marL="2743615" indent="0">
              <a:buNone/>
              <a:defRPr sz="900"/>
            </a:lvl7pPr>
            <a:lvl8pPr marL="3200883" indent="0">
              <a:buNone/>
              <a:defRPr sz="900"/>
            </a:lvl8pPr>
            <a:lvl9pPr marL="3658153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326C319-81D1-42A7-AF11-EAD9700378C1}" type="datetimeFigureOut">
              <a:rPr lang="fr-FR" smtClean="0"/>
              <a:t>18/05/2018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3819173-E496-4431-9A13-CB37659C50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77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1"/>
            </a:lvl1pPr>
            <a:lvl2pPr marL="457269" indent="0">
              <a:buNone/>
              <a:defRPr sz="2800"/>
            </a:lvl2pPr>
            <a:lvl3pPr marL="914538" indent="0">
              <a:buNone/>
              <a:defRPr sz="2400"/>
            </a:lvl3pPr>
            <a:lvl4pPr marL="1371807" indent="0">
              <a:buNone/>
              <a:defRPr sz="2000"/>
            </a:lvl4pPr>
            <a:lvl5pPr marL="1829076" indent="0">
              <a:buNone/>
              <a:defRPr sz="2000"/>
            </a:lvl5pPr>
            <a:lvl6pPr marL="2286345" indent="0">
              <a:buNone/>
              <a:defRPr sz="2000"/>
            </a:lvl6pPr>
            <a:lvl7pPr marL="2743615" indent="0">
              <a:buNone/>
              <a:defRPr sz="2000"/>
            </a:lvl7pPr>
            <a:lvl8pPr marL="3200883" indent="0">
              <a:buNone/>
              <a:defRPr sz="2000"/>
            </a:lvl8pPr>
            <a:lvl9pPr marL="3658153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69" indent="0">
              <a:buNone/>
              <a:defRPr sz="1200"/>
            </a:lvl2pPr>
            <a:lvl3pPr marL="914538" indent="0">
              <a:buNone/>
              <a:defRPr sz="1000"/>
            </a:lvl3pPr>
            <a:lvl4pPr marL="1371807" indent="0">
              <a:buNone/>
              <a:defRPr sz="900"/>
            </a:lvl4pPr>
            <a:lvl5pPr marL="1829076" indent="0">
              <a:buNone/>
              <a:defRPr sz="900"/>
            </a:lvl5pPr>
            <a:lvl6pPr marL="2286345" indent="0">
              <a:buNone/>
              <a:defRPr sz="900"/>
            </a:lvl6pPr>
            <a:lvl7pPr marL="2743615" indent="0">
              <a:buNone/>
              <a:defRPr sz="900"/>
            </a:lvl7pPr>
            <a:lvl8pPr marL="3200883" indent="0">
              <a:buNone/>
              <a:defRPr sz="900"/>
            </a:lvl8pPr>
            <a:lvl9pPr marL="3658153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326C319-81D1-42A7-AF11-EAD9700378C1}" type="datetimeFigureOut">
              <a:rPr lang="fr-FR" smtClean="0"/>
              <a:t>18/05/2018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3819173-E496-4431-9A13-CB37659C50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4215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43432DF1-2FF9-DD44-9EB6-0B1CE5212BA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460432" y="4743499"/>
            <a:ext cx="539552" cy="242407"/>
          </a:xfrm>
          <a:prstGeom prst="rect">
            <a:avLst/>
          </a:prstGeom>
          <a:solidFill>
            <a:srgbClr val="60257A"/>
          </a:solidFill>
        </p:spPr>
      </p:pic>
    </p:spTree>
    <p:extLst>
      <p:ext uri="{BB962C8B-B14F-4D97-AF65-F5344CB8AC3E}">
        <p14:creationId xmlns:p14="http://schemas.microsoft.com/office/powerpoint/2010/main" val="3994897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538" rtl="0" eaLnBrk="1" latinLnBrk="0" hangingPunct="1">
        <a:spcBef>
          <a:spcPct val="0"/>
        </a:spcBef>
        <a:buNone/>
        <a:defRPr sz="44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52" indent="-342952" algn="l" defTabSz="914538" rtl="0" eaLnBrk="1" latinLnBrk="0" hangingPunct="1">
        <a:spcBef>
          <a:spcPct val="20000"/>
        </a:spcBef>
        <a:buFont typeface="Arial" pitchFamily="34" charset="0"/>
        <a:buChar char="•"/>
        <a:defRPr sz="3201" kern="1200">
          <a:solidFill>
            <a:schemeClr val="tx1"/>
          </a:solidFill>
          <a:latin typeface="+mn-lt"/>
          <a:ea typeface="+mn-ea"/>
          <a:cs typeface="+mn-cs"/>
        </a:defRPr>
      </a:lvl1pPr>
      <a:lvl2pPr marL="743062" indent="-285793" algn="l" defTabSz="91453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173" indent="-228634" algn="l" defTabSz="91453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442" indent="-228634" algn="l" defTabSz="91453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711" indent="-228634" algn="l" defTabSz="91453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980" indent="-228634" algn="l" defTabSz="91453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249" indent="-228634" algn="l" defTabSz="91453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518" indent="-228634" algn="l" defTabSz="91453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787" indent="-228634" algn="l" defTabSz="91453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5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69" algn="l" defTabSz="9145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538" algn="l" defTabSz="9145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807" algn="l" defTabSz="9145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9076" algn="l" defTabSz="9145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345" algn="l" defTabSz="9145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615" algn="l" defTabSz="9145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883" algn="l" defTabSz="9145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153" algn="l" defTabSz="9145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5664" userDrawn="1">
          <p15:clr>
            <a:srgbClr val="F26B43"/>
          </p15:clr>
        </p15:guide>
        <p15:guide id="4" pos="96" userDrawn="1">
          <p15:clr>
            <a:srgbClr val="F26B43"/>
          </p15:clr>
        </p15:guide>
        <p15:guide id="5" orient="horz" pos="3132" userDrawn="1">
          <p15:clr>
            <a:srgbClr val="F26B43"/>
          </p15:clr>
        </p15:guide>
        <p15:guide id="6" orient="horz" pos="84" userDrawn="1">
          <p15:clr>
            <a:srgbClr val="F26B43"/>
          </p15:clr>
        </p15:guide>
        <p15:guide id="7" pos="1416" userDrawn="1">
          <p15:clr>
            <a:srgbClr val="F26B43"/>
          </p15:clr>
        </p15:guide>
        <p15:guide id="8" pos="1512" userDrawn="1">
          <p15:clr>
            <a:srgbClr val="F26B43"/>
          </p15:clr>
        </p15:guide>
        <p15:guide id="9" pos="2832" userDrawn="1">
          <p15:clr>
            <a:srgbClr val="F26B43"/>
          </p15:clr>
        </p15:guide>
        <p15:guide id="10" pos="2928" userDrawn="1">
          <p15:clr>
            <a:srgbClr val="F26B43"/>
          </p15:clr>
        </p15:guide>
        <p15:guide id="11" pos="4248" userDrawn="1">
          <p15:clr>
            <a:srgbClr val="F26B43"/>
          </p15:clr>
        </p15:guide>
        <p15:guide id="12" pos="4344" userDrawn="1">
          <p15:clr>
            <a:srgbClr val="F26B43"/>
          </p15:clr>
        </p15:guide>
        <p15:guide id="13" orient="horz" pos="70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121">
            <a:extLst>
              <a:ext uri="{FF2B5EF4-FFF2-40B4-BE49-F238E27FC236}">
                <a16:creationId xmlns:a16="http://schemas.microsoft.com/office/drawing/2014/main" id="{2F3B3DB4-E803-4230-A793-8CFF8DDC3924}"/>
              </a:ext>
            </a:extLst>
          </p:cNvPr>
          <p:cNvSpPr/>
          <p:nvPr/>
        </p:nvSpPr>
        <p:spPr>
          <a:xfrm>
            <a:off x="4509737" y="3914725"/>
            <a:ext cx="339561" cy="6363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67CC52EB-B50E-482C-B74C-D07601CF1502}"/>
              </a:ext>
            </a:extLst>
          </p:cNvPr>
          <p:cNvGrpSpPr/>
          <p:nvPr/>
        </p:nvGrpSpPr>
        <p:grpSpPr>
          <a:xfrm>
            <a:off x="3712750" y="3503590"/>
            <a:ext cx="2040350" cy="1631039"/>
            <a:chOff x="3833714" y="3330267"/>
            <a:chExt cx="2675943" cy="1385858"/>
          </a:xfrm>
        </p:grpSpPr>
        <p:graphicFrame>
          <p:nvGraphicFramePr>
            <p:cNvPr id="92" name="Content Placeholder 3">
              <a:extLst>
                <a:ext uri="{FF2B5EF4-FFF2-40B4-BE49-F238E27FC236}">
                  <a16:creationId xmlns:a16="http://schemas.microsoft.com/office/drawing/2014/main" id="{05878E80-E9BF-4465-B4BC-34E3CEEE8A5C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646725758"/>
                </p:ext>
              </p:extLst>
            </p:nvPr>
          </p:nvGraphicFramePr>
          <p:xfrm>
            <a:off x="3978614" y="3330267"/>
            <a:ext cx="2531043" cy="138585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1CBB3AE5-D349-40AF-A1C1-AE395AB6A5E9}"/>
                </a:ext>
              </a:extLst>
            </p:cNvPr>
            <p:cNvSpPr txBox="1"/>
            <p:nvPr/>
          </p:nvSpPr>
          <p:spPr>
            <a:xfrm rot="16200000">
              <a:off x="3536563" y="3850193"/>
              <a:ext cx="797245" cy="2029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latin typeface="Calibri" panose="020F0502020204030204" pitchFamily="34" charset="0"/>
                  <a:cs typeface="Calibri" panose="020F0502020204030204" pitchFamily="34" charset="0"/>
                </a:rPr>
                <a:t>KCCQ Summary Score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90BA536E-6F6E-4C24-938B-2B1060E56E87}"/>
              </a:ext>
            </a:extLst>
          </p:cNvPr>
          <p:cNvSpPr txBox="1"/>
          <p:nvPr/>
        </p:nvSpPr>
        <p:spPr>
          <a:xfrm>
            <a:off x="1071563" y="544428"/>
            <a:ext cx="701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8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Erasmus University Medical Center, Rotterdam, The Netherlands; </a:t>
            </a:r>
            <a:r>
              <a:rPr lang="en-US" sz="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8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Riverside Methodist Hospital, Columbus, OH; </a:t>
            </a:r>
            <a:r>
              <a:rPr lang="en-US" sz="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Beth Israel Deaconess Medical Center, Boston, MA; </a:t>
            </a:r>
            <a:r>
              <a:rPr lang="en-US" sz="800" baseline="30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4</a:t>
            </a:r>
            <a:r>
              <a:rPr lang="en-US" sz="8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Imperial College London, London, UK;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aseline="30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5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Houston Methodist </a:t>
            </a:r>
            <a:r>
              <a:rPr lang="en-US" sz="800" dirty="0" err="1">
                <a:latin typeface="Calibri" panose="020F0502020204030204" pitchFamily="34" charset="0"/>
                <a:cs typeface="Calibri" panose="020F0502020204030204" pitchFamily="34" charset="0"/>
              </a:rPr>
              <a:t>DeBakey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 Heart and Vascular Center, Houston, TX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03479EF-744F-4D2D-BD65-1E85EA2098D9}"/>
              </a:ext>
            </a:extLst>
          </p:cNvPr>
          <p:cNvSpPr txBox="1"/>
          <p:nvPr/>
        </p:nvSpPr>
        <p:spPr>
          <a:xfrm>
            <a:off x="0" y="1544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Clinical Outcomes of Surgical or Transcatheter Aortic Valve Replacement in Intermediate Risk Patients According to Sex</a:t>
            </a:r>
          </a:p>
          <a:p>
            <a:pPr algn="ctr"/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Results from the SURTAVI Trial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BA86496-CD4F-4DD6-BFE2-DD972251CD71}"/>
              </a:ext>
            </a:extLst>
          </p:cNvPr>
          <p:cNvSpPr txBox="1"/>
          <p:nvPr/>
        </p:nvSpPr>
        <p:spPr>
          <a:xfrm>
            <a:off x="0" y="380905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Nicolas M. Van Mieghem, MD, PhD</a:t>
            </a:r>
            <a:r>
              <a:rPr lang="en-US" sz="1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, Steven J. </a:t>
            </a:r>
            <a:r>
              <a:rPr lang="en-US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Yakubov</a:t>
            </a: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, MD</a:t>
            </a:r>
            <a:r>
              <a:rPr lang="en-US" sz="1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, Jeffrey J. </a:t>
            </a:r>
            <a:r>
              <a:rPr lang="en-US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Popma</a:t>
            </a: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, MD</a:t>
            </a:r>
            <a:r>
              <a:rPr lang="en-US" sz="1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, Patrick W. Serruys, MD, PhD</a:t>
            </a:r>
            <a:r>
              <a:rPr lang="en-US" sz="1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, Michael J. Reardon, MD</a:t>
            </a:r>
            <a:r>
              <a:rPr lang="en-US" sz="1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, for the SURTAVI Investigators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C037510-B1A6-4185-B0F8-626711ED4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499517"/>
              </p:ext>
            </p:extLst>
          </p:nvPr>
        </p:nvGraphicFramePr>
        <p:xfrm>
          <a:off x="141514" y="3554776"/>
          <a:ext cx="3571236" cy="146304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893198">
                  <a:extLst>
                    <a:ext uri="{9D8B030D-6E8A-4147-A177-3AD203B41FA5}">
                      <a16:colId xmlns:a16="http://schemas.microsoft.com/office/drawing/2014/main" val="2385171692"/>
                    </a:ext>
                  </a:extLst>
                </a:gridCol>
                <a:gridCol w="426237">
                  <a:extLst>
                    <a:ext uri="{9D8B030D-6E8A-4147-A177-3AD203B41FA5}">
                      <a16:colId xmlns:a16="http://schemas.microsoft.com/office/drawing/2014/main" val="3334340409"/>
                    </a:ext>
                  </a:extLst>
                </a:gridCol>
                <a:gridCol w="428231">
                  <a:extLst>
                    <a:ext uri="{9D8B030D-6E8A-4147-A177-3AD203B41FA5}">
                      <a16:colId xmlns:a16="http://schemas.microsoft.com/office/drawing/2014/main" val="3918248451"/>
                    </a:ext>
                  </a:extLst>
                </a:gridCol>
                <a:gridCol w="428231">
                  <a:extLst>
                    <a:ext uri="{9D8B030D-6E8A-4147-A177-3AD203B41FA5}">
                      <a16:colId xmlns:a16="http://schemas.microsoft.com/office/drawing/2014/main" val="389125458"/>
                    </a:ext>
                  </a:extLst>
                </a:gridCol>
                <a:gridCol w="109109">
                  <a:extLst>
                    <a:ext uri="{9D8B030D-6E8A-4147-A177-3AD203B41FA5}">
                      <a16:colId xmlns:a16="http://schemas.microsoft.com/office/drawing/2014/main" val="395093352"/>
                    </a:ext>
                  </a:extLst>
                </a:gridCol>
                <a:gridCol w="429768">
                  <a:extLst>
                    <a:ext uri="{9D8B030D-6E8A-4147-A177-3AD203B41FA5}">
                      <a16:colId xmlns:a16="http://schemas.microsoft.com/office/drawing/2014/main" val="58308559"/>
                    </a:ext>
                  </a:extLst>
                </a:gridCol>
                <a:gridCol w="428231">
                  <a:extLst>
                    <a:ext uri="{9D8B030D-6E8A-4147-A177-3AD203B41FA5}">
                      <a16:colId xmlns:a16="http://schemas.microsoft.com/office/drawing/2014/main" val="3403493589"/>
                    </a:ext>
                  </a:extLst>
                </a:gridCol>
                <a:gridCol w="428231">
                  <a:extLst>
                    <a:ext uri="{9D8B030D-6E8A-4147-A177-3AD203B41FA5}">
                      <a16:colId xmlns:a16="http://schemas.microsoft.com/office/drawing/2014/main" val="3888908663"/>
                    </a:ext>
                  </a:extLst>
                </a:gridCol>
              </a:tblGrid>
              <a:tr h="99060">
                <a:tc>
                  <a:txBody>
                    <a:bodyPr/>
                    <a:lstStyle/>
                    <a:p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Females</a:t>
                      </a:r>
                    </a:p>
                  </a:txBody>
                  <a:tcPr marL="22860" marR="22860" marT="11430" marB="1143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Males</a:t>
                      </a:r>
                    </a:p>
                  </a:txBody>
                  <a:tcPr marL="22860" marR="22860" marT="11430" marB="1143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658134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r>
                        <a:rPr lang="en-US" sz="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Characteristic </a:t>
                      </a:r>
                    </a:p>
                    <a:p>
                      <a:r>
                        <a:rPr lang="en-US" sz="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or mean ± SD</a:t>
                      </a:r>
                    </a:p>
                  </a:txBody>
                  <a:tcPr marL="22860" marR="22860" marT="11430" marB="11430" anchor="b">
                    <a:lnT w="25400" cmpd="sng">
                      <a:noFill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TAVR </a:t>
                      </a:r>
                    </a:p>
                    <a:p>
                      <a:pPr algn="ctr"/>
                      <a:r>
                        <a:rPr lang="en-US" sz="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N=366</a:t>
                      </a:r>
                    </a:p>
                  </a:txBody>
                  <a:tcPr marL="22860" marR="22860" marT="11430" marB="11430" anchor="b"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SAVR </a:t>
                      </a:r>
                    </a:p>
                    <a:p>
                      <a:pPr algn="ctr"/>
                      <a:r>
                        <a:rPr lang="en-US" sz="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N=358</a:t>
                      </a:r>
                    </a:p>
                  </a:txBody>
                  <a:tcPr marL="22860" marR="22860" marT="11430" marB="11430" anchor="b"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P-value</a:t>
                      </a:r>
                    </a:p>
                  </a:txBody>
                  <a:tcPr marL="22860" marR="22860" marT="11430" marB="11430" anchor="b"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 anchor="b">
                    <a:lnT w="25400" cmpd="sng">
                      <a:noFill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TAVR </a:t>
                      </a:r>
                    </a:p>
                    <a:p>
                      <a:pPr algn="ctr"/>
                      <a:r>
                        <a:rPr lang="en-US" sz="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N=498</a:t>
                      </a:r>
                    </a:p>
                  </a:txBody>
                  <a:tcPr marL="22860" marR="22860" marT="11430" marB="11430" anchor="b"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SAVR </a:t>
                      </a:r>
                    </a:p>
                    <a:p>
                      <a:pPr algn="ctr"/>
                      <a:r>
                        <a:rPr lang="en-US" sz="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N=438</a:t>
                      </a:r>
                    </a:p>
                  </a:txBody>
                  <a:tcPr marL="22860" marR="22860" marT="11430" marB="11430" anchor="b"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P-value</a:t>
                      </a:r>
                    </a:p>
                  </a:txBody>
                  <a:tcPr marL="22860" marR="22860" marT="11430" marB="11430" anchor="b"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16130"/>
                  </a:ext>
                </a:extLst>
              </a:tr>
              <a:tr h="105410">
                <a:tc>
                  <a:txBody>
                    <a:bodyPr/>
                    <a:lstStyle/>
                    <a:p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Age, years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79.9 ± 6.0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80.1 ± 5.8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0.71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79.9 ± 6.4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79.4 ± 6.3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</a:t>
                      </a:r>
                    </a:p>
                  </a:txBody>
                  <a:tcPr marL="22860" marR="22860" marT="11430" marB="11430"/>
                </a:tc>
                <a:extLst>
                  <a:ext uri="{0D108BD9-81ED-4DB2-BD59-A6C34878D82A}">
                    <a16:rowId xmlns:a16="http://schemas.microsoft.com/office/drawing/2014/main" val="2769533203"/>
                  </a:ext>
                </a:extLst>
              </a:tr>
              <a:tr h="105410">
                <a:tc>
                  <a:txBody>
                    <a:bodyPr/>
                    <a:lstStyle/>
                    <a:p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STS PROM, %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4.6 ± 1.5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4.7 ± 1.6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0.24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4.2 ± 1.5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4.3 ± 1.7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0.35</a:t>
                      </a:r>
                    </a:p>
                  </a:txBody>
                  <a:tcPr marL="22860" marR="22860" marT="11430" marB="11430"/>
                </a:tc>
                <a:extLst>
                  <a:ext uri="{0D108BD9-81ED-4DB2-BD59-A6C34878D82A}">
                    <a16:rowId xmlns:a16="http://schemas.microsoft.com/office/drawing/2014/main" val="3337344337"/>
                  </a:ext>
                </a:extLst>
              </a:tr>
              <a:tr h="105410">
                <a:tc>
                  <a:txBody>
                    <a:bodyPr/>
                    <a:lstStyle/>
                    <a:p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Diabetes mellitus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30.9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30.4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0.90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36.5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38.4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0.57</a:t>
                      </a:r>
                    </a:p>
                  </a:txBody>
                  <a:tcPr marL="22860" marR="22860" marT="11430" marB="11430"/>
                </a:tc>
                <a:extLst>
                  <a:ext uri="{0D108BD9-81ED-4DB2-BD59-A6C34878D82A}">
                    <a16:rowId xmlns:a16="http://schemas.microsoft.com/office/drawing/2014/main" val="2900268043"/>
                  </a:ext>
                </a:extLst>
              </a:tr>
              <a:tr h="105410">
                <a:tc>
                  <a:txBody>
                    <a:bodyPr/>
                    <a:lstStyle/>
                    <a:p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Prior stroke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4.1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5.0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0.55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8.4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8.9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0.80</a:t>
                      </a:r>
                    </a:p>
                  </a:txBody>
                  <a:tcPr marL="22860" marR="22860" marT="11430" marB="11430"/>
                </a:tc>
                <a:extLst>
                  <a:ext uri="{0D108BD9-81ED-4DB2-BD59-A6C34878D82A}">
                    <a16:rowId xmlns:a16="http://schemas.microsoft.com/office/drawing/2014/main" val="4168660984"/>
                  </a:ext>
                </a:extLst>
              </a:tr>
              <a:tr h="105410">
                <a:tc>
                  <a:txBody>
                    <a:bodyPr/>
                    <a:lstStyle/>
                    <a:p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Cerebrovascular disease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14.8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13.7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0.68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19.5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18.5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0.70</a:t>
                      </a:r>
                    </a:p>
                  </a:txBody>
                  <a:tcPr marL="22860" marR="22860" marT="11430" marB="11430"/>
                </a:tc>
                <a:extLst>
                  <a:ext uri="{0D108BD9-81ED-4DB2-BD59-A6C34878D82A}">
                    <a16:rowId xmlns:a16="http://schemas.microsoft.com/office/drawing/2014/main" val="1204277342"/>
                  </a:ext>
                </a:extLst>
              </a:tr>
              <a:tr h="105410">
                <a:tc>
                  <a:txBody>
                    <a:bodyPr/>
                    <a:lstStyle/>
                    <a:p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Peripheral vascular disease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25.4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25.4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&gt;0.99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34.7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33.6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0.70</a:t>
                      </a:r>
                    </a:p>
                  </a:txBody>
                  <a:tcPr marL="22860" marR="22860" marT="11430" marB="11430"/>
                </a:tc>
                <a:extLst>
                  <a:ext uri="{0D108BD9-81ED-4DB2-BD59-A6C34878D82A}">
                    <a16:rowId xmlns:a16="http://schemas.microsoft.com/office/drawing/2014/main" val="3181201830"/>
                  </a:ext>
                </a:extLst>
              </a:tr>
              <a:tr h="105410">
                <a:tc>
                  <a:txBody>
                    <a:bodyPr/>
                    <a:lstStyle/>
                    <a:p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Coronary artery disease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48.1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49.4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0.72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73.3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76.3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0.30</a:t>
                      </a:r>
                    </a:p>
                  </a:txBody>
                  <a:tcPr marL="22860" marR="22860" marT="11430" marB="11430"/>
                </a:tc>
                <a:extLst>
                  <a:ext uri="{0D108BD9-81ED-4DB2-BD59-A6C34878D82A}">
                    <a16:rowId xmlns:a16="http://schemas.microsoft.com/office/drawing/2014/main" val="3575570647"/>
                  </a:ext>
                </a:extLst>
              </a:tr>
              <a:tr h="105410">
                <a:tc>
                  <a:txBody>
                    <a:bodyPr/>
                    <a:lstStyle/>
                    <a:p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Prior myocardial infarction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7.9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8.9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0.62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19.3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18.0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0.63</a:t>
                      </a:r>
                    </a:p>
                  </a:txBody>
                  <a:tcPr marL="22860" marR="22860" marT="11430" marB="11430"/>
                </a:tc>
                <a:extLst>
                  <a:ext uri="{0D108BD9-81ED-4DB2-BD59-A6C34878D82A}">
                    <a16:rowId xmlns:a16="http://schemas.microsoft.com/office/drawing/2014/main" val="2887140941"/>
                  </a:ext>
                </a:extLst>
              </a:tr>
              <a:tr h="105410">
                <a:tc>
                  <a:txBody>
                    <a:bodyPr/>
                    <a:lstStyle/>
                    <a:p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Prior CABG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7.1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5.6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0.40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22.5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26.7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0.13</a:t>
                      </a:r>
                    </a:p>
                  </a:txBody>
                  <a:tcPr marL="22860" marR="22860" marT="11430" marB="11430"/>
                </a:tc>
                <a:extLst>
                  <a:ext uri="{0D108BD9-81ED-4DB2-BD59-A6C34878D82A}">
                    <a16:rowId xmlns:a16="http://schemas.microsoft.com/office/drawing/2014/main" val="4223218045"/>
                  </a:ext>
                </a:extLst>
              </a:tr>
              <a:tr h="105410">
                <a:tc>
                  <a:txBody>
                    <a:bodyPr/>
                    <a:lstStyle/>
                    <a:p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Prior PCI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13.9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12.8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0.67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26.7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28.1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0.64</a:t>
                      </a:r>
                    </a:p>
                  </a:txBody>
                  <a:tcPr marL="22860" marR="22860" marT="11430" marB="11430"/>
                </a:tc>
                <a:extLst>
                  <a:ext uri="{0D108BD9-81ED-4DB2-BD59-A6C34878D82A}">
                    <a16:rowId xmlns:a16="http://schemas.microsoft.com/office/drawing/2014/main" val="2694387954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EFF959C3-3371-4114-92A0-D65F2A4F1A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647836"/>
              </p:ext>
            </p:extLst>
          </p:nvPr>
        </p:nvGraphicFramePr>
        <p:xfrm>
          <a:off x="3935186" y="1138202"/>
          <a:ext cx="5023756" cy="204216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391991">
                  <a:extLst>
                    <a:ext uri="{9D8B030D-6E8A-4147-A177-3AD203B41FA5}">
                      <a16:colId xmlns:a16="http://schemas.microsoft.com/office/drawing/2014/main" val="2385171692"/>
                    </a:ext>
                  </a:extLst>
                </a:gridCol>
                <a:gridCol w="347472">
                  <a:extLst>
                    <a:ext uri="{9D8B030D-6E8A-4147-A177-3AD203B41FA5}">
                      <a16:colId xmlns:a16="http://schemas.microsoft.com/office/drawing/2014/main" val="3334340409"/>
                    </a:ext>
                  </a:extLst>
                </a:gridCol>
                <a:gridCol w="347472">
                  <a:extLst>
                    <a:ext uri="{9D8B030D-6E8A-4147-A177-3AD203B41FA5}">
                      <a16:colId xmlns:a16="http://schemas.microsoft.com/office/drawing/2014/main" val="3918248451"/>
                    </a:ext>
                  </a:extLst>
                </a:gridCol>
                <a:gridCol w="349868">
                  <a:extLst>
                    <a:ext uri="{9D8B030D-6E8A-4147-A177-3AD203B41FA5}">
                      <a16:colId xmlns:a16="http://schemas.microsoft.com/office/drawing/2014/main" val="389125458"/>
                    </a:ext>
                  </a:extLst>
                </a:gridCol>
                <a:gridCol w="71120">
                  <a:extLst>
                    <a:ext uri="{9D8B030D-6E8A-4147-A177-3AD203B41FA5}">
                      <a16:colId xmlns:a16="http://schemas.microsoft.com/office/drawing/2014/main" val="395093352"/>
                    </a:ext>
                  </a:extLst>
                </a:gridCol>
                <a:gridCol w="347472">
                  <a:extLst>
                    <a:ext uri="{9D8B030D-6E8A-4147-A177-3AD203B41FA5}">
                      <a16:colId xmlns:a16="http://schemas.microsoft.com/office/drawing/2014/main" val="58308559"/>
                    </a:ext>
                  </a:extLst>
                </a:gridCol>
                <a:gridCol w="347472">
                  <a:extLst>
                    <a:ext uri="{9D8B030D-6E8A-4147-A177-3AD203B41FA5}">
                      <a16:colId xmlns:a16="http://schemas.microsoft.com/office/drawing/2014/main" val="3403493589"/>
                    </a:ext>
                  </a:extLst>
                </a:gridCol>
                <a:gridCol w="347472">
                  <a:extLst>
                    <a:ext uri="{9D8B030D-6E8A-4147-A177-3AD203B41FA5}">
                      <a16:colId xmlns:a16="http://schemas.microsoft.com/office/drawing/2014/main" val="3888908663"/>
                    </a:ext>
                  </a:extLst>
                </a:gridCol>
                <a:gridCol w="71120">
                  <a:extLst>
                    <a:ext uri="{9D8B030D-6E8A-4147-A177-3AD203B41FA5}">
                      <a16:colId xmlns:a16="http://schemas.microsoft.com/office/drawing/2014/main" val="1492595035"/>
                    </a:ext>
                  </a:extLst>
                </a:gridCol>
                <a:gridCol w="667512">
                  <a:extLst>
                    <a:ext uri="{9D8B030D-6E8A-4147-A177-3AD203B41FA5}">
                      <a16:colId xmlns:a16="http://schemas.microsoft.com/office/drawing/2014/main" val="2136894911"/>
                    </a:ext>
                  </a:extLst>
                </a:gridCol>
                <a:gridCol w="71120">
                  <a:extLst>
                    <a:ext uri="{9D8B030D-6E8A-4147-A177-3AD203B41FA5}">
                      <a16:colId xmlns:a16="http://schemas.microsoft.com/office/drawing/2014/main" val="490656610"/>
                    </a:ext>
                  </a:extLst>
                </a:gridCol>
                <a:gridCol w="663665">
                  <a:extLst>
                    <a:ext uri="{9D8B030D-6E8A-4147-A177-3AD203B41FA5}">
                      <a16:colId xmlns:a16="http://schemas.microsoft.com/office/drawing/2014/main" val="1319404073"/>
                    </a:ext>
                  </a:extLst>
                </a:gridCol>
              </a:tblGrid>
              <a:tr h="99060">
                <a:tc>
                  <a:txBody>
                    <a:bodyPr/>
                    <a:lstStyle/>
                    <a:p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Females</a:t>
                      </a:r>
                    </a:p>
                  </a:txBody>
                  <a:tcPr marL="22860" marR="22860" marT="11430" marB="1143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Males</a:t>
                      </a:r>
                    </a:p>
                  </a:txBody>
                  <a:tcPr marL="22860" marR="22860" marT="11430" marB="1143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Females vs. Males</a:t>
                      </a:r>
                    </a:p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TAVR</a:t>
                      </a:r>
                    </a:p>
                  </a:txBody>
                  <a:tcPr marL="22860" marR="22860" marT="11430" marB="1143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Females vs. Males</a:t>
                      </a:r>
                    </a:p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SAVR</a:t>
                      </a:r>
                    </a:p>
                  </a:txBody>
                  <a:tcPr marL="22860" marR="22860" marT="11430" marB="1143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658134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r>
                        <a:rPr lang="en-US" sz="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(Kaplan-Meier Estimates)</a:t>
                      </a:r>
                    </a:p>
                  </a:txBody>
                  <a:tcPr marL="22860" marR="22860" marT="11430" marB="11430" anchor="b">
                    <a:lnT w="25400" cmpd="sng">
                      <a:noFill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TAVR </a:t>
                      </a:r>
                    </a:p>
                    <a:p>
                      <a:pPr algn="ctr"/>
                      <a:r>
                        <a:rPr lang="en-US" sz="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N=366</a:t>
                      </a:r>
                    </a:p>
                  </a:txBody>
                  <a:tcPr marL="22860" marR="22860" marT="11430" marB="11430" anchor="b"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SAVR </a:t>
                      </a:r>
                    </a:p>
                    <a:p>
                      <a:pPr algn="ctr"/>
                      <a:r>
                        <a:rPr lang="en-US" sz="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N=358</a:t>
                      </a:r>
                    </a:p>
                  </a:txBody>
                  <a:tcPr marL="22860" marR="22860" marT="11430" marB="11430" anchor="b"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P-value</a:t>
                      </a:r>
                    </a:p>
                  </a:txBody>
                  <a:tcPr marL="22860" marR="22860" marT="11430" marB="11430" anchor="b"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 anchor="b">
                    <a:lnT w="25400" cmpd="sng">
                      <a:noFill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TAVR </a:t>
                      </a:r>
                    </a:p>
                    <a:p>
                      <a:pPr algn="ctr"/>
                      <a:r>
                        <a:rPr lang="en-US" sz="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N=498</a:t>
                      </a:r>
                    </a:p>
                  </a:txBody>
                  <a:tcPr marL="22860" marR="22860" marT="11430" marB="11430" anchor="b"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SAVR </a:t>
                      </a:r>
                    </a:p>
                    <a:p>
                      <a:pPr algn="ctr"/>
                      <a:r>
                        <a:rPr lang="en-US" sz="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N=438</a:t>
                      </a:r>
                    </a:p>
                  </a:txBody>
                  <a:tcPr marL="22860" marR="22860" marT="11430" marB="11430" anchor="b"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P-value</a:t>
                      </a:r>
                    </a:p>
                  </a:txBody>
                  <a:tcPr marL="22860" marR="22860" marT="11430" marB="11430" anchor="b"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 anchor="b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P-value</a:t>
                      </a:r>
                    </a:p>
                  </a:txBody>
                  <a:tcPr marL="22860" marR="22860" marT="11430" marB="11430" anchor="b"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P-value</a:t>
                      </a:r>
                    </a:p>
                  </a:txBody>
                  <a:tcPr marL="22860" marR="22860" marT="11430" marB="11430" anchor="b">
                    <a:lnL>
                      <a:noFill/>
                    </a:lnL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16130"/>
                  </a:ext>
                </a:extLst>
              </a:tr>
              <a:tr h="110783">
                <a:tc>
                  <a:txBody>
                    <a:bodyPr/>
                    <a:lstStyle/>
                    <a:p>
                      <a:r>
                        <a:rPr lang="en-US" sz="7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DAYS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extLst>
                  <a:ext uri="{0D108BD9-81ED-4DB2-BD59-A6C34878D82A}">
                    <a16:rowId xmlns:a16="http://schemas.microsoft.com/office/drawing/2014/main" val="2012236274"/>
                  </a:ext>
                </a:extLst>
              </a:tr>
              <a:tr h="110783">
                <a:tc>
                  <a:txBody>
                    <a:bodyPr/>
                    <a:lstStyle/>
                    <a:p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All-cause mortality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2.5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0.85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1.8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0.40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0.50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0.22</a:t>
                      </a:r>
                    </a:p>
                  </a:txBody>
                  <a:tcPr marL="22860" marR="22860" marT="11430" marB="11430"/>
                </a:tc>
                <a:extLst>
                  <a:ext uri="{0D108BD9-81ED-4DB2-BD59-A6C34878D82A}">
                    <a16:rowId xmlns:a16="http://schemas.microsoft.com/office/drawing/2014/main" val="3337344337"/>
                  </a:ext>
                </a:extLst>
              </a:tr>
              <a:tr h="110783">
                <a:tc>
                  <a:txBody>
                    <a:bodyPr/>
                    <a:lstStyle/>
                    <a:p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Stroke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3.9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5.1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0.44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2.8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5.7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0.03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0.40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0.70</a:t>
                      </a:r>
                    </a:p>
                  </a:txBody>
                  <a:tcPr marL="22860" marR="22860" marT="11430" marB="11430"/>
                </a:tc>
                <a:extLst>
                  <a:ext uri="{0D108BD9-81ED-4DB2-BD59-A6C34878D82A}">
                    <a16:rowId xmlns:a16="http://schemas.microsoft.com/office/drawing/2014/main" val="2900268043"/>
                  </a:ext>
                </a:extLst>
              </a:tr>
              <a:tr h="110783">
                <a:tc>
                  <a:txBody>
                    <a:bodyPr/>
                    <a:lstStyle/>
                    <a:p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Life-threatening or disabling bleeding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6.8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5.9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0.60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4.8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5.9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0.45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0.20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0.98</a:t>
                      </a:r>
                    </a:p>
                  </a:txBody>
                  <a:tcPr marL="22860" marR="22860" marT="11430" marB="11430"/>
                </a:tc>
                <a:extLst>
                  <a:ext uri="{0D108BD9-81ED-4DB2-BD59-A6C34878D82A}">
                    <a16:rowId xmlns:a16="http://schemas.microsoft.com/office/drawing/2014/main" val="1204277342"/>
                  </a:ext>
                </a:extLst>
              </a:tr>
              <a:tr h="110783">
                <a:tc>
                  <a:txBody>
                    <a:bodyPr/>
                    <a:lstStyle/>
                    <a:p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Major vascular complications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7.1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&lt;0.01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5.0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&lt;0.01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0.20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0.98</a:t>
                      </a:r>
                    </a:p>
                  </a:txBody>
                  <a:tcPr marL="22860" marR="22860" marT="11430" marB="11430"/>
                </a:tc>
                <a:extLst>
                  <a:ext uri="{0D108BD9-81ED-4DB2-BD59-A6C34878D82A}">
                    <a16:rowId xmlns:a16="http://schemas.microsoft.com/office/drawing/2014/main" val="3575570647"/>
                  </a:ext>
                </a:extLst>
              </a:tr>
              <a:tr h="110783">
                <a:tc>
                  <a:txBody>
                    <a:bodyPr/>
                    <a:lstStyle/>
                    <a:p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Permanent pacemaker implant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23.2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5.4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&lt;0.01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27.4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7.3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&lt;0.01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0.16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0.27</a:t>
                      </a:r>
                    </a:p>
                  </a:txBody>
                  <a:tcPr marL="22860" marR="22860" marT="11430" marB="11430"/>
                </a:tc>
                <a:extLst>
                  <a:ext uri="{0D108BD9-81ED-4DB2-BD59-A6C34878D82A}">
                    <a16:rowId xmlns:a16="http://schemas.microsoft.com/office/drawing/2014/main" val="2887140941"/>
                  </a:ext>
                </a:extLst>
              </a:tr>
              <a:tr h="110783">
                <a:tc>
                  <a:txBody>
                    <a:bodyPr/>
                    <a:lstStyle/>
                    <a:p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Atrial fibrillation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16.3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46.2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&lt;0.01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10.1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40.7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&lt;0.01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&lt;0.01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0.22</a:t>
                      </a:r>
                    </a:p>
                  </a:txBody>
                  <a:tcPr marL="22860" marR="22860" marT="11430" marB="11430"/>
                </a:tc>
                <a:extLst>
                  <a:ext uri="{0D108BD9-81ED-4DB2-BD59-A6C34878D82A}">
                    <a16:rowId xmlns:a16="http://schemas.microsoft.com/office/drawing/2014/main" val="4223218045"/>
                  </a:ext>
                </a:extLst>
              </a:tr>
              <a:tr h="110783">
                <a:tc>
                  <a:txBody>
                    <a:bodyPr/>
                    <a:lstStyle/>
                    <a:p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Cardiac tamponade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2.7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2.0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0.50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0.4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0.55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&lt;0.01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0.11</a:t>
                      </a:r>
                    </a:p>
                  </a:txBody>
                  <a:tcPr marL="22860" marR="22860" marT="11430" marB="11430"/>
                </a:tc>
                <a:extLst>
                  <a:ext uri="{0D108BD9-81ED-4DB2-BD59-A6C34878D82A}">
                    <a16:rowId xmlns:a16="http://schemas.microsoft.com/office/drawing/2014/main" val="222235741"/>
                  </a:ext>
                </a:extLst>
              </a:tr>
              <a:tr h="110783">
                <a:tc>
                  <a:txBody>
                    <a:bodyPr/>
                    <a:lstStyle/>
                    <a:p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Cardiac perforation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3.0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0.08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0.76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&lt;0.01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0.28</a:t>
                      </a:r>
                    </a:p>
                  </a:txBody>
                  <a:tcPr marL="22860" marR="22860" marT="11430" marB="11430"/>
                </a:tc>
                <a:extLst>
                  <a:ext uri="{0D108BD9-81ED-4DB2-BD59-A6C34878D82A}">
                    <a16:rowId xmlns:a16="http://schemas.microsoft.com/office/drawing/2014/main" val="4063083044"/>
                  </a:ext>
                </a:extLst>
              </a:tr>
              <a:tr h="110783">
                <a:tc>
                  <a:txBody>
                    <a:bodyPr/>
                    <a:lstStyle/>
                    <a:p>
                      <a:pPr marL="0" marR="0" lvl="0" indent="0" algn="l" defTabSz="9145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 MONTHS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extLst>
                  <a:ext uri="{0D108BD9-81ED-4DB2-BD59-A6C34878D82A}">
                    <a16:rowId xmlns:a16="http://schemas.microsoft.com/office/drawing/2014/main" val="587165034"/>
                  </a:ext>
                </a:extLst>
              </a:tr>
              <a:tr h="110783">
                <a:tc>
                  <a:txBody>
                    <a:bodyPr/>
                    <a:lstStyle/>
                    <a:p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All-cause mortality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5.8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6.3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0.78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7.1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6.9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0.96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0.47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0.73</a:t>
                      </a:r>
                    </a:p>
                  </a:txBody>
                  <a:tcPr marL="22860" marR="22860" marT="11430" marB="11430"/>
                </a:tc>
                <a:extLst>
                  <a:ext uri="{0D108BD9-81ED-4DB2-BD59-A6C34878D82A}">
                    <a16:rowId xmlns:a16="http://schemas.microsoft.com/office/drawing/2014/main" val="3594165721"/>
                  </a:ext>
                </a:extLst>
              </a:tr>
              <a:tr h="110783">
                <a:tc>
                  <a:txBody>
                    <a:bodyPr/>
                    <a:lstStyle/>
                    <a:p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Stroke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5.0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6.5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0.38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5.3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7.2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0.22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0.87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0.75</a:t>
                      </a:r>
                    </a:p>
                  </a:txBody>
                  <a:tcPr marL="22860" marR="22860" marT="11430" marB="11430"/>
                </a:tc>
                <a:extLst>
                  <a:ext uri="{0D108BD9-81ED-4DB2-BD59-A6C34878D82A}">
                    <a16:rowId xmlns:a16="http://schemas.microsoft.com/office/drawing/2014/main" val="3296133840"/>
                  </a:ext>
                </a:extLst>
              </a:tr>
              <a:tr h="110783">
                <a:tc>
                  <a:txBody>
                    <a:bodyPr/>
                    <a:lstStyle/>
                    <a:p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Reintervention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0.05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2.7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0.05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0.12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0.07</a:t>
                      </a:r>
                    </a:p>
                  </a:txBody>
                  <a:tcPr marL="22860" marR="22860" marT="11430" marB="11430"/>
                </a:tc>
                <a:extLst>
                  <a:ext uri="{0D108BD9-81ED-4DB2-BD59-A6C34878D82A}">
                    <a16:rowId xmlns:a16="http://schemas.microsoft.com/office/drawing/2014/main" val="4050255313"/>
                  </a:ext>
                </a:extLst>
              </a:tr>
              <a:tr h="110783">
                <a:tc>
                  <a:txBody>
                    <a:bodyPr/>
                    <a:lstStyle/>
                    <a:p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Aortic valve hospitalization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6.5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7.3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0.65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10.1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7.6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0.18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0.07</a:t>
                      </a: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860" marR="22860" marT="11430" marB="11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0.93</a:t>
                      </a:r>
                    </a:p>
                  </a:txBody>
                  <a:tcPr marL="22860" marR="22860" marT="11430" marB="11430"/>
                </a:tc>
                <a:extLst>
                  <a:ext uri="{0D108BD9-81ED-4DB2-BD59-A6C34878D82A}">
                    <a16:rowId xmlns:a16="http://schemas.microsoft.com/office/drawing/2014/main" val="2089457112"/>
                  </a:ext>
                </a:extLst>
              </a:tr>
            </a:tbl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EA785F0-3961-4A11-9874-66006FCD549B}"/>
              </a:ext>
            </a:extLst>
          </p:cNvPr>
          <p:cNvCxnSpPr>
            <a:cxnSpLocks/>
          </p:cNvCxnSpPr>
          <p:nvPr/>
        </p:nvCxnSpPr>
        <p:spPr>
          <a:xfrm>
            <a:off x="129080" y="839345"/>
            <a:ext cx="8835117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1AEF6447-294E-4090-B4DC-2C938FE9FFAF}"/>
              </a:ext>
            </a:extLst>
          </p:cNvPr>
          <p:cNvSpPr txBox="1"/>
          <p:nvPr/>
        </p:nvSpPr>
        <p:spPr>
          <a:xfrm>
            <a:off x="136071" y="882933"/>
            <a:ext cx="1420392" cy="2154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Background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27629F73-8CCE-4787-8CBF-95D5D47F09FD}"/>
              </a:ext>
            </a:extLst>
          </p:cNvPr>
          <p:cNvSpPr txBox="1"/>
          <p:nvPr/>
        </p:nvSpPr>
        <p:spPr>
          <a:xfrm>
            <a:off x="14028" y="2402130"/>
            <a:ext cx="16930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500" dirty="0">
                <a:latin typeface="Calibri" panose="020F0502020204030204" pitchFamily="34" charset="0"/>
                <a:cs typeface="Calibri" panose="020F0502020204030204" pitchFamily="34" charset="0"/>
              </a:rPr>
              <a:t>SURTAVI was a prospective, international study randomizing intermediate risk patients to TAVR with a self-expanding valve or SAVR between June 2012 and June 2016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500" dirty="0">
                <a:latin typeface="Calibri" panose="020F0502020204030204" pitchFamily="34" charset="0"/>
                <a:cs typeface="Calibri" panose="020F0502020204030204" pitchFamily="34" charset="0"/>
              </a:rPr>
              <a:t>The 1,660 patients having an attempted implant make up the primary analysis cohort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500" dirty="0">
                <a:latin typeface="Calibri" panose="020F0502020204030204" pitchFamily="34" charset="0"/>
                <a:cs typeface="Calibri" panose="020F0502020204030204" pitchFamily="34" charset="0"/>
              </a:rPr>
              <a:t>Within each treatment arm patients were stratified by sex, and clinical outcomes were compared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120E034-8631-4E17-9F8A-795C112D3C75}"/>
              </a:ext>
            </a:extLst>
          </p:cNvPr>
          <p:cNvSpPr txBox="1"/>
          <p:nvPr/>
        </p:nvSpPr>
        <p:spPr>
          <a:xfrm>
            <a:off x="141514" y="2176104"/>
            <a:ext cx="1414949" cy="2154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Methods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6E8BE2FE-C6B1-4BE2-BC74-1993223F1150}"/>
              </a:ext>
            </a:extLst>
          </p:cNvPr>
          <p:cNvSpPr txBox="1"/>
          <p:nvPr/>
        </p:nvSpPr>
        <p:spPr>
          <a:xfrm>
            <a:off x="10443" y="1098377"/>
            <a:ext cx="169011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500" dirty="0">
                <a:latin typeface="Calibri" panose="020F0502020204030204" pitchFamily="34" charset="0"/>
                <a:cs typeface="Calibri" panose="020F0502020204030204" pitchFamily="34" charset="0"/>
              </a:rPr>
              <a:t>In past studies randomizing high-risk elderly patients to transcatheter aortic valve replacement (TAVR) or surgical aortic valve replacement (SAVR), women had improved survival with TAVR compared to SAVR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500" dirty="0">
                <a:latin typeface="Calibri" panose="020F0502020204030204" pitchFamily="34" charset="0"/>
                <a:cs typeface="Calibri" panose="020F0502020204030204" pitchFamily="34" charset="0"/>
              </a:rPr>
              <a:t>In addition, for patients treated with TAVR, women have shown better survival compared to men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500" dirty="0">
                <a:latin typeface="Calibri" panose="020F0502020204030204" pitchFamily="34" charset="0"/>
                <a:cs typeface="Calibri" panose="020F0502020204030204" pitchFamily="34" charset="0"/>
              </a:rPr>
              <a:t>The aim of this analysis was to determine whether sex-specific differences in outcome exist among patients at intermediate surgical risk undergoing TAVR or SAVR 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6BC783F-5A74-43B1-8ABB-CF5AC0392543}"/>
              </a:ext>
            </a:extLst>
          </p:cNvPr>
          <p:cNvSpPr txBox="1"/>
          <p:nvPr/>
        </p:nvSpPr>
        <p:spPr>
          <a:xfrm>
            <a:off x="1841821" y="881459"/>
            <a:ext cx="1873076" cy="2154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Patient Flow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4170AB7-EEFB-406C-BEE0-7B2B14CE932E}"/>
              </a:ext>
            </a:extLst>
          </p:cNvPr>
          <p:cNvGrpSpPr/>
          <p:nvPr/>
        </p:nvGrpSpPr>
        <p:grpSpPr>
          <a:xfrm>
            <a:off x="1607382" y="1141909"/>
            <a:ext cx="2329484" cy="2142172"/>
            <a:chOff x="129278" y="2929979"/>
            <a:chExt cx="2329484" cy="2142172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13500220-43FE-4262-B248-62E4A2A7F896}"/>
                </a:ext>
              </a:extLst>
            </p:cNvPr>
            <p:cNvGrpSpPr/>
            <p:nvPr/>
          </p:nvGrpSpPr>
          <p:grpSpPr>
            <a:xfrm>
              <a:off x="129278" y="2929979"/>
              <a:ext cx="2329484" cy="2142172"/>
              <a:chOff x="682263" y="9472522"/>
              <a:chExt cx="9317937" cy="8568684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58A594C6-B8A4-437D-B643-561BE5CC80EE}"/>
                  </a:ext>
                </a:extLst>
              </p:cNvPr>
              <p:cNvGrpSpPr/>
              <p:nvPr/>
            </p:nvGrpSpPr>
            <p:grpSpPr>
              <a:xfrm>
                <a:off x="1826683" y="9472522"/>
                <a:ext cx="7099501" cy="8017944"/>
                <a:chOff x="1033491" y="510309"/>
                <a:chExt cx="7099501" cy="8017944"/>
              </a:xfrm>
            </p:grpSpPr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479715BF-5511-4A3E-8A40-7A80D8D43BB1}"/>
                    </a:ext>
                  </a:extLst>
                </p:cNvPr>
                <p:cNvCxnSpPr>
                  <a:cxnSpLocks/>
                  <a:stCxn id="33" idx="2"/>
                  <a:endCxn id="40" idx="0"/>
                </p:cNvCxnSpPr>
                <p:nvPr/>
              </p:nvCxnSpPr>
              <p:spPr>
                <a:xfrm>
                  <a:off x="6466360" y="3416236"/>
                  <a:ext cx="6936" cy="25815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>
                  <a:extLst>
                    <a:ext uri="{FF2B5EF4-FFF2-40B4-BE49-F238E27FC236}">
                      <a16:creationId xmlns:a16="http://schemas.microsoft.com/office/drawing/2014/main" id="{330DECED-C662-45F3-9E90-46A04673FB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430634" y="5196393"/>
                  <a:ext cx="980" cy="87047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" name="Group 10">
                  <a:extLst>
                    <a:ext uri="{FF2B5EF4-FFF2-40B4-BE49-F238E27FC236}">
                      <a16:creationId xmlns:a16="http://schemas.microsoft.com/office/drawing/2014/main" id="{962CC989-BCDD-4B4C-9173-A41E949CD1C7}"/>
                    </a:ext>
                  </a:extLst>
                </p:cNvPr>
                <p:cNvGrpSpPr/>
                <p:nvPr/>
              </p:nvGrpSpPr>
              <p:grpSpPr>
                <a:xfrm>
                  <a:off x="1306924" y="1694252"/>
                  <a:ext cx="6611968" cy="5488471"/>
                  <a:chOff x="1271756" y="1034829"/>
                  <a:chExt cx="6611968" cy="5488471"/>
                </a:xfrm>
              </p:grpSpPr>
              <p:sp>
                <p:nvSpPr>
                  <p:cNvPr id="33" name="TextBox 32">
                    <a:extLst>
                      <a:ext uri="{FF2B5EF4-FFF2-40B4-BE49-F238E27FC236}">
                        <a16:creationId xmlns:a16="http://schemas.microsoft.com/office/drawing/2014/main" id="{7382DE4B-6C24-48E9-87A1-9BACF412F2E9}"/>
                      </a:ext>
                    </a:extLst>
                  </p:cNvPr>
                  <p:cNvSpPr txBox="1"/>
                  <p:nvPr/>
                </p:nvSpPr>
                <p:spPr>
                  <a:xfrm>
                    <a:off x="5018876" y="1556485"/>
                    <a:ext cx="2824628" cy="1200328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 defTabSz="228600">
                      <a:defRPr/>
                    </a:pPr>
                    <a:r>
                      <a:rPr lang="en-US" sz="450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SAVR Intention to Treat (ITT)</a:t>
                    </a:r>
                  </a:p>
                  <a:p>
                    <a:pPr algn="ctr" defTabSz="228600">
                      <a:defRPr/>
                    </a:pPr>
                    <a:r>
                      <a:rPr lang="en-US" sz="450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N=867</a:t>
                    </a:r>
                  </a:p>
                </p:txBody>
              </p:sp>
              <p:sp>
                <p:nvSpPr>
                  <p:cNvPr id="31" name="TextBox 30">
                    <a:extLst>
                      <a:ext uri="{FF2B5EF4-FFF2-40B4-BE49-F238E27FC236}">
                        <a16:creationId xmlns:a16="http://schemas.microsoft.com/office/drawing/2014/main" id="{F3BA51EE-E054-454F-BCF1-07B06083B473}"/>
                      </a:ext>
                    </a:extLst>
                  </p:cNvPr>
                  <p:cNvSpPr txBox="1"/>
                  <p:nvPr/>
                </p:nvSpPr>
                <p:spPr>
                  <a:xfrm>
                    <a:off x="1271756" y="1570617"/>
                    <a:ext cx="2859724" cy="1200328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 defTabSz="228600">
                      <a:defRPr/>
                    </a:pPr>
                    <a:r>
                      <a:rPr lang="en-US" sz="450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TAVR Intention to Treat (ITT)</a:t>
                    </a:r>
                  </a:p>
                  <a:p>
                    <a:pPr algn="ctr" defTabSz="228600">
                      <a:defRPr/>
                    </a:pPr>
                    <a:r>
                      <a:rPr lang="en-US" sz="450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N=879</a:t>
                    </a:r>
                  </a:p>
                </p:txBody>
              </p:sp>
              <p:cxnSp>
                <p:nvCxnSpPr>
                  <p:cNvPr id="35" name="Straight Connector 34">
                    <a:extLst>
                      <a:ext uri="{FF2B5EF4-FFF2-40B4-BE49-F238E27FC236}">
                        <a16:creationId xmlns:a16="http://schemas.microsoft.com/office/drawing/2014/main" id="{AD6D1572-74FF-4B37-A127-72EC3523F59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443396" y="1368369"/>
                    <a:ext cx="0" cy="17436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>
                    <a:extLst>
                      <a:ext uri="{FF2B5EF4-FFF2-40B4-BE49-F238E27FC236}">
                        <a16:creationId xmlns:a16="http://schemas.microsoft.com/office/drawing/2014/main" id="{EA5C8D01-A85A-4EBA-A147-8D3E423DA8D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89428" y="1380561"/>
                    <a:ext cx="0" cy="17436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>
                    <a:extLst>
                      <a:ext uri="{FF2B5EF4-FFF2-40B4-BE49-F238E27FC236}">
                        <a16:creationId xmlns:a16="http://schemas.microsoft.com/office/drawing/2014/main" id="{AEB9B07D-A352-4C0B-BC93-A4324697810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4568004" y="1034829"/>
                    <a:ext cx="4" cy="349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>
                    <a:extLst>
                      <a:ext uri="{FF2B5EF4-FFF2-40B4-BE49-F238E27FC236}">
                        <a16:creationId xmlns:a16="http://schemas.microsoft.com/office/drawing/2014/main" id="{B5D7DAC8-3346-42EB-84BC-6DFE3D23D7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689428" y="1384029"/>
                    <a:ext cx="375023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7" name="TextBox 36">
                    <a:extLst>
                      <a:ext uri="{FF2B5EF4-FFF2-40B4-BE49-F238E27FC236}">
                        <a16:creationId xmlns:a16="http://schemas.microsoft.com/office/drawing/2014/main" id="{B3AFF7A6-50FF-42A0-9450-5DB740C35D44}"/>
                      </a:ext>
                    </a:extLst>
                  </p:cNvPr>
                  <p:cNvSpPr txBox="1"/>
                  <p:nvPr/>
                </p:nvSpPr>
                <p:spPr>
                  <a:xfrm>
                    <a:off x="1362708" y="5587780"/>
                    <a:ext cx="2659652" cy="923328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 defTabSz="228600">
                      <a:defRPr/>
                    </a:pPr>
                    <a:r>
                      <a:rPr lang="en-US" sz="450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TAVR </a:t>
                    </a:r>
                    <a:r>
                      <a:rPr lang="en-US" sz="450" dirty="0" err="1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mITT</a:t>
                    </a:r>
                    <a:r>
                      <a:rPr lang="en-US" sz="450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*</a:t>
                    </a:r>
                  </a:p>
                  <a:p>
                    <a:pPr algn="ctr" defTabSz="228600">
                      <a:defRPr/>
                    </a:pPr>
                    <a:r>
                      <a:rPr lang="en-US" sz="450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N=864</a:t>
                    </a:r>
                  </a:p>
                </p:txBody>
              </p:sp>
              <p:sp>
                <p:nvSpPr>
                  <p:cNvPr id="38" name="TextBox 37">
                    <a:extLst>
                      <a:ext uri="{FF2B5EF4-FFF2-40B4-BE49-F238E27FC236}">
                        <a16:creationId xmlns:a16="http://schemas.microsoft.com/office/drawing/2014/main" id="{CB5CFDBA-80B6-4E84-9EB2-DA3DBBC8760F}"/>
                      </a:ext>
                    </a:extLst>
                  </p:cNvPr>
                  <p:cNvSpPr txBox="1"/>
                  <p:nvPr/>
                </p:nvSpPr>
                <p:spPr>
                  <a:xfrm>
                    <a:off x="5109832" y="5599972"/>
                    <a:ext cx="2659652" cy="923328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 defTabSz="228600">
                      <a:defRPr/>
                    </a:pPr>
                    <a:r>
                      <a:rPr lang="en-US" sz="450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SAVR </a:t>
                    </a:r>
                    <a:r>
                      <a:rPr lang="en-US" sz="450" dirty="0" err="1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mITT</a:t>
                    </a:r>
                    <a:r>
                      <a:rPr lang="en-US" sz="450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*</a:t>
                    </a:r>
                  </a:p>
                  <a:p>
                    <a:pPr algn="ctr" defTabSz="228600">
                      <a:defRPr/>
                    </a:pPr>
                    <a:r>
                      <a:rPr lang="en-US" sz="450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N=796</a:t>
                    </a:r>
                  </a:p>
                </p:txBody>
              </p:sp>
              <p:sp>
                <p:nvSpPr>
                  <p:cNvPr id="39" name="TextBox 38">
                    <a:extLst>
                      <a:ext uri="{FF2B5EF4-FFF2-40B4-BE49-F238E27FC236}">
                        <a16:creationId xmlns:a16="http://schemas.microsoft.com/office/drawing/2014/main" id="{34132A56-9FDE-448E-8BA6-7959E5918C31}"/>
                      </a:ext>
                    </a:extLst>
                  </p:cNvPr>
                  <p:cNvSpPr txBox="1"/>
                  <p:nvPr/>
                </p:nvSpPr>
                <p:spPr>
                  <a:xfrm>
                    <a:off x="1283948" y="3156909"/>
                    <a:ext cx="2834844" cy="2031324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wrap="square" rtlCol="0" anchor="ctr">
                    <a:spAutoFit/>
                  </a:bodyPr>
                  <a:lstStyle/>
                  <a:p>
                    <a:pPr marL="397"/>
                    <a:r>
                      <a:rPr lang="en-US" sz="450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 15 not attempted:</a:t>
                    </a:r>
                  </a:p>
                  <a:p>
                    <a:pPr marL="117475"/>
                    <a:r>
                      <a:rPr lang="en-US" sz="450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- 4 died </a:t>
                    </a:r>
                  </a:p>
                  <a:p>
                    <a:pPr marL="117475"/>
                    <a:r>
                      <a:rPr lang="en-US" sz="450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- 6 withdrew consent</a:t>
                    </a:r>
                  </a:p>
                  <a:p>
                    <a:pPr marL="117475"/>
                    <a:r>
                      <a:rPr lang="en-US" sz="450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- 5 physician withdrew</a:t>
                    </a:r>
                  </a:p>
                </p:txBody>
              </p:sp>
              <p:sp>
                <p:nvSpPr>
                  <p:cNvPr id="40" name="TextBox 39">
                    <a:extLst>
                      <a:ext uri="{FF2B5EF4-FFF2-40B4-BE49-F238E27FC236}">
                        <a16:creationId xmlns:a16="http://schemas.microsoft.com/office/drawing/2014/main" id="{4FF53E13-A71D-4FFD-851F-EEFF3C313B83}"/>
                      </a:ext>
                    </a:extLst>
                  </p:cNvPr>
                  <p:cNvSpPr txBox="1"/>
                  <p:nvPr/>
                </p:nvSpPr>
                <p:spPr>
                  <a:xfrm>
                    <a:off x="4992528" y="3014965"/>
                    <a:ext cx="2891196" cy="2308324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wrap="square" rtlCol="0" anchor="ctr">
                    <a:spAutoFit/>
                  </a:bodyPr>
                  <a:lstStyle/>
                  <a:p>
                    <a:pPr marL="397"/>
                    <a:r>
                      <a:rPr lang="en-US" sz="450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 71 not attempted:</a:t>
                    </a:r>
                  </a:p>
                  <a:p>
                    <a:pPr marL="86519" indent="-28972"/>
                    <a:r>
                      <a:rPr lang="en-US" sz="450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-  4 died </a:t>
                    </a:r>
                  </a:p>
                  <a:p>
                    <a:pPr marL="86519" indent="-28972"/>
                    <a:r>
                      <a:rPr lang="en-US" sz="450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-  43 withdrew consent</a:t>
                    </a:r>
                  </a:p>
                  <a:p>
                    <a:pPr marL="86519" indent="-28972">
                      <a:buFontTx/>
                      <a:buChar char="-"/>
                    </a:pPr>
                    <a:r>
                      <a:rPr lang="en-US" sz="450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23 physician withdrew</a:t>
                    </a:r>
                  </a:p>
                  <a:p>
                    <a:pPr marL="86519" indent="-28972">
                      <a:buFontTx/>
                      <a:buChar char="-"/>
                    </a:pPr>
                    <a:r>
                      <a:rPr lang="en-US" sz="450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1 lost to follow-up</a:t>
                    </a:r>
                  </a:p>
                </p:txBody>
              </p:sp>
            </p:grpSp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DC1C7906-F172-4084-9D6F-F1237BE04216}"/>
                    </a:ext>
                  </a:extLst>
                </p:cNvPr>
                <p:cNvSpPr txBox="1"/>
                <p:nvPr/>
              </p:nvSpPr>
              <p:spPr>
                <a:xfrm>
                  <a:off x="1033491" y="7326642"/>
                  <a:ext cx="1579168" cy="1200323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square" rtlCol="0" anchor="ctr">
                  <a:spAutoFit/>
                </a:bodyPr>
                <a:lstStyle/>
                <a:p>
                  <a:pPr algn="ctr" defTabSz="228600">
                    <a:defRPr/>
                  </a:pPr>
                  <a:r>
                    <a:rPr lang="en-US" sz="450" dirty="0">
                      <a:solidFill>
                        <a:srgbClr val="EEECE1">
                          <a:lumMod val="10000"/>
                        </a:srgb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Female TAVR</a:t>
                  </a:r>
                </a:p>
                <a:p>
                  <a:pPr algn="ctr" defTabSz="228600">
                    <a:defRPr/>
                  </a:pPr>
                  <a:r>
                    <a:rPr lang="en-US" sz="450" dirty="0">
                      <a:solidFill>
                        <a:srgbClr val="EEECE1">
                          <a:lumMod val="10000"/>
                        </a:srgb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N=366</a:t>
                  </a:r>
                </a:p>
              </p:txBody>
            </p:sp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E6B3DBA6-40C9-416F-A70B-185E9152EDD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90559" y="7166918"/>
                  <a:ext cx="0" cy="14626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3CE9F69F-87F3-41F7-80DB-4A6BA950E76F}"/>
                    </a:ext>
                  </a:extLst>
                </p:cNvPr>
                <p:cNvCxnSpPr>
                  <a:cxnSpLocks/>
                  <a:stCxn id="39" idx="2"/>
                  <a:endCxn id="37" idx="0"/>
                </p:cNvCxnSpPr>
                <p:nvPr/>
              </p:nvCxnSpPr>
              <p:spPr>
                <a:xfrm flipH="1">
                  <a:off x="2727703" y="5847654"/>
                  <a:ext cx="8836" cy="39954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EC7EE5D9-21BD-48B9-B18E-3DE7D1460D38}"/>
                    </a:ext>
                  </a:extLst>
                </p:cNvPr>
                <p:cNvCxnSpPr>
                  <a:cxnSpLocks/>
                  <a:stCxn id="31" idx="2"/>
                  <a:endCxn id="39" idx="0"/>
                </p:cNvCxnSpPr>
                <p:nvPr/>
              </p:nvCxnSpPr>
              <p:spPr>
                <a:xfrm flipH="1">
                  <a:off x="2736539" y="3430368"/>
                  <a:ext cx="248" cy="38596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F3F1FC78-59D0-46F1-A7FC-84F6F9E919B7}"/>
                    </a:ext>
                  </a:extLst>
                </p:cNvPr>
                <p:cNvSpPr txBox="1"/>
                <p:nvPr/>
              </p:nvSpPr>
              <p:spPr>
                <a:xfrm>
                  <a:off x="2774935" y="7327926"/>
                  <a:ext cx="1579168" cy="1200327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square" rtlCol="0" anchor="ctr">
                  <a:spAutoFit/>
                </a:bodyPr>
                <a:lstStyle/>
                <a:p>
                  <a:pPr algn="ctr" defTabSz="228600">
                    <a:defRPr/>
                  </a:pPr>
                  <a:r>
                    <a:rPr lang="en-US" sz="450" dirty="0">
                      <a:solidFill>
                        <a:srgbClr val="EEECE1">
                          <a:lumMod val="10000"/>
                        </a:srgb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Male TAVR</a:t>
                  </a:r>
                </a:p>
                <a:p>
                  <a:pPr algn="ctr" defTabSz="228600">
                    <a:defRPr/>
                  </a:pPr>
                  <a:r>
                    <a:rPr lang="en-US" sz="450" dirty="0">
                      <a:solidFill>
                        <a:srgbClr val="EEECE1">
                          <a:lumMod val="10000"/>
                        </a:srgb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N=498</a:t>
                  </a:r>
                </a:p>
              </p:txBody>
            </p:sp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24E176E3-FAA0-46ED-8595-FA7D08CEEA53}"/>
                    </a:ext>
                  </a:extLst>
                </p:cNvPr>
                <p:cNvSpPr txBox="1"/>
                <p:nvPr/>
              </p:nvSpPr>
              <p:spPr>
                <a:xfrm>
                  <a:off x="6553824" y="7315734"/>
                  <a:ext cx="1579168" cy="1200327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square" rtlCol="0" anchor="ctr">
                  <a:spAutoFit/>
                </a:bodyPr>
                <a:lstStyle/>
                <a:p>
                  <a:pPr algn="ctr" defTabSz="228600">
                    <a:defRPr/>
                  </a:pPr>
                  <a:r>
                    <a:rPr lang="en-US" sz="450" dirty="0">
                      <a:solidFill>
                        <a:srgbClr val="EEECE1">
                          <a:lumMod val="10000"/>
                        </a:srgb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Male SAVR</a:t>
                  </a:r>
                </a:p>
                <a:p>
                  <a:pPr algn="ctr" defTabSz="228600">
                    <a:defRPr/>
                  </a:pPr>
                  <a:r>
                    <a:rPr lang="en-US" sz="450" dirty="0">
                      <a:solidFill>
                        <a:srgbClr val="EEECE1">
                          <a:lumMod val="10000"/>
                        </a:srgb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N=438</a:t>
                  </a:r>
                </a:p>
              </p:txBody>
            </p:sp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8450CA69-4A84-4782-852E-479C3B36856B}"/>
                    </a:ext>
                  </a:extLst>
                </p:cNvPr>
                <p:cNvSpPr txBox="1"/>
                <p:nvPr/>
              </p:nvSpPr>
              <p:spPr>
                <a:xfrm>
                  <a:off x="4812380" y="7315734"/>
                  <a:ext cx="1579168" cy="1200327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square" rtlCol="0" anchor="ctr">
                  <a:spAutoFit/>
                </a:bodyPr>
                <a:lstStyle/>
                <a:p>
                  <a:pPr algn="ctr" defTabSz="228600">
                    <a:defRPr/>
                  </a:pPr>
                  <a:r>
                    <a:rPr lang="en-US" sz="450" dirty="0">
                      <a:solidFill>
                        <a:srgbClr val="EEECE1">
                          <a:lumMod val="10000"/>
                        </a:srgb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Female SAVR</a:t>
                  </a:r>
                </a:p>
                <a:p>
                  <a:pPr algn="ctr" defTabSz="228600">
                    <a:defRPr/>
                  </a:pPr>
                  <a:r>
                    <a:rPr lang="en-US" sz="450" dirty="0">
                      <a:solidFill>
                        <a:srgbClr val="EEECE1">
                          <a:lumMod val="10000"/>
                        </a:srgb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N=358</a:t>
                  </a:r>
                </a:p>
              </p:txBody>
            </p:sp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F8EB1567-B656-4BAF-9D9E-EAFF62043A4A}"/>
                    </a:ext>
                  </a:extLst>
                </p:cNvPr>
                <p:cNvSpPr txBox="1"/>
                <p:nvPr/>
              </p:nvSpPr>
              <p:spPr>
                <a:xfrm>
                  <a:off x="2874207" y="510309"/>
                  <a:ext cx="3451004" cy="1200327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square" rtlCol="0" anchor="ctr">
                  <a:spAutoFit/>
                </a:bodyPr>
                <a:lstStyle/>
                <a:p>
                  <a:pPr algn="ctr" defTabSz="228600">
                    <a:defRPr/>
                  </a:pPr>
                  <a:r>
                    <a:rPr lang="en-US" sz="45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SURTAVI Randomized Controlled Trial</a:t>
                  </a:r>
                </a:p>
                <a:p>
                  <a:pPr algn="ctr" defTabSz="228600">
                    <a:defRPr/>
                  </a:pPr>
                  <a:r>
                    <a:rPr lang="en-US" sz="45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1,746 Patients</a:t>
                  </a:r>
                </a:p>
              </p:txBody>
            </p:sp>
          </p:grp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0BE27BA7-71BB-4D77-879A-54C6B8B72764}"/>
                  </a:ext>
                </a:extLst>
              </p:cNvPr>
              <p:cNvSpPr txBox="1"/>
              <p:nvPr/>
            </p:nvSpPr>
            <p:spPr>
              <a:xfrm>
                <a:off x="682263" y="17425654"/>
                <a:ext cx="9317937" cy="61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*The modified intention-to-treat (</a:t>
                </a:r>
                <a:r>
                  <a:rPr lang="en-US" sz="4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mITT</a:t>
                </a:r>
                <a:r>
                  <a:rPr lang="en-US" sz="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 population includes all subjects with an attempted procedure </a:t>
                </a:r>
              </a:p>
            </p:txBody>
          </p:sp>
        </p:grp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F585C027-2B5B-45C8-9040-3E478795CCFA}"/>
                </a:ext>
              </a:extLst>
            </p:cNvPr>
            <p:cNvCxnSpPr>
              <a:cxnSpLocks/>
            </p:cNvCxnSpPr>
            <p:nvPr/>
          </p:nvCxnSpPr>
          <p:spPr>
            <a:xfrm>
              <a:off x="556626" y="4594132"/>
              <a:ext cx="0" cy="365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D1EBB3A4-3726-4786-9F00-4BAE72EEE9C8}"/>
                </a:ext>
              </a:extLst>
            </p:cNvPr>
            <p:cNvCxnSpPr>
              <a:cxnSpLocks/>
            </p:cNvCxnSpPr>
            <p:nvPr/>
          </p:nvCxnSpPr>
          <p:spPr>
            <a:xfrm>
              <a:off x="1504554" y="4594132"/>
              <a:ext cx="0" cy="365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CFD1484-1910-428B-A8B1-6C2F17883AF3}"/>
                </a:ext>
              </a:extLst>
            </p:cNvPr>
            <p:cNvCxnSpPr>
              <a:cxnSpLocks/>
              <a:stCxn id="40" idx="2"/>
              <a:endCxn id="38" idx="0"/>
            </p:cNvCxnSpPr>
            <p:nvPr/>
          </p:nvCxnSpPr>
          <p:spPr>
            <a:xfrm>
              <a:off x="1775334" y="4298080"/>
              <a:ext cx="383" cy="691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TextBox 89">
            <a:extLst>
              <a:ext uri="{FF2B5EF4-FFF2-40B4-BE49-F238E27FC236}">
                <a16:creationId xmlns:a16="http://schemas.microsoft.com/office/drawing/2014/main" id="{AC46893B-8B3A-4E70-918A-B1EA58FEEA2C}"/>
              </a:ext>
            </a:extLst>
          </p:cNvPr>
          <p:cNvSpPr txBox="1"/>
          <p:nvPr/>
        </p:nvSpPr>
        <p:spPr>
          <a:xfrm>
            <a:off x="141515" y="3291242"/>
            <a:ext cx="3573382" cy="2154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Baseline Characteristics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F9DFF495-44C9-4548-8B57-8E027FF63552}"/>
              </a:ext>
            </a:extLst>
          </p:cNvPr>
          <p:cNvSpPr txBox="1"/>
          <p:nvPr/>
        </p:nvSpPr>
        <p:spPr>
          <a:xfrm>
            <a:off x="3936865" y="880944"/>
            <a:ext cx="5022077" cy="2154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Clinical Outcomes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A0C537F6-3D0D-447B-87E9-E47BA3F2AD1D}"/>
              </a:ext>
            </a:extLst>
          </p:cNvPr>
          <p:cNvSpPr txBox="1"/>
          <p:nvPr/>
        </p:nvSpPr>
        <p:spPr>
          <a:xfrm>
            <a:off x="5906238" y="4443337"/>
            <a:ext cx="2531772" cy="2154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Conclusions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EC7FD16C-4A97-4B65-BF67-C634A6CE4471}"/>
              </a:ext>
            </a:extLst>
          </p:cNvPr>
          <p:cNvSpPr txBox="1"/>
          <p:nvPr/>
        </p:nvSpPr>
        <p:spPr>
          <a:xfrm>
            <a:off x="4045212" y="3230982"/>
            <a:ext cx="1639057" cy="2154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Quality of Life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11DD47B-3A15-4EE7-B951-3B2002EE53A2}"/>
              </a:ext>
            </a:extLst>
          </p:cNvPr>
          <p:cNvSpPr txBox="1"/>
          <p:nvPr/>
        </p:nvSpPr>
        <p:spPr>
          <a:xfrm>
            <a:off x="5906238" y="3230986"/>
            <a:ext cx="3052704" cy="2154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Change in Meters Walked in 6 Minutes Relative to Baseline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1DBDFBF9-F667-4EDE-B7CE-EE120B30208A}"/>
              </a:ext>
            </a:extLst>
          </p:cNvPr>
          <p:cNvSpPr txBox="1"/>
          <p:nvPr/>
        </p:nvSpPr>
        <p:spPr>
          <a:xfrm>
            <a:off x="5821794" y="4634256"/>
            <a:ext cx="274420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00" dirty="0">
                <a:latin typeface="Calibri" panose="020F0502020204030204" pitchFamily="34" charset="0"/>
                <a:cs typeface="Calibri" panose="020F0502020204030204" pitchFamily="34" charset="0"/>
              </a:rPr>
              <a:t>Aortic valve replacement, either by surgical or transcatheter approach, is safe up to 1 year for males and females at intermediate surgical risk</a:t>
            </a:r>
          </a:p>
          <a:p>
            <a:endParaRPr lang="en-US" sz="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00" dirty="0">
                <a:latin typeface="Calibri" panose="020F0502020204030204" pitchFamily="34" charset="0"/>
                <a:cs typeface="Calibri" panose="020F0502020204030204" pitchFamily="34" charset="0"/>
              </a:rPr>
              <a:t>TAVR facilitated a more robust improvement in physical condition than SAVR, especially in females</a:t>
            </a:r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C559E0A4-E8D9-4D27-9AEE-BB2640F96E3A}"/>
              </a:ext>
            </a:extLst>
          </p:cNvPr>
          <p:cNvGrpSpPr/>
          <p:nvPr/>
        </p:nvGrpSpPr>
        <p:grpSpPr>
          <a:xfrm>
            <a:off x="5692045" y="3464787"/>
            <a:ext cx="3451955" cy="973227"/>
            <a:chOff x="5682035" y="3399872"/>
            <a:chExt cx="3451955" cy="1013240"/>
          </a:xfrm>
        </p:grpSpPr>
        <p:graphicFrame>
          <p:nvGraphicFramePr>
            <p:cNvPr id="102" name="Chart 101">
              <a:extLst>
                <a:ext uri="{FF2B5EF4-FFF2-40B4-BE49-F238E27FC236}">
                  <a16:creationId xmlns:a16="http://schemas.microsoft.com/office/drawing/2014/main" id="{CC1B09C6-FB2F-4551-B308-0B9973CEEE68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855757000"/>
                </p:ext>
              </p:extLst>
            </p:nvPr>
          </p:nvGraphicFramePr>
          <p:xfrm>
            <a:off x="5735320" y="3399872"/>
            <a:ext cx="3398670" cy="101324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CEB8EA6-346E-4D80-9B61-D451E96AEBA7}"/>
                </a:ext>
              </a:extLst>
            </p:cNvPr>
            <p:cNvSpPr txBox="1"/>
            <p:nvPr/>
          </p:nvSpPr>
          <p:spPr>
            <a:xfrm rot="16200000">
              <a:off x="5569023" y="3733557"/>
              <a:ext cx="410690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latin typeface="Calibri" panose="020F0502020204030204" pitchFamily="34" charset="0"/>
                  <a:cs typeface="Calibri" panose="020F0502020204030204" pitchFamily="34" charset="0"/>
                </a:rPr>
                <a:t>Meters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0B324536-2BB7-4295-B15D-08ED61335E3C}"/>
              </a:ext>
            </a:extLst>
          </p:cNvPr>
          <p:cNvGrpSpPr/>
          <p:nvPr/>
        </p:nvGrpSpPr>
        <p:grpSpPr>
          <a:xfrm>
            <a:off x="6133393" y="3481366"/>
            <a:ext cx="408214" cy="169277"/>
            <a:chOff x="6139543" y="3412415"/>
            <a:chExt cx="408214" cy="169277"/>
          </a:xfrm>
        </p:grpSpPr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8B7CE152-393F-40F4-BEB6-1A123176BABF}"/>
                </a:ext>
              </a:extLst>
            </p:cNvPr>
            <p:cNvCxnSpPr>
              <a:cxnSpLocks/>
            </p:cNvCxnSpPr>
            <p:nvPr/>
          </p:nvCxnSpPr>
          <p:spPr>
            <a:xfrm>
              <a:off x="6139543" y="3529994"/>
              <a:ext cx="40821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AE9DD1FE-836C-41A3-984C-88FEB1F88567}"/>
                </a:ext>
              </a:extLst>
            </p:cNvPr>
            <p:cNvSpPr txBox="1"/>
            <p:nvPr/>
          </p:nvSpPr>
          <p:spPr>
            <a:xfrm>
              <a:off x="6155871" y="3412415"/>
              <a:ext cx="37555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" dirty="0">
                  <a:latin typeface="Calibri" panose="020F0502020204030204" pitchFamily="34" charset="0"/>
                  <a:cs typeface="Calibri" panose="020F0502020204030204" pitchFamily="34" charset="0"/>
                </a:rPr>
                <a:t>p&lt;0.01</a:t>
              </a: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E627A823-DBDF-4081-8737-5610E8372671}"/>
              </a:ext>
            </a:extLst>
          </p:cNvPr>
          <p:cNvGrpSpPr/>
          <p:nvPr/>
        </p:nvGrpSpPr>
        <p:grpSpPr>
          <a:xfrm>
            <a:off x="6905571" y="3418745"/>
            <a:ext cx="393128" cy="169277"/>
            <a:chOff x="6139543" y="3412415"/>
            <a:chExt cx="408214" cy="169277"/>
          </a:xfrm>
        </p:grpSpPr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3085822B-4A3D-4F6C-8BED-2CCD6E69BE16}"/>
                </a:ext>
              </a:extLst>
            </p:cNvPr>
            <p:cNvCxnSpPr>
              <a:cxnSpLocks/>
            </p:cNvCxnSpPr>
            <p:nvPr/>
          </p:nvCxnSpPr>
          <p:spPr>
            <a:xfrm>
              <a:off x="6139543" y="3529994"/>
              <a:ext cx="40821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67985CF1-B65F-44B7-A3E2-E996AE9A8F62}"/>
                </a:ext>
              </a:extLst>
            </p:cNvPr>
            <p:cNvSpPr txBox="1"/>
            <p:nvPr/>
          </p:nvSpPr>
          <p:spPr>
            <a:xfrm>
              <a:off x="6155871" y="3412415"/>
              <a:ext cx="37555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" dirty="0">
                  <a:latin typeface="Calibri" panose="020F0502020204030204" pitchFamily="34" charset="0"/>
                  <a:cs typeface="Calibri" panose="020F0502020204030204" pitchFamily="34" charset="0"/>
                </a:rPr>
                <a:t>p&lt;0.01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1D06AA35-3CDB-4F7D-BBC9-906A14490B2B}"/>
              </a:ext>
            </a:extLst>
          </p:cNvPr>
          <p:cNvGrpSpPr/>
          <p:nvPr/>
        </p:nvGrpSpPr>
        <p:grpSpPr>
          <a:xfrm>
            <a:off x="7660310" y="3493005"/>
            <a:ext cx="393128" cy="169277"/>
            <a:chOff x="6139543" y="3412415"/>
            <a:chExt cx="408214" cy="169277"/>
          </a:xfrm>
        </p:grpSpPr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54FF469D-717D-465F-9BD8-0A67A17C4F35}"/>
                </a:ext>
              </a:extLst>
            </p:cNvPr>
            <p:cNvCxnSpPr>
              <a:cxnSpLocks/>
            </p:cNvCxnSpPr>
            <p:nvPr/>
          </p:nvCxnSpPr>
          <p:spPr>
            <a:xfrm>
              <a:off x="6139543" y="3529994"/>
              <a:ext cx="40821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0FE11FE7-6891-4C8A-B06E-1FC8AD6D1AAB}"/>
                </a:ext>
              </a:extLst>
            </p:cNvPr>
            <p:cNvSpPr txBox="1"/>
            <p:nvPr/>
          </p:nvSpPr>
          <p:spPr>
            <a:xfrm>
              <a:off x="6155871" y="3412415"/>
              <a:ext cx="37555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" dirty="0">
                  <a:latin typeface="Calibri" panose="020F0502020204030204" pitchFamily="34" charset="0"/>
                  <a:cs typeface="Calibri" panose="020F0502020204030204" pitchFamily="34" charset="0"/>
                </a:rPr>
                <a:t>p&lt;0.01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CFE11739-75FB-4CE3-9A94-064A2DCE3898}"/>
              </a:ext>
            </a:extLst>
          </p:cNvPr>
          <p:cNvGrpSpPr/>
          <p:nvPr/>
        </p:nvGrpSpPr>
        <p:grpSpPr>
          <a:xfrm>
            <a:off x="8430774" y="3529592"/>
            <a:ext cx="393128" cy="169277"/>
            <a:chOff x="6139543" y="3412415"/>
            <a:chExt cx="408214" cy="169277"/>
          </a:xfrm>
        </p:grpSpPr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7A83D205-EC71-4D46-98D6-34A57AA6F2D4}"/>
                </a:ext>
              </a:extLst>
            </p:cNvPr>
            <p:cNvCxnSpPr>
              <a:cxnSpLocks/>
            </p:cNvCxnSpPr>
            <p:nvPr/>
          </p:nvCxnSpPr>
          <p:spPr>
            <a:xfrm>
              <a:off x="6139543" y="3529994"/>
              <a:ext cx="40821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939C85FF-71CC-45BA-8266-837CD4C306B6}"/>
                </a:ext>
              </a:extLst>
            </p:cNvPr>
            <p:cNvSpPr txBox="1"/>
            <p:nvPr/>
          </p:nvSpPr>
          <p:spPr>
            <a:xfrm>
              <a:off x="6155871" y="3412415"/>
              <a:ext cx="37555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" dirty="0">
                  <a:latin typeface="Calibri" panose="020F0502020204030204" pitchFamily="34" charset="0"/>
                  <a:cs typeface="Calibri" panose="020F0502020204030204" pitchFamily="34" charset="0"/>
                </a:rPr>
                <a:t>p=0.08</a:t>
              </a:r>
            </a:p>
          </p:txBody>
        </p:sp>
      </p:grpSp>
      <p:sp>
        <p:nvSpPr>
          <p:cNvPr id="121" name="TextBox 120">
            <a:extLst>
              <a:ext uri="{FF2B5EF4-FFF2-40B4-BE49-F238E27FC236}">
                <a16:creationId xmlns:a16="http://schemas.microsoft.com/office/drawing/2014/main" id="{40AFF629-A522-437C-9963-777753C779C0}"/>
              </a:ext>
            </a:extLst>
          </p:cNvPr>
          <p:cNvSpPr txBox="1"/>
          <p:nvPr/>
        </p:nvSpPr>
        <p:spPr>
          <a:xfrm>
            <a:off x="4234738" y="4542486"/>
            <a:ext cx="88955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>
                <a:latin typeface="Calibri" panose="020F0502020204030204" pitchFamily="34" charset="0"/>
                <a:cs typeface="Calibri" panose="020F0502020204030204" pitchFamily="34" charset="0"/>
              </a:rPr>
              <a:t>p&lt;0.01 </a:t>
            </a:r>
          </a:p>
          <a:p>
            <a:pPr algn="ctr"/>
            <a:r>
              <a:rPr lang="en-US" sz="500" dirty="0">
                <a:latin typeface="Calibri" panose="020F0502020204030204" pitchFamily="34" charset="0"/>
                <a:cs typeface="Calibri" panose="020F0502020204030204" pitchFamily="34" charset="0"/>
              </a:rPr>
              <a:t>Female TAVR vs. SAVR</a:t>
            </a:r>
          </a:p>
          <a:p>
            <a:pPr algn="ctr"/>
            <a:r>
              <a:rPr lang="en-US" sz="500" dirty="0">
                <a:latin typeface="Calibri" panose="020F0502020204030204" pitchFamily="34" charset="0"/>
                <a:cs typeface="Calibri" panose="020F0502020204030204" pitchFamily="34" charset="0"/>
              </a:rPr>
              <a:t>Male TAVR vs. SAVR 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7B32A136-8C93-4BFF-A7DF-66CE545E8DE7}"/>
              </a:ext>
            </a:extLst>
          </p:cNvPr>
          <p:cNvCxnSpPr>
            <a:cxnSpLocks/>
          </p:cNvCxnSpPr>
          <p:nvPr/>
        </p:nvCxnSpPr>
        <p:spPr>
          <a:xfrm>
            <a:off x="3518688" y="2806063"/>
            <a:ext cx="0" cy="365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6596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663</TotalTime>
  <Words>747</Words>
  <Application>Microsoft Office PowerPoint</Application>
  <PresentationFormat>On-screen Show (16:9)</PresentationFormat>
  <Paragraphs>284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MS Mincho</vt:lpstr>
      <vt:lpstr>Arial</vt:lpstr>
      <vt:lpstr>Calibri</vt:lpstr>
      <vt:lpstr>Thème Office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</dc:title>
  <dc:creator>Molly Schiltgen</dc:creator>
  <cp:keywords>Medtronic Controlled</cp:keywords>
  <cp:lastModifiedBy>Schiltgen, Molly</cp:lastModifiedBy>
  <cp:revision>62</cp:revision>
  <cp:lastPrinted>2018-05-08T13:50:08Z</cp:lastPrinted>
  <dcterms:created xsi:type="dcterms:W3CDTF">2013-07-09T08:43:26Z</dcterms:created>
  <dcterms:modified xsi:type="dcterms:W3CDTF">2018-05-17T22:15:52Z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4c8086f1-a238-42f0-b698-3513a7c77c15</vt:lpwstr>
  </property>
  <property fmtid="{D5CDD505-2E9C-101B-9397-08002B2CF9AE}" pid="3" name="Classification">
    <vt:lpwstr>MedtronicControlled</vt:lpwstr>
  </property>
</Properties>
</file>