
<file path=[Content_Types].xml><?xml version="1.0" encoding="utf-8"?>
<Types xmlns="http://schemas.openxmlformats.org/package/2006/content-types">
  <Default Extension="png" ContentType="image/png"/>
  <Default Extension="jpeg" ContentType="image/jpeg"/>
  <Default Extension="mov" ContentType="video/quicktime"/>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6" r:id="rId1"/>
    <p:sldMasterId id="2147483820" r:id="rId2"/>
    <p:sldMasterId id="2147483847" r:id="rId3"/>
    <p:sldMasterId id="2147483861" r:id="rId4"/>
    <p:sldMasterId id="2147483876" r:id="rId5"/>
    <p:sldMasterId id="2147483884" r:id="rId6"/>
  </p:sldMasterIdLst>
  <p:notesMasterIdLst>
    <p:notesMasterId r:id="rId26"/>
  </p:notesMasterIdLst>
  <p:handoutMasterIdLst>
    <p:handoutMasterId r:id="rId27"/>
  </p:handoutMasterIdLst>
  <p:sldIdLst>
    <p:sldId id="2779" r:id="rId7"/>
    <p:sldId id="500" r:id="rId8"/>
    <p:sldId id="2771" r:id="rId9"/>
    <p:sldId id="2772" r:id="rId10"/>
    <p:sldId id="684" r:id="rId11"/>
    <p:sldId id="1552" r:id="rId12"/>
    <p:sldId id="685" r:id="rId13"/>
    <p:sldId id="291" r:id="rId14"/>
    <p:sldId id="292" r:id="rId15"/>
    <p:sldId id="683" r:id="rId16"/>
    <p:sldId id="272" r:id="rId17"/>
    <p:sldId id="2770" r:id="rId18"/>
    <p:sldId id="277" r:id="rId19"/>
    <p:sldId id="276" r:id="rId20"/>
    <p:sldId id="679" r:id="rId21"/>
    <p:sldId id="287" r:id="rId22"/>
    <p:sldId id="2780" r:id="rId23"/>
    <p:sldId id="282" r:id="rId24"/>
    <p:sldId id="2778" r:id="rId25"/>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5" userDrawn="1">
          <p15:clr>
            <a:srgbClr val="A4A3A4"/>
          </p15:clr>
        </p15:guide>
        <p15:guide id="2" orient="horz" pos="4128" userDrawn="1">
          <p15:clr>
            <a:srgbClr val="A4A3A4"/>
          </p15:clr>
        </p15:guide>
        <p15:guide id="3" orient="horz" pos="3984" userDrawn="1">
          <p15:clr>
            <a:srgbClr val="A4A3A4"/>
          </p15:clr>
        </p15:guide>
        <p15:guide id="4" orient="horz" pos="3312" userDrawn="1">
          <p15:clr>
            <a:srgbClr val="A4A3A4"/>
          </p15:clr>
        </p15:guide>
        <p15:guide id="5" orient="horz" pos="2738" userDrawn="1">
          <p15:clr>
            <a:srgbClr val="A4A3A4"/>
          </p15:clr>
        </p15:guide>
        <p15:guide id="6" orient="horz" pos="1056" userDrawn="1">
          <p15:clr>
            <a:srgbClr val="A4A3A4"/>
          </p15:clr>
        </p15:guide>
        <p15:guide id="7" pos="392" userDrawn="1">
          <p15:clr>
            <a:srgbClr val="A4A3A4"/>
          </p15:clr>
        </p15:guide>
        <p15:guide id="8" pos="7437" userDrawn="1">
          <p15:clr>
            <a:srgbClr val="A4A3A4"/>
          </p15:clr>
        </p15:guide>
        <p15:guide id="9" pos="895" userDrawn="1">
          <p15:clr>
            <a:srgbClr val="A4A3A4"/>
          </p15:clr>
        </p15:guide>
        <p15:guide id="10" pos="7259" userDrawn="1">
          <p15:clr>
            <a:srgbClr val="A4A3A4"/>
          </p15:clr>
        </p15:guide>
        <p15:guide id="11" pos="7048" userDrawn="1">
          <p15:clr>
            <a:srgbClr val="A4A3A4"/>
          </p15:clr>
        </p15:guide>
        <p15:guide id="1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Cohen" initials="DJC" lastIdx="22" clrIdx="0"/>
  <p:cmAuthor id="1" name="Helen Parise" initials="HP" lastIdx="1" clrIdx="1">
    <p:extLst>
      <p:ext uri="{19B8F6BF-5375-455C-9EA6-DF929625EA0E}">
        <p15:presenceInfo xmlns:p15="http://schemas.microsoft.com/office/powerpoint/2012/main" userId="0dbf52e859bc62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66"/>
    <a:srgbClr val="002060"/>
    <a:srgbClr val="FFFF66"/>
    <a:srgbClr val="FFFF99"/>
    <a:srgbClr val="FFFFCC"/>
    <a:srgbClr val="0A3247"/>
    <a:srgbClr val="FDFF66"/>
    <a:srgbClr val="00B0F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4" autoAdjust="0"/>
    <p:restoredTop sz="95064" autoAdjust="0"/>
  </p:normalViewPr>
  <p:slideViewPr>
    <p:cSldViewPr>
      <p:cViewPr>
        <p:scale>
          <a:sx n="81" d="100"/>
          <a:sy n="81" d="100"/>
        </p:scale>
        <p:origin x="1620" y="876"/>
      </p:cViewPr>
      <p:guideLst>
        <p:guide orient="horz" pos="945"/>
        <p:guide orient="horz" pos="4128"/>
        <p:guide orient="horz" pos="3984"/>
        <p:guide orient="horz" pos="3312"/>
        <p:guide orient="horz" pos="2738"/>
        <p:guide orient="horz" pos="1056"/>
        <p:guide pos="392"/>
        <p:guide pos="7437"/>
        <p:guide pos="895"/>
        <p:guide pos="7259"/>
        <p:guide pos="7048"/>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p71\Documents\Consulting\1Projects\Ablative%20Solutions\CR0001%20PEREGRINE%20Post%20Market\Primary%20Analysis\AnalysisData\Master%20BP%20Final%206M%2011Dec1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p71\Documents\Consulting\1Projects\Ablative%20Solutions\CR0001%20PEREGRINE%20Post%20Market\Primary%20Analysis\AnalysisData\Master%20BP%20Final%206M%2011Dec18.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p71\Documents\Consulting\1Projects\Ablative%20Solutions\CR0001%20PEREGRINE%20Post%20Market\Primary%20Analysis\AnalysisData\Master%20BP%20Final%206M%2011Dec18.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ap71\Documents\Consulting\1Projects\Ablative%20Solutions\CR0001%20PEREGRINE%20Post%20Market\Primary%20Analysis\AnalysisData\Master%20BP%20Final%206M%2011Dec18.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p71\Documents\Consulting\1Projects\Ablative%20Solutions\CR0001%20PEREGRINE%20Post%20Market\Primary%20Analysis\AnalysisData\Master%20BP%20Final%206M%2011Dec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ap71\Documents\Consulting\1Projects\Ablative%20Solutions\CR0001%20PEREGRINE%20Post%20Market\Primary%20Analysis\AnalysisData\Master%20BP%20Final%206M%2011Dec18.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OBP!$C$227</c:f>
          <c:strCache>
            <c:ptCount val="1"/>
            <c:pt idx="0">
              <c:v>Mean Reduction Systolic OBP</c:v>
            </c:pt>
          </c:strCache>
        </c:strRef>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4957044303888239E-2"/>
          <c:y val="0.1828065778465682"/>
          <c:w val="0.90999741835549242"/>
          <c:h val="0.64104709007368499"/>
        </c:manualLayout>
      </c:layout>
      <c:barChart>
        <c:barDir val="col"/>
        <c:grouping val="clustered"/>
        <c:varyColors val="0"/>
        <c:ser>
          <c:idx val="0"/>
          <c:order val="0"/>
          <c:spPr>
            <a:solidFill>
              <a:schemeClr val="accent6">
                <a:lumMod val="75000"/>
              </a:schemeClr>
            </a:solidFill>
            <a:ln>
              <a:noFill/>
            </a:ln>
            <a:effectLst/>
            <a:scene3d>
              <a:camera prst="orthographicFront"/>
              <a:lightRig rig="threePt" dir="t"/>
            </a:scene3d>
            <a:sp3d>
              <a:bevelT w="63500" h="38100"/>
            </a:sp3d>
          </c:spPr>
          <c:invertIfNegative val="0"/>
          <c:dPt>
            <c:idx val="0"/>
            <c:invertIfNegative val="0"/>
            <c:bubble3D val="0"/>
            <c:spPr>
              <a:solidFill>
                <a:schemeClr val="accent1">
                  <a:lumMod val="7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1-92C4-4E16-A188-6F811B95F4C0}"/>
              </c:ext>
            </c:extLst>
          </c:dPt>
          <c:dPt>
            <c:idx val="1"/>
            <c:invertIfNegative val="0"/>
            <c:bubble3D val="0"/>
            <c:spPr>
              <a:solidFill>
                <a:schemeClr val="accent2">
                  <a:lumMod val="7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3-92C4-4E16-A188-6F811B95F4C0}"/>
              </c:ext>
            </c:extLst>
          </c:dPt>
          <c:dPt>
            <c:idx val="2"/>
            <c:invertIfNegative val="0"/>
            <c:bubble3D val="0"/>
            <c:spPr>
              <a:solidFill>
                <a:schemeClr val="tx2">
                  <a:lumMod val="75000"/>
                  <a:lumOff val="2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5-92C4-4E16-A188-6F811B95F4C0}"/>
              </c:ext>
            </c:extLst>
          </c:dPt>
          <c:dPt>
            <c:idx val="3"/>
            <c:invertIfNegative val="0"/>
            <c:bubble3D val="0"/>
            <c:spPr>
              <a:solidFill>
                <a:srgbClr val="660066"/>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6-92C4-4E16-A188-6F811B95F4C0}"/>
              </c:ext>
            </c:extLst>
          </c:dPt>
          <c:dLbls>
            <c:dLbl>
              <c:idx val="0"/>
              <c:layout/>
              <c:tx>
                <c:rich>
                  <a:bodyPr/>
                  <a:lstStyle/>
                  <a:p>
                    <a:fld id="{25DF8064-E744-4EF1-9643-8AEFBC15CD6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467D5001-27DD-48AF-887A-73145AA8CEB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B0C409B8-DAFC-4A87-98F0-B9F7A67C264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E7596561-72B8-46EE-9610-4EC679420E7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errBars>
            <c:errBarType val="both"/>
            <c:errValType val="cust"/>
            <c:noEndCap val="0"/>
            <c:plus>
              <c:numRef>
                <c:f>(OBP!$E$106,OBP!$G$106,OBP!$I$106,OBP!$K$106)</c:f>
                <c:numCache>
                  <c:formatCode>General</c:formatCode>
                  <c:ptCount val="4"/>
                  <c:pt idx="0">
                    <c:v>6.09686815988709</c:v>
                  </c:pt>
                  <c:pt idx="1">
                    <c:v>6.5197300240549296</c:v>
                  </c:pt>
                  <c:pt idx="2">
                    <c:v>6.1697005914924405</c:v>
                  </c:pt>
                  <c:pt idx="3">
                    <c:v>10.009009850594634</c:v>
                  </c:pt>
                </c:numCache>
              </c:numRef>
            </c:plus>
            <c:minus>
              <c:numRef>
                <c:f>(OBP!$E$106,OBP!$G$106,OBP!$I$106,OBP!$K$106)</c:f>
                <c:numCache>
                  <c:formatCode>General</c:formatCode>
                  <c:ptCount val="4"/>
                  <c:pt idx="0">
                    <c:v>6.09686815988709</c:v>
                  </c:pt>
                  <c:pt idx="1">
                    <c:v>6.5197300240549296</c:v>
                  </c:pt>
                  <c:pt idx="2">
                    <c:v>6.1697005914924405</c:v>
                  </c:pt>
                  <c:pt idx="3">
                    <c:v>10.009009850594634</c:v>
                  </c:pt>
                </c:numCache>
              </c:numRef>
            </c:minus>
            <c:spPr>
              <a:noFill/>
              <a:ln w="9525" cap="flat" cmpd="sng" algn="ctr">
                <a:solidFill>
                  <a:schemeClr val="tx1">
                    <a:lumMod val="65000"/>
                    <a:lumOff val="35000"/>
                  </a:schemeClr>
                </a:solidFill>
                <a:round/>
              </a:ln>
              <a:effectLst/>
            </c:spPr>
          </c:errBars>
          <c:cat>
            <c:strRef>
              <c:f>(OBP!$E$110,OBP!$G$110,OBP!$I$110,OBP!$K$110)</c:f>
              <c:strCache>
                <c:ptCount val="4"/>
                <c:pt idx="0">
                  <c:v>1-M (N=45)</c:v>
                </c:pt>
                <c:pt idx="1">
                  <c:v>3-M (N=43)</c:v>
                </c:pt>
                <c:pt idx="2">
                  <c:v>6-M (N=44)</c:v>
                </c:pt>
                <c:pt idx="3">
                  <c:v>12-M (N=28)</c:v>
                </c:pt>
              </c:strCache>
            </c:strRef>
          </c:cat>
          <c:val>
            <c:numRef>
              <c:f>(OBP!$E$103,OBP!$G$103,OBP!$I$103,OBP!$K$103)</c:f>
              <c:numCache>
                <c:formatCode>0</c:formatCode>
                <c:ptCount val="4"/>
                <c:pt idx="0">
                  <c:v>-18.022222222222222</c:v>
                </c:pt>
                <c:pt idx="1">
                  <c:v>-17.581395348837209</c:v>
                </c:pt>
                <c:pt idx="2">
                  <c:v>-18.295454545454547</c:v>
                </c:pt>
                <c:pt idx="3">
                  <c:v>-20.392857142857142</c:v>
                </c:pt>
              </c:numCache>
            </c:numRef>
          </c:val>
          <c:extLst xmlns:c16r2="http://schemas.microsoft.com/office/drawing/2015/06/chart">
            <c:ext xmlns:c16="http://schemas.microsoft.com/office/drawing/2014/chart" uri="{C3380CC4-5D6E-409C-BE32-E72D297353CC}">
              <c16:uniqueId val="{00000007-92C4-4E16-A188-6F811B95F4C0}"/>
            </c:ext>
            <c:ext xmlns:c15="http://schemas.microsoft.com/office/drawing/2012/chart" uri="{02D57815-91ED-43cb-92C2-25804820EDAC}">
              <c15:datalabelsRange>
                <c15:f>(OBP!$E$109,OBP!$G$109,OBP!$I$109,OBP!$K$109)</c15:f>
                <c15:dlblRangeCache>
                  <c:ptCount val="4"/>
                  <c:pt idx="0">
                    <c:v>-18 ± 21 mmHg</c:v>
                  </c:pt>
                  <c:pt idx="1">
                    <c:v>-18 ± 22 mmHg</c:v>
                  </c:pt>
                  <c:pt idx="2">
                    <c:v>-18 ± 21 mmHg</c:v>
                  </c:pt>
                  <c:pt idx="3">
                    <c:v>-20 ± 27 mmHg</c:v>
                  </c:pt>
                </c15:dlblRangeCache>
              </c15:datalabelsRange>
            </c:ext>
          </c:extLst>
        </c:ser>
        <c:dLbls>
          <c:dLblPos val="outEnd"/>
          <c:showLegendKey val="0"/>
          <c:showVal val="1"/>
          <c:showCatName val="0"/>
          <c:showSerName val="0"/>
          <c:showPercent val="0"/>
          <c:showBubbleSize val="0"/>
        </c:dLbls>
        <c:gapWidth val="50"/>
        <c:overlap val="-27"/>
        <c:axId val="-1425387264"/>
        <c:axId val="-1425407936"/>
      </c:barChart>
      <c:catAx>
        <c:axId val="-14253872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5407936"/>
        <c:crosses val="autoZero"/>
        <c:auto val="1"/>
        <c:lblAlgn val="ctr"/>
        <c:lblOffset val="100"/>
        <c:noMultiLvlLbl val="0"/>
      </c:catAx>
      <c:valAx>
        <c:axId val="-1425407936"/>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538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'24HR ABPM'!$C$227</c:f>
          <c:strCache>
            <c:ptCount val="1"/>
            <c:pt idx="0">
              <c:v>Mean Reduction 24-Hr Systolic ABPM</c:v>
            </c:pt>
          </c:strCache>
        </c:strRef>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4957044303888239E-2"/>
          <c:y val="0.1828065778465682"/>
          <c:w val="0.90999741835549242"/>
          <c:h val="0.64104709007368499"/>
        </c:manualLayout>
      </c:layout>
      <c:barChart>
        <c:barDir val="col"/>
        <c:grouping val="clustered"/>
        <c:varyColors val="0"/>
        <c:ser>
          <c:idx val="0"/>
          <c:order val="0"/>
          <c:spPr>
            <a:solidFill>
              <a:schemeClr val="accent6">
                <a:lumMod val="75000"/>
              </a:schemeClr>
            </a:solidFill>
            <a:ln>
              <a:noFill/>
            </a:ln>
            <a:effectLst/>
            <a:scene3d>
              <a:camera prst="orthographicFront"/>
              <a:lightRig rig="threePt" dir="t"/>
            </a:scene3d>
            <a:sp3d>
              <a:bevelT w="63500" h="38100"/>
            </a:sp3d>
          </c:spPr>
          <c:invertIfNegative val="0"/>
          <c:dPt>
            <c:idx val="0"/>
            <c:invertIfNegative val="0"/>
            <c:bubble3D val="0"/>
            <c:spPr>
              <a:solidFill>
                <a:schemeClr val="accent1">
                  <a:lumMod val="7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1-6B3A-42AB-8B87-0E58114D6126}"/>
              </c:ext>
            </c:extLst>
          </c:dPt>
          <c:dPt>
            <c:idx val="1"/>
            <c:invertIfNegative val="0"/>
            <c:bubble3D val="0"/>
            <c:spPr>
              <a:solidFill>
                <a:schemeClr val="accent2">
                  <a:lumMod val="7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3-6B3A-42AB-8B87-0E58114D6126}"/>
              </c:ext>
            </c:extLst>
          </c:dPt>
          <c:dPt>
            <c:idx val="2"/>
            <c:invertIfNegative val="0"/>
            <c:bubble3D val="0"/>
            <c:spPr>
              <a:solidFill>
                <a:schemeClr val="tx2">
                  <a:lumMod val="75000"/>
                  <a:lumOff val="2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5-6B3A-42AB-8B87-0E58114D6126}"/>
              </c:ext>
            </c:extLst>
          </c:dPt>
          <c:dPt>
            <c:idx val="3"/>
            <c:invertIfNegative val="0"/>
            <c:bubble3D val="0"/>
            <c:spPr>
              <a:solidFill>
                <a:srgbClr val="660066"/>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6-6B3A-42AB-8B87-0E58114D6126}"/>
              </c:ext>
            </c:extLst>
          </c:dPt>
          <c:dLbls>
            <c:dLbl>
              <c:idx val="0"/>
              <c:layout/>
              <c:tx>
                <c:rich>
                  <a:bodyPr/>
                  <a:lstStyle/>
                  <a:p>
                    <a:fld id="{D65FE56D-3904-441F-8DFA-9AC8D4F11FE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72AD0E63-1A36-4C67-9D86-65E5D907290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DC0A062C-A021-4D6A-A47C-059231FDDB4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DC8A071F-F3C2-4FB8-B4D0-2C416EF2EB4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errBars>
            <c:errBarType val="both"/>
            <c:errValType val="cust"/>
            <c:noEndCap val="0"/>
            <c:plus>
              <c:numRef>
                <c:f>('24HR ABPM'!$E$106,'24HR ABPM'!$G$106,'24HR ABPM'!$I$106,'24HR ABPM'!$K$106)</c:f>
                <c:numCache>
                  <c:formatCode>General</c:formatCode>
                  <c:ptCount val="4"/>
                  <c:pt idx="0">
                    <c:v>3.8667039253710995</c:v>
                  </c:pt>
                  <c:pt idx="1">
                    <c:v>4.104162873094694</c:v>
                  </c:pt>
                  <c:pt idx="2">
                    <c:v>4.2206977609786325</c:v>
                  </c:pt>
                  <c:pt idx="3">
                    <c:v>7.7652998174819121</c:v>
                  </c:pt>
                </c:numCache>
              </c:numRef>
            </c:plus>
            <c:minus>
              <c:numRef>
                <c:f>('24HR ABPM'!$E$106,'24HR ABPM'!$G$106,'24HR ABPM'!$I$106,'24HR ABPM'!$K$106)</c:f>
                <c:numCache>
                  <c:formatCode>General</c:formatCode>
                  <c:ptCount val="4"/>
                  <c:pt idx="0">
                    <c:v>3.8667039253710995</c:v>
                  </c:pt>
                  <c:pt idx="1">
                    <c:v>4.104162873094694</c:v>
                  </c:pt>
                  <c:pt idx="2">
                    <c:v>4.2206977609786325</c:v>
                  </c:pt>
                  <c:pt idx="3">
                    <c:v>7.7652998174819121</c:v>
                  </c:pt>
                </c:numCache>
              </c:numRef>
            </c:minus>
            <c:spPr>
              <a:noFill/>
              <a:ln w="9525" cap="flat" cmpd="sng" algn="ctr">
                <a:solidFill>
                  <a:schemeClr val="tx1">
                    <a:lumMod val="65000"/>
                    <a:lumOff val="35000"/>
                  </a:schemeClr>
                </a:solidFill>
                <a:round/>
              </a:ln>
              <a:effectLst/>
            </c:spPr>
          </c:errBars>
          <c:cat>
            <c:strRef>
              <c:f>('24HR ABPM'!$E$110,'24HR ABPM'!$G$110,'24HR ABPM'!$I$110,'24HR ABPM'!$K$110)</c:f>
              <c:strCache>
                <c:ptCount val="4"/>
                <c:pt idx="0">
                  <c:v>1-M (N=42)</c:v>
                </c:pt>
                <c:pt idx="1">
                  <c:v>3-M (N=36)</c:v>
                </c:pt>
                <c:pt idx="2">
                  <c:v>6-M (N=42)</c:v>
                </c:pt>
                <c:pt idx="3">
                  <c:v>12-M (N=26)</c:v>
                </c:pt>
              </c:strCache>
            </c:strRef>
          </c:cat>
          <c:val>
            <c:numRef>
              <c:f>('24HR ABPM'!$E$103,'24HR ABPM'!$G$103,'24HR ABPM'!$I$103,'24HR ABPM'!$K$103)</c:f>
              <c:numCache>
                <c:formatCode>0</c:formatCode>
                <c:ptCount val="4"/>
                <c:pt idx="0">
                  <c:v>-8.5476190476190474</c:v>
                </c:pt>
                <c:pt idx="1">
                  <c:v>-9.7222222222222214</c:v>
                </c:pt>
                <c:pt idx="2">
                  <c:v>-11.142857142857142</c:v>
                </c:pt>
                <c:pt idx="3">
                  <c:v>-10.423076923076923</c:v>
                </c:pt>
              </c:numCache>
            </c:numRef>
          </c:val>
          <c:extLst xmlns:c16r2="http://schemas.microsoft.com/office/drawing/2015/06/chart">
            <c:ext xmlns:c16="http://schemas.microsoft.com/office/drawing/2014/chart" uri="{C3380CC4-5D6E-409C-BE32-E72D297353CC}">
              <c16:uniqueId val="{00000007-6B3A-42AB-8B87-0E58114D6126}"/>
            </c:ext>
            <c:ext xmlns:c15="http://schemas.microsoft.com/office/drawing/2012/chart" uri="{02D57815-91ED-43cb-92C2-25804820EDAC}">
              <c15:datalabelsRange>
                <c15:f>('24HR ABPM'!$E$109,'24HR ABPM'!$G$109,'24HR ABPM'!$I$109,'24HR ABPM'!$K$109)</c15:f>
                <c15:dlblRangeCache>
                  <c:ptCount val="4"/>
                  <c:pt idx="0">
                    <c:v>-9 ± 13 mmHg</c:v>
                  </c:pt>
                  <c:pt idx="1">
                    <c:v>-10 ± 12 mmHg</c:v>
                  </c:pt>
                  <c:pt idx="2">
                    <c:v>-11 ± 14 mmHg</c:v>
                  </c:pt>
                  <c:pt idx="3">
                    <c:v>-10 ± 20 mmHg</c:v>
                  </c:pt>
                </c15:dlblRangeCache>
              </c15:datalabelsRange>
            </c:ext>
          </c:extLst>
        </c:ser>
        <c:dLbls>
          <c:dLblPos val="outEnd"/>
          <c:showLegendKey val="0"/>
          <c:showVal val="1"/>
          <c:showCatName val="0"/>
          <c:showSerName val="0"/>
          <c:showPercent val="0"/>
          <c:showBubbleSize val="0"/>
        </c:dLbls>
        <c:gapWidth val="50"/>
        <c:overlap val="-27"/>
        <c:axId val="-1425400320"/>
        <c:axId val="-1425396512"/>
      </c:barChart>
      <c:catAx>
        <c:axId val="-1425400320"/>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5396512"/>
        <c:crosses val="autoZero"/>
        <c:auto val="1"/>
        <c:lblAlgn val="ctr"/>
        <c:lblOffset val="100"/>
        <c:noMultiLvlLbl val="0"/>
      </c:catAx>
      <c:valAx>
        <c:axId val="-1425396512"/>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5400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'24HR ABPM'!$L$227</c:f>
          <c:strCache>
            <c:ptCount val="1"/>
            <c:pt idx="0">
              <c:v>Mean Reduction 24-Hr Diastolic ABPM</c:v>
            </c:pt>
          </c:strCache>
        </c:strRef>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4957044303888239E-2"/>
          <c:y val="0.1828065778465682"/>
          <c:w val="0.90999741835549242"/>
          <c:h val="0.64104709007368499"/>
        </c:manualLayout>
      </c:layout>
      <c:barChart>
        <c:barDir val="col"/>
        <c:grouping val="clustered"/>
        <c:varyColors val="0"/>
        <c:ser>
          <c:idx val="0"/>
          <c:order val="0"/>
          <c:spPr>
            <a:solidFill>
              <a:schemeClr val="accent6">
                <a:lumMod val="75000"/>
              </a:schemeClr>
            </a:solidFill>
            <a:ln>
              <a:noFill/>
            </a:ln>
            <a:effectLst/>
            <a:scene3d>
              <a:camera prst="orthographicFront"/>
              <a:lightRig rig="threePt" dir="t"/>
            </a:scene3d>
            <a:sp3d>
              <a:bevelT w="63500" h="38100"/>
            </a:sp3d>
          </c:spPr>
          <c:invertIfNegative val="0"/>
          <c:dPt>
            <c:idx val="0"/>
            <c:invertIfNegative val="0"/>
            <c:bubble3D val="0"/>
            <c:spPr>
              <a:solidFill>
                <a:schemeClr val="accent1">
                  <a:lumMod val="7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1-869E-4F31-9A89-F70C4B9C595F}"/>
              </c:ext>
            </c:extLst>
          </c:dPt>
          <c:dPt>
            <c:idx val="1"/>
            <c:invertIfNegative val="0"/>
            <c:bubble3D val="0"/>
            <c:spPr>
              <a:solidFill>
                <a:schemeClr val="accent2">
                  <a:lumMod val="7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3-869E-4F31-9A89-F70C4B9C595F}"/>
              </c:ext>
            </c:extLst>
          </c:dPt>
          <c:dPt>
            <c:idx val="2"/>
            <c:invertIfNegative val="0"/>
            <c:bubble3D val="0"/>
            <c:spPr>
              <a:solidFill>
                <a:schemeClr val="tx2">
                  <a:lumMod val="75000"/>
                  <a:lumOff val="2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5-869E-4F31-9A89-F70C4B9C595F}"/>
              </c:ext>
            </c:extLst>
          </c:dPt>
          <c:dPt>
            <c:idx val="3"/>
            <c:invertIfNegative val="0"/>
            <c:bubble3D val="0"/>
            <c:spPr>
              <a:solidFill>
                <a:srgbClr val="660066"/>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6-869E-4F31-9A89-F70C4B9C595F}"/>
              </c:ext>
            </c:extLst>
          </c:dPt>
          <c:dLbls>
            <c:dLbl>
              <c:idx val="0"/>
              <c:layout/>
              <c:tx>
                <c:rich>
                  <a:bodyPr/>
                  <a:lstStyle/>
                  <a:p>
                    <a:fld id="{42EB6311-2D7B-4F07-8212-C5C0E1D7C7C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364696ED-A7B9-4CF5-9255-6A2136D1EC4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A06E27A7-A038-46E4-8A53-151F916FCC6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A60EEE90-5C0F-4940-A9E6-5831A6D7D9D3}"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errBars>
            <c:errBarType val="both"/>
            <c:errValType val="cust"/>
            <c:noEndCap val="0"/>
            <c:plus>
              <c:numRef>
                <c:f>('24HR ABPM'!$N$106,'24HR ABPM'!$P$106,'24HR ABPM'!$R$106,'24HR ABPM'!$T$106)</c:f>
                <c:numCache>
                  <c:formatCode>General</c:formatCode>
                  <c:ptCount val="4"/>
                  <c:pt idx="0">
                    <c:v>2.2044242644049987</c:v>
                  </c:pt>
                  <c:pt idx="1">
                    <c:v>2.5728023631829942</c:v>
                  </c:pt>
                  <c:pt idx="2">
                    <c:v>2.8186641479293222</c:v>
                  </c:pt>
                  <c:pt idx="3">
                    <c:v>4.859924486909394</c:v>
                  </c:pt>
                </c:numCache>
              </c:numRef>
            </c:plus>
            <c:minus>
              <c:numRef>
                <c:f>('24HR ABPM'!$N$106,'24HR ABPM'!$P$106,'24HR ABPM'!$R$106,'24HR ABPM'!$T$106)</c:f>
                <c:numCache>
                  <c:formatCode>General</c:formatCode>
                  <c:ptCount val="4"/>
                  <c:pt idx="0">
                    <c:v>2.2044242644049987</c:v>
                  </c:pt>
                  <c:pt idx="1">
                    <c:v>2.5728023631829942</c:v>
                  </c:pt>
                  <c:pt idx="2">
                    <c:v>2.8186641479293222</c:v>
                  </c:pt>
                  <c:pt idx="3">
                    <c:v>4.859924486909394</c:v>
                  </c:pt>
                </c:numCache>
              </c:numRef>
            </c:minus>
            <c:spPr>
              <a:noFill/>
              <a:ln w="9525" cap="flat" cmpd="sng" algn="ctr">
                <a:solidFill>
                  <a:schemeClr val="tx1">
                    <a:lumMod val="65000"/>
                    <a:lumOff val="35000"/>
                  </a:schemeClr>
                </a:solidFill>
                <a:round/>
              </a:ln>
              <a:effectLst/>
            </c:spPr>
          </c:errBars>
          <c:cat>
            <c:strRef>
              <c:f>('24HR ABPM'!$N$110,'24HR ABPM'!$P$110,'24HR ABPM'!$R$110,'24HR ABPM'!$T$110)</c:f>
              <c:strCache>
                <c:ptCount val="4"/>
                <c:pt idx="0">
                  <c:v>1-M (N=42)</c:v>
                </c:pt>
                <c:pt idx="1">
                  <c:v>3-M (N=36)</c:v>
                </c:pt>
                <c:pt idx="2">
                  <c:v>6-M (N=42)</c:v>
                </c:pt>
                <c:pt idx="3">
                  <c:v>12-M (N=26)</c:v>
                </c:pt>
              </c:strCache>
            </c:strRef>
          </c:cat>
          <c:val>
            <c:numRef>
              <c:f>('24HR ABPM'!$N$103,'24HR ABPM'!$P$103,'24HR ABPM'!$R$103,'24HR ABPM'!$T$103)</c:f>
              <c:numCache>
                <c:formatCode>0</c:formatCode>
                <c:ptCount val="4"/>
                <c:pt idx="0">
                  <c:v>-5.5476190476190474</c:v>
                </c:pt>
                <c:pt idx="1">
                  <c:v>-6.416666666666667</c:v>
                </c:pt>
                <c:pt idx="2">
                  <c:v>-6.5</c:v>
                </c:pt>
                <c:pt idx="3">
                  <c:v>-7.2307692307692308</c:v>
                </c:pt>
              </c:numCache>
            </c:numRef>
          </c:val>
          <c:extLst xmlns:c16r2="http://schemas.microsoft.com/office/drawing/2015/06/chart">
            <c:ext xmlns:c16="http://schemas.microsoft.com/office/drawing/2014/chart" uri="{C3380CC4-5D6E-409C-BE32-E72D297353CC}">
              <c16:uniqueId val="{00000007-869E-4F31-9A89-F70C4B9C595F}"/>
            </c:ext>
            <c:ext xmlns:c15="http://schemas.microsoft.com/office/drawing/2012/chart" uri="{02D57815-91ED-43cb-92C2-25804820EDAC}">
              <c15:datalabelsRange>
                <c15:f>('24HR ABPM'!$N$109,'24HR ABPM'!$P$109,'24HR ABPM'!$R$109,'24HR ABPM'!$T$109)</c15:f>
                <c15:dlblRangeCache>
                  <c:ptCount val="4"/>
                  <c:pt idx="0">
                    <c:v>-6 ± 7 mmHg</c:v>
                  </c:pt>
                  <c:pt idx="1">
                    <c:v>-6 ± 8 mmHg</c:v>
                  </c:pt>
                  <c:pt idx="2">
                    <c:v>-7 ± 9 mmHg</c:v>
                  </c:pt>
                  <c:pt idx="3">
                    <c:v>-7 ± 12 mmHg</c:v>
                  </c:pt>
                </c15:dlblRangeCache>
              </c15:datalabelsRange>
            </c:ext>
          </c:extLst>
        </c:ser>
        <c:dLbls>
          <c:dLblPos val="outEnd"/>
          <c:showLegendKey val="0"/>
          <c:showVal val="1"/>
          <c:showCatName val="0"/>
          <c:showSerName val="0"/>
          <c:showPercent val="0"/>
          <c:showBubbleSize val="0"/>
        </c:dLbls>
        <c:gapWidth val="50"/>
        <c:overlap val="-27"/>
        <c:axId val="-1425405216"/>
        <c:axId val="-1425386720"/>
      </c:barChart>
      <c:catAx>
        <c:axId val="-142540521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5386720"/>
        <c:crosses val="autoZero"/>
        <c:auto val="1"/>
        <c:lblAlgn val="ctr"/>
        <c:lblOffset val="100"/>
        <c:noMultiLvlLbl val="0"/>
      </c:catAx>
      <c:valAx>
        <c:axId val="-1425386720"/>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540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OBP!$L$227</c:f>
          <c:strCache>
            <c:ptCount val="1"/>
            <c:pt idx="0">
              <c:v>Mean Reduction Diastolic OBP</c:v>
            </c:pt>
          </c:strCache>
        </c:strRef>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6.4957044303888239E-2"/>
          <c:y val="0.1828065778465682"/>
          <c:w val="0.90999741835549242"/>
          <c:h val="0.64104709007368499"/>
        </c:manualLayout>
      </c:layout>
      <c:barChart>
        <c:barDir val="col"/>
        <c:grouping val="clustered"/>
        <c:varyColors val="0"/>
        <c:ser>
          <c:idx val="0"/>
          <c:order val="0"/>
          <c:spPr>
            <a:solidFill>
              <a:schemeClr val="accent6">
                <a:lumMod val="75000"/>
              </a:schemeClr>
            </a:solidFill>
            <a:ln>
              <a:noFill/>
            </a:ln>
            <a:effectLst/>
            <a:scene3d>
              <a:camera prst="orthographicFront"/>
              <a:lightRig rig="threePt" dir="t"/>
            </a:scene3d>
            <a:sp3d>
              <a:bevelT w="63500" h="38100"/>
            </a:sp3d>
          </c:spPr>
          <c:invertIfNegative val="0"/>
          <c:dPt>
            <c:idx val="0"/>
            <c:invertIfNegative val="0"/>
            <c:bubble3D val="0"/>
            <c:spPr>
              <a:solidFill>
                <a:schemeClr val="accent1">
                  <a:lumMod val="7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1-F1E3-4DD9-88D1-6994E738DF4F}"/>
              </c:ext>
            </c:extLst>
          </c:dPt>
          <c:dPt>
            <c:idx val="1"/>
            <c:invertIfNegative val="0"/>
            <c:bubble3D val="0"/>
            <c:spPr>
              <a:solidFill>
                <a:schemeClr val="accent2">
                  <a:lumMod val="7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3-F1E3-4DD9-88D1-6994E738DF4F}"/>
              </c:ext>
            </c:extLst>
          </c:dPt>
          <c:dPt>
            <c:idx val="2"/>
            <c:invertIfNegative val="0"/>
            <c:bubble3D val="0"/>
            <c:spPr>
              <a:solidFill>
                <a:schemeClr val="accent4">
                  <a:lumMod val="75000"/>
                  <a:lumOff val="25000"/>
                </a:schemeClr>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5-F1E3-4DD9-88D1-6994E738DF4F}"/>
              </c:ext>
            </c:extLst>
          </c:dPt>
          <c:dPt>
            <c:idx val="3"/>
            <c:invertIfNegative val="0"/>
            <c:bubble3D val="0"/>
            <c:spPr>
              <a:solidFill>
                <a:srgbClr val="660066"/>
              </a:solidFill>
              <a:ln>
                <a:noFill/>
              </a:ln>
              <a:effectLst/>
              <a:scene3d>
                <a:camera prst="orthographicFront"/>
                <a:lightRig rig="threePt" dir="t"/>
              </a:scene3d>
              <a:sp3d>
                <a:bevelT w="63500" h="38100"/>
              </a:sp3d>
            </c:spPr>
            <c:extLst xmlns:c16r2="http://schemas.microsoft.com/office/drawing/2015/06/chart">
              <c:ext xmlns:c16="http://schemas.microsoft.com/office/drawing/2014/chart" uri="{C3380CC4-5D6E-409C-BE32-E72D297353CC}">
                <c16:uniqueId val="{00000006-F1E3-4DD9-88D1-6994E738DF4F}"/>
              </c:ext>
            </c:extLst>
          </c:dPt>
          <c:dLbls>
            <c:dLbl>
              <c:idx val="0"/>
              <c:layout/>
              <c:tx>
                <c:rich>
                  <a:bodyPr/>
                  <a:lstStyle/>
                  <a:p>
                    <a:fld id="{D876D9E7-A1C7-4D0F-A203-7F00903B8A1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
              <c:layout/>
              <c:tx>
                <c:rich>
                  <a:bodyPr/>
                  <a:lstStyle/>
                  <a:p>
                    <a:fld id="{5BF9C39B-082D-4631-8E01-77E82AE5EC6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2"/>
              <c:layout/>
              <c:tx>
                <c:rich>
                  <a:bodyPr/>
                  <a:lstStyle/>
                  <a:p>
                    <a:fld id="{7FC3D5EF-28D3-43CF-8F4D-6CF5B7A4F30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3"/>
              <c:layout/>
              <c:tx>
                <c:rich>
                  <a:bodyPr/>
                  <a:lstStyle/>
                  <a:p>
                    <a:fld id="{BB1B008C-B790-40B4-B965-E6FB91F172E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errBars>
            <c:errBarType val="both"/>
            <c:errValType val="cust"/>
            <c:noEndCap val="0"/>
            <c:plus>
              <c:numRef>
                <c:f>(OBP!$N$106,OBP!$P$106,OBP!$R$106,OBP!$T$106)</c:f>
                <c:numCache>
                  <c:formatCode>General</c:formatCode>
                  <c:ptCount val="4"/>
                  <c:pt idx="0">
                    <c:v>2.9163875789339362</c:v>
                  </c:pt>
                  <c:pt idx="1">
                    <c:v>3.5197612674505301</c:v>
                  </c:pt>
                  <c:pt idx="2">
                    <c:v>3.2615029578143955</c:v>
                  </c:pt>
                  <c:pt idx="3">
                    <c:v>5.2984778723762123</c:v>
                  </c:pt>
                </c:numCache>
              </c:numRef>
            </c:plus>
            <c:minus>
              <c:numRef>
                <c:f>(OBP!$N$106,OBP!$P$106,OBP!$R$106,OBP!$T$106)</c:f>
                <c:numCache>
                  <c:formatCode>General</c:formatCode>
                  <c:ptCount val="4"/>
                  <c:pt idx="0">
                    <c:v>2.9163875789339362</c:v>
                  </c:pt>
                  <c:pt idx="1">
                    <c:v>3.5197612674505301</c:v>
                  </c:pt>
                  <c:pt idx="2">
                    <c:v>3.2615029578143955</c:v>
                  </c:pt>
                  <c:pt idx="3">
                    <c:v>5.2984778723762123</c:v>
                  </c:pt>
                </c:numCache>
              </c:numRef>
            </c:minus>
            <c:spPr>
              <a:noFill/>
              <a:ln w="9525" cap="flat" cmpd="sng" algn="ctr">
                <a:solidFill>
                  <a:schemeClr val="tx1">
                    <a:lumMod val="65000"/>
                    <a:lumOff val="35000"/>
                  </a:schemeClr>
                </a:solidFill>
                <a:round/>
              </a:ln>
              <a:effectLst/>
            </c:spPr>
          </c:errBars>
          <c:cat>
            <c:strRef>
              <c:f>(OBP!$N$110,OBP!$P$110,OBP!$R$110,OBP!$T$110)</c:f>
              <c:strCache>
                <c:ptCount val="4"/>
                <c:pt idx="0">
                  <c:v>1-M (N=45)</c:v>
                </c:pt>
                <c:pt idx="1">
                  <c:v>3-M (N=43)</c:v>
                </c:pt>
                <c:pt idx="2">
                  <c:v>6-M (N=44)</c:v>
                </c:pt>
                <c:pt idx="3">
                  <c:v>12-M (N=28)</c:v>
                </c:pt>
              </c:strCache>
            </c:strRef>
          </c:cat>
          <c:val>
            <c:numRef>
              <c:f>(OBP!$N$103,OBP!$P$103,OBP!$R$103,OBP!$T$103)</c:f>
              <c:numCache>
                <c:formatCode>0</c:formatCode>
                <c:ptCount val="4"/>
                <c:pt idx="0">
                  <c:v>-9.2444444444444436</c:v>
                </c:pt>
                <c:pt idx="1">
                  <c:v>-8.4651162790697683</c:v>
                </c:pt>
                <c:pt idx="2">
                  <c:v>-9.6590909090909083</c:v>
                </c:pt>
                <c:pt idx="3">
                  <c:v>-10.857142857142858</c:v>
                </c:pt>
              </c:numCache>
            </c:numRef>
          </c:val>
          <c:extLst xmlns:c16r2="http://schemas.microsoft.com/office/drawing/2015/06/chart">
            <c:ext xmlns:c16="http://schemas.microsoft.com/office/drawing/2014/chart" uri="{C3380CC4-5D6E-409C-BE32-E72D297353CC}">
              <c16:uniqueId val="{00000007-F1E3-4DD9-88D1-6994E738DF4F}"/>
            </c:ext>
            <c:ext xmlns:c15="http://schemas.microsoft.com/office/drawing/2012/chart" uri="{02D57815-91ED-43cb-92C2-25804820EDAC}">
              <c15:datalabelsRange>
                <c15:f>(OBP!$N$109,OBP!$P$109,OBP!$R$109,OBP!$T$109)</c15:f>
                <c15:dlblRangeCache>
                  <c:ptCount val="4"/>
                  <c:pt idx="0">
                    <c:v>-9 ± 10 mmHg</c:v>
                  </c:pt>
                  <c:pt idx="1">
                    <c:v>-8 ± 12 mmHg</c:v>
                  </c:pt>
                  <c:pt idx="2">
                    <c:v>-10 ± 11 mmHg</c:v>
                  </c:pt>
                  <c:pt idx="3">
                    <c:v>-11 ± 14 mmHg</c:v>
                  </c:pt>
                </c15:dlblRangeCache>
              </c15:datalabelsRange>
            </c:ext>
          </c:extLst>
        </c:ser>
        <c:dLbls>
          <c:dLblPos val="outEnd"/>
          <c:showLegendKey val="0"/>
          <c:showVal val="1"/>
          <c:showCatName val="0"/>
          <c:showSerName val="0"/>
          <c:showPercent val="0"/>
          <c:showBubbleSize val="0"/>
        </c:dLbls>
        <c:gapWidth val="50"/>
        <c:overlap val="-27"/>
        <c:axId val="-1425411744"/>
        <c:axId val="-1425392704"/>
      </c:barChart>
      <c:catAx>
        <c:axId val="-142541174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5392704"/>
        <c:crosses val="autoZero"/>
        <c:auto val="1"/>
        <c:lblAlgn val="ctr"/>
        <c:lblOffset val="100"/>
        <c:noMultiLvlLbl val="0"/>
      </c:catAx>
      <c:valAx>
        <c:axId val="-142539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42541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dirty="0">
                <a:latin typeface="Calibri" panose="020F0502020204030204" pitchFamily="34" charset="0"/>
                <a:cs typeface="Calibri" panose="020F0502020204030204" pitchFamily="34" charset="0"/>
              </a:rPr>
              <a:t>Systolic OBP</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1">
                <a:lumMod val="75000"/>
              </a:schemeClr>
            </a:solidFill>
            <a:ln>
              <a:noFill/>
            </a:ln>
            <a:effectLst/>
          </c:spPr>
          <c:invertIfNegative val="0"/>
          <c:val>
            <c:numRef>
              <c:f>OBP!$X$58:$X$102</c:f>
              <c:numCache>
                <c:formatCode>General</c:formatCode>
                <c:ptCount val="45"/>
                <c:pt idx="0">
                  <c:v>-92</c:v>
                </c:pt>
                <c:pt idx="1">
                  <c:v>-52</c:v>
                </c:pt>
                <c:pt idx="2">
                  <c:v>-45</c:v>
                </c:pt>
                <c:pt idx="3">
                  <c:v>-42</c:v>
                </c:pt>
                <c:pt idx="4">
                  <c:v>-40</c:v>
                </c:pt>
                <c:pt idx="5">
                  <c:v>-40</c:v>
                </c:pt>
                <c:pt idx="6">
                  <c:v>-40</c:v>
                </c:pt>
                <c:pt idx="7">
                  <c:v>-38</c:v>
                </c:pt>
                <c:pt idx="8">
                  <c:v>-35</c:v>
                </c:pt>
                <c:pt idx="9">
                  <c:v>-35</c:v>
                </c:pt>
                <c:pt idx="10">
                  <c:v>-34</c:v>
                </c:pt>
                <c:pt idx="11">
                  <c:v>-34</c:v>
                </c:pt>
                <c:pt idx="12">
                  <c:v>-29</c:v>
                </c:pt>
                <c:pt idx="13">
                  <c:v>-29</c:v>
                </c:pt>
                <c:pt idx="14">
                  <c:v>-29</c:v>
                </c:pt>
                <c:pt idx="15">
                  <c:v>-25</c:v>
                </c:pt>
                <c:pt idx="16">
                  <c:v>-24</c:v>
                </c:pt>
                <c:pt idx="17">
                  <c:v>-20</c:v>
                </c:pt>
                <c:pt idx="18">
                  <c:v>-19</c:v>
                </c:pt>
                <c:pt idx="19">
                  <c:v>-18</c:v>
                </c:pt>
                <c:pt idx="20">
                  <c:v>-18</c:v>
                </c:pt>
                <c:pt idx="21">
                  <c:v>-18</c:v>
                </c:pt>
                <c:pt idx="22">
                  <c:v>-16</c:v>
                </c:pt>
                <c:pt idx="23">
                  <c:v>-15</c:v>
                </c:pt>
                <c:pt idx="24">
                  <c:v>-14</c:v>
                </c:pt>
                <c:pt idx="25">
                  <c:v>-14</c:v>
                </c:pt>
                <c:pt idx="26">
                  <c:v>-11</c:v>
                </c:pt>
                <c:pt idx="27">
                  <c:v>-8</c:v>
                </c:pt>
                <c:pt idx="28">
                  <c:v>-7</c:v>
                </c:pt>
                <c:pt idx="29">
                  <c:v>-5</c:v>
                </c:pt>
                <c:pt idx="30">
                  <c:v>-5</c:v>
                </c:pt>
                <c:pt idx="31">
                  <c:v>-4</c:v>
                </c:pt>
                <c:pt idx="32">
                  <c:v>-3</c:v>
                </c:pt>
                <c:pt idx="33">
                  <c:v>-3</c:v>
                </c:pt>
                <c:pt idx="34">
                  <c:v>-2</c:v>
                </c:pt>
                <c:pt idx="35">
                  <c:v>4</c:v>
                </c:pt>
                <c:pt idx="36">
                  <c:v>4</c:v>
                </c:pt>
                <c:pt idx="37">
                  <c:v>5</c:v>
                </c:pt>
                <c:pt idx="38">
                  <c:v>5</c:v>
                </c:pt>
                <c:pt idx="39">
                  <c:v>6</c:v>
                </c:pt>
                <c:pt idx="40">
                  <c:v>6</c:v>
                </c:pt>
                <c:pt idx="41">
                  <c:v>6</c:v>
                </c:pt>
                <c:pt idx="42">
                  <c:v>10</c:v>
                </c:pt>
                <c:pt idx="43">
                  <c:v>12</c:v>
                </c:pt>
                <c:pt idx="44">
                  <c:v>0</c:v>
                </c:pt>
              </c:numCache>
            </c:numRef>
          </c:val>
          <c:extLst xmlns:c16r2="http://schemas.microsoft.com/office/drawing/2015/06/chart">
            <c:ext xmlns:c16="http://schemas.microsoft.com/office/drawing/2014/chart" uri="{C3380CC4-5D6E-409C-BE32-E72D297353CC}">
              <c16:uniqueId val="{00000000-29A5-4F40-8458-E2875F646FBA}"/>
            </c:ext>
          </c:extLst>
        </c:ser>
        <c:dLbls>
          <c:showLegendKey val="0"/>
          <c:showVal val="0"/>
          <c:showCatName val="0"/>
          <c:showSerName val="0"/>
          <c:showPercent val="0"/>
          <c:showBubbleSize val="0"/>
        </c:dLbls>
        <c:gapWidth val="60"/>
        <c:overlap val="-5"/>
        <c:axId val="-1425391616"/>
        <c:axId val="-1425390528"/>
      </c:barChart>
      <c:catAx>
        <c:axId val="-1425391616"/>
        <c:scaling>
          <c:orientation val="minMax"/>
        </c:scaling>
        <c:delete val="1"/>
        <c:axPos val="b"/>
        <c:majorTickMark val="none"/>
        <c:minorTickMark val="none"/>
        <c:tickLblPos val="nextTo"/>
        <c:crossAx val="-1425390528"/>
        <c:crosses val="autoZero"/>
        <c:auto val="1"/>
        <c:lblAlgn val="ctr"/>
        <c:lblOffset val="100"/>
        <c:noMultiLvlLbl val="0"/>
      </c:catAx>
      <c:valAx>
        <c:axId val="-142539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53916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dirty="0">
                <a:latin typeface="Calibri" panose="020F0502020204030204" pitchFamily="34" charset="0"/>
                <a:cs typeface="Calibri" panose="020F0502020204030204" pitchFamily="34" charset="0"/>
              </a:rPr>
              <a:t>24-Hr Systolic ABPM</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spPr>
            <a:solidFill>
              <a:schemeClr val="accent2">
                <a:lumMod val="75000"/>
              </a:schemeClr>
            </a:solidFill>
            <a:ln>
              <a:noFill/>
            </a:ln>
            <a:effectLst/>
          </c:spPr>
          <c:invertIfNegative val="0"/>
          <c:val>
            <c:numRef>
              <c:f>'24HR ABPM'!$X$58:$X$102</c:f>
              <c:numCache>
                <c:formatCode>General</c:formatCode>
                <c:ptCount val="45"/>
                <c:pt idx="0">
                  <c:v>-63</c:v>
                </c:pt>
                <c:pt idx="1">
                  <c:v>-42</c:v>
                </c:pt>
                <c:pt idx="2">
                  <c:v>-34</c:v>
                </c:pt>
                <c:pt idx="3">
                  <c:v>-23</c:v>
                </c:pt>
                <c:pt idx="4">
                  <c:v>-23</c:v>
                </c:pt>
                <c:pt idx="5">
                  <c:v>-21</c:v>
                </c:pt>
                <c:pt idx="6">
                  <c:v>-21</c:v>
                </c:pt>
                <c:pt idx="7">
                  <c:v>-21</c:v>
                </c:pt>
                <c:pt idx="8">
                  <c:v>-20</c:v>
                </c:pt>
                <c:pt idx="9">
                  <c:v>-20</c:v>
                </c:pt>
                <c:pt idx="10">
                  <c:v>-18</c:v>
                </c:pt>
                <c:pt idx="11">
                  <c:v>-18</c:v>
                </c:pt>
                <c:pt idx="12">
                  <c:v>-14</c:v>
                </c:pt>
                <c:pt idx="13">
                  <c:v>-14</c:v>
                </c:pt>
                <c:pt idx="14">
                  <c:v>-13</c:v>
                </c:pt>
                <c:pt idx="15">
                  <c:v>-12</c:v>
                </c:pt>
                <c:pt idx="16">
                  <c:v>-12</c:v>
                </c:pt>
                <c:pt idx="17">
                  <c:v>-11</c:v>
                </c:pt>
                <c:pt idx="18">
                  <c:v>-11</c:v>
                </c:pt>
                <c:pt idx="19">
                  <c:v>-11</c:v>
                </c:pt>
                <c:pt idx="20">
                  <c:v>-11</c:v>
                </c:pt>
                <c:pt idx="21">
                  <c:v>-10</c:v>
                </c:pt>
                <c:pt idx="22">
                  <c:v>-9</c:v>
                </c:pt>
                <c:pt idx="23">
                  <c:v>-8</c:v>
                </c:pt>
                <c:pt idx="24">
                  <c:v>-8</c:v>
                </c:pt>
                <c:pt idx="25">
                  <c:v>-8</c:v>
                </c:pt>
                <c:pt idx="26">
                  <c:v>-7</c:v>
                </c:pt>
                <c:pt idx="27">
                  <c:v>-7</c:v>
                </c:pt>
                <c:pt idx="28">
                  <c:v>-6</c:v>
                </c:pt>
                <c:pt idx="29">
                  <c:v>-6</c:v>
                </c:pt>
                <c:pt idx="30">
                  <c:v>-3</c:v>
                </c:pt>
                <c:pt idx="31">
                  <c:v>-3</c:v>
                </c:pt>
                <c:pt idx="32">
                  <c:v>-2</c:v>
                </c:pt>
                <c:pt idx="33">
                  <c:v>-1</c:v>
                </c:pt>
                <c:pt idx="34">
                  <c:v>0</c:v>
                </c:pt>
                <c:pt idx="35">
                  <c:v>0</c:v>
                </c:pt>
                <c:pt idx="36">
                  <c:v>3</c:v>
                </c:pt>
                <c:pt idx="37">
                  <c:v>3</c:v>
                </c:pt>
                <c:pt idx="38">
                  <c:v>5</c:v>
                </c:pt>
                <c:pt idx="39">
                  <c:v>9</c:v>
                </c:pt>
                <c:pt idx="40">
                  <c:v>10</c:v>
                </c:pt>
                <c:pt idx="41">
                  <c:v>13</c:v>
                </c:pt>
                <c:pt idx="42">
                  <c:v>0</c:v>
                </c:pt>
                <c:pt idx="43">
                  <c:v>0</c:v>
                </c:pt>
                <c:pt idx="44">
                  <c:v>0</c:v>
                </c:pt>
              </c:numCache>
            </c:numRef>
          </c:val>
          <c:extLst xmlns:c16r2="http://schemas.microsoft.com/office/drawing/2015/06/chart">
            <c:ext xmlns:c16="http://schemas.microsoft.com/office/drawing/2014/chart" uri="{C3380CC4-5D6E-409C-BE32-E72D297353CC}">
              <c16:uniqueId val="{00000000-36D2-48DD-9814-296D4A39371C}"/>
            </c:ext>
          </c:extLst>
        </c:ser>
        <c:dLbls>
          <c:showLegendKey val="0"/>
          <c:showVal val="0"/>
          <c:showCatName val="0"/>
          <c:showSerName val="0"/>
          <c:showPercent val="0"/>
          <c:showBubbleSize val="0"/>
        </c:dLbls>
        <c:gapWidth val="60"/>
        <c:overlap val="-5"/>
        <c:axId val="-1425386176"/>
        <c:axId val="-1425406304"/>
      </c:barChart>
      <c:catAx>
        <c:axId val="-1425386176"/>
        <c:scaling>
          <c:orientation val="minMax"/>
        </c:scaling>
        <c:delete val="1"/>
        <c:axPos val="b"/>
        <c:majorTickMark val="none"/>
        <c:minorTickMark val="none"/>
        <c:tickLblPos val="nextTo"/>
        <c:crossAx val="-1425406304"/>
        <c:crosses val="autoZero"/>
        <c:auto val="1"/>
        <c:lblAlgn val="ctr"/>
        <c:lblOffset val="100"/>
        <c:noMultiLvlLbl val="0"/>
      </c:catAx>
      <c:valAx>
        <c:axId val="-1425406304"/>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253861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0.70461</cdr:x>
      <cdr:y>0.84777</cdr:y>
    </cdr:from>
    <cdr:to>
      <cdr:x>1</cdr:x>
      <cdr:y>0.91334</cdr:y>
    </cdr:to>
    <cdr:sp macro="" textlink="">
      <cdr:nvSpPr>
        <cdr:cNvPr id="3" name="TextBox 1">
          <a:extLst xmlns:a="http://schemas.openxmlformats.org/drawingml/2006/main">
            <a:ext uri="{FF2B5EF4-FFF2-40B4-BE49-F238E27FC236}">
              <a16:creationId xmlns:a16="http://schemas.microsoft.com/office/drawing/2014/main" xmlns="" id="{5275959A-ABFD-4890-941D-3BBFEFB93C8D}"/>
            </a:ext>
          </a:extLst>
        </cdr:cNvPr>
        <cdr:cNvSpPr txBox="1"/>
      </cdr:nvSpPr>
      <cdr:spPr>
        <a:xfrm xmlns:a="http://schemas.openxmlformats.org/drawingml/2006/main">
          <a:off x="3014119" y="2865727"/>
          <a:ext cx="1188720" cy="221648"/>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Bars = 95% CI</a:t>
          </a:r>
        </a:p>
      </cdr:txBody>
    </cdr:sp>
  </cdr:relSizeAnchor>
  <cdr:relSizeAnchor xmlns:cdr="http://schemas.openxmlformats.org/drawingml/2006/chartDrawing">
    <cdr:from>
      <cdr:x>0.17019</cdr:x>
      <cdr:y>0.90464</cdr:y>
    </cdr:from>
    <cdr:to>
      <cdr:x>0.82497</cdr:x>
      <cdr:y>0.9884</cdr:y>
    </cdr:to>
    <cdr:sp macro="" textlink="">
      <cdr:nvSpPr>
        <cdr:cNvPr id="4" name="TextBox 1">
          <a:extLst xmlns:a="http://schemas.openxmlformats.org/drawingml/2006/main">
            <a:ext uri="{FF2B5EF4-FFF2-40B4-BE49-F238E27FC236}">
              <a16:creationId xmlns:a16="http://schemas.microsoft.com/office/drawing/2014/main" xmlns="" id="{C2392474-1A1F-487E-AAAF-EE7EB0282777}"/>
            </a:ext>
          </a:extLst>
        </cdr:cNvPr>
        <cdr:cNvSpPr txBox="1"/>
      </cdr:nvSpPr>
      <cdr:spPr>
        <a:xfrm xmlns:a="http://schemas.openxmlformats.org/drawingml/2006/main">
          <a:off x="685800" y="2971800"/>
          <a:ext cx="2638425" cy="27515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72AF145-4D29-43F9-9AE8-F759BEE4148A}" type="TxLink">
            <a:rPr lang="en-US" sz="1400" b="1" i="0" u="none" strike="noStrike">
              <a:solidFill>
                <a:srgbClr val="C00000"/>
              </a:solidFill>
              <a:latin typeface="Calibri"/>
              <a:cs typeface="Calibri"/>
            </a:rPr>
            <a:pPr algn="ctr"/>
            <a:t>Baseline OBP: 169 ± 15 mmHg (N=45)</a:t>
          </a:fld>
          <a:endParaRPr lang="en-US" sz="1100" b="1" dirty="0">
            <a:solidFill>
              <a:srgbClr val="C00000"/>
            </a:solidFill>
          </a:endParaRPr>
        </a:p>
      </cdr:txBody>
    </cdr:sp>
  </cdr:relSizeAnchor>
  <cdr:relSizeAnchor xmlns:cdr="http://schemas.openxmlformats.org/drawingml/2006/chartDrawing">
    <cdr:from>
      <cdr:x>0.10007</cdr:x>
      <cdr:y>0.77223</cdr:y>
    </cdr:from>
    <cdr:to>
      <cdr:x>0.2939</cdr:x>
      <cdr:y>0.82732</cdr:y>
    </cdr:to>
    <cdr:sp macro="" textlink="">
      <cdr:nvSpPr>
        <cdr:cNvPr id="5" name="TextBox 1">
          <a:extLst xmlns:a="http://schemas.openxmlformats.org/drawingml/2006/main">
            <a:ext uri="{FF2B5EF4-FFF2-40B4-BE49-F238E27FC236}">
              <a16:creationId xmlns:a16="http://schemas.microsoft.com/office/drawing/2014/main" xmlns="" id="{8EE21E00-4457-429A-B353-512F6199972A}"/>
            </a:ext>
          </a:extLst>
        </cdr:cNvPr>
        <cdr:cNvSpPr txBox="1"/>
      </cdr:nvSpPr>
      <cdr:spPr>
        <a:xfrm xmlns:a="http://schemas.openxmlformats.org/drawingml/2006/main">
          <a:off x="403225" y="2536825"/>
          <a:ext cx="781037" cy="18097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D6318E97-55B6-497E-92EC-A590390C45E1}" type="TxLink">
            <a:rPr lang="en-US" sz="1400" b="0" i="0" u="none" strike="noStrike">
              <a:solidFill>
                <a:srgbClr val="000000"/>
              </a:solidFill>
              <a:latin typeface="Calibri"/>
              <a:cs typeface="Calibri"/>
            </a:rPr>
            <a:pPr algn="ctr"/>
            <a:t>P&lt;0.001</a:t>
          </a:fld>
          <a:endParaRPr lang="en-US" sz="1400" dirty="0"/>
        </a:p>
      </cdr:txBody>
    </cdr:sp>
  </cdr:relSizeAnchor>
  <cdr:relSizeAnchor xmlns:cdr="http://schemas.openxmlformats.org/drawingml/2006/chartDrawing">
    <cdr:from>
      <cdr:x>0.78085</cdr:x>
      <cdr:y>0.76933</cdr:y>
    </cdr:from>
    <cdr:to>
      <cdr:x>0.97468</cdr:x>
      <cdr:y>0.82442</cdr:y>
    </cdr:to>
    <cdr:sp macro="" textlink="">
      <cdr:nvSpPr>
        <cdr:cNvPr id="6" name="TextBox 1">
          <a:extLst xmlns:a="http://schemas.openxmlformats.org/drawingml/2006/main">
            <a:ext uri="{FF2B5EF4-FFF2-40B4-BE49-F238E27FC236}">
              <a16:creationId xmlns:a16="http://schemas.microsoft.com/office/drawing/2014/main" xmlns="" id="{8EE21E00-4457-429A-B353-512F6199972A}"/>
            </a:ext>
          </a:extLst>
        </cdr:cNvPr>
        <cdr:cNvSpPr txBox="1"/>
      </cdr:nvSpPr>
      <cdr:spPr>
        <a:xfrm xmlns:a="http://schemas.openxmlformats.org/drawingml/2006/main">
          <a:off x="3146425" y="2527300"/>
          <a:ext cx="781037" cy="18097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1C297F51-F594-4CB7-95D1-369054DB73DC}" type="TxLink">
            <a:rPr lang="en-US" sz="1400" b="0" i="0" u="none" strike="noStrike">
              <a:solidFill>
                <a:srgbClr val="000000"/>
              </a:solidFill>
              <a:latin typeface="Calibri"/>
              <a:cs typeface="Calibri"/>
            </a:rPr>
            <a:pPr algn="ctr"/>
            <a:t>P&lt;0.001</a:t>
          </a:fld>
          <a:endParaRPr lang="en-US" sz="1100" dirty="0"/>
        </a:p>
      </cdr:txBody>
    </cdr:sp>
  </cdr:relSizeAnchor>
  <cdr:relSizeAnchor xmlns:cdr="http://schemas.openxmlformats.org/drawingml/2006/chartDrawing">
    <cdr:from>
      <cdr:x>0.55156</cdr:x>
      <cdr:y>0.76643</cdr:y>
    </cdr:from>
    <cdr:to>
      <cdr:x>0.74539</cdr:x>
      <cdr:y>0.82152</cdr:y>
    </cdr:to>
    <cdr:sp macro="" textlink="">
      <cdr:nvSpPr>
        <cdr:cNvPr id="7" name="TextBox 1">
          <a:extLst xmlns:a="http://schemas.openxmlformats.org/drawingml/2006/main">
            <a:ext uri="{FF2B5EF4-FFF2-40B4-BE49-F238E27FC236}">
              <a16:creationId xmlns:a16="http://schemas.microsoft.com/office/drawing/2014/main" xmlns="" id="{8EE21E00-4457-429A-B353-512F6199972A}"/>
            </a:ext>
          </a:extLst>
        </cdr:cNvPr>
        <cdr:cNvSpPr txBox="1"/>
      </cdr:nvSpPr>
      <cdr:spPr>
        <a:xfrm xmlns:a="http://schemas.openxmlformats.org/drawingml/2006/main">
          <a:off x="2222500" y="2517775"/>
          <a:ext cx="781037" cy="18097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C431C3F0-5FDE-46D3-9CE8-3D5BD3D13770}" type="TxLink">
            <a:rPr lang="en-US" sz="1400" b="0" i="0" u="none" strike="noStrike">
              <a:solidFill>
                <a:srgbClr val="000000"/>
              </a:solidFill>
              <a:latin typeface="Calibri"/>
              <a:cs typeface="Calibri"/>
            </a:rPr>
            <a:pPr algn="ctr"/>
            <a:t>P&lt;0.001</a:t>
          </a:fld>
          <a:endParaRPr lang="en-US" sz="1100" dirty="0"/>
        </a:p>
      </cdr:txBody>
    </cdr:sp>
  </cdr:relSizeAnchor>
  <cdr:relSizeAnchor xmlns:cdr="http://schemas.openxmlformats.org/drawingml/2006/chartDrawing">
    <cdr:from>
      <cdr:x>0.32699</cdr:x>
      <cdr:y>0.76933</cdr:y>
    </cdr:from>
    <cdr:to>
      <cdr:x>0.52082</cdr:x>
      <cdr:y>0.82442</cdr:y>
    </cdr:to>
    <cdr:sp macro="" textlink="">
      <cdr:nvSpPr>
        <cdr:cNvPr id="8" name="TextBox 1">
          <a:extLst xmlns:a="http://schemas.openxmlformats.org/drawingml/2006/main">
            <a:ext uri="{FF2B5EF4-FFF2-40B4-BE49-F238E27FC236}">
              <a16:creationId xmlns:a16="http://schemas.microsoft.com/office/drawing/2014/main" xmlns="" id="{8EE21E00-4457-429A-B353-512F6199972A}"/>
            </a:ext>
          </a:extLst>
        </cdr:cNvPr>
        <cdr:cNvSpPr txBox="1"/>
      </cdr:nvSpPr>
      <cdr:spPr>
        <a:xfrm xmlns:a="http://schemas.openxmlformats.org/drawingml/2006/main">
          <a:off x="1317625" y="2527300"/>
          <a:ext cx="781037" cy="180974"/>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C5A302C-5466-4114-954B-ABAEA6F267C7}" type="TxLink">
            <a:rPr lang="en-US" sz="1400" b="0" i="0" u="none" strike="noStrike">
              <a:solidFill>
                <a:srgbClr val="000000"/>
              </a:solidFill>
              <a:latin typeface="Calibri"/>
              <a:cs typeface="Calibri"/>
            </a:rPr>
            <a:pPr algn="ctr"/>
            <a:t>P&lt;0.001</a:t>
          </a:fld>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0.68213</cdr:x>
      <cdr:y>0.84526</cdr:y>
    </cdr:from>
    <cdr:to>
      <cdr:x>0.97752</cdr:x>
      <cdr:y>0.91083</cdr:y>
    </cdr:to>
    <cdr:sp macro="" textlink="">
      <cdr:nvSpPr>
        <cdr:cNvPr id="3" name="TextBox 1">
          <a:extLst xmlns:a="http://schemas.openxmlformats.org/drawingml/2006/main">
            <a:ext uri="{FF2B5EF4-FFF2-40B4-BE49-F238E27FC236}">
              <a16:creationId xmlns:a16="http://schemas.microsoft.com/office/drawing/2014/main" xmlns="" id="{5275959A-ABFD-4890-941D-3BBFEFB93C8D}"/>
            </a:ext>
          </a:extLst>
        </cdr:cNvPr>
        <cdr:cNvSpPr txBox="1"/>
      </cdr:nvSpPr>
      <cdr:spPr>
        <a:xfrm xmlns:a="http://schemas.openxmlformats.org/drawingml/2006/main">
          <a:off x="3733800" y="3334568"/>
          <a:ext cx="1616876" cy="258675"/>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Bars = 95% CI</a:t>
          </a:r>
        </a:p>
      </cdr:txBody>
    </cdr:sp>
  </cdr:relSizeAnchor>
  <cdr:relSizeAnchor xmlns:cdr="http://schemas.openxmlformats.org/drawingml/2006/chartDrawing">
    <cdr:from>
      <cdr:x>0.20829</cdr:x>
      <cdr:y>0.91624</cdr:y>
    </cdr:from>
    <cdr:to>
      <cdr:x>0.80934</cdr:x>
      <cdr:y>0.99186</cdr:y>
    </cdr:to>
    <cdr:sp macro="" textlink="">
      <cdr:nvSpPr>
        <cdr:cNvPr id="4" name="TextBox 1">
          <a:extLst xmlns:a="http://schemas.openxmlformats.org/drawingml/2006/main">
            <a:ext uri="{FF2B5EF4-FFF2-40B4-BE49-F238E27FC236}">
              <a16:creationId xmlns:a16="http://schemas.microsoft.com/office/drawing/2014/main" xmlns="" id="{C2392474-1A1F-487E-AAAF-EE7EB0282777}"/>
            </a:ext>
          </a:extLst>
        </cdr:cNvPr>
        <cdr:cNvSpPr txBox="1"/>
      </cdr:nvSpPr>
      <cdr:spPr>
        <a:xfrm xmlns:a="http://schemas.openxmlformats.org/drawingml/2006/main">
          <a:off x="838200" y="3097181"/>
          <a:ext cx="2418751" cy="255619"/>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CFC8D80-FAD3-4D2E-BDF1-0841BFEDFD1C}" type="TxLink">
            <a:rPr lang="en-US" sz="1400" b="1" i="0" u="none" strike="noStrike">
              <a:solidFill>
                <a:srgbClr val="C00000"/>
              </a:solidFill>
              <a:latin typeface="Calibri"/>
              <a:cs typeface="Calibri"/>
            </a:rPr>
            <a:pPr algn="ctr"/>
            <a:t>Baseline ABPM: 151 ± 14 mmHg (N=44)</a:t>
          </a:fld>
          <a:endParaRPr lang="en-US" sz="1100" b="1" dirty="0">
            <a:solidFill>
              <a:srgbClr val="C00000"/>
            </a:solidFill>
          </a:endParaRPr>
        </a:p>
      </cdr:txBody>
    </cdr:sp>
  </cdr:relSizeAnchor>
  <cdr:relSizeAnchor xmlns:cdr="http://schemas.openxmlformats.org/drawingml/2006/chartDrawing">
    <cdr:from>
      <cdr:x>0.78266</cdr:x>
      <cdr:y>0.77145</cdr:y>
    </cdr:from>
    <cdr:to>
      <cdr:x>0.97649</cdr:x>
      <cdr:y>0.82654</cdr:y>
    </cdr:to>
    <cdr:sp macro="" textlink="">
      <cdr:nvSpPr>
        <cdr:cNvPr id="8" name="TextBox 1">
          <a:extLst xmlns:a="http://schemas.openxmlformats.org/drawingml/2006/main">
            <a:ext uri="{FF2B5EF4-FFF2-40B4-BE49-F238E27FC236}">
              <a16:creationId xmlns:a16="http://schemas.microsoft.com/office/drawing/2014/main" xmlns="" id="{72749809-AAC1-4D09-894A-F36AE19A1E50}"/>
            </a:ext>
          </a:extLst>
        </cdr:cNvPr>
        <cdr:cNvSpPr txBox="1"/>
      </cdr:nvSpPr>
      <cdr:spPr>
        <a:xfrm xmlns:a="http://schemas.openxmlformats.org/drawingml/2006/main">
          <a:off x="3149600" y="2607733"/>
          <a:ext cx="780012" cy="1862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6B247165-41D9-4EF9-8DB8-55F8EF0F4AD4}" type="TxLink">
            <a:rPr lang="en-US" sz="1400" b="0" i="0" u="none" strike="noStrike">
              <a:solidFill>
                <a:srgbClr val="000000"/>
              </a:solidFill>
              <a:latin typeface="Calibri"/>
              <a:cs typeface="Calibri"/>
            </a:rPr>
            <a:pPr algn="ctr"/>
            <a:t>P=0.014</a:t>
          </a:fld>
          <a:endParaRPr lang="en-US" sz="1100" dirty="0"/>
        </a:p>
      </cdr:txBody>
    </cdr:sp>
  </cdr:relSizeAnchor>
  <cdr:relSizeAnchor xmlns:cdr="http://schemas.openxmlformats.org/drawingml/2006/chartDrawing">
    <cdr:from>
      <cdr:x>0.55544</cdr:x>
      <cdr:y>0.76894</cdr:y>
    </cdr:from>
    <cdr:to>
      <cdr:x>0.74927</cdr:x>
      <cdr:y>0.82403</cdr:y>
    </cdr:to>
    <cdr:sp macro="" textlink="">
      <cdr:nvSpPr>
        <cdr:cNvPr id="9" name="TextBox 1">
          <a:extLst xmlns:a="http://schemas.openxmlformats.org/drawingml/2006/main">
            <a:ext uri="{FF2B5EF4-FFF2-40B4-BE49-F238E27FC236}">
              <a16:creationId xmlns:a16="http://schemas.microsoft.com/office/drawing/2014/main" xmlns="" id="{72749809-AAC1-4D09-894A-F36AE19A1E50}"/>
            </a:ext>
          </a:extLst>
        </cdr:cNvPr>
        <cdr:cNvSpPr txBox="1"/>
      </cdr:nvSpPr>
      <cdr:spPr>
        <a:xfrm xmlns:a="http://schemas.openxmlformats.org/drawingml/2006/main">
          <a:off x="2235200" y="2599266"/>
          <a:ext cx="780012" cy="1862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690D97C-1450-4605-963B-14EB6703E02B}" type="TxLink">
            <a:rPr lang="en-US" sz="1400" b="0" i="0" u="none" strike="noStrike">
              <a:solidFill>
                <a:srgbClr val="000000"/>
              </a:solidFill>
              <a:latin typeface="Calibri"/>
              <a:cs typeface="Calibri"/>
            </a:rPr>
            <a:pPr algn="ctr"/>
            <a:t>P&lt;0.001</a:t>
          </a:fld>
          <a:endParaRPr lang="en-US" sz="1400" dirty="0"/>
        </a:p>
      </cdr:txBody>
    </cdr:sp>
  </cdr:relSizeAnchor>
  <cdr:relSizeAnchor xmlns:cdr="http://schemas.openxmlformats.org/drawingml/2006/chartDrawing">
    <cdr:from>
      <cdr:x>0.32611</cdr:x>
      <cdr:y>0.77145</cdr:y>
    </cdr:from>
    <cdr:to>
      <cdr:x>0.51994</cdr:x>
      <cdr:y>0.82654</cdr:y>
    </cdr:to>
    <cdr:sp macro="" textlink="">
      <cdr:nvSpPr>
        <cdr:cNvPr id="10" name="TextBox 1">
          <a:extLst xmlns:a="http://schemas.openxmlformats.org/drawingml/2006/main">
            <a:ext uri="{FF2B5EF4-FFF2-40B4-BE49-F238E27FC236}">
              <a16:creationId xmlns:a16="http://schemas.microsoft.com/office/drawing/2014/main" xmlns="" id="{72749809-AAC1-4D09-894A-F36AE19A1E50}"/>
            </a:ext>
          </a:extLst>
        </cdr:cNvPr>
        <cdr:cNvSpPr txBox="1"/>
      </cdr:nvSpPr>
      <cdr:spPr>
        <a:xfrm xmlns:a="http://schemas.openxmlformats.org/drawingml/2006/main">
          <a:off x="1312333" y="2607733"/>
          <a:ext cx="780012" cy="1862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595146E5-C4C4-4DA4-973F-9DAF82522015}" type="TxLink">
            <a:rPr lang="en-US" sz="1400" b="0" i="0" u="none" strike="noStrike">
              <a:solidFill>
                <a:srgbClr val="000000"/>
              </a:solidFill>
              <a:latin typeface="Calibri"/>
              <a:cs typeface="Calibri"/>
            </a:rPr>
            <a:pPr algn="ctr"/>
            <a:t>P&lt;0.001</a:t>
          </a:fld>
          <a:endParaRPr lang="en-US" sz="1100" dirty="0"/>
        </a:p>
      </cdr:txBody>
    </cdr:sp>
  </cdr:relSizeAnchor>
  <cdr:relSizeAnchor xmlns:cdr="http://schemas.openxmlformats.org/drawingml/2006/chartDrawing">
    <cdr:from>
      <cdr:x>0.09678</cdr:x>
      <cdr:y>0.76894</cdr:y>
    </cdr:from>
    <cdr:to>
      <cdr:x>0.29061</cdr:x>
      <cdr:y>0.82403</cdr:y>
    </cdr:to>
    <cdr:sp macro="" textlink="">
      <cdr:nvSpPr>
        <cdr:cNvPr id="11" name="TextBox 1">
          <a:extLst xmlns:a="http://schemas.openxmlformats.org/drawingml/2006/main">
            <a:ext uri="{FF2B5EF4-FFF2-40B4-BE49-F238E27FC236}">
              <a16:creationId xmlns:a16="http://schemas.microsoft.com/office/drawing/2014/main" xmlns="" id="{72749809-AAC1-4D09-894A-F36AE19A1E50}"/>
            </a:ext>
          </a:extLst>
        </cdr:cNvPr>
        <cdr:cNvSpPr txBox="1"/>
      </cdr:nvSpPr>
      <cdr:spPr>
        <a:xfrm xmlns:a="http://schemas.openxmlformats.org/drawingml/2006/main">
          <a:off x="389467" y="2599266"/>
          <a:ext cx="780012" cy="1862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9A4E62F4-996A-429F-A4FC-C09CB1D3BFEE}" type="TxLink">
            <a:rPr lang="en-US" sz="1400" b="0" i="0" u="none" strike="noStrike">
              <a:solidFill>
                <a:srgbClr val="000000"/>
              </a:solidFill>
              <a:latin typeface="Calibri"/>
              <a:cs typeface="Calibri"/>
            </a:rPr>
            <a:pPr algn="ctr"/>
            <a:t>P&lt;0.001</a:t>
          </a:fld>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0.71323</cdr:x>
      <cdr:y>0.84025</cdr:y>
    </cdr:from>
    <cdr:to>
      <cdr:x>0.98589</cdr:x>
      <cdr:y>0.91421</cdr:y>
    </cdr:to>
    <cdr:sp macro="" textlink="">
      <cdr:nvSpPr>
        <cdr:cNvPr id="3" name="TextBox 1">
          <a:extLst xmlns:a="http://schemas.openxmlformats.org/drawingml/2006/main">
            <a:ext uri="{FF2B5EF4-FFF2-40B4-BE49-F238E27FC236}">
              <a16:creationId xmlns:a16="http://schemas.microsoft.com/office/drawing/2014/main" xmlns="" id="{5275959A-ABFD-4890-941D-3BBFEFB93C8D}"/>
            </a:ext>
          </a:extLst>
        </cdr:cNvPr>
        <cdr:cNvSpPr txBox="1"/>
      </cdr:nvSpPr>
      <cdr:spPr>
        <a:xfrm xmlns:a="http://schemas.openxmlformats.org/drawingml/2006/main">
          <a:off x="2870201" y="2840327"/>
          <a:ext cx="1097229" cy="250006"/>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Bars = 95% CI</a:t>
          </a:r>
        </a:p>
      </cdr:txBody>
    </cdr:sp>
  </cdr:relSizeAnchor>
  <cdr:relSizeAnchor xmlns:cdr="http://schemas.openxmlformats.org/drawingml/2006/chartDrawing">
    <cdr:from>
      <cdr:x>0.25838</cdr:x>
      <cdr:y>0.91624</cdr:y>
    </cdr:from>
    <cdr:to>
      <cdr:x>0.76095</cdr:x>
      <cdr:y>0.9884</cdr:y>
    </cdr:to>
    <cdr:sp macro="" textlink="">
      <cdr:nvSpPr>
        <cdr:cNvPr id="4" name="TextBox 1">
          <a:extLst xmlns:a="http://schemas.openxmlformats.org/drawingml/2006/main">
            <a:ext uri="{FF2B5EF4-FFF2-40B4-BE49-F238E27FC236}">
              <a16:creationId xmlns:a16="http://schemas.microsoft.com/office/drawing/2014/main" xmlns="" id="{C2392474-1A1F-487E-AAAF-EE7EB0282777}"/>
            </a:ext>
          </a:extLst>
        </cdr:cNvPr>
        <cdr:cNvSpPr txBox="1"/>
      </cdr:nvSpPr>
      <cdr:spPr>
        <a:xfrm xmlns:a="http://schemas.openxmlformats.org/drawingml/2006/main">
          <a:off x="1041399" y="3009901"/>
          <a:ext cx="2025650" cy="23706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AC0FDE0-36EB-4F5C-9628-075D72A48797}" type="TxLink">
            <a:rPr lang="en-US" sz="1400" b="1" i="0" u="none" strike="noStrike">
              <a:solidFill>
                <a:srgbClr val="C00000"/>
              </a:solidFill>
              <a:latin typeface="Calibri"/>
              <a:cs typeface="Calibri"/>
            </a:rPr>
            <a:pPr algn="ctr"/>
            <a:t>Baseline ABPM: 89 ± 12 mmHg</a:t>
          </a:fld>
          <a:endParaRPr lang="en-US" sz="1100" b="1" dirty="0">
            <a:solidFill>
              <a:srgbClr val="C00000"/>
            </a:solidFill>
          </a:endParaRPr>
        </a:p>
      </cdr:txBody>
    </cdr:sp>
  </cdr:relSizeAnchor>
  <cdr:relSizeAnchor xmlns:cdr="http://schemas.openxmlformats.org/drawingml/2006/chartDrawing">
    <cdr:from>
      <cdr:x>0.1073</cdr:x>
      <cdr:y>0.76393</cdr:y>
    </cdr:from>
    <cdr:to>
      <cdr:x>0.30113</cdr:x>
      <cdr:y>0.81902</cdr:y>
    </cdr:to>
    <cdr:sp macro="" textlink="">
      <cdr:nvSpPr>
        <cdr:cNvPr id="5" name="TextBox 1">
          <a:extLst xmlns:a="http://schemas.openxmlformats.org/drawingml/2006/main">
            <a:ext uri="{FF2B5EF4-FFF2-40B4-BE49-F238E27FC236}">
              <a16:creationId xmlns:a16="http://schemas.microsoft.com/office/drawing/2014/main" xmlns="" id="{2CEB098D-9358-40F2-A13C-725A69C24C75}"/>
            </a:ext>
          </a:extLst>
        </cdr:cNvPr>
        <cdr:cNvSpPr txBox="1"/>
      </cdr:nvSpPr>
      <cdr:spPr>
        <a:xfrm xmlns:a="http://schemas.openxmlformats.org/drawingml/2006/main">
          <a:off x="431800" y="2582333"/>
          <a:ext cx="780011" cy="1862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F0A1F4AA-743C-4387-B79D-EA9A593C4DAA}" type="TxLink">
            <a:rPr lang="en-US" sz="1400" b="0" i="0" u="none" strike="noStrike">
              <a:solidFill>
                <a:srgbClr val="000000"/>
              </a:solidFill>
              <a:latin typeface="Calibri"/>
              <a:cs typeface="Calibri"/>
            </a:rPr>
            <a:pPr algn="ctr"/>
            <a:t>P&lt;0.001</a:t>
          </a:fld>
          <a:endParaRPr lang="en-US" sz="1100" dirty="0"/>
        </a:p>
      </cdr:txBody>
    </cdr:sp>
  </cdr:relSizeAnchor>
  <cdr:relSizeAnchor xmlns:cdr="http://schemas.openxmlformats.org/drawingml/2006/chartDrawing">
    <cdr:from>
      <cdr:x>0.33032</cdr:x>
      <cdr:y>0.76393</cdr:y>
    </cdr:from>
    <cdr:to>
      <cdr:x>0.52415</cdr:x>
      <cdr:y>0.81902</cdr:y>
    </cdr:to>
    <cdr:sp macro="" textlink="">
      <cdr:nvSpPr>
        <cdr:cNvPr id="6" name="TextBox 1">
          <a:extLst xmlns:a="http://schemas.openxmlformats.org/drawingml/2006/main">
            <a:ext uri="{FF2B5EF4-FFF2-40B4-BE49-F238E27FC236}">
              <a16:creationId xmlns:a16="http://schemas.microsoft.com/office/drawing/2014/main" xmlns="" id="{C47CA59E-10EF-4EB4-8027-5BFBFDB456B6}"/>
            </a:ext>
          </a:extLst>
        </cdr:cNvPr>
        <cdr:cNvSpPr txBox="1"/>
      </cdr:nvSpPr>
      <cdr:spPr>
        <a:xfrm xmlns:a="http://schemas.openxmlformats.org/drawingml/2006/main">
          <a:off x="1329266" y="2582334"/>
          <a:ext cx="780011" cy="1862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407BC943-CD71-4591-990A-9360E70C74F3}" type="TxLink">
            <a:rPr lang="en-US" sz="1400" b="0" i="0" u="none" strike="noStrike">
              <a:solidFill>
                <a:srgbClr val="000000"/>
              </a:solidFill>
              <a:latin typeface="Calibri"/>
              <a:cs typeface="Calibri"/>
            </a:rPr>
            <a:pPr algn="ctr"/>
            <a:t>P&lt;0.001</a:t>
          </a:fld>
          <a:endParaRPr lang="en-US" sz="1100" dirty="0"/>
        </a:p>
      </cdr:txBody>
    </cdr:sp>
  </cdr:relSizeAnchor>
  <cdr:relSizeAnchor xmlns:cdr="http://schemas.openxmlformats.org/drawingml/2006/chartDrawing">
    <cdr:from>
      <cdr:x>0.55965</cdr:x>
      <cdr:y>0.76644</cdr:y>
    </cdr:from>
    <cdr:to>
      <cdr:x>0.75348</cdr:x>
      <cdr:y>0.82153</cdr:y>
    </cdr:to>
    <cdr:sp macro="" textlink="">
      <cdr:nvSpPr>
        <cdr:cNvPr id="7" name="TextBox 1">
          <a:extLst xmlns:a="http://schemas.openxmlformats.org/drawingml/2006/main">
            <a:ext uri="{FF2B5EF4-FFF2-40B4-BE49-F238E27FC236}">
              <a16:creationId xmlns:a16="http://schemas.microsoft.com/office/drawing/2014/main" xmlns="" id="{507EBC8A-4378-4837-8486-D9BF12771611}"/>
            </a:ext>
          </a:extLst>
        </cdr:cNvPr>
        <cdr:cNvSpPr txBox="1"/>
      </cdr:nvSpPr>
      <cdr:spPr>
        <a:xfrm xmlns:a="http://schemas.openxmlformats.org/drawingml/2006/main">
          <a:off x="2252134" y="2590800"/>
          <a:ext cx="780011" cy="1862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B04BC1A8-4120-4570-A005-C0FF7C0BD315}" type="TxLink">
            <a:rPr lang="en-US" sz="1400" b="0" i="0" u="none" strike="noStrike">
              <a:solidFill>
                <a:srgbClr val="000000"/>
              </a:solidFill>
              <a:latin typeface="Calibri"/>
              <a:cs typeface="Calibri"/>
            </a:rPr>
            <a:pPr algn="ctr"/>
            <a:t>P&lt;0.001</a:t>
          </a:fld>
          <a:endParaRPr lang="en-US" sz="1100" dirty="0"/>
        </a:p>
      </cdr:txBody>
    </cdr:sp>
  </cdr:relSizeAnchor>
  <cdr:relSizeAnchor xmlns:cdr="http://schemas.openxmlformats.org/drawingml/2006/chartDrawing">
    <cdr:from>
      <cdr:x>0.78898</cdr:x>
      <cdr:y>0.76644</cdr:y>
    </cdr:from>
    <cdr:to>
      <cdr:x>0.98281</cdr:x>
      <cdr:y>0.82153</cdr:y>
    </cdr:to>
    <cdr:sp macro="" textlink="">
      <cdr:nvSpPr>
        <cdr:cNvPr id="8" name="TextBox 1">
          <a:extLst xmlns:a="http://schemas.openxmlformats.org/drawingml/2006/main">
            <a:ext uri="{FF2B5EF4-FFF2-40B4-BE49-F238E27FC236}">
              <a16:creationId xmlns:a16="http://schemas.microsoft.com/office/drawing/2014/main" xmlns="" id="{47FC635F-419B-40D7-BAF9-4F10A70F1382}"/>
            </a:ext>
          </a:extLst>
        </cdr:cNvPr>
        <cdr:cNvSpPr txBox="1"/>
      </cdr:nvSpPr>
      <cdr:spPr>
        <a:xfrm xmlns:a="http://schemas.openxmlformats.org/drawingml/2006/main">
          <a:off x="3175000" y="2590800"/>
          <a:ext cx="780011" cy="186222"/>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F528F6B-4DF3-4869-B195-CF73AC0DC74A}" type="TxLink">
            <a:rPr lang="en-US" sz="1400" b="0" i="0" u="none" strike="noStrike">
              <a:solidFill>
                <a:srgbClr val="000000"/>
              </a:solidFill>
              <a:latin typeface="Calibri"/>
              <a:cs typeface="Calibri"/>
            </a:rPr>
            <a:pPr algn="ctr"/>
            <a:t>P=0.007</a:t>
          </a:fld>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0.72796</cdr:x>
      <cdr:y>0.8516</cdr:y>
    </cdr:from>
    <cdr:to>
      <cdr:x>1</cdr:x>
      <cdr:y>0.91922</cdr:y>
    </cdr:to>
    <cdr:sp macro="" textlink="">
      <cdr:nvSpPr>
        <cdr:cNvPr id="3" name="TextBox 1">
          <a:extLst xmlns:a="http://schemas.openxmlformats.org/drawingml/2006/main">
            <a:ext uri="{FF2B5EF4-FFF2-40B4-BE49-F238E27FC236}">
              <a16:creationId xmlns:a16="http://schemas.microsoft.com/office/drawing/2014/main" xmlns="" id="{5275959A-ABFD-4890-941D-3BBFEFB93C8D}"/>
            </a:ext>
          </a:extLst>
        </cdr:cNvPr>
        <cdr:cNvSpPr txBox="1"/>
      </cdr:nvSpPr>
      <cdr:spPr>
        <a:xfrm xmlns:a="http://schemas.openxmlformats.org/drawingml/2006/main">
          <a:off x="2929467" y="2878667"/>
          <a:ext cx="1094737" cy="228600"/>
        </a:xfrm>
        <a:prstGeom xmlns:a="http://schemas.openxmlformats.org/drawingml/2006/main" prst="rect">
          <a:avLst/>
        </a:prstGeom>
        <a:ln xmlns:a="http://schemas.openxmlformats.org/drawingml/2006/main">
          <a:solidFill>
            <a:sysClr val="windowText" lastClr="000000"/>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t>Bars = 95% CI</a:t>
          </a:r>
        </a:p>
      </cdr:txBody>
    </cdr:sp>
  </cdr:relSizeAnchor>
  <cdr:relSizeAnchor xmlns:cdr="http://schemas.openxmlformats.org/drawingml/2006/chartDrawing">
    <cdr:from>
      <cdr:x>0.25838</cdr:x>
      <cdr:y>0.91624</cdr:y>
    </cdr:from>
    <cdr:to>
      <cdr:x>0.76095</cdr:x>
      <cdr:y>0.9884</cdr:y>
    </cdr:to>
    <cdr:sp macro="" textlink="">
      <cdr:nvSpPr>
        <cdr:cNvPr id="4" name="TextBox 1">
          <a:extLst xmlns:a="http://schemas.openxmlformats.org/drawingml/2006/main">
            <a:ext uri="{FF2B5EF4-FFF2-40B4-BE49-F238E27FC236}">
              <a16:creationId xmlns:a16="http://schemas.microsoft.com/office/drawing/2014/main" xmlns="" id="{C2392474-1A1F-487E-AAAF-EE7EB0282777}"/>
            </a:ext>
          </a:extLst>
        </cdr:cNvPr>
        <cdr:cNvSpPr txBox="1"/>
      </cdr:nvSpPr>
      <cdr:spPr>
        <a:xfrm xmlns:a="http://schemas.openxmlformats.org/drawingml/2006/main">
          <a:off x="1041399" y="3009901"/>
          <a:ext cx="2025650" cy="237065"/>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7AC0FDE0-36EB-4F5C-9628-075D72A48797}" type="TxLink">
            <a:rPr lang="en-US" sz="1400" b="1" i="0" u="none" strike="noStrike">
              <a:solidFill>
                <a:srgbClr val="C00000"/>
              </a:solidFill>
              <a:latin typeface="Calibri"/>
              <a:cs typeface="Calibri"/>
            </a:rPr>
            <a:pPr algn="ctr"/>
            <a:t>Baseline DBP: 99 ± 13 mmHg</a:t>
          </a:fld>
          <a:endParaRPr lang="en-US" sz="1100" b="1" dirty="0">
            <a:solidFill>
              <a:srgbClr val="C00000"/>
            </a:solidFill>
          </a:endParaRPr>
        </a:p>
      </cdr:txBody>
    </cdr:sp>
  </cdr:relSizeAnchor>
  <cdr:relSizeAnchor xmlns:cdr="http://schemas.openxmlformats.org/drawingml/2006/chartDrawing">
    <cdr:from>
      <cdr:x>0.09888</cdr:x>
      <cdr:y>0.76393</cdr:y>
    </cdr:from>
    <cdr:to>
      <cdr:x>0.29272</cdr:x>
      <cdr:y>0.81902</cdr:y>
    </cdr:to>
    <cdr:sp macro="" textlink="">
      <cdr:nvSpPr>
        <cdr:cNvPr id="5" name="TextBox 1">
          <a:extLst xmlns:a="http://schemas.openxmlformats.org/drawingml/2006/main">
            <a:ext uri="{FF2B5EF4-FFF2-40B4-BE49-F238E27FC236}">
              <a16:creationId xmlns:a16="http://schemas.microsoft.com/office/drawing/2014/main" xmlns="" id="{9EE431F1-0AA7-4D9A-8FCC-FA996FDB1BC7}"/>
            </a:ext>
          </a:extLst>
        </cdr:cNvPr>
        <cdr:cNvSpPr txBox="1"/>
      </cdr:nvSpPr>
      <cdr:spPr>
        <a:xfrm xmlns:a="http://schemas.openxmlformats.org/drawingml/2006/main">
          <a:off x="397933" y="2582334"/>
          <a:ext cx="780012" cy="1862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40BFF63F-6D3E-48B5-9D80-4960C5BA3B88}" type="TxLink">
            <a:rPr lang="en-US" sz="1400" b="0" i="0" u="none" strike="noStrike">
              <a:solidFill>
                <a:srgbClr val="000000"/>
              </a:solidFill>
              <a:latin typeface="Calibri"/>
              <a:cs typeface="Calibri"/>
            </a:rPr>
            <a:pPr algn="ctr"/>
            <a:t>P&lt;0.001</a:t>
          </a:fld>
          <a:endParaRPr lang="en-US" sz="1100" dirty="0"/>
        </a:p>
      </cdr:txBody>
    </cdr:sp>
  </cdr:relSizeAnchor>
  <cdr:relSizeAnchor xmlns:cdr="http://schemas.openxmlformats.org/drawingml/2006/chartDrawing">
    <cdr:from>
      <cdr:x>0.33242</cdr:x>
      <cdr:y>0.76894</cdr:y>
    </cdr:from>
    <cdr:to>
      <cdr:x>0.52625</cdr:x>
      <cdr:y>0.82403</cdr:y>
    </cdr:to>
    <cdr:sp macro="" textlink="">
      <cdr:nvSpPr>
        <cdr:cNvPr id="6" name="TextBox 1">
          <a:extLst xmlns:a="http://schemas.openxmlformats.org/drawingml/2006/main">
            <a:ext uri="{FF2B5EF4-FFF2-40B4-BE49-F238E27FC236}">
              <a16:creationId xmlns:a16="http://schemas.microsoft.com/office/drawing/2014/main" xmlns="" id="{9A32D6B8-5AA0-4293-9699-485B3DC4FA30}"/>
            </a:ext>
          </a:extLst>
        </cdr:cNvPr>
        <cdr:cNvSpPr txBox="1"/>
      </cdr:nvSpPr>
      <cdr:spPr>
        <a:xfrm xmlns:a="http://schemas.openxmlformats.org/drawingml/2006/main">
          <a:off x="1337733" y="2599267"/>
          <a:ext cx="780012" cy="1862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3897113B-0A6E-407C-AA07-589EB24EBCDB}" type="TxLink">
            <a:rPr lang="en-US" sz="1400" b="0" i="0" u="none" strike="noStrike">
              <a:solidFill>
                <a:srgbClr val="000000"/>
              </a:solidFill>
              <a:latin typeface="Calibri"/>
              <a:cs typeface="Calibri"/>
            </a:rPr>
            <a:pPr algn="ctr"/>
            <a:t>P&lt;0.001</a:t>
          </a:fld>
          <a:endParaRPr lang="en-US" sz="1100" dirty="0"/>
        </a:p>
      </cdr:txBody>
    </cdr:sp>
  </cdr:relSizeAnchor>
  <cdr:relSizeAnchor xmlns:cdr="http://schemas.openxmlformats.org/drawingml/2006/chartDrawing">
    <cdr:from>
      <cdr:x>0.56175</cdr:x>
      <cdr:y>0.76894</cdr:y>
    </cdr:from>
    <cdr:to>
      <cdr:x>0.75558</cdr:x>
      <cdr:y>0.82403</cdr:y>
    </cdr:to>
    <cdr:sp macro="" textlink="">
      <cdr:nvSpPr>
        <cdr:cNvPr id="7" name="TextBox 1">
          <a:extLst xmlns:a="http://schemas.openxmlformats.org/drawingml/2006/main">
            <a:ext uri="{FF2B5EF4-FFF2-40B4-BE49-F238E27FC236}">
              <a16:creationId xmlns:a16="http://schemas.microsoft.com/office/drawing/2014/main" xmlns="" id="{9A32D6B8-5AA0-4293-9699-485B3DC4FA30}"/>
            </a:ext>
          </a:extLst>
        </cdr:cNvPr>
        <cdr:cNvSpPr txBox="1"/>
      </cdr:nvSpPr>
      <cdr:spPr>
        <a:xfrm xmlns:a="http://schemas.openxmlformats.org/drawingml/2006/main">
          <a:off x="2260600" y="2599267"/>
          <a:ext cx="780012" cy="1862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D6F92CC7-20A6-463E-8C14-9C8C0A3DB298}" type="TxLink">
            <a:rPr lang="en-US" sz="1400" b="0" i="0" u="none" strike="noStrike">
              <a:solidFill>
                <a:srgbClr val="000000"/>
              </a:solidFill>
              <a:latin typeface="Calibri"/>
              <a:cs typeface="Calibri"/>
            </a:rPr>
            <a:pPr algn="ctr"/>
            <a:t>P&lt;0.001</a:t>
          </a:fld>
          <a:endParaRPr lang="en-US" sz="1400"/>
        </a:p>
      </cdr:txBody>
    </cdr:sp>
  </cdr:relSizeAnchor>
  <cdr:relSizeAnchor xmlns:cdr="http://schemas.openxmlformats.org/drawingml/2006/chartDrawing">
    <cdr:from>
      <cdr:x>0.78477</cdr:x>
      <cdr:y>0.77145</cdr:y>
    </cdr:from>
    <cdr:to>
      <cdr:x>0.9786</cdr:x>
      <cdr:y>0.82654</cdr:y>
    </cdr:to>
    <cdr:sp macro="" textlink="">
      <cdr:nvSpPr>
        <cdr:cNvPr id="8" name="TextBox 1">
          <a:extLst xmlns:a="http://schemas.openxmlformats.org/drawingml/2006/main">
            <a:ext uri="{FF2B5EF4-FFF2-40B4-BE49-F238E27FC236}">
              <a16:creationId xmlns:a16="http://schemas.microsoft.com/office/drawing/2014/main" xmlns="" id="{9A32D6B8-5AA0-4293-9699-485B3DC4FA30}"/>
            </a:ext>
          </a:extLst>
        </cdr:cNvPr>
        <cdr:cNvSpPr txBox="1"/>
      </cdr:nvSpPr>
      <cdr:spPr>
        <a:xfrm xmlns:a="http://schemas.openxmlformats.org/drawingml/2006/main">
          <a:off x="3158067" y="2607734"/>
          <a:ext cx="780012" cy="186221"/>
        </a:xfrm>
        <a:prstGeom xmlns:a="http://schemas.openxmlformats.org/drawingml/2006/main" prst="rect">
          <a:avLst/>
        </a:prstGeom>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fld id="{DC12DCF9-4920-407C-B8E7-CF67A70BC433}" type="TxLink">
            <a:rPr lang="en-US" sz="1400" b="0" i="0" u="none" strike="noStrike">
              <a:solidFill>
                <a:srgbClr val="000000"/>
              </a:solidFill>
              <a:latin typeface="Calibri"/>
              <a:cs typeface="Calibri"/>
            </a:rPr>
            <a:pPr algn="ctr"/>
            <a:t>P&lt;0.001</a:t>
          </a:fld>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71DCB6-75B6-C44B-B75C-95DF53679359}" type="datetimeFigureOut">
              <a:rPr lang="en-US" smtClean="0">
                <a:latin typeface="Arial"/>
              </a:rPr>
              <a:pPr/>
              <a:t>3/4/2019</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0D66CA-B81F-B548-85B1-CD490ABE8F33}"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1756888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85FE00CF-A4ED-E14C-A371-A2623A77033F}" type="datetimeFigureOut">
              <a:rPr lang="en-US" smtClean="0"/>
              <a:pPr/>
              <a:t>3/4/2019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6B5906C6-876B-6A48-A58E-E27F2032B578}" type="slidenum">
              <a:rPr lang="en-US" smtClean="0"/>
              <a:pPr/>
              <a:t>‹#›</a:t>
            </a:fld>
            <a:endParaRPr lang="en-US" dirty="0"/>
          </a:p>
        </p:txBody>
      </p:sp>
    </p:spTree>
    <p:extLst>
      <p:ext uri="{BB962C8B-B14F-4D97-AF65-F5344CB8AC3E}">
        <p14:creationId xmlns:p14="http://schemas.microsoft.com/office/powerpoint/2010/main" val="24158002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381000" y="685800"/>
            <a:ext cx="6096000" cy="3429000"/>
          </a:xfrm>
          <a:ln/>
        </p:spPr>
      </p:sp>
      <p:sp>
        <p:nvSpPr>
          <p:cNvPr id="28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p>
        </p:txBody>
      </p:sp>
    </p:spTree>
    <p:extLst>
      <p:ext uri="{BB962C8B-B14F-4D97-AF65-F5344CB8AC3E}">
        <p14:creationId xmlns:p14="http://schemas.microsoft.com/office/powerpoint/2010/main" val="1912123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5906C6-876B-6A48-A58E-E27F2032B578}" type="slidenum">
              <a:rPr lang="en-US" smtClean="0"/>
              <a:pPr/>
              <a:t>13</a:t>
            </a:fld>
            <a:endParaRPr lang="en-US" dirty="0"/>
          </a:p>
        </p:txBody>
      </p:sp>
    </p:spTree>
    <p:extLst>
      <p:ext uri="{BB962C8B-B14F-4D97-AF65-F5344CB8AC3E}">
        <p14:creationId xmlns:p14="http://schemas.microsoft.com/office/powerpoint/2010/main" val="348588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0163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123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068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906C6-876B-6A48-A58E-E27F2032B578}" type="slidenum">
              <a:rPr lang="en-US" smtClean="0"/>
              <a:pPr/>
              <a:t>17</a:t>
            </a:fld>
            <a:endParaRPr lang="en-US" dirty="0"/>
          </a:p>
        </p:txBody>
      </p:sp>
    </p:spTree>
    <p:extLst>
      <p:ext uri="{BB962C8B-B14F-4D97-AF65-F5344CB8AC3E}">
        <p14:creationId xmlns:p14="http://schemas.microsoft.com/office/powerpoint/2010/main" val="305172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906C6-876B-6A48-A58E-E27F2032B578}" type="slidenum">
              <a:rPr lang="en-US" smtClean="0"/>
              <a:pPr/>
              <a:t>18</a:t>
            </a:fld>
            <a:endParaRPr lang="en-US" dirty="0"/>
          </a:p>
        </p:txBody>
      </p:sp>
    </p:spTree>
    <p:extLst>
      <p:ext uri="{BB962C8B-B14F-4D97-AF65-F5344CB8AC3E}">
        <p14:creationId xmlns:p14="http://schemas.microsoft.com/office/powerpoint/2010/main" val="8775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4559ABA4-5110-FE43-98C6-97D338B385D5}"/>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000">
                <a:solidFill>
                  <a:schemeClr val="tx1"/>
                </a:solidFill>
                <a:latin typeface="Times New Roman" panose="02020603050405020304" pitchFamily="18" charset="0"/>
                <a:ea typeface="MS PGothic" panose="020B0600070205080204" pitchFamily="34" charset="-128"/>
              </a:defRPr>
            </a:lvl1pPr>
            <a:lvl2pPr marL="742950" indent="-285750" defTabSz="931863">
              <a:defRPr sz="2000">
                <a:solidFill>
                  <a:schemeClr val="tx1"/>
                </a:solidFill>
                <a:latin typeface="Times New Roman" panose="02020603050405020304" pitchFamily="18" charset="0"/>
                <a:ea typeface="MS PGothic" panose="020B0600070205080204" pitchFamily="34" charset="-128"/>
              </a:defRPr>
            </a:lvl2pPr>
            <a:lvl3pPr marL="1143000" indent="-228600" defTabSz="931863">
              <a:defRPr sz="2000">
                <a:solidFill>
                  <a:schemeClr val="tx1"/>
                </a:solidFill>
                <a:latin typeface="Times New Roman" panose="02020603050405020304" pitchFamily="18" charset="0"/>
                <a:ea typeface="MS PGothic" panose="020B0600070205080204" pitchFamily="34" charset="-128"/>
              </a:defRPr>
            </a:lvl3pPr>
            <a:lvl4pPr marL="1600200" indent="-228600" defTabSz="931863">
              <a:defRPr sz="2000">
                <a:solidFill>
                  <a:schemeClr val="tx1"/>
                </a:solidFill>
                <a:latin typeface="Times New Roman" panose="02020603050405020304" pitchFamily="18" charset="0"/>
                <a:ea typeface="MS PGothic" panose="020B0600070205080204" pitchFamily="34" charset="-128"/>
              </a:defRPr>
            </a:lvl4pPr>
            <a:lvl5pPr marL="2057400" indent="-228600" defTabSz="931863">
              <a:defRPr sz="2000">
                <a:solidFill>
                  <a:schemeClr val="tx1"/>
                </a:solidFill>
                <a:latin typeface="Times New Roman" panose="02020603050405020304" pitchFamily="18" charset="0"/>
                <a:ea typeface="MS PGothic" panose="020B0600070205080204" pitchFamily="34" charset="-128"/>
              </a:defRPr>
            </a:lvl5pPr>
            <a:lvl6pPr marL="2514600" indent="-228600" defTabSz="931863"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defTabSz="931863"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defTabSz="931863"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defTabSz="931863"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fld id="{FA7E4050-ADA0-2B42-9137-C6BC780B41EB}" type="slidenum">
              <a:rPr lang="de-DE" altLang="de-DE" sz="1200"/>
              <a:pPr/>
              <a:t>2</a:t>
            </a:fld>
            <a:endParaRPr lang="de-DE" altLang="de-DE" sz="1200"/>
          </a:p>
        </p:txBody>
      </p:sp>
      <p:sp>
        <p:nvSpPr>
          <p:cNvPr id="4099" name="Rectangle 2">
            <a:extLst>
              <a:ext uri="{FF2B5EF4-FFF2-40B4-BE49-F238E27FC236}">
                <a16:creationId xmlns:a16="http://schemas.microsoft.com/office/drawing/2014/main" xmlns="" id="{5197C2A9-F298-FC4E-BCBE-A9B6FFD69D0F}"/>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xmlns="" id="{60D8439B-7AB1-B145-950B-11256684F277}"/>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de-DE">
              <a:latin typeface="Times New Roman" panose="02020603050405020304" pitchFamily="18" charset="0"/>
            </a:endParaRPr>
          </a:p>
        </p:txBody>
      </p:sp>
    </p:spTree>
    <p:extLst>
      <p:ext uri="{BB962C8B-B14F-4D97-AF65-F5344CB8AC3E}">
        <p14:creationId xmlns:p14="http://schemas.microsoft.com/office/powerpoint/2010/main" val="6366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906C6-876B-6A48-A58E-E27F2032B578}" type="slidenum">
              <a:rPr lang="en-US" smtClean="0"/>
              <a:pPr/>
              <a:t>4</a:t>
            </a:fld>
            <a:endParaRPr lang="en-US" dirty="0"/>
          </a:p>
        </p:txBody>
      </p:sp>
    </p:spTree>
    <p:extLst>
      <p:ext uri="{BB962C8B-B14F-4D97-AF65-F5344CB8AC3E}">
        <p14:creationId xmlns:p14="http://schemas.microsoft.com/office/powerpoint/2010/main" val="95014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4322B935-4200-AF4C-ACED-FD197D3F27F2}" type="slidenum">
              <a:rPr lang="en-US" smtClean="0"/>
              <a:t>5</a:t>
            </a:fld>
            <a:endParaRPr lang="en-US"/>
          </a:p>
        </p:txBody>
      </p:sp>
    </p:spTree>
    <p:extLst>
      <p:ext uri="{BB962C8B-B14F-4D97-AF65-F5344CB8AC3E}">
        <p14:creationId xmlns:p14="http://schemas.microsoft.com/office/powerpoint/2010/main" val="3840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6B5906C6-876B-6A48-A58E-E27F2032B578}" type="slidenum">
              <a:rPr lang="en-US" smtClean="0"/>
              <a:pPr/>
              <a:t>6</a:t>
            </a:fld>
            <a:endParaRPr lang="en-US" dirty="0"/>
          </a:p>
        </p:txBody>
      </p:sp>
    </p:spTree>
    <p:extLst>
      <p:ext uri="{BB962C8B-B14F-4D97-AF65-F5344CB8AC3E}">
        <p14:creationId xmlns:p14="http://schemas.microsoft.com/office/powerpoint/2010/main" val="79929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x-none" sz="1200" b="1" kern="1200" dirty="0">
                <a:solidFill>
                  <a:schemeClr val="tx1"/>
                </a:solidFill>
                <a:effectLst/>
                <a:latin typeface="Arial"/>
                <a:ea typeface="+mn-ea"/>
                <a:cs typeface="+mn-cs"/>
              </a:rPr>
              <a:t>Acute kidney injury (Modified RIFLE Classification): </a:t>
            </a:r>
            <a:endParaRPr lang="en-US" sz="1100" b="1" kern="1200" dirty="0">
              <a:solidFill>
                <a:schemeClr val="tx1"/>
              </a:solidFill>
              <a:effectLst/>
              <a:latin typeface="Arial"/>
              <a:ea typeface="+mn-ea"/>
              <a:cs typeface="+mn-cs"/>
            </a:endParaRPr>
          </a:p>
          <a:p>
            <a:pPr lvl="0"/>
            <a:r>
              <a:rPr lang="x-none" sz="1200" kern="1200" dirty="0">
                <a:solidFill>
                  <a:schemeClr val="tx1"/>
                </a:solidFill>
                <a:effectLst/>
                <a:latin typeface="Arial"/>
                <a:ea typeface="+mn-ea"/>
                <a:cs typeface="+mn-cs"/>
              </a:rPr>
              <a:t>Change in Serum Creatinine (up to 72 hours) compared to baseline</a:t>
            </a:r>
            <a:endParaRPr lang="en-US" sz="1100" kern="1200" dirty="0">
              <a:solidFill>
                <a:schemeClr val="tx1"/>
              </a:solidFill>
              <a:effectLst/>
              <a:latin typeface="Arial"/>
              <a:ea typeface="+mn-ea"/>
              <a:cs typeface="+mn-cs"/>
            </a:endParaRPr>
          </a:p>
          <a:p>
            <a:pPr lvl="1"/>
            <a:r>
              <a:rPr lang="x-none" sz="1200" b="1" kern="1200" dirty="0">
                <a:solidFill>
                  <a:schemeClr val="tx1"/>
                </a:solidFill>
                <a:effectLst/>
                <a:latin typeface="Arial"/>
                <a:ea typeface="+mn-ea"/>
                <a:cs typeface="+mn-cs"/>
              </a:rPr>
              <a:t>Stage 1:</a:t>
            </a:r>
            <a:r>
              <a:rPr lang="x-none" sz="1200" kern="1200" dirty="0">
                <a:solidFill>
                  <a:schemeClr val="tx1"/>
                </a:solidFill>
                <a:effectLst/>
                <a:latin typeface="Arial"/>
                <a:ea typeface="+mn-ea"/>
                <a:cs typeface="+mn-cs"/>
              </a:rPr>
              <a:t> Increase in serum creatinine to 150-200% (1.5-2.0 times increase compared with baseline) or increase of ≥0.3 mg/dl (≥26.4 μmol/L)</a:t>
            </a:r>
            <a:endParaRPr lang="en-US" sz="1100" kern="1200" dirty="0">
              <a:solidFill>
                <a:schemeClr val="tx1"/>
              </a:solidFill>
              <a:effectLst/>
              <a:latin typeface="Arial"/>
              <a:ea typeface="+mn-ea"/>
              <a:cs typeface="+mn-cs"/>
            </a:endParaRPr>
          </a:p>
          <a:p>
            <a:pPr lvl="1"/>
            <a:r>
              <a:rPr lang="x-none" sz="1200" b="1" kern="1200" dirty="0">
                <a:solidFill>
                  <a:schemeClr val="tx1"/>
                </a:solidFill>
                <a:effectLst/>
                <a:latin typeface="Arial"/>
                <a:ea typeface="+mn-ea"/>
                <a:cs typeface="+mn-cs"/>
              </a:rPr>
              <a:t>Stage 2:</a:t>
            </a:r>
            <a:r>
              <a:rPr lang="x-none" sz="1200" kern="1200" dirty="0">
                <a:solidFill>
                  <a:schemeClr val="tx1"/>
                </a:solidFill>
                <a:effectLst/>
                <a:latin typeface="Arial"/>
                <a:ea typeface="+mn-ea"/>
                <a:cs typeface="+mn-cs"/>
              </a:rPr>
              <a:t> Increase in serum creatinine to 200-300% (2.0-3.0 times increase compared with baseline)</a:t>
            </a:r>
            <a:endParaRPr lang="en-US" sz="1100" kern="1200" dirty="0">
              <a:solidFill>
                <a:schemeClr val="tx1"/>
              </a:solidFill>
              <a:effectLst/>
              <a:latin typeface="Arial"/>
              <a:ea typeface="+mn-ea"/>
              <a:cs typeface="+mn-cs"/>
            </a:endParaRPr>
          </a:p>
          <a:p>
            <a:pPr lvl="1"/>
            <a:r>
              <a:rPr lang="x-none" sz="1200" b="1" kern="1200" dirty="0">
                <a:solidFill>
                  <a:schemeClr val="tx1"/>
                </a:solidFill>
                <a:effectLst/>
                <a:latin typeface="Arial"/>
                <a:ea typeface="+mn-ea"/>
                <a:cs typeface="+mn-cs"/>
              </a:rPr>
              <a:t>Stage 3*:</a:t>
            </a:r>
            <a:r>
              <a:rPr lang="x-none" sz="1200" kern="1200" dirty="0">
                <a:solidFill>
                  <a:schemeClr val="tx1"/>
                </a:solidFill>
                <a:effectLst/>
                <a:latin typeface="Arial"/>
                <a:ea typeface="+mn-ea"/>
                <a:cs typeface="+mn-cs"/>
              </a:rPr>
              <a:t> Increase in serum creatinine to ≥ 300% (&gt;3 times increase compared with baseline) or serum creatinine of ≥4.0 mg/d (≥354 μmol/L) with an acute increase of at least 0.5 mg/dl (44 μmol/L)</a:t>
            </a:r>
            <a:endParaRPr lang="en-US" sz="1100" kern="1200" dirty="0">
              <a:solidFill>
                <a:schemeClr val="tx1"/>
              </a:solidFill>
              <a:effectLst/>
              <a:latin typeface="Arial"/>
              <a:ea typeface="+mn-ea"/>
              <a:cs typeface="+mn-cs"/>
            </a:endParaRPr>
          </a:p>
          <a:p>
            <a:pPr lvl="1"/>
            <a:r>
              <a:rPr lang="x-none" sz="1200" kern="1200" dirty="0">
                <a:solidFill>
                  <a:schemeClr val="tx1"/>
                </a:solidFill>
                <a:effectLst/>
                <a:latin typeface="Arial"/>
                <a:ea typeface="+mn-ea"/>
                <a:cs typeface="+mn-cs"/>
              </a:rPr>
              <a:t>Subjects receiving renal replacement therapy are considered to meet Stage 3 criteria irrespective of other criteria.</a:t>
            </a:r>
            <a:endParaRPr lang="en-US" sz="1200" kern="1200" dirty="0">
              <a:solidFill>
                <a:schemeClr val="tx1"/>
              </a:solidFill>
              <a:effectLst/>
              <a:latin typeface="Arial"/>
              <a:ea typeface="+mn-ea"/>
              <a:cs typeface="+mn-cs"/>
            </a:endParaRPr>
          </a:p>
          <a:p>
            <a:pPr lvl="0"/>
            <a:r>
              <a:rPr lang="x-none" sz="1200" b="1" kern="1200" dirty="0">
                <a:solidFill>
                  <a:schemeClr val="tx1"/>
                </a:solidFill>
                <a:effectLst/>
                <a:latin typeface="Arial"/>
                <a:ea typeface="+mn-ea"/>
                <a:cs typeface="+mn-cs"/>
              </a:rPr>
              <a:t>Major Complications</a:t>
            </a:r>
            <a:endParaRPr lang="en-US" sz="1100" kern="1200" dirty="0">
              <a:solidFill>
                <a:schemeClr val="tx1"/>
              </a:solidFill>
              <a:effectLst/>
              <a:latin typeface="Arial"/>
              <a:ea typeface="+mn-ea"/>
              <a:cs typeface="+mn-cs"/>
            </a:endParaRPr>
          </a:p>
          <a:p>
            <a:pPr lvl="1"/>
            <a:r>
              <a:rPr lang="x-none" sz="1200" kern="1200" dirty="0">
                <a:solidFill>
                  <a:schemeClr val="tx1"/>
                </a:solidFill>
                <a:effectLst/>
                <a:latin typeface="Arial"/>
                <a:ea typeface="+mn-ea"/>
                <a:cs typeface="+mn-cs"/>
              </a:rPr>
              <a:t>Vascular repair / need for vascular repair at the femoral artery access site</a:t>
            </a:r>
            <a:endParaRPr lang="en-US" sz="1100" kern="1200" dirty="0">
              <a:solidFill>
                <a:schemeClr val="tx1"/>
              </a:solidFill>
              <a:effectLst/>
              <a:latin typeface="Arial"/>
              <a:ea typeface="+mn-ea"/>
              <a:cs typeface="+mn-cs"/>
            </a:endParaRPr>
          </a:p>
          <a:p>
            <a:pPr lvl="1"/>
            <a:r>
              <a:rPr lang="x-none" sz="1200" kern="1200" dirty="0">
                <a:solidFill>
                  <a:schemeClr val="tx1"/>
                </a:solidFill>
                <a:effectLst/>
                <a:latin typeface="Arial"/>
                <a:ea typeface="+mn-ea"/>
                <a:cs typeface="+mn-cs"/>
              </a:rPr>
              <a:t>Bleeding requiring transfusion</a:t>
            </a:r>
            <a:endParaRPr lang="en-US" sz="1100" kern="1200" dirty="0">
              <a:solidFill>
                <a:schemeClr val="tx1"/>
              </a:solidFill>
              <a:effectLst/>
              <a:latin typeface="Arial"/>
              <a:ea typeface="+mn-ea"/>
              <a:cs typeface="+mn-cs"/>
            </a:endParaRPr>
          </a:p>
          <a:p>
            <a:pPr lvl="1"/>
            <a:r>
              <a:rPr lang="x-none" sz="1200" kern="1200" dirty="0">
                <a:solidFill>
                  <a:schemeClr val="tx1"/>
                </a:solidFill>
                <a:effectLst/>
                <a:latin typeface="Arial"/>
                <a:ea typeface="+mn-ea"/>
                <a:cs typeface="+mn-cs"/>
              </a:rPr>
              <a:t>New permanent ipsilateral lower extremity ischemia</a:t>
            </a:r>
            <a:endParaRPr lang="en-US" sz="1100" kern="1200" dirty="0">
              <a:solidFill>
                <a:schemeClr val="tx1"/>
              </a:solidFill>
              <a:effectLst/>
              <a:latin typeface="Arial"/>
              <a:ea typeface="+mn-ea"/>
              <a:cs typeface="+mn-cs"/>
            </a:endParaRPr>
          </a:p>
          <a:p>
            <a:pPr lvl="1"/>
            <a:r>
              <a:rPr lang="x-none" sz="1200" kern="1200" dirty="0">
                <a:solidFill>
                  <a:schemeClr val="tx1"/>
                </a:solidFill>
                <a:effectLst/>
                <a:latin typeface="Arial"/>
                <a:ea typeface="+mn-ea"/>
                <a:cs typeface="+mn-cs"/>
              </a:rPr>
              <a:t>Permanent nerve injury at access site</a:t>
            </a:r>
            <a:endParaRPr lang="en-US" sz="1100" kern="1200" dirty="0">
              <a:solidFill>
                <a:schemeClr val="tx1"/>
              </a:solidFill>
              <a:effectLst/>
              <a:latin typeface="Arial"/>
              <a:ea typeface="+mn-ea"/>
              <a:cs typeface="+mn-cs"/>
            </a:endParaRPr>
          </a:p>
          <a:p>
            <a:pPr lvl="1"/>
            <a:r>
              <a:rPr lang="x-none" sz="1200" kern="1200" dirty="0">
                <a:solidFill>
                  <a:schemeClr val="tx1"/>
                </a:solidFill>
                <a:effectLst/>
                <a:latin typeface="Arial"/>
                <a:ea typeface="+mn-ea"/>
                <a:cs typeface="+mn-cs"/>
              </a:rPr>
              <a:t>Pseudo-aneurysm requiring treatment with ultrasound-guided compression or fibrin/thrombin injection</a:t>
            </a:r>
            <a:endParaRPr lang="en-US" sz="1100" kern="1200" dirty="0">
              <a:solidFill>
                <a:schemeClr val="tx1"/>
              </a:solidFill>
              <a:effectLst/>
              <a:latin typeface="Arial"/>
              <a:ea typeface="+mn-ea"/>
              <a:cs typeface="+mn-cs"/>
            </a:endParaRPr>
          </a:p>
          <a:p>
            <a:pPr lvl="1"/>
            <a:r>
              <a:rPr lang="x-none" sz="1200" kern="1200" dirty="0">
                <a:solidFill>
                  <a:schemeClr val="tx1"/>
                </a:solidFill>
                <a:effectLst/>
                <a:latin typeface="Arial"/>
                <a:ea typeface="+mn-ea"/>
                <a:cs typeface="+mn-cs"/>
              </a:rPr>
              <a:t>Access site-related hematoma greater than 6 cm requiring vascular repair or intervention other than manual compression including ultrasound guided compression or ultrasound guided injection of prothrombotic materials</a:t>
            </a:r>
            <a:endParaRPr lang="en-US" sz="1100" kern="1200" dirty="0">
              <a:solidFill>
                <a:schemeClr val="tx1"/>
              </a:solidFill>
              <a:effectLst/>
              <a:latin typeface="Arial"/>
              <a:ea typeface="+mn-ea"/>
              <a:cs typeface="+mn-cs"/>
            </a:endParaRPr>
          </a:p>
          <a:p>
            <a:pPr lvl="1"/>
            <a:r>
              <a:rPr lang="en-US" sz="1200" kern="1200" dirty="0">
                <a:solidFill>
                  <a:schemeClr val="tx1"/>
                </a:solidFill>
                <a:effectLst/>
                <a:latin typeface="Arial"/>
                <a:ea typeface="+mn-ea"/>
                <a:cs typeface="+mn-cs"/>
              </a:rPr>
              <a:t>Major Artery Dissection (see Artery Dissections’ Definition)</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Arial"/>
                <a:ea typeface="+mn-ea"/>
                <a:cs typeface="+mn-cs"/>
              </a:rPr>
              <a:t>Minor dissections</a:t>
            </a:r>
            <a:r>
              <a:rPr lang="en-US" sz="1200" kern="1200" dirty="0">
                <a:solidFill>
                  <a:schemeClr val="tx1"/>
                </a:solidFill>
                <a:effectLst/>
                <a:latin typeface="Arial"/>
                <a:ea typeface="+mn-ea"/>
                <a:cs typeface="+mn-cs"/>
              </a:rPr>
              <a:t> are dissections that do not have any flow-limitation of blood supply to an organ as assessed by blood tests and/or clinical observations, and where further intervention is not performed. These types of dissections are considered benign and usually heals over 3 to 6 months without sequelae.  </a:t>
            </a:r>
          </a:p>
          <a:p>
            <a:pPr lvl="1"/>
            <a:endParaRPr lang="en-US" sz="1100" kern="1200" dirty="0">
              <a:solidFill>
                <a:schemeClr val="tx1"/>
              </a:solidFill>
              <a:effectLst/>
              <a:latin typeface="Arial"/>
              <a:ea typeface="+mn-ea"/>
              <a:cs typeface="+mn-cs"/>
            </a:endParaRPr>
          </a:p>
          <a:p>
            <a:pPr lvl="1"/>
            <a:endParaRPr lang="en-US" sz="900" kern="1200" dirty="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5"/>
          </p:nvPr>
        </p:nvSpPr>
        <p:spPr/>
        <p:txBody>
          <a:bodyPr/>
          <a:lstStyle/>
          <a:p>
            <a:fld id="{6B5906C6-876B-6A48-A58E-E27F2032B578}" type="slidenum">
              <a:rPr lang="en-US" smtClean="0"/>
              <a:pPr/>
              <a:t>7</a:t>
            </a:fld>
            <a:endParaRPr lang="en-US" dirty="0"/>
          </a:p>
        </p:txBody>
      </p:sp>
    </p:spTree>
    <p:extLst>
      <p:ext uri="{BB962C8B-B14F-4D97-AF65-F5344CB8AC3E}">
        <p14:creationId xmlns:p14="http://schemas.microsoft.com/office/powerpoint/2010/main" val="2840513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906C6-876B-6A48-A58E-E27F2032B578}" type="slidenum">
              <a:rPr lang="en-US" smtClean="0"/>
              <a:pPr/>
              <a:t>10</a:t>
            </a:fld>
            <a:endParaRPr lang="en-US" dirty="0"/>
          </a:p>
        </p:txBody>
      </p:sp>
    </p:spTree>
    <p:extLst>
      <p:ext uri="{BB962C8B-B14F-4D97-AF65-F5344CB8AC3E}">
        <p14:creationId xmlns:p14="http://schemas.microsoft.com/office/powerpoint/2010/main" val="4152208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arrythmia: 3 AF, 1 RBB/Sinus Bradycardia, 1 SVES (</a:t>
            </a:r>
            <a:r>
              <a:rPr lang="en-US" dirty="0" err="1"/>
              <a:t>Supraventicular</a:t>
            </a:r>
            <a:r>
              <a:rPr lang="en-US" dirty="0"/>
              <a:t> Extra-</a:t>
            </a:r>
            <a:r>
              <a:rPr lang="en-US" dirty="0" err="1"/>
              <a:t>systolie</a:t>
            </a:r>
            <a:r>
              <a:rPr lang="en-US" dirty="0"/>
              <a:t>), and 1 supraventricular tachycardia</a:t>
            </a:r>
          </a:p>
        </p:txBody>
      </p:sp>
    </p:spTree>
    <p:extLst>
      <p:ext uri="{BB962C8B-B14F-4D97-AF65-F5344CB8AC3E}">
        <p14:creationId xmlns:p14="http://schemas.microsoft.com/office/powerpoint/2010/main" val="79745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minor dissections:</a:t>
            </a:r>
          </a:p>
          <a:p>
            <a:r>
              <a:rPr lang="en-US" dirty="0"/>
              <a:t>One was due to user error: the operator inadvertently moved the catheter forward before retracting the needles. The dissection did not require any intervention. Renal function was not changed per-procedural and during follow-up. CTA at 6 months done and analyzed by the core lab who found no change from the baseline (pre-procedure) images, confirming the complete resolution of the dissection.</a:t>
            </a:r>
          </a:p>
          <a:p>
            <a:r>
              <a:rPr lang="en-US" dirty="0"/>
              <a:t>One was identified post-hoc during the CL review and analysis of the procedural images taken immediately following the alcohol infusion. The images</a:t>
            </a:r>
            <a:r>
              <a:rPr lang="en-US" sz="1200" b="0" i="0" kern="1200" dirty="0">
                <a:solidFill>
                  <a:schemeClr val="tx1"/>
                </a:solidFill>
                <a:effectLst/>
                <a:latin typeface="+mn-lt"/>
                <a:ea typeface="+mn-ea"/>
                <a:cs typeface="+mn-cs"/>
              </a:rPr>
              <a:t> showed a very short intimal flap (&lt;1mm) minimally protruding into the vessel lumen at the location of the preceding needle penetration. This event is considered not clinically significant by the operator since there is no indication of a progressive distal dissection or of a luminal narrowing.  Diagnostic Renal Duplex Ultrasound at 6 months showed no renal artery stenosis confirming complete resolutions of this minor dissection. </a:t>
            </a:r>
            <a:endParaRPr lang="en-US" dirty="0"/>
          </a:p>
        </p:txBody>
      </p:sp>
    </p:spTree>
    <p:extLst>
      <p:ext uri="{BB962C8B-B14F-4D97-AF65-F5344CB8AC3E}">
        <p14:creationId xmlns:p14="http://schemas.microsoft.com/office/powerpoint/2010/main" val="246267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7.gif"/></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025684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794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5576"/>
            <a:ext cx="2590800" cy="5438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2285" y="155576"/>
            <a:ext cx="7571316" cy="5438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608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67734" y="6702425"/>
            <a:ext cx="367119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fontAlgn="base" hangingPunct="1">
              <a:spcBef>
                <a:spcPct val="0"/>
              </a:spcBef>
              <a:spcAft>
                <a:spcPct val="0"/>
              </a:spcAft>
              <a:defRPr/>
            </a:pPr>
            <a:r>
              <a:rPr lang="en-US" sz="1000">
                <a:solidFill>
                  <a:srgbClr val="292929"/>
                </a:solidFill>
                <a:cs typeface="Arial" pitchFamily="34" charset="0"/>
              </a:rPr>
              <a:t>Meredith ● EVOLVE overview ● TCT 2010 ● Washington, DC</a:t>
            </a:r>
          </a:p>
        </p:txBody>
      </p:sp>
      <p:sp>
        <p:nvSpPr>
          <p:cNvPr id="5" name="Text Box 5"/>
          <p:cNvSpPr txBox="1">
            <a:spLocks noChangeArrowheads="1"/>
          </p:cNvSpPr>
          <p:nvPr userDrawn="1"/>
        </p:nvSpPr>
        <p:spPr bwMode="auto">
          <a:xfrm>
            <a:off x="11279718" y="6713538"/>
            <a:ext cx="66075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fontAlgn="base" hangingPunct="1">
              <a:spcBef>
                <a:spcPct val="0"/>
              </a:spcBef>
              <a:spcAft>
                <a:spcPct val="0"/>
              </a:spcAft>
              <a:defRPr/>
            </a:pPr>
            <a:r>
              <a:rPr lang="en-US" sz="1000">
                <a:solidFill>
                  <a:srgbClr val="292929"/>
                </a:solidFill>
                <a:cs typeface="Arial" pitchFamily="34" charset="0"/>
              </a:rPr>
              <a:t>Slide </a:t>
            </a:r>
            <a:fld id="{3C00601C-5481-4726-B130-A0232429B244}" type="slidenum">
              <a:rPr lang="en-US" sz="1000" smtClean="0">
                <a:solidFill>
                  <a:srgbClr val="292929"/>
                </a:solidFill>
                <a:cs typeface="Arial" pitchFamily="34" charset="0"/>
              </a:rPr>
              <a:pPr defTabSz="914400" eaLnBrk="1" fontAlgn="base" hangingPunct="1">
                <a:spcBef>
                  <a:spcPct val="0"/>
                </a:spcBef>
                <a:spcAft>
                  <a:spcPct val="0"/>
                </a:spcAft>
                <a:defRPr/>
              </a:pPr>
              <a:t>‹#›</a:t>
            </a:fld>
            <a:endParaRPr lang="en-US" sz="1000">
              <a:solidFill>
                <a:srgbClr val="292929"/>
              </a:solidFill>
              <a:cs typeface="Arial" pitchFamily="34" charset="0"/>
            </a:endParaRPr>
          </a:p>
        </p:txBody>
      </p:sp>
      <p:sp>
        <p:nvSpPr>
          <p:cNvPr id="131074" name="Rectangle 2"/>
          <p:cNvSpPr>
            <a:spLocks noGrp="1" noChangeArrowheads="1"/>
          </p:cNvSpPr>
          <p:nvPr>
            <p:ph type="ctrTitle"/>
          </p:nvPr>
        </p:nvSpPr>
        <p:spPr>
          <a:xfrm>
            <a:off x="914400" y="2130426"/>
            <a:ext cx="10363200" cy="1470025"/>
          </a:xfrm>
        </p:spPr>
        <p:txBody>
          <a:bodyPr/>
          <a:lstStyle>
            <a:lvl1pPr algn="ctr">
              <a:defRPr smtClean="0"/>
            </a:lvl1pPr>
          </a:lstStyle>
          <a:p>
            <a:pPr lvl="0"/>
            <a:r>
              <a:rPr lang="en-US" noProof="0"/>
              <a:t>Click To Edit Master Title Style</a:t>
            </a:r>
          </a:p>
        </p:txBody>
      </p:sp>
      <p:sp>
        <p:nvSpPr>
          <p:cNvPr id="131075" name="Rectangle 3"/>
          <p:cNvSpPr>
            <a:spLocks noGrp="1" noChangeArrowheads="1"/>
          </p:cNvSpPr>
          <p:nvPr>
            <p:ph type="subTitle" idx="1"/>
          </p:nvPr>
        </p:nvSpPr>
        <p:spPr>
          <a:xfrm>
            <a:off x="1828800" y="3886200"/>
            <a:ext cx="8534400" cy="461665"/>
          </a:xfrm>
          <a:noFill/>
          <a:ln w="9525">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a:buFontTx/>
              <a:buNone/>
              <a:defRPr smtClean="0"/>
            </a:lvl1pPr>
          </a:lstStyle>
          <a:p>
            <a:pPr lvl="0"/>
            <a:r>
              <a:rPr lang="en-US" noProof="0"/>
              <a:t>Click to edit Master subtitle style</a:t>
            </a:r>
          </a:p>
        </p:txBody>
      </p:sp>
    </p:spTree>
    <p:extLst>
      <p:ext uri="{BB962C8B-B14F-4D97-AF65-F5344CB8AC3E}">
        <p14:creationId xmlns:p14="http://schemas.microsoft.com/office/powerpoint/2010/main" val="2759201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46166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Tree>
    <p:extLst>
      <p:ext uri="{BB962C8B-B14F-4D97-AF65-F5344CB8AC3E}">
        <p14:creationId xmlns:p14="http://schemas.microsoft.com/office/powerpoint/2010/main" val="2115884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32421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4006790"/>
            <a:ext cx="10363200" cy="4001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88853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233489"/>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233489"/>
            <a:ext cx="5384800" cy="20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20352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713210"/>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713210"/>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23512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7362334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350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905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3904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2389717" y="5367338"/>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0328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2718435" y="1233489"/>
            <a:ext cx="8863965" cy="1743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868985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73039"/>
            <a:ext cx="2743200" cy="60674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789341" y="173039"/>
            <a:ext cx="1846659" cy="6067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97474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39"/>
            <a:ext cx="10972800" cy="708025"/>
          </a:xfrm>
        </p:spPr>
        <p:txBody>
          <a:bodyPr/>
          <a:lstStyle/>
          <a:p>
            <a:r>
              <a:rPr lang="en-US"/>
              <a:t>Click to edit Master title style</a:t>
            </a:r>
            <a:endParaRPr lang="en-AU"/>
          </a:p>
        </p:txBody>
      </p:sp>
      <p:sp>
        <p:nvSpPr>
          <p:cNvPr id="3" name="Chart Placeholder 2"/>
          <p:cNvSpPr>
            <a:spLocks noGrp="1"/>
          </p:cNvSpPr>
          <p:nvPr>
            <p:ph type="chart" idx="1"/>
          </p:nvPr>
        </p:nvSpPr>
        <p:spPr>
          <a:xfrm>
            <a:off x="609600" y="1233489"/>
            <a:ext cx="10972800" cy="461665"/>
          </a:xfrm>
        </p:spPr>
        <p:txBody>
          <a:bodyPr/>
          <a:lstStyle/>
          <a:p>
            <a:pPr lvl="0"/>
            <a:endParaRPr lang="en-AU" noProof="0"/>
          </a:p>
        </p:txBody>
      </p:sp>
    </p:spTree>
    <p:extLst>
      <p:ext uri="{BB962C8B-B14F-4D97-AF65-F5344CB8AC3E}">
        <p14:creationId xmlns:p14="http://schemas.microsoft.com/office/powerpoint/2010/main" val="264319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B81FE1C-85C3-4E8E-9DBF-B9AF3C1DAFEE}" type="datetimeFigureOut">
              <a:rPr lang="de-DE">
                <a:solidFill>
                  <a:srgbClr val="000000"/>
                </a:solidFill>
              </a:rPr>
              <a:pPr>
                <a:defRPr/>
              </a:pPr>
              <a:t>04.03.2019</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FF0360-E8C0-45D6-981A-63F5A6B204BD}"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7832917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solidFill>
                  <a:schemeClr val="tx1"/>
                </a:solidFill>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effectLst/>
              </a:defRPr>
            </a:lvl1pPr>
            <a:lvl2pPr>
              <a:defRPr>
                <a:solidFill>
                  <a:schemeClr val="tx1"/>
                </a:solidFill>
                <a:effectLst/>
              </a:defRPr>
            </a:lvl2pPr>
            <a:lvl3pPr>
              <a:defRPr>
                <a:solidFill>
                  <a:schemeClr val="tx1"/>
                </a:solidFill>
                <a:effectLst/>
              </a:defRPr>
            </a:lvl3pPr>
            <a:lvl4pPr>
              <a:defRPr>
                <a:solidFill>
                  <a:schemeClr val="tx1"/>
                </a:solidFill>
                <a:effectLst/>
              </a:defRPr>
            </a:lvl4pPr>
            <a:lvl5pPr>
              <a:defRPr>
                <a:solidFill>
                  <a:schemeClr val="tx1"/>
                </a:solidFill>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9BC23D8-B617-4D80-A35B-A342508A4A93}" type="datetimeFigureOut">
              <a:rPr lang="de-DE">
                <a:solidFill>
                  <a:srgbClr val="000000"/>
                </a:solidFill>
              </a:rPr>
              <a:pPr>
                <a:defRPr/>
              </a:pPr>
              <a:t>04.03.2019</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79CBEC-944E-4E47-97B1-C1D8ACECBA3A}" type="slidenum">
              <a:rPr lang="de-DE">
                <a:solidFill>
                  <a:srgbClr val="000000"/>
                </a:solidFill>
              </a:rPr>
              <a:pPr>
                <a:defRPr/>
              </a:pPr>
              <a:t>‹#›</a:t>
            </a:fld>
            <a:endParaRPr lang="de-DE">
              <a:solidFill>
                <a:srgbClr val="000000"/>
              </a:solidFill>
            </a:endParaRPr>
          </a:p>
        </p:txBody>
      </p:sp>
      <p:grpSp>
        <p:nvGrpSpPr>
          <p:cNvPr id="7" name="Group 6"/>
          <p:cNvGrpSpPr/>
          <p:nvPr userDrawn="1"/>
        </p:nvGrpSpPr>
        <p:grpSpPr>
          <a:xfrm>
            <a:off x="3287120" y="7419976"/>
            <a:ext cx="4430825" cy="504825"/>
            <a:chOff x="114300" y="6308725"/>
            <a:chExt cx="3323119" cy="504825"/>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6308725"/>
              <a:ext cx="463550" cy="504825"/>
            </a:xfrm>
            <a:prstGeom prst="rect">
              <a:avLst/>
            </a:prstGeom>
            <a:noFill/>
            <a:ln>
              <a:noFill/>
            </a:ln>
            <a:effectLst/>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 name="Text Box 6"/>
            <p:cNvSpPr txBox="1">
              <a:spLocks noChangeArrowheads="1"/>
            </p:cNvSpPr>
            <p:nvPr/>
          </p:nvSpPr>
          <p:spPr bwMode="auto">
            <a:xfrm>
              <a:off x="685800" y="6381750"/>
              <a:ext cx="2751619"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de-DE" sz="1600" dirty="0" err="1"/>
                <a:t>CardioVascular</a:t>
              </a:r>
              <a:r>
                <a:rPr lang="de-DE" sz="1600" dirty="0"/>
                <a:t> Center Frankfurt CVC </a:t>
              </a:r>
            </a:p>
          </p:txBody>
        </p:sp>
      </p:grpSp>
      <p:cxnSp>
        <p:nvCxnSpPr>
          <p:cNvPr id="10" name="Straight Connector 9"/>
          <p:cNvCxnSpPr/>
          <p:nvPr userDrawn="1"/>
        </p:nvCxnSpPr>
        <p:spPr bwMode="auto">
          <a:xfrm>
            <a:off x="0" y="7375129"/>
            <a:ext cx="12192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5892803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EDE943F-CC45-4688-89C1-F252BC011FBE}" type="datetimeFigureOut">
              <a:rPr lang="de-DE">
                <a:solidFill>
                  <a:srgbClr val="000000"/>
                </a:solidFill>
              </a:rPr>
              <a:pPr>
                <a:defRPr/>
              </a:pPr>
              <a:t>04.03.2019</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015BDD-66C7-4E1C-BCEC-380B067EF5F0}"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2403476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2A44904-7F64-4BBB-A0AB-41F9B9D432F8}" type="datetimeFigureOut">
              <a:rPr lang="de-DE">
                <a:solidFill>
                  <a:srgbClr val="000000"/>
                </a:solidFill>
              </a:rPr>
              <a:pPr>
                <a:defRPr/>
              </a:pPr>
              <a:t>04.03.2019</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0C2F73-75B5-48CD-B00C-74185ABCE63A}"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17617936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D651D97-21F9-444A-B06E-E875F47BE549}" type="datetimeFigureOut">
              <a:rPr lang="de-DE">
                <a:solidFill>
                  <a:srgbClr val="000000"/>
                </a:solidFill>
              </a:rPr>
              <a:pPr>
                <a:defRPr/>
              </a:pPr>
              <a:t>04.03.2019</a:t>
            </a:fld>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DC2888-6D0E-4F4B-9FAF-91DAB7092F64}"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380567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93328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77A6324-6007-4F22-9876-7B829791E0D1}" type="datetimeFigureOut">
              <a:rPr lang="de-DE">
                <a:solidFill>
                  <a:srgbClr val="000000"/>
                </a:solidFill>
              </a:rPr>
              <a:pPr>
                <a:defRPr/>
              </a:pPr>
              <a:t>04.03.2019</a:t>
            </a:fld>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B04A50-CB41-401A-BA08-F6E92F3C1AFE}"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8944811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234E770-45BE-4EB1-AEE5-03F143480A0F}" type="datetimeFigureOut">
              <a:rPr lang="de-DE">
                <a:solidFill>
                  <a:srgbClr val="000000"/>
                </a:solidFill>
              </a:rPr>
              <a:pPr>
                <a:defRPr/>
              </a:pPr>
              <a:t>04.03.2019</a:t>
            </a:fld>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809CC6D-D5D3-47FB-B487-D738CF939F23}"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55849068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553FFFF-0691-426F-B87B-10DE782EF912}" type="datetimeFigureOut">
              <a:rPr lang="de-DE">
                <a:solidFill>
                  <a:srgbClr val="000000"/>
                </a:solidFill>
              </a:rPr>
              <a:pPr>
                <a:defRPr/>
              </a:pPr>
              <a:t>04.03.2019</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49ADAF-6D84-494A-B3C4-D946591DDC32}"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9496674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74868B-1585-42E3-845B-75CEDA0350D3}" type="datetimeFigureOut">
              <a:rPr lang="de-DE">
                <a:solidFill>
                  <a:srgbClr val="000000"/>
                </a:solidFill>
              </a:rPr>
              <a:pPr>
                <a:defRPr/>
              </a:pPr>
              <a:t>04.03.2019</a:t>
            </a:fld>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ECD5F-1F13-4502-80D0-19081155C592}"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32764155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AB768C-4D7D-4480-9000-0A90E061D658}" type="datetimeFigureOut">
              <a:rPr lang="de-DE">
                <a:solidFill>
                  <a:srgbClr val="000000"/>
                </a:solidFill>
              </a:rPr>
              <a:pPr>
                <a:defRPr/>
              </a:pPr>
              <a:t>04.03.2019</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214B6-E14E-41F3-AF4C-8FD6E0A27CA1}"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90731931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81B6FBD-5A9A-4207-885F-7A0D23D2879A}" type="datetimeFigureOut">
              <a:rPr lang="de-DE">
                <a:solidFill>
                  <a:srgbClr val="000000"/>
                </a:solidFill>
              </a:rPr>
              <a:pPr>
                <a:defRPr/>
              </a:pPr>
              <a:t>04.03.2019</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4FAEB5-F475-4383-8789-DF6AB4DEF41F}"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923049149"/>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242A11FB-99D1-402D-85A6-41991F97423B}" type="datetimeFigureOut">
              <a:rPr lang="de-DE">
                <a:solidFill>
                  <a:srgbClr val="000000"/>
                </a:solidFill>
              </a:rPr>
              <a:pPr>
                <a:defRPr/>
              </a:pPr>
              <a:t>04.03.2019</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E42BD9-DE26-4AAB-96E4-D5C4A08B0814}"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2480348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1F2D4E2-134B-4300-8FF2-B466506D8CB9}" type="datetimeFigureOut">
              <a:rPr lang="de-DE">
                <a:solidFill>
                  <a:srgbClr val="000000"/>
                </a:solidFill>
              </a:rPr>
              <a:pPr>
                <a:defRPr/>
              </a:pPr>
              <a:t>04.03.2019</a:t>
            </a:fld>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BBFEAF-4CB7-4502-8B8F-B0B59E6CBA41}" type="slidenum">
              <a:rPr lang="de-DE">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83797225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endParaRPr lang="de-DE">
              <a:solidFill>
                <a:srgbClr val="264950"/>
              </a:solidFill>
            </a:endParaRPr>
          </a:p>
        </p:txBody>
      </p:sp>
      <p:sp>
        <p:nvSpPr>
          <p:cNvPr id="5" name="Footer Placeholder 4"/>
          <p:cNvSpPr>
            <a:spLocks noGrp="1"/>
          </p:cNvSpPr>
          <p:nvPr>
            <p:ph type="ftr" sz="quarter" idx="11"/>
          </p:nvPr>
        </p:nvSpPr>
        <p:spPr/>
        <p:txBody>
          <a:bodyPr/>
          <a:lstStyle>
            <a:lvl1pPr algn="ctr" eaLnBrk="0" hangingPunct="0">
              <a:defRPr sz="1400">
                <a:solidFill>
                  <a:schemeClr val="tx1"/>
                </a:solidFill>
              </a:defRPr>
            </a:lvl1pPr>
          </a:lstStyle>
          <a:p>
            <a:endParaRPr lang="de-DE">
              <a:solidFill>
                <a:srgbClr val="264950"/>
              </a:solidFill>
            </a:endParaRPr>
          </a:p>
        </p:txBody>
      </p:sp>
      <p:sp>
        <p:nvSpPr>
          <p:cNvPr id="6" name="Slide Number Placeholder 5"/>
          <p:cNvSpPr>
            <a:spLocks noGrp="1"/>
          </p:cNvSpPr>
          <p:nvPr>
            <p:ph type="sldNum" sz="quarter" idx="12"/>
          </p:nvPr>
        </p:nvSpPr>
        <p:spPr/>
        <p:txBody>
          <a:bodyPr/>
          <a:lstStyle>
            <a:lvl1pPr algn="r" eaLnBrk="0" hangingPunct="0">
              <a:defRPr/>
            </a:lvl1pPr>
          </a:lstStyle>
          <a:p>
            <a:fld id="{4B414F5D-3E05-44EC-BD8A-237FC4AE5B82}" type="slidenum">
              <a:rPr lang="en-US">
                <a:solidFill>
                  <a:srgbClr val="264950"/>
                </a:solidFill>
              </a:rPr>
              <a:pPr/>
              <a:t>‹#›</a:t>
            </a:fld>
            <a:endParaRPr lang="en-US">
              <a:solidFill>
                <a:srgbClr val="264950"/>
              </a:solidFill>
            </a:endParaRPr>
          </a:p>
        </p:txBody>
      </p:sp>
    </p:spTree>
    <p:extLst>
      <p:ext uri="{BB962C8B-B14F-4D97-AF65-F5344CB8AC3E}">
        <p14:creationId xmlns:p14="http://schemas.microsoft.com/office/powerpoint/2010/main" val="1436867124"/>
      </p:ext>
    </p:extLst>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marL="742950" indent="-285750">
              <a:buFont typeface="Wingdings" pitchFamily="2" charset="2"/>
              <a:buChar cha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fld id="{FD29A8BC-4A00-4081-AE39-41610D43D72C}" type="datetimeFigureOut">
              <a:rPr lang="en-US">
                <a:solidFill>
                  <a:srgbClr val="264950"/>
                </a:solidFill>
              </a:rPr>
              <a:pPr/>
              <a:t>3/4/2019</a:t>
            </a:fld>
            <a:endParaRPr lang="en-US" sz="1100">
              <a:solidFill>
                <a:srgbClr val="264950"/>
              </a:solidFill>
            </a:endParaRPr>
          </a:p>
        </p:txBody>
      </p:sp>
      <p:sp>
        <p:nvSpPr>
          <p:cNvPr id="5"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6" name="Rectangle 6"/>
          <p:cNvSpPr>
            <a:spLocks noGrp="1" noChangeArrowheads="1"/>
          </p:cNvSpPr>
          <p:nvPr>
            <p:ph type="sldNum" sz="quarter" idx="12"/>
          </p:nvPr>
        </p:nvSpPr>
        <p:spPr>
          <a:ln/>
        </p:spPr>
        <p:txBody>
          <a:bodyPr/>
          <a:lstStyle>
            <a:lvl1pPr>
              <a:defRPr/>
            </a:lvl1pPr>
          </a:lstStyle>
          <a:p>
            <a:fld id="{183337C6-3647-4D04-8FE1-A140868345EA}"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626778342"/>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795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7955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68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D94A5C2-9544-4524-A672-540D2F0B478F}" type="datetimeFigureOut">
              <a:rPr lang="en-US">
                <a:solidFill>
                  <a:srgbClr val="264950"/>
                </a:solidFill>
              </a:rPr>
              <a:pPr/>
              <a:t>3/4/2019</a:t>
            </a:fld>
            <a:endParaRPr lang="en-US" sz="1100">
              <a:solidFill>
                <a:srgbClr val="264950"/>
              </a:solidFill>
            </a:endParaRPr>
          </a:p>
        </p:txBody>
      </p:sp>
      <p:sp>
        <p:nvSpPr>
          <p:cNvPr id="5"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6" name="Rectangle 6"/>
          <p:cNvSpPr>
            <a:spLocks noGrp="1" noChangeArrowheads="1"/>
          </p:cNvSpPr>
          <p:nvPr>
            <p:ph type="sldNum" sz="quarter" idx="12"/>
          </p:nvPr>
        </p:nvSpPr>
        <p:spPr>
          <a:ln/>
        </p:spPr>
        <p:txBody>
          <a:bodyPr/>
          <a:lstStyle>
            <a:lvl1pPr>
              <a:defRPr/>
            </a:lvl1pPr>
          </a:lstStyle>
          <a:p>
            <a:fld id="{92545491-06DE-4E6F-B4EB-E5910DF467EA}"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1812689208"/>
      </p:ext>
    </p:extLst>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594DF3EC-C446-4F00-9712-D18469E522E6}" type="datetimeFigureOut">
              <a:rPr lang="en-US">
                <a:solidFill>
                  <a:srgbClr val="264950"/>
                </a:solidFill>
              </a:rPr>
              <a:pPr/>
              <a:t>3/4/2019</a:t>
            </a:fld>
            <a:endParaRPr lang="en-US" sz="1100">
              <a:solidFill>
                <a:srgbClr val="264950"/>
              </a:solidFill>
            </a:endParaRPr>
          </a:p>
        </p:txBody>
      </p:sp>
      <p:sp>
        <p:nvSpPr>
          <p:cNvPr id="6"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7" name="Rectangle 6"/>
          <p:cNvSpPr>
            <a:spLocks noGrp="1" noChangeArrowheads="1"/>
          </p:cNvSpPr>
          <p:nvPr>
            <p:ph type="sldNum" sz="quarter" idx="12"/>
          </p:nvPr>
        </p:nvSpPr>
        <p:spPr>
          <a:ln/>
        </p:spPr>
        <p:txBody>
          <a:bodyPr/>
          <a:lstStyle>
            <a:lvl1pPr>
              <a:defRPr/>
            </a:lvl1pPr>
          </a:lstStyle>
          <a:p>
            <a:fld id="{EF00C0E3-C111-4438-A3D8-6D705F587046}"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442131688"/>
      </p:ext>
    </p:extLst>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E2615233-2FD7-45CC-ACB4-9A3D6A756B40}" type="datetimeFigureOut">
              <a:rPr lang="en-US">
                <a:solidFill>
                  <a:srgbClr val="264950"/>
                </a:solidFill>
              </a:rPr>
              <a:pPr/>
              <a:t>3/4/2019</a:t>
            </a:fld>
            <a:endParaRPr lang="en-US" sz="1100">
              <a:solidFill>
                <a:srgbClr val="264950"/>
              </a:solidFill>
            </a:endParaRPr>
          </a:p>
        </p:txBody>
      </p:sp>
      <p:sp>
        <p:nvSpPr>
          <p:cNvPr id="8"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9" name="Rectangle 6"/>
          <p:cNvSpPr>
            <a:spLocks noGrp="1" noChangeArrowheads="1"/>
          </p:cNvSpPr>
          <p:nvPr>
            <p:ph type="sldNum" sz="quarter" idx="12"/>
          </p:nvPr>
        </p:nvSpPr>
        <p:spPr>
          <a:ln/>
        </p:spPr>
        <p:txBody>
          <a:bodyPr/>
          <a:lstStyle>
            <a:lvl1pPr>
              <a:defRPr/>
            </a:lvl1pPr>
          </a:lstStyle>
          <a:p>
            <a:fld id="{CFB2118A-305B-42B4-B586-E66BAA515FE6}"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2539106362"/>
      </p:ext>
    </p:extLst>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5787A411-0A29-460A-9DD8-2034B7651C96}" type="datetimeFigureOut">
              <a:rPr lang="en-US">
                <a:solidFill>
                  <a:srgbClr val="264950"/>
                </a:solidFill>
              </a:rPr>
              <a:pPr/>
              <a:t>3/4/2019</a:t>
            </a:fld>
            <a:endParaRPr lang="en-US" sz="1100">
              <a:solidFill>
                <a:srgbClr val="264950"/>
              </a:solidFill>
            </a:endParaRPr>
          </a:p>
        </p:txBody>
      </p:sp>
      <p:sp>
        <p:nvSpPr>
          <p:cNvPr id="4"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5" name="Rectangle 6"/>
          <p:cNvSpPr>
            <a:spLocks noGrp="1" noChangeArrowheads="1"/>
          </p:cNvSpPr>
          <p:nvPr>
            <p:ph type="sldNum" sz="quarter" idx="12"/>
          </p:nvPr>
        </p:nvSpPr>
        <p:spPr>
          <a:ln/>
        </p:spPr>
        <p:txBody>
          <a:bodyPr/>
          <a:lstStyle>
            <a:lvl1pPr>
              <a:defRPr/>
            </a:lvl1pPr>
          </a:lstStyle>
          <a:p>
            <a:fld id="{E919016A-894C-4234-B7FA-4FDF30BBE46E}"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3822690535"/>
      </p:ext>
    </p:extLst>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8AC33B3-0577-4FE7-B333-5303DD750E21}" type="datetimeFigureOut">
              <a:rPr lang="en-US">
                <a:solidFill>
                  <a:srgbClr val="264950"/>
                </a:solidFill>
              </a:rPr>
              <a:pPr/>
              <a:t>3/4/2019</a:t>
            </a:fld>
            <a:endParaRPr lang="en-US" sz="1100">
              <a:solidFill>
                <a:srgbClr val="264950"/>
              </a:solidFill>
            </a:endParaRPr>
          </a:p>
        </p:txBody>
      </p:sp>
      <p:sp>
        <p:nvSpPr>
          <p:cNvPr id="3"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4" name="Rectangle 6"/>
          <p:cNvSpPr>
            <a:spLocks noGrp="1" noChangeArrowheads="1"/>
          </p:cNvSpPr>
          <p:nvPr>
            <p:ph type="sldNum" sz="quarter" idx="12"/>
          </p:nvPr>
        </p:nvSpPr>
        <p:spPr>
          <a:ln/>
        </p:spPr>
        <p:txBody>
          <a:bodyPr/>
          <a:lstStyle>
            <a:lvl1pPr>
              <a:defRPr/>
            </a:lvl1pPr>
          </a:lstStyle>
          <a:p>
            <a:fld id="{E4001E3F-35AB-483F-BAC2-708BB9404897}"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161973540"/>
      </p:ext>
    </p:extLst>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A799530-0321-4447-AB66-DA82CD69FF38}" type="datetimeFigureOut">
              <a:rPr lang="en-US">
                <a:solidFill>
                  <a:srgbClr val="264950"/>
                </a:solidFill>
              </a:rPr>
              <a:pPr/>
              <a:t>3/4/2019</a:t>
            </a:fld>
            <a:endParaRPr lang="en-US" sz="1100">
              <a:solidFill>
                <a:srgbClr val="264950"/>
              </a:solidFill>
            </a:endParaRPr>
          </a:p>
        </p:txBody>
      </p:sp>
      <p:sp>
        <p:nvSpPr>
          <p:cNvPr id="6"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7" name="Rectangle 6"/>
          <p:cNvSpPr>
            <a:spLocks noGrp="1" noChangeArrowheads="1"/>
          </p:cNvSpPr>
          <p:nvPr>
            <p:ph type="sldNum" sz="quarter" idx="12"/>
          </p:nvPr>
        </p:nvSpPr>
        <p:spPr>
          <a:ln/>
        </p:spPr>
        <p:txBody>
          <a:bodyPr/>
          <a:lstStyle>
            <a:lvl1pPr>
              <a:defRPr/>
            </a:lvl1pPr>
          </a:lstStyle>
          <a:p>
            <a:fld id="{9F7867BC-4E90-4AFD-AC2D-005AE3578465}"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4292824063"/>
      </p:ext>
    </p:extLst>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595252B-B8D3-4469-9EFC-64700B4A3A8C}" type="datetimeFigureOut">
              <a:rPr lang="en-US">
                <a:solidFill>
                  <a:srgbClr val="264950"/>
                </a:solidFill>
              </a:rPr>
              <a:pPr/>
              <a:t>3/4/2019</a:t>
            </a:fld>
            <a:endParaRPr lang="en-US" sz="1100">
              <a:solidFill>
                <a:srgbClr val="264950"/>
              </a:solidFill>
            </a:endParaRPr>
          </a:p>
        </p:txBody>
      </p:sp>
      <p:sp>
        <p:nvSpPr>
          <p:cNvPr id="6"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7" name="Rectangle 6"/>
          <p:cNvSpPr>
            <a:spLocks noGrp="1" noChangeArrowheads="1"/>
          </p:cNvSpPr>
          <p:nvPr>
            <p:ph type="sldNum" sz="quarter" idx="12"/>
          </p:nvPr>
        </p:nvSpPr>
        <p:spPr>
          <a:ln/>
        </p:spPr>
        <p:txBody>
          <a:bodyPr/>
          <a:lstStyle>
            <a:lvl1pPr>
              <a:defRPr/>
            </a:lvl1pPr>
          </a:lstStyle>
          <a:p>
            <a:fld id="{C3CF22C3-D4C4-4472-9606-06117B3EF799}"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716855167"/>
      </p:ext>
    </p:extLst>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fld id="{295866B2-12B1-4E54-8D06-679231B0B7BE}" type="datetimeFigureOut">
              <a:rPr lang="en-US">
                <a:solidFill>
                  <a:srgbClr val="264950"/>
                </a:solidFill>
              </a:rPr>
              <a:pPr/>
              <a:t>3/4/2019</a:t>
            </a:fld>
            <a:endParaRPr lang="en-US" sz="1100">
              <a:solidFill>
                <a:srgbClr val="264950"/>
              </a:solidFill>
            </a:endParaRPr>
          </a:p>
        </p:txBody>
      </p:sp>
      <p:sp>
        <p:nvSpPr>
          <p:cNvPr id="5"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6" name="Rectangle 6"/>
          <p:cNvSpPr>
            <a:spLocks noGrp="1" noChangeArrowheads="1"/>
          </p:cNvSpPr>
          <p:nvPr>
            <p:ph type="sldNum" sz="quarter" idx="12"/>
          </p:nvPr>
        </p:nvSpPr>
        <p:spPr>
          <a:ln/>
        </p:spPr>
        <p:txBody>
          <a:bodyPr/>
          <a:lstStyle>
            <a:lvl1pPr>
              <a:defRPr/>
            </a:lvl1pPr>
          </a:lstStyle>
          <a:p>
            <a:fld id="{5CD18127-5669-4B16-BCF7-11AEFF4E5CE6}"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996568210"/>
      </p:ext>
    </p:extLst>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400"/>
            <a:ext cx="25908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400"/>
            <a:ext cx="75692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64C2FA8B-C04C-4034-B521-711BE1711A0C}" type="datetimeFigureOut">
              <a:rPr lang="en-US">
                <a:solidFill>
                  <a:srgbClr val="264950"/>
                </a:solidFill>
              </a:rPr>
              <a:pPr/>
              <a:t>3/4/2019</a:t>
            </a:fld>
            <a:endParaRPr lang="en-US" sz="1100">
              <a:solidFill>
                <a:srgbClr val="264950"/>
              </a:solidFill>
            </a:endParaRPr>
          </a:p>
        </p:txBody>
      </p:sp>
      <p:sp>
        <p:nvSpPr>
          <p:cNvPr id="5"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6" name="Rectangle 6"/>
          <p:cNvSpPr>
            <a:spLocks noGrp="1" noChangeArrowheads="1"/>
          </p:cNvSpPr>
          <p:nvPr>
            <p:ph type="sldNum" sz="quarter" idx="12"/>
          </p:nvPr>
        </p:nvSpPr>
        <p:spPr>
          <a:ln/>
        </p:spPr>
        <p:txBody>
          <a:bodyPr/>
          <a:lstStyle>
            <a:lvl1pPr>
              <a:defRPr/>
            </a:lvl1pPr>
          </a:lstStyle>
          <a:p>
            <a:fld id="{36353A28-3F97-4617-B1B9-C72068EFC58D}"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1059208534"/>
      </p:ext>
    </p:extLst>
  </p:cSld>
  <p:clrMapOvr>
    <a:masterClrMapping/>
  </p:clrMapOvr>
  <p:transition>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219200"/>
            <a:ext cx="103632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695700"/>
            <a:ext cx="10363200" cy="232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4FB9903-84A0-41BB-BB09-02B954B8086D}" type="datetimeFigureOut">
              <a:rPr lang="en-US">
                <a:solidFill>
                  <a:srgbClr val="264950"/>
                </a:solidFill>
              </a:rPr>
              <a:pPr/>
              <a:t>3/4/2019</a:t>
            </a:fld>
            <a:endParaRPr lang="en-US" sz="1100">
              <a:solidFill>
                <a:srgbClr val="264950"/>
              </a:solidFill>
            </a:endParaRPr>
          </a:p>
        </p:txBody>
      </p:sp>
      <p:sp>
        <p:nvSpPr>
          <p:cNvPr id="6"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7" name="Rectangle 6"/>
          <p:cNvSpPr>
            <a:spLocks noGrp="1" noChangeArrowheads="1"/>
          </p:cNvSpPr>
          <p:nvPr>
            <p:ph type="sldNum" sz="quarter" idx="12"/>
          </p:nvPr>
        </p:nvSpPr>
        <p:spPr>
          <a:ln/>
        </p:spPr>
        <p:txBody>
          <a:bodyPr/>
          <a:lstStyle>
            <a:lvl1pPr>
              <a:defRPr/>
            </a:lvl1pPr>
          </a:lstStyle>
          <a:p>
            <a:fld id="{73948CA0-71B2-4D6C-9B0F-6E1C926C15F2}"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83861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364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1143000"/>
          </a:xfrm>
        </p:spPr>
        <p:txBody>
          <a:bodyPr/>
          <a:lstStyle/>
          <a:p>
            <a:r>
              <a:rPr lang="en-US" dirty="0"/>
              <a:t>Click to edit Master title style</a:t>
            </a:r>
          </a:p>
        </p:txBody>
      </p:sp>
      <p:sp>
        <p:nvSpPr>
          <p:cNvPr id="3" name="Text Placeholder 2"/>
          <p:cNvSpPr>
            <a:spLocks noGrp="1"/>
          </p:cNvSpPr>
          <p:nvPr>
            <p:ph type="body" sz="half" idx="1"/>
          </p:nvPr>
        </p:nvSpPr>
        <p:spPr>
          <a:xfrm>
            <a:off x="914400" y="1219200"/>
            <a:ext cx="50800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de-DE">
              <a:solidFill>
                <a:srgbClr val="264950"/>
              </a:solidFill>
            </a:endParaRPr>
          </a:p>
        </p:txBody>
      </p:sp>
      <p:sp>
        <p:nvSpPr>
          <p:cNvPr id="6" name="Footer Placeholder 5"/>
          <p:cNvSpPr>
            <a:spLocks noGrp="1"/>
          </p:cNvSpPr>
          <p:nvPr>
            <p:ph type="ftr" sz="quarter" idx="11"/>
          </p:nvPr>
        </p:nvSpPr>
        <p:spPr/>
        <p:txBody>
          <a:bodyPr/>
          <a:lstStyle>
            <a:lvl1pPr algn="ctr" eaLnBrk="0" hangingPunct="0">
              <a:defRPr sz="1400">
                <a:solidFill>
                  <a:schemeClr val="tx1"/>
                </a:solidFill>
              </a:defRPr>
            </a:lvl1pPr>
          </a:lstStyle>
          <a:p>
            <a:endParaRPr lang="de-DE">
              <a:solidFill>
                <a:srgbClr val="264950"/>
              </a:solidFill>
            </a:endParaRPr>
          </a:p>
        </p:txBody>
      </p:sp>
      <p:sp>
        <p:nvSpPr>
          <p:cNvPr id="7" name="Slide Number Placeholder 6"/>
          <p:cNvSpPr>
            <a:spLocks noGrp="1"/>
          </p:cNvSpPr>
          <p:nvPr>
            <p:ph type="sldNum" sz="quarter" idx="12"/>
          </p:nvPr>
        </p:nvSpPr>
        <p:spPr/>
        <p:txBody>
          <a:bodyPr/>
          <a:lstStyle>
            <a:lvl1pPr algn="r" eaLnBrk="0" hangingPunct="0">
              <a:defRPr/>
            </a:lvl1pPr>
          </a:lstStyle>
          <a:p>
            <a:fld id="{D00F2172-6E4D-4F5B-BBD7-07F506B85803}" type="slidenum">
              <a:rPr lang="en-US">
                <a:solidFill>
                  <a:srgbClr val="264950"/>
                </a:solidFill>
              </a:rPr>
              <a:pPr/>
              <a:t>‹#›</a:t>
            </a:fld>
            <a:endParaRPr lang="en-US">
              <a:solidFill>
                <a:srgbClr val="264950"/>
              </a:solidFill>
            </a:endParaRPr>
          </a:p>
        </p:txBody>
      </p:sp>
    </p:spTree>
    <p:extLst>
      <p:ext uri="{BB962C8B-B14F-4D97-AF65-F5344CB8AC3E}">
        <p14:creationId xmlns:p14="http://schemas.microsoft.com/office/powerpoint/2010/main" val="2411539917"/>
      </p:ext>
    </p:extLst>
  </p:cSld>
  <p:clrMapOvr>
    <a:masterClrMapping/>
  </p:clrMapOvr>
  <p:transition>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219200"/>
            <a:ext cx="10363200" cy="4800600"/>
          </a:xfrm>
        </p:spPr>
        <p:txBody>
          <a:bodyPr/>
          <a:lstStyle/>
          <a:p>
            <a:pPr lvl="0"/>
            <a:r>
              <a:rPr lang="en-US" noProof="0" dirty="0"/>
              <a:t>Click icon to add chart</a:t>
            </a:r>
          </a:p>
        </p:txBody>
      </p:sp>
      <p:sp>
        <p:nvSpPr>
          <p:cNvPr id="4" name="Rectangle 4"/>
          <p:cNvSpPr>
            <a:spLocks noGrp="1" noChangeArrowheads="1"/>
          </p:cNvSpPr>
          <p:nvPr>
            <p:ph type="dt" sz="half" idx="10"/>
          </p:nvPr>
        </p:nvSpPr>
        <p:spPr>
          <a:ln/>
        </p:spPr>
        <p:txBody>
          <a:bodyPr/>
          <a:lstStyle>
            <a:lvl1pPr>
              <a:defRPr/>
            </a:lvl1pPr>
          </a:lstStyle>
          <a:p>
            <a:fld id="{627B2384-3F22-4E79-9721-CF90730CD50C}" type="datetimeFigureOut">
              <a:rPr lang="en-US">
                <a:solidFill>
                  <a:srgbClr val="264950"/>
                </a:solidFill>
              </a:rPr>
              <a:pPr/>
              <a:t>3/4/2019</a:t>
            </a:fld>
            <a:endParaRPr lang="en-US" sz="1100">
              <a:solidFill>
                <a:srgbClr val="264950"/>
              </a:solidFill>
            </a:endParaRPr>
          </a:p>
        </p:txBody>
      </p:sp>
      <p:sp>
        <p:nvSpPr>
          <p:cNvPr id="5" name="Rectangle 5"/>
          <p:cNvSpPr>
            <a:spLocks noGrp="1" noChangeArrowheads="1"/>
          </p:cNvSpPr>
          <p:nvPr>
            <p:ph type="ftr" sz="quarter" idx="11"/>
          </p:nvPr>
        </p:nvSpPr>
        <p:spPr>
          <a:ln/>
        </p:spPr>
        <p:txBody>
          <a:bodyPr/>
          <a:lstStyle>
            <a:lvl1pPr>
              <a:defRPr/>
            </a:lvl1pPr>
          </a:lstStyle>
          <a:p>
            <a:endParaRPr lang="de-DE">
              <a:solidFill>
                <a:srgbClr val="264950"/>
              </a:solidFill>
            </a:endParaRPr>
          </a:p>
        </p:txBody>
      </p:sp>
      <p:sp>
        <p:nvSpPr>
          <p:cNvPr id="6" name="Rectangle 6"/>
          <p:cNvSpPr>
            <a:spLocks noGrp="1" noChangeArrowheads="1"/>
          </p:cNvSpPr>
          <p:nvPr>
            <p:ph type="sldNum" sz="quarter" idx="12"/>
          </p:nvPr>
        </p:nvSpPr>
        <p:spPr>
          <a:ln/>
        </p:spPr>
        <p:txBody>
          <a:bodyPr/>
          <a:lstStyle>
            <a:lvl1pPr>
              <a:defRPr/>
            </a:lvl1pPr>
          </a:lstStyle>
          <a:p>
            <a:fld id="{45D6FD29-E47E-4AE2-877A-6E6707937508}" type="slidenum">
              <a:rPr lang="en-US">
                <a:solidFill>
                  <a:srgbClr val="264950"/>
                </a:solidFill>
              </a:rPr>
              <a:pPr/>
              <a:t>‹#›</a:t>
            </a:fld>
            <a:endParaRPr lang="en-US" sz="1200">
              <a:solidFill>
                <a:srgbClr val="264950"/>
              </a:solidFill>
            </a:endParaRPr>
          </a:p>
        </p:txBody>
      </p:sp>
    </p:spTree>
    <p:extLst>
      <p:ext uri="{BB962C8B-B14F-4D97-AF65-F5344CB8AC3E}">
        <p14:creationId xmlns:p14="http://schemas.microsoft.com/office/powerpoint/2010/main" val="17405346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Visuals">
    <p:spTree>
      <p:nvGrpSpPr>
        <p:cNvPr id="1" name=""/>
        <p:cNvGrpSpPr/>
        <p:nvPr/>
      </p:nvGrpSpPr>
      <p:grpSpPr>
        <a:xfrm>
          <a:off x="0" y="0"/>
          <a:ext cx="0" cy="0"/>
          <a:chOff x="0" y="0"/>
          <a:chExt cx="0" cy="0"/>
        </a:xfrm>
      </p:grpSpPr>
      <p:sp>
        <p:nvSpPr>
          <p:cNvPr id="16" name="Rectangle 15"/>
          <p:cNvSpPr/>
          <p:nvPr userDrawn="1"/>
        </p:nvSpPr>
        <p:spPr>
          <a:xfrm rot="16200000">
            <a:off x="5565647" y="-5560946"/>
            <a:ext cx="1060704" cy="12192002"/>
          </a:xfrm>
          <a:prstGeom prst="rect">
            <a:avLst/>
          </a:prstGeom>
          <a:solidFill>
            <a:srgbClr val="103D5F">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dirty="0"/>
          </a:p>
        </p:txBody>
      </p:sp>
      <p:sp>
        <p:nvSpPr>
          <p:cNvPr id="3" name="Content Placeholder 2"/>
          <p:cNvSpPr>
            <a:spLocks noGrp="1"/>
          </p:cNvSpPr>
          <p:nvPr>
            <p:ph sz="half" idx="1"/>
          </p:nvPr>
        </p:nvSpPr>
        <p:spPr>
          <a:xfrm>
            <a:off x="708291" y="1531726"/>
            <a:ext cx="5181600" cy="4351338"/>
          </a:xfrm>
          <a:prstGeom prst="rect">
            <a:avLst/>
          </a:prstGeom>
        </p:spPr>
        <p:txBody>
          <a:bodyPr/>
          <a:lstStyle>
            <a:lvl1pPr marL="342900" indent="-342900">
              <a:buFont typeface="Arial" charset="0"/>
              <a:buChar char="•"/>
              <a:defRPr/>
            </a:lvl1pPr>
            <a:lvl2pPr marL="800100" indent="-342900">
              <a:buFont typeface="Courier New" charset="0"/>
              <a:buChar char="o"/>
              <a:defRPr sz="2000" b="0" i="0" baseline="0">
                <a:latin typeface="+mn-lt"/>
                <a:ea typeface="Myriad Pro" charset="0"/>
                <a:cs typeface="Myriad Pro" charset="0"/>
              </a:defRPr>
            </a:lvl2pPr>
            <a:lvl3pPr marL="1200150" indent="-285750">
              <a:buFont typeface="Wingdings" charset="2"/>
              <a:buChar char="§"/>
              <a:defRPr sz="1800" b="0" i="0" baseline="0">
                <a:latin typeface="+mn-lt"/>
                <a:ea typeface="Myriad Pro" charset="0"/>
                <a:cs typeface="Myriad Pro" charset="0"/>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67794" y="1531726"/>
            <a:ext cx="5181600" cy="4351338"/>
          </a:xfrm>
          <a:prstGeom prst="rect">
            <a:avLst/>
          </a:prstGeom>
        </p:spPr>
        <p:txBody>
          <a:bodyPr/>
          <a:lstStyle>
            <a:lvl1pPr marL="342900" indent="-342900">
              <a:buFont typeface="Arial" charset="0"/>
              <a:buChar char="•"/>
              <a:defRPr/>
            </a:lvl1pPr>
          </a:lstStyle>
          <a:p>
            <a:pPr lvl="0"/>
            <a:r>
              <a:rPr lang="en-US"/>
              <a:t>Click to edit Master text styles</a:t>
            </a:r>
          </a:p>
          <a:p>
            <a:pPr lvl="1"/>
            <a:r>
              <a:rPr lang="en-US"/>
              <a:t>Second level</a:t>
            </a:r>
          </a:p>
          <a:p>
            <a:pPr lvl="2"/>
            <a:r>
              <a:rPr lang="en-US"/>
              <a:t>Third level</a:t>
            </a:r>
          </a:p>
        </p:txBody>
      </p:sp>
      <p:sp>
        <p:nvSpPr>
          <p:cNvPr id="11" name="TextBox 10">
            <a:extLst>
              <a:ext uri="{FF2B5EF4-FFF2-40B4-BE49-F238E27FC236}">
                <a16:creationId xmlns:a16="http://schemas.microsoft.com/office/drawing/2014/main" xmlns="" id="{52A4F164-CAE3-4E53-BBA6-6E5370127C53}"/>
              </a:ext>
            </a:extLst>
          </p:cNvPr>
          <p:cNvSpPr txBox="1"/>
          <p:nvPr userDrawn="1"/>
        </p:nvSpPr>
        <p:spPr>
          <a:xfrm>
            <a:off x="1115211" y="6543358"/>
            <a:ext cx="10551212" cy="215444"/>
          </a:xfrm>
          <a:prstGeom prst="rect">
            <a:avLst/>
          </a:prstGeom>
          <a:noFill/>
        </p:spPr>
        <p:txBody>
          <a:bodyPr wrap="square" rtlCol="0">
            <a:spAutoFit/>
          </a:bodyPr>
          <a:lstStyle>
            <a:defPPr>
              <a:defRPr lang="en-US"/>
            </a:defPPr>
            <a:lvl1pPr>
              <a:defRPr sz="1100" b="1">
                <a:solidFill>
                  <a:srgbClr val="223E60"/>
                </a:solidFill>
                <a:latin typeface="Calibri" pitchFamily="34" charset="0"/>
                <a:cs typeface="Calibri" pitchFamily="34" charset="0"/>
              </a:defRPr>
            </a:lvl1pPr>
          </a:lstStyle>
          <a:p>
            <a:r>
              <a:rPr lang="en-US" sz="800">
                <a:solidFill>
                  <a:schemeClr val="accent6"/>
                </a:solidFill>
              </a:rPr>
              <a:t>The Peregrine System™ Infusion Catheter is CE marked and only for use in the European Union </a:t>
            </a:r>
            <a:endParaRPr lang="en-US" sz="800" dirty="0">
              <a:solidFill>
                <a:schemeClr val="accent6"/>
              </a:solidFill>
            </a:endParaRPr>
          </a:p>
        </p:txBody>
      </p:sp>
      <p:sp>
        <p:nvSpPr>
          <p:cNvPr id="13" name="TextBox 12"/>
          <p:cNvSpPr txBox="1"/>
          <p:nvPr userDrawn="1"/>
        </p:nvSpPr>
        <p:spPr>
          <a:xfrm>
            <a:off x="393758" y="6492026"/>
            <a:ext cx="603615" cy="292388"/>
          </a:xfrm>
          <a:prstGeom prst="rect">
            <a:avLst/>
          </a:prstGeom>
          <a:noFill/>
        </p:spPr>
        <p:txBody>
          <a:bodyPr wrap="square" rtlCol="0">
            <a:spAutoFit/>
          </a:bodyPr>
          <a:lstStyle/>
          <a:p>
            <a:fld id="{622311D1-53A2-8A40-9084-6D6E338E8D30}" type="slidenum">
              <a:rPr lang="en-US" sz="1300" b="1" i="0" smtClean="0">
                <a:solidFill>
                  <a:schemeClr val="bg1"/>
                </a:solidFill>
                <a:latin typeface="Myriad Pro" charset="0"/>
                <a:ea typeface="Myriad Pro" charset="0"/>
                <a:cs typeface="Myriad Pro" charset="0"/>
              </a:rPr>
              <a:t>‹#›</a:t>
            </a:fld>
            <a:endParaRPr lang="en-US" sz="1300" b="1" i="0" dirty="0">
              <a:solidFill>
                <a:schemeClr val="bg1"/>
              </a:solidFill>
              <a:latin typeface="Myriad Pro" charset="0"/>
              <a:ea typeface="Myriad Pro" charset="0"/>
              <a:cs typeface="Myriad Pro" charset="0"/>
            </a:endParaRPr>
          </a:p>
        </p:txBody>
      </p:sp>
      <p:sp>
        <p:nvSpPr>
          <p:cNvPr id="18" name="Title 1"/>
          <p:cNvSpPr>
            <a:spLocks noGrp="1"/>
          </p:cNvSpPr>
          <p:nvPr>
            <p:ph type="title"/>
          </p:nvPr>
        </p:nvSpPr>
        <p:spPr>
          <a:xfrm>
            <a:off x="654502" y="219957"/>
            <a:ext cx="8740510" cy="741795"/>
          </a:xfrm>
          <a:prstGeom prst="rect">
            <a:avLst/>
          </a:prstGeom>
        </p:spPr>
        <p:txBody>
          <a:bodyPr/>
          <a:lstStyle/>
          <a:p>
            <a:r>
              <a:rPr lang="en-US"/>
              <a:t>Click to edit Master title style</a:t>
            </a:r>
            <a:endParaRPr lang="en-US" dirty="0"/>
          </a:p>
        </p:txBody>
      </p:sp>
      <p:pic>
        <p:nvPicPr>
          <p:cNvPr id="17" name="Picture 16">
            <a:extLst>
              <a:ext uri="{FF2B5EF4-FFF2-40B4-BE49-F238E27FC236}">
                <a16:creationId xmlns:a16="http://schemas.microsoft.com/office/drawing/2014/main" xmlns="" id="{B2B39564-4A3B-4803-A3F0-16195DE4E8D0}"/>
              </a:ext>
            </a:extLst>
          </p:cNvPr>
          <p:cNvPicPr>
            <a:picLocks noChangeAspect="1"/>
          </p:cNvPicPr>
          <p:nvPr userDrawn="1"/>
        </p:nvPicPr>
        <p:blipFill>
          <a:blip r:embed="rId2"/>
          <a:stretch>
            <a:fillRect/>
          </a:stretch>
        </p:blipFill>
        <p:spPr>
          <a:xfrm>
            <a:off x="9573141" y="163921"/>
            <a:ext cx="2161422" cy="682914"/>
          </a:xfrm>
          <a:prstGeom prst="rect">
            <a:avLst/>
          </a:prstGeom>
        </p:spPr>
      </p:pic>
    </p:spTree>
    <p:extLst>
      <p:ext uri="{BB962C8B-B14F-4D97-AF65-F5344CB8AC3E}">
        <p14:creationId xmlns:p14="http://schemas.microsoft.com/office/powerpoint/2010/main" val="3772437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6" name="Rectangle 5"/>
          <p:cNvSpPr/>
          <p:nvPr userDrawn="1"/>
        </p:nvSpPr>
        <p:spPr>
          <a:xfrm>
            <a:off x="0" y="5"/>
            <a:ext cx="12192000" cy="11833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5533948" y="6320191"/>
            <a:ext cx="758541" cy="292388"/>
          </a:xfrm>
          <a:prstGeom prst="rect">
            <a:avLst/>
          </a:prstGeom>
          <a:noFill/>
        </p:spPr>
        <p:txBody>
          <a:bodyPr wrap="none" rtlCol="0">
            <a:spAutoFit/>
          </a:bodyPr>
          <a:lstStyle/>
          <a:p>
            <a:fld id="{14E1B8ED-FEAD-4BAD-9354-B680D0D82C27}" type="datetime1">
              <a:rPr lang="en-US" sz="1300" b="1" smtClean="0">
                <a:solidFill>
                  <a:schemeClr val="bg1"/>
                </a:solidFill>
                <a:latin typeface="Myriad Pro" charset="0"/>
                <a:ea typeface="Myriad Pro" charset="0"/>
                <a:cs typeface="Myriad Pro" charset="0"/>
              </a:rPr>
              <a:pPr/>
              <a:t>3/4/2019</a:t>
            </a:fld>
            <a:endParaRPr lang="en-US" sz="1300" b="1" dirty="0">
              <a:solidFill>
                <a:schemeClr val="bg1"/>
              </a:solidFill>
              <a:latin typeface="Myriad Pro" charset="0"/>
              <a:ea typeface="Myriad Pro" charset="0"/>
              <a:cs typeface="Myriad Pro" charset="0"/>
            </a:endParaRPr>
          </a:p>
        </p:txBody>
      </p:sp>
      <p:sp>
        <p:nvSpPr>
          <p:cNvPr id="2" name="TextBox 1">
            <a:extLst>
              <a:ext uri="{FF2B5EF4-FFF2-40B4-BE49-F238E27FC236}">
                <a16:creationId xmlns:a16="http://schemas.microsoft.com/office/drawing/2014/main" xmlns="" id="{FE4A4F54-2097-440A-84E5-43D099C308EB}"/>
              </a:ext>
            </a:extLst>
          </p:cNvPr>
          <p:cNvSpPr txBox="1"/>
          <p:nvPr userDrawn="1"/>
        </p:nvSpPr>
        <p:spPr>
          <a:xfrm>
            <a:off x="6407447" y="6286058"/>
            <a:ext cx="6531429" cy="338554"/>
          </a:xfrm>
          <a:prstGeom prst="rect">
            <a:avLst/>
          </a:prstGeom>
          <a:noFill/>
        </p:spPr>
        <p:txBody>
          <a:bodyPr wrap="square" rtlCol="0">
            <a:spAutoFit/>
          </a:bodyPr>
          <a:lstStyle>
            <a:defPPr>
              <a:defRPr lang="en-US"/>
            </a:defPPr>
            <a:lvl1pPr>
              <a:defRPr sz="1100" b="1">
                <a:solidFill>
                  <a:srgbClr val="223E60"/>
                </a:solidFill>
                <a:latin typeface="Calibri" pitchFamily="34" charset="0"/>
                <a:cs typeface="Calibri" pitchFamily="34" charset="0"/>
              </a:defRPr>
            </a:lvl1pPr>
          </a:lstStyle>
          <a:p>
            <a:pPr lvl="0"/>
            <a:r>
              <a:rPr lang="en-US" sz="800" dirty="0">
                <a:solidFill>
                  <a:schemeClr val="bg1"/>
                </a:solidFill>
              </a:rPr>
              <a:t>Confidential - This information is intended for presentation to the investment/financial community only.  </a:t>
            </a:r>
            <a:br>
              <a:rPr lang="en-US" sz="800" dirty="0">
                <a:solidFill>
                  <a:schemeClr val="bg1"/>
                </a:solidFill>
              </a:rPr>
            </a:br>
            <a:r>
              <a:rPr lang="en-US" sz="800" dirty="0">
                <a:solidFill>
                  <a:schemeClr val="bg1"/>
                </a:solidFill>
              </a:rPr>
              <a:t>Do not copy, distribute, or discuss this material beyond this target audience.</a:t>
            </a:r>
          </a:p>
        </p:txBody>
      </p:sp>
      <p:pic>
        <p:nvPicPr>
          <p:cNvPr id="9" name="Picture 8">
            <a:extLst>
              <a:ext uri="{FF2B5EF4-FFF2-40B4-BE49-F238E27FC236}">
                <a16:creationId xmlns:a16="http://schemas.microsoft.com/office/drawing/2014/main" xmlns="" id="{85EC1724-B323-4ED0-ADA1-3E9A576E1364}"/>
              </a:ext>
            </a:extLst>
          </p:cNvPr>
          <p:cNvPicPr>
            <a:picLocks noChangeAspect="1"/>
          </p:cNvPicPr>
          <p:nvPr userDrawn="1"/>
        </p:nvPicPr>
        <p:blipFill>
          <a:blip r:embed="rId2"/>
          <a:stretch>
            <a:fillRect/>
          </a:stretch>
        </p:blipFill>
        <p:spPr>
          <a:xfrm>
            <a:off x="9573141" y="163921"/>
            <a:ext cx="2161422" cy="682914"/>
          </a:xfrm>
          <a:prstGeom prst="rect">
            <a:avLst/>
          </a:prstGeom>
        </p:spPr>
      </p:pic>
    </p:spTree>
    <p:extLst>
      <p:ext uri="{BB962C8B-B14F-4D97-AF65-F5344CB8AC3E}">
        <p14:creationId xmlns:p14="http://schemas.microsoft.com/office/powerpoint/2010/main" val="1995656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770" y="1228726"/>
            <a:ext cx="10824633" cy="4666749"/>
          </a:xfrm>
          <a:prstGeom prst="rect">
            <a:avLst/>
          </a:prstGeom>
        </p:spPr>
        <p:txBody>
          <a:bodyPr>
            <a:normAutofit/>
          </a:bodyPr>
          <a:lstStyle>
            <a:lvl1pPr marL="457189" indent="-457189">
              <a:spcBef>
                <a:spcPts val="1200"/>
              </a:spcBef>
              <a:buClr>
                <a:schemeClr val="tx2"/>
              </a:buClr>
              <a:buFont typeface="Arial" panose="020B0604020202020204" pitchFamily="34" charset="0"/>
              <a:buChar char="•"/>
              <a:defRPr sz="2400">
                <a:latin typeface="+mn-lt"/>
                <a:ea typeface="Myriad Pro" charset="0"/>
                <a:cs typeface="Myriad Pro" charset="0"/>
              </a:defRPr>
            </a:lvl1pPr>
            <a:lvl2pPr marL="914377" indent="-457189">
              <a:buClr>
                <a:schemeClr val="accent1">
                  <a:lumMod val="50000"/>
                </a:schemeClr>
              </a:buClr>
              <a:buFont typeface="Courier New" charset="0"/>
              <a:buChar char="o"/>
              <a:defRPr lang="en-US" sz="2000" kern="1200" dirty="0">
                <a:solidFill>
                  <a:schemeClr val="tx1"/>
                </a:solidFill>
                <a:latin typeface="Calibri" pitchFamily="34" charset="0"/>
                <a:ea typeface="+mn-ea"/>
                <a:cs typeface="Calibri" pitchFamily="34" charset="0"/>
              </a:defRPr>
            </a:lvl2pPr>
            <a:lvl3pPr marL="914377" indent="-457189">
              <a:buClr>
                <a:schemeClr val="accent1">
                  <a:lumMod val="50000"/>
                </a:schemeClr>
              </a:buClr>
              <a:defRPr sz="2200"/>
            </a:lvl3pPr>
            <a:lvl4pPr marL="1600200" indent="-228600">
              <a:buClr>
                <a:schemeClr val="accent1">
                  <a:lumMod val="50000"/>
                </a:schemeClr>
              </a:buClr>
              <a:buSzPct val="100000"/>
              <a:buFont typeface="Wingdings" charset="2"/>
              <a:buChar char="§"/>
              <a:defRPr lang="en-US" sz="1800" kern="1200" dirty="0">
                <a:solidFill>
                  <a:schemeClr val="tx1"/>
                </a:solidFill>
                <a:latin typeface="Calibri" pitchFamily="34" charset="0"/>
                <a:ea typeface="+mn-ea"/>
                <a:cs typeface="Calibri" pitchFamily="34" charset="0"/>
              </a:defRPr>
            </a:lvl4pPr>
            <a:lvl5pPr marL="2171646" indent="-342891">
              <a:buClr>
                <a:schemeClr val="accent1">
                  <a:lumMod val="50000"/>
                </a:schemeClr>
              </a:buClr>
              <a:buSzPct val="75000"/>
              <a:buFont typeface="Courier New" charset="0"/>
              <a:buChar char="o"/>
              <a:defRPr sz="1600"/>
            </a:lvl5pPr>
            <a:lvl6pPr>
              <a:buClr>
                <a:schemeClr val="accent1">
                  <a:lumMod val="50000"/>
                </a:schemeClr>
              </a:buClr>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1600" dirty="0"/>
          </a:p>
        </p:txBody>
      </p:sp>
      <p:sp>
        <p:nvSpPr>
          <p:cNvPr id="13" name="TextBox 12">
            <a:extLst>
              <a:ext uri="{FF2B5EF4-FFF2-40B4-BE49-F238E27FC236}">
                <a16:creationId xmlns:a16="http://schemas.microsoft.com/office/drawing/2014/main" xmlns="" id="{52A4F164-CAE3-4E53-BBA6-6E5370127C53}"/>
              </a:ext>
            </a:extLst>
          </p:cNvPr>
          <p:cNvSpPr txBox="1"/>
          <p:nvPr userDrawn="1"/>
        </p:nvSpPr>
        <p:spPr>
          <a:xfrm>
            <a:off x="1115211" y="6543358"/>
            <a:ext cx="10551212" cy="200055"/>
          </a:xfrm>
          <a:prstGeom prst="rect">
            <a:avLst/>
          </a:prstGeom>
          <a:noFill/>
        </p:spPr>
        <p:txBody>
          <a:bodyPr wrap="square" rtlCol="0">
            <a:spAutoFit/>
          </a:bodyPr>
          <a:lstStyle>
            <a:defPPr>
              <a:defRPr lang="en-US"/>
            </a:defPPr>
            <a:lvl1pPr>
              <a:defRPr sz="1100" b="1">
                <a:solidFill>
                  <a:srgbClr val="223E60"/>
                </a:solidFill>
                <a:latin typeface="Calibri" pitchFamily="34" charset="0"/>
                <a:cs typeface="Calibri" pitchFamily="34" charset="0"/>
              </a:defRPr>
            </a:lvl1pPr>
          </a:lstStyle>
          <a:p>
            <a:pPr lvl="0"/>
            <a:r>
              <a:rPr lang="en-US" sz="700" dirty="0">
                <a:solidFill>
                  <a:schemeClr val="bg1"/>
                </a:solidFill>
                <a:latin typeface="Myriad Pro" charset="0"/>
                <a:ea typeface="Myriad Pro" charset="0"/>
                <a:cs typeface="Myriad Pro" charset="0"/>
              </a:rPr>
              <a:t>Confidential - This information is intended for presentation to the investment/financial community only.  Do not copy, distribute, or discuss this material beyond this target audience.</a:t>
            </a:r>
          </a:p>
        </p:txBody>
      </p:sp>
      <p:sp>
        <p:nvSpPr>
          <p:cNvPr id="2" name="TextBox 1"/>
          <p:cNvSpPr txBox="1"/>
          <p:nvPr userDrawn="1"/>
        </p:nvSpPr>
        <p:spPr>
          <a:xfrm>
            <a:off x="393758" y="6492026"/>
            <a:ext cx="603615" cy="292388"/>
          </a:xfrm>
          <a:prstGeom prst="rect">
            <a:avLst/>
          </a:prstGeom>
          <a:noFill/>
        </p:spPr>
        <p:txBody>
          <a:bodyPr wrap="square" rtlCol="0">
            <a:spAutoFit/>
          </a:bodyPr>
          <a:lstStyle/>
          <a:p>
            <a:fld id="{622311D1-53A2-8A40-9084-6D6E338E8D30}" type="slidenum">
              <a:rPr lang="en-US" sz="1300" b="1" i="0" smtClean="0">
                <a:solidFill>
                  <a:schemeClr val="bg1"/>
                </a:solidFill>
                <a:latin typeface="Myriad Pro" charset="0"/>
                <a:ea typeface="Myriad Pro" charset="0"/>
                <a:cs typeface="Myriad Pro" charset="0"/>
              </a:rPr>
              <a:t>‹#›</a:t>
            </a:fld>
            <a:endParaRPr lang="en-US" sz="1300" b="1" i="0" dirty="0">
              <a:solidFill>
                <a:schemeClr val="bg1"/>
              </a:solidFill>
              <a:latin typeface="Myriad Pro" charset="0"/>
              <a:ea typeface="Myriad Pro" charset="0"/>
              <a:cs typeface="Myriad Pro" charset="0"/>
            </a:endParaRPr>
          </a:p>
        </p:txBody>
      </p:sp>
      <p:sp>
        <p:nvSpPr>
          <p:cNvPr id="18" name="Title 3">
            <a:extLst>
              <a:ext uri="{FF2B5EF4-FFF2-40B4-BE49-F238E27FC236}">
                <a16:creationId xmlns:a16="http://schemas.microsoft.com/office/drawing/2014/main" xmlns="" id="{8C8FD15B-CFF8-47D5-9220-2101397A1912}"/>
              </a:ext>
            </a:extLst>
          </p:cNvPr>
          <p:cNvSpPr>
            <a:spLocks noGrp="1"/>
          </p:cNvSpPr>
          <p:nvPr>
            <p:ph type="title" idx="4294967295"/>
          </p:nvPr>
        </p:nvSpPr>
        <p:spPr>
          <a:xfrm>
            <a:off x="695565" y="252254"/>
            <a:ext cx="8440144" cy="703304"/>
          </a:xfrm>
          <a:prstGeom prst="rect">
            <a:avLst/>
          </a:prstGeom>
          <a:noFill/>
        </p:spPr>
        <p:txBody>
          <a:bodyPr/>
          <a:lstStyle>
            <a:lvl1pPr>
              <a:defRPr b="1" i="0">
                <a:latin typeface="Century Gothic" charset="0"/>
                <a:ea typeface="Century Gothic" charset="0"/>
                <a:cs typeface="Century Gothic" charset="0"/>
              </a:defRPr>
            </a:lvl1pPr>
          </a:lstStyle>
          <a:p>
            <a:pPr algn="l"/>
            <a:r>
              <a:rPr lang="en-US" sz="2600" b="1">
                <a:solidFill>
                  <a:srgbClr val="103D5F"/>
                </a:solidFill>
              </a:rPr>
              <a:t>Click to edit Master title style</a:t>
            </a:r>
            <a:endParaRPr lang="en-US" sz="2600" b="1" dirty="0">
              <a:solidFill>
                <a:srgbClr val="103D5F"/>
              </a:solidFill>
            </a:endParaRPr>
          </a:p>
        </p:txBody>
      </p:sp>
      <p:pic>
        <p:nvPicPr>
          <p:cNvPr id="12" name="Picture 11">
            <a:extLst>
              <a:ext uri="{FF2B5EF4-FFF2-40B4-BE49-F238E27FC236}">
                <a16:creationId xmlns:a16="http://schemas.microsoft.com/office/drawing/2014/main" xmlns="" id="{7D92AA38-A92E-4448-BCDF-D95BCD583794}"/>
              </a:ext>
            </a:extLst>
          </p:cNvPr>
          <p:cNvPicPr>
            <a:picLocks noChangeAspect="1"/>
          </p:cNvPicPr>
          <p:nvPr userDrawn="1"/>
        </p:nvPicPr>
        <p:blipFill>
          <a:blip r:embed="rId2"/>
          <a:stretch>
            <a:fillRect/>
          </a:stretch>
        </p:blipFill>
        <p:spPr>
          <a:xfrm>
            <a:off x="9573141" y="163921"/>
            <a:ext cx="2161422" cy="682914"/>
          </a:xfrm>
          <a:prstGeom prst="rect">
            <a:avLst/>
          </a:prstGeom>
        </p:spPr>
      </p:pic>
    </p:spTree>
    <p:extLst>
      <p:ext uri="{BB962C8B-B14F-4D97-AF65-F5344CB8AC3E}">
        <p14:creationId xmlns:p14="http://schemas.microsoft.com/office/powerpoint/2010/main" val="403973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1" name="Picture 10" descr="Picture1 (4)">
            <a:extLst>
              <a:ext uri="{FF2B5EF4-FFF2-40B4-BE49-F238E27FC236}">
                <a16:creationId xmlns:a16="http://schemas.microsoft.com/office/drawing/2014/main" xmlns="" id="{17293443-60BB-441E-B6D3-B3E25BD5EDDB}"/>
              </a:ext>
            </a:extLst>
          </p:cNvPr>
          <p:cNvPicPr>
            <a:picLocks noGrp="1" noChangeAspect="1"/>
          </p:cNvPicPr>
          <p:nvPr isPhoto="1" userDrawn="1"/>
        </p:nvPicPr>
        <p:blipFill rotWithShape="1">
          <a:blip r:embed="rId2">
            <a:alphaModFix amt="36000"/>
            <a:extLst>
              <a:ext uri="{BEBA8EAE-BF5A-486C-A8C5-ECC9F3942E4B}">
                <a14:imgProps xmlns:a14="http://schemas.microsoft.com/office/drawing/2010/main">
                  <a14:imgLayer r:embed="rId3">
                    <a14:imgEffect>
                      <a14:sharpenSoften amount="-30000"/>
                    </a14:imgEffect>
                    <a14:imgEffect>
                      <a14:brightnessContrast bright="42000"/>
                    </a14:imgEffect>
                  </a14:imgLayer>
                </a14:imgProps>
              </a:ext>
              <a:ext uri="{28A0092B-C50C-407E-A947-70E740481C1C}">
                <a14:useLocalDpi xmlns:a14="http://schemas.microsoft.com/office/drawing/2010/main" val="0"/>
              </a:ext>
            </a:extLst>
          </a:blip>
          <a:srcRect b="8647"/>
          <a:stretch/>
        </p:blipFill>
        <p:spPr>
          <a:xfrm>
            <a:off x="-147943" y="259162"/>
            <a:ext cx="12676828" cy="6885869"/>
          </a:xfrm>
          <a:prstGeom prst="rect">
            <a:avLst/>
          </a:prstGeom>
        </p:spPr>
      </p:pic>
      <p:sp>
        <p:nvSpPr>
          <p:cNvPr id="3" name="Content Placeholder 2"/>
          <p:cNvSpPr>
            <a:spLocks noGrp="1"/>
          </p:cNvSpPr>
          <p:nvPr>
            <p:ph idx="1"/>
          </p:nvPr>
        </p:nvSpPr>
        <p:spPr>
          <a:xfrm>
            <a:off x="757770" y="1228726"/>
            <a:ext cx="10824633" cy="4666749"/>
          </a:xfrm>
          <a:prstGeom prst="rect">
            <a:avLst/>
          </a:prstGeom>
        </p:spPr>
        <p:txBody>
          <a:bodyPr>
            <a:normAutofit/>
          </a:bodyPr>
          <a:lstStyle>
            <a:lvl1pPr marL="457189" indent="-457189">
              <a:spcBef>
                <a:spcPts val="1200"/>
              </a:spcBef>
              <a:buClr>
                <a:schemeClr val="tx2"/>
              </a:buClr>
              <a:buFont typeface="Arial" panose="020B0604020202020204" pitchFamily="34" charset="0"/>
              <a:buChar char="•"/>
              <a:defRPr sz="2400">
                <a:latin typeface="+mn-lt"/>
                <a:ea typeface="Myriad Pro" charset="0"/>
                <a:cs typeface="Myriad Pro" charset="0"/>
              </a:defRPr>
            </a:lvl1pPr>
            <a:lvl2pPr marL="914377" indent="-457189">
              <a:buClr>
                <a:schemeClr val="accent1">
                  <a:lumMod val="50000"/>
                </a:schemeClr>
              </a:buClr>
              <a:buFont typeface="Courier New" charset="0"/>
              <a:buChar char="o"/>
              <a:defRPr lang="en-US" sz="2000" kern="1200" dirty="0">
                <a:solidFill>
                  <a:schemeClr val="tx1"/>
                </a:solidFill>
                <a:latin typeface="Calibri" pitchFamily="34" charset="0"/>
                <a:ea typeface="+mn-ea"/>
                <a:cs typeface="Calibri" pitchFamily="34" charset="0"/>
              </a:defRPr>
            </a:lvl2pPr>
            <a:lvl3pPr marL="914377" indent="-457189">
              <a:buClr>
                <a:schemeClr val="accent1">
                  <a:lumMod val="50000"/>
                </a:schemeClr>
              </a:buClr>
              <a:defRPr sz="2200"/>
            </a:lvl3pPr>
            <a:lvl4pPr marL="1600200" indent="-228600">
              <a:buClr>
                <a:schemeClr val="accent1">
                  <a:lumMod val="50000"/>
                </a:schemeClr>
              </a:buClr>
              <a:buSzPct val="100000"/>
              <a:buFont typeface="Wingdings" charset="2"/>
              <a:buChar char="§"/>
              <a:defRPr lang="en-US" sz="1800" kern="1200" dirty="0">
                <a:solidFill>
                  <a:schemeClr val="tx1"/>
                </a:solidFill>
                <a:latin typeface="Calibri" pitchFamily="34" charset="0"/>
                <a:ea typeface="+mn-ea"/>
                <a:cs typeface="Calibri" pitchFamily="34" charset="0"/>
              </a:defRPr>
            </a:lvl4pPr>
            <a:lvl5pPr marL="2171646" indent="-342891">
              <a:buClr>
                <a:schemeClr val="accent1">
                  <a:lumMod val="50000"/>
                </a:schemeClr>
              </a:buClr>
              <a:buSzPct val="75000"/>
              <a:buFont typeface="Courier New" charset="0"/>
              <a:buChar char="o"/>
              <a:defRPr sz="1600"/>
            </a:lvl5pPr>
            <a:lvl6pPr>
              <a:buClr>
                <a:schemeClr val="accent1">
                  <a:lumMod val="50000"/>
                </a:schemeClr>
              </a:buClr>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1600" dirty="0"/>
          </a:p>
        </p:txBody>
      </p:sp>
      <p:sp>
        <p:nvSpPr>
          <p:cNvPr id="13" name="TextBox 12">
            <a:extLst>
              <a:ext uri="{FF2B5EF4-FFF2-40B4-BE49-F238E27FC236}">
                <a16:creationId xmlns:a16="http://schemas.microsoft.com/office/drawing/2014/main" xmlns="" id="{52A4F164-CAE3-4E53-BBA6-6E5370127C53}"/>
              </a:ext>
            </a:extLst>
          </p:cNvPr>
          <p:cNvSpPr txBox="1"/>
          <p:nvPr userDrawn="1"/>
        </p:nvSpPr>
        <p:spPr>
          <a:xfrm>
            <a:off x="1115211" y="6543358"/>
            <a:ext cx="10551212" cy="200055"/>
          </a:xfrm>
          <a:prstGeom prst="rect">
            <a:avLst/>
          </a:prstGeom>
          <a:noFill/>
        </p:spPr>
        <p:txBody>
          <a:bodyPr wrap="square" rtlCol="0">
            <a:spAutoFit/>
          </a:bodyPr>
          <a:lstStyle>
            <a:defPPr>
              <a:defRPr lang="en-US"/>
            </a:defPPr>
            <a:lvl1pPr>
              <a:defRPr sz="1100" b="1">
                <a:solidFill>
                  <a:srgbClr val="223E60"/>
                </a:solidFill>
                <a:latin typeface="Calibri" pitchFamily="34" charset="0"/>
                <a:cs typeface="Calibri" pitchFamily="34" charset="0"/>
              </a:defRPr>
            </a:lvl1pPr>
          </a:lstStyle>
          <a:p>
            <a:pPr lvl="0"/>
            <a:r>
              <a:rPr lang="en-US" sz="700" dirty="0">
                <a:solidFill>
                  <a:schemeClr val="bg1"/>
                </a:solidFill>
                <a:latin typeface="Myriad Pro" charset="0"/>
                <a:ea typeface="Myriad Pro" charset="0"/>
                <a:cs typeface="Myriad Pro" charset="0"/>
              </a:rPr>
              <a:t>Confidential - This information is intended for presentation to the investment/financial community only.  Do not copy, distribute, or discuss this material beyond this target audience.</a:t>
            </a:r>
          </a:p>
        </p:txBody>
      </p:sp>
      <p:sp>
        <p:nvSpPr>
          <p:cNvPr id="14" name="Rectangle 13"/>
          <p:cNvSpPr/>
          <p:nvPr userDrawn="1"/>
        </p:nvSpPr>
        <p:spPr>
          <a:xfrm>
            <a:off x="11121484" y="6449672"/>
            <a:ext cx="1070517" cy="416879"/>
          </a:xfrm>
          <a:prstGeom prst="rect">
            <a:avLst/>
          </a:prstGeom>
          <a:noFill/>
          <a:ln>
            <a:solidFill>
              <a:srgbClr val="103D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393758" y="6492026"/>
            <a:ext cx="603615" cy="292388"/>
          </a:xfrm>
          <a:prstGeom prst="rect">
            <a:avLst/>
          </a:prstGeom>
          <a:noFill/>
        </p:spPr>
        <p:txBody>
          <a:bodyPr wrap="square" rtlCol="0">
            <a:spAutoFit/>
          </a:bodyPr>
          <a:lstStyle/>
          <a:p>
            <a:fld id="{622311D1-53A2-8A40-9084-6D6E338E8D30}" type="slidenum">
              <a:rPr lang="en-US" sz="1300" b="1" i="0" smtClean="0">
                <a:solidFill>
                  <a:schemeClr val="bg1"/>
                </a:solidFill>
                <a:latin typeface="Myriad Pro" charset="0"/>
                <a:ea typeface="Myriad Pro" charset="0"/>
                <a:cs typeface="Myriad Pro" charset="0"/>
              </a:rPr>
              <a:t>‹#›</a:t>
            </a:fld>
            <a:endParaRPr lang="en-US" sz="1300" b="1" i="0" dirty="0">
              <a:solidFill>
                <a:schemeClr val="bg1"/>
              </a:solidFill>
              <a:latin typeface="Myriad Pro" charset="0"/>
              <a:ea typeface="Myriad Pro" charset="0"/>
              <a:cs typeface="Myriad Pro" charset="0"/>
            </a:endParaRPr>
          </a:p>
        </p:txBody>
      </p:sp>
      <p:pic>
        <p:nvPicPr>
          <p:cNvPr id="17" name="Picture 9" descr="ASI-logo-final.gif"/>
          <p:cNvPicPr>
            <a:picLocks noChangeAspect="1"/>
          </p:cNvPicPr>
          <p:nvPr userDrawn="1"/>
        </p:nvPicPr>
        <p:blipFill>
          <a:blip r:embed="rId4" cstate="email"/>
          <a:srcRect/>
          <a:stretch>
            <a:fillRect/>
          </a:stretch>
        </p:blipFill>
        <p:spPr bwMode="auto">
          <a:xfrm>
            <a:off x="11349394" y="6491463"/>
            <a:ext cx="680925" cy="306820"/>
          </a:xfrm>
          <a:prstGeom prst="rect">
            <a:avLst/>
          </a:prstGeom>
          <a:noFill/>
          <a:ln w="9525">
            <a:noFill/>
            <a:miter lim="800000"/>
            <a:headEnd/>
            <a:tailEnd/>
          </a:ln>
        </p:spPr>
      </p:pic>
      <p:sp>
        <p:nvSpPr>
          <p:cNvPr id="18" name="Title 3">
            <a:extLst>
              <a:ext uri="{FF2B5EF4-FFF2-40B4-BE49-F238E27FC236}">
                <a16:creationId xmlns:a16="http://schemas.microsoft.com/office/drawing/2014/main" xmlns="" id="{8C8FD15B-CFF8-47D5-9220-2101397A1912}"/>
              </a:ext>
            </a:extLst>
          </p:cNvPr>
          <p:cNvSpPr>
            <a:spLocks noGrp="1"/>
          </p:cNvSpPr>
          <p:nvPr>
            <p:ph type="title" idx="4294967295"/>
          </p:nvPr>
        </p:nvSpPr>
        <p:spPr>
          <a:xfrm>
            <a:off x="695565" y="252254"/>
            <a:ext cx="8440144" cy="703304"/>
          </a:xfrm>
          <a:prstGeom prst="rect">
            <a:avLst/>
          </a:prstGeom>
          <a:noFill/>
        </p:spPr>
        <p:txBody>
          <a:bodyPr/>
          <a:lstStyle>
            <a:lvl1pPr>
              <a:defRPr b="1" i="0">
                <a:latin typeface="Century Gothic" charset="0"/>
                <a:ea typeface="Century Gothic" charset="0"/>
                <a:cs typeface="Century Gothic" charset="0"/>
              </a:defRPr>
            </a:lvl1pPr>
          </a:lstStyle>
          <a:p>
            <a:pPr algn="l"/>
            <a:r>
              <a:rPr lang="en-US" sz="2600" b="1">
                <a:solidFill>
                  <a:srgbClr val="103D5F"/>
                </a:solidFill>
              </a:rPr>
              <a:t>Click to edit Master title style</a:t>
            </a:r>
            <a:endParaRPr lang="en-US" sz="2600" b="1" dirty="0">
              <a:solidFill>
                <a:srgbClr val="103D5F"/>
              </a:solidFill>
            </a:endParaRPr>
          </a:p>
        </p:txBody>
      </p:sp>
      <p:pic>
        <p:nvPicPr>
          <p:cNvPr id="15" name="Picture 14">
            <a:extLst>
              <a:ext uri="{FF2B5EF4-FFF2-40B4-BE49-F238E27FC236}">
                <a16:creationId xmlns:a16="http://schemas.microsoft.com/office/drawing/2014/main" xmlns="" id="{C97F30AB-B09B-49FE-90C5-EEFC5F3212A2}"/>
              </a:ext>
            </a:extLst>
          </p:cNvPr>
          <p:cNvPicPr>
            <a:picLocks noChangeAspect="1"/>
          </p:cNvPicPr>
          <p:nvPr userDrawn="1"/>
        </p:nvPicPr>
        <p:blipFill>
          <a:blip r:embed="rId5"/>
          <a:stretch>
            <a:fillRect/>
          </a:stretch>
        </p:blipFill>
        <p:spPr>
          <a:xfrm>
            <a:off x="9573141" y="163921"/>
            <a:ext cx="2161422" cy="682914"/>
          </a:xfrm>
          <a:prstGeom prst="rect">
            <a:avLst/>
          </a:prstGeom>
        </p:spPr>
      </p:pic>
    </p:spTree>
    <p:extLst>
      <p:ext uri="{BB962C8B-B14F-4D97-AF65-F5344CB8AC3E}">
        <p14:creationId xmlns:p14="http://schemas.microsoft.com/office/powerpoint/2010/main" val="1036279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harts/Visual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8291" y="1531726"/>
            <a:ext cx="5181600" cy="4351338"/>
          </a:xfrm>
          <a:prstGeom prst="rect">
            <a:avLst/>
          </a:prstGeom>
        </p:spPr>
        <p:txBody>
          <a:bodyPr/>
          <a:lstStyle>
            <a:lvl1pPr marL="342900" indent="-342900">
              <a:buFont typeface="Arial" charset="0"/>
              <a:buChar char="•"/>
              <a:defRPr/>
            </a:lvl1pPr>
            <a:lvl2pPr marL="800100" indent="-342900">
              <a:buFont typeface="Courier New" charset="0"/>
              <a:buChar char="o"/>
              <a:defRPr sz="2000" b="0" i="0" baseline="0">
                <a:latin typeface="+mn-lt"/>
                <a:ea typeface="Myriad Pro" charset="0"/>
                <a:cs typeface="Myriad Pro" charset="0"/>
              </a:defRPr>
            </a:lvl2pPr>
            <a:lvl3pPr marL="1200150" indent="-285750">
              <a:buFont typeface="Wingdings" charset="2"/>
              <a:buChar char="§"/>
              <a:defRPr sz="1800" b="0" i="0" baseline="0">
                <a:latin typeface="+mn-lt"/>
                <a:ea typeface="Myriad Pro" charset="0"/>
                <a:cs typeface="Myriad Pro" charset="0"/>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67794" y="1531726"/>
            <a:ext cx="5181600" cy="4351338"/>
          </a:xfrm>
          <a:prstGeom prst="rect">
            <a:avLst/>
          </a:prstGeom>
        </p:spPr>
        <p:txBody>
          <a:bodyPr/>
          <a:lstStyle>
            <a:lvl1pPr marL="342900" indent="-342900">
              <a:buFont typeface="Arial" charset="0"/>
              <a:buChar char="•"/>
              <a:defRPr/>
            </a:lvl1pPr>
          </a:lstStyle>
          <a:p>
            <a:pPr lvl="0"/>
            <a:r>
              <a:rPr lang="en-US"/>
              <a:t>Click to edit Master text styles</a:t>
            </a:r>
          </a:p>
          <a:p>
            <a:pPr lvl="1"/>
            <a:r>
              <a:rPr lang="en-US"/>
              <a:t>Second level</a:t>
            </a:r>
          </a:p>
          <a:p>
            <a:pPr lvl="2"/>
            <a:r>
              <a:rPr lang="en-US"/>
              <a:t>Third level</a:t>
            </a:r>
          </a:p>
        </p:txBody>
      </p:sp>
      <p:sp>
        <p:nvSpPr>
          <p:cNvPr id="11" name="TextBox 10">
            <a:extLst>
              <a:ext uri="{FF2B5EF4-FFF2-40B4-BE49-F238E27FC236}">
                <a16:creationId xmlns:a16="http://schemas.microsoft.com/office/drawing/2014/main" xmlns="" id="{52A4F164-CAE3-4E53-BBA6-6E5370127C53}"/>
              </a:ext>
            </a:extLst>
          </p:cNvPr>
          <p:cNvSpPr txBox="1"/>
          <p:nvPr userDrawn="1"/>
        </p:nvSpPr>
        <p:spPr>
          <a:xfrm>
            <a:off x="1115211" y="6543358"/>
            <a:ext cx="10551212" cy="200055"/>
          </a:xfrm>
          <a:prstGeom prst="rect">
            <a:avLst/>
          </a:prstGeom>
          <a:noFill/>
        </p:spPr>
        <p:txBody>
          <a:bodyPr wrap="square" rtlCol="0">
            <a:spAutoFit/>
          </a:bodyPr>
          <a:lstStyle>
            <a:defPPr>
              <a:defRPr lang="en-US"/>
            </a:defPPr>
            <a:lvl1pPr>
              <a:defRPr sz="1100" b="1">
                <a:solidFill>
                  <a:srgbClr val="223E60"/>
                </a:solidFill>
                <a:latin typeface="Calibri" pitchFamily="34" charset="0"/>
                <a:cs typeface="Calibri" pitchFamily="34" charset="0"/>
              </a:defRPr>
            </a:lvl1pPr>
          </a:lstStyle>
          <a:p>
            <a:pPr lvl="0"/>
            <a:r>
              <a:rPr lang="en-US" sz="700" dirty="0">
                <a:solidFill>
                  <a:schemeClr val="bg1"/>
                </a:solidFill>
                <a:latin typeface="Myriad Pro" charset="0"/>
                <a:ea typeface="Myriad Pro" charset="0"/>
                <a:cs typeface="Myriad Pro" charset="0"/>
              </a:rPr>
              <a:t>Confidential - This information is intended for presentation to the investment/financial community only.  Do not copy, distribute, or discuss this material beyond this target audience.</a:t>
            </a:r>
          </a:p>
        </p:txBody>
      </p:sp>
      <p:sp>
        <p:nvSpPr>
          <p:cNvPr id="13" name="TextBox 12"/>
          <p:cNvSpPr txBox="1"/>
          <p:nvPr userDrawn="1"/>
        </p:nvSpPr>
        <p:spPr>
          <a:xfrm>
            <a:off x="393758" y="6492026"/>
            <a:ext cx="603615" cy="292388"/>
          </a:xfrm>
          <a:prstGeom prst="rect">
            <a:avLst/>
          </a:prstGeom>
          <a:noFill/>
        </p:spPr>
        <p:txBody>
          <a:bodyPr wrap="square" rtlCol="0">
            <a:spAutoFit/>
          </a:bodyPr>
          <a:lstStyle/>
          <a:p>
            <a:fld id="{622311D1-53A2-8A40-9084-6D6E338E8D30}" type="slidenum">
              <a:rPr lang="en-US" sz="1300" b="1" i="0" smtClean="0">
                <a:solidFill>
                  <a:schemeClr val="bg1"/>
                </a:solidFill>
                <a:latin typeface="Myriad Pro" charset="0"/>
                <a:ea typeface="Myriad Pro" charset="0"/>
                <a:cs typeface="Myriad Pro" charset="0"/>
              </a:rPr>
              <a:t>‹#›</a:t>
            </a:fld>
            <a:endParaRPr lang="en-US" sz="1300" b="1" i="0" dirty="0">
              <a:solidFill>
                <a:schemeClr val="bg1"/>
              </a:solidFill>
              <a:latin typeface="Myriad Pro" charset="0"/>
              <a:ea typeface="Myriad Pro" charset="0"/>
              <a:cs typeface="Myriad Pro" charset="0"/>
            </a:endParaRPr>
          </a:p>
        </p:txBody>
      </p:sp>
      <p:sp>
        <p:nvSpPr>
          <p:cNvPr id="18" name="Title 1"/>
          <p:cNvSpPr>
            <a:spLocks noGrp="1"/>
          </p:cNvSpPr>
          <p:nvPr>
            <p:ph type="title"/>
          </p:nvPr>
        </p:nvSpPr>
        <p:spPr>
          <a:xfrm>
            <a:off x="654502" y="219957"/>
            <a:ext cx="8740510" cy="741795"/>
          </a:xfrm>
          <a:prstGeom prst="rect">
            <a:avLst/>
          </a:prstGeom>
        </p:spPr>
        <p:txBody>
          <a:bodyPr/>
          <a:lstStyle/>
          <a:p>
            <a:r>
              <a:rPr lang="en-US"/>
              <a:t>Click to edit Master title style</a:t>
            </a:r>
            <a:endParaRPr lang="en-US" dirty="0"/>
          </a:p>
        </p:txBody>
      </p:sp>
      <p:pic>
        <p:nvPicPr>
          <p:cNvPr id="19" name="Picture 18">
            <a:extLst>
              <a:ext uri="{FF2B5EF4-FFF2-40B4-BE49-F238E27FC236}">
                <a16:creationId xmlns:a16="http://schemas.microsoft.com/office/drawing/2014/main" xmlns="" id="{B2A9EE75-9A04-4784-B8FC-1CE506DCE2BE}"/>
              </a:ext>
            </a:extLst>
          </p:cNvPr>
          <p:cNvPicPr>
            <a:picLocks noChangeAspect="1"/>
          </p:cNvPicPr>
          <p:nvPr userDrawn="1"/>
        </p:nvPicPr>
        <p:blipFill>
          <a:blip r:embed="rId2"/>
          <a:stretch>
            <a:fillRect/>
          </a:stretch>
        </p:blipFill>
        <p:spPr>
          <a:xfrm>
            <a:off x="9573141" y="163921"/>
            <a:ext cx="2161422" cy="682914"/>
          </a:xfrm>
          <a:prstGeom prst="rect">
            <a:avLst/>
          </a:prstGeom>
        </p:spPr>
      </p:pic>
    </p:spTree>
    <p:extLst>
      <p:ext uri="{BB962C8B-B14F-4D97-AF65-F5344CB8AC3E}">
        <p14:creationId xmlns:p14="http://schemas.microsoft.com/office/powerpoint/2010/main" val="4471532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123015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s/Visual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8291" y="1531726"/>
            <a:ext cx="5181600" cy="4351338"/>
          </a:xfrm>
          <a:prstGeom prst="rect">
            <a:avLst/>
          </a:prstGeom>
        </p:spPr>
        <p:txBody>
          <a:bodyPr/>
          <a:lstStyle>
            <a:lvl1pPr marL="342900" indent="-342900">
              <a:buFont typeface="Arial" charset="0"/>
              <a:buChar char="•"/>
              <a:defRPr/>
            </a:lvl1pPr>
            <a:lvl2pPr marL="800100" indent="-342900">
              <a:buFont typeface="Courier New" charset="0"/>
              <a:buChar char="o"/>
              <a:defRPr sz="2000" b="0" i="0" baseline="0">
                <a:latin typeface="+mn-lt"/>
                <a:ea typeface="Myriad Pro" charset="0"/>
                <a:cs typeface="Myriad Pro" charset="0"/>
              </a:defRPr>
            </a:lvl2pPr>
            <a:lvl3pPr marL="1200150" indent="-285750">
              <a:buFont typeface="Wingdings" charset="2"/>
              <a:buChar char="§"/>
              <a:defRPr sz="1800" b="0" i="0" baseline="0">
                <a:latin typeface="+mn-lt"/>
                <a:ea typeface="Myriad Pro" charset="0"/>
                <a:cs typeface="Myriad Pro" charset="0"/>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67794" y="1531726"/>
            <a:ext cx="5181600" cy="4351338"/>
          </a:xfrm>
          <a:prstGeom prst="rect">
            <a:avLst/>
          </a:prstGeom>
        </p:spPr>
        <p:txBody>
          <a:bodyPr/>
          <a:lstStyle>
            <a:lvl1pPr marL="342900" indent="-342900">
              <a:buFont typeface="Arial" charset="0"/>
              <a:buChar char="•"/>
              <a:defRPr/>
            </a:lvl1pPr>
          </a:lstStyle>
          <a:p>
            <a:pPr lvl="0"/>
            <a:r>
              <a:rPr lang="en-US"/>
              <a:t>Click to edit Master text styles</a:t>
            </a:r>
          </a:p>
          <a:p>
            <a:pPr lvl="1"/>
            <a:r>
              <a:rPr lang="en-US"/>
              <a:t>Second level</a:t>
            </a:r>
          </a:p>
          <a:p>
            <a:pPr lvl="2"/>
            <a:r>
              <a:rPr lang="en-US"/>
              <a:t>Third level</a:t>
            </a:r>
          </a:p>
        </p:txBody>
      </p:sp>
      <p:sp>
        <p:nvSpPr>
          <p:cNvPr id="11" name="TextBox 10">
            <a:extLst>
              <a:ext uri="{FF2B5EF4-FFF2-40B4-BE49-F238E27FC236}">
                <a16:creationId xmlns:a16="http://schemas.microsoft.com/office/drawing/2014/main" xmlns="" id="{52A4F164-CAE3-4E53-BBA6-6E5370127C53}"/>
              </a:ext>
            </a:extLst>
          </p:cNvPr>
          <p:cNvSpPr txBox="1"/>
          <p:nvPr userDrawn="1"/>
        </p:nvSpPr>
        <p:spPr>
          <a:xfrm>
            <a:off x="1115211" y="6536433"/>
            <a:ext cx="10021144" cy="215444"/>
          </a:xfrm>
          <a:prstGeom prst="rect">
            <a:avLst/>
          </a:prstGeom>
          <a:noFill/>
        </p:spPr>
        <p:txBody>
          <a:bodyPr wrap="square" rtlCol="0">
            <a:spAutoFit/>
          </a:bodyPr>
          <a:lstStyle>
            <a:defPPr>
              <a:defRPr lang="en-US"/>
            </a:defPPr>
            <a:lvl1pPr>
              <a:defRPr sz="1100" b="1">
                <a:solidFill>
                  <a:srgbClr val="223E60"/>
                </a:solidFill>
                <a:latin typeface="Calibri" pitchFamily="34" charset="0"/>
                <a:cs typeface="Calibri" pitchFamily="34" charset="0"/>
              </a:defRPr>
            </a:lvl1pPr>
          </a:lstStyle>
          <a:p>
            <a:pPr lvl="0"/>
            <a:r>
              <a:rPr lang="en-US" sz="800" dirty="0">
                <a:solidFill>
                  <a:schemeClr val="bg1"/>
                </a:solidFill>
              </a:rPr>
              <a:t>Confidential - This information is intended for presentation to the  </a:t>
            </a:r>
            <a:r>
              <a:rPr lang="en-US" sz="800">
                <a:solidFill>
                  <a:schemeClr val="bg1"/>
                </a:solidFill>
              </a:rPr>
              <a:t>TARGET BP Off-Med </a:t>
            </a:r>
            <a:r>
              <a:rPr lang="en-US" sz="800" dirty="0">
                <a:solidFill>
                  <a:schemeClr val="bg1"/>
                </a:solidFill>
              </a:rPr>
              <a:t>clinical investigators only</a:t>
            </a:r>
            <a:r>
              <a:rPr lang="en-US" sz="800">
                <a:solidFill>
                  <a:schemeClr val="bg1"/>
                </a:solidFill>
              </a:rPr>
              <a:t>.  </a:t>
            </a:r>
            <a:r>
              <a:rPr lang="en-US" sz="800" baseline="0">
                <a:solidFill>
                  <a:schemeClr val="bg1"/>
                </a:solidFill>
              </a:rPr>
              <a:t>  </a:t>
            </a:r>
            <a:r>
              <a:rPr lang="en-US" sz="800" dirty="0">
                <a:solidFill>
                  <a:schemeClr val="bg1"/>
                </a:solidFill>
              </a:rPr>
              <a:t>Do not copy, distribute, or discuss this material beyond this target audience.</a:t>
            </a:r>
          </a:p>
        </p:txBody>
      </p:sp>
      <p:sp>
        <p:nvSpPr>
          <p:cNvPr id="13" name="TextBox 12"/>
          <p:cNvSpPr txBox="1"/>
          <p:nvPr userDrawn="1"/>
        </p:nvSpPr>
        <p:spPr>
          <a:xfrm>
            <a:off x="393758" y="6492026"/>
            <a:ext cx="603615" cy="261610"/>
          </a:xfrm>
          <a:prstGeom prst="rect">
            <a:avLst/>
          </a:prstGeom>
          <a:noFill/>
        </p:spPr>
        <p:txBody>
          <a:bodyPr wrap="square" rtlCol="0">
            <a:spAutoFit/>
          </a:bodyPr>
          <a:lstStyle/>
          <a:p>
            <a:fld id="{622311D1-53A2-8A40-9084-6D6E338E8D30}" type="slidenum">
              <a:rPr lang="en-US" sz="1100" b="1" i="0" smtClean="0">
                <a:solidFill>
                  <a:schemeClr val="bg1"/>
                </a:solidFill>
                <a:latin typeface="+mn-lt"/>
                <a:ea typeface="Myriad Pro" charset="0"/>
                <a:cs typeface="Myriad Pro" charset="0"/>
              </a:rPr>
              <a:t>‹#›</a:t>
            </a:fld>
            <a:endParaRPr lang="en-US" sz="1100" b="1" i="0" dirty="0">
              <a:solidFill>
                <a:schemeClr val="bg1"/>
              </a:solidFill>
              <a:latin typeface="+mn-lt"/>
              <a:ea typeface="Myriad Pro" charset="0"/>
              <a:cs typeface="Myriad Pro"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751" y="259162"/>
            <a:ext cx="1867989" cy="595016"/>
          </a:xfrm>
          <a:prstGeom prst="rect">
            <a:avLst/>
          </a:prstGeom>
        </p:spPr>
      </p:pic>
      <p:sp>
        <p:nvSpPr>
          <p:cNvPr id="18" name="Title 1"/>
          <p:cNvSpPr>
            <a:spLocks noGrp="1"/>
          </p:cNvSpPr>
          <p:nvPr>
            <p:ph type="title"/>
          </p:nvPr>
        </p:nvSpPr>
        <p:spPr>
          <a:xfrm>
            <a:off x="654502" y="219957"/>
            <a:ext cx="8740510" cy="74179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143099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6" name="Rectangle 5"/>
          <p:cNvSpPr/>
          <p:nvPr userDrawn="1"/>
        </p:nvSpPr>
        <p:spPr>
          <a:xfrm>
            <a:off x="0" y="5"/>
            <a:ext cx="12192000" cy="11833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5533948" y="6320191"/>
            <a:ext cx="622286" cy="246221"/>
          </a:xfrm>
          <a:prstGeom prst="rect">
            <a:avLst/>
          </a:prstGeom>
          <a:noFill/>
        </p:spPr>
        <p:txBody>
          <a:bodyPr wrap="none" rtlCol="0">
            <a:spAutoFit/>
          </a:bodyPr>
          <a:lstStyle/>
          <a:p>
            <a:fld id="{14E1B8ED-FEAD-4BAD-9354-B680D0D82C27}" type="datetime1">
              <a:rPr lang="en-US" sz="1000" b="1" smtClean="0">
                <a:solidFill>
                  <a:schemeClr val="bg1"/>
                </a:solidFill>
                <a:latin typeface="+mn-lt"/>
                <a:ea typeface="Myriad Pro" charset="0"/>
                <a:cs typeface="Myriad Pro" charset="0"/>
              </a:rPr>
              <a:pPr/>
              <a:t>3/4/2019</a:t>
            </a:fld>
            <a:endParaRPr lang="en-US" sz="1000" b="1" dirty="0">
              <a:solidFill>
                <a:schemeClr val="bg1"/>
              </a:solidFill>
              <a:latin typeface="+mn-lt"/>
              <a:ea typeface="Myriad Pro" charset="0"/>
              <a:cs typeface="Myriad Pro" charset="0"/>
            </a:endParaRPr>
          </a:p>
        </p:txBody>
      </p:sp>
      <p:sp>
        <p:nvSpPr>
          <p:cNvPr id="2" name="TextBox 1">
            <a:extLst>
              <a:ext uri="{FF2B5EF4-FFF2-40B4-BE49-F238E27FC236}">
                <a16:creationId xmlns:a16="http://schemas.microsoft.com/office/drawing/2014/main" xmlns="" id="{FE4A4F54-2097-440A-84E5-43D099C308EB}"/>
              </a:ext>
            </a:extLst>
          </p:cNvPr>
          <p:cNvSpPr txBox="1"/>
          <p:nvPr userDrawn="1"/>
        </p:nvSpPr>
        <p:spPr>
          <a:xfrm>
            <a:off x="6294951" y="6313337"/>
            <a:ext cx="6531429" cy="338554"/>
          </a:xfrm>
          <a:prstGeom prst="rect">
            <a:avLst/>
          </a:prstGeom>
          <a:noFill/>
        </p:spPr>
        <p:txBody>
          <a:bodyPr wrap="square" rtlCol="0">
            <a:spAutoFit/>
          </a:bodyPr>
          <a:lstStyle>
            <a:defPPr>
              <a:defRPr lang="en-US"/>
            </a:defPPr>
            <a:lvl1pPr>
              <a:defRPr sz="1100" b="1">
                <a:solidFill>
                  <a:srgbClr val="223E60"/>
                </a:solidFill>
                <a:latin typeface="Calibri" pitchFamily="34" charset="0"/>
                <a:cs typeface="Calibri" pitchFamily="34" charset="0"/>
              </a:defRPr>
            </a:lvl1pPr>
          </a:lstStyle>
          <a:p>
            <a:pPr lvl="0"/>
            <a:r>
              <a:rPr lang="en-US" sz="800" dirty="0">
                <a:solidFill>
                  <a:schemeClr val="bg1"/>
                </a:solidFill>
              </a:rPr>
              <a:t>Confidential - This information is intended for presentation to the  TARGET BP clinical investigators only.  </a:t>
            </a:r>
            <a:br>
              <a:rPr lang="en-US" sz="800" dirty="0">
                <a:solidFill>
                  <a:schemeClr val="bg1"/>
                </a:solidFill>
              </a:rPr>
            </a:br>
            <a:r>
              <a:rPr lang="en-US" sz="800" dirty="0">
                <a:solidFill>
                  <a:schemeClr val="bg1"/>
                </a:solidFill>
              </a:rPr>
              <a:t>Do not copy, distribute, or discuss this material beyond this target audience.</a:t>
            </a:r>
          </a:p>
        </p:txBody>
      </p:sp>
      <p:pic>
        <p:nvPicPr>
          <p:cNvPr id="12" name="Picture 11" descr="ASI-logo-final.gif"/>
          <p:cNvPicPr>
            <a:picLocks noChangeAspect="1"/>
          </p:cNvPicPr>
          <p:nvPr userDrawn="1"/>
        </p:nvPicPr>
        <p:blipFill>
          <a:blip r:embed="rId2" cstate="email"/>
          <a:stretch>
            <a:fillRect/>
          </a:stretch>
        </p:blipFill>
        <p:spPr>
          <a:xfrm>
            <a:off x="232405" y="163921"/>
            <a:ext cx="1664636" cy="74725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0666" y="245444"/>
            <a:ext cx="2439747" cy="777140"/>
          </a:xfrm>
          <a:prstGeom prst="rect">
            <a:avLst/>
          </a:prstGeom>
        </p:spPr>
      </p:pic>
    </p:spTree>
    <p:extLst>
      <p:ext uri="{BB962C8B-B14F-4D97-AF65-F5344CB8AC3E}">
        <p14:creationId xmlns:p14="http://schemas.microsoft.com/office/powerpoint/2010/main" val="243214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2758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770" y="1228726"/>
            <a:ext cx="10824633" cy="4666749"/>
          </a:xfrm>
          <a:prstGeom prst="rect">
            <a:avLst/>
          </a:prstGeom>
        </p:spPr>
        <p:txBody>
          <a:bodyPr>
            <a:normAutofit/>
          </a:bodyPr>
          <a:lstStyle>
            <a:lvl1pPr marL="457189" indent="-457189">
              <a:spcBef>
                <a:spcPts val="1200"/>
              </a:spcBef>
              <a:buClr>
                <a:schemeClr val="tx2"/>
              </a:buClr>
              <a:buFont typeface="Arial" panose="020B0604020202020204" pitchFamily="34" charset="0"/>
              <a:buChar char="•"/>
              <a:defRPr sz="2400">
                <a:latin typeface="+mn-lt"/>
                <a:ea typeface="Myriad Pro" charset="0"/>
                <a:cs typeface="Myriad Pro" charset="0"/>
              </a:defRPr>
            </a:lvl1pPr>
            <a:lvl2pPr marL="914377" indent="-457189">
              <a:buClr>
                <a:schemeClr val="accent1">
                  <a:lumMod val="50000"/>
                </a:schemeClr>
              </a:buClr>
              <a:buFont typeface="Courier New" charset="0"/>
              <a:buChar char="o"/>
              <a:defRPr lang="en-US" sz="2000" kern="1200" dirty="0">
                <a:solidFill>
                  <a:schemeClr val="tx1"/>
                </a:solidFill>
                <a:latin typeface="Calibri" pitchFamily="34" charset="0"/>
                <a:ea typeface="+mn-ea"/>
                <a:cs typeface="Calibri" pitchFamily="34" charset="0"/>
              </a:defRPr>
            </a:lvl2pPr>
            <a:lvl3pPr marL="914377" indent="-457189">
              <a:buClr>
                <a:schemeClr val="accent1">
                  <a:lumMod val="50000"/>
                </a:schemeClr>
              </a:buClr>
              <a:defRPr sz="2200"/>
            </a:lvl3pPr>
            <a:lvl4pPr marL="1600200" indent="-228600">
              <a:buClr>
                <a:schemeClr val="accent1">
                  <a:lumMod val="50000"/>
                </a:schemeClr>
              </a:buClr>
              <a:buSzPct val="100000"/>
              <a:buFont typeface="Wingdings" charset="2"/>
              <a:buChar char="§"/>
              <a:defRPr lang="en-US" sz="1800" kern="1200" dirty="0">
                <a:solidFill>
                  <a:schemeClr val="tx1"/>
                </a:solidFill>
                <a:latin typeface="Calibri" pitchFamily="34" charset="0"/>
                <a:ea typeface="+mn-ea"/>
                <a:cs typeface="Calibri" pitchFamily="34" charset="0"/>
              </a:defRPr>
            </a:lvl4pPr>
            <a:lvl5pPr marL="2171646" indent="-342891">
              <a:buClr>
                <a:schemeClr val="accent1">
                  <a:lumMod val="50000"/>
                </a:schemeClr>
              </a:buClr>
              <a:buSzPct val="75000"/>
              <a:buFont typeface="Courier New" charset="0"/>
              <a:buChar char="o"/>
              <a:defRPr sz="1600"/>
            </a:lvl5pPr>
            <a:lvl6pPr>
              <a:buClr>
                <a:schemeClr val="accent1">
                  <a:lumMod val="50000"/>
                </a:schemeClr>
              </a:buCl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sz="1600" dirty="0"/>
          </a:p>
        </p:txBody>
      </p:sp>
      <p:sp>
        <p:nvSpPr>
          <p:cNvPr id="2" name="TextBox 1"/>
          <p:cNvSpPr txBox="1"/>
          <p:nvPr userDrawn="1"/>
        </p:nvSpPr>
        <p:spPr>
          <a:xfrm>
            <a:off x="393758" y="6492026"/>
            <a:ext cx="603615" cy="276999"/>
          </a:xfrm>
          <a:prstGeom prst="rect">
            <a:avLst/>
          </a:prstGeom>
          <a:noFill/>
        </p:spPr>
        <p:txBody>
          <a:bodyPr wrap="square" rtlCol="0">
            <a:spAutoFit/>
          </a:bodyPr>
          <a:lstStyle/>
          <a:p>
            <a:fld id="{622311D1-53A2-8A40-9084-6D6E338E8D30}" type="slidenum">
              <a:rPr lang="en-US" sz="1200" b="1" i="0" smtClean="0">
                <a:solidFill>
                  <a:schemeClr val="bg1"/>
                </a:solidFill>
                <a:latin typeface="+mn-lt"/>
                <a:ea typeface="Myriad Pro" charset="0"/>
                <a:cs typeface="Myriad Pro" charset="0"/>
              </a:rPr>
              <a:t>‹#›</a:t>
            </a:fld>
            <a:endParaRPr lang="en-US" sz="1200" b="1" i="0" dirty="0">
              <a:solidFill>
                <a:schemeClr val="bg1"/>
              </a:solidFill>
              <a:latin typeface="+mn-lt"/>
              <a:ea typeface="Myriad Pro" charset="0"/>
              <a:cs typeface="Myriad Pro"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751" y="259162"/>
            <a:ext cx="1867989" cy="595016"/>
          </a:xfrm>
          <a:prstGeom prst="rect">
            <a:avLst/>
          </a:prstGeom>
        </p:spPr>
      </p:pic>
      <p:sp>
        <p:nvSpPr>
          <p:cNvPr id="18" name="Title 3">
            <a:extLst>
              <a:ext uri="{FF2B5EF4-FFF2-40B4-BE49-F238E27FC236}">
                <a16:creationId xmlns:a16="http://schemas.microsoft.com/office/drawing/2014/main" xmlns="" id="{8C8FD15B-CFF8-47D5-9220-2101397A1912}"/>
              </a:ext>
            </a:extLst>
          </p:cNvPr>
          <p:cNvSpPr>
            <a:spLocks noGrp="1"/>
          </p:cNvSpPr>
          <p:nvPr>
            <p:ph type="title" idx="4294967295"/>
          </p:nvPr>
        </p:nvSpPr>
        <p:spPr>
          <a:xfrm>
            <a:off x="695565" y="252254"/>
            <a:ext cx="8440144" cy="703304"/>
          </a:xfrm>
          <a:prstGeom prst="rect">
            <a:avLst/>
          </a:prstGeom>
          <a:noFill/>
        </p:spPr>
        <p:txBody>
          <a:bodyPr/>
          <a:lstStyle>
            <a:lvl1pPr>
              <a:defRPr b="1" i="0">
                <a:latin typeface="Century Gothic" charset="0"/>
                <a:ea typeface="Century Gothic" charset="0"/>
                <a:cs typeface="Century Gothic" charset="0"/>
              </a:defRPr>
            </a:lvl1pPr>
          </a:lstStyle>
          <a:p>
            <a:pPr algn="l"/>
            <a:r>
              <a:rPr lang="en-US" sz="2600" b="1">
                <a:solidFill>
                  <a:srgbClr val="103D5F"/>
                </a:solidFill>
              </a:rPr>
              <a:t>Click to edit Master title style</a:t>
            </a:r>
            <a:endParaRPr lang="en-US" sz="2600" b="1" dirty="0">
              <a:solidFill>
                <a:srgbClr val="103D5F"/>
              </a:solidFill>
            </a:endParaRPr>
          </a:p>
        </p:txBody>
      </p:sp>
    </p:spTree>
    <p:extLst>
      <p:ext uri="{BB962C8B-B14F-4D97-AF65-F5344CB8AC3E}">
        <p14:creationId xmlns:p14="http://schemas.microsoft.com/office/powerpoint/2010/main" val="38536955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57770" y="1228726"/>
            <a:ext cx="10824633" cy="4666749"/>
          </a:xfrm>
          <a:prstGeom prst="rect">
            <a:avLst/>
          </a:prstGeom>
        </p:spPr>
        <p:txBody>
          <a:bodyPr>
            <a:normAutofit/>
          </a:bodyPr>
          <a:lstStyle>
            <a:lvl1pPr marL="457189" indent="-457189">
              <a:spcBef>
                <a:spcPts val="1200"/>
              </a:spcBef>
              <a:buClr>
                <a:schemeClr val="tx2"/>
              </a:buClr>
              <a:buFont typeface="Arial" panose="020B0604020202020204" pitchFamily="34" charset="0"/>
              <a:buChar char="•"/>
              <a:defRPr sz="2400">
                <a:latin typeface="+mn-lt"/>
                <a:ea typeface="Myriad Pro" charset="0"/>
                <a:cs typeface="Myriad Pro" charset="0"/>
              </a:defRPr>
            </a:lvl1pPr>
            <a:lvl2pPr marL="914377" indent="-457189">
              <a:buClr>
                <a:schemeClr val="accent1">
                  <a:lumMod val="50000"/>
                </a:schemeClr>
              </a:buClr>
              <a:buFont typeface="Courier New" charset="0"/>
              <a:buChar char="o"/>
              <a:defRPr lang="en-US" sz="2000" kern="1200" dirty="0">
                <a:solidFill>
                  <a:schemeClr val="tx1"/>
                </a:solidFill>
                <a:latin typeface="Calibri" pitchFamily="34" charset="0"/>
                <a:ea typeface="+mn-ea"/>
                <a:cs typeface="Calibri" pitchFamily="34" charset="0"/>
              </a:defRPr>
            </a:lvl2pPr>
            <a:lvl3pPr marL="914377" indent="-457189">
              <a:buClr>
                <a:schemeClr val="accent1">
                  <a:lumMod val="50000"/>
                </a:schemeClr>
              </a:buClr>
              <a:defRPr sz="2200"/>
            </a:lvl3pPr>
            <a:lvl4pPr marL="1600200" indent="-228600">
              <a:buClr>
                <a:schemeClr val="accent1">
                  <a:lumMod val="50000"/>
                </a:schemeClr>
              </a:buClr>
              <a:buSzPct val="100000"/>
              <a:buFont typeface="Wingdings" charset="2"/>
              <a:buChar char="§"/>
              <a:defRPr lang="en-US" sz="1800" kern="1200" dirty="0">
                <a:solidFill>
                  <a:schemeClr val="tx1"/>
                </a:solidFill>
                <a:latin typeface="Calibri" pitchFamily="34" charset="0"/>
                <a:ea typeface="+mn-ea"/>
                <a:cs typeface="Calibri" pitchFamily="34" charset="0"/>
              </a:defRPr>
            </a:lvl4pPr>
            <a:lvl5pPr marL="2171646" indent="-342891">
              <a:buClr>
                <a:schemeClr val="accent1">
                  <a:lumMod val="50000"/>
                </a:schemeClr>
              </a:buClr>
              <a:buSzPct val="75000"/>
              <a:buFont typeface="Courier New" charset="0"/>
              <a:buChar char="o"/>
              <a:defRPr sz="1600"/>
            </a:lvl5pPr>
            <a:lvl6pPr>
              <a:buClr>
                <a:schemeClr val="accent1">
                  <a:lumMod val="50000"/>
                </a:schemeClr>
              </a:buClr>
              <a:defRPr sz="18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sz="1600" dirty="0"/>
          </a:p>
        </p:txBody>
      </p:sp>
      <p:sp>
        <p:nvSpPr>
          <p:cNvPr id="2" name="TextBox 1"/>
          <p:cNvSpPr txBox="1"/>
          <p:nvPr userDrawn="1"/>
        </p:nvSpPr>
        <p:spPr>
          <a:xfrm>
            <a:off x="393758" y="6492026"/>
            <a:ext cx="603615" cy="276999"/>
          </a:xfrm>
          <a:prstGeom prst="rect">
            <a:avLst/>
          </a:prstGeom>
          <a:noFill/>
        </p:spPr>
        <p:txBody>
          <a:bodyPr wrap="square" rtlCol="0">
            <a:spAutoFit/>
          </a:bodyPr>
          <a:lstStyle/>
          <a:p>
            <a:fld id="{622311D1-53A2-8A40-9084-6D6E338E8D30}" type="slidenum">
              <a:rPr lang="en-US" sz="1200" b="1" i="0" smtClean="0">
                <a:solidFill>
                  <a:schemeClr val="bg1"/>
                </a:solidFill>
                <a:latin typeface="+mn-lt"/>
                <a:ea typeface="Myriad Pro" charset="0"/>
                <a:cs typeface="Myriad Pro" charset="0"/>
              </a:rPr>
              <a:t>‹#›</a:t>
            </a:fld>
            <a:endParaRPr lang="en-US" sz="1200" b="1" i="0" dirty="0">
              <a:solidFill>
                <a:schemeClr val="bg1"/>
              </a:solidFill>
              <a:latin typeface="+mn-lt"/>
              <a:ea typeface="Myriad Pro" charset="0"/>
              <a:cs typeface="Myriad Pro"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751" y="259162"/>
            <a:ext cx="1867989" cy="595016"/>
          </a:xfrm>
          <a:prstGeom prst="rect">
            <a:avLst/>
          </a:prstGeom>
        </p:spPr>
      </p:pic>
      <p:sp>
        <p:nvSpPr>
          <p:cNvPr id="18" name="Title 3">
            <a:extLst>
              <a:ext uri="{FF2B5EF4-FFF2-40B4-BE49-F238E27FC236}">
                <a16:creationId xmlns:a16="http://schemas.microsoft.com/office/drawing/2014/main" xmlns="" id="{8C8FD15B-CFF8-47D5-9220-2101397A1912}"/>
              </a:ext>
            </a:extLst>
          </p:cNvPr>
          <p:cNvSpPr>
            <a:spLocks noGrp="1"/>
          </p:cNvSpPr>
          <p:nvPr>
            <p:ph type="title" idx="4294967295"/>
          </p:nvPr>
        </p:nvSpPr>
        <p:spPr>
          <a:xfrm>
            <a:off x="695565" y="252254"/>
            <a:ext cx="8440144" cy="703304"/>
          </a:xfrm>
          <a:prstGeom prst="rect">
            <a:avLst/>
          </a:prstGeom>
          <a:noFill/>
        </p:spPr>
        <p:txBody>
          <a:bodyPr/>
          <a:lstStyle>
            <a:lvl1pPr>
              <a:defRPr b="1" i="0">
                <a:latin typeface="Century Gothic" charset="0"/>
                <a:ea typeface="Century Gothic" charset="0"/>
                <a:cs typeface="Century Gothic" charset="0"/>
              </a:defRPr>
            </a:lvl1pPr>
          </a:lstStyle>
          <a:p>
            <a:pPr algn="l"/>
            <a:r>
              <a:rPr lang="en-US" sz="2600" b="1">
                <a:solidFill>
                  <a:srgbClr val="103D5F"/>
                </a:solidFill>
              </a:rPr>
              <a:t>Click to edit Master title style</a:t>
            </a:r>
            <a:endParaRPr lang="en-US" sz="2600" b="1" dirty="0">
              <a:solidFill>
                <a:srgbClr val="103D5F"/>
              </a:solidFill>
            </a:endParaRPr>
          </a:p>
        </p:txBody>
      </p:sp>
      <p:sp>
        <p:nvSpPr>
          <p:cNvPr id="19" name="TextBox 18">
            <a:extLst>
              <a:ext uri="{FF2B5EF4-FFF2-40B4-BE49-F238E27FC236}">
                <a16:creationId xmlns:a16="http://schemas.microsoft.com/office/drawing/2014/main" xmlns="" id="{52A4F164-CAE3-4E53-BBA6-6E5370127C53}"/>
              </a:ext>
            </a:extLst>
          </p:cNvPr>
          <p:cNvSpPr txBox="1"/>
          <p:nvPr userDrawn="1"/>
        </p:nvSpPr>
        <p:spPr>
          <a:xfrm>
            <a:off x="1115211" y="6536433"/>
            <a:ext cx="10021144" cy="215444"/>
          </a:xfrm>
          <a:prstGeom prst="rect">
            <a:avLst/>
          </a:prstGeom>
          <a:noFill/>
        </p:spPr>
        <p:txBody>
          <a:bodyPr wrap="square" rtlCol="0">
            <a:spAutoFit/>
          </a:bodyPr>
          <a:lstStyle>
            <a:defPPr>
              <a:defRPr lang="en-US"/>
            </a:defPPr>
            <a:lvl1pPr>
              <a:defRPr sz="1100" b="1">
                <a:solidFill>
                  <a:srgbClr val="223E60"/>
                </a:solidFill>
                <a:latin typeface="Calibri" pitchFamily="34" charset="0"/>
                <a:cs typeface="Calibri" pitchFamily="34" charset="0"/>
              </a:defRPr>
            </a:lvl1pPr>
          </a:lstStyle>
          <a:p>
            <a:pPr lvl="0"/>
            <a:r>
              <a:rPr lang="en-US" sz="800" dirty="0">
                <a:solidFill>
                  <a:schemeClr val="bg1"/>
                </a:solidFill>
              </a:rPr>
              <a:t>Confidential - This information is intended for presentation to the  TARGET BP Off-Med clinical investigators only.  </a:t>
            </a:r>
            <a:r>
              <a:rPr lang="en-US" sz="800" baseline="0" dirty="0">
                <a:solidFill>
                  <a:schemeClr val="bg1"/>
                </a:solidFill>
              </a:rPr>
              <a:t>  </a:t>
            </a:r>
            <a:r>
              <a:rPr lang="en-US" sz="800" dirty="0">
                <a:solidFill>
                  <a:schemeClr val="bg1"/>
                </a:solidFill>
              </a:rPr>
              <a:t>Do not copy, distribute, or discuss this material beyond this target audience.</a:t>
            </a:r>
          </a:p>
        </p:txBody>
      </p:sp>
    </p:spTree>
    <p:extLst>
      <p:ext uri="{BB962C8B-B14F-4D97-AF65-F5344CB8AC3E}">
        <p14:creationId xmlns:p14="http://schemas.microsoft.com/office/powerpoint/2010/main" val="3544446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harts/Visual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8291" y="1531726"/>
            <a:ext cx="5181600" cy="4351338"/>
          </a:xfrm>
          <a:prstGeom prst="rect">
            <a:avLst/>
          </a:prstGeom>
        </p:spPr>
        <p:txBody>
          <a:bodyPr/>
          <a:lstStyle>
            <a:lvl1pPr marL="342900" indent="-342900">
              <a:buFont typeface="Arial" charset="0"/>
              <a:buChar char="•"/>
              <a:defRPr/>
            </a:lvl1pPr>
            <a:lvl2pPr marL="800100" indent="-342900">
              <a:buFont typeface="Courier New" charset="0"/>
              <a:buChar char="o"/>
              <a:defRPr sz="2000" b="0" i="0" baseline="0">
                <a:latin typeface="+mn-lt"/>
                <a:ea typeface="Myriad Pro" charset="0"/>
                <a:cs typeface="Myriad Pro" charset="0"/>
              </a:defRPr>
            </a:lvl2pPr>
            <a:lvl3pPr marL="1200150" indent="-285750">
              <a:buFont typeface="Wingdings" charset="2"/>
              <a:buChar char="§"/>
              <a:defRPr sz="1800" b="0" i="0" baseline="0">
                <a:latin typeface="+mn-lt"/>
                <a:ea typeface="Myriad Pro" charset="0"/>
                <a:cs typeface="Myriad Pro" charset="0"/>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67794" y="1531726"/>
            <a:ext cx="5181600" cy="4351338"/>
          </a:xfrm>
          <a:prstGeom prst="rect">
            <a:avLst/>
          </a:prstGeom>
        </p:spPr>
        <p:txBody>
          <a:bodyPr/>
          <a:lstStyle>
            <a:lvl1pPr marL="342900" indent="-342900">
              <a:buFont typeface="Arial" charset="0"/>
              <a:buChar char="•"/>
              <a:defRPr/>
            </a:lvl1pPr>
          </a:lstStyle>
          <a:p>
            <a:pPr lvl="0"/>
            <a:r>
              <a:rPr lang="en-US"/>
              <a:t>Click to edit Master text styles</a:t>
            </a:r>
          </a:p>
          <a:p>
            <a:pPr lvl="1"/>
            <a:r>
              <a:rPr lang="en-US"/>
              <a:t>Second level</a:t>
            </a:r>
          </a:p>
          <a:p>
            <a:pPr lvl="2"/>
            <a:r>
              <a:rPr lang="en-US"/>
              <a:t>Third level</a:t>
            </a:r>
          </a:p>
        </p:txBody>
      </p:sp>
      <p:sp>
        <p:nvSpPr>
          <p:cNvPr id="13" name="TextBox 12"/>
          <p:cNvSpPr txBox="1"/>
          <p:nvPr userDrawn="1"/>
        </p:nvSpPr>
        <p:spPr>
          <a:xfrm>
            <a:off x="393758" y="6492026"/>
            <a:ext cx="603615" cy="276999"/>
          </a:xfrm>
          <a:prstGeom prst="rect">
            <a:avLst/>
          </a:prstGeom>
          <a:noFill/>
        </p:spPr>
        <p:txBody>
          <a:bodyPr wrap="square" rtlCol="0">
            <a:spAutoFit/>
          </a:bodyPr>
          <a:lstStyle/>
          <a:p>
            <a:fld id="{622311D1-53A2-8A40-9084-6D6E338E8D30}" type="slidenum">
              <a:rPr lang="en-US" sz="1200" b="1" i="0" smtClean="0">
                <a:solidFill>
                  <a:schemeClr val="bg1"/>
                </a:solidFill>
                <a:latin typeface="+mn-lt"/>
                <a:ea typeface="Myriad Pro" charset="0"/>
                <a:cs typeface="Myriad Pro" charset="0"/>
              </a:rPr>
              <a:t>‹#›</a:t>
            </a:fld>
            <a:endParaRPr lang="en-US" sz="1200" b="1" i="0" dirty="0">
              <a:solidFill>
                <a:schemeClr val="bg1"/>
              </a:solidFill>
              <a:latin typeface="+mn-lt"/>
              <a:ea typeface="Myriad Pro" charset="0"/>
              <a:cs typeface="Myriad Pro"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751" y="259162"/>
            <a:ext cx="1867989" cy="595016"/>
          </a:xfrm>
          <a:prstGeom prst="rect">
            <a:avLst/>
          </a:prstGeom>
        </p:spPr>
      </p:pic>
      <p:sp>
        <p:nvSpPr>
          <p:cNvPr id="18" name="Title 1"/>
          <p:cNvSpPr>
            <a:spLocks noGrp="1"/>
          </p:cNvSpPr>
          <p:nvPr>
            <p:ph type="title"/>
          </p:nvPr>
        </p:nvSpPr>
        <p:spPr>
          <a:xfrm>
            <a:off x="654502" y="219957"/>
            <a:ext cx="8740510" cy="741795"/>
          </a:xfrm>
          <a:prstGeom prst="rect">
            <a:avLst/>
          </a:prstGeom>
        </p:spPr>
        <p:txBody>
          <a:bodyPr/>
          <a:lstStyle/>
          <a:p>
            <a:r>
              <a:rPr lang="en-US"/>
              <a:t>Click to edit Master title style</a:t>
            </a:r>
            <a:endParaRPr lang="en-US" dirty="0"/>
          </a:p>
        </p:txBody>
      </p:sp>
      <p:sp>
        <p:nvSpPr>
          <p:cNvPr id="20" name="TextBox 19">
            <a:extLst>
              <a:ext uri="{FF2B5EF4-FFF2-40B4-BE49-F238E27FC236}">
                <a16:creationId xmlns:a16="http://schemas.microsoft.com/office/drawing/2014/main" xmlns="" id="{52A4F164-CAE3-4E53-BBA6-6E5370127C53}"/>
              </a:ext>
            </a:extLst>
          </p:cNvPr>
          <p:cNvSpPr txBox="1"/>
          <p:nvPr userDrawn="1"/>
        </p:nvSpPr>
        <p:spPr>
          <a:xfrm>
            <a:off x="1115211" y="6536433"/>
            <a:ext cx="10021144" cy="215444"/>
          </a:xfrm>
          <a:prstGeom prst="rect">
            <a:avLst/>
          </a:prstGeom>
          <a:noFill/>
        </p:spPr>
        <p:txBody>
          <a:bodyPr wrap="square" rtlCol="0">
            <a:spAutoFit/>
          </a:bodyPr>
          <a:lstStyle>
            <a:defPPr>
              <a:defRPr lang="en-US"/>
            </a:defPPr>
            <a:lvl1pPr>
              <a:defRPr sz="1100" b="1">
                <a:solidFill>
                  <a:srgbClr val="223E60"/>
                </a:solidFill>
                <a:latin typeface="Calibri" pitchFamily="34" charset="0"/>
                <a:cs typeface="Calibri" pitchFamily="34" charset="0"/>
              </a:defRPr>
            </a:lvl1pPr>
          </a:lstStyle>
          <a:p>
            <a:pPr lvl="0"/>
            <a:r>
              <a:rPr lang="en-US" sz="800" dirty="0">
                <a:solidFill>
                  <a:schemeClr val="bg1"/>
                </a:solidFill>
              </a:rPr>
              <a:t>Confidential - This information is intended for presentation to the  TARGET BP Off-Med clinical investigators only.  </a:t>
            </a:r>
            <a:r>
              <a:rPr lang="en-US" sz="800" baseline="0" dirty="0">
                <a:solidFill>
                  <a:schemeClr val="bg1"/>
                </a:solidFill>
              </a:rPr>
              <a:t>  </a:t>
            </a:r>
            <a:r>
              <a:rPr lang="en-US" sz="800" dirty="0">
                <a:solidFill>
                  <a:schemeClr val="bg1"/>
                </a:solidFill>
              </a:rPr>
              <a:t>Do not copy, distribute, or discuss this material beyond this target audience.</a:t>
            </a:r>
          </a:p>
        </p:txBody>
      </p:sp>
    </p:spTree>
    <p:extLst>
      <p:ext uri="{BB962C8B-B14F-4D97-AF65-F5344CB8AC3E}">
        <p14:creationId xmlns:p14="http://schemas.microsoft.com/office/powerpoint/2010/main" val="2588409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4304"/>
          </a:xfrm>
        </p:spPr>
        <p:txBody>
          <a:bodyPr>
            <a:normAutofit/>
          </a:bodyPr>
          <a:lstStyle>
            <a:lvl1pPr>
              <a:defRPr sz="3200">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tx2"/>
              </a:buClr>
              <a:defRPr sz="2000"/>
            </a:lvl1pPr>
            <a:lvl2pPr>
              <a:buClr>
                <a:schemeClr val="tx2"/>
              </a:buClr>
              <a:defRPr sz="2000"/>
            </a:lvl2pPr>
            <a:lvl3pPr>
              <a:buClr>
                <a:schemeClr val="tx2"/>
              </a:buClr>
              <a:defRPr sz="2000"/>
            </a:lvl3pPr>
            <a:lvl4pPr>
              <a:buClr>
                <a:schemeClr val="tx2"/>
              </a:buClr>
              <a:defRPr sz="1600"/>
            </a:lvl4pPr>
            <a:lvl5pPr>
              <a:buClr>
                <a:schemeClr val="tx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392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8583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6027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1111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4.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7"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42"/>
          <p:cNvSpPr>
            <a:spLocks noChangeArrowheads="1"/>
          </p:cNvSpPr>
          <p:nvPr/>
        </p:nvSpPr>
        <p:spPr bwMode="auto">
          <a:xfrm>
            <a:off x="749300" y="3946525"/>
            <a:ext cx="10913533" cy="946150"/>
          </a:xfrm>
          <a:prstGeom prst="rect">
            <a:avLst/>
          </a:prstGeom>
          <a:noFill/>
          <a:ln>
            <a:noFill/>
          </a:ln>
          <a:effectLst>
            <a:outerShdw dist="45791" dir="8778596"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nchorCtr="1"/>
          <a:lstStyle/>
          <a:p>
            <a:pPr algn="ctr" defTabSz="914400" fontAlgn="base">
              <a:lnSpc>
                <a:spcPct val="95000"/>
              </a:lnSpc>
              <a:spcBef>
                <a:spcPct val="0"/>
              </a:spcBef>
              <a:spcAft>
                <a:spcPct val="0"/>
              </a:spcAft>
              <a:buClr>
                <a:srgbClr val="FDE25E"/>
              </a:buClr>
            </a:pPr>
            <a:endParaRPr lang="en-US" sz="2600" b="1" i="1">
              <a:solidFill>
                <a:srgbClr val="DDDDDD"/>
              </a:solidFill>
              <a:ea typeface="ヒラギノ角ゴ Pro W3" pitchFamily="-111" charset="-128"/>
              <a:cs typeface="Arial" charset="0"/>
            </a:endParaRPr>
          </a:p>
          <a:p>
            <a:pPr algn="ctr" defTabSz="914400" fontAlgn="base">
              <a:lnSpc>
                <a:spcPct val="95000"/>
              </a:lnSpc>
              <a:spcBef>
                <a:spcPct val="0"/>
              </a:spcBef>
              <a:spcAft>
                <a:spcPct val="0"/>
              </a:spcAft>
              <a:buClr>
                <a:srgbClr val="FDE25E"/>
              </a:buClr>
            </a:pPr>
            <a:endParaRPr lang="en-US" sz="2600" b="1" i="1">
              <a:solidFill>
                <a:srgbClr val="DDDDDD"/>
              </a:solidFill>
              <a:ea typeface="ヒラギノ角ゴ Pro W3" pitchFamily="-111" charset="-128"/>
              <a:cs typeface="Arial" charset="0"/>
            </a:endParaRPr>
          </a:p>
        </p:txBody>
      </p:sp>
      <p:sp>
        <p:nvSpPr>
          <p:cNvPr id="39939" name="Rectangle 2"/>
          <p:cNvSpPr>
            <a:spLocks noGrp="1" noChangeArrowheads="1"/>
          </p:cNvSpPr>
          <p:nvPr>
            <p:ph type="title"/>
          </p:nvPr>
        </p:nvSpPr>
        <p:spPr bwMode="auto">
          <a:xfrm>
            <a:off x="912285" y="155575"/>
            <a:ext cx="10358967" cy="755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53882" dir="81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p>
            <a:pPr lvl="0"/>
            <a:r>
              <a:rPr lang="en-US"/>
              <a:t>Click to edit Master title style</a:t>
            </a:r>
          </a:p>
        </p:txBody>
      </p:sp>
      <p:sp>
        <p:nvSpPr>
          <p:cNvPr id="39940" name="Rectangle 3"/>
          <p:cNvSpPr>
            <a:spLocks noGrp="1" noChangeArrowheads="1"/>
          </p:cNvSpPr>
          <p:nvPr>
            <p:ph type="body" idx="1"/>
          </p:nvPr>
        </p:nvSpPr>
        <p:spPr bwMode="auto">
          <a:xfrm>
            <a:off x="914400" y="1479550"/>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81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9942" name="Bild 10"/>
          <p:cNvPicPr>
            <a:picLocks noChangeAspect="1"/>
          </p:cNvPicPr>
          <p:nvPr userDrawn="1"/>
        </p:nvPicPr>
        <p:blipFill>
          <a:blip r:embed="rId13" cstate="print">
            <a:grayscl/>
            <a:biLevel thresh="50000"/>
            <a:extLst>
              <a:ext uri="{28A0092B-C50C-407E-A947-70E740481C1C}">
                <a14:useLocalDpi xmlns:a14="http://schemas.microsoft.com/office/drawing/2010/main" val="0"/>
              </a:ext>
            </a:extLst>
          </a:blip>
          <a:srcRect/>
          <a:stretch>
            <a:fillRect/>
          </a:stretch>
        </p:blipFill>
        <p:spPr bwMode="auto">
          <a:xfrm>
            <a:off x="8839200" y="6551614"/>
            <a:ext cx="1219200"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432268"/>
      </p:ext>
    </p:extLst>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eaLnBrk="0" fontAlgn="base" hangingPunct="0">
        <a:spcBef>
          <a:spcPct val="0"/>
        </a:spcBef>
        <a:spcAft>
          <a:spcPct val="0"/>
        </a:spcAft>
        <a:defRPr sz="3600" b="1">
          <a:solidFill>
            <a:schemeClr val="tx1"/>
          </a:solidFill>
          <a:latin typeface="Arial" charset="0"/>
        </a:defRPr>
      </a:lvl6pPr>
      <a:lvl7pPr marL="914400" algn="ctr" rtl="0" eaLnBrk="0" fontAlgn="base" hangingPunct="0">
        <a:spcBef>
          <a:spcPct val="0"/>
        </a:spcBef>
        <a:spcAft>
          <a:spcPct val="0"/>
        </a:spcAft>
        <a:defRPr sz="3600" b="1">
          <a:solidFill>
            <a:schemeClr val="tx1"/>
          </a:solidFill>
          <a:latin typeface="Arial" charset="0"/>
        </a:defRPr>
      </a:lvl7pPr>
      <a:lvl8pPr marL="1371600" algn="ctr" rtl="0" eaLnBrk="0" fontAlgn="base" hangingPunct="0">
        <a:spcBef>
          <a:spcPct val="0"/>
        </a:spcBef>
        <a:spcAft>
          <a:spcPct val="0"/>
        </a:spcAft>
        <a:defRPr sz="3600" b="1">
          <a:solidFill>
            <a:schemeClr val="tx1"/>
          </a:solidFill>
          <a:latin typeface="Arial" charset="0"/>
        </a:defRPr>
      </a:lvl8pPr>
      <a:lvl9pPr marL="1828800" algn="ctr" rtl="0" eaLnBrk="0" fontAlgn="base" hangingPunct="0">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eaLnBrk="0" fontAlgn="base" hangingPunct="0">
        <a:spcBef>
          <a:spcPct val="30000"/>
        </a:spcBef>
        <a:spcAft>
          <a:spcPct val="0"/>
        </a:spcAft>
        <a:buChar char="»"/>
        <a:defRPr sz="2000" b="1">
          <a:solidFill>
            <a:schemeClr val="tx1"/>
          </a:solidFill>
          <a:latin typeface="+mn-lt"/>
        </a:defRPr>
      </a:lvl6pPr>
      <a:lvl7pPr marL="2971800" indent="-228600" algn="l" rtl="0" eaLnBrk="0" fontAlgn="base" hangingPunct="0">
        <a:spcBef>
          <a:spcPct val="30000"/>
        </a:spcBef>
        <a:spcAft>
          <a:spcPct val="0"/>
        </a:spcAft>
        <a:buChar char="»"/>
        <a:defRPr sz="2000" b="1">
          <a:solidFill>
            <a:schemeClr val="tx1"/>
          </a:solidFill>
          <a:latin typeface="+mn-lt"/>
        </a:defRPr>
      </a:lvl7pPr>
      <a:lvl8pPr marL="3429000" indent="-228600" algn="l" rtl="0" eaLnBrk="0" fontAlgn="base" hangingPunct="0">
        <a:spcBef>
          <a:spcPct val="30000"/>
        </a:spcBef>
        <a:spcAft>
          <a:spcPct val="0"/>
        </a:spcAft>
        <a:buChar char="»"/>
        <a:defRPr sz="2000" b="1">
          <a:solidFill>
            <a:schemeClr val="tx1"/>
          </a:solidFill>
          <a:latin typeface="+mn-lt"/>
        </a:defRPr>
      </a:lvl8pPr>
      <a:lvl9pPr marL="3886200" indent="-228600" algn="l" rtl="0" eaLnBrk="0" fontAlgn="base" hangingPunct="0">
        <a:spcBef>
          <a:spcPct val="3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4067" y="109539"/>
            <a:ext cx="109728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233489"/>
            <a:ext cx="10972800" cy="1743075"/>
          </a:xfrm>
          <a:prstGeom prst="rect">
            <a:avLst/>
          </a:prstGeom>
          <a:solidFill>
            <a:srgbClr val="000022"/>
          </a:solidFill>
          <a:ln w="3175">
            <a:solidFill>
              <a:srgbClr val="DDDDDD"/>
            </a:solid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996" name="Text Box 4"/>
          <p:cNvSpPr txBox="1">
            <a:spLocks noChangeArrowheads="1"/>
          </p:cNvSpPr>
          <p:nvPr userDrawn="1"/>
        </p:nvSpPr>
        <p:spPr bwMode="auto">
          <a:xfrm>
            <a:off x="67734" y="6702425"/>
            <a:ext cx="4280339" cy="153888"/>
          </a:xfrm>
          <a:prstGeom prst="rect">
            <a:avLst/>
          </a:prstGeom>
          <a:noFill/>
          <a:ln w="9525">
            <a:noFill/>
            <a:miter lim="800000"/>
            <a:headEnd/>
            <a:tailEnd/>
          </a:ln>
          <a:effectLst/>
        </p:spPr>
        <p:txBody>
          <a:bodyPr wrap="none" tIns="0" bIns="0">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defTabSz="914400" fontAlgn="base">
              <a:spcBef>
                <a:spcPct val="0"/>
              </a:spcBef>
              <a:spcAft>
                <a:spcPct val="0"/>
              </a:spcAft>
              <a:defRPr/>
            </a:pPr>
            <a:r>
              <a:rPr lang="en-US" sz="1000">
                <a:solidFill>
                  <a:srgbClr val="292929"/>
                </a:solidFill>
                <a:cs typeface="Arial" pitchFamily="34" charset="0"/>
              </a:rPr>
              <a:t>Meredith ● EVOLVE Primary Endpoint ● TCT 2011 ● San Francisco, CA</a:t>
            </a:r>
          </a:p>
        </p:txBody>
      </p:sp>
      <p:sp>
        <p:nvSpPr>
          <p:cNvPr id="1029" name="Text Box 5"/>
          <p:cNvSpPr txBox="1">
            <a:spLocks noChangeArrowheads="1"/>
          </p:cNvSpPr>
          <p:nvPr userDrawn="1"/>
        </p:nvSpPr>
        <p:spPr bwMode="auto">
          <a:xfrm>
            <a:off x="11279718" y="6713538"/>
            <a:ext cx="660758"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eaLnBrk="1" fontAlgn="base" hangingPunct="1">
              <a:spcBef>
                <a:spcPct val="0"/>
              </a:spcBef>
              <a:spcAft>
                <a:spcPct val="0"/>
              </a:spcAft>
              <a:defRPr/>
            </a:pPr>
            <a:r>
              <a:rPr lang="en-US" sz="1000">
                <a:solidFill>
                  <a:srgbClr val="292929"/>
                </a:solidFill>
                <a:cs typeface="Arial" pitchFamily="34" charset="0"/>
              </a:rPr>
              <a:t>Slide </a:t>
            </a:r>
            <a:fld id="{DECAD72F-4C07-49CF-BEB2-3BC367835967}" type="slidenum">
              <a:rPr lang="en-US" sz="1000" smtClean="0">
                <a:solidFill>
                  <a:srgbClr val="292929"/>
                </a:solidFill>
                <a:cs typeface="Arial" pitchFamily="34" charset="0"/>
              </a:rPr>
              <a:pPr defTabSz="914400" eaLnBrk="1" fontAlgn="base" hangingPunct="1">
                <a:spcBef>
                  <a:spcPct val="0"/>
                </a:spcBef>
                <a:spcAft>
                  <a:spcPct val="0"/>
                </a:spcAft>
                <a:defRPr/>
              </a:pPr>
              <a:t>‹#›</a:t>
            </a:fld>
            <a:endParaRPr lang="en-US" sz="1000">
              <a:solidFill>
                <a:srgbClr val="292929"/>
              </a:solidFill>
              <a:cs typeface="Arial" pitchFamily="34" charset="0"/>
            </a:endParaRPr>
          </a:p>
        </p:txBody>
      </p:sp>
      <p:pic>
        <p:nvPicPr>
          <p:cNvPr id="1030" name="Picture 4" descr="EVOLVE transparent slide logo"/>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09718" y="55564"/>
            <a:ext cx="2120900" cy="59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509340"/>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0" fontAlgn="base" hangingPunct="0">
        <a:spcBef>
          <a:spcPct val="0"/>
        </a:spcBef>
        <a:spcAft>
          <a:spcPct val="0"/>
        </a:spcAft>
        <a:defRPr sz="4000">
          <a:solidFill>
            <a:srgbClr val="FFFFCC"/>
          </a:solidFill>
          <a:latin typeface="+mj-lt"/>
          <a:ea typeface="+mj-ea"/>
          <a:cs typeface="+mj-cs"/>
        </a:defRPr>
      </a:lvl1pPr>
      <a:lvl2pPr algn="l" rtl="0" eaLnBrk="0" fontAlgn="base" hangingPunct="0">
        <a:spcBef>
          <a:spcPct val="0"/>
        </a:spcBef>
        <a:spcAft>
          <a:spcPct val="0"/>
        </a:spcAft>
        <a:defRPr sz="4000">
          <a:solidFill>
            <a:srgbClr val="FFFFCC"/>
          </a:solidFill>
          <a:latin typeface="Arial" charset="0"/>
        </a:defRPr>
      </a:lvl2pPr>
      <a:lvl3pPr algn="l" rtl="0" eaLnBrk="0" fontAlgn="base" hangingPunct="0">
        <a:spcBef>
          <a:spcPct val="0"/>
        </a:spcBef>
        <a:spcAft>
          <a:spcPct val="0"/>
        </a:spcAft>
        <a:defRPr sz="4000">
          <a:solidFill>
            <a:srgbClr val="FFFFCC"/>
          </a:solidFill>
          <a:latin typeface="Arial" charset="0"/>
        </a:defRPr>
      </a:lvl3pPr>
      <a:lvl4pPr algn="l" rtl="0" eaLnBrk="0" fontAlgn="base" hangingPunct="0">
        <a:spcBef>
          <a:spcPct val="0"/>
        </a:spcBef>
        <a:spcAft>
          <a:spcPct val="0"/>
        </a:spcAft>
        <a:defRPr sz="4000">
          <a:solidFill>
            <a:srgbClr val="FFFFCC"/>
          </a:solidFill>
          <a:latin typeface="Arial" charset="0"/>
        </a:defRPr>
      </a:lvl4pPr>
      <a:lvl5pPr algn="l" rtl="0" eaLnBrk="0" fontAlgn="base" hangingPunct="0">
        <a:spcBef>
          <a:spcPct val="0"/>
        </a:spcBef>
        <a:spcAft>
          <a:spcPct val="0"/>
        </a:spcAft>
        <a:defRPr sz="4000">
          <a:solidFill>
            <a:srgbClr val="FFFFCC"/>
          </a:solidFill>
          <a:latin typeface="Arial" charset="0"/>
        </a:defRPr>
      </a:lvl5pPr>
      <a:lvl6pPr marL="457200" algn="ctr" rtl="0" fontAlgn="base">
        <a:spcBef>
          <a:spcPct val="0"/>
        </a:spcBef>
        <a:spcAft>
          <a:spcPct val="0"/>
        </a:spcAft>
        <a:defRPr sz="4000">
          <a:solidFill>
            <a:srgbClr val="FFFFCC"/>
          </a:solidFill>
          <a:latin typeface="Arial" charset="0"/>
        </a:defRPr>
      </a:lvl6pPr>
      <a:lvl7pPr marL="914400" algn="ctr" rtl="0" fontAlgn="base">
        <a:spcBef>
          <a:spcPct val="0"/>
        </a:spcBef>
        <a:spcAft>
          <a:spcPct val="0"/>
        </a:spcAft>
        <a:defRPr sz="4000">
          <a:solidFill>
            <a:srgbClr val="FFFFCC"/>
          </a:solidFill>
          <a:latin typeface="Arial" charset="0"/>
        </a:defRPr>
      </a:lvl7pPr>
      <a:lvl8pPr marL="1371600" algn="ctr" rtl="0" fontAlgn="base">
        <a:spcBef>
          <a:spcPct val="0"/>
        </a:spcBef>
        <a:spcAft>
          <a:spcPct val="0"/>
        </a:spcAft>
        <a:defRPr sz="4000">
          <a:solidFill>
            <a:srgbClr val="FFFFCC"/>
          </a:solidFill>
          <a:latin typeface="Arial" charset="0"/>
        </a:defRPr>
      </a:lvl8pPr>
      <a:lvl9pPr marL="1828800" algn="ctr" rtl="0" fontAlgn="base">
        <a:spcBef>
          <a:spcPct val="0"/>
        </a:spcBef>
        <a:spcAft>
          <a:spcPct val="0"/>
        </a:spcAft>
        <a:defRPr sz="4000">
          <a:solidFill>
            <a:srgbClr val="FFFFCC"/>
          </a:solidFill>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7155"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156"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a:latin typeface="Times New Roman" pitchFamily="18" charset="0"/>
              </a:defRPr>
            </a:lvl1pPr>
          </a:lstStyle>
          <a:p>
            <a:pPr defTabSz="914400" fontAlgn="base">
              <a:spcAft>
                <a:spcPct val="0"/>
              </a:spcAft>
              <a:defRPr/>
            </a:pPr>
            <a:fld id="{5B93C5A1-9616-491B-A3AD-910AF4536698}" type="datetimeFigureOut">
              <a:rPr lang="de-DE" sz="1400" smtClean="0">
                <a:solidFill>
                  <a:srgbClr val="000000"/>
                </a:solidFill>
                <a:cs typeface="Arial" pitchFamily="34" charset="0"/>
              </a:rPr>
              <a:pPr defTabSz="914400" fontAlgn="base">
                <a:spcAft>
                  <a:spcPct val="0"/>
                </a:spcAft>
                <a:defRPr/>
              </a:pPr>
              <a:t>04.03.2019</a:t>
            </a:fld>
            <a:endParaRPr lang="de-DE" sz="1400">
              <a:solidFill>
                <a:srgbClr val="000000"/>
              </a:solidFill>
              <a:cs typeface="Arial" pitchFamily="34" charset="0"/>
            </a:endParaRPr>
          </a:p>
        </p:txBody>
      </p:sp>
      <p:sp>
        <p:nvSpPr>
          <p:cNvPr id="17715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a:latin typeface="Times New Roman" pitchFamily="18" charset="0"/>
              </a:defRPr>
            </a:lvl1pPr>
          </a:lstStyle>
          <a:p>
            <a:pPr defTabSz="914400" fontAlgn="base">
              <a:spcAft>
                <a:spcPct val="0"/>
              </a:spcAft>
              <a:defRPr/>
            </a:pPr>
            <a:endParaRPr lang="de-DE" sz="1400">
              <a:solidFill>
                <a:srgbClr val="000000"/>
              </a:solidFill>
              <a:cs typeface="Arial" pitchFamily="34" charset="0"/>
            </a:endParaRPr>
          </a:p>
        </p:txBody>
      </p:sp>
      <p:sp>
        <p:nvSpPr>
          <p:cNvPr id="177158"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a:latin typeface="Times New Roman" pitchFamily="18" charset="0"/>
              </a:defRPr>
            </a:lvl1pPr>
          </a:lstStyle>
          <a:p>
            <a:pPr defTabSz="914400" fontAlgn="base">
              <a:spcAft>
                <a:spcPct val="0"/>
              </a:spcAft>
              <a:defRPr/>
            </a:pPr>
            <a:fld id="{79F66F34-38F1-41CE-8DDB-B34E188CBCD8}" type="slidenum">
              <a:rPr lang="de-DE" sz="1400" smtClean="0">
                <a:solidFill>
                  <a:srgbClr val="000000"/>
                </a:solidFill>
                <a:cs typeface="Arial" pitchFamily="34" charset="0"/>
              </a:rPr>
              <a:pPr defTabSz="914400" fontAlgn="base">
                <a:spcAft>
                  <a:spcPct val="0"/>
                </a:spcAft>
                <a:defRPr/>
              </a:pPr>
              <a:t>‹#›</a:t>
            </a:fld>
            <a:endParaRPr lang="de-DE" sz="1400">
              <a:solidFill>
                <a:srgbClr val="000000"/>
              </a:solidFill>
              <a:cs typeface="Arial" pitchFamily="34" charset="0"/>
            </a:endParaRPr>
          </a:p>
        </p:txBody>
      </p:sp>
      <p:sp>
        <p:nvSpPr>
          <p:cNvPr id="1031" name="Text Box 7"/>
          <p:cNvSpPr txBox="1">
            <a:spLocks noChangeArrowheads="1"/>
          </p:cNvSpPr>
          <p:nvPr userDrawn="1"/>
        </p:nvSpPr>
        <p:spPr bwMode="auto">
          <a:xfrm>
            <a:off x="-1200151" y="4899025"/>
            <a:ext cx="18473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6pPr>
            <a:lvl7pPr marL="29718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7pPr>
            <a:lvl8pPr marL="34290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8pPr>
            <a:lvl9pPr marL="38862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9pPr>
          </a:lstStyle>
          <a:p>
            <a:pPr defTabSz="914400" eaLnBrk="1" fontAlgn="base" hangingPunct="1">
              <a:spcBef>
                <a:spcPct val="50000"/>
              </a:spcBef>
              <a:spcAft>
                <a:spcPct val="0"/>
              </a:spcAft>
              <a:buFont typeface="Tahoma" pitchFamily="34" charset="0"/>
              <a:buNone/>
              <a:defRPr/>
            </a:pPr>
            <a:endParaRPr lang="de-DE" sz="3200">
              <a:solidFill>
                <a:srgbClr val="000000"/>
              </a:solidFill>
            </a:endParaRPr>
          </a:p>
        </p:txBody>
      </p:sp>
    </p:spTree>
    <p:extLst>
      <p:ext uri="{BB962C8B-B14F-4D97-AF65-F5344CB8AC3E}">
        <p14:creationId xmlns:p14="http://schemas.microsoft.com/office/powerpoint/2010/main" val="2536274454"/>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Lst>
  <p:transition/>
  <p:txStyles>
    <p:titleStyle>
      <a:lvl1pPr algn="ctr" rtl="0" eaLnBrk="0" fontAlgn="base" hangingPunct="0">
        <a:spcBef>
          <a:spcPct val="0"/>
        </a:spcBef>
        <a:spcAft>
          <a:spcPct val="0"/>
        </a:spcAft>
        <a:defRPr sz="60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6000">
          <a:solidFill>
            <a:srgbClr val="FFFF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6000">
          <a:solidFill>
            <a:srgbClr val="FFFF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6000">
          <a:solidFill>
            <a:srgbClr val="FFFF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6000">
          <a:solidFill>
            <a:srgbClr val="FFFF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6000">
          <a:solidFill>
            <a:srgbClr val="FFFF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6000">
          <a:solidFill>
            <a:srgbClr val="FFFF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6000">
          <a:solidFill>
            <a:srgbClr val="FFFF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6000">
          <a:solidFill>
            <a:srgbClr val="FFFF00"/>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rgbClr val="FF0000"/>
        </a:buClr>
        <a:buChar char="•"/>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0000"/>
        </a:buClr>
        <a:buChar char="•"/>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FF0000"/>
        </a:buClr>
        <a:buChar char="-"/>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FF0000"/>
        </a:buClr>
        <a:buChar char="•"/>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FF0000"/>
        </a:buClr>
        <a:buChar char="•"/>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FF0000"/>
        </a:buClr>
        <a:buChar char="•"/>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FF0000"/>
        </a:buClr>
        <a:buChar char="•"/>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FF0000"/>
        </a:buClr>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in_lt_logo2"/>
          <p:cNvPicPr>
            <a:picLocks noChangeAspect="1" noChangeArrowheads="1"/>
          </p:cNvPicPr>
          <p:nvPr/>
        </p:nvPicPr>
        <p:blipFill>
          <a:blip r:embed="rId16">
            <a:lum contrast="-12000"/>
            <a:extLst>
              <a:ext uri="{28A0092B-C50C-407E-A947-70E740481C1C}">
                <a14:useLocalDpi xmlns:a14="http://schemas.microsoft.com/office/drawing/2010/main" val="0"/>
              </a:ext>
            </a:extLst>
          </a:blip>
          <a:srcRect/>
          <a:stretch>
            <a:fillRect/>
          </a:stretch>
        </p:blipFill>
        <p:spPr bwMode="auto">
          <a:xfrm>
            <a:off x="0" y="0"/>
            <a:ext cx="1220046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914400" y="1524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219200"/>
            <a:ext cx="103632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effectLst>
                  <a:outerShdw blurRad="38100" dist="38100" dir="2700000" algn="tl">
                    <a:srgbClr val="000000"/>
                  </a:outerShdw>
                </a:effectLst>
              </a:defRPr>
            </a:lvl1pPr>
          </a:lstStyle>
          <a:p>
            <a:pPr defTabSz="914400" fontAlgn="base">
              <a:spcBef>
                <a:spcPct val="0"/>
              </a:spcBef>
              <a:spcAft>
                <a:spcPct val="0"/>
              </a:spcAft>
            </a:pPr>
            <a:fld id="{08A2041F-0033-4396-AE30-8ED521A2D103}" type="datetimeFigureOut">
              <a:rPr lang="en-US" b="1" smtClean="0">
                <a:solidFill>
                  <a:srgbClr val="264950"/>
                </a:solidFill>
                <a:latin typeface="Arial" charset="0"/>
                <a:cs typeface="Arial" charset="0"/>
              </a:rPr>
              <a:pPr defTabSz="914400" fontAlgn="base">
                <a:spcBef>
                  <a:spcPct val="0"/>
                </a:spcBef>
                <a:spcAft>
                  <a:spcPct val="0"/>
                </a:spcAft>
              </a:pPr>
              <a:t>3/4/2019</a:t>
            </a:fld>
            <a:endParaRPr lang="en-US" sz="1100" b="1">
              <a:solidFill>
                <a:srgbClr val="264950"/>
              </a:solidFill>
              <a:latin typeface="Arial" charset="0"/>
              <a:cs typeface="Arial" charset="0"/>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tx2"/>
                </a:solidFill>
                <a:effectLst>
                  <a:outerShdw blurRad="38100" dist="38100" dir="2700000" algn="tl">
                    <a:srgbClr val="000000"/>
                  </a:outerShdw>
                </a:effectLst>
              </a:defRPr>
            </a:lvl1pPr>
          </a:lstStyle>
          <a:p>
            <a:pPr defTabSz="914400" fontAlgn="base">
              <a:spcBef>
                <a:spcPct val="0"/>
              </a:spcBef>
              <a:spcAft>
                <a:spcPct val="0"/>
              </a:spcAft>
            </a:pPr>
            <a:endParaRPr lang="de-DE" b="1">
              <a:solidFill>
                <a:srgbClr val="264950"/>
              </a:solidFill>
              <a:latin typeface="Arial" charset="0"/>
              <a:cs typeface="Arial" charset="0"/>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outerShdw blurRad="38100" dist="38100" dir="2700000" algn="tl">
                    <a:srgbClr val="000000"/>
                  </a:outerShdw>
                </a:effectLst>
              </a:defRPr>
            </a:lvl1pPr>
          </a:lstStyle>
          <a:p>
            <a:pPr defTabSz="914400" fontAlgn="base">
              <a:spcBef>
                <a:spcPct val="0"/>
              </a:spcBef>
              <a:spcAft>
                <a:spcPct val="0"/>
              </a:spcAft>
            </a:pPr>
            <a:fld id="{9A993DA5-2239-4A5F-813A-3F1F27CBF53F}" type="slidenum">
              <a:rPr lang="en-US" b="1" smtClean="0">
                <a:solidFill>
                  <a:srgbClr val="264950"/>
                </a:solidFill>
                <a:latin typeface="Arial" charset="0"/>
                <a:cs typeface="Arial" charset="0"/>
              </a:rPr>
              <a:pPr defTabSz="914400" fontAlgn="base">
                <a:spcBef>
                  <a:spcPct val="0"/>
                </a:spcBef>
                <a:spcAft>
                  <a:spcPct val="0"/>
                </a:spcAft>
              </a:pPr>
              <a:t>‹#›</a:t>
            </a:fld>
            <a:endParaRPr lang="en-US" sz="1200" b="1">
              <a:solidFill>
                <a:srgbClr val="264950"/>
              </a:solidFill>
              <a:latin typeface="Arial" charset="0"/>
              <a:cs typeface="Arial" charset="0"/>
            </a:endParaRPr>
          </a:p>
        </p:txBody>
      </p:sp>
      <p:sp>
        <p:nvSpPr>
          <p:cNvPr id="1032" name="Line 8"/>
          <p:cNvSpPr>
            <a:spLocks noChangeShapeType="1"/>
          </p:cNvSpPr>
          <p:nvPr/>
        </p:nvSpPr>
        <p:spPr bwMode="auto">
          <a:xfrm>
            <a:off x="609600" y="6096000"/>
            <a:ext cx="10972800" cy="0"/>
          </a:xfrm>
          <a:prstGeom prst="line">
            <a:avLst/>
          </a:prstGeom>
          <a:noFill/>
          <a:ln w="38100">
            <a:solidFill>
              <a:srgbClr val="9F5537"/>
            </a:solidFill>
            <a:round/>
            <a:headEnd/>
            <a:tailEnd/>
          </a:ln>
          <a:effectLst/>
        </p:spPr>
        <p:txBody>
          <a:bodyPr/>
          <a:lstStyle/>
          <a:p>
            <a:pPr defTabSz="914400" eaLnBrk="0" fontAlgn="base" hangingPunct="0">
              <a:spcBef>
                <a:spcPct val="0"/>
              </a:spcBef>
              <a:spcAft>
                <a:spcPct val="0"/>
              </a:spcAft>
              <a:defRPr/>
            </a:pPr>
            <a:endParaRPr lang="en-US" sz="4400" b="1" dirty="0">
              <a:solidFill>
                <a:srgbClr val="264950"/>
              </a:solidFill>
              <a:effectLst>
                <a:outerShdw blurRad="38100" dist="38100" dir="2700000" algn="tl">
                  <a:srgbClr val="000000">
                    <a:alpha val="43137"/>
                  </a:srgbClr>
                </a:outerShdw>
              </a:effectLst>
              <a:latin typeface="Times New Roman" pitchFamily="18" charset="0"/>
              <a:cs typeface="Arial" charset="0"/>
            </a:endParaRPr>
          </a:p>
        </p:txBody>
      </p:sp>
    </p:spTree>
    <p:extLst>
      <p:ext uri="{BB962C8B-B14F-4D97-AF65-F5344CB8AC3E}">
        <p14:creationId xmlns:p14="http://schemas.microsoft.com/office/powerpoint/2010/main" val="2846733714"/>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transition>
    <p:zoom/>
  </p:transition>
  <p:txStyles>
    <p:titleStyle>
      <a:lvl1pPr algn="ctr" rtl="0" eaLnBrk="0" fontAlgn="base" hangingPunct="0">
        <a:spcBef>
          <a:spcPct val="0"/>
        </a:spcBef>
        <a:spcAft>
          <a:spcPct val="0"/>
        </a:spcAft>
        <a:defRPr sz="3600" b="1">
          <a:solidFill>
            <a:srgbClr val="26495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264950"/>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3600" b="1">
          <a:solidFill>
            <a:srgbClr val="264950"/>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3600" b="1">
          <a:solidFill>
            <a:srgbClr val="264950"/>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3600" b="1">
          <a:solidFill>
            <a:srgbClr val="264950"/>
          </a:solidFill>
          <a:effectLst>
            <a:outerShdw blurRad="38100" dist="38100" dir="2700000" algn="tl">
              <a:srgbClr val="C0C0C0"/>
            </a:outerShdw>
          </a:effectLst>
          <a:latin typeface="Calibri" pitchFamily="34" charset="0"/>
        </a:defRPr>
      </a:lvl5pPr>
      <a:lvl6pPr marL="457200" algn="ctr" rtl="0" eaLnBrk="1" fontAlgn="base" hangingPunct="1">
        <a:spcBef>
          <a:spcPct val="0"/>
        </a:spcBef>
        <a:spcAft>
          <a:spcPct val="0"/>
        </a:spcAft>
        <a:defRPr sz="3600" b="1">
          <a:solidFill>
            <a:srgbClr val="264950"/>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600" b="1">
          <a:solidFill>
            <a:srgbClr val="264950"/>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600" b="1">
          <a:solidFill>
            <a:srgbClr val="264950"/>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600" b="1">
          <a:solidFill>
            <a:srgbClr val="26495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rgbClr val="9F5537"/>
        </a:buClr>
        <a:buFont typeface="Wingdings" pitchFamily="2" charset="2"/>
        <a:buChar char="S"/>
        <a:defRPr sz="3200">
          <a:solidFill>
            <a:srgbClr val="264950"/>
          </a:solidFill>
          <a:latin typeface="+mn-lt"/>
          <a:ea typeface="+mn-ea"/>
          <a:cs typeface="+mn-cs"/>
        </a:defRPr>
      </a:lvl1pPr>
      <a:lvl2pPr marL="742950" indent="-285750" algn="l" rtl="0" eaLnBrk="0" fontAlgn="base" hangingPunct="0">
        <a:spcBef>
          <a:spcPct val="20000"/>
        </a:spcBef>
        <a:spcAft>
          <a:spcPct val="0"/>
        </a:spcAft>
        <a:buClr>
          <a:srgbClr val="9F5537"/>
        </a:buClr>
        <a:buSzPct val="75000"/>
        <a:buFont typeface="ZapfDingbats" pitchFamily="82" charset="2"/>
        <a:buChar char="ª"/>
        <a:defRPr sz="2800">
          <a:solidFill>
            <a:srgbClr val="264950"/>
          </a:solidFill>
          <a:latin typeface="+mn-lt"/>
        </a:defRPr>
      </a:lvl2pPr>
      <a:lvl3pPr marL="1143000" indent="-228600" algn="l" rtl="0" eaLnBrk="0" fontAlgn="base" hangingPunct="0">
        <a:spcBef>
          <a:spcPct val="20000"/>
        </a:spcBef>
        <a:spcAft>
          <a:spcPct val="0"/>
        </a:spcAft>
        <a:buClr>
          <a:srgbClr val="9F5537"/>
        </a:buClr>
        <a:buFont typeface="Symbol" pitchFamily="18" charset="2"/>
        <a:buChar char="-"/>
        <a:defRPr sz="2400">
          <a:solidFill>
            <a:srgbClr val="264950"/>
          </a:solidFill>
          <a:latin typeface="+mn-lt"/>
        </a:defRPr>
      </a:lvl3pPr>
      <a:lvl4pPr marL="1600200" indent="-228600" algn="l" rtl="0" eaLnBrk="0" fontAlgn="base" hangingPunct="0">
        <a:spcBef>
          <a:spcPct val="20000"/>
        </a:spcBef>
        <a:spcAft>
          <a:spcPct val="0"/>
        </a:spcAft>
        <a:buClr>
          <a:srgbClr val="9F5537"/>
        </a:buClr>
        <a:buFont typeface="Symbol" pitchFamily="18" charset="2"/>
        <a:buChar char="-"/>
        <a:defRPr sz="2000">
          <a:solidFill>
            <a:srgbClr val="264950"/>
          </a:solidFill>
          <a:latin typeface="+mn-lt"/>
        </a:defRPr>
      </a:lvl4pPr>
      <a:lvl5pPr marL="2057400" indent="-228600" algn="l" rtl="0" eaLnBrk="0" fontAlgn="base" hangingPunct="0">
        <a:spcBef>
          <a:spcPct val="20000"/>
        </a:spcBef>
        <a:spcAft>
          <a:spcPct val="0"/>
        </a:spcAft>
        <a:buClr>
          <a:srgbClr val="9F5537"/>
        </a:buClr>
        <a:buFont typeface="Symbol" pitchFamily="18" charset="2"/>
        <a:buChar char="-"/>
        <a:defRPr sz="2000">
          <a:solidFill>
            <a:srgbClr val="264950"/>
          </a:solidFill>
          <a:latin typeface="+mn-lt"/>
        </a:defRPr>
      </a:lvl5pPr>
      <a:lvl6pPr marL="2514600" indent="-228600" algn="l" rtl="0" eaLnBrk="1" fontAlgn="base" hangingPunct="1">
        <a:spcBef>
          <a:spcPct val="20000"/>
        </a:spcBef>
        <a:spcAft>
          <a:spcPct val="0"/>
        </a:spcAft>
        <a:buClr>
          <a:srgbClr val="9F5537"/>
        </a:buClr>
        <a:buFont typeface="Symbol" pitchFamily="18" charset="2"/>
        <a:buChar char="-"/>
        <a:defRPr sz="2000">
          <a:solidFill>
            <a:srgbClr val="264950"/>
          </a:solidFill>
          <a:latin typeface="+mn-lt"/>
        </a:defRPr>
      </a:lvl6pPr>
      <a:lvl7pPr marL="2971800" indent="-228600" algn="l" rtl="0" eaLnBrk="1" fontAlgn="base" hangingPunct="1">
        <a:spcBef>
          <a:spcPct val="20000"/>
        </a:spcBef>
        <a:spcAft>
          <a:spcPct val="0"/>
        </a:spcAft>
        <a:buClr>
          <a:srgbClr val="9F5537"/>
        </a:buClr>
        <a:buFont typeface="Symbol" pitchFamily="18" charset="2"/>
        <a:buChar char="-"/>
        <a:defRPr sz="2000">
          <a:solidFill>
            <a:srgbClr val="264950"/>
          </a:solidFill>
          <a:latin typeface="+mn-lt"/>
        </a:defRPr>
      </a:lvl7pPr>
      <a:lvl8pPr marL="3429000" indent="-228600" algn="l" rtl="0" eaLnBrk="1" fontAlgn="base" hangingPunct="1">
        <a:spcBef>
          <a:spcPct val="20000"/>
        </a:spcBef>
        <a:spcAft>
          <a:spcPct val="0"/>
        </a:spcAft>
        <a:buClr>
          <a:srgbClr val="9F5537"/>
        </a:buClr>
        <a:buFont typeface="Symbol" pitchFamily="18" charset="2"/>
        <a:buChar char="-"/>
        <a:defRPr sz="2000">
          <a:solidFill>
            <a:srgbClr val="264950"/>
          </a:solidFill>
          <a:latin typeface="+mn-lt"/>
        </a:defRPr>
      </a:lvl8pPr>
      <a:lvl9pPr marL="3886200" indent="-228600" algn="l" rtl="0" eaLnBrk="1" fontAlgn="base" hangingPunct="1">
        <a:spcBef>
          <a:spcPct val="20000"/>
        </a:spcBef>
        <a:spcAft>
          <a:spcPct val="0"/>
        </a:spcAft>
        <a:buClr>
          <a:srgbClr val="9F5537"/>
        </a:buClr>
        <a:buFont typeface="Symbol" pitchFamily="18" charset="2"/>
        <a:buChar char="-"/>
        <a:defRPr sz="2000">
          <a:solidFill>
            <a:srgbClr val="26495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DEFFD-7A59-F844-A619-B0AED9B0612F}" type="datetimeFigureOut">
              <a:rPr lang="en-US" smtClean="0"/>
              <a:t>3/4/2019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F81BB-2B58-F549-9E81-2AD8146D456B}" type="slidenum">
              <a:rPr lang="en-US" smtClean="0"/>
              <a:t>‹#›</a:t>
            </a:fld>
            <a:endParaRPr lang="en-US"/>
          </a:p>
        </p:txBody>
      </p:sp>
      <p:sp>
        <p:nvSpPr>
          <p:cNvPr id="9"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Click to edit Master text styles</a:t>
            </a:r>
          </a:p>
          <a:p>
            <a:pPr lvl="2"/>
            <a:r>
              <a:rPr lang="en-US" dirty="0"/>
              <a:t>Click to edit Master Text styles</a:t>
            </a:r>
          </a:p>
          <a:p>
            <a:pPr lvl="3"/>
            <a:r>
              <a:rPr lang="en-US" dirty="0"/>
              <a:t>Click to edit Master Text Styles</a:t>
            </a:r>
          </a:p>
        </p:txBody>
      </p:sp>
      <p:sp>
        <p:nvSpPr>
          <p:cNvPr id="10" name="Title Placeholder 6"/>
          <p:cNvSpPr>
            <a:spLocks noGrp="1"/>
          </p:cNvSpPr>
          <p:nvPr>
            <p:ph type="title"/>
          </p:nvPr>
        </p:nvSpPr>
        <p:spPr>
          <a:xfrm>
            <a:off x="714813" y="361576"/>
            <a:ext cx="10515600" cy="63892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4263614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3" r:id="rId6"/>
  </p:sldLayoutIdLst>
  <p:txStyles>
    <p:titleStyle>
      <a:lvl1pPr algn="l" defTabSz="914400" rtl="0" eaLnBrk="1" latinLnBrk="0" hangingPunct="1">
        <a:lnSpc>
          <a:spcPct val="90000"/>
        </a:lnSpc>
        <a:spcBef>
          <a:spcPct val="0"/>
        </a:spcBef>
        <a:buNone/>
        <a:defRPr sz="2600" b="1" i="0" kern="1200">
          <a:solidFill>
            <a:schemeClr val="tx2"/>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Clr>
          <a:schemeClr val="accent1"/>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charset="0"/>
        <a:buChar char="o"/>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charset="2"/>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75000"/>
        <a:buFont typeface="Courier New" charset="0"/>
        <a:buChar char="o"/>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DEFFD-7A59-F844-A619-B0AED9B0612F}" type="datetimeFigureOut">
              <a:rPr lang="en-US" smtClean="0"/>
              <a:t>3/4/2019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F81BB-2B58-F549-9E81-2AD8146D456B}" type="slidenum">
              <a:rPr lang="en-US" smtClean="0"/>
              <a:t>‹#›</a:t>
            </a:fld>
            <a:endParaRPr lang="en-US"/>
          </a:p>
        </p:txBody>
      </p:sp>
      <p:sp>
        <p:nvSpPr>
          <p:cNvPr id="9"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Click to edit Master text styles</a:t>
            </a:r>
          </a:p>
          <a:p>
            <a:pPr lvl="2"/>
            <a:r>
              <a:rPr lang="en-US" dirty="0"/>
              <a:t>Click to edit Master Text styles</a:t>
            </a:r>
          </a:p>
          <a:p>
            <a:pPr lvl="3"/>
            <a:r>
              <a:rPr lang="en-US" dirty="0"/>
              <a:t>Click to edit Master Text Styles</a:t>
            </a:r>
          </a:p>
        </p:txBody>
      </p:sp>
      <p:sp>
        <p:nvSpPr>
          <p:cNvPr id="10" name="Title Placeholder 6"/>
          <p:cNvSpPr>
            <a:spLocks noGrp="1"/>
          </p:cNvSpPr>
          <p:nvPr>
            <p:ph type="title"/>
          </p:nvPr>
        </p:nvSpPr>
        <p:spPr>
          <a:xfrm>
            <a:off x="856129" y="580278"/>
            <a:ext cx="10515600" cy="63892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5566467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1" r:id="rId6"/>
  </p:sldLayoutIdLst>
  <p:txStyles>
    <p:titleStyle>
      <a:lvl1pPr algn="l" defTabSz="914400" rtl="0" eaLnBrk="1" latinLnBrk="0" hangingPunct="1">
        <a:lnSpc>
          <a:spcPct val="90000"/>
        </a:lnSpc>
        <a:spcBef>
          <a:spcPct val="0"/>
        </a:spcBef>
        <a:buNone/>
        <a:defRPr sz="2600" b="1" i="0" kern="1200">
          <a:solidFill>
            <a:schemeClr val="tx2"/>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Clr>
          <a:schemeClr val="accent1"/>
        </a:buClr>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charset="0"/>
        <a:buChar char="o"/>
        <a:defRPr sz="20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charset="2"/>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SzPct val="75000"/>
        <a:buFont typeface="Courier New" charset="0"/>
        <a:buChar char="o"/>
        <a:defRPr sz="16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30.xml"/><Relationship Id="rId7" Type="http://schemas.openxmlformats.org/officeDocument/2006/relationships/image" Target="../media/image13.png"/><Relationship Id="rId2" Type="http://schemas.microsoft.com/office/2007/relationships/media" Target="../media/media1.mov"/><Relationship Id="rId1" Type="http://schemas.openxmlformats.org/officeDocument/2006/relationships/video" Target="NULL" TargetMode="Externa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notesSlide" Target="../notesSlides/notesSlide5.xml"/><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type="subTitle" idx="1"/>
          </p:nvPr>
        </p:nvSpPr>
        <p:spPr>
          <a:xfrm>
            <a:off x="304800" y="4094162"/>
            <a:ext cx="11582400" cy="2001838"/>
          </a:xfrm>
        </p:spPr>
        <p:txBody>
          <a:bodyPr/>
          <a:lstStyle/>
          <a:p>
            <a:pPr eaLnBrk="1" hangingPunct="1">
              <a:defRPr/>
            </a:pPr>
            <a:r>
              <a:rPr lang="en-US" sz="4000" dirty="0">
                <a:solidFill>
                  <a:schemeClr val="tx1"/>
                </a:solidFill>
                <a:effectLst/>
                <a:latin typeface="Calibri" panose="020F0502020204030204" pitchFamily="34" charset="0"/>
                <a:ea typeface="Calibri" charset="0"/>
                <a:cs typeface="Calibri" panose="020F0502020204030204" pitchFamily="34" charset="0"/>
              </a:rPr>
              <a:t>Horst Sievert</a:t>
            </a:r>
          </a:p>
          <a:p>
            <a:pPr eaLnBrk="1" hangingPunct="1">
              <a:defRPr/>
            </a:pPr>
            <a:r>
              <a:rPr lang="en-US" sz="2400" dirty="0">
                <a:solidFill>
                  <a:schemeClr val="tx1"/>
                </a:solidFill>
                <a:effectLst/>
                <a:latin typeface="Calibri" panose="020F0502020204030204" pitchFamily="34" charset="0"/>
                <a:ea typeface="Calibri" charset="0"/>
                <a:cs typeface="Calibri" panose="020F0502020204030204" pitchFamily="34" charset="0"/>
              </a:rPr>
              <a:t>F Mahfoud, J </a:t>
            </a:r>
            <a:r>
              <a:rPr lang="en-US" sz="2400" dirty="0" err="1">
                <a:solidFill>
                  <a:schemeClr val="tx1"/>
                </a:solidFill>
                <a:effectLst/>
                <a:latin typeface="Calibri" panose="020F0502020204030204" pitchFamily="34" charset="0"/>
                <a:ea typeface="Calibri" charset="0"/>
                <a:cs typeface="Calibri" panose="020F0502020204030204" pitchFamily="34" charset="0"/>
              </a:rPr>
              <a:t>Renkin</a:t>
            </a:r>
            <a:r>
              <a:rPr lang="en-US" sz="2400" dirty="0">
                <a:solidFill>
                  <a:schemeClr val="tx1"/>
                </a:solidFill>
                <a:effectLst/>
                <a:latin typeface="Calibri" panose="020F0502020204030204" pitchFamily="34" charset="0"/>
                <a:ea typeface="Calibri" charset="0"/>
                <a:cs typeface="Calibri" panose="020F0502020204030204" pitchFamily="34" charset="0"/>
              </a:rPr>
              <a:t>, S </a:t>
            </a:r>
            <a:r>
              <a:rPr lang="en-US" sz="2400" dirty="0" err="1">
                <a:solidFill>
                  <a:schemeClr val="tx1"/>
                </a:solidFill>
                <a:effectLst/>
                <a:latin typeface="Calibri" panose="020F0502020204030204" pitchFamily="34" charset="0"/>
                <a:ea typeface="Calibri" charset="0"/>
                <a:cs typeface="Calibri" panose="020F0502020204030204" pitchFamily="34" charset="0"/>
              </a:rPr>
              <a:t>Bertog</a:t>
            </a:r>
            <a:r>
              <a:rPr lang="en-US" sz="2400" dirty="0">
                <a:solidFill>
                  <a:schemeClr val="tx1"/>
                </a:solidFill>
                <a:effectLst/>
                <a:latin typeface="Calibri" panose="020F0502020204030204" pitchFamily="34" charset="0"/>
                <a:ea typeface="Calibri" charset="0"/>
                <a:cs typeface="Calibri" panose="020F0502020204030204" pitchFamily="34" charset="0"/>
              </a:rPr>
              <a:t>, S Ewen, M </a:t>
            </a:r>
            <a:r>
              <a:rPr lang="en-US" sz="2400" dirty="0" err="1">
                <a:solidFill>
                  <a:schemeClr val="tx1"/>
                </a:solidFill>
                <a:effectLst/>
                <a:latin typeface="Calibri" panose="020F0502020204030204" pitchFamily="34" charset="0"/>
                <a:ea typeface="Calibri" charset="0"/>
                <a:cs typeface="Calibri" panose="020F0502020204030204" pitchFamily="34" charset="0"/>
              </a:rPr>
              <a:t>Böhm</a:t>
            </a:r>
            <a:r>
              <a:rPr lang="en-US" sz="2400" dirty="0">
                <a:solidFill>
                  <a:schemeClr val="tx1"/>
                </a:solidFill>
                <a:effectLst/>
                <a:latin typeface="Calibri" panose="020F0502020204030204" pitchFamily="34" charset="0"/>
                <a:ea typeface="Calibri" charset="0"/>
                <a:cs typeface="Calibri" panose="020F0502020204030204" pitchFamily="34" charset="0"/>
              </a:rPr>
              <a:t>, J-P </a:t>
            </a:r>
            <a:r>
              <a:rPr lang="en-US" sz="2400" dirty="0" err="1">
                <a:solidFill>
                  <a:schemeClr val="tx1"/>
                </a:solidFill>
                <a:effectLst/>
                <a:latin typeface="Calibri" panose="020F0502020204030204" pitchFamily="34" charset="0"/>
                <a:ea typeface="Calibri" charset="0"/>
                <a:cs typeface="Calibri" panose="020F0502020204030204" pitchFamily="34" charset="0"/>
              </a:rPr>
              <a:t>Lengele</a:t>
            </a:r>
            <a:r>
              <a:rPr lang="en-US" sz="2400" dirty="0">
                <a:solidFill>
                  <a:schemeClr val="tx1"/>
                </a:solidFill>
                <a:effectLst/>
                <a:latin typeface="Calibri" panose="020F0502020204030204" pitchFamily="34" charset="0"/>
                <a:ea typeface="Calibri" charset="0"/>
                <a:cs typeface="Calibri" panose="020F0502020204030204" pitchFamily="34" charset="0"/>
              </a:rPr>
              <a:t>, Y Honda, D Fleischmann, M </a:t>
            </a:r>
            <a:r>
              <a:rPr lang="en-US" sz="2400" dirty="0" err="1">
                <a:solidFill>
                  <a:schemeClr val="tx1"/>
                </a:solidFill>
                <a:effectLst/>
                <a:latin typeface="Calibri" panose="020F0502020204030204" pitchFamily="34" charset="0"/>
                <a:ea typeface="Calibri" charset="0"/>
                <a:cs typeface="Calibri" panose="020F0502020204030204" pitchFamily="34" charset="0"/>
              </a:rPr>
              <a:t>Jaff</a:t>
            </a:r>
            <a:r>
              <a:rPr lang="en-US" sz="2400" dirty="0">
                <a:solidFill>
                  <a:schemeClr val="tx1"/>
                </a:solidFill>
                <a:effectLst/>
                <a:latin typeface="Calibri" panose="020F0502020204030204" pitchFamily="34" charset="0"/>
                <a:ea typeface="Calibri" charset="0"/>
                <a:cs typeface="Calibri" panose="020F0502020204030204" pitchFamily="34" charset="0"/>
              </a:rPr>
              <a:t>, I Weinberg, M </a:t>
            </a:r>
            <a:r>
              <a:rPr lang="en-US" sz="2400" dirty="0" err="1">
                <a:solidFill>
                  <a:schemeClr val="tx1"/>
                </a:solidFill>
                <a:effectLst/>
                <a:latin typeface="Calibri" panose="020F0502020204030204" pitchFamily="34" charset="0"/>
                <a:ea typeface="Calibri" charset="0"/>
                <a:cs typeface="Calibri" panose="020F0502020204030204" pitchFamily="34" charset="0"/>
              </a:rPr>
              <a:t>Hochul</a:t>
            </a:r>
            <a:r>
              <a:rPr lang="en-US" sz="2400" dirty="0">
                <a:solidFill>
                  <a:schemeClr val="tx1"/>
                </a:solidFill>
                <a:effectLst/>
                <a:latin typeface="Calibri" panose="020F0502020204030204" pitchFamily="34" charset="0"/>
                <a:ea typeface="Calibri" charset="0"/>
                <a:cs typeface="Calibri" panose="020F0502020204030204" pitchFamily="34" charset="0"/>
              </a:rPr>
              <a:t>, W </a:t>
            </a:r>
            <a:r>
              <a:rPr lang="en-US" sz="2400" dirty="0" err="1">
                <a:solidFill>
                  <a:schemeClr val="tx1"/>
                </a:solidFill>
                <a:effectLst/>
                <a:latin typeface="Calibri" panose="020F0502020204030204" pitchFamily="34" charset="0"/>
                <a:ea typeface="Calibri" charset="0"/>
                <a:cs typeface="Calibri" panose="020F0502020204030204" pitchFamily="34" charset="0"/>
              </a:rPr>
              <a:t>Wojakowski</a:t>
            </a:r>
            <a:r>
              <a:rPr lang="en-US" sz="2400" dirty="0">
                <a:solidFill>
                  <a:schemeClr val="tx1"/>
                </a:solidFill>
                <a:effectLst/>
                <a:latin typeface="Calibri" panose="020F0502020204030204" pitchFamily="34" charset="0"/>
                <a:ea typeface="Calibri" charset="0"/>
                <a:cs typeface="Calibri" panose="020F0502020204030204" pitchFamily="34" charset="0"/>
              </a:rPr>
              <a:t>, A Schmid, RE </a:t>
            </a:r>
            <a:r>
              <a:rPr lang="en-US" sz="2400" dirty="0" err="1">
                <a:solidFill>
                  <a:schemeClr val="tx1"/>
                </a:solidFill>
                <a:effectLst/>
                <a:latin typeface="Calibri" panose="020F0502020204030204" pitchFamily="34" charset="0"/>
                <a:ea typeface="Calibri" charset="0"/>
                <a:cs typeface="Calibri" panose="020F0502020204030204" pitchFamily="34" charset="0"/>
              </a:rPr>
              <a:t>Schmieder</a:t>
            </a:r>
            <a:r>
              <a:rPr lang="en-US" sz="2400" dirty="0">
                <a:solidFill>
                  <a:schemeClr val="tx1"/>
                </a:solidFill>
                <a:effectLst/>
                <a:latin typeface="Calibri" panose="020F0502020204030204" pitchFamily="34" charset="0"/>
                <a:ea typeface="Calibri" charset="0"/>
                <a:cs typeface="Calibri" panose="020F0502020204030204" pitchFamily="34" charset="0"/>
              </a:rPr>
              <a:t>, M van der </a:t>
            </a:r>
            <a:r>
              <a:rPr lang="en-US" sz="2400" dirty="0" err="1">
                <a:solidFill>
                  <a:schemeClr val="tx1"/>
                </a:solidFill>
                <a:effectLst/>
                <a:latin typeface="Calibri" panose="020F0502020204030204" pitchFamily="34" charset="0"/>
                <a:ea typeface="Calibri" charset="0"/>
                <a:cs typeface="Calibri" panose="020F0502020204030204" pitchFamily="34" charset="0"/>
              </a:rPr>
              <a:t>Giet</a:t>
            </a:r>
            <a:r>
              <a:rPr lang="en-US" sz="2400" dirty="0">
                <a:solidFill>
                  <a:schemeClr val="tx1"/>
                </a:solidFill>
                <a:effectLst/>
                <a:latin typeface="Calibri" panose="020F0502020204030204" pitchFamily="34" charset="0"/>
                <a:ea typeface="Calibri" charset="0"/>
                <a:cs typeface="Calibri" panose="020F0502020204030204" pitchFamily="34" charset="0"/>
              </a:rPr>
              <a:t>, M de </a:t>
            </a:r>
            <a:r>
              <a:rPr lang="en-US" sz="2400" dirty="0" err="1">
                <a:solidFill>
                  <a:schemeClr val="tx1"/>
                </a:solidFill>
                <a:effectLst/>
                <a:latin typeface="Calibri" panose="020F0502020204030204" pitchFamily="34" charset="0"/>
                <a:ea typeface="Calibri" charset="0"/>
                <a:cs typeface="Calibri" panose="020F0502020204030204" pitchFamily="34" charset="0"/>
              </a:rPr>
              <a:t>Bucourt</a:t>
            </a:r>
            <a:r>
              <a:rPr lang="en-US" sz="2400" dirty="0">
                <a:solidFill>
                  <a:schemeClr val="tx1"/>
                </a:solidFill>
                <a:effectLst/>
                <a:latin typeface="Calibri" panose="020F0502020204030204" pitchFamily="34" charset="0"/>
                <a:ea typeface="Calibri" charset="0"/>
                <a:cs typeface="Calibri" panose="020F0502020204030204" pitchFamily="34" charset="0"/>
              </a:rPr>
              <a:t>, A </a:t>
            </a:r>
            <a:r>
              <a:rPr lang="en-US" sz="2400" dirty="0" err="1">
                <a:solidFill>
                  <a:schemeClr val="tx1"/>
                </a:solidFill>
                <a:effectLst/>
                <a:latin typeface="Calibri" panose="020F0502020204030204" pitchFamily="34" charset="0"/>
                <a:ea typeface="Calibri" charset="0"/>
                <a:cs typeface="Calibri" panose="020F0502020204030204" pitchFamily="34" charset="0"/>
              </a:rPr>
              <a:t>Zirlik</a:t>
            </a:r>
            <a:r>
              <a:rPr lang="en-US" sz="2400" dirty="0">
                <a:solidFill>
                  <a:schemeClr val="tx1"/>
                </a:solidFill>
                <a:effectLst/>
                <a:latin typeface="Calibri" panose="020F0502020204030204" pitchFamily="34" charset="0"/>
                <a:ea typeface="Calibri" charset="0"/>
                <a:cs typeface="Calibri" panose="020F0502020204030204" pitchFamily="34" charset="0"/>
              </a:rPr>
              <a:t>, P </a:t>
            </a:r>
            <a:r>
              <a:rPr lang="en-US" sz="2400" dirty="0" err="1">
                <a:solidFill>
                  <a:schemeClr val="tx1"/>
                </a:solidFill>
                <a:effectLst/>
                <a:latin typeface="Calibri" panose="020F0502020204030204" pitchFamily="34" charset="0"/>
                <a:ea typeface="Calibri" charset="0"/>
                <a:cs typeface="Calibri" panose="020F0502020204030204" pitchFamily="34" charset="0"/>
              </a:rPr>
              <a:t>Neuzil</a:t>
            </a:r>
            <a:r>
              <a:rPr lang="en-US" sz="2400" dirty="0">
                <a:solidFill>
                  <a:schemeClr val="tx1"/>
                </a:solidFill>
                <a:effectLst/>
                <a:latin typeface="Calibri" panose="020F0502020204030204" pitchFamily="34" charset="0"/>
                <a:ea typeface="Calibri" charset="0"/>
                <a:cs typeface="Calibri" panose="020F0502020204030204" pitchFamily="34" charset="0"/>
              </a:rPr>
              <a:t>, N Haratani, H Parise, T Fischell, A </a:t>
            </a:r>
            <a:r>
              <a:rPr lang="en-US" sz="2400" dirty="0" err="1">
                <a:solidFill>
                  <a:schemeClr val="tx1"/>
                </a:solidFill>
                <a:effectLst/>
                <a:latin typeface="Calibri" panose="020F0502020204030204" pitchFamily="34" charset="0"/>
                <a:ea typeface="Calibri" charset="0"/>
                <a:cs typeface="Calibri" panose="020F0502020204030204" pitchFamily="34" charset="0"/>
              </a:rPr>
              <a:t>Persu</a:t>
            </a:r>
            <a:endParaRPr lang="en-US" sz="2400" dirty="0">
              <a:solidFill>
                <a:schemeClr val="tx1"/>
              </a:solidFill>
              <a:effectLst/>
              <a:latin typeface="Calibri" panose="020F0502020204030204" pitchFamily="34" charset="0"/>
              <a:ea typeface="Calibri" charset="0"/>
              <a:cs typeface="Calibri" panose="020F0502020204030204" pitchFamily="34" charset="0"/>
            </a:endParaRPr>
          </a:p>
        </p:txBody>
      </p:sp>
      <p:sp>
        <p:nvSpPr>
          <p:cNvPr id="14339" name="Line 8"/>
          <p:cNvSpPr>
            <a:spLocks noChangeShapeType="1"/>
          </p:cNvSpPr>
          <p:nvPr/>
        </p:nvSpPr>
        <p:spPr bwMode="auto">
          <a:xfrm>
            <a:off x="0" y="1566865"/>
            <a:ext cx="12192000" cy="0"/>
          </a:xfrm>
          <a:prstGeom prst="line">
            <a:avLst/>
          </a:prstGeom>
          <a:noFill/>
          <a:ln w="57150">
            <a:solidFill>
              <a:srgbClr val="FF0000"/>
            </a:solidFill>
            <a:round/>
            <a:headEnd type="none" w="sm" len="sm"/>
            <a:tailEnd type="none" w="sm" len="sm"/>
          </a:ln>
          <a:effectLst>
            <a:outerShdw blurRad="50800" dist="38100" dir="5400000" algn="t" rotWithShape="0">
              <a:prstClr val="black">
                <a:alpha val="40000"/>
              </a:prstClr>
            </a:outerShdw>
          </a:effectLst>
          <a:extLst>
            <a:ext uri="{909E8E84-426E-40dd-AFC4-6F175D3DCCD1}">
              <a14:hiddenFill xmlns="" xmlns:a14="http://schemas.microsoft.com/office/drawing/2010/main">
                <a:noFill/>
              </a14:hiddenFill>
            </a:ext>
          </a:extLst>
        </p:spPr>
        <p:txBody>
          <a:bodyPr/>
          <a:lstStyle/>
          <a:p>
            <a:pPr defTabSz="914400" fontAlgn="base">
              <a:spcBef>
                <a:spcPct val="50000"/>
              </a:spcBef>
              <a:spcAft>
                <a:spcPct val="0"/>
              </a:spcAft>
            </a:pPr>
            <a:endParaRPr lang="en-US" sz="1400">
              <a:solidFill>
                <a:srgbClr val="000000"/>
              </a:solidFill>
              <a:latin typeface="Calibri" panose="020F0502020204030204" pitchFamily="34" charset="0"/>
              <a:ea typeface="Calibri" charset="0"/>
              <a:cs typeface="Calibri" panose="020F0502020204030204" pitchFamily="34" charset="0"/>
            </a:endParaRPr>
          </a:p>
        </p:txBody>
      </p:sp>
      <p:sp>
        <p:nvSpPr>
          <p:cNvPr id="4110" name="Text Box 14"/>
          <p:cNvSpPr txBox="1">
            <a:spLocks noChangeArrowheads="1"/>
          </p:cNvSpPr>
          <p:nvPr/>
        </p:nvSpPr>
        <p:spPr bwMode="auto">
          <a:xfrm>
            <a:off x="152400" y="1933717"/>
            <a:ext cx="11811000"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lnSpc>
                <a:spcPct val="90000"/>
              </a:lnSpc>
              <a:spcBef>
                <a:spcPct val="0"/>
              </a:spcBef>
              <a:spcAft>
                <a:spcPct val="0"/>
              </a:spcAft>
              <a:defRPr/>
            </a:pPr>
            <a:r>
              <a:rPr lang="en-US" sz="4000" dirty="0"/>
              <a:t>Chemical Renal Denervation with Alcohol:</a:t>
            </a:r>
          </a:p>
          <a:p>
            <a:pPr algn="ctr" defTabSz="914400" fontAlgn="base">
              <a:lnSpc>
                <a:spcPct val="90000"/>
              </a:lnSpc>
              <a:spcBef>
                <a:spcPct val="0"/>
              </a:spcBef>
              <a:spcAft>
                <a:spcPct val="0"/>
              </a:spcAft>
              <a:defRPr/>
            </a:pPr>
            <a:r>
              <a:rPr lang="en-US" sz="4000" dirty="0"/>
              <a:t> The Post-Market Study Data and </a:t>
            </a:r>
          </a:p>
          <a:p>
            <a:pPr algn="ctr" defTabSz="914400" fontAlgn="base">
              <a:lnSpc>
                <a:spcPct val="90000"/>
              </a:lnSpc>
              <a:spcBef>
                <a:spcPct val="0"/>
              </a:spcBef>
              <a:spcAft>
                <a:spcPct val="0"/>
              </a:spcAft>
              <a:defRPr/>
            </a:pPr>
            <a:r>
              <a:rPr lang="en-US" sz="4000" dirty="0"/>
              <a:t>The Target BP Program</a:t>
            </a:r>
          </a:p>
        </p:txBody>
      </p:sp>
      <p:sp>
        <p:nvSpPr>
          <p:cNvPr id="4112" name="Text Box 16"/>
          <p:cNvSpPr txBox="1">
            <a:spLocks noChangeArrowheads="1"/>
          </p:cNvSpPr>
          <p:nvPr/>
        </p:nvSpPr>
        <p:spPr bwMode="auto">
          <a:xfrm>
            <a:off x="0" y="228600"/>
            <a:ext cx="12192000" cy="18210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fontAlgn="base">
              <a:lnSpc>
                <a:spcPct val="90000"/>
              </a:lnSpc>
              <a:spcBef>
                <a:spcPct val="0"/>
              </a:spcBef>
              <a:spcAft>
                <a:spcPct val="0"/>
              </a:spcAft>
              <a:defRPr/>
            </a:pPr>
            <a:r>
              <a:rPr lang="de-DE" sz="4000" dirty="0"/>
              <a:t>CRT 2019</a:t>
            </a:r>
          </a:p>
          <a:p>
            <a:pPr algn="ctr" defTabSz="914400" fontAlgn="base">
              <a:lnSpc>
                <a:spcPct val="90000"/>
              </a:lnSpc>
              <a:spcBef>
                <a:spcPct val="0"/>
              </a:spcBef>
              <a:spcAft>
                <a:spcPct val="0"/>
              </a:spcAft>
              <a:defRPr/>
            </a:pPr>
            <a:r>
              <a:rPr lang="de-DE" sz="4000" dirty="0">
                <a:latin typeface="Calibri" panose="020F0502020204030204" pitchFamily="34" charset="0"/>
                <a:ea typeface="Calibri" charset="0"/>
                <a:cs typeface="Calibri" panose="020F0502020204030204" pitchFamily="34" charset="0"/>
              </a:rPr>
              <a:t>Washington DC, USA, March 4, 2019 </a:t>
            </a:r>
          </a:p>
          <a:p>
            <a:pPr algn="ctr" defTabSz="914400" fontAlgn="base">
              <a:lnSpc>
                <a:spcPct val="90000"/>
              </a:lnSpc>
              <a:spcBef>
                <a:spcPct val="0"/>
              </a:spcBef>
              <a:spcAft>
                <a:spcPct val="0"/>
              </a:spcAft>
              <a:defRPr/>
            </a:pPr>
            <a:endParaRPr lang="en-US" sz="4400" dirty="0">
              <a:latin typeface="Calibri" panose="020F0502020204030204" pitchFamily="34" charset="0"/>
              <a:ea typeface="Calibri" charset="0"/>
              <a:cs typeface="Calibri" panose="020F0502020204030204" pitchFamily="34" charset="0"/>
            </a:endParaRPr>
          </a:p>
        </p:txBody>
      </p:sp>
      <p:sp>
        <p:nvSpPr>
          <p:cNvPr id="14344" name="Text Box 17"/>
          <p:cNvSpPr txBox="1">
            <a:spLocks noChangeArrowheads="1"/>
          </p:cNvSpPr>
          <p:nvPr/>
        </p:nvSpPr>
        <p:spPr bwMode="auto">
          <a:xfrm>
            <a:off x="-1208088" y="3652838"/>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6pPr>
            <a:lvl7pPr marL="29718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7pPr>
            <a:lvl8pPr marL="34290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8pPr>
            <a:lvl9pPr marL="38862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endParaRPr lang="de-DE" sz="2400">
              <a:solidFill>
                <a:srgbClr val="000000"/>
              </a:solidFill>
              <a:latin typeface="Calibri" charset="0"/>
              <a:ea typeface="Calibri" charset="0"/>
              <a:cs typeface="Calibri" charset="0"/>
            </a:endParaRPr>
          </a:p>
        </p:txBody>
      </p:sp>
      <p:sp>
        <p:nvSpPr>
          <p:cNvPr id="14345" name="Text Box 18"/>
          <p:cNvSpPr txBox="1">
            <a:spLocks noChangeArrowheads="1"/>
          </p:cNvSpPr>
          <p:nvPr/>
        </p:nvSpPr>
        <p:spPr bwMode="auto">
          <a:xfrm>
            <a:off x="-2498725" y="4238625"/>
            <a:ext cx="29686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6pPr>
            <a:lvl7pPr marL="29718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7pPr>
            <a:lvl8pPr marL="34290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8pPr>
            <a:lvl9pPr marL="38862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r>
              <a:rPr lang="de-DE" sz="3200">
                <a:solidFill>
                  <a:srgbClr val="000000"/>
                </a:solidFill>
                <a:latin typeface="Calibri" charset="0"/>
                <a:ea typeface="Calibri" charset="0"/>
                <a:cs typeface="Calibri" charset="0"/>
              </a:rPr>
              <a:t>.</a:t>
            </a:r>
            <a:endParaRPr lang="en-US" sz="3200">
              <a:solidFill>
                <a:srgbClr val="000000"/>
              </a:solidFill>
              <a:latin typeface="Calibri" charset="0"/>
              <a:ea typeface="Calibri" charset="0"/>
              <a:cs typeface="Calibri" charset="0"/>
            </a:endParaRPr>
          </a:p>
        </p:txBody>
      </p:sp>
      <p:sp>
        <p:nvSpPr>
          <p:cNvPr id="14346" name="Text Box 19"/>
          <p:cNvSpPr txBox="1">
            <a:spLocks noChangeArrowheads="1"/>
          </p:cNvSpPr>
          <p:nvPr/>
        </p:nvSpPr>
        <p:spPr bwMode="auto">
          <a:xfrm>
            <a:off x="-1839913" y="5915025"/>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6pPr>
            <a:lvl7pPr marL="29718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7pPr>
            <a:lvl8pPr marL="34290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8pPr>
            <a:lvl9pPr marL="38862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endParaRPr lang="de-DE">
              <a:solidFill>
                <a:srgbClr val="000000"/>
              </a:solidFill>
              <a:latin typeface="Calibri" charset="0"/>
              <a:ea typeface="Calibri" charset="0"/>
              <a:cs typeface="Calibri" charset="0"/>
            </a:endParaRPr>
          </a:p>
        </p:txBody>
      </p:sp>
      <p:sp>
        <p:nvSpPr>
          <p:cNvPr id="14347" name="Text Box 20"/>
          <p:cNvSpPr txBox="1">
            <a:spLocks noChangeArrowheads="1"/>
          </p:cNvSpPr>
          <p:nvPr/>
        </p:nvSpPr>
        <p:spPr bwMode="auto">
          <a:xfrm>
            <a:off x="-2055813" y="5780088"/>
            <a:ext cx="1841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6pPr>
            <a:lvl7pPr marL="29718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7pPr>
            <a:lvl8pPr marL="34290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8pPr>
            <a:lvl9pPr marL="38862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endParaRPr lang="de-DE">
              <a:solidFill>
                <a:srgbClr val="000000"/>
              </a:solidFill>
              <a:latin typeface="Calibri" charset="0"/>
              <a:ea typeface="Calibri" charset="0"/>
              <a:cs typeface="Calibri" charset="0"/>
            </a:endParaRPr>
          </a:p>
        </p:txBody>
      </p:sp>
      <p:sp>
        <p:nvSpPr>
          <p:cNvPr id="14348" name="Text Box 21"/>
          <p:cNvSpPr txBox="1">
            <a:spLocks noChangeArrowheads="1"/>
          </p:cNvSpPr>
          <p:nvPr/>
        </p:nvSpPr>
        <p:spPr bwMode="auto">
          <a:xfrm>
            <a:off x="-1066800" y="1371600"/>
            <a:ext cx="645604" cy="307777"/>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6pPr>
            <a:lvl7pPr marL="29718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7pPr>
            <a:lvl8pPr marL="34290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8pPr>
            <a:lvl9pPr marL="3886200" indent="-228600" eaLnBrk="0" fontAlgn="base" hangingPunct="0">
              <a:spcBef>
                <a:spcPct val="50000"/>
              </a:spcBef>
              <a:spcAft>
                <a:spcPct val="0"/>
              </a:spcAft>
              <a:buFont typeface="Tahoma" pitchFamily="34" charset="0"/>
              <a:defRPr sz="1400">
                <a:solidFill>
                  <a:schemeClr val="tx1"/>
                </a:solidFill>
                <a:latin typeface="Arial" pitchFamily="34" charset="0"/>
                <a:cs typeface="Arial" pitchFamily="34" charset="0"/>
              </a:defRPr>
            </a:lvl9pPr>
          </a:lstStyle>
          <a:p>
            <a:pPr defTabSz="914400" eaLnBrk="1" fontAlgn="base" hangingPunct="1">
              <a:spcBef>
                <a:spcPct val="50000"/>
              </a:spcBef>
              <a:spcAft>
                <a:spcPct val="0"/>
              </a:spcAft>
            </a:pPr>
            <a:r>
              <a:rPr lang="de-DE" dirty="0">
                <a:solidFill>
                  <a:srgbClr val="000000"/>
                </a:solidFill>
                <a:latin typeface="Calibri" charset="0"/>
                <a:ea typeface="Calibri" charset="0"/>
                <a:cs typeface="Calibri" charset="0"/>
              </a:rPr>
              <a:t>10min</a:t>
            </a:r>
          </a:p>
        </p:txBody>
      </p:sp>
      <p:sp>
        <p:nvSpPr>
          <p:cNvPr id="2" name="Rectangle 1">
            <a:extLst>
              <a:ext uri="{FF2B5EF4-FFF2-40B4-BE49-F238E27FC236}">
                <a16:creationId xmlns:a16="http://schemas.microsoft.com/office/drawing/2014/main" xmlns="" id="{1458680B-53F3-4548-B3A5-A3CC1FF702DD}"/>
              </a:ext>
            </a:extLst>
          </p:cNvPr>
          <p:cNvSpPr/>
          <p:nvPr/>
        </p:nvSpPr>
        <p:spPr>
          <a:xfrm>
            <a:off x="1562100" y="6167735"/>
            <a:ext cx="9067800" cy="461665"/>
          </a:xfrm>
          <a:prstGeom prst="rect">
            <a:avLst/>
          </a:prstGeom>
        </p:spPr>
        <p:txBody>
          <a:bodyPr wrap="square">
            <a:spAutoFit/>
          </a:bodyPr>
          <a:lstStyle/>
          <a:p>
            <a:r>
              <a:rPr lang="en-GB" sz="2400" dirty="0" err="1"/>
              <a:t>CardioVascular</a:t>
            </a:r>
            <a:r>
              <a:rPr lang="en-GB" sz="2400" dirty="0"/>
              <a:t> </a:t>
            </a:r>
            <a:r>
              <a:rPr lang="en-GB" sz="2400" dirty="0" err="1"/>
              <a:t>Center</a:t>
            </a:r>
            <a:r>
              <a:rPr lang="en-GB" sz="2400" dirty="0"/>
              <a:t> Frankfurt - CVC, Frankfurt, Germany</a:t>
            </a:r>
          </a:p>
        </p:txBody>
      </p:sp>
    </p:spTree>
    <p:custDataLst>
      <p:tags r:id="rId1"/>
    </p:custDataLst>
    <p:extLst>
      <p:ext uri="{BB962C8B-B14F-4D97-AF65-F5344CB8AC3E}">
        <p14:creationId xmlns:p14="http://schemas.microsoft.com/office/powerpoint/2010/main" val="283687859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B6F57-3DFF-4F9A-B753-5AC54915D330}"/>
              </a:ext>
            </a:extLst>
          </p:cNvPr>
          <p:cNvSpPr>
            <a:spLocks noGrp="1"/>
          </p:cNvSpPr>
          <p:nvPr>
            <p:ph type="title"/>
          </p:nvPr>
        </p:nvSpPr>
        <p:spPr>
          <a:xfrm>
            <a:off x="914400" y="228600"/>
            <a:ext cx="10363200" cy="1271588"/>
          </a:xfrm>
        </p:spPr>
        <p:txBody>
          <a:bodyPr/>
          <a:lstStyle/>
          <a:p>
            <a:r>
              <a:rPr lang="en-US" sz="3200" dirty="0">
                <a:latin typeface="Calibri" panose="020F0502020204030204" pitchFamily="34" charset="0"/>
                <a:cs typeface="Calibri" panose="020F0502020204030204" pitchFamily="34" charset="0"/>
              </a:rPr>
              <a:t>Patient Disposition</a:t>
            </a:r>
          </a:p>
        </p:txBody>
      </p:sp>
      <p:sp>
        <p:nvSpPr>
          <p:cNvPr id="4" name="Rectangle 3">
            <a:extLst>
              <a:ext uri="{FF2B5EF4-FFF2-40B4-BE49-F238E27FC236}">
                <a16:creationId xmlns:a16="http://schemas.microsoft.com/office/drawing/2014/main" xmlns="" id="{BE36B92F-624B-4F72-A48D-28E0CAF57E29}"/>
              </a:ext>
            </a:extLst>
          </p:cNvPr>
          <p:cNvSpPr/>
          <p:nvPr/>
        </p:nvSpPr>
        <p:spPr bwMode="auto">
          <a:xfrm>
            <a:off x="1752600" y="1500188"/>
            <a:ext cx="3886200" cy="481012"/>
          </a:xfrm>
          <a:prstGeom prst="rect">
            <a:avLst/>
          </a:prstGeom>
          <a:ln>
            <a:headEnd type="none" w="med" len="med"/>
            <a:tailEnd type="none" w="med" len="med"/>
          </a:ln>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lang="en-US" sz="2000" dirty="0">
                <a:latin typeface="Calibri" panose="020F0502020204030204" pitchFamily="34" charset="0"/>
                <a:cs typeface="Calibri" panose="020F0502020204030204" pitchFamily="34" charset="0"/>
              </a:rPr>
              <a:t>Enrollment / Screening N=114</a:t>
            </a:r>
          </a:p>
        </p:txBody>
      </p:sp>
      <p:sp>
        <p:nvSpPr>
          <p:cNvPr id="5" name="Rectangle 4">
            <a:extLst>
              <a:ext uri="{FF2B5EF4-FFF2-40B4-BE49-F238E27FC236}">
                <a16:creationId xmlns:a16="http://schemas.microsoft.com/office/drawing/2014/main" xmlns="" id="{E7C29D21-D0FD-4821-A3BA-6CA40BB115EE}"/>
              </a:ext>
            </a:extLst>
          </p:cNvPr>
          <p:cNvSpPr/>
          <p:nvPr/>
        </p:nvSpPr>
        <p:spPr bwMode="auto">
          <a:xfrm>
            <a:off x="2286000" y="2333441"/>
            <a:ext cx="2819400" cy="481012"/>
          </a:xfrm>
          <a:prstGeom prst="rect">
            <a:avLst/>
          </a:prstGeom>
          <a:ln>
            <a:headEnd type="none" w="med" len="med"/>
            <a:tailEnd type="none" w="med" len="med"/>
          </a:ln>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lang="en-US" sz="2000" dirty="0">
                <a:latin typeface="Calibri" panose="020F0502020204030204" pitchFamily="34" charset="0"/>
                <a:cs typeface="Calibri" panose="020F0502020204030204" pitchFamily="34" charset="0"/>
              </a:rPr>
              <a:t>Procedure N=45</a:t>
            </a:r>
          </a:p>
        </p:txBody>
      </p:sp>
      <p:sp>
        <p:nvSpPr>
          <p:cNvPr id="6" name="Rectangle 5">
            <a:extLst>
              <a:ext uri="{FF2B5EF4-FFF2-40B4-BE49-F238E27FC236}">
                <a16:creationId xmlns:a16="http://schemas.microsoft.com/office/drawing/2014/main" xmlns="" id="{6613555F-D035-420D-AC96-ED26F81EE3E3}"/>
              </a:ext>
            </a:extLst>
          </p:cNvPr>
          <p:cNvSpPr/>
          <p:nvPr/>
        </p:nvSpPr>
        <p:spPr bwMode="auto">
          <a:xfrm>
            <a:off x="2286000" y="3175396"/>
            <a:ext cx="2819400" cy="481012"/>
          </a:xfrm>
          <a:prstGeom prst="rect">
            <a:avLst/>
          </a:prstGeom>
          <a:ln>
            <a:headEnd type="none" w="med" len="med"/>
            <a:tailEnd type="none" w="med" len="med"/>
          </a:ln>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lang="en-US" sz="2000" dirty="0">
                <a:latin typeface="Calibri" panose="020F0502020204030204" pitchFamily="34" charset="0"/>
                <a:cs typeface="Calibri" panose="020F0502020204030204" pitchFamily="34" charset="0"/>
              </a:rPr>
              <a:t>1 Month N=45</a:t>
            </a:r>
          </a:p>
        </p:txBody>
      </p:sp>
      <p:sp>
        <p:nvSpPr>
          <p:cNvPr id="7" name="Rectangle 6">
            <a:extLst>
              <a:ext uri="{FF2B5EF4-FFF2-40B4-BE49-F238E27FC236}">
                <a16:creationId xmlns:a16="http://schemas.microsoft.com/office/drawing/2014/main" xmlns="" id="{42E092C3-194F-45F5-AD28-512B14A6403A}"/>
              </a:ext>
            </a:extLst>
          </p:cNvPr>
          <p:cNvSpPr/>
          <p:nvPr/>
        </p:nvSpPr>
        <p:spPr bwMode="auto">
          <a:xfrm>
            <a:off x="2286000" y="4032132"/>
            <a:ext cx="2819400" cy="481012"/>
          </a:xfrm>
          <a:prstGeom prst="rect">
            <a:avLst/>
          </a:prstGeom>
          <a:ln>
            <a:headEnd type="none" w="med" len="med"/>
            <a:tailEnd type="none" w="med" len="med"/>
          </a:ln>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lang="en-US" sz="2000" dirty="0">
                <a:latin typeface="Calibri" panose="020F0502020204030204" pitchFamily="34" charset="0"/>
                <a:cs typeface="Calibri" panose="020F0502020204030204" pitchFamily="34" charset="0"/>
              </a:rPr>
              <a:t>3 Months N=44</a:t>
            </a:r>
          </a:p>
        </p:txBody>
      </p:sp>
      <p:sp>
        <p:nvSpPr>
          <p:cNvPr id="8" name="Rectangle 7">
            <a:extLst>
              <a:ext uri="{FF2B5EF4-FFF2-40B4-BE49-F238E27FC236}">
                <a16:creationId xmlns:a16="http://schemas.microsoft.com/office/drawing/2014/main" xmlns="" id="{1E664C45-57C6-44E7-BEA4-FE6AF584E10E}"/>
              </a:ext>
            </a:extLst>
          </p:cNvPr>
          <p:cNvSpPr/>
          <p:nvPr/>
        </p:nvSpPr>
        <p:spPr bwMode="auto">
          <a:xfrm>
            <a:off x="2290482" y="4836421"/>
            <a:ext cx="2819400" cy="481012"/>
          </a:xfrm>
          <a:prstGeom prst="rect">
            <a:avLst/>
          </a:prstGeom>
          <a:ln>
            <a:headEnd type="none" w="med" len="med"/>
            <a:tailEnd type="none" w="med" len="med"/>
          </a:ln>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lang="en-US" sz="2000" dirty="0">
                <a:latin typeface="Calibri" panose="020F0502020204030204" pitchFamily="34" charset="0"/>
                <a:cs typeface="Calibri" panose="020F0502020204030204" pitchFamily="34" charset="0"/>
              </a:rPr>
              <a:t>6 Months N=44</a:t>
            </a:r>
          </a:p>
        </p:txBody>
      </p:sp>
      <p:cxnSp>
        <p:nvCxnSpPr>
          <p:cNvPr id="14" name="Straight Arrow Connector 13">
            <a:extLst>
              <a:ext uri="{FF2B5EF4-FFF2-40B4-BE49-F238E27FC236}">
                <a16:creationId xmlns:a16="http://schemas.microsoft.com/office/drawing/2014/main" xmlns="" id="{7CECF6BB-EEB0-4DE4-9206-30EFBCE38F9F}"/>
              </a:ext>
            </a:extLst>
          </p:cNvPr>
          <p:cNvCxnSpPr>
            <a:stCxn id="4" idx="2"/>
            <a:endCxn id="5" idx="0"/>
          </p:cNvCxnSpPr>
          <p:nvPr/>
        </p:nvCxnSpPr>
        <p:spPr bwMode="auto">
          <a:xfrm>
            <a:off x="3695700" y="1981200"/>
            <a:ext cx="0" cy="35224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xmlns="" id="{AB8EAD75-7A73-4E03-A57F-1DD9184E4315}"/>
              </a:ext>
            </a:extLst>
          </p:cNvPr>
          <p:cNvCxnSpPr>
            <a:stCxn id="5" idx="2"/>
            <a:endCxn id="6" idx="0"/>
          </p:cNvCxnSpPr>
          <p:nvPr/>
        </p:nvCxnSpPr>
        <p:spPr bwMode="auto">
          <a:xfrm>
            <a:off x="3695700" y="2814453"/>
            <a:ext cx="0" cy="36094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xmlns="" id="{FC67A7A0-3CD7-4D70-9DCF-F9BCCA5CB1F9}"/>
              </a:ext>
            </a:extLst>
          </p:cNvPr>
          <p:cNvCxnSpPr>
            <a:stCxn id="6" idx="2"/>
            <a:endCxn id="7" idx="0"/>
          </p:cNvCxnSpPr>
          <p:nvPr/>
        </p:nvCxnSpPr>
        <p:spPr bwMode="auto">
          <a:xfrm>
            <a:off x="3695700" y="3656408"/>
            <a:ext cx="0" cy="375724"/>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xmlns="" id="{3E7D4940-192C-40B7-968D-7FEE4CE5C16D}"/>
              </a:ext>
            </a:extLst>
          </p:cNvPr>
          <p:cNvCxnSpPr>
            <a:stCxn id="7" idx="2"/>
            <a:endCxn id="8" idx="0"/>
          </p:cNvCxnSpPr>
          <p:nvPr/>
        </p:nvCxnSpPr>
        <p:spPr bwMode="auto">
          <a:xfrm>
            <a:off x="3695700" y="4513144"/>
            <a:ext cx="4482" cy="3232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3" name="Straight Arrow Connector 22">
            <a:extLst>
              <a:ext uri="{FF2B5EF4-FFF2-40B4-BE49-F238E27FC236}">
                <a16:creationId xmlns:a16="http://schemas.microsoft.com/office/drawing/2014/main" xmlns="" id="{FD6EC158-E3EE-4E21-80EC-4F5EACD919C2}"/>
              </a:ext>
            </a:extLst>
          </p:cNvPr>
          <p:cNvCxnSpPr/>
          <p:nvPr/>
        </p:nvCxnSpPr>
        <p:spPr bwMode="auto">
          <a:xfrm>
            <a:off x="3695700" y="3810000"/>
            <a:ext cx="27813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xmlns="" id="{0EFABFC0-8634-4DD1-806C-95BCAAF6BC95}"/>
              </a:ext>
            </a:extLst>
          </p:cNvPr>
          <p:cNvSpPr/>
          <p:nvPr/>
        </p:nvSpPr>
        <p:spPr bwMode="auto">
          <a:xfrm>
            <a:off x="6463552" y="3589822"/>
            <a:ext cx="4114797" cy="514450"/>
          </a:xfrm>
          <a:prstGeom prst="rect">
            <a:avLst/>
          </a:prstGeom>
          <a:ln>
            <a:headEnd type="none" w="med" len="med"/>
            <a:tailEnd type="none" w="med" len="med"/>
          </a:ln>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lang="en-US" sz="2000" dirty="0">
                <a:latin typeface="Calibri" panose="020F0502020204030204" pitchFamily="34" charset="0"/>
                <a:cs typeface="Calibri" panose="020F0502020204030204" pitchFamily="34" charset="0"/>
              </a:rPr>
              <a:t>Patient Withdrew Consent N=1</a:t>
            </a:r>
          </a:p>
        </p:txBody>
      </p:sp>
      <p:cxnSp>
        <p:nvCxnSpPr>
          <p:cNvPr id="25" name="Straight Arrow Connector 24">
            <a:extLst>
              <a:ext uri="{FF2B5EF4-FFF2-40B4-BE49-F238E27FC236}">
                <a16:creationId xmlns:a16="http://schemas.microsoft.com/office/drawing/2014/main" xmlns="" id="{31956C9D-7700-42A3-9012-D6003FB6ED90}"/>
              </a:ext>
            </a:extLst>
          </p:cNvPr>
          <p:cNvCxnSpPr/>
          <p:nvPr/>
        </p:nvCxnSpPr>
        <p:spPr bwMode="auto">
          <a:xfrm>
            <a:off x="3714750" y="2133600"/>
            <a:ext cx="2781300" cy="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 name="Rectangle 25">
            <a:extLst>
              <a:ext uri="{FF2B5EF4-FFF2-40B4-BE49-F238E27FC236}">
                <a16:creationId xmlns:a16="http://schemas.microsoft.com/office/drawing/2014/main" xmlns="" id="{D89F94B1-CA81-478B-899C-751969E975FF}"/>
              </a:ext>
            </a:extLst>
          </p:cNvPr>
          <p:cNvSpPr/>
          <p:nvPr/>
        </p:nvSpPr>
        <p:spPr bwMode="auto">
          <a:xfrm>
            <a:off x="6490446" y="1614961"/>
            <a:ext cx="4087900" cy="1066787"/>
          </a:xfrm>
          <a:prstGeom prst="rect">
            <a:avLst/>
          </a:prstGeom>
          <a:ln>
            <a:headEnd type="none" w="med" len="med"/>
            <a:tailEnd type="none" w="med" len="med"/>
          </a:ln>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lang="en-US" sz="2000" dirty="0">
                <a:latin typeface="Calibri" panose="020F0502020204030204" pitchFamily="34" charset="0"/>
                <a:cs typeface="Calibri" panose="020F0502020204030204" pitchFamily="34" charset="0"/>
              </a:rPr>
              <a:t>Screen Failure N=59</a:t>
            </a:r>
          </a:p>
          <a:p>
            <a:pPr algn="ctr" defTabSz="914400" fontAlgn="base">
              <a:spcAft>
                <a:spcPct val="0"/>
              </a:spcAft>
            </a:pPr>
            <a:r>
              <a:rPr lang="en-US" sz="2000" dirty="0">
                <a:latin typeface="Calibri" panose="020F0502020204030204" pitchFamily="34" charset="0"/>
                <a:cs typeface="Calibri" panose="020F0502020204030204" pitchFamily="34" charset="0"/>
              </a:rPr>
              <a:t>Patient Withdrew Consent N=8</a:t>
            </a:r>
          </a:p>
          <a:p>
            <a:pPr algn="ctr" defTabSz="914400" fontAlgn="base">
              <a:spcAft>
                <a:spcPct val="0"/>
              </a:spcAft>
            </a:pPr>
            <a:r>
              <a:rPr lang="en-US" sz="2000" dirty="0">
                <a:latin typeface="Calibri" panose="020F0502020204030204" pitchFamily="34" charset="0"/>
                <a:cs typeface="Calibri" panose="020F0502020204030204" pitchFamily="34" charset="0"/>
              </a:rPr>
              <a:t>Other / Missing Reason N=2</a:t>
            </a:r>
          </a:p>
        </p:txBody>
      </p:sp>
      <p:sp>
        <p:nvSpPr>
          <p:cNvPr id="27" name="Rectangle 26">
            <a:extLst>
              <a:ext uri="{FF2B5EF4-FFF2-40B4-BE49-F238E27FC236}">
                <a16:creationId xmlns:a16="http://schemas.microsoft.com/office/drawing/2014/main" xmlns="" id="{4B1C9F40-766C-4FE0-A0F5-DE598C8FA72E}"/>
              </a:ext>
            </a:extLst>
          </p:cNvPr>
          <p:cNvSpPr/>
          <p:nvPr/>
        </p:nvSpPr>
        <p:spPr bwMode="auto">
          <a:xfrm>
            <a:off x="2266950" y="5633336"/>
            <a:ext cx="2819400" cy="481012"/>
          </a:xfrm>
          <a:prstGeom prst="rect">
            <a:avLst/>
          </a:prstGeom>
          <a:ln>
            <a:headEnd type="none" w="med" len="med"/>
            <a:tailEnd type="none" w="med" len="med"/>
          </a:ln>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lang="en-US" sz="2000" dirty="0">
                <a:latin typeface="Calibri" panose="020F0502020204030204" pitchFamily="34" charset="0"/>
                <a:cs typeface="Calibri" panose="020F0502020204030204" pitchFamily="34" charset="0"/>
              </a:rPr>
              <a:t>12 Months N=29</a:t>
            </a:r>
          </a:p>
        </p:txBody>
      </p:sp>
      <p:cxnSp>
        <p:nvCxnSpPr>
          <p:cNvPr id="38" name="Straight Arrow Connector 37">
            <a:extLst>
              <a:ext uri="{FF2B5EF4-FFF2-40B4-BE49-F238E27FC236}">
                <a16:creationId xmlns:a16="http://schemas.microsoft.com/office/drawing/2014/main" xmlns="" id="{DF3AFB02-C9C4-4259-8C35-65BC54092E1E}"/>
              </a:ext>
            </a:extLst>
          </p:cNvPr>
          <p:cNvCxnSpPr/>
          <p:nvPr/>
        </p:nvCxnSpPr>
        <p:spPr bwMode="auto">
          <a:xfrm>
            <a:off x="3691218" y="5325747"/>
            <a:ext cx="4482" cy="32327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9" name="Rectangle 38">
            <a:extLst>
              <a:ext uri="{FF2B5EF4-FFF2-40B4-BE49-F238E27FC236}">
                <a16:creationId xmlns:a16="http://schemas.microsoft.com/office/drawing/2014/main" xmlns="" id="{D3F91037-AE66-40D2-A65D-836A532499EB}"/>
              </a:ext>
            </a:extLst>
          </p:cNvPr>
          <p:cNvSpPr/>
          <p:nvPr/>
        </p:nvSpPr>
        <p:spPr bwMode="auto">
          <a:xfrm>
            <a:off x="6463553" y="4953000"/>
            <a:ext cx="4114800" cy="1066785"/>
          </a:xfrm>
          <a:prstGeom prst="rect">
            <a:avLst/>
          </a:prstGeom>
          <a:ln>
            <a:headEnd type="none" w="med" len="med"/>
            <a:tailEnd type="none" w="med" len="med"/>
          </a:ln>
          <a:scene3d>
            <a:camera prst="orthographicFront"/>
            <a:lightRig rig="threePt" dir="t"/>
          </a:scene3d>
          <a:sp3d>
            <a:bevelT/>
          </a:sp3d>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lang="en-US" sz="2000" dirty="0">
                <a:latin typeface="Calibri" panose="020F0502020204030204" pitchFamily="34" charset="0"/>
                <a:cs typeface="Calibri" panose="020F0502020204030204" pitchFamily="34" charset="0"/>
              </a:rPr>
              <a:t>Visit Not Yet Completed/Due N=13</a:t>
            </a:r>
          </a:p>
          <a:p>
            <a:pPr marL="0" marR="0" indent="0" algn="ctr" defTabSz="914400" rtl="0" eaLnBrk="1" fontAlgn="base" latinLnBrk="0" hangingPunct="1">
              <a:lnSpc>
                <a:spcPct val="100000"/>
              </a:lnSpc>
              <a:spcAft>
                <a:spcPct val="0"/>
              </a:spcAft>
              <a:buClrTx/>
              <a:buSzTx/>
              <a:buFont typeface="Tahoma" pitchFamily="34" charset="0"/>
              <a:buNone/>
              <a:tabLst/>
            </a:pPr>
            <a:r>
              <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Patient Withdrew Consent N=1</a:t>
            </a:r>
          </a:p>
          <a:p>
            <a:pPr marL="0" marR="0" indent="0" algn="ctr" defTabSz="914400" rtl="0" eaLnBrk="1" fontAlgn="base" latinLnBrk="0" hangingPunct="1">
              <a:lnSpc>
                <a:spcPct val="100000"/>
              </a:lnSpc>
              <a:spcAft>
                <a:spcPct val="0"/>
              </a:spcAft>
              <a:buClrTx/>
              <a:buSzTx/>
              <a:buFont typeface="Tahoma" pitchFamily="34" charset="0"/>
              <a:buNone/>
              <a:tabLst/>
            </a:pPr>
            <a:r>
              <a:rPr lang="en-US" sz="2000" dirty="0">
                <a:latin typeface="Calibri" panose="020F0502020204030204" pitchFamily="34" charset="0"/>
                <a:cs typeface="Calibri" panose="020F0502020204030204" pitchFamily="34" charset="0"/>
              </a:rPr>
              <a:t>Other N=1</a:t>
            </a:r>
          </a:p>
        </p:txBody>
      </p:sp>
      <p:cxnSp>
        <p:nvCxnSpPr>
          <p:cNvPr id="44" name="Straight Arrow Connector 43">
            <a:extLst>
              <a:ext uri="{FF2B5EF4-FFF2-40B4-BE49-F238E27FC236}">
                <a16:creationId xmlns:a16="http://schemas.microsoft.com/office/drawing/2014/main" xmlns="" id="{070AA826-780F-49FF-B1AB-433927A79F70}"/>
              </a:ext>
            </a:extLst>
          </p:cNvPr>
          <p:cNvCxnSpPr>
            <a:cxnSpLocks/>
            <a:endCxn id="39" idx="1"/>
          </p:cNvCxnSpPr>
          <p:nvPr/>
        </p:nvCxnSpPr>
        <p:spPr bwMode="auto">
          <a:xfrm>
            <a:off x="3700182" y="5472162"/>
            <a:ext cx="2763371" cy="1423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696224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9" y="89339"/>
            <a:ext cx="10901363" cy="1188220"/>
          </a:xfrm>
          <a:noFill/>
          <a:ln>
            <a:noFill/>
          </a:ln>
          <a:effectLst/>
        </p:spPr>
        <p:txBody>
          <a:bodyPr vert="horz" wrap="square" lIns="91440" tIns="45720" rIns="91440" bIns="45720" numCol="1" anchor="ctr" anchorCtr="0" compatLnSpc="1">
            <a:prstTxWarp prst="textNoShape">
              <a:avLst/>
            </a:prstTxWarp>
            <a:noAutofit/>
          </a:bodyPr>
          <a:lstStyle/>
          <a:p>
            <a:r>
              <a:rPr lang="en-US" sz="3200" dirty="0">
                <a:latin typeface="Calibri" panose="020F0502020204030204" pitchFamily="34" charset="0"/>
                <a:cs typeface="Calibri" panose="020F0502020204030204" pitchFamily="34" charset="0"/>
              </a:rPr>
              <a:t>Baseline Characteristics (n = 45)</a:t>
            </a:r>
          </a:p>
        </p:txBody>
      </p:sp>
      <p:graphicFrame>
        <p:nvGraphicFramePr>
          <p:cNvPr id="9" name="Content Placeholder 7">
            <a:extLst>
              <a:ext uri="{FF2B5EF4-FFF2-40B4-BE49-F238E27FC236}">
                <a16:creationId xmlns:a16="http://schemas.microsoft.com/office/drawing/2014/main" xmlns="" id="{57184333-8556-49BC-8AD2-D5F4056FBA89}"/>
              </a:ext>
            </a:extLst>
          </p:cNvPr>
          <p:cNvGraphicFramePr>
            <a:graphicFrameLocks noGrp="1"/>
          </p:cNvGraphicFramePr>
          <p:nvPr>
            <p:ph idx="1"/>
            <p:extLst>
              <p:ext uri="{D42A27DB-BD31-4B8C-83A1-F6EECF244321}">
                <p14:modId xmlns:p14="http://schemas.microsoft.com/office/powerpoint/2010/main" val="3652559447"/>
              </p:ext>
            </p:extLst>
          </p:nvPr>
        </p:nvGraphicFramePr>
        <p:xfrm>
          <a:off x="990600" y="1143000"/>
          <a:ext cx="10139363" cy="4938944"/>
        </p:xfrm>
        <a:graphic>
          <a:graphicData uri="http://schemas.openxmlformats.org/drawingml/2006/table">
            <a:tbl>
              <a:tblPr firstRow="1" bandRow="1">
                <a:tableStyleId>{793D81CF-94F2-401A-BA57-92F5A7B2D0C5}</a:tableStyleId>
              </a:tblPr>
              <a:tblGrid>
                <a:gridCol w="6892116">
                  <a:extLst>
                    <a:ext uri="{9D8B030D-6E8A-4147-A177-3AD203B41FA5}">
                      <a16:colId xmlns:a16="http://schemas.microsoft.com/office/drawing/2014/main" xmlns="" val="529662938"/>
                    </a:ext>
                  </a:extLst>
                </a:gridCol>
                <a:gridCol w="3247247">
                  <a:extLst>
                    <a:ext uri="{9D8B030D-6E8A-4147-A177-3AD203B41FA5}">
                      <a16:colId xmlns:a16="http://schemas.microsoft.com/office/drawing/2014/main" xmlns="" val="2595015960"/>
                    </a:ext>
                  </a:extLst>
                </a:gridCol>
              </a:tblGrid>
              <a:tr h="375880">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Characteristic</a:t>
                      </a:r>
                      <a:endParaRPr kumimoji="0" lang="en-US" sz="22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endParaRPr kumimoji="0" lang="en-US" sz="22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3360994947"/>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Age, years (mean </a:t>
                      </a:r>
                      <a:r>
                        <a:rPr lang="en-US" sz="2200" kern="1200" dirty="0">
                          <a:effectLst/>
                          <a:latin typeface="Calibri" panose="020F0502020204030204" pitchFamily="34" charset="0"/>
                          <a:cs typeface="Calibri" panose="020F0502020204030204" pitchFamily="34" charset="0"/>
                        </a:rPr>
                        <a:t>± </a:t>
                      </a: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SD)</a:t>
                      </a:r>
                      <a:endParaRPr kumimoji="0" lang="en-US" sz="2200" b="0" i="0" u="none" strike="noStrike" kern="1200" cap="none" normalizeH="0" baseline="0" dirty="0">
                        <a:ln>
                          <a:noFill/>
                        </a:ln>
                        <a:solidFill>
                          <a:schemeClr val="tx2"/>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55 ± 10</a:t>
                      </a:r>
                      <a:endParaRPr kumimoji="0" lang="en-US" sz="22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3493061089"/>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Male</a:t>
                      </a:r>
                      <a:endParaRPr kumimoji="0" lang="en-US" sz="2200" b="0" i="0" u="none" strike="noStrike" kern="1200" cap="none" normalizeH="0" baseline="0" dirty="0">
                        <a:ln>
                          <a:noFill/>
                        </a:ln>
                        <a:solidFill>
                          <a:schemeClr val="tx2"/>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62%</a:t>
                      </a:r>
                      <a:endParaRPr kumimoji="0" lang="en-US" sz="22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4209326049"/>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Chronic Kidney Disease</a:t>
                      </a:r>
                      <a:endParaRPr kumimoji="0" lang="en-US" sz="2200" b="0" i="0" u="none" strike="noStrike" kern="1200" cap="none" normalizeH="0" baseline="0" dirty="0">
                        <a:ln>
                          <a:noFill/>
                        </a:ln>
                        <a:solidFill>
                          <a:schemeClr val="tx2"/>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2%</a:t>
                      </a:r>
                      <a:endParaRPr kumimoji="0" lang="en-US" sz="22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512020684"/>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Diabetes (Type II)</a:t>
                      </a:r>
                      <a:endParaRPr kumimoji="0" lang="en-US" sz="2200" b="0" i="0" u="none" strike="noStrike" kern="1200" cap="none" normalizeH="0" baseline="0" dirty="0">
                        <a:ln>
                          <a:noFill/>
                        </a:ln>
                        <a:solidFill>
                          <a:schemeClr val="tx2"/>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33%</a:t>
                      </a:r>
                      <a:endParaRPr kumimoji="0" lang="en-US" sz="22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868715670"/>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Arrhythmia </a:t>
                      </a:r>
                      <a:endParaRPr kumimoji="0" lang="en-US" sz="2200" b="0" i="0" u="none" strike="noStrike" kern="1200" cap="none" normalizeH="0" baseline="0" dirty="0">
                        <a:ln>
                          <a:noFill/>
                        </a:ln>
                        <a:solidFill>
                          <a:schemeClr val="tx2"/>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13% </a:t>
                      </a:r>
                      <a:endParaRPr kumimoji="0" lang="en-US" sz="22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924670069"/>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Hyperlipidemia</a:t>
                      </a:r>
                      <a:endParaRPr kumimoji="0" lang="en-US" sz="2200" b="0" i="0" u="none" strike="noStrike" kern="1200" cap="none" normalizeH="0" baseline="0" dirty="0">
                        <a:ln>
                          <a:noFill/>
                        </a:ln>
                        <a:solidFill>
                          <a:schemeClr val="tx2"/>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49%</a:t>
                      </a:r>
                      <a:endParaRPr kumimoji="0" lang="en-US" sz="22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3800679959"/>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Coronary Artery Disease</a:t>
                      </a:r>
                      <a:endParaRPr kumimoji="0" lang="en-US" sz="2200" b="0" i="0" u="none" strike="noStrike" kern="1200" cap="none" normalizeH="0" baseline="0" dirty="0">
                        <a:ln>
                          <a:noFill/>
                        </a:ln>
                        <a:solidFill>
                          <a:schemeClr val="tx2"/>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9%</a:t>
                      </a:r>
                      <a:endParaRPr kumimoji="0" lang="en-US" sz="22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2939813068"/>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Chronic Obstructive Pulmonary Disease</a:t>
                      </a:r>
                      <a:endParaRPr kumimoji="0" lang="en-US" sz="2200" b="0" i="0" u="none" strike="noStrike" kern="1200" cap="none" normalizeH="0" baseline="0" dirty="0">
                        <a:ln>
                          <a:noFill/>
                        </a:ln>
                        <a:solidFill>
                          <a:schemeClr val="tx2"/>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9%</a:t>
                      </a:r>
                      <a:endParaRPr kumimoji="0" lang="en-US" sz="22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4197876590"/>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BMI, kg/m</a:t>
                      </a:r>
                      <a:r>
                        <a:rPr kumimoji="0" lang="en-US" sz="2200" u="none" strike="noStrike" kern="1200" cap="none" normalizeH="0" baseline="30000" dirty="0">
                          <a:ln>
                            <a:noFill/>
                          </a:ln>
                          <a:effectLst/>
                          <a:latin typeface="Calibri" panose="020F0502020204030204" pitchFamily="34" charset="0"/>
                          <a:cs typeface="Calibri" panose="020F0502020204030204" pitchFamily="34" charset="0"/>
                        </a:rPr>
                        <a:t>2 </a:t>
                      </a: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(mean </a:t>
                      </a:r>
                      <a:r>
                        <a:rPr lang="en-US" sz="2200" kern="1200" dirty="0">
                          <a:effectLst/>
                          <a:latin typeface="Calibri" panose="020F0502020204030204" pitchFamily="34" charset="0"/>
                          <a:cs typeface="Calibri" panose="020F0502020204030204" pitchFamily="34" charset="0"/>
                        </a:rPr>
                        <a:t>± </a:t>
                      </a: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SD)</a:t>
                      </a:r>
                      <a:endParaRPr kumimoji="0" lang="en-US" sz="2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30.7 ± 5.8</a:t>
                      </a:r>
                      <a:endParaRPr kumimoji="0" lang="en-US" sz="2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3929750504"/>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Serum Creatinine, mg/dl (average </a:t>
                      </a:r>
                      <a:r>
                        <a:rPr lang="en-US" sz="2200" kern="1200" dirty="0">
                          <a:effectLst/>
                          <a:latin typeface="Calibri" panose="020F0502020204030204" pitchFamily="34" charset="0"/>
                          <a:cs typeface="Calibri" panose="020F0502020204030204" pitchFamily="34" charset="0"/>
                        </a:rPr>
                        <a:t>± </a:t>
                      </a: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SD)</a:t>
                      </a:r>
                      <a:endParaRPr kumimoji="0" lang="en-US" sz="2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0.92 ± 0.19</a:t>
                      </a:r>
                      <a:endParaRPr kumimoji="0" lang="en-US" sz="2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251124447"/>
                  </a:ext>
                </a:extLst>
              </a:tr>
              <a:tr h="414824">
                <a:tc>
                  <a:txBody>
                    <a:bodyPr/>
                    <a:lstStyle/>
                    <a:p>
                      <a:pPr marL="0" marR="0" lvl="0" indent="0" algn="l"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eGFR, </a:t>
                      </a:r>
                      <a:r>
                        <a:rPr lang="en-US" sz="2200" kern="1200" dirty="0">
                          <a:effectLst/>
                          <a:latin typeface="Calibri" panose="020F0502020204030204" pitchFamily="34" charset="0"/>
                          <a:cs typeface="Calibri" panose="020F0502020204030204" pitchFamily="34" charset="0"/>
                        </a:rPr>
                        <a:t>per CKD-EPI, mL/min/1.73m</a:t>
                      </a:r>
                      <a:r>
                        <a:rPr lang="en-US" sz="2200" kern="1200" baseline="30000" dirty="0">
                          <a:effectLst/>
                          <a:latin typeface="Calibri" panose="020F0502020204030204" pitchFamily="34" charset="0"/>
                          <a:cs typeface="Calibri" panose="020F0502020204030204" pitchFamily="34" charset="0"/>
                        </a:rPr>
                        <a:t>2</a:t>
                      </a:r>
                      <a:r>
                        <a:rPr lang="en-US" sz="2200" kern="1200" baseline="0" dirty="0">
                          <a:effectLst/>
                          <a:latin typeface="Calibri" panose="020F0502020204030204" pitchFamily="34" charset="0"/>
                          <a:cs typeface="Calibri" panose="020F0502020204030204" pitchFamily="34" charset="0"/>
                        </a:rPr>
                        <a:t> (mean </a:t>
                      </a:r>
                      <a:r>
                        <a:rPr lang="en-US" sz="2200" kern="1200" dirty="0">
                          <a:effectLst/>
                          <a:latin typeface="Calibri" panose="020F0502020204030204" pitchFamily="34" charset="0"/>
                          <a:cs typeface="Calibri" panose="020F0502020204030204" pitchFamily="34" charset="0"/>
                        </a:rPr>
                        <a:t>± </a:t>
                      </a: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SD)</a:t>
                      </a:r>
                      <a:endParaRPr kumimoji="0" lang="en-US" sz="2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L="54142" marR="54142" marT="0" marB="0"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85 ± 16</a:t>
                      </a:r>
                      <a:endParaRPr kumimoji="0" lang="en-US" sz="2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marL="54142" marR="54142" marT="0" marB="0" anchor="ctr"/>
                </a:tc>
                <a:extLst>
                  <a:ext uri="{0D108BD9-81ED-4DB2-BD59-A6C34878D82A}">
                    <a16:rowId xmlns:a16="http://schemas.microsoft.com/office/drawing/2014/main" xmlns="" val="3217646588"/>
                  </a:ext>
                </a:extLst>
              </a:tr>
            </a:tbl>
          </a:graphicData>
        </a:graphic>
      </p:graphicFrame>
      <p:sp>
        <p:nvSpPr>
          <p:cNvPr id="8" name="Rectangle 1"/>
          <p:cNvSpPr>
            <a:spLocks noChangeArrowheads="1"/>
          </p:cNvSpPr>
          <p:nvPr/>
        </p:nvSpPr>
        <p:spPr bwMode="auto">
          <a:xfrm>
            <a:off x="3524253" y="1731345"/>
            <a:ext cx="103939" cy="20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9" rIns="51435" bIns="25719" numCol="1" anchor="ctr" anchorCtr="0" compatLnSpc="1">
            <a:prstTxWarp prst="textNoShape">
              <a:avLst/>
            </a:prstTxWarp>
            <a:spAutoFit/>
          </a:bodyPr>
          <a:lstStyle/>
          <a:p>
            <a:endParaRPr lang="en-US" sz="1013" dirty="0"/>
          </a:p>
        </p:txBody>
      </p:sp>
      <p:sp>
        <p:nvSpPr>
          <p:cNvPr id="11" name="TextBox 10">
            <a:extLst>
              <a:ext uri="{FF2B5EF4-FFF2-40B4-BE49-F238E27FC236}">
                <a16:creationId xmlns:a16="http://schemas.microsoft.com/office/drawing/2014/main" xmlns="" id="{F99C7E80-6E76-470A-8160-62A6A1299407}"/>
              </a:ext>
            </a:extLst>
          </p:cNvPr>
          <p:cNvSpPr txBox="1"/>
          <p:nvPr/>
        </p:nvSpPr>
        <p:spPr>
          <a:xfrm>
            <a:off x="8928101" y="6388769"/>
            <a:ext cx="2641600" cy="307777"/>
          </a:xfrm>
          <a:prstGeom prst="rect">
            <a:avLst/>
          </a:prstGeom>
          <a:noFill/>
        </p:spPr>
        <p:txBody>
          <a:bodyPr wrap="square" rtlCol="0">
            <a:spAutoFit/>
          </a:bodyPr>
          <a:lstStyle/>
          <a:p>
            <a:pPr algn="r"/>
            <a:r>
              <a:rPr lang="en-US" sz="1400" b="1" i="1" dirty="0">
                <a:latin typeface="Calibri" panose="020F0502020204030204" pitchFamily="34" charset="0"/>
                <a:cs typeface="Calibri" panose="020F0502020204030204" pitchFamily="34" charset="0"/>
              </a:rPr>
              <a:t>Data as of 11 Dec 2019</a:t>
            </a:r>
          </a:p>
        </p:txBody>
      </p:sp>
      <p:sp>
        <p:nvSpPr>
          <p:cNvPr id="12" name="TextBox 11">
            <a:extLst>
              <a:ext uri="{FF2B5EF4-FFF2-40B4-BE49-F238E27FC236}">
                <a16:creationId xmlns:a16="http://schemas.microsoft.com/office/drawing/2014/main" xmlns="" id="{E2EC1D28-00A6-4FD2-BCE3-9E15432BE0D4}"/>
              </a:ext>
            </a:extLst>
          </p:cNvPr>
          <p:cNvSpPr txBox="1"/>
          <p:nvPr/>
        </p:nvSpPr>
        <p:spPr>
          <a:xfrm>
            <a:off x="3361918" y="6553200"/>
            <a:ext cx="5468164" cy="256545"/>
          </a:xfrm>
          <a:prstGeom prst="rect">
            <a:avLst/>
          </a:prstGeom>
          <a:noFill/>
        </p:spPr>
        <p:txBody>
          <a:bodyPr wrap="none" rtlCol="0">
            <a:spAutoFit/>
          </a:bodyPr>
          <a:lstStyle/>
          <a:p>
            <a:r>
              <a:rPr lang="en-US" sz="1067" dirty="0">
                <a:latin typeface="Calibri" panose="020F0502020204030204" pitchFamily="34" charset="0"/>
                <a:cs typeface="Calibri" panose="020F0502020204030204" pitchFamily="34" charset="0"/>
              </a:rPr>
              <a:t>The Peregrine System™ Infusion Catheter is CE marked and only for use in the European Union </a:t>
            </a:r>
          </a:p>
        </p:txBody>
      </p:sp>
    </p:spTree>
    <p:extLst>
      <p:ext uri="{BB962C8B-B14F-4D97-AF65-F5344CB8AC3E}">
        <p14:creationId xmlns:p14="http://schemas.microsoft.com/office/powerpoint/2010/main" val="21152044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9" y="256344"/>
            <a:ext cx="10901363" cy="1243844"/>
          </a:xfrm>
          <a:noFill/>
          <a:ln>
            <a:noFill/>
          </a:ln>
          <a:effectLst/>
        </p:spPr>
        <p:txBody>
          <a:bodyPr vert="horz" wrap="square" lIns="91440" tIns="45720" rIns="91440" bIns="45720" numCol="1" anchor="ctr" anchorCtr="0" compatLnSpc="1">
            <a:prstTxWarp prst="textNoShape">
              <a:avLst/>
            </a:prstTxWarp>
            <a:noAutofit/>
          </a:bodyPr>
          <a:lstStyle/>
          <a:p>
            <a:r>
              <a:rPr lang="en-US" sz="3200" dirty="0">
                <a:latin typeface="Calibri" panose="020F0502020204030204" pitchFamily="34" charset="0"/>
                <a:cs typeface="Calibri" panose="020F0502020204030204" pitchFamily="34" charset="0"/>
              </a:rPr>
              <a:t>Key Procedural Safety and Performance (n = 45)</a:t>
            </a:r>
          </a:p>
        </p:txBody>
      </p:sp>
      <p:sp>
        <p:nvSpPr>
          <p:cNvPr id="8" name="Rectangle 1"/>
          <p:cNvSpPr>
            <a:spLocks noChangeArrowheads="1"/>
          </p:cNvSpPr>
          <p:nvPr/>
        </p:nvSpPr>
        <p:spPr bwMode="auto">
          <a:xfrm>
            <a:off x="3524253" y="1731345"/>
            <a:ext cx="103939" cy="20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9" rIns="51435" bIns="25719" numCol="1" anchor="ctr" anchorCtr="0" compatLnSpc="1">
            <a:prstTxWarp prst="textNoShape">
              <a:avLst/>
            </a:prstTxWarp>
            <a:spAutoFit/>
          </a:bodyPr>
          <a:lstStyle/>
          <a:p>
            <a:endParaRPr lang="en-US" sz="1013" dirty="0"/>
          </a:p>
        </p:txBody>
      </p:sp>
      <p:graphicFrame>
        <p:nvGraphicFramePr>
          <p:cNvPr id="7" name="Table 6"/>
          <p:cNvGraphicFramePr>
            <a:graphicFrameLocks noGrp="1"/>
          </p:cNvGraphicFramePr>
          <p:nvPr>
            <p:extLst>
              <p:ext uri="{D42A27DB-BD31-4B8C-83A1-F6EECF244321}">
                <p14:modId xmlns:p14="http://schemas.microsoft.com/office/powerpoint/2010/main" val="2280677855"/>
              </p:ext>
            </p:extLst>
          </p:nvPr>
        </p:nvGraphicFramePr>
        <p:xfrm>
          <a:off x="622298" y="1446343"/>
          <a:ext cx="10901363" cy="3803652"/>
        </p:xfrm>
        <a:graphic>
          <a:graphicData uri="http://schemas.openxmlformats.org/drawingml/2006/table">
            <a:tbl>
              <a:tblPr firstRow="1" bandRow="1">
                <a:tableStyleId>{793D81CF-94F2-401A-BA57-92F5A7B2D0C5}</a:tableStyleId>
              </a:tblPr>
              <a:tblGrid>
                <a:gridCol w="6997292">
                  <a:extLst>
                    <a:ext uri="{9D8B030D-6E8A-4147-A177-3AD203B41FA5}">
                      <a16:colId xmlns:a16="http://schemas.microsoft.com/office/drawing/2014/main" xmlns="" val="3795754810"/>
                    </a:ext>
                  </a:extLst>
                </a:gridCol>
                <a:gridCol w="3904071">
                  <a:extLst>
                    <a:ext uri="{9D8B030D-6E8A-4147-A177-3AD203B41FA5}">
                      <a16:colId xmlns:a16="http://schemas.microsoft.com/office/drawing/2014/main" xmlns="" val="20003"/>
                    </a:ext>
                  </a:extLst>
                </a:gridCol>
              </a:tblGrid>
              <a:tr h="3917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US" sz="2200" u="none" strike="noStrike" kern="1200" cap="none" normalizeH="0" baseline="0" dirty="0">
                          <a:ln>
                            <a:noFill/>
                          </a:ln>
                          <a:effectLst/>
                          <a:latin typeface="Calibri" panose="020F0502020204030204" pitchFamily="34" charset="0"/>
                          <a:cs typeface="Calibri" panose="020F0502020204030204" pitchFamily="34" charset="0"/>
                        </a:rPr>
                        <a:t>Parameter</a:t>
                      </a:r>
                      <a:endParaRPr kumimoji="0" lang="en-US" sz="2200" b="1"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base" latinLnBrk="0" hangingPunct="1">
                        <a:lnSpc>
                          <a:spcPct val="100000"/>
                        </a:lnSpc>
                        <a:spcBef>
                          <a:spcPct val="30000"/>
                        </a:spcBef>
                        <a:spcAft>
                          <a:spcPct val="0"/>
                        </a:spcAft>
                        <a:buClr>
                          <a:schemeClr val="tx2"/>
                        </a:buClr>
                        <a:buSzPct val="110000"/>
                        <a:buFontTx/>
                        <a:buNone/>
                        <a:tabLst/>
                      </a:pPr>
                      <a:endParaRPr kumimoji="0" lang="en-US" sz="22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51435" marR="51435" marT="25719" marB="25719" anchor="ctr"/>
                </a:tc>
                <a:extLst>
                  <a:ext uri="{0D108BD9-81ED-4DB2-BD59-A6C34878D82A}">
                    <a16:rowId xmlns:a16="http://schemas.microsoft.com/office/drawing/2014/main" xmlns="" val="1420488294"/>
                  </a:ext>
                </a:extLst>
              </a:tr>
              <a:tr h="354995">
                <a:tc>
                  <a:txBody>
                    <a:bodyPr/>
                    <a:lstStyle/>
                    <a:p>
                      <a:pPr marL="0" marR="0" algn="l" defTabSz="457200" rtl="0" eaLnBrk="1" latinLnBrk="0" hangingPunct="1">
                        <a:lnSpc>
                          <a:spcPct val="100000"/>
                        </a:lnSpc>
                        <a:spcBef>
                          <a:spcPts val="0"/>
                        </a:spcBef>
                        <a:spcAft>
                          <a:spcPts val="0"/>
                        </a:spcAft>
                      </a:pPr>
                      <a:r>
                        <a:rPr lang="en-US" sz="2200" kern="1200" dirty="0">
                          <a:effectLst/>
                          <a:latin typeface="Calibri" panose="020F0502020204030204" pitchFamily="34" charset="0"/>
                          <a:cs typeface="Calibri" panose="020F0502020204030204" pitchFamily="34" charset="0"/>
                        </a:rPr>
                        <a:t>Procedural device deficiencies</a:t>
                      </a:r>
                      <a:endParaRPr lang="en-US" sz="2200" b="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25719" marB="25719" anchor="ctr"/>
                </a:tc>
                <a:tc>
                  <a:txBody>
                    <a:bodyPr/>
                    <a:lstStyle/>
                    <a:p>
                      <a:pPr marL="0" marR="0" algn="ctr" defTabSz="457200" rtl="0" eaLnBrk="1" latinLnBrk="0" hangingPunct="1">
                        <a:lnSpc>
                          <a:spcPct val="100000"/>
                        </a:lnSpc>
                        <a:spcBef>
                          <a:spcPts val="0"/>
                        </a:spcBef>
                        <a:spcAft>
                          <a:spcPts val="0"/>
                        </a:spcAft>
                      </a:pPr>
                      <a:r>
                        <a:rPr lang="en-US" sz="2200" kern="1200" dirty="0">
                          <a:effectLst/>
                          <a:latin typeface="Calibri" panose="020F0502020204030204" pitchFamily="34" charset="0"/>
                          <a:cs typeface="Calibri" panose="020F0502020204030204" pitchFamily="34" charset="0"/>
                        </a:rPr>
                        <a:t>0%</a:t>
                      </a:r>
                      <a:endParaRPr lang="en-US" sz="22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25719" marB="25719" anchor="ctr"/>
                </a:tc>
                <a:extLst>
                  <a:ext uri="{0D108BD9-81ED-4DB2-BD59-A6C34878D82A}">
                    <a16:rowId xmlns:a16="http://schemas.microsoft.com/office/drawing/2014/main" xmlns="" val="297584778"/>
                  </a:ext>
                </a:extLst>
              </a:tr>
              <a:tr h="354995">
                <a:tc>
                  <a:txBody>
                    <a:bodyPr/>
                    <a:lstStyle/>
                    <a:p>
                      <a:pPr>
                        <a:lnSpc>
                          <a:spcPct val="100000"/>
                        </a:lnSpc>
                      </a:pPr>
                      <a:r>
                        <a:rPr lang="en-US" sz="2200" kern="1200" dirty="0">
                          <a:effectLst/>
                          <a:latin typeface="Calibri" panose="020F0502020204030204" pitchFamily="34" charset="0"/>
                          <a:cs typeface="Calibri" panose="020F0502020204030204" pitchFamily="34" charset="0"/>
                        </a:rPr>
                        <a:t>Procedure completed as intended</a:t>
                      </a:r>
                      <a:endParaRPr lang="en-US" sz="2200" b="0" kern="1200" dirty="0">
                        <a:solidFill>
                          <a:schemeClr val="tx1"/>
                        </a:solidFill>
                        <a:effectLst/>
                        <a:latin typeface="Calibri" panose="020F0502020204030204" pitchFamily="34" charset="0"/>
                        <a:ea typeface="+mn-ea"/>
                        <a:cs typeface="Calibri" panose="020F0502020204030204" pitchFamily="34" charset="0"/>
                      </a:endParaRPr>
                    </a:p>
                  </a:txBody>
                  <a:tcPr marL="51435" marR="51435" marT="25719" marB="2571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kern="1200" dirty="0">
                          <a:effectLst/>
                          <a:latin typeface="Calibri" panose="020F0502020204030204" pitchFamily="34" charset="0"/>
                          <a:cs typeface="Calibri" panose="020F0502020204030204" pitchFamily="34" charset="0"/>
                        </a:rPr>
                        <a:t>100%</a:t>
                      </a:r>
                      <a:endParaRPr lang="en-US" sz="22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25719" marB="25719" anchor="ctr"/>
                </a:tc>
                <a:extLst>
                  <a:ext uri="{0D108BD9-81ED-4DB2-BD59-A6C34878D82A}">
                    <a16:rowId xmlns:a16="http://schemas.microsoft.com/office/drawing/2014/main" xmlns="" val="4128794461"/>
                  </a:ext>
                </a:extLst>
              </a:tr>
              <a:tr h="354995">
                <a:tc>
                  <a:txBody>
                    <a:bodyPr/>
                    <a:lstStyle/>
                    <a:p>
                      <a:pPr>
                        <a:lnSpc>
                          <a:spcPct val="100000"/>
                        </a:lnSpc>
                      </a:pPr>
                      <a:r>
                        <a:rPr lang="en-US" sz="2200" dirty="0">
                          <a:latin typeface="Calibri" panose="020F0502020204030204" pitchFamily="34" charset="0"/>
                          <a:cs typeface="Calibri" panose="020F0502020204030204" pitchFamily="34" charset="0"/>
                        </a:rPr>
                        <a:t>Peri-procedural serious adverse events* </a:t>
                      </a:r>
                    </a:p>
                  </a:txBody>
                  <a:tcPr marL="51435" marR="51435" marT="25719" marB="2571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200" dirty="0">
                        <a:latin typeface="Calibri" panose="020F0502020204030204" pitchFamily="34" charset="0"/>
                        <a:cs typeface="Calibri" panose="020F0502020204030204" pitchFamily="34" charset="0"/>
                      </a:endParaRPr>
                    </a:p>
                  </a:txBody>
                  <a:tcPr marL="51435" marR="51435" marT="25719" marB="25719" anchor="ctr"/>
                </a:tc>
                <a:extLst>
                  <a:ext uri="{0D108BD9-81ED-4DB2-BD59-A6C34878D82A}">
                    <a16:rowId xmlns:a16="http://schemas.microsoft.com/office/drawing/2014/main" xmlns="" val="10004"/>
                  </a:ext>
                </a:extLst>
              </a:tr>
              <a:tr h="354995">
                <a:tc>
                  <a:txBody>
                    <a:bodyPr/>
                    <a:lstStyle/>
                    <a:p>
                      <a:pPr marL="457200" marR="0" lvl="1" algn="l" defTabSz="457200" rtl="0" eaLnBrk="1" latinLnBrk="0" hangingPunct="1">
                        <a:lnSpc>
                          <a:spcPct val="100000"/>
                        </a:lnSpc>
                        <a:spcBef>
                          <a:spcPts val="0"/>
                        </a:spcBef>
                        <a:spcAft>
                          <a:spcPts val="0"/>
                        </a:spcAft>
                      </a:pPr>
                      <a:r>
                        <a:rPr lang="en-US" sz="2200" dirty="0">
                          <a:latin typeface="Calibri" panose="020F0502020204030204" pitchFamily="34" charset="0"/>
                          <a:cs typeface="Calibri" panose="020F0502020204030204" pitchFamily="34" charset="0"/>
                        </a:rPr>
                        <a:t>Vascular access site pseudoaneurysm**</a:t>
                      </a:r>
                    </a:p>
                  </a:txBody>
                  <a:tcPr marL="51435" marR="51435" marT="25719" marB="2571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2%</a:t>
                      </a:r>
                    </a:p>
                  </a:txBody>
                  <a:tcPr marL="51435" marR="51435" marT="25719" marB="25719" anchor="ctr"/>
                </a:tc>
                <a:extLst>
                  <a:ext uri="{0D108BD9-81ED-4DB2-BD59-A6C34878D82A}">
                    <a16:rowId xmlns:a16="http://schemas.microsoft.com/office/drawing/2014/main" xmlns="" val="10005"/>
                  </a:ext>
                </a:extLst>
              </a:tr>
              <a:tr h="354995">
                <a:tc>
                  <a:txBody>
                    <a:bodyPr/>
                    <a:lstStyle/>
                    <a:p>
                      <a:pPr marL="457200" marR="0" lvl="1" algn="l" defTabSz="457200" rtl="0" eaLnBrk="1" latinLnBrk="0" hangingPunct="1">
                        <a:lnSpc>
                          <a:spcPct val="100000"/>
                        </a:lnSpc>
                        <a:spcBef>
                          <a:spcPts val="0"/>
                        </a:spcBef>
                        <a:spcAft>
                          <a:spcPts val="0"/>
                        </a:spcAft>
                      </a:pPr>
                      <a:r>
                        <a:rPr lang="en-US" sz="2200" dirty="0">
                          <a:latin typeface="Calibri" panose="020F0502020204030204" pitchFamily="34" charset="0"/>
                          <a:cs typeface="Calibri" panose="020F0502020204030204" pitchFamily="34" charset="0"/>
                        </a:rPr>
                        <a:t>Vascular access site Hemorrhage**</a:t>
                      </a:r>
                    </a:p>
                  </a:txBody>
                  <a:tcPr marL="51435" marR="51435" marT="25719" marB="2571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2%</a:t>
                      </a:r>
                    </a:p>
                  </a:txBody>
                  <a:tcPr marL="51435" marR="51435" marT="25719" marB="25719" anchor="ctr"/>
                </a:tc>
                <a:extLst>
                  <a:ext uri="{0D108BD9-81ED-4DB2-BD59-A6C34878D82A}">
                    <a16:rowId xmlns:a16="http://schemas.microsoft.com/office/drawing/2014/main" xmlns="" val="10006"/>
                  </a:ext>
                </a:extLst>
              </a:tr>
              <a:tr h="393853">
                <a:tc>
                  <a:txBody>
                    <a:bodyPr/>
                    <a:lstStyle/>
                    <a:p>
                      <a:pPr marL="457200" marR="0" lvl="1" algn="l" defTabSz="457200" rtl="0" eaLnBrk="1" latinLnBrk="0" hangingPunct="1">
                        <a:lnSpc>
                          <a:spcPct val="100000"/>
                        </a:lnSpc>
                        <a:spcBef>
                          <a:spcPts val="0"/>
                        </a:spcBef>
                        <a:spcAft>
                          <a:spcPts val="0"/>
                        </a:spcAft>
                      </a:pPr>
                      <a:r>
                        <a:rPr lang="en-US" sz="2200" dirty="0">
                          <a:latin typeface="Calibri" panose="020F0502020204030204" pitchFamily="34" charset="0"/>
                          <a:cs typeface="Calibri" panose="020F0502020204030204" pitchFamily="34" charset="0"/>
                        </a:rPr>
                        <a:t>Vascular access site infection</a:t>
                      </a:r>
                    </a:p>
                  </a:txBody>
                  <a:tcPr marL="51435" marR="51435" marT="25719" marB="25719"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2%</a:t>
                      </a:r>
                    </a:p>
                  </a:txBody>
                  <a:tcPr marL="51435" marR="51435" marT="25719" marB="25719" anchor="ctr"/>
                </a:tc>
                <a:extLst>
                  <a:ext uri="{0D108BD9-81ED-4DB2-BD59-A6C34878D82A}">
                    <a16:rowId xmlns:a16="http://schemas.microsoft.com/office/drawing/2014/main" xmlns="" val="3068905818"/>
                  </a:ext>
                </a:extLst>
              </a:tr>
              <a:tr h="355231">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Abdominal pain</a:t>
                      </a:r>
                    </a:p>
                  </a:txBody>
                  <a:tcPr marL="51435" marR="51435" marT="25719" marB="25719"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2%</a:t>
                      </a:r>
                    </a:p>
                  </a:txBody>
                  <a:tcPr marL="51435" marR="51435" marT="25719" marB="25719" anchor="ctr"/>
                </a:tc>
                <a:extLst>
                  <a:ext uri="{0D108BD9-81ED-4DB2-BD59-A6C34878D82A}">
                    <a16:rowId xmlns:a16="http://schemas.microsoft.com/office/drawing/2014/main" xmlns="" val="2547851221"/>
                  </a:ext>
                </a:extLst>
              </a:tr>
              <a:tr h="66277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Renal artery complication requiring intervention***</a:t>
                      </a:r>
                    </a:p>
                  </a:txBody>
                  <a:tcPr marL="51435" marR="51435" marT="25719" marB="25719"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200" dirty="0">
                          <a:latin typeface="Calibri" panose="020F0502020204030204" pitchFamily="34" charset="0"/>
                          <a:cs typeface="Calibri" panose="020F0502020204030204" pitchFamily="34" charset="0"/>
                        </a:rPr>
                        <a:t>0%</a:t>
                      </a:r>
                      <a:endParaRPr lang="en-US" sz="2200" b="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1435" marR="51435" marT="25719" marB="25719" anchor="ctr"/>
                </a:tc>
                <a:extLst>
                  <a:ext uri="{0D108BD9-81ED-4DB2-BD59-A6C34878D82A}">
                    <a16:rowId xmlns:a16="http://schemas.microsoft.com/office/drawing/2014/main" xmlns="" val="670246513"/>
                  </a:ext>
                </a:extLst>
              </a:tr>
            </a:tbl>
          </a:graphicData>
        </a:graphic>
      </p:graphicFrame>
      <p:sp>
        <p:nvSpPr>
          <p:cNvPr id="6" name="TextBox 5"/>
          <p:cNvSpPr txBox="1"/>
          <p:nvPr/>
        </p:nvSpPr>
        <p:spPr>
          <a:xfrm>
            <a:off x="3361918" y="6541495"/>
            <a:ext cx="6053260" cy="256545"/>
          </a:xfrm>
          <a:prstGeom prst="rect">
            <a:avLst/>
          </a:prstGeom>
          <a:noFill/>
        </p:spPr>
        <p:txBody>
          <a:bodyPr wrap="none" rtlCol="0">
            <a:spAutoFit/>
          </a:bodyPr>
          <a:lstStyle/>
          <a:p>
            <a:r>
              <a:rPr lang="en-US" sz="1067" dirty="0"/>
              <a:t>The Peregrine System™ Infusion Catheter is CE marked and only for use in the European Union </a:t>
            </a:r>
          </a:p>
        </p:txBody>
      </p:sp>
      <p:sp>
        <p:nvSpPr>
          <p:cNvPr id="11" name="TextBox 10">
            <a:extLst>
              <a:ext uri="{FF2B5EF4-FFF2-40B4-BE49-F238E27FC236}">
                <a16:creationId xmlns:a16="http://schemas.microsoft.com/office/drawing/2014/main" xmlns="" id="{2357C3D4-4808-41D2-933A-057196D33BE9}"/>
              </a:ext>
            </a:extLst>
          </p:cNvPr>
          <p:cNvSpPr txBox="1"/>
          <p:nvPr/>
        </p:nvSpPr>
        <p:spPr>
          <a:xfrm>
            <a:off x="685800" y="5402721"/>
            <a:ext cx="9729378" cy="830997"/>
          </a:xfrm>
          <a:prstGeom prst="rect">
            <a:avLst/>
          </a:prstGeom>
          <a:noFill/>
        </p:spPr>
        <p:txBody>
          <a:bodyPr wrap="square" rtlCol="0">
            <a:spAutoFit/>
          </a:bodyPr>
          <a:lstStyle/>
          <a:p>
            <a:r>
              <a:rPr lang="en-US" sz="1600" i="1" dirty="0"/>
              <a:t>* As adjudicated by the CEC to be related to procedure, if available, otherwise by investigator</a:t>
            </a:r>
          </a:p>
          <a:p>
            <a:r>
              <a:rPr lang="en-US" sz="1600" i="1" dirty="0"/>
              <a:t>** Pseudoaneurysm requiring intervention and bleeding reported in one patient.  </a:t>
            </a:r>
          </a:p>
          <a:p>
            <a:r>
              <a:rPr lang="en-US" sz="1600" i="1" dirty="0"/>
              <a:t>***Two minor dissections not requiring intervention were reported. Both were resolved without sequelae.</a:t>
            </a:r>
          </a:p>
        </p:txBody>
      </p:sp>
      <p:sp>
        <p:nvSpPr>
          <p:cNvPr id="9" name="TextBox 8">
            <a:extLst>
              <a:ext uri="{FF2B5EF4-FFF2-40B4-BE49-F238E27FC236}">
                <a16:creationId xmlns:a16="http://schemas.microsoft.com/office/drawing/2014/main" xmlns="" id="{7C4F2395-BD7A-4422-934E-00CBEB221FF2}"/>
              </a:ext>
            </a:extLst>
          </p:cNvPr>
          <p:cNvSpPr txBox="1"/>
          <p:nvPr/>
        </p:nvSpPr>
        <p:spPr>
          <a:xfrm>
            <a:off x="8928101" y="6388769"/>
            <a:ext cx="2641600" cy="307777"/>
          </a:xfrm>
          <a:prstGeom prst="rect">
            <a:avLst/>
          </a:prstGeom>
          <a:noFill/>
        </p:spPr>
        <p:txBody>
          <a:bodyPr wrap="square" rtlCol="0">
            <a:spAutoFit/>
          </a:bodyPr>
          <a:lstStyle/>
          <a:p>
            <a:pPr algn="r"/>
            <a:r>
              <a:rPr lang="en-US" sz="1400" b="1" i="1" dirty="0"/>
              <a:t>Data as of 11 Dec 2019</a:t>
            </a:r>
          </a:p>
        </p:txBody>
      </p:sp>
    </p:spTree>
    <p:extLst>
      <p:ext uri="{BB962C8B-B14F-4D97-AF65-F5344CB8AC3E}">
        <p14:creationId xmlns:p14="http://schemas.microsoft.com/office/powerpoint/2010/main" val="84200503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299" y="228600"/>
            <a:ext cx="10901363" cy="1305124"/>
          </a:xfrm>
          <a:noFill/>
          <a:ln>
            <a:noFill/>
          </a:ln>
          <a:effectLst/>
        </p:spPr>
        <p:txBody>
          <a:bodyPr vert="horz" wrap="square" lIns="91440" tIns="45720" rIns="91440" bIns="45720" numCol="1" anchor="ctr" anchorCtr="0" compatLnSpc="1">
            <a:prstTxWarp prst="textNoShape">
              <a:avLst/>
            </a:prstTxWarp>
            <a:noAutofit/>
          </a:bodyPr>
          <a:lstStyle/>
          <a:p>
            <a:r>
              <a:rPr lang="en-US" sz="3200" dirty="0">
                <a:latin typeface="Calibri" panose="020F0502020204030204" pitchFamily="34" charset="0"/>
                <a:cs typeface="Calibri" panose="020F0502020204030204" pitchFamily="34" charset="0"/>
              </a:rPr>
              <a:t>Medication through 6 Months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Patient Reported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4603095"/>
              </p:ext>
            </p:extLst>
          </p:nvPr>
        </p:nvGraphicFramePr>
        <p:xfrm>
          <a:off x="914398" y="1542511"/>
          <a:ext cx="10274301" cy="4711573"/>
        </p:xfrm>
        <a:graphic>
          <a:graphicData uri="http://schemas.openxmlformats.org/drawingml/2006/table">
            <a:tbl>
              <a:tblPr firstRow="1" firstCol="1" bandRow="1">
                <a:tableStyleId>{793D81CF-94F2-401A-BA57-92F5A7B2D0C5}</a:tableStyleId>
              </a:tblPr>
              <a:tblGrid>
                <a:gridCol w="3918467">
                  <a:extLst>
                    <a:ext uri="{9D8B030D-6E8A-4147-A177-3AD203B41FA5}">
                      <a16:colId xmlns:a16="http://schemas.microsoft.com/office/drawing/2014/main" xmlns="" val="20000"/>
                    </a:ext>
                  </a:extLst>
                </a:gridCol>
                <a:gridCol w="1807292">
                  <a:extLst>
                    <a:ext uri="{9D8B030D-6E8A-4147-A177-3AD203B41FA5}">
                      <a16:colId xmlns:a16="http://schemas.microsoft.com/office/drawing/2014/main" xmlns="" val="20001"/>
                    </a:ext>
                  </a:extLst>
                </a:gridCol>
                <a:gridCol w="1659676">
                  <a:extLst>
                    <a:ext uri="{9D8B030D-6E8A-4147-A177-3AD203B41FA5}">
                      <a16:colId xmlns:a16="http://schemas.microsoft.com/office/drawing/2014/main" xmlns="" val="20002"/>
                    </a:ext>
                  </a:extLst>
                </a:gridCol>
                <a:gridCol w="1444433">
                  <a:extLst>
                    <a:ext uri="{9D8B030D-6E8A-4147-A177-3AD203B41FA5}">
                      <a16:colId xmlns:a16="http://schemas.microsoft.com/office/drawing/2014/main" xmlns="" val="2463134721"/>
                    </a:ext>
                  </a:extLst>
                </a:gridCol>
                <a:gridCol w="1444433">
                  <a:extLst>
                    <a:ext uri="{9D8B030D-6E8A-4147-A177-3AD203B41FA5}">
                      <a16:colId xmlns:a16="http://schemas.microsoft.com/office/drawing/2014/main" xmlns="" val="4046008722"/>
                    </a:ext>
                  </a:extLst>
                </a:gridCol>
              </a:tblGrid>
              <a:tr h="298704">
                <a:tc>
                  <a:txBody>
                    <a:bodyPr/>
                    <a:lstStyle/>
                    <a:p>
                      <a:pPr marL="0" marR="0" algn="ctr">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lnSpc>
                          <a:spcPct val="105000"/>
                        </a:lnSpc>
                        <a:spcBef>
                          <a:spcPts val="0"/>
                        </a:spcBef>
                        <a:spcAft>
                          <a:spcPts val="0"/>
                        </a:spcAft>
                      </a:pPr>
                      <a:r>
                        <a:rPr lang="en-US" sz="2000" dirty="0">
                          <a:effectLst/>
                          <a:latin typeface="Calibri" panose="020F0502020204030204" pitchFamily="34" charset="0"/>
                          <a:cs typeface="Calibri" panose="020F0502020204030204" pitchFamily="34" charset="0"/>
                        </a:rPr>
                        <a:t>Baseline</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algn="ctr">
                        <a:lnSpc>
                          <a:spcPct val="105000"/>
                        </a:lnSpc>
                        <a:spcBef>
                          <a:spcPts val="0"/>
                        </a:spcBef>
                        <a:spcAft>
                          <a:spcPts val="0"/>
                        </a:spcAft>
                      </a:pPr>
                      <a:r>
                        <a:rPr lang="en-US" sz="2000" dirty="0">
                          <a:effectLst/>
                          <a:latin typeface="Calibri" panose="020F0502020204030204" pitchFamily="34" charset="0"/>
                          <a:cs typeface="Calibri" panose="020F0502020204030204" pitchFamily="34" charset="0"/>
                        </a:rPr>
                        <a:t>1 Month</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lang="en-US" sz="2000" dirty="0">
                          <a:effectLst/>
                          <a:latin typeface="Calibri" panose="020F0502020204030204" pitchFamily="34" charset="0"/>
                          <a:cs typeface="Calibri" panose="020F0502020204030204" pitchFamily="34" charset="0"/>
                        </a:rPr>
                        <a:t>3 Month</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tc>
                  <a:txBody>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lang="en-US" sz="2000" dirty="0">
                          <a:effectLst/>
                          <a:latin typeface="Calibri" panose="020F0502020204030204" pitchFamily="34" charset="0"/>
                          <a:cs typeface="Calibri" panose="020F0502020204030204" pitchFamily="34" charset="0"/>
                        </a:rPr>
                        <a:t>6 Month</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b"/>
                </a:tc>
                <a:extLst>
                  <a:ext uri="{0D108BD9-81ED-4DB2-BD59-A6C34878D82A}">
                    <a16:rowId xmlns:a16="http://schemas.microsoft.com/office/drawing/2014/main" xmlns="" val="10000"/>
                  </a:ext>
                </a:extLst>
              </a:tr>
              <a:tr h="256032">
                <a:tc>
                  <a:txBody>
                    <a:bodyPr/>
                    <a:lstStyle/>
                    <a:p>
                      <a:pPr marL="0" marR="0">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Mean Antihypertensive Medications</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a:lnSpc>
                          <a:spcPct val="105000"/>
                        </a:lnSpc>
                        <a:spcBef>
                          <a:spcPts val="0"/>
                        </a:spcBef>
                        <a:spcAft>
                          <a:spcPts val="0"/>
                        </a:spcAft>
                      </a:pP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a:lnSpc>
                          <a:spcPct val="105000"/>
                        </a:lnSpc>
                        <a:spcBef>
                          <a:spcPts val="0"/>
                        </a:spcBef>
                        <a:spcAft>
                          <a:spcPts val="0"/>
                        </a:spcAft>
                      </a:pP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xmlns="" val="10001"/>
                  </a:ext>
                </a:extLst>
              </a:tr>
              <a:tr h="256032">
                <a:tc>
                  <a:txBody>
                    <a:bodyPr/>
                    <a:lstStyle/>
                    <a:p>
                      <a:pPr marL="0" marR="0">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N</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45</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1800" kern="1200">
                          <a:effectLst/>
                          <a:latin typeface="Calibri" panose="020F0502020204030204" pitchFamily="34" charset="0"/>
                          <a:cs typeface="Calibri" panose="020F0502020204030204" pitchFamily="34" charset="0"/>
                        </a:rPr>
                        <a:t>45</a:t>
                      </a:r>
                      <a:endParaRPr lang="en-US" sz="1800" kern="120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1800" kern="1200">
                          <a:effectLst/>
                          <a:latin typeface="Calibri" panose="020F0502020204030204" pitchFamily="34" charset="0"/>
                          <a:cs typeface="Calibri" panose="020F0502020204030204" pitchFamily="34" charset="0"/>
                        </a:rPr>
                        <a:t>44</a:t>
                      </a:r>
                      <a:endParaRPr lang="en-US" sz="1800" kern="120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44</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02"/>
                  </a:ext>
                </a:extLst>
              </a:tr>
              <a:tr h="256032">
                <a:tc>
                  <a:txBody>
                    <a:bodyPr/>
                    <a:lstStyle/>
                    <a:p>
                      <a:pPr marL="0" marR="0">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Mean ± SD</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5.1 ± 1.5</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4.8 ± 1.5</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4.8 ± 1.4</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4.7 ± 1.6</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03"/>
                  </a:ext>
                </a:extLst>
              </a:tr>
              <a:tr h="291645">
                <a:tc gridSpan="2">
                  <a:txBody>
                    <a:bodyPr/>
                    <a:lstStyle/>
                    <a:p>
                      <a:pPr marL="0" marR="0">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Number of Antihypertensive Medications </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hMerge="1">
                  <a:txBody>
                    <a:bodyPr/>
                    <a:lstStyle/>
                    <a:p>
                      <a:pPr marL="0" marR="0" algn="ctr">
                        <a:lnSpc>
                          <a:spcPct val="105000"/>
                        </a:lnSpc>
                        <a:spcBef>
                          <a:spcPts val="0"/>
                        </a:spcBef>
                        <a:spcAft>
                          <a:spcPts val="0"/>
                        </a:spcAft>
                      </a:pPr>
                      <a:endParaRPr lang="en-US" sz="1600" b="0" dirty="0">
                        <a:effectLst/>
                        <a:latin typeface="Calibri" panose="020F0502020204030204" pitchFamily="34" charset="0"/>
                        <a:ea typeface="Calibri" panose="020F0502020204030204" pitchFamily="34" charset="0"/>
                      </a:endParaRPr>
                    </a:p>
                  </a:txBody>
                  <a:tcPr marL="0" marR="0" marT="0" marB="0"/>
                </a:tc>
                <a:tc>
                  <a:txBody>
                    <a:bodyPr/>
                    <a:lstStyle/>
                    <a:p>
                      <a:pPr marL="0" marR="0" algn="ctr">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a:lnSpc>
                          <a:spcPct val="105000"/>
                        </a:lnSpc>
                        <a:spcBef>
                          <a:spcPts val="0"/>
                        </a:spcBef>
                        <a:spcAft>
                          <a:spcPts val="0"/>
                        </a:spcAft>
                      </a:pP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05"/>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3</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24%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22%</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23%</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23%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06"/>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4</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11%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16%</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16%</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11%</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07"/>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5</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20%</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22%</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25%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25%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08"/>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6</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22%</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27%</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23%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23%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09"/>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7</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22%</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11%</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11%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11%</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10"/>
                  </a:ext>
                </a:extLst>
              </a:tr>
              <a:tr h="283005">
                <a:tc gridSpan="2">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Number of Antihypertensive Medications</a:t>
                      </a:r>
                      <a:r>
                        <a:rPr lang="en-US" sz="1800" kern="1200" dirty="0">
                          <a:effectLst/>
                          <a:latin typeface="Calibri" panose="020F0502020204030204" pitchFamily="34" charset="0"/>
                          <a:cs typeface="Calibri" panose="020F0502020204030204" pitchFamily="34" charset="0"/>
                        </a:rPr>
                        <a:t>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nchor="ctr"/>
                </a:tc>
                <a:tc hMerge="1">
                  <a:txBody>
                    <a:bodyPr/>
                    <a:lstStyle/>
                    <a:p>
                      <a:pPr marL="0" marR="0" algn="ctr" defTabSz="457200" rtl="0" eaLnBrk="1" latinLnBrk="0" hangingPunct="1">
                        <a:lnSpc>
                          <a:spcPct val="105000"/>
                        </a:lnSpc>
                        <a:spcBef>
                          <a:spcPts val="0"/>
                        </a:spcBef>
                        <a:spcAft>
                          <a:spcPts val="0"/>
                        </a:spcAft>
                      </a:pPr>
                      <a:endParaRPr lang="en-US" sz="1600" kern="1200" dirty="0">
                        <a:solidFill>
                          <a:schemeClr val="tx1"/>
                        </a:solidFill>
                        <a:effectLst/>
                        <a:latin typeface="+mn-lt"/>
                        <a:ea typeface="+mn-ea"/>
                        <a:cs typeface="+mn-cs"/>
                      </a:endParaRPr>
                    </a:p>
                  </a:txBody>
                  <a:tcPr marL="0" marR="0" marT="0" marB="0" anchor="ctr"/>
                </a:tc>
                <a:tc>
                  <a:txBody>
                    <a:bodyPr/>
                    <a:lstStyle/>
                    <a:p>
                      <a:pPr marL="0" marR="0" algn="ctr" defTabSz="457200" rtl="0" eaLnBrk="1" latinLnBrk="0" hangingPunct="1">
                        <a:lnSpc>
                          <a:spcPct val="105000"/>
                        </a:lnSpc>
                        <a:spcBef>
                          <a:spcPts val="0"/>
                        </a:spcBef>
                        <a:spcAft>
                          <a:spcPts val="0"/>
                        </a:spcAft>
                      </a:pPr>
                      <a:r>
                        <a:rPr lang="en-US" sz="1800" kern="1200" dirty="0">
                          <a:effectLst/>
                          <a:latin typeface="Calibri" panose="020F0502020204030204" pitchFamily="34" charset="0"/>
                          <a:cs typeface="Calibri" panose="020F0502020204030204" pitchFamily="34" charset="0"/>
                        </a:rPr>
                        <a:t> </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457200" rtl="0" eaLnBrk="1" latinLnBrk="0" hangingPunct="1">
                        <a:lnSpc>
                          <a:spcPct val="105000"/>
                        </a:lnSpc>
                        <a:spcBef>
                          <a:spcPts val="0"/>
                        </a:spcBef>
                        <a:spcAft>
                          <a:spcPts val="0"/>
                        </a:spcAft>
                      </a:pP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457200" rtl="0" eaLnBrk="1" latinLnBrk="0" hangingPunct="1">
                        <a:lnSpc>
                          <a:spcPct val="105000"/>
                        </a:lnSpc>
                        <a:spcBef>
                          <a:spcPts val="0"/>
                        </a:spcBef>
                        <a:spcAft>
                          <a:spcPts val="0"/>
                        </a:spcAft>
                      </a:pP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11"/>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Increased 1</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457200" rtl="0" eaLnBrk="1" latinLnBrk="0" hangingPunct="1">
                        <a:lnSpc>
                          <a:spcPct val="105000"/>
                        </a:lnSpc>
                        <a:spcBef>
                          <a:spcPts val="0"/>
                        </a:spcBef>
                        <a:spcAft>
                          <a:spcPts val="0"/>
                        </a:spcAft>
                      </a:pPr>
                      <a:r>
                        <a:rPr lang="en-US" sz="1800" kern="1200" dirty="0">
                          <a:effectLst/>
                          <a:latin typeface="Calibri" panose="020F0502020204030204" pitchFamily="34" charset="0"/>
                          <a:cs typeface="Calibri" panose="020F0502020204030204" pitchFamily="34" charset="0"/>
                        </a:rPr>
                        <a:t>-</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2%</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5%</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14"/>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No Change</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457200" rtl="0" eaLnBrk="1" latinLnBrk="0" hangingPunct="1">
                        <a:lnSpc>
                          <a:spcPct val="105000"/>
                        </a:lnSpc>
                        <a:spcBef>
                          <a:spcPts val="0"/>
                        </a:spcBef>
                        <a:spcAft>
                          <a:spcPts val="0"/>
                        </a:spcAft>
                      </a:pPr>
                      <a:r>
                        <a:rPr lang="en-US" sz="1800" kern="1200" dirty="0">
                          <a:effectLst/>
                          <a:latin typeface="Calibri" panose="020F0502020204030204" pitchFamily="34" charset="0"/>
                          <a:cs typeface="Calibri" panose="020F0502020204030204" pitchFamily="34" charset="0"/>
                        </a:rPr>
                        <a:t>-</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84%</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84%</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kern="1200" dirty="0">
                          <a:effectLst/>
                          <a:latin typeface="Calibri" panose="020F0502020204030204" pitchFamily="34" charset="0"/>
                          <a:cs typeface="Calibri" panose="020F0502020204030204" pitchFamily="34" charset="0"/>
                        </a:rPr>
                        <a:t>73%</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15"/>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Decreased 1</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457200" rtl="0" eaLnBrk="1" latinLnBrk="0" hangingPunct="1">
                        <a:lnSpc>
                          <a:spcPct val="105000"/>
                        </a:lnSpc>
                        <a:spcBef>
                          <a:spcPts val="0"/>
                        </a:spcBef>
                        <a:spcAft>
                          <a:spcPts val="0"/>
                        </a:spcAft>
                      </a:pPr>
                      <a:r>
                        <a:rPr lang="en-US" sz="1800" kern="1200" dirty="0">
                          <a:effectLst/>
                          <a:latin typeface="Calibri" panose="020F0502020204030204" pitchFamily="34" charset="0"/>
                          <a:cs typeface="Calibri" panose="020F0502020204030204" pitchFamily="34" charset="0"/>
                        </a:rPr>
                        <a:t>-</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b="1" kern="1200" dirty="0">
                          <a:solidFill>
                            <a:srgbClr val="00B050"/>
                          </a:solidFill>
                          <a:effectLst/>
                          <a:latin typeface="Calibri" panose="020F0502020204030204" pitchFamily="34" charset="0"/>
                          <a:cs typeface="Calibri" panose="020F0502020204030204" pitchFamily="34" charset="0"/>
                        </a:rPr>
                        <a:t>2%</a:t>
                      </a:r>
                      <a:endParaRPr lang="en-US" sz="1800" b="1" kern="1200" dirty="0">
                        <a:solidFill>
                          <a:srgbClr val="00B050"/>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b="1" kern="1200" dirty="0">
                          <a:solidFill>
                            <a:srgbClr val="00B050"/>
                          </a:solidFill>
                          <a:effectLst/>
                          <a:latin typeface="Calibri" panose="020F0502020204030204" pitchFamily="34" charset="0"/>
                          <a:cs typeface="Calibri" panose="020F0502020204030204" pitchFamily="34" charset="0"/>
                        </a:rPr>
                        <a:t>5%</a:t>
                      </a:r>
                      <a:endParaRPr lang="en-US" sz="1800" b="1" kern="1200" dirty="0">
                        <a:solidFill>
                          <a:srgbClr val="00B050"/>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b="1" kern="1200" dirty="0">
                          <a:solidFill>
                            <a:srgbClr val="00B050"/>
                          </a:solidFill>
                          <a:effectLst/>
                          <a:latin typeface="Calibri" panose="020F0502020204030204" pitchFamily="34" charset="0"/>
                          <a:cs typeface="Calibri" panose="020F0502020204030204" pitchFamily="34" charset="0"/>
                        </a:rPr>
                        <a:t>9%</a:t>
                      </a:r>
                      <a:endParaRPr lang="en-US" sz="1800" b="1" kern="1200" dirty="0">
                        <a:solidFill>
                          <a:srgbClr val="00B050"/>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16"/>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Decreased 2</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457200" rtl="0" eaLnBrk="1" latinLnBrk="0" hangingPunct="1">
                        <a:lnSpc>
                          <a:spcPct val="105000"/>
                        </a:lnSpc>
                        <a:spcBef>
                          <a:spcPts val="0"/>
                        </a:spcBef>
                        <a:spcAft>
                          <a:spcPts val="0"/>
                        </a:spcAft>
                      </a:pPr>
                      <a:r>
                        <a:rPr lang="en-US" sz="1800" kern="1200" dirty="0">
                          <a:effectLst/>
                          <a:latin typeface="Calibri" panose="020F0502020204030204" pitchFamily="34" charset="0"/>
                          <a:cs typeface="Calibri" panose="020F0502020204030204" pitchFamily="34" charset="0"/>
                        </a:rPr>
                        <a:t>-</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b="1" kern="1200" dirty="0">
                          <a:solidFill>
                            <a:srgbClr val="00B050"/>
                          </a:solidFill>
                          <a:effectLst/>
                          <a:latin typeface="Calibri" panose="020F0502020204030204" pitchFamily="34" charset="0"/>
                          <a:cs typeface="Calibri" panose="020F0502020204030204" pitchFamily="34" charset="0"/>
                        </a:rPr>
                        <a:t>7%</a:t>
                      </a:r>
                      <a:endParaRPr lang="en-US" sz="1800" b="1" kern="1200" dirty="0">
                        <a:solidFill>
                          <a:srgbClr val="00B050"/>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b="1" kern="1200" dirty="0">
                          <a:solidFill>
                            <a:srgbClr val="00B050"/>
                          </a:solidFill>
                          <a:effectLst/>
                          <a:latin typeface="Calibri" panose="020F0502020204030204" pitchFamily="34" charset="0"/>
                          <a:cs typeface="Calibri" panose="020F0502020204030204" pitchFamily="34" charset="0"/>
                        </a:rPr>
                        <a:t>5%</a:t>
                      </a:r>
                      <a:endParaRPr lang="en-US" sz="1800" b="1" kern="1200" dirty="0">
                        <a:solidFill>
                          <a:srgbClr val="00B050"/>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b="1" kern="1200" dirty="0">
                          <a:solidFill>
                            <a:srgbClr val="00B050"/>
                          </a:solidFill>
                          <a:effectLst/>
                          <a:latin typeface="Calibri" panose="020F0502020204030204" pitchFamily="34" charset="0"/>
                          <a:cs typeface="Calibri" panose="020F0502020204030204" pitchFamily="34" charset="0"/>
                        </a:rPr>
                        <a:t>9%</a:t>
                      </a:r>
                      <a:endParaRPr lang="en-US" sz="1800" b="1" kern="1200" dirty="0">
                        <a:solidFill>
                          <a:srgbClr val="00B050"/>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17"/>
                  </a:ext>
                </a:extLst>
              </a:tr>
              <a:tr h="256032">
                <a:tc>
                  <a:txBody>
                    <a:bodyPr/>
                    <a:lstStyle/>
                    <a:p>
                      <a:pPr marL="0" marR="0" algn="l">
                        <a:lnSpc>
                          <a:spcPct val="105000"/>
                        </a:lnSpc>
                        <a:spcBef>
                          <a:spcPts val="0"/>
                        </a:spcBef>
                        <a:spcAft>
                          <a:spcPts val="0"/>
                        </a:spcAft>
                      </a:pPr>
                      <a:r>
                        <a:rPr lang="en-US" sz="1800" dirty="0">
                          <a:effectLst/>
                          <a:latin typeface="Calibri" panose="020F0502020204030204" pitchFamily="34" charset="0"/>
                          <a:cs typeface="Calibri" panose="020F0502020204030204" pitchFamily="34" charset="0"/>
                        </a:rPr>
                        <a:t>          Decreased 3</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tc>
                  <a:txBody>
                    <a:bodyPr/>
                    <a:lstStyle/>
                    <a:p>
                      <a:pPr marL="0" marR="0" algn="ctr" defTabSz="457200" rtl="0" eaLnBrk="1" latinLnBrk="0" hangingPunct="1">
                        <a:lnSpc>
                          <a:spcPct val="105000"/>
                        </a:lnSpc>
                        <a:spcBef>
                          <a:spcPts val="0"/>
                        </a:spcBef>
                        <a:spcAft>
                          <a:spcPts val="0"/>
                        </a:spcAft>
                      </a:pPr>
                      <a:r>
                        <a:rPr lang="en-US" sz="1800" kern="1200" dirty="0">
                          <a:effectLst/>
                          <a:latin typeface="Calibri" panose="020F0502020204030204" pitchFamily="34" charset="0"/>
                          <a:cs typeface="Calibri" panose="020F0502020204030204" pitchFamily="34" charset="0"/>
                        </a:rPr>
                        <a:t>-</a:t>
                      </a:r>
                      <a:endParaRPr lang="en-US" sz="1800" kern="1200" dirty="0">
                        <a:solidFill>
                          <a:schemeClr val="tx1"/>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b="1" kern="1200" dirty="0">
                          <a:solidFill>
                            <a:srgbClr val="00B050"/>
                          </a:solidFill>
                          <a:effectLst/>
                          <a:latin typeface="Calibri" panose="020F0502020204030204" pitchFamily="34" charset="0"/>
                          <a:cs typeface="Calibri" panose="020F0502020204030204" pitchFamily="34" charset="0"/>
                        </a:rPr>
                        <a:t>4%</a:t>
                      </a:r>
                      <a:endParaRPr lang="en-US" sz="1800" b="1" kern="1200" dirty="0">
                        <a:solidFill>
                          <a:srgbClr val="00B050"/>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b="1" kern="1200" dirty="0">
                          <a:solidFill>
                            <a:srgbClr val="00B050"/>
                          </a:solidFill>
                          <a:effectLst/>
                          <a:latin typeface="Calibri" panose="020F0502020204030204" pitchFamily="34" charset="0"/>
                          <a:cs typeface="Calibri" panose="020F0502020204030204" pitchFamily="34" charset="0"/>
                        </a:rPr>
                        <a:t>5%</a:t>
                      </a:r>
                      <a:endParaRPr lang="en-US" sz="1800" b="1" kern="1200" dirty="0">
                        <a:solidFill>
                          <a:srgbClr val="00B050"/>
                        </a:solidFill>
                        <a:effectLst/>
                        <a:latin typeface="Calibri" panose="020F0502020204030204" pitchFamily="34" charset="0"/>
                        <a:ea typeface="+mn-ea"/>
                        <a:cs typeface="Calibri" panose="020F0502020204030204" pitchFamily="34" charset="0"/>
                      </a:endParaRPr>
                    </a:p>
                  </a:txBody>
                  <a:tcPr marL="0" marR="0" marT="0" marB="0"/>
                </a:tc>
                <a:tc>
                  <a:txBody>
                    <a:bodyPr/>
                    <a:lstStyle/>
                    <a:p>
                      <a:pPr marL="0" marR="0" algn="ctr" defTabSz="914400" rtl="0" eaLnBrk="1" latinLnBrk="0" hangingPunct="1">
                        <a:lnSpc>
                          <a:spcPct val="107000"/>
                        </a:lnSpc>
                        <a:spcBef>
                          <a:spcPts val="0"/>
                        </a:spcBef>
                        <a:spcAft>
                          <a:spcPts val="0"/>
                        </a:spcAft>
                      </a:pPr>
                      <a:r>
                        <a:rPr lang="en-US" sz="1800" b="1" kern="1200" dirty="0">
                          <a:solidFill>
                            <a:srgbClr val="00B050"/>
                          </a:solidFill>
                          <a:effectLst/>
                          <a:latin typeface="Calibri" panose="020F0502020204030204" pitchFamily="34" charset="0"/>
                          <a:cs typeface="Calibri" panose="020F0502020204030204" pitchFamily="34" charset="0"/>
                        </a:rPr>
                        <a:t>5%</a:t>
                      </a:r>
                      <a:endParaRPr lang="en-US" sz="1800" b="1" kern="1200" dirty="0">
                        <a:solidFill>
                          <a:srgbClr val="00B050"/>
                        </a:solidFill>
                        <a:effectLst/>
                        <a:latin typeface="Calibri" panose="020F0502020204030204" pitchFamily="34" charset="0"/>
                        <a:ea typeface="+mn-ea"/>
                        <a:cs typeface="Calibri" panose="020F0502020204030204" pitchFamily="34" charset="0"/>
                      </a:endParaRPr>
                    </a:p>
                  </a:txBody>
                  <a:tcPr marL="0" marR="0" marT="0" marB="0"/>
                </a:tc>
                <a:extLst>
                  <a:ext uri="{0D108BD9-81ED-4DB2-BD59-A6C34878D82A}">
                    <a16:rowId xmlns:a16="http://schemas.microsoft.com/office/drawing/2014/main" xmlns="" val="10018"/>
                  </a:ext>
                </a:extLst>
              </a:tr>
            </a:tbl>
          </a:graphicData>
        </a:graphic>
      </p:graphicFrame>
      <p:sp>
        <p:nvSpPr>
          <p:cNvPr id="8" name="TextBox 7">
            <a:extLst>
              <a:ext uri="{FF2B5EF4-FFF2-40B4-BE49-F238E27FC236}">
                <a16:creationId xmlns:a16="http://schemas.microsoft.com/office/drawing/2014/main" xmlns="" id="{F12FA9AB-4192-4FDE-985B-20DE5DD1CD43}"/>
              </a:ext>
            </a:extLst>
          </p:cNvPr>
          <p:cNvSpPr txBox="1"/>
          <p:nvPr/>
        </p:nvSpPr>
        <p:spPr>
          <a:xfrm>
            <a:off x="3658075" y="6550282"/>
            <a:ext cx="4642618" cy="230832"/>
          </a:xfrm>
          <a:prstGeom prst="rect">
            <a:avLst/>
          </a:prstGeom>
          <a:noFill/>
        </p:spPr>
        <p:txBody>
          <a:bodyPr wrap="none" rtlCol="0">
            <a:spAutoFit/>
          </a:bodyPr>
          <a:lstStyle/>
          <a:p>
            <a:r>
              <a:rPr lang="en-US" sz="900" dirty="0">
                <a:solidFill>
                  <a:schemeClr val="bg1"/>
                </a:solidFill>
              </a:rPr>
              <a:t>The Peregrine System™ Infusion Catheter is CE marked and only for use in the European Union </a:t>
            </a:r>
          </a:p>
        </p:txBody>
      </p:sp>
      <p:sp>
        <p:nvSpPr>
          <p:cNvPr id="9" name="TextBox 8">
            <a:extLst>
              <a:ext uri="{FF2B5EF4-FFF2-40B4-BE49-F238E27FC236}">
                <a16:creationId xmlns:a16="http://schemas.microsoft.com/office/drawing/2014/main" xmlns="" id="{D55AFE33-6D2E-410B-A592-FE8D74FB66E9}"/>
              </a:ext>
            </a:extLst>
          </p:cNvPr>
          <p:cNvSpPr txBox="1"/>
          <p:nvPr/>
        </p:nvSpPr>
        <p:spPr>
          <a:xfrm>
            <a:off x="3361918" y="6541495"/>
            <a:ext cx="6053260" cy="256545"/>
          </a:xfrm>
          <a:prstGeom prst="rect">
            <a:avLst/>
          </a:prstGeom>
          <a:noFill/>
        </p:spPr>
        <p:txBody>
          <a:bodyPr wrap="none" rtlCol="0">
            <a:spAutoFit/>
          </a:bodyPr>
          <a:lstStyle/>
          <a:p>
            <a:r>
              <a:rPr lang="en-US" sz="1067" dirty="0"/>
              <a:t>The Peregrine System™ Infusion Catheter is CE marked and only for use in the European Union </a:t>
            </a:r>
          </a:p>
        </p:txBody>
      </p:sp>
      <p:sp>
        <p:nvSpPr>
          <p:cNvPr id="10" name="TextBox 9">
            <a:extLst>
              <a:ext uri="{FF2B5EF4-FFF2-40B4-BE49-F238E27FC236}">
                <a16:creationId xmlns:a16="http://schemas.microsoft.com/office/drawing/2014/main" xmlns="" id="{259B3B91-C698-4F60-A67A-809988C0DE70}"/>
              </a:ext>
            </a:extLst>
          </p:cNvPr>
          <p:cNvSpPr txBox="1"/>
          <p:nvPr/>
        </p:nvSpPr>
        <p:spPr>
          <a:xfrm>
            <a:off x="8928101" y="6388769"/>
            <a:ext cx="2641600" cy="307777"/>
          </a:xfrm>
          <a:prstGeom prst="rect">
            <a:avLst/>
          </a:prstGeom>
          <a:noFill/>
        </p:spPr>
        <p:txBody>
          <a:bodyPr wrap="square" rtlCol="0">
            <a:spAutoFit/>
          </a:bodyPr>
          <a:lstStyle/>
          <a:p>
            <a:pPr algn="r"/>
            <a:r>
              <a:rPr lang="en-US" sz="1400" b="1" i="1" dirty="0"/>
              <a:t>Data as of 11 Dec 2019</a:t>
            </a:r>
          </a:p>
        </p:txBody>
      </p:sp>
      <p:sp>
        <p:nvSpPr>
          <p:cNvPr id="3" name="Rectangle 2">
            <a:extLst>
              <a:ext uri="{FF2B5EF4-FFF2-40B4-BE49-F238E27FC236}">
                <a16:creationId xmlns:a16="http://schemas.microsoft.com/office/drawing/2014/main" xmlns="" id="{05E77CDE-DC0F-41C0-8886-2EB3234810F9}"/>
              </a:ext>
            </a:extLst>
          </p:cNvPr>
          <p:cNvSpPr/>
          <p:nvPr/>
        </p:nvSpPr>
        <p:spPr bwMode="auto">
          <a:xfrm>
            <a:off x="914398" y="5105400"/>
            <a:ext cx="10274301" cy="259080"/>
          </a:xfrm>
          <a:prstGeom prst="rect">
            <a:avLst/>
          </a:prstGeom>
          <a:no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 typeface="Tahoma" pitchFamily="34" charset="0"/>
              <a:buNone/>
              <a:tabLst/>
            </a:pPr>
            <a:endParaRPr kumimoji="0" lang="en-US" sz="14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571939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FB3BF-D119-4491-83CA-997F923354FA}"/>
              </a:ext>
            </a:extLst>
          </p:cNvPr>
          <p:cNvSpPr>
            <a:spLocks noGrp="1"/>
          </p:cNvSpPr>
          <p:nvPr>
            <p:ph type="title"/>
          </p:nvPr>
        </p:nvSpPr>
        <p:spPr>
          <a:xfrm>
            <a:off x="914400" y="228600"/>
            <a:ext cx="10363200" cy="1271588"/>
          </a:xfrm>
          <a:noFill/>
          <a:ln>
            <a:noFill/>
          </a:ln>
          <a:effectLst/>
        </p:spPr>
        <p:txBody>
          <a:bodyPr vert="horz" wrap="square" lIns="91440" tIns="45720" rIns="91440" bIns="45720" numCol="1" anchor="ctr" anchorCtr="0" compatLnSpc="1">
            <a:prstTxWarp prst="textNoShape">
              <a:avLst/>
            </a:prstTxWarp>
            <a:noAutofit/>
          </a:bodyPr>
          <a:lstStyle/>
          <a:p>
            <a:r>
              <a:rPr lang="en-US" sz="3200" dirty="0">
                <a:latin typeface="Calibri" panose="020F0502020204030204" pitchFamily="34" charset="0"/>
                <a:cs typeface="Calibri" panose="020F0502020204030204" pitchFamily="34" charset="0"/>
              </a:rPr>
              <a:t>1, 3, 6 and 12 Months </a:t>
            </a:r>
            <a:r>
              <a:rPr lang="en-US" sz="3200" u="sng" dirty="0">
                <a:latin typeface="Calibri" panose="020F0502020204030204" pitchFamily="34" charset="0"/>
                <a:cs typeface="Calibri" panose="020F0502020204030204" pitchFamily="34" charset="0"/>
              </a:rPr>
              <a:t>Systolic</a:t>
            </a:r>
            <a:r>
              <a:rPr lang="en-US" sz="3200" dirty="0">
                <a:latin typeface="Calibri" panose="020F0502020204030204" pitchFamily="34" charset="0"/>
                <a:cs typeface="Calibri" panose="020F0502020204030204" pitchFamily="34" charset="0"/>
              </a:rPr>
              <a:t> Blood Pressure Reduction*</a:t>
            </a:r>
          </a:p>
        </p:txBody>
      </p:sp>
      <p:sp>
        <p:nvSpPr>
          <p:cNvPr id="3" name="TextBox 2"/>
          <p:cNvSpPr txBox="1"/>
          <p:nvPr/>
        </p:nvSpPr>
        <p:spPr>
          <a:xfrm>
            <a:off x="309164" y="5447677"/>
            <a:ext cx="11650274" cy="338554"/>
          </a:xfrm>
          <a:prstGeom prst="rect">
            <a:avLst/>
          </a:prstGeom>
          <a:solidFill>
            <a:schemeClr val="accent1">
              <a:lumMod val="40000"/>
              <a:lumOff val="60000"/>
            </a:schemeClr>
          </a:solidFill>
        </p:spPr>
        <p:txBody>
          <a:bodyPr wrap="square" rtlCol="0">
            <a:spAutoFit/>
          </a:bodyPr>
          <a:lstStyle/>
          <a:p>
            <a:r>
              <a:rPr lang="en-US" sz="1600" dirty="0"/>
              <a:t>Responders**:   69%      58%              61%                68%                          64%             67%              71%              54%      </a:t>
            </a:r>
          </a:p>
        </p:txBody>
      </p:sp>
      <p:sp>
        <p:nvSpPr>
          <p:cNvPr id="17" name="TextBox 16">
            <a:extLst>
              <a:ext uri="{FF2B5EF4-FFF2-40B4-BE49-F238E27FC236}">
                <a16:creationId xmlns:a16="http://schemas.microsoft.com/office/drawing/2014/main" xmlns="" id="{0702C077-9534-43CF-9862-B30CFD2D70EC}"/>
              </a:ext>
            </a:extLst>
          </p:cNvPr>
          <p:cNvSpPr txBox="1"/>
          <p:nvPr/>
        </p:nvSpPr>
        <p:spPr>
          <a:xfrm>
            <a:off x="309163" y="5808073"/>
            <a:ext cx="8301437" cy="697563"/>
          </a:xfrm>
          <a:prstGeom prst="rect">
            <a:avLst/>
          </a:prstGeom>
          <a:noFill/>
        </p:spPr>
        <p:txBody>
          <a:bodyPr wrap="square" rtlCol="0">
            <a:spAutoFit/>
          </a:bodyPr>
          <a:lstStyle/>
          <a:p>
            <a:r>
              <a:rPr lang="en-US" sz="2133" i="1" dirty="0"/>
              <a:t>*</a:t>
            </a:r>
            <a:r>
              <a:rPr lang="en-US" sz="1400" i="1" dirty="0"/>
              <a:t> 24-hour data from CL; OBP Data: site reported. 12 Month data not yet monitored</a:t>
            </a:r>
          </a:p>
          <a:p>
            <a:r>
              <a:rPr lang="en-US" i="1" dirty="0"/>
              <a:t>**</a:t>
            </a:r>
            <a:r>
              <a:rPr lang="en-US" sz="1400" i="1" dirty="0"/>
              <a:t> Responders are defined as ≥ 10mmHg drop for OBP and ≥ 5mmHg drop for ABPM</a:t>
            </a:r>
          </a:p>
        </p:txBody>
      </p:sp>
      <p:sp>
        <p:nvSpPr>
          <p:cNvPr id="8" name="TextBox 7">
            <a:extLst>
              <a:ext uri="{FF2B5EF4-FFF2-40B4-BE49-F238E27FC236}">
                <a16:creationId xmlns:a16="http://schemas.microsoft.com/office/drawing/2014/main" xmlns="" id="{9B02E407-06A3-4042-9944-3F44F3CDDB09}"/>
              </a:ext>
            </a:extLst>
          </p:cNvPr>
          <p:cNvSpPr txBox="1"/>
          <p:nvPr/>
        </p:nvSpPr>
        <p:spPr>
          <a:xfrm>
            <a:off x="3658075" y="6550282"/>
            <a:ext cx="4642618" cy="230832"/>
          </a:xfrm>
          <a:prstGeom prst="rect">
            <a:avLst/>
          </a:prstGeom>
          <a:noFill/>
        </p:spPr>
        <p:txBody>
          <a:bodyPr wrap="none" rtlCol="0">
            <a:spAutoFit/>
          </a:bodyPr>
          <a:lstStyle/>
          <a:p>
            <a:r>
              <a:rPr lang="en-US" sz="900" dirty="0">
                <a:solidFill>
                  <a:schemeClr val="bg1"/>
                </a:solidFill>
              </a:rPr>
              <a:t>The Peregrine System™ Infusion Catheter is CE marked and only for use in the European Union </a:t>
            </a:r>
          </a:p>
        </p:txBody>
      </p:sp>
      <p:sp>
        <p:nvSpPr>
          <p:cNvPr id="10" name="TextBox 9">
            <a:extLst>
              <a:ext uri="{FF2B5EF4-FFF2-40B4-BE49-F238E27FC236}">
                <a16:creationId xmlns:a16="http://schemas.microsoft.com/office/drawing/2014/main" xmlns="" id="{B6A696B5-EAE1-43DA-A2EE-5861E25B322B}"/>
              </a:ext>
            </a:extLst>
          </p:cNvPr>
          <p:cNvSpPr txBox="1"/>
          <p:nvPr/>
        </p:nvSpPr>
        <p:spPr>
          <a:xfrm>
            <a:off x="3361918" y="6541495"/>
            <a:ext cx="6053260" cy="256545"/>
          </a:xfrm>
          <a:prstGeom prst="rect">
            <a:avLst/>
          </a:prstGeom>
          <a:noFill/>
        </p:spPr>
        <p:txBody>
          <a:bodyPr wrap="none" rtlCol="0">
            <a:spAutoFit/>
          </a:bodyPr>
          <a:lstStyle/>
          <a:p>
            <a:r>
              <a:rPr lang="en-US" sz="1067" dirty="0"/>
              <a:t>The Peregrine System™ Infusion Catheter is CE marked and only for use in the European Union </a:t>
            </a:r>
          </a:p>
        </p:txBody>
      </p:sp>
      <p:sp>
        <p:nvSpPr>
          <p:cNvPr id="11" name="TextBox 10">
            <a:extLst>
              <a:ext uri="{FF2B5EF4-FFF2-40B4-BE49-F238E27FC236}">
                <a16:creationId xmlns:a16="http://schemas.microsoft.com/office/drawing/2014/main" xmlns="" id="{9FB05C41-46B5-4780-9C4F-7A87B993515B}"/>
              </a:ext>
            </a:extLst>
          </p:cNvPr>
          <p:cNvSpPr txBox="1"/>
          <p:nvPr/>
        </p:nvSpPr>
        <p:spPr>
          <a:xfrm>
            <a:off x="8928101" y="6388769"/>
            <a:ext cx="2641600" cy="307777"/>
          </a:xfrm>
          <a:prstGeom prst="rect">
            <a:avLst/>
          </a:prstGeom>
          <a:noFill/>
        </p:spPr>
        <p:txBody>
          <a:bodyPr wrap="square" rtlCol="0">
            <a:spAutoFit/>
          </a:bodyPr>
          <a:lstStyle/>
          <a:p>
            <a:pPr algn="r"/>
            <a:r>
              <a:rPr lang="en-US" sz="1400" b="1" i="1" dirty="0"/>
              <a:t>Data as of 11 Dec 2019</a:t>
            </a:r>
          </a:p>
        </p:txBody>
      </p:sp>
      <p:graphicFrame>
        <p:nvGraphicFramePr>
          <p:cNvPr id="18" name="Chart 17">
            <a:extLst>
              <a:ext uri="{FF2B5EF4-FFF2-40B4-BE49-F238E27FC236}">
                <a16:creationId xmlns:a16="http://schemas.microsoft.com/office/drawing/2014/main" xmlns="" id="{FC6DA9B0-906B-4516-89FF-B1F0706B4CB8}"/>
              </a:ext>
            </a:extLst>
          </p:cNvPr>
          <p:cNvGraphicFramePr>
            <a:graphicFrameLocks/>
          </p:cNvGraphicFramePr>
          <p:nvPr>
            <p:extLst>
              <p:ext uri="{D42A27DB-BD31-4B8C-83A1-F6EECF244321}">
                <p14:modId xmlns:p14="http://schemas.microsoft.com/office/powerpoint/2010/main" val="523730887"/>
              </p:ext>
            </p:extLst>
          </p:nvPr>
        </p:nvGraphicFramePr>
        <p:xfrm>
          <a:off x="622300" y="1499575"/>
          <a:ext cx="5473700" cy="3912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xmlns="" id="{90C47438-E046-4E25-818A-835943421375}"/>
              </a:ext>
            </a:extLst>
          </p:cNvPr>
          <p:cNvGraphicFramePr>
            <a:graphicFrameLocks/>
          </p:cNvGraphicFramePr>
          <p:nvPr>
            <p:extLst>
              <p:ext uri="{D42A27DB-BD31-4B8C-83A1-F6EECF244321}">
                <p14:modId xmlns:p14="http://schemas.microsoft.com/office/powerpoint/2010/main" val="1845246498"/>
              </p:ext>
            </p:extLst>
          </p:nvPr>
        </p:nvGraphicFramePr>
        <p:xfrm>
          <a:off x="6096000" y="1502657"/>
          <a:ext cx="5473700" cy="39450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1787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FB3BF-D119-4491-83CA-997F923354FA}"/>
              </a:ext>
            </a:extLst>
          </p:cNvPr>
          <p:cNvSpPr>
            <a:spLocks noGrp="1"/>
          </p:cNvSpPr>
          <p:nvPr>
            <p:ph type="title"/>
          </p:nvPr>
        </p:nvSpPr>
        <p:spPr>
          <a:xfrm>
            <a:off x="914400" y="228600"/>
            <a:ext cx="10363200" cy="1271588"/>
          </a:xfrm>
          <a:noFill/>
          <a:ln>
            <a:noFill/>
          </a:ln>
          <a:effectLst/>
        </p:spPr>
        <p:txBody>
          <a:bodyPr vert="horz" wrap="square" lIns="91440" tIns="45720" rIns="91440" bIns="45720" numCol="1" anchor="ctr" anchorCtr="0" compatLnSpc="1">
            <a:prstTxWarp prst="textNoShape">
              <a:avLst/>
            </a:prstTxWarp>
            <a:noAutofit/>
          </a:bodyPr>
          <a:lstStyle/>
          <a:p>
            <a:r>
              <a:rPr lang="en-US" sz="3200" dirty="0">
                <a:latin typeface="Calibri" panose="020F0502020204030204" pitchFamily="34" charset="0"/>
                <a:cs typeface="Calibri" panose="020F0502020204030204" pitchFamily="34" charset="0"/>
              </a:rPr>
              <a:t>1, 3, 6 and 12 Months </a:t>
            </a:r>
            <a:r>
              <a:rPr lang="en-US" sz="3200" u="sng" dirty="0">
                <a:latin typeface="Calibri" panose="020F0502020204030204" pitchFamily="34" charset="0"/>
                <a:cs typeface="Calibri" panose="020F0502020204030204" pitchFamily="34" charset="0"/>
              </a:rPr>
              <a:t>Diastolic</a:t>
            </a:r>
            <a:r>
              <a:rPr lang="en-US" sz="3200" dirty="0">
                <a:latin typeface="Calibri" panose="020F0502020204030204" pitchFamily="34" charset="0"/>
                <a:cs typeface="Calibri" panose="020F0502020204030204" pitchFamily="34" charset="0"/>
              </a:rPr>
              <a:t> Blood Pressure Reduction*</a:t>
            </a:r>
          </a:p>
        </p:txBody>
      </p:sp>
      <p:sp>
        <p:nvSpPr>
          <p:cNvPr id="3" name="TextBox 2"/>
          <p:cNvSpPr txBox="1"/>
          <p:nvPr/>
        </p:nvSpPr>
        <p:spPr>
          <a:xfrm>
            <a:off x="385763" y="5447677"/>
            <a:ext cx="11420476" cy="360396"/>
          </a:xfrm>
          <a:prstGeom prst="rect">
            <a:avLst/>
          </a:prstGeom>
          <a:solidFill>
            <a:schemeClr val="accent1">
              <a:lumMod val="40000"/>
              <a:lumOff val="60000"/>
            </a:schemeClr>
          </a:solidFill>
        </p:spPr>
        <p:txBody>
          <a:bodyPr wrap="square" rtlCol="0">
            <a:spAutoFit/>
          </a:bodyPr>
          <a:lstStyle/>
          <a:p>
            <a:endParaRPr lang="en-US" sz="1600" dirty="0"/>
          </a:p>
        </p:txBody>
      </p:sp>
      <p:sp>
        <p:nvSpPr>
          <p:cNvPr id="17" name="TextBox 16">
            <a:extLst>
              <a:ext uri="{FF2B5EF4-FFF2-40B4-BE49-F238E27FC236}">
                <a16:creationId xmlns:a16="http://schemas.microsoft.com/office/drawing/2014/main" xmlns="" id="{0702C077-9534-43CF-9862-B30CFD2D70EC}"/>
              </a:ext>
            </a:extLst>
          </p:cNvPr>
          <p:cNvSpPr txBox="1"/>
          <p:nvPr/>
        </p:nvSpPr>
        <p:spPr>
          <a:xfrm>
            <a:off x="309163" y="5808073"/>
            <a:ext cx="8301437" cy="420564"/>
          </a:xfrm>
          <a:prstGeom prst="rect">
            <a:avLst/>
          </a:prstGeom>
          <a:noFill/>
        </p:spPr>
        <p:txBody>
          <a:bodyPr wrap="square" rtlCol="0">
            <a:spAutoFit/>
          </a:bodyPr>
          <a:lstStyle/>
          <a:p>
            <a:r>
              <a:rPr lang="en-US" sz="2133" i="1" dirty="0">
                <a:latin typeface="Calibri" panose="020F0502020204030204" pitchFamily="34" charset="0"/>
                <a:cs typeface="Calibri" panose="020F0502020204030204" pitchFamily="34" charset="0"/>
              </a:rPr>
              <a:t>*</a:t>
            </a:r>
            <a:r>
              <a:rPr lang="en-US" sz="1400" i="1" dirty="0">
                <a:latin typeface="Calibri" panose="020F0502020204030204" pitchFamily="34" charset="0"/>
                <a:cs typeface="Calibri" panose="020F0502020204030204" pitchFamily="34" charset="0"/>
              </a:rPr>
              <a:t> 24-hour data from CL; OBP Data: site reported. 12 Month data not yet monitored</a:t>
            </a:r>
          </a:p>
        </p:txBody>
      </p:sp>
      <p:sp>
        <p:nvSpPr>
          <p:cNvPr id="8" name="TextBox 7">
            <a:extLst>
              <a:ext uri="{FF2B5EF4-FFF2-40B4-BE49-F238E27FC236}">
                <a16:creationId xmlns:a16="http://schemas.microsoft.com/office/drawing/2014/main" xmlns="" id="{9B02E407-06A3-4042-9944-3F44F3CDDB09}"/>
              </a:ext>
            </a:extLst>
          </p:cNvPr>
          <p:cNvSpPr txBox="1"/>
          <p:nvPr/>
        </p:nvSpPr>
        <p:spPr>
          <a:xfrm>
            <a:off x="3658075" y="6550282"/>
            <a:ext cx="4642618" cy="230832"/>
          </a:xfrm>
          <a:prstGeom prst="rect">
            <a:avLst/>
          </a:prstGeom>
          <a:noFill/>
        </p:spPr>
        <p:txBody>
          <a:bodyPr wrap="none" rtlCol="0">
            <a:spAutoFit/>
          </a:bodyPr>
          <a:lstStyle/>
          <a:p>
            <a:r>
              <a:rPr lang="en-US" sz="900" dirty="0">
                <a:solidFill>
                  <a:schemeClr val="bg1"/>
                </a:solidFill>
              </a:rPr>
              <a:t>The Peregrine System™ Infusion Catheter is CE marked and only for use in the European Union </a:t>
            </a:r>
          </a:p>
        </p:txBody>
      </p:sp>
      <p:sp>
        <p:nvSpPr>
          <p:cNvPr id="10" name="TextBox 9">
            <a:extLst>
              <a:ext uri="{FF2B5EF4-FFF2-40B4-BE49-F238E27FC236}">
                <a16:creationId xmlns:a16="http://schemas.microsoft.com/office/drawing/2014/main" xmlns="" id="{B6A696B5-EAE1-43DA-A2EE-5861E25B322B}"/>
              </a:ext>
            </a:extLst>
          </p:cNvPr>
          <p:cNvSpPr txBox="1"/>
          <p:nvPr/>
        </p:nvSpPr>
        <p:spPr>
          <a:xfrm>
            <a:off x="3361918" y="6541495"/>
            <a:ext cx="6053260" cy="256545"/>
          </a:xfrm>
          <a:prstGeom prst="rect">
            <a:avLst/>
          </a:prstGeom>
          <a:noFill/>
        </p:spPr>
        <p:txBody>
          <a:bodyPr wrap="none" rtlCol="0">
            <a:spAutoFit/>
          </a:bodyPr>
          <a:lstStyle/>
          <a:p>
            <a:r>
              <a:rPr lang="en-US" sz="1067" dirty="0"/>
              <a:t>The Peregrine System™ Infusion Catheter is CE marked and only for use in the European Union </a:t>
            </a:r>
          </a:p>
        </p:txBody>
      </p:sp>
      <p:sp>
        <p:nvSpPr>
          <p:cNvPr id="11" name="TextBox 10">
            <a:extLst>
              <a:ext uri="{FF2B5EF4-FFF2-40B4-BE49-F238E27FC236}">
                <a16:creationId xmlns:a16="http://schemas.microsoft.com/office/drawing/2014/main" xmlns="" id="{9FB05C41-46B5-4780-9C4F-7A87B993515B}"/>
              </a:ext>
            </a:extLst>
          </p:cNvPr>
          <p:cNvSpPr txBox="1"/>
          <p:nvPr/>
        </p:nvSpPr>
        <p:spPr>
          <a:xfrm>
            <a:off x="8928101" y="6388769"/>
            <a:ext cx="2641600" cy="307777"/>
          </a:xfrm>
          <a:prstGeom prst="rect">
            <a:avLst/>
          </a:prstGeom>
          <a:noFill/>
        </p:spPr>
        <p:txBody>
          <a:bodyPr wrap="square" rtlCol="0">
            <a:spAutoFit/>
          </a:bodyPr>
          <a:lstStyle/>
          <a:p>
            <a:pPr algn="r"/>
            <a:r>
              <a:rPr lang="en-US" sz="1400" b="1" i="1" dirty="0"/>
              <a:t>Data as of 11 Dec 2019</a:t>
            </a:r>
          </a:p>
        </p:txBody>
      </p:sp>
      <p:graphicFrame>
        <p:nvGraphicFramePr>
          <p:cNvPr id="15" name="Chart 14">
            <a:extLst>
              <a:ext uri="{FF2B5EF4-FFF2-40B4-BE49-F238E27FC236}">
                <a16:creationId xmlns:a16="http://schemas.microsoft.com/office/drawing/2014/main" xmlns="" id="{145E7818-0F23-4F24-AD88-5C8F62C254B6}"/>
              </a:ext>
            </a:extLst>
          </p:cNvPr>
          <p:cNvGraphicFramePr>
            <a:graphicFrameLocks/>
          </p:cNvGraphicFramePr>
          <p:nvPr>
            <p:extLst>
              <p:ext uri="{D42A27DB-BD31-4B8C-83A1-F6EECF244321}">
                <p14:modId xmlns:p14="http://schemas.microsoft.com/office/powerpoint/2010/main" val="1903379186"/>
              </p:ext>
            </p:extLst>
          </p:nvPr>
        </p:nvGraphicFramePr>
        <p:xfrm>
          <a:off x="6096000" y="1508975"/>
          <a:ext cx="5427663" cy="39217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xmlns="" id="{92BA61C7-73B6-465B-91A4-41ABA211849D}"/>
              </a:ext>
            </a:extLst>
          </p:cNvPr>
          <p:cNvGraphicFramePr>
            <a:graphicFrameLocks/>
          </p:cNvGraphicFramePr>
          <p:nvPr>
            <p:extLst>
              <p:ext uri="{D42A27DB-BD31-4B8C-83A1-F6EECF244321}">
                <p14:modId xmlns:p14="http://schemas.microsoft.com/office/powerpoint/2010/main" val="3203174191"/>
              </p:ext>
            </p:extLst>
          </p:nvPr>
        </p:nvGraphicFramePr>
        <p:xfrm>
          <a:off x="622300" y="1488900"/>
          <a:ext cx="5473700" cy="39418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331523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FB3BF-D119-4491-83CA-997F923354FA}"/>
              </a:ext>
            </a:extLst>
          </p:cNvPr>
          <p:cNvSpPr>
            <a:spLocks noGrp="1"/>
          </p:cNvSpPr>
          <p:nvPr>
            <p:ph type="title"/>
          </p:nvPr>
        </p:nvSpPr>
        <p:spPr>
          <a:xfrm>
            <a:off x="622299" y="228600"/>
            <a:ext cx="10901363" cy="1271588"/>
          </a:xfrm>
          <a:noFill/>
          <a:ln>
            <a:noFill/>
          </a:ln>
          <a:effectLst/>
        </p:spPr>
        <p:txBody>
          <a:bodyPr vert="horz" wrap="square" lIns="91440" tIns="45720" rIns="91440" bIns="45720" numCol="1" anchor="ctr" anchorCtr="0" compatLnSpc="1">
            <a:prstTxWarp prst="textNoShape">
              <a:avLst/>
            </a:prstTxWarp>
            <a:noAutofit/>
          </a:bodyPr>
          <a:lstStyle/>
          <a:p>
            <a:r>
              <a:rPr lang="en-US" sz="4000" dirty="0">
                <a:latin typeface="Calibri" panose="020F0502020204030204" pitchFamily="34" charset="0"/>
                <a:cs typeface="Calibri" panose="020F0502020204030204" pitchFamily="34" charset="0"/>
              </a:rPr>
              <a:t>6-Month Individual Patients Changes in BP</a:t>
            </a:r>
          </a:p>
        </p:txBody>
      </p:sp>
      <p:sp>
        <p:nvSpPr>
          <p:cNvPr id="8" name="TextBox 7">
            <a:extLst>
              <a:ext uri="{FF2B5EF4-FFF2-40B4-BE49-F238E27FC236}">
                <a16:creationId xmlns:a16="http://schemas.microsoft.com/office/drawing/2014/main" xmlns="" id="{9B02E407-06A3-4042-9944-3F44F3CDDB09}"/>
              </a:ext>
            </a:extLst>
          </p:cNvPr>
          <p:cNvSpPr txBox="1"/>
          <p:nvPr/>
        </p:nvSpPr>
        <p:spPr>
          <a:xfrm>
            <a:off x="3658075" y="6550282"/>
            <a:ext cx="4642618" cy="230832"/>
          </a:xfrm>
          <a:prstGeom prst="rect">
            <a:avLst/>
          </a:prstGeom>
          <a:noFill/>
        </p:spPr>
        <p:txBody>
          <a:bodyPr wrap="none" rtlCol="0">
            <a:spAutoFit/>
          </a:bodyPr>
          <a:lstStyle/>
          <a:p>
            <a:r>
              <a:rPr lang="en-US" sz="900" dirty="0">
                <a:solidFill>
                  <a:schemeClr val="bg1"/>
                </a:solidFill>
              </a:rPr>
              <a:t>The Peregrine System™ Infusion Catheter is CE marked and only for use in the European Union </a:t>
            </a:r>
          </a:p>
        </p:txBody>
      </p:sp>
      <p:sp>
        <p:nvSpPr>
          <p:cNvPr id="11" name="TextBox 10">
            <a:extLst>
              <a:ext uri="{FF2B5EF4-FFF2-40B4-BE49-F238E27FC236}">
                <a16:creationId xmlns:a16="http://schemas.microsoft.com/office/drawing/2014/main" xmlns="" id="{921E549A-4232-4CAA-A5B1-AFF65EBE4C10}"/>
              </a:ext>
            </a:extLst>
          </p:cNvPr>
          <p:cNvSpPr txBox="1"/>
          <p:nvPr/>
        </p:nvSpPr>
        <p:spPr>
          <a:xfrm>
            <a:off x="3361918" y="6541495"/>
            <a:ext cx="5468164" cy="256545"/>
          </a:xfrm>
          <a:prstGeom prst="rect">
            <a:avLst/>
          </a:prstGeom>
          <a:noFill/>
        </p:spPr>
        <p:txBody>
          <a:bodyPr wrap="none" rtlCol="0">
            <a:spAutoFit/>
          </a:bodyPr>
          <a:lstStyle/>
          <a:p>
            <a:r>
              <a:rPr lang="en-US" sz="1067" dirty="0">
                <a:latin typeface="Calibri" panose="020F0502020204030204" pitchFamily="34" charset="0"/>
                <a:cs typeface="Calibri" panose="020F0502020204030204" pitchFamily="34" charset="0"/>
              </a:rPr>
              <a:t>The Peregrine System™ Infusion Catheter is CE marked and only for use in the European Union </a:t>
            </a:r>
          </a:p>
        </p:txBody>
      </p:sp>
      <p:sp>
        <p:nvSpPr>
          <p:cNvPr id="12" name="TextBox 11">
            <a:extLst>
              <a:ext uri="{FF2B5EF4-FFF2-40B4-BE49-F238E27FC236}">
                <a16:creationId xmlns:a16="http://schemas.microsoft.com/office/drawing/2014/main" xmlns="" id="{802F0012-0959-4601-8BAA-0F89D073C0D3}"/>
              </a:ext>
            </a:extLst>
          </p:cNvPr>
          <p:cNvSpPr txBox="1"/>
          <p:nvPr/>
        </p:nvSpPr>
        <p:spPr>
          <a:xfrm>
            <a:off x="8928101" y="6388769"/>
            <a:ext cx="2641600" cy="307777"/>
          </a:xfrm>
          <a:prstGeom prst="rect">
            <a:avLst/>
          </a:prstGeom>
          <a:noFill/>
        </p:spPr>
        <p:txBody>
          <a:bodyPr wrap="square" rtlCol="0">
            <a:spAutoFit/>
          </a:bodyPr>
          <a:lstStyle/>
          <a:p>
            <a:pPr algn="r"/>
            <a:r>
              <a:rPr lang="en-US" sz="1400" b="1" i="1" dirty="0">
                <a:latin typeface="Calibri" panose="020F0502020204030204" pitchFamily="34" charset="0"/>
                <a:cs typeface="Calibri" panose="020F0502020204030204" pitchFamily="34" charset="0"/>
              </a:rPr>
              <a:t>Data as of 11 Dec 2019</a:t>
            </a:r>
          </a:p>
        </p:txBody>
      </p:sp>
      <p:graphicFrame>
        <p:nvGraphicFramePr>
          <p:cNvPr id="15" name="Chart 14">
            <a:extLst>
              <a:ext uri="{FF2B5EF4-FFF2-40B4-BE49-F238E27FC236}">
                <a16:creationId xmlns:a16="http://schemas.microsoft.com/office/drawing/2014/main" xmlns="" id="{06754921-AD21-4EF8-AB7E-50B58C0B5ACC}"/>
              </a:ext>
            </a:extLst>
          </p:cNvPr>
          <p:cNvGraphicFramePr>
            <a:graphicFrameLocks/>
          </p:cNvGraphicFramePr>
          <p:nvPr>
            <p:extLst>
              <p:ext uri="{D42A27DB-BD31-4B8C-83A1-F6EECF244321}">
                <p14:modId xmlns:p14="http://schemas.microsoft.com/office/powerpoint/2010/main" val="3600585124"/>
              </p:ext>
            </p:extLst>
          </p:nvPr>
        </p:nvGraphicFramePr>
        <p:xfrm>
          <a:off x="622299" y="1532216"/>
          <a:ext cx="5473701" cy="4411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xmlns="" id="{5D9C87FF-C7AD-4383-A2E3-CCAD7B01CD5F}"/>
              </a:ext>
            </a:extLst>
          </p:cNvPr>
          <p:cNvGraphicFramePr>
            <a:graphicFrameLocks/>
          </p:cNvGraphicFramePr>
          <p:nvPr>
            <p:extLst>
              <p:ext uri="{D42A27DB-BD31-4B8C-83A1-F6EECF244321}">
                <p14:modId xmlns:p14="http://schemas.microsoft.com/office/powerpoint/2010/main" val="3505189098"/>
              </p:ext>
            </p:extLst>
          </p:nvPr>
        </p:nvGraphicFramePr>
        <p:xfrm>
          <a:off x="6096000" y="1527822"/>
          <a:ext cx="5710238" cy="4411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67162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98D9F-926F-40FD-9D49-2E64F24F4EEA}"/>
              </a:ext>
            </a:extLst>
          </p:cNvPr>
          <p:cNvSpPr>
            <a:spLocks noGrp="1"/>
          </p:cNvSpPr>
          <p:nvPr>
            <p:ph type="title"/>
          </p:nvPr>
        </p:nvSpPr>
        <p:spPr>
          <a:xfrm>
            <a:off x="972207" y="152400"/>
            <a:ext cx="10363200" cy="1143000"/>
          </a:xfrm>
        </p:spPr>
        <p:txBody>
          <a:bodyPr/>
          <a:lstStyle/>
          <a:p>
            <a:r>
              <a:rPr lang="en-US" sz="4000" kern="1200" dirty="0">
                <a:solidFill>
                  <a:srgbClr val="000000"/>
                </a:solidFill>
                <a:effectLst/>
                <a:latin typeface="Calibri" panose="020F0502020204030204" pitchFamily="34" charset="0"/>
                <a:cs typeface="Calibri" panose="020F0502020204030204" pitchFamily="34" charset="0"/>
              </a:rPr>
              <a:t>The TARGET BP Program</a:t>
            </a:r>
          </a:p>
        </p:txBody>
      </p:sp>
      <p:graphicFrame>
        <p:nvGraphicFramePr>
          <p:cNvPr id="3" name="Content Placeholder 4">
            <a:extLst>
              <a:ext uri="{FF2B5EF4-FFF2-40B4-BE49-F238E27FC236}">
                <a16:creationId xmlns:a16="http://schemas.microsoft.com/office/drawing/2014/main" xmlns="" id="{C9564D83-0226-4211-82FA-1AD841303506}"/>
              </a:ext>
            </a:extLst>
          </p:cNvPr>
          <p:cNvGraphicFramePr>
            <a:graphicFrameLocks/>
          </p:cNvGraphicFramePr>
          <p:nvPr>
            <p:extLst>
              <p:ext uri="{D42A27DB-BD31-4B8C-83A1-F6EECF244321}">
                <p14:modId xmlns:p14="http://schemas.microsoft.com/office/powerpoint/2010/main" val="2651494257"/>
              </p:ext>
            </p:extLst>
          </p:nvPr>
        </p:nvGraphicFramePr>
        <p:xfrm>
          <a:off x="262759" y="1032510"/>
          <a:ext cx="11782096" cy="5699760"/>
        </p:xfrm>
        <a:graphic>
          <a:graphicData uri="http://schemas.openxmlformats.org/drawingml/2006/table">
            <a:tbl>
              <a:tblPr firstRow="1" bandRow="1">
                <a:tableStyleId>{72833802-FEF1-4C79-8D5D-14CF1EAF98D9}</a:tableStyleId>
              </a:tblPr>
              <a:tblGrid>
                <a:gridCol w="2864912">
                  <a:extLst>
                    <a:ext uri="{9D8B030D-6E8A-4147-A177-3AD203B41FA5}">
                      <a16:colId xmlns:a16="http://schemas.microsoft.com/office/drawing/2014/main" xmlns="" val="2980956872"/>
                    </a:ext>
                  </a:extLst>
                </a:gridCol>
                <a:gridCol w="2927560">
                  <a:extLst>
                    <a:ext uri="{9D8B030D-6E8A-4147-A177-3AD203B41FA5}">
                      <a16:colId xmlns:a16="http://schemas.microsoft.com/office/drawing/2014/main" xmlns="" val="1059160581"/>
                    </a:ext>
                  </a:extLst>
                </a:gridCol>
                <a:gridCol w="2994812">
                  <a:extLst>
                    <a:ext uri="{9D8B030D-6E8A-4147-A177-3AD203B41FA5}">
                      <a16:colId xmlns:a16="http://schemas.microsoft.com/office/drawing/2014/main" xmlns="" val="337478043"/>
                    </a:ext>
                  </a:extLst>
                </a:gridCol>
                <a:gridCol w="2994812">
                  <a:extLst>
                    <a:ext uri="{9D8B030D-6E8A-4147-A177-3AD203B41FA5}">
                      <a16:colId xmlns:a16="http://schemas.microsoft.com/office/drawing/2014/main" xmlns="" val="2915312757"/>
                    </a:ext>
                  </a:extLst>
                </a:gridCol>
              </a:tblGrid>
              <a:tr h="650216">
                <a:tc>
                  <a:txBody>
                    <a:bodyPr/>
                    <a:lstStyle/>
                    <a:p>
                      <a:endParaRPr lang="en-US" sz="2000" dirty="0">
                        <a:latin typeface="Calibri" panose="020F0502020204030204" pitchFamily="34" charset="0"/>
                        <a:cs typeface="Calibri" panose="020F0502020204030204" pitchFamily="34" charset="0"/>
                      </a:endParaRPr>
                    </a:p>
                  </a:txBody>
                  <a:tcPr marL="109127" marR="109127"/>
                </a:tc>
                <a:tc>
                  <a:txBody>
                    <a:bodyPr/>
                    <a:lstStyle/>
                    <a:p>
                      <a:pPr algn="ctr"/>
                      <a:r>
                        <a:rPr lang="en-US" sz="2000" dirty="0">
                          <a:latin typeface="Calibri" panose="020F0502020204030204" pitchFamily="34" charset="0"/>
                          <a:cs typeface="Calibri" panose="020F0502020204030204" pitchFamily="34" charset="0"/>
                        </a:rPr>
                        <a:t>TARGET BP OFF MED</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TARGET BP I (2-5 Meds)</a:t>
                      </a:r>
                      <a:endParaRPr lang="en-US" sz="2000" dirty="0">
                        <a:solidFill>
                          <a:schemeClr val="bg1"/>
                        </a:solidFill>
                        <a:latin typeface="Calibri" panose="020F0502020204030204" pitchFamily="34" charset="0"/>
                        <a:cs typeface="Calibri" panose="020F0502020204030204" pitchFamily="34" charset="0"/>
                      </a:endParaRP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TARGET BP Safety </a:t>
                      </a:r>
                    </a:p>
                    <a:p>
                      <a:pPr algn="ctr"/>
                      <a:r>
                        <a:rPr lang="en-US" sz="2000" dirty="0">
                          <a:latin typeface="Calibri" panose="020F0502020204030204" pitchFamily="34" charset="0"/>
                          <a:cs typeface="Calibri" panose="020F0502020204030204" pitchFamily="34" charset="0"/>
                        </a:rPr>
                        <a:t>“Safety Data”</a:t>
                      </a:r>
                      <a:endParaRPr lang="en-US" sz="2000" dirty="0">
                        <a:solidFill>
                          <a:schemeClr val="bg1"/>
                        </a:solidFill>
                        <a:latin typeface="Calibri" panose="020F0502020204030204" pitchFamily="34" charset="0"/>
                        <a:cs typeface="Calibri" panose="020F0502020204030204" pitchFamily="34" charset="0"/>
                      </a:endParaRPr>
                    </a:p>
                  </a:txBody>
                  <a:tcPr marL="109127" marR="109127" anchor="ctr"/>
                </a:tc>
                <a:extLst>
                  <a:ext uri="{0D108BD9-81ED-4DB2-BD59-A6C34878D82A}">
                    <a16:rowId xmlns:a16="http://schemas.microsoft.com/office/drawing/2014/main" xmlns="" val="3800132336"/>
                  </a:ext>
                </a:extLst>
              </a:tr>
              <a:tr h="379292">
                <a:tc>
                  <a:txBody>
                    <a:bodyPr/>
                    <a:lstStyle/>
                    <a:p>
                      <a:r>
                        <a:rPr lang="en-US" sz="2000" b="1" dirty="0">
                          <a:latin typeface="Calibri" panose="020F0502020204030204" pitchFamily="34" charset="0"/>
                          <a:cs typeface="Calibri" panose="020F0502020204030204" pitchFamily="34" charset="0"/>
                        </a:rPr>
                        <a:t>N</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90</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300</a:t>
                      </a:r>
                      <a:endParaRPr lang="en-US" sz="2000" dirty="0">
                        <a:solidFill>
                          <a:schemeClr val="tx1"/>
                        </a:solidFill>
                        <a:latin typeface="Calibri" panose="020F0502020204030204" pitchFamily="34" charset="0"/>
                        <a:cs typeface="Calibri" panose="020F0502020204030204" pitchFamily="34" charset="0"/>
                      </a:endParaRP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300 (including crossover)</a:t>
                      </a:r>
                      <a:endParaRPr lang="en-US" sz="2000" b="0" dirty="0">
                        <a:solidFill>
                          <a:schemeClr val="tx1"/>
                        </a:solidFill>
                        <a:latin typeface="Calibri" panose="020F0502020204030204" pitchFamily="34" charset="0"/>
                        <a:cs typeface="Calibri" panose="020F0502020204030204" pitchFamily="34" charset="0"/>
                      </a:endParaRPr>
                    </a:p>
                  </a:txBody>
                  <a:tcPr marL="109127" marR="109127" anchor="ctr"/>
                </a:tc>
                <a:extLst>
                  <a:ext uri="{0D108BD9-81ED-4DB2-BD59-A6C34878D82A}">
                    <a16:rowId xmlns:a16="http://schemas.microsoft.com/office/drawing/2014/main" xmlns="" val="4286104914"/>
                  </a:ext>
                </a:extLst>
              </a:tr>
              <a:tr h="445518">
                <a:tc>
                  <a:txBody>
                    <a:bodyPr/>
                    <a:lstStyle/>
                    <a:p>
                      <a:r>
                        <a:rPr lang="en-US" sz="2000" b="1" dirty="0">
                          <a:latin typeface="Calibri" panose="020F0502020204030204" pitchFamily="34" charset="0"/>
                          <a:cs typeface="Calibri" panose="020F0502020204030204" pitchFamily="34" charset="0"/>
                        </a:rPr>
                        <a:t>Number of Sites/Geography</a:t>
                      </a:r>
                    </a:p>
                  </a:txBody>
                  <a:tcPr marL="109127" marR="109127" anchor="ctr"/>
                </a:tc>
                <a:tc>
                  <a:txBody>
                    <a:bodyPr/>
                    <a:lstStyle/>
                    <a:p>
                      <a:pPr algn="ctr"/>
                      <a:r>
                        <a:rPr lang="en-US" sz="2000" b="1" dirty="0">
                          <a:latin typeface="Calibri" panose="020F0502020204030204" pitchFamily="34" charset="0"/>
                          <a:cs typeface="Calibri" panose="020F0502020204030204" pitchFamily="34" charset="0"/>
                        </a:rPr>
                        <a:t>EU only</a:t>
                      </a:r>
                    </a:p>
                  </a:txBody>
                  <a:tcPr marL="109127" marR="109127" anchor="ctr"/>
                </a:tc>
                <a:tc>
                  <a:txBody>
                    <a:bodyPr/>
                    <a:lstStyle/>
                    <a:p>
                      <a:pPr algn="ctr"/>
                      <a:r>
                        <a:rPr lang="en-US" sz="2000" b="1" dirty="0">
                          <a:latin typeface="Calibri" panose="020F0502020204030204" pitchFamily="34" charset="0"/>
                          <a:cs typeface="Calibri" panose="020F0502020204030204" pitchFamily="34" charset="0"/>
                        </a:rPr>
                        <a:t>US and OUS</a:t>
                      </a:r>
                      <a:endParaRPr lang="en-US" sz="2000" b="1" dirty="0">
                        <a:solidFill>
                          <a:schemeClr val="tx1"/>
                        </a:solidFill>
                        <a:latin typeface="Calibri" panose="020F0502020204030204" pitchFamily="34" charset="0"/>
                        <a:cs typeface="Calibri" panose="020F0502020204030204" pitchFamily="34" charset="0"/>
                      </a:endParaRPr>
                    </a:p>
                  </a:txBody>
                  <a:tcPr marL="109127" marR="10912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US and OUS</a:t>
                      </a:r>
                      <a:endParaRPr lang="en-US" sz="2000" b="1" dirty="0">
                        <a:solidFill>
                          <a:schemeClr val="tx1"/>
                        </a:solidFill>
                        <a:latin typeface="Calibri" panose="020F0502020204030204" pitchFamily="34" charset="0"/>
                        <a:cs typeface="Calibri" panose="020F0502020204030204" pitchFamily="34" charset="0"/>
                      </a:endParaRPr>
                    </a:p>
                  </a:txBody>
                  <a:tcPr marL="109127" marR="109127" anchor="ctr"/>
                </a:tc>
                <a:extLst>
                  <a:ext uri="{0D108BD9-81ED-4DB2-BD59-A6C34878D82A}">
                    <a16:rowId xmlns:a16="http://schemas.microsoft.com/office/drawing/2014/main" xmlns="" val="3853641180"/>
                  </a:ext>
                </a:extLst>
              </a:tr>
              <a:tr h="921139">
                <a:tc>
                  <a:txBody>
                    <a:bodyPr/>
                    <a:lstStyle/>
                    <a:p>
                      <a:r>
                        <a:rPr lang="en-US" sz="2000" b="1" dirty="0">
                          <a:latin typeface="Calibri" panose="020F0502020204030204" pitchFamily="34" charset="0"/>
                          <a:cs typeface="Calibri" panose="020F0502020204030204" pitchFamily="34" charset="0"/>
                        </a:rPr>
                        <a:t>Study Design</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RCT, blinded, 1:1 (Tx vs. sham) POC (phase II)</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RCT, blinded, 1:1 (Tx vs sham), phase 3 pivotal study</a:t>
                      </a:r>
                      <a:endParaRPr lang="en-US" sz="2000" dirty="0">
                        <a:solidFill>
                          <a:schemeClr val="tx1"/>
                        </a:solidFill>
                        <a:latin typeface="Calibri" panose="020F0502020204030204" pitchFamily="34" charset="0"/>
                        <a:cs typeface="Calibri" panose="020F0502020204030204" pitchFamily="34" charset="0"/>
                      </a:endParaRP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Open label, prospective, study (including the cross over subjects)</a:t>
                      </a:r>
                      <a:endParaRPr lang="en-US" sz="2000" b="0" dirty="0">
                        <a:solidFill>
                          <a:schemeClr val="tx1"/>
                        </a:solidFill>
                        <a:latin typeface="Calibri" panose="020F0502020204030204" pitchFamily="34" charset="0"/>
                        <a:cs typeface="Calibri" panose="020F0502020204030204" pitchFamily="34" charset="0"/>
                      </a:endParaRPr>
                    </a:p>
                  </a:txBody>
                  <a:tcPr marL="109127" marR="109127" anchor="ctr"/>
                </a:tc>
                <a:extLst>
                  <a:ext uri="{0D108BD9-81ED-4DB2-BD59-A6C34878D82A}">
                    <a16:rowId xmlns:a16="http://schemas.microsoft.com/office/drawing/2014/main" xmlns="" val="3819915181"/>
                  </a:ext>
                </a:extLst>
              </a:tr>
              <a:tr h="650216">
                <a:tc>
                  <a:txBody>
                    <a:bodyPr/>
                    <a:lstStyle/>
                    <a:p>
                      <a:r>
                        <a:rPr lang="en-US" sz="2000" b="1" dirty="0">
                          <a:latin typeface="Calibri" panose="020F0502020204030204" pitchFamily="34" charset="0"/>
                          <a:cs typeface="Calibri" panose="020F0502020204030204" pitchFamily="34" charset="0"/>
                        </a:rPr>
                        <a:t>Primary Endpoint - Efficacy</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Mean Reduction in SPB by ABPM at 8 weeks</a:t>
                      </a:r>
                    </a:p>
                  </a:txBody>
                  <a:tcPr marL="109127" marR="10912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Mean Reduction in SPB by ABPM at 3 Months</a:t>
                      </a:r>
                      <a:endParaRPr lang="en-US" sz="2000" dirty="0">
                        <a:solidFill>
                          <a:schemeClr val="tx1"/>
                        </a:solidFill>
                        <a:latin typeface="Calibri" panose="020F0502020204030204" pitchFamily="34" charset="0"/>
                        <a:cs typeface="Calibri" panose="020F0502020204030204" pitchFamily="34" charset="0"/>
                      </a:endParaRPr>
                    </a:p>
                  </a:txBody>
                  <a:tcPr marL="109127" marR="10912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Mean Reduction in SPB by ABPM at 3 Months</a:t>
                      </a:r>
                      <a:endParaRPr lang="en-US" sz="2000" b="0" dirty="0">
                        <a:solidFill>
                          <a:schemeClr val="tx1"/>
                        </a:solidFill>
                        <a:latin typeface="Calibri" panose="020F0502020204030204" pitchFamily="34" charset="0"/>
                        <a:cs typeface="Calibri" panose="020F0502020204030204" pitchFamily="34" charset="0"/>
                      </a:endParaRPr>
                    </a:p>
                  </a:txBody>
                  <a:tcPr marL="109127" marR="109127" anchor="ctr"/>
                </a:tc>
                <a:extLst>
                  <a:ext uri="{0D108BD9-81ED-4DB2-BD59-A6C34878D82A}">
                    <a16:rowId xmlns:a16="http://schemas.microsoft.com/office/drawing/2014/main" xmlns="" val="2611705771"/>
                  </a:ext>
                </a:extLst>
              </a:tr>
              <a:tr h="650216">
                <a:tc>
                  <a:txBody>
                    <a:bodyPr/>
                    <a:lstStyle/>
                    <a:p>
                      <a:r>
                        <a:rPr lang="en-US" sz="2000" b="1" dirty="0">
                          <a:latin typeface="Calibri" panose="020F0502020204030204" pitchFamily="34" charset="0"/>
                          <a:cs typeface="Calibri" panose="020F0502020204030204" pitchFamily="34" charset="0"/>
                        </a:rPr>
                        <a:t>Secondary Major Safety Endpoint</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MAE at 1 month</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MAE up to 6 M</a:t>
                      </a:r>
                      <a:endParaRPr lang="en-US" sz="2000" dirty="0">
                        <a:solidFill>
                          <a:schemeClr val="tx1"/>
                        </a:solidFill>
                        <a:latin typeface="Calibri" panose="020F0502020204030204" pitchFamily="34" charset="0"/>
                        <a:cs typeface="Calibri" panose="020F0502020204030204" pitchFamily="34" charset="0"/>
                      </a:endParaRP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MAE up to 6 M</a:t>
                      </a:r>
                      <a:endParaRPr lang="en-US" sz="2000" b="0" dirty="0">
                        <a:solidFill>
                          <a:schemeClr val="tx1"/>
                        </a:solidFill>
                        <a:latin typeface="Calibri" panose="020F0502020204030204" pitchFamily="34" charset="0"/>
                        <a:cs typeface="Calibri" panose="020F0502020204030204" pitchFamily="34" charset="0"/>
                      </a:endParaRPr>
                    </a:p>
                  </a:txBody>
                  <a:tcPr marL="109127" marR="109127" anchor="ctr"/>
                </a:tc>
                <a:extLst>
                  <a:ext uri="{0D108BD9-81ED-4DB2-BD59-A6C34878D82A}">
                    <a16:rowId xmlns:a16="http://schemas.microsoft.com/office/drawing/2014/main" xmlns="" val="3811908323"/>
                  </a:ext>
                </a:extLst>
              </a:tr>
              <a:tr h="379292">
                <a:tc>
                  <a:txBody>
                    <a:bodyPr/>
                    <a:lstStyle/>
                    <a:p>
                      <a:r>
                        <a:rPr lang="en-US" sz="2000" b="1" dirty="0">
                          <a:latin typeface="Calibri" panose="020F0502020204030204" pitchFamily="34" charset="0"/>
                          <a:cs typeface="Calibri" panose="020F0502020204030204" pitchFamily="34" charset="0"/>
                        </a:rPr>
                        <a:t>Unblinding</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Post-6 M visit by all pts</a:t>
                      </a:r>
                    </a:p>
                  </a:txBody>
                  <a:tcPr marL="109127" marR="10912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Post-6 M visit by all pts</a:t>
                      </a:r>
                      <a:endParaRPr lang="en-US" sz="2000" dirty="0">
                        <a:solidFill>
                          <a:schemeClr val="tx1"/>
                        </a:solidFill>
                        <a:latin typeface="Calibri" panose="020F0502020204030204" pitchFamily="34" charset="0"/>
                        <a:cs typeface="Calibri" panose="020F0502020204030204" pitchFamily="34" charset="0"/>
                      </a:endParaRPr>
                    </a:p>
                  </a:txBody>
                  <a:tcPr marL="109127" marR="109127"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NA</a:t>
                      </a:r>
                      <a:endParaRPr lang="en-US" sz="2000" b="0" dirty="0">
                        <a:solidFill>
                          <a:schemeClr val="tx1"/>
                        </a:solidFill>
                        <a:latin typeface="Calibri" panose="020F0502020204030204" pitchFamily="34" charset="0"/>
                        <a:cs typeface="Calibri" panose="020F0502020204030204" pitchFamily="34" charset="0"/>
                      </a:endParaRPr>
                    </a:p>
                  </a:txBody>
                  <a:tcPr marL="109127" marR="109127" anchor="ctr"/>
                </a:tc>
                <a:extLst>
                  <a:ext uri="{0D108BD9-81ED-4DB2-BD59-A6C34878D82A}">
                    <a16:rowId xmlns:a16="http://schemas.microsoft.com/office/drawing/2014/main" xmlns="" val="1718302939"/>
                  </a:ext>
                </a:extLst>
              </a:tr>
              <a:tr h="650216">
                <a:tc>
                  <a:txBody>
                    <a:bodyPr/>
                    <a:lstStyle/>
                    <a:p>
                      <a:r>
                        <a:rPr lang="en-US" sz="2000" b="1" dirty="0">
                          <a:latin typeface="Calibri" panose="020F0502020204030204" pitchFamily="34" charset="0"/>
                          <a:cs typeface="Calibri" panose="020F0502020204030204" pitchFamily="34" charset="0"/>
                        </a:rPr>
                        <a:t>Crossover </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After unblinding, and review by DSMB</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After unblinding, 1-year data reviewed by DSMB</a:t>
                      </a:r>
                      <a:endParaRPr lang="en-US" sz="2000" dirty="0">
                        <a:solidFill>
                          <a:schemeClr val="tx1"/>
                        </a:solidFill>
                        <a:latin typeface="Calibri" panose="020F0502020204030204" pitchFamily="34" charset="0"/>
                        <a:cs typeface="Calibri" panose="020F0502020204030204" pitchFamily="34" charset="0"/>
                      </a:endParaRP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NA</a:t>
                      </a:r>
                      <a:endParaRPr lang="en-US" sz="2000" b="0" dirty="0">
                        <a:solidFill>
                          <a:schemeClr val="tx1"/>
                        </a:solidFill>
                        <a:latin typeface="Calibri" panose="020F0502020204030204" pitchFamily="34" charset="0"/>
                        <a:cs typeface="Calibri" panose="020F0502020204030204" pitchFamily="34" charset="0"/>
                      </a:endParaRPr>
                    </a:p>
                  </a:txBody>
                  <a:tcPr marL="109127" marR="109127" anchor="ctr"/>
                </a:tc>
                <a:extLst>
                  <a:ext uri="{0D108BD9-81ED-4DB2-BD59-A6C34878D82A}">
                    <a16:rowId xmlns:a16="http://schemas.microsoft.com/office/drawing/2014/main" xmlns="" val="3764051418"/>
                  </a:ext>
                </a:extLst>
              </a:tr>
              <a:tr h="379292">
                <a:tc>
                  <a:txBody>
                    <a:bodyPr/>
                    <a:lstStyle/>
                    <a:p>
                      <a:r>
                        <a:rPr lang="en-US" sz="2000" b="1" dirty="0">
                          <a:latin typeface="Calibri" panose="020F0502020204030204" pitchFamily="34" charset="0"/>
                          <a:cs typeface="Calibri" panose="020F0502020204030204" pitchFamily="34" charset="0"/>
                        </a:rPr>
                        <a:t>Follow-up Duration</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2 years</a:t>
                      </a: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3 years</a:t>
                      </a:r>
                      <a:endParaRPr lang="en-US" sz="2000" dirty="0">
                        <a:solidFill>
                          <a:schemeClr val="tx1"/>
                        </a:solidFill>
                        <a:latin typeface="Calibri" panose="020F0502020204030204" pitchFamily="34" charset="0"/>
                        <a:cs typeface="Calibri" panose="020F0502020204030204" pitchFamily="34" charset="0"/>
                      </a:endParaRPr>
                    </a:p>
                  </a:txBody>
                  <a:tcPr marL="109127" marR="109127" anchor="ctr"/>
                </a:tc>
                <a:tc>
                  <a:txBody>
                    <a:bodyPr/>
                    <a:lstStyle/>
                    <a:p>
                      <a:pPr algn="ctr"/>
                      <a:r>
                        <a:rPr lang="en-US" sz="2000" dirty="0">
                          <a:latin typeface="Calibri" panose="020F0502020204030204" pitchFamily="34" charset="0"/>
                          <a:cs typeface="Calibri" panose="020F0502020204030204" pitchFamily="34" charset="0"/>
                        </a:rPr>
                        <a:t>1 year</a:t>
                      </a:r>
                      <a:endParaRPr lang="en-US" sz="2000" b="0" dirty="0">
                        <a:solidFill>
                          <a:schemeClr val="tx1"/>
                        </a:solidFill>
                        <a:latin typeface="Calibri" panose="020F0502020204030204" pitchFamily="34" charset="0"/>
                        <a:cs typeface="Calibri" panose="020F0502020204030204" pitchFamily="34" charset="0"/>
                      </a:endParaRPr>
                    </a:p>
                  </a:txBody>
                  <a:tcPr marL="109127" marR="109127" anchor="ctr"/>
                </a:tc>
                <a:extLst>
                  <a:ext uri="{0D108BD9-81ED-4DB2-BD59-A6C34878D82A}">
                    <a16:rowId xmlns:a16="http://schemas.microsoft.com/office/drawing/2014/main" xmlns="" val="1037592042"/>
                  </a:ext>
                </a:extLst>
              </a:tr>
            </a:tbl>
          </a:graphicData>
        </a:graphic>
      </p:graphicFrame>
    </p:spTree>
    <p:extLst>
      <p:ext uri="{BB962C8B-B14F-4D97-AF65-F5344CB8AC3E}">
        <p14:creationId xmlns:p14="http://schemas.microsoft.com/office/powerpoint/2010/main" val="148915403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466CA1-CCC7-4C7E-8C77-4F5845080365}"/>
              </a:ext>
            </a:extLst>
          </p:cNvPr>
          <p:cNvSpPr>
            <a:spLocks noGrp="1"/>
          </p:cNvSpPr>
          <p:nvPr>
            <p:ph type="title"/>
          </p:nvPr>
        </p:nvSpPr>
        <p:spPr>
          <a:xfrm>
            <a:off x="622299" y="357188"/>
            <a:ext cx="10901363" cy="1271588"/>
          </a:xfrm>
          <a:noFill/>
          <a:ln>
            <a:noFill/>
          </a:ln>
          <a:effectLst/>
        </p:spPr>
        <p:txBody>
          <a:bodyPr vert="horz" wrap="square" lIns="91440" tIns="45720" rIns="91440" bIns="45720" numCol="1" anchor="ctr" anchorCtr="0" compatLnSpc="1">
            <a:prstTxWarp prst="textNoShape">
              <a:avLst/>
            </a:prstTxWarp>
            <a:noAutofit/>
          </a:bodyPr>
          <a:lstStyle/>
          <a:p>
            <a:r>
              <a:rPr lang="en-US" sz="6600" dirty="0">
                <a:latin typeface="Calibri" panose="020F0502020204030204" pitchFamily="34" charset="0"/>
                <a:cs typeface="Calibri" panose="020F0502020204030204" pitchFamily="34" charset="0"/>
              </a:rPr>
              <a:t>Conclusions</a:t>
            </a:r>
            <a:endParaRPr lang="en-US" sz="60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CA8FD35B-56E4-49C7-A470-B22C9E2314D3}"/>
              </a:ext>
            </a:extLst>
          </p:cNvPr>
          <p:cNvSpPr>
            <a:spLocks noGrp="1"/>
          </p:cNvSpPr>
          <p:nvPr>
            <p:ph idx="1"/>
          </p:nvPr>
        </p:nvSpPr>
        <p:spPr>
          <a:xfrm>
            <a:off x="381001" y="1728788"/>
            <a:ext cx="11434762" cy="4748212"/>
          </a:xfrm>
          <a:noFill/>
          <a:ln>
            <a:noFill/>
          </a:ln>
          <a:effectLst/>
        </p:spPr>
        <p:txBody>
          <a:bodyPr vert="horz" wrap="square" lIns="91440" tIns="45720" rIns="91440" bIns="45720" numCol="1" anchor="t" anchorCtr="0" compatLnSpc="1">
            <a:prstTxWarp prst="textNoShape">
              <a:avLst/>
            </a:prstTxWarp>
            <a:noAutofit/>
          </a:bodyPr>
          <a:lstStyle/>
          <a:p>
            <a:pPr>
              <a:spcBef>
                <a:spcPts val="0"/>
              </a:spcBef>
              <a:spcAft>
                <a:spcPts val="0"/>
              </a:spcAft>
            </a:pPr>
            <a:r>
              <a:rPr lang="en-US" sz="3600" dirty="0">
                <a:latin typeface="Calibri" panose="020F0502020204030204" pitchFamily="34" charset="0"/>
                <a:cs typeface="Calibri" panose="020F0502020204030204" pitchFamily="34" charset="0"/>
              </a:rPr>
              <a:t>Alcohol-mediated renal denervation allows efficient and safe nerve ablation and results in significant BP lowering</a:t>
            </a:r>
            <a:r>
              <a:rPr lang="en-US" sz="2800" dirty="0">
                <a:latin typeface="Calibri" panose="020F0502020204030204" pitchFamily="34" charset="0"/>
                <a:cs typeface="Calibri" panose="020F0502020204030204" pitchFamily="34" charset="0"/>
              </a:rPr>
              <a:t/>
            </a: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a:p>
            <a:pPr>
              <a:spcBef>
                <a:spcPts val="0"/>
              </a:spcBef>
              <a:spcAft>
                <a:spcPts val="0"/>
              </a:spcAft>
            </a:pPr>
            <a:r>
              <a:rPr lang="en-US" dirty="0">
                <a:latin typeface="Calibri" panose="020F0502020204030204" pitchFamily="34" charset="0"/>
                <a:cs typeface="Calibri" panose="020F0502020204030204" pitchFamily="34" charset="0"/>
              </a:rPr>
              <a:t>TARGET BP </a:t>
            </a:r>
            <a:r>
              <a:rPr lang="en-US" b="1" dirty="0">
                <a:latin typeface="Calibri" panose="020F0502020204030204" pitchFamily="34" charset="0"/>
                <a:cs typeface="Calibri" panose="020F0502020204030204" pitchFamily="34" charset="0"/>
              </a:rPr>
              <a:t>OFF-MED</a:t>
            </a:r>
            <a:r>
              <a:rPr lang="en-US" dirty="0">
                <a:latin typeface="Calibri" panose="020F0502020204030204" pitchFamily="34" charset="0"/>
                <a:cs typeface="Calibri" panose="020F0502020204030204" pitchFamily="34" charset="0"/>
              </a:rPr>
              <a:t> (Europe) phase II study will provide further validation of this approach </a:t>
            </a:r>
            <a:r>
              <a:rPr lang="en-US" b="1" dirty="0">
                <a:solidFill>
                  <a:srgbClr val="00B050"/>
                </a:solidFill>
                <a:latin typeface="Calibri" panose="020F0502020204030204" pitchFamily="34" charset="0"/>
                <a:cs typeface="Calibri" panose="020F0502020204030204" pitchFamily="34" charset="0"/>
              </a:rPr>
              <a:t>(enrolling)</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a:spcBef>
                <a:spcPts val="0"/>
              </a:spcBef>
              <a:spcAft>
                <a:spcPts val="0"/>
              </a:spcAft>
            </a:pPr>
            <a:r>
              <a:rPr lang="en-US" dirty="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sym typeface="Wingdings"/>
              </a:rPr>
              <a:t>randomized </a:t>
            </a:r>
            <a:r>
              <a:rPr lang="en-US" b="1" dirty="0">
                <a:latin typeface="Calibri" panose="020F0502020204030204" pitchFamily="34" charset="0"/>
                <a:cs typeface="Calibri" panose="020F0502020204030204" pitchFamily="34" charset="0"/>
                <a:sym typeface="Wingdings"/>
              </a:rPr>
              <a:t>on-med </a:t>
            </a:r>
            <a:r>
              <a:rPr lang="en-US" dirty="0">
                <a:latin typeface="Calibri" panose="020F0502020204030204" pitchFamily="34" charset="0"/>
                <a:cs typeface="Calibri" panose="020F0502020204030204" pitchFamily="34" charset="0"/>
                <a:sym typeface="Wingdings"/>
              </a:rPr>
              <a:t>controlled trial (</a:t>
            </a:r>
            <a:r>
              <a:rPr lang="en-US" dirty="0">
                <a:latin typeface="Calibri" panose="020F0502020204030204" pitchFamily="34" charset="0"/>
                <a:cs typeface="Calibri" panose="020F0502020204030204" pitchFamily="34" charset="0"/>
              </a:rPr>
              <a:t>TARGET BP I) is cleared by the FDA </a:t>
            </a:r>
          </a:p>
          <a:p>
            <a:pPr marL="0" indent="0">
              <a:spcBef>
                <a:spcPts val="0"/>
              </a:spcBef>
              <a:spcAft>
                <a:spcPts val="0"/>
              </a:spcAft>
              <a:buNone/>
            </a:pP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xmlns="" id="{EEED8E1A-2841-4D49-A252-65F562E57E95}"/>
              </a:ext>
            </a:extLst>
          </p:cNvPr>
          <p:cNvSpPr txBox="1"/>
          <p:nvPr/>
        </p:nvSpPr>
        <p:spPr>
          <a:xfrm>
            <a:off x="3361918" y="6541495"/>
            <a:ext cx="6053260" cy="256545"/>
          </a:xfrm>
          <a:prstGeom prst="rect">
            <a:avLst/>
          </a:prstGeom>
          <a:noFill/>
        </p:spPr>
        <p:txBody>
          <a:bodyPr wrap="none" rtlCol="0">
            <a:spAutoFit/>
          </a:bodyPr>
          <a:lstStyle/>
          <a:p>
            <a:r>
              <a:rPr lang="en-US" sz="1067" dirty="0"/>
              <a:t>The Peregrine System™ Infusion Catheter is CE marked and only for use in the European Union </a:t>
            </a:r>
          </a:p>
        </p:txBody>
      </p:sp>
    </p:spTree>
    <p:extLst>
      <p:ext uri="{BB962C8B-B14F-4D97-AF65-F5344CB8AC3E}">
        <p14:creationId xmlns:p14="http://schemas.microsoft.com/office/powerpoint/2010/main" val="246294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05339-309F-1D45-B9D5-A7782CF8C0E8}"/>
              </a:ext>
            </a:extLst>
          </p:cNvPr>
          <p:cNvSpPr>
            <a:spLocks noGrp="1"/>
          </p:cNvSpPr>
          <p:nvPr>
            <p:ph type="title"/>
          </p:nvPr>
        </p:nvSpPr>
        <p:spPr>
          <a:xfrm>
            <a:off x="-1832060" y="1409700"/>
            <a:ext cx="10363200" cy="1143000"/>
          </a:xfrm>
        </p:spPr>
        <p:txBody>
          <a:bodyPr/>
          <a:lstStyle/>
          <a:p>
            <a:r>
              <a:rPr lang="de-DE" dirty="0" err="1"/>
              <a:t>Thank</a:t>
            </a:r>
            <a:r>
              <a:rPr lang="de-DE" dirty="0"/>
              <a:t> </a:t>
            </a:r>
            <a:r>
              <a:rPr lang="de-DE" dirty="0" err="1"/>
              <a:t>you</a:t>
            </a:r>
            <a:r>
              <a:rPr lang="de-DE" dirty="0"/>
              <a:t>!</a:t>
            </a:r>
          </a:p>
        </p:txBody>
      </p:sp>
      <p:sp>
        <p:nvSpPr>
          <p:cNvPr id="3" name="Title 1">
            <a:extLst>
              <a:ext uri="{FF2B5EF4-FFF2-40B4-BE49-F238E27FC236}">
                <a16:creationId xmlns:a16="http://schemas.microsoft.com/office/drawing/2014/main" xmlns="" id="{7D429465-F09E-7C4C-A7DA-2EB55C8F7E18}"/>
              </a:ext>
            </a:extLst>
          </p:cNvPr>
          <p:cNvSpPr txBox="1">
            <a:spLocks/>
          </p:cNvSpPr>
          <p:nvPr/>
        </p:nvSpPr>
        <p:spPr bwMode="auto">
          <a:xfrm>
            <a:off x="3318164" y="4876800"/>
            <a:ext cx="10363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5400">
                <a:solidFill>
                  <a:schemeClr val="tx1"/>
                </a:solidFill>
                <a:effectLst/>
                <a:latin typeface="+mj-lt"/>
                <a:ea typeface="+mj-ea"/>
                <a:cs typeface="+mj-cs"/>
              </a:defRPr>
            </a:lvl1pPr>
            <a:lvl2pPr algn="ctr" rtl="0" eaLnBrk="0" fontAlgn="base" hangingPunct="0">
              <a:spcBef>
                <a:spcPct val="0"/>
              </a:spcBef>
              <a:spcAft>
                <a:spcPct val="0"/>
              </a:spcAft>
              <a:defRPr sz="6000">
                <a:solidFill>
                  <a:srgbClr val="FFFF00"/>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6000">
                <a:solidFill>
                  <a:srgbClr val="FFFF00"/>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6000">
                <a:solidFill>
                  <a:srgbClr val="FFFF00"/>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6000">
                <a:solidFill>
                  <a:srgbClr val="FFFF00"/>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6000">
                <a:solidFill>
                  <a:srgbClr val="FFFF00"/>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6000">
                <a:solidFill>
                  <a:srgbClr val="FFFF00"/>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6000">
                <a:solidFill>
                  <a:srgbClr val="FFFF00"/>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6000">
                <a:solidFill>
                  <a:srgbClr val="FFFF00"/>
                </a:solidFill>
                <a:effectLst>
                  <a:outerShdw blurRad="38100" dist="38100" dir="2700000" algn="tl">
                    <a:srgbClr val="000000"/>
                  </a:outerShdw>
                </a:effectLst>
                <a:latin typeface="Arial" pitchFamily="34" charset="0"/>
              </a:defRPr>
            </a:lvl9pPr>
          </a:lstStyle>
          <a:p>
            <a:pPr defTabSz="914400"/>
            <a:r>
              <a:rPr lang="de-DE" sz="3200" kern="0" dirty="0" err="1"/>
              <a:t>HorstSievertMD@aol.com</a:t>
            </a:r>
            <a:endParaRPr lang="de-DE" sz="3200" kern="0" dirty="0"/>
          </a:p>
        </p:txBody>
      </p:sp>
    </p:spTree>
    <p:extLst>
      <p:ext uri="{BB962C8B-B14F-4D97-AF65-F5344CB8AC3E}">
        <p14:creationId xmlns:p14="http://schemas.microsoft.com/office/powerpoint/2010/main" val="8929013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13" name="Group 29">
            <a:extLst>
              <a:ext uri="{FF2B5EF4-FFF2-40B4-BE49-F238E27FC236}">
                <a16:creationId xmlns:a16="http://schemas.microsoft.com/office/drawing/2014/main" xmlns="" id="{74481D37-5B28-4F49-8B1C-8FB461B987E3}"/>
              </a:ext>
            </a:extLst>
          </p:cNvPr>
          <p:cNvGraphicFramePr>
            <a:graphicFrameLocks noGrp="1"/>
          </p:cNvGraphicFramePr>
          <p:nvPr>
            <p:extLst/>
          </p:nvPr>
        </p:nvGraphicFramePr>
        <p:xfrm>
          <a:off x="669925" y="1628775"/>
          <a:ext cx="10988675" cy="5042242"/>
        </p:xfrm>
        <a:graphic>
          <a:graphicData uri="http://schemas.openxmlformats.org/drawingml/2006/table">
            <a:tbl>
              <a:tblPr>
                <a:tableStyleId>{2D5ABB26-0587-4C30-8999-92F81FD0307C}</a:tableStyleId>
              </a:tblPr>
              <a:tblGrid>
                <a:gridCol w="2084530">
                  <a:extLst>
                    <a:ext uri="{9D8B030D-6E8A-4147-A177-3AD203B41FA5}">
                      <a16:colId xmlns:a16="http://schemas.microsoft.com/office/drawing/2014/main" xmlns="" val="20000"/>
                    </a:ext>
                  </a:extLst>
                </a:gridCol>
                <a:gridCol w="6050787">
                  <a:extLst>
                    <a:ext uri="{9D8B030D-6E8A-4147-A177-3AD203B41FA5}">
                      <a16:colId xmlns:a16="http://schemas.microsoft.com/office/drawing/2014/main" xmlns="" val="20001"/>
                    </a:ext>
                  </a:extLst>
                </a:gridCol>
                <a:gridCol w="2853358">
                  <a:extLst>
                    <a:ext uri="{9D8B030D-6E8A-4147-A177-3AD203B41FA5}">
                      <a16:colId xmlns:a16="http://schemas.microsoft.com/office/drawing/2014/main" xmlns="" val="20002"/>
                    </a:ext>
                  </a:extLst>
                </a:gridCol>
              </a:tblGrid>
              <a:tr h="27378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de-DE" sz="2000" u="none" strike="noStrike" cap="none" normalizeH="0" baseline="0" dirty="0" err="1">
                          <a:ln>
                            <a:noFill/>
                          </a:ln>
                          <a:effectLst>
                            <a:outerShdw blurRad="38100" dist="38100" dir="2700000" algn="tl">
                              <a:srgbClr val="C0C0C0"/>
                            </a:outerShdw>
                          </a:effectLst>
                          <a:latin typeface="Calibri" panose="020F0502020204030204" pitchFamily="34" charset="0"/>
                          <a:cs typeface="Calibri" panose="020F0502020204030204" pitchFamily="34" charset="0"/>
                        </a:rPr>
                        <a:t>Physician</a:t>
                      </a:r>
                      <a:r>
                        <a:rPr kumimoji="0" lang="de-DE" sz="2000" u="none" strike="noStrike" cap="none" normalizeH="0" baseline="0" dirty="0">
                          <a:ln>
                            <a:noFill/>
                          </a:ln>
                          <a:effectLst>
                            <a:outerShdw blurRad="38100" dist="38100" dir="2700000" algn="tl">
                              <a:srgbClr val="C0C0C0"/>
                            </a:outerShdw>
                          </a:effectLst>
                          <a:latin typeface="Calibri" panose="020F0502020204030204" pitchFamily="34" charset="0"/>
                          <a:cs typeface="Calibri" panose="020F0502020204030204" pitchFamily="34" charset="0"/>
                        </a:rPr>
                        <a:t> </a:t>
                      </a:r>
                      <a:r>
                        <a:rPr kumimoji="0" lang="de-DE" sz="2000" u="none" strike="noStrike" cap="none" normalizeH="0" baseline="0" dirty="0" err="1">
                          <a:ln>
                            <a:noFill/>
                          </a:ln>
                          <a:effectLst>
                            <a:outerShdw blurRad="38100" dist="38100" dir="2700000" algn="tl">
                              <a:srgbClr val="C0C0C0"/>
                            </a:outerShdw>
                          </a:effectLst>
                          <a:latin typeface="Calibri" panose="020F0502020204030204" pitchFamily="34" charset="0"/>
                          <a:cs typeface="Calibri" panose="020F0502020204030204" pitchFamily="34" charset="0"/>
                        </a:rPr>
                        <a:t>name</a:t>
                      </a:r>
                      <a:endParaRPr kumimoji="0" lang="de-DE" sz="20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ea typeface="MS PGothic" pitchFamily="34" charset="-128"/>
                        <a:cs typeface="Calibri" panose="020F0502020204030204" pitchFamily="34" charset="0"/>
                      </a:endParaRPr>
                    </a:p>
                  </a:txBody>
                  <a:tcPr marL="91446" marR="91446" marT="45709" marB="45709"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de-DE" sz="2000" u="none" strike="noStrike" cap="none" normalizeH="0" baseline="0" dirty="0">
                          <a:ln>
                            <a:noFill/>
                          </a:ln>
                          <a:effectLst>
                            <a:outerShdw blurRad="38100" dist="38100" dir="2700000" algn="tl">
                              <a:srgbClr val="C0C0C0"/>
                            </a:outerShdw>
                          </a:effectLst>
                          <a:latin typeface="Calibri" panose="020F0502020204030204" pitchFamily="34" charset="0"/>
                          <a:cs typeface="Calibri" panose="020F0502020204030204" pitchFamily="34" charset="0"/>
                        </a:rPr>
                        <a:t>Company</a:t>
                      </a:r>
                      <a:endParaRPr kumimoji="0" lang="de-DE" sz="20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ea typeface="MS PGothic" pitchFamily="34" charset="-128"/>
                        <a:cs typeface="Calibri" panose="020F0502020204030204" pitchFamily="34" charset="0"/>
                      </a:endParaRPr>
                    </a:p>
                  </a:txBody>
                  <a:tcPr marL="91446" marR="91446" marT="45709" marB="45709"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de-DE" sz="2000" u="none" strike="noStrike" cap="none" normalizeH="0" baseline="0" dirty="0" err="1">
                          <a:ln>
                            <a:noFill/>
                          </a:ln>
                          <a:effectLst>
                            <a:outerShdw blurRad="38100" dist="38100" dir="2700000" algn="tl">
                              <a:srgbClr val="C0C0C0"/>
                            </a:outerShdw>
                          </a:effectLst>
                          <a:latin typeface="Calibri" panose="020F0502020204030204" pitchFamily="34" charset="0"/>
                          <a:cs typeface="Calibri" panose="020F0502020204030204" pitchFamily="34" charset="0"/>
                        </a:rPr>
                        <a:t>Relationship</a:t>
                      </a:r>
                      <a:endParaRPr kumimoji="0" lang="de-DE" sz="20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ea typeface="MS PGothic" pitchFamily="34" charset="-128"/>
                        <a:cs typeface="Calibri" panose="020F0502020204030204" pitchFamily="34" charset="0"/>
                      </a:endParaRPr>
                    </a:p>
                  </a:txBody>
                  <a:tcPr marL="91446" marR="91446" marT="45709" marB="45709" horzOverflow="overflow"/>
                </a:tc>
                <a:extLst>
                  <a:ext uri="{0D108BD9-81ED-4DB2-BD59-A6C34878D82A}">
                    <a16:rowId xmlns:a16="http://schemas.microsoft.com/office/drawing/2014/main" xmlns="" val="10000"/>
                  </a:ext>
                </a:extLst>
              </a:tr>
              <a:tr h="3601232">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de-DE" sz="2000" u="none" strike="noStrike" cap="none" normalizeH="0" baseline="0" dirty="0">
                          <a:ln>
                            <a:noFill/>
                          </a:ln>
                          <a:effectLst>
                            <a:outerShdw blurRad="38100" dist="38100" dir="2700000" algn="tl">
                              <a:srgbClr val="C0C0C0"/>
                            </a:outerShdw>
                          </a:effectLst>
                          <a:latin typeface="Calibri" panose="020F0502020204030204" pitchFamily="34" charset="0"/>
                          <a:cs typeface="Calibri" panose="020F0502020204030204" pitchFamily="34" charset="0"/>
                        </a:rPr>
                        <a:t>Horst Sievert</a:t>
                      </a:r>
                      <a:endParaRPr kumimoji="0" lang="de-DE" sz="20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ea typeface="MS PGothic" pitchFamily="34" charset="-128"/>
                        <a:cs typeface="Calibri" panose="020F0502020204030204" pitchFamily="34" charset="0"/>
                      </a:endParaRPr>
                    </a:p>
                  </a:txBody>
                  <a:tcPr marL="91446" marR="91446" marT="45709" marB="45709" horzOverflow="overflow"/>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latin typeface="Calibri" panose="020F0502020204030204" pitchFamily="34" charset="0"/>
                          <a:ea typeface="+mn-ea"/>
                          <a:cs typeface="Calibri" panose="020F0502020204030204" pitchFamily="34" charset="0"/>
                        </a:rPr>
                        <a:t>4tech Cardio, Abbott, Ablative Solutions, </a:t>
                      </a:r>
                      <a:r>
                        <a:rPr lang="en-US" sz="2400" kern="1200" dirty="0" err="1">
                          <a:solidFill>
                            <a:schemeClr val="tx1"/>
                          </a:solidFill>
                          <a:latin typeface="Calibri" panose="020F0502020204030204" pitchFamily="34" charset="0"/>
                          <a:ea typeface="+mn-ea"/>
                          <a:cs typeface="Calibri" panose="020F0502020204030204" pitchFamily="34" charset="0"/>
                        </a:rPr>
                        <a:t>Ancora</a:t>
                      </a:r>
                      <a:r>
                        <a:rPr lang="en-US" sz="2400" kern="1200" dirty="0">
                          <a:solidFill>
                            <a:schemeClr val="tx1"/>
                          </a:solidFill>
                          <a:latin typeface="Calibri" panose="020F0502020204030204" pitchFamily="34" charset="0"/>
                          <a:ea typeface="+mn-ea"/>
                          <a:cs typeface="Calibri" panose="020F0502020204030204" pitchFamily="34" charset="0"/>
                        </a:rPr>
                        <a:t> Heart, Bavaria </a:t>
                      </a:r>
                      <a:r>
                        <a:rPr lang="en-US" sz="2400" kern="1200" dirty="0" err="1">
                          <a:solidFill>
                            <a:schemeClr val="tx1"/>
                          </a:solidFill>
                          <a:latin typeface="Calibri" panose="020F0502020204030204" pitchFamily="34" charset="0"/>
                          <a:ea typeface="+mn-ea"/>
                          <a:cs typeface="Calibri" panose="020F0502020204030204" pitchFamily="34" charset="0"/>
                        </a:rPr>
                        <a:t>Medizin</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Technologie</a:t>
                      </a:r>
                      <a:r>
                        <a:rPr lang="en-US" sz="2400" kern="1200" dirty="0">
                          <a:solidFill>
                            <a:schemeClr val="tx1"/>
                          </a:solidFill>
                          <a:latin typeface="Calibri" panose="020F0502020204030204" pitchFamily="34" charset="0"/>
                          <a:ea typeface="+mn-ea"/>
                          <a:cs typeface="Calibri" panose="020F0502020204030204" pitchFamily="34" charset="0"/>
                        </a:rPr>
                        <a:t> GmbH, </a:t>
                      </a:r>
                      <a:r>
                        <a:rPr lang="en-US" sz="2400" kern="1200" dirty="0" err="1">
                          <a:solidFill>
                            <a:schemeClr val="tx1"/>
                          </a:solidFill>
                          <a:latin typeface="Calibri" panose="020F0502020204030204" pitchFamily="34" charset="0"/>
                          <a:ea typeface="+mn-ea"/>
                          <a:cs typeface="Calibri" panose="020F0502020204030204" pitchFamily="34" charset="0"/>
                        </a:rPr>
                        <a:t>Bioventrix</a:t>
                      </a:r>
                      <a:r>
                        <a:rPr lang="en-US" sz="2400" kern="1200" dirty="0">
                          <a:solidFill>
                            <a:schemeClr val="tx1"/>
                          </a:solidFill>
                          <a:latin typeface="Calibri" panose="020F0502020204030204" pitchFamily="34" charset="0"/>
                          <a:ea typeface="+mn-ea"/>
                          <a:cs typeface="Calibri" panose="020F0502020204030204" pitchFamily="34" charset="0"/>
                        </a:rPr>
                        <a:t>, Boston Scientific, </a:t>
                      </a:r>
                      <a:r>
                        <a:rPr lang="en-US" sz="2400" kern="1200" dirty="0" err="1">
                          <a:solidFill>
                            <a:schemeClr val="tx1"/>
                          </a:solidFill>
                          <a:latin typeface="Calibri" panose="020F0502020204030204" pitchFamily="34" charset="0"/>
                          <a:ea typeface="+mn-ea"/>
                          <a:cs typeface="Calibri" panose="020F0502020204030204" pitchFamily="34" charset="0"/>
                        </a:rPr>
                        <a:t>Carag</a:t>
                      </a:r>
                      <a:r>
                        <a:rPr lang="en-US" sz="2400" kern="1200" dirty="0">
                          <a:solidFill>
                            <a:schemeClr val="tx1"/>
                          </a:solidFill>
                          <a:latin typeface="Calibri" panose="020F0502020204030204" pitchFamily="34" charset="0"/>
                          <a:ea typeface="+mn-ea"/>
                          <a:cs typeface="Calibri" panose="020F0502020204030204" pitchFamily="34" charset="0"/>
                        </a:rPr>
                        <a:t>, Cardiac Dimensions, </a:t>
                      </a:r>
                      <a:r>
                        <a:rPr lang="en-US" sz="2400" kern="1200" dirty="0" err="1">
                          <a:solidFill>
                            <a:schemeClr val="tx1"/>
                          </a:solidFill>
                          <a:latin typeface="Calibri" panose="020F0502020204030204" pitchFamily="34" charset="0"/>
                          <a:ea typeface="+mn-ea"/>
                          <a:cs typeface="Calibri" panose="020F0502020204030204" pitchFamily="34" charset="0"/>
                        </a:rPr>
                        <a:t>Celonova</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Comed</a:t>
                      </a:r>
                      <a:r>
                        <a:rPr lang="en-US" sz="2400" kern="1200" dirty="0">
                          <a:solidFill>
                            <a:schemeClr val="tx1"/>
                          </a:solidFill>
                          <a:latin typeface="Calibri" panose="020F0502020204030204" pitchFamily="34" charset="0"/>
                          <a:ea typeface="+mn-ea"/>
                          <a:cs typeface="Calibri" panose="020F0502020204030204" pitchFamily="34" charset="0"/>
                        </a:rPr>
                        <a:t> B.V., </a:t>
                      </a:r>
                      <a:r>
                        <a:rPr lang="en-US" sz="2400" kern="1200" dirty="0" err="1">
                          <a:solidFill>
                            <a:schemeClr val="tx1"/>
                          </a:solidFill>
                          <a:latin typeface="Calibri" panose="020F0502020204030204" pitchFamily="34" charset="0"/>
                          <a:ea typeface="+mn-ea"/>
                          <a:cs typeface="Calibri" panose="020F0502020204030204" pitchFamily="34" charset="0"/>
                        </a:rPr>
                        <a:t>Contego</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CVRx</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Dinova</a:t>
                      </a:r>
                      <a:r>
                        <a:rPr lang="en-US" sz="2400" kern="1200" dirty="0">
                          <a:solidFill>
                            <a:schemeClr val="tx1"/>
                          </a:solidFill>
                          <a:latin typeface="Calibri" panose="020F0502020204030204" pitchFamily="34" charset="0"/>
                          <a:ea typeface="+mn-ea"/>
                          <a:cs typeface="Calibri" panose="020F0502020204030204" pitchFamily="34" charset="0"/>
                        </a:rPr>
                        <a:t>, Edwards, </a:t>
                      </a:r>
                      <a:r>
                        <a:rPr lang="en-US" sz="2400" kern="1200" dirty="0" err="1">
                          <a:solidFill>
                            <a:schemeClr val="tx1"/>
                          </a:solidFill>
                          <a:latin typeface="Calibri" panose="020F0502020204030204" pitchFamily="34" charset="0"/>
                          <a:ea typeface="+mn-ea"/>
                          <a:cs typeface="Calibri" panose="020F0502020204030204" pitchFamily="34" charset="0"/>
                        </a:rPr>
                        <a:t>Endologix</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Hemoteq</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Lifetech</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Maquet</a:t>
                      </a:r>
                      <a:r>
                        <a:rPr lang="en-US" sz="2400" kern="1200" dirty="0">
                          <a:solidFill>
                            <a:schemeClr val="tx1"/>
                          </a:solidFill>
                          <a:latin typeface="Calibri" panose="020F0502020204030204" pitchFamily="34" charset="0"/>
                          <a:ea typeface="+mn-ea"/>
                          <a:cs typeface="Calibri" panose="020F0502020204030204" pitchFamily="34" charset="0"/>
                        </a:rPr>
                        <a:t> Getinge Group, Medtronic, </a:t>
                      </a:r>
                      <a:r>
                        <a:rPr lang="en-US" sz="2400" kern="1200" dirty="0" err="1">
                          <a:solidFill>
                            <a:schemeClr val="tx1"/>
                          </a:solidFill>
                          <a:latin typeface="Calibri" panose="020F0502020204030204" pitchFamily="34" charset="0"/>
                          <a:ea typeface="+mn-ea"/>
                          <a:cs typeface="Calibri" panose="020F0502020204030204" pitchFamily="34" charset="0"/>
                        </a:rPr>
                        <a:t>Mitralign</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Nuomao</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Medtech</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Mokita</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Occlutech</a:t>
                      </a:r>
                      <a:r>
                        <a:rPr lang="en-US" sz="2400" kern="1200" dirty="0">
                          <a:solidFill>
                            <a:schemeClr val="tx1"/>
                          </a:solidFill>
                          <a:latin typeface="Calibri" panose="020F0502020204030204" pitchFamily="34" charset="0"/>
                          <a:ea typeface="+mn-ea"/>
                          <a:cs typeface="Calibri" panose="020F0502020204030204" pitchFamily="34" charset="0"/>
                        </a:rPr>
                        <a:t>, </a:t>
                      </a:r>
                      <a:r>
                        <a:rPr lang="en-US" sz="2400" kern="1200" dirty="0" err="1">
                          <a:solidFill>
                            <a:schemeClr val="tx1"/>
                          </a:solidFill>
                          <a:latin typeface="Calibri" panose="020F0502020204030204" pitchFamily="34" charset="0"/>
                          <a:ea typeface="+mn-ea"/>
                          <a:cs typeface="Calibri" panose="020F0502020204030204" pitchFamily="34" charset="0"/>
                        </a:rPr>
                        <a:t>pfm</a:t>
                      </a:r>
                      <a:r>
                        <a:rPr lang="en-US" sz="2400" kern="1200" dirty="0">
                          <a:solidFill>
                            <a:schemeClr val="tx1"/>
                          </a:solidFill>
                          <a:latin typeface="Calibri" panose="020F0502020204030204" pitchFamily="34" charset="0"/>
                          <a:ea typeface="+mn-ea"/>
                          <a:cs typeface="Calibri" panose="020F0502020204030204" pitchFamily="34" charset="0"/>
                        </a:rPr>
                        <a:t> Medical, </a:t>
                      </a:r>
                      <a:r>
                        <a:rPr lang="en-US" sz="2400" kern="1200" dirty="0" err="1">
                          <a:solidFill>
                            <a:schemeClr val="tx1"/>
                          </a:solidFill>
                          <a:latin typeface="Calibri" panose="020F0502020204030204" pitchFamily="34" charset="0"/>
                          <a:ea typeface="+mn-ea"/>
                          <a:cs typeface="Calibri" panose="020F0502020204030204" pitchFamily="34" charset="0"/>
                        </a:rPr>
                        <a:t>Recor</a:t>
                      </a:r>
                      <a:r>
                        <a:rPr lang="en-US" sz="2400" kern="1200" dirty="0">
                          <a:solidFill>
                            <a:schemeClr val="tx1"/>
                          </a:solidFill>
                          <a:latin typeface="Calibri" panose="020F0502020204030204" pitchFamily="34" charset="0"/>
                          <a:ea typeface="+mn-ea"/>
                          <a:cs typeface="Calibri" panose="020F0502020204030204" pitchFamily="34" charset="0"/>
                        </a:rPr>
                        <a:t>, Renal Guard, </a:t>
                      </a:r>
                      <a:r>
                        <a:rPr lang="en-US" sz="2400" kern="1200" dirty="0" err="1">
                          <a:solidFill>
                            <a:schemeClr val="tx1"/>
                          </a:solidFill>
                          <a:latin typeface="Calibri" panose="020F0502020204030204" pitchFamily="34" charset="0"/>
                          <a:ea typeface="+mn-ea"/>
                          <a:cs typeface="Calibri" panose="020F0502020204030204" pitchFamily="34" charset="0"/>
                        </a:rPr>
                        <a:t>Rox</a:t>
                      </a:r>
                      <a:r>
                        <a:rPr lang="en-US" sz="2400" kern="1200" dirty="0">
                          <a:solidFill>
                            <a:schemeClr val="tx1"/>
                          </a:solidFill>
                          <a:latin typeface="Calibri" panose="020F0502020204030204" pitchFamily="34" charset="0"/>
                          <a:ea typeface="+mn-ea"/>
                          <a:cs typeface="Calibri" panose="020F0502020204030204" pitchFamily="34" charset="0"/>
                        </a:rPr>
                        <a:t> Medical, Terumo, Vascular Dynamics, Venus, </a:t>
                      </a:r>
                      <a:r>
                        <a:rPr lang="en-US" sz="2400" kern="1200" dirty="0" err="1">
                          <a:solidFill>
                            <a:schemeClr val="tx1"/>
                          </a:solidFill>
                          <a:latin typeface="Calibri" panose="020F0502020204030204" pitchFamily="34" charset="0"/>
                          <a:ea typeface="+mn-ea"/>
                          <a:cs typeface="Calibri" panose="020F0502020204030204" pitchFamily="34" charset="0"/>
                        </a:rPr>
                        <a:t>Vivasure</a:t>
                      </a:r>
                      <a:r>
                        <a:rPr lang="en-US" sz="2400" kern="1200" dirty="0">
                          <a:solidFill>
                            <a:schemeClr val="tx1"/>
                          </a:solidFill>
                          <a:latin typeface="Calibri" panose="020F0502020204030204" pitchFamily="34" charset="0"/>
                          <a:ea typeface="+mn-ea"/>
                          <a:cs typeface="Calibri" panose="020F0502020204030204" pitchFamily="34" charset="0"/>
                        </a:rPr>
                        <a:t> Medical</a:t>
                      </a:r>
                      <a:endParaRPr lang="de-DE" sz="2400" kern="1200" dirty="0">
                        <a:solidFill>
                          <a:schemeClr val="tx1"/>
                        </a:solidFill>
                        <a:latin typeface="Calibri" panose="020F0502020204030204" pitchFamily="34" charset="0"/>
                        <a:ea typeface="+mn-ea"/>
                        <a:cs typeface="Calibri" panose="020F0502020204030204" pitchFamily="34" charset="0"/>
                      </a:endParaRPr>
                    </a:p>
                  </a:txBody>
                  <a:tcPr marL="91446" marR="91446" marT="45709" marB="45709"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GB" sz="2000" u="none" strike="noStrike" cap="none" normalizeH="0" baseline="0" dirty="0">
                          <a:ln>
                            <a:noFill/>
                          </a:ln>
                          <a:effectLst>
                            <a:outerShdw blurRad="38100" dist="38100" dir="2700000" algn="tl">
                              <a:srgbClr val="C0C0C0"/>
                            </a:outerShdw>
                          </a:effectLst>
                          <a:latin typeface="Calibri" panose="020F0502020204030204" pitchFamily="34" charset="0"/>
                          <a:cs typeface="Calibri" panose="020F0502020204030204" pitchFamily="34" charset="0"/>
                        </a:rPr>
                        <a:t>Consulting fees,</a:t>
                      </a:r>
                    </a:p>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GB" sz="2000" u="none" strike="noStrike" cap="none" normalizeH="0" baseline="0" dirty="0">
                          <a:ln>
                            <a:noFill/>
                          </a:ln>
                          <a:effectLst>
                            <a:outerShdw blurRad="38100" dist="38100" dir="2700000" algn="tl">
                              <a:srgbClr val="C0C0C0"/>
                            </a:outerShdw>
                          </a:effectLst>
                          <a:latin typeface="Calibri" panose="020F0502020204030204" pitchFamily="34" charset="0"/>
                          <a:cs typeface="Calibri" panose="020F0502020204030204" pitchFamily="34" charset="0"/>
                        </a:rPr>
                        <a:t>Travel expenses,</a:t>
                      </a:r>
                    </a:p>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GB" sz="2000" u="none" strike="noStrike" cap="none" normalizeH="0" baseline="0" dirty="0">
                          <a:ln>
                            <a:noFill/>
                          </a:ln>
                          <a:effectLst>
                            <a:outerShdw blurRad="38100" dist="38100" dir="2700000" algn="tl">
                              <a:srgbClr val="C0C0C0"/>
                            </a:outerShdw>
                          </a:effectLst>
                          <a:latin typeface="Calibri" panose="020F0502020204030204" pitchFamily="34" charset="0"/>
                          <a:cs typeface="Calibri" panose="020F0502020204030204" pitchFamily="34" charset="0"/>
                        </a:rPr>
                        <a:t>Study honoraria to institution</a:t>
                      </a:r>
                      <a:endParaRPr kumimoji="0" lang="de-DE" sz="20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ea typeface="MS PGothic" pitchFamily="34" charset="-128"/>
                        <a:cs typeface="Calibri" panose="020F0502020204030204" pitchFamily="34" charset="0"/>
                      </a:endParaRPr>
                    </a:p>
                  </a:txBody>
                  <a:tcPr marL="91446" marR="91446" marT="45709" marB="45709" horzOverflow="overflow"/>
                </a:tc>
                <a:extLst>
                  <a:ext uri="{0D108BD9-81ED-4DB2-BD59-A6C34878D82A}">
                    <a16:rowId xmlns:a16="http://schemas.microsoft.com/office/drawing/2014/main" xmlns="" val="10001"/>
                  </a:ext>
                </a:extLst>
              </a:tr>
              <a:tr h="897006">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endParaRPr kumimoji="0" lang="en-US" sz="20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ea typeface="MS PGothic" pitchFamily="34" charset="-128"/>
                        <a:cs typeface="Calibri" panose="020F0502020204030204" pitchFamily="34" charset="0"/>
                      </a:endParaRPr>
                    </a:p>
                  </a:txBody>
                  <a:tcPr marL="91446" marR="91446" marT="45709" marB="45709" horzOverflow="overflow"/>
                </a:tc>
                <a:tc>
                  <a:txBody>
                    <a:bodyPr/>
                    <a:lstStyle/>
                    <a:p>
                      <a:pPr marL="0" marR="0" lvl="0" indent="0" algn="l" defTabSz="457200" rtl="0" eaLnBrk="1" fontAlgn="base" latinLnBrk="0" hangingPunct="1">
                        <a:lnSpc>
                          <a:spcPct val="100000"/>
                        </a:lnSpc>
                        <a:spcBef>
                          <a:spcPct val="20000"/>
                        </a:spcBef>
                        <a:spcAft>
                          <a:spcPct val="0"/>
                        </a:spcAft>
                        <a:buClr>
                          <a:srgbClr val="FF0000"/>
                        </a:buClr>
                        <a:buSzTx/>
                        <a:buFontTx/>
                        <a:buNone/>
                        <a:tabLst/>
                      </a:pPr>
                      <a:endParaRPr kumimoji="0" lang="de-DE" sz="20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ea typeface="MS PGothic" pitchFamily="34" charset="-128"/>
                        <a:cs typeface="Calibri" panose="020F0502020204030204" pitchFamily="34" charset="0"/>
                      </a:endParaRPr>
                    </a:p>
                  </a:txBody>
                  <a:tcPr marL="91446" marR="91446" marT="45709" marB="45709" horzOverflow="overflow"/>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endParaRPr kumimoji="0" lang="de-DE" sz="2000" b="0" i="0" u="none" strike="noStrike" cap="none" normalizeH="0" baseline="0" dirty="0">
                        <a:ln>
                          <a:noFill/>
                        </a:ln>
                        <a:solidFill>
                          <a:schemeClr val="tx1"/>
                        </a:solidFill>
                        <a:effectLst>
                          <a:outerShdw blurRad="38100" dist="38100" dir="2700000" algn="tl">
                            <a:srgbClr val="C0C0C0"/>
                          </a:outerShdw>
                        </a:effectLst>
                        <a:latin typeface="Calibri" panose="020F0502020204030204" pitchFamily="34" charset="0"/>
                        <a:ea typeface="MS PGothic" pitchFamily="34" charset="-128"/>
                        <a:cs typeface="Calibri" panose="020F0502020204030204" pitchFamily="34" charset="0"/>
                      </a:endParaRPr>
                    </a:p>
                  </a:txBody>
                  <a:tcPr marL="91446" marR="91446" marT="45709" marB="45709" horzOverflow="overflow"/>
                </a:tc>
                <a:extLst>
                  <a:ext uri="{0D108BD9-81ED-4DB2-BD59-A6C34878D82A}">
                    <a16:rowId xmlns:a16="http://schemas.microsoft.com/office/drawing/2014/main" xmlns="" val="10002"/>
                  </a:ext>
                </a:extLst>
              </a:tr>
            </a:tbl>
          </a:graphicData>
        </a:graphic>
      </p:graphicFrame>
      <p:sp>
        <p:nvSpPr>
          <p:cNvPr id="2060" name="Rectangle 21">
            <a:extLst>
              <a:ext uri="{FF2B5EF4-FFF2-40B4-BE49-F238E27FC236}">
                <a16:creationId xmlns:a16="http://schemas.microsoft.com/office/drawing/2014/main" xmlns="" id="{D8CBE10B-C316-FA4B-A463-ABB3ADEFEDE7}"/>
              </a:ext>
            </a:extLst>
          </p:cNvPr>
          <p:cNvSpPr>
            <a:spLocks noChangeArrowheads="1"/>
          </p:cNvSpPr>
          <p:nvPr/>
        </p:nvSpPr>
        <p:spPr bwMode="auto">
          <a:xfrm>
            <a:off x="1774825" y="207962"/>
            <a:ext cx="8458200" cy="129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Times New Roman" panose="02020603050405020304" pitchFamily="18" charset="0"/>
                <a:ea typeface="MS PGothic" panose="020B0600070205080204" pitchFamily="34" charset="-128"/>
              </a:defRPr>
            </a:lvl1pPr>
            <a:lvl2pPr marL="742950" indent="-285750">
              <a:defRPr sz="2000">
                <a:solidFill>
                  <a:schemeClr val="tx1"/>
                </a:solidFill>
                <a:latin typeface="Times New Roman" panose="02020603050405020304" pitchFamily="18" charset="0"/>
                <a:ea typeface="MS PGothic" panose="020B0600070205080204" pitchFamily="34" charset="-128"/>
              </a:defRPr>
            </a:lvl2pPr>
            <a:lvl3pPr marL="1143000" indent="-228600">
              <a:defRPr sz="2000">
                <a:solidFill>
                  <a:schemeClr val="tx1"/>
                </a:solidFill>
                <a:latin typeface="Times New Roman" panose="02020603050405020304" pitchFamily="18" charset="0"/>
                <a:ea typeface="MS PGothic" panose="020B0600070205080204" pitchFamily="34" charset="-128"/>
              </a:defRPr>
            </a:lvl3pPr>
            <a:lvl4pPr marL="1600200" indent="-228600">
              <a:defRPr sz="2000">
                <a:solidFill>
                  <a:schemeClr val="tx1"/>
                </a:solidFill>
                <a:latin typeface="Times New Roman" panose="02020603050405020304" pitchFamily="18" charset="0"/>
                <a:ea typeface="MS PGothic" panose="020B0600070205080204" pitchFamily="34" charset="-128"/>
              </a:defRPr>
            </a:lvl4pPr>
            <a:lvl5pPr marL="2057400" indent="-228600">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MS PGothic" panose="020B0600070205080204" pitchFamily="34" charset="-128"/>
              </a:defRPr>
            </a:lvl9pPr>
          </a:lstStyle>
          <a:p>
            <a:pPr algn="ctr" eaLnBrk="1" hangingPunct="1"/>
            <a:r>
              <a:rPr lang="en-US" altLang="de-DE" sz="3600" dirty="0">
                <a:latin typeface="Calibri" panose="020F0502020204030204" pitchFamily="34" charset="0"/>
                <a:cs typeface="Calibri" panose="020F0502020204030204" pitchFamily="34" charset="0"/>
              </a:rPr>
              <a:t>Disclosures</a:t>
            </a:r>
            <a:endParaRPr lang="en-US" altLang="de-DE"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4817032"/>
      </p:ext>
    </p:extLst>
  </p:cSld>
  <p:clrMapOvr>
    <a:masterClrMapping/>
  </p:clrMapOvr>
  <p:transition advClick="0" advTm="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A7A42-77B5-784D-8F95-50400BE5C58D}"/>
              </a:ext>
            </a:extLst>
          </p:cNvPr>
          <p:cNvSpPr>
            <a:spLocks noGrp="1"/>
          </p:cNvSpPr>
          <p:nvPr>
            <p:ph type="title"/>
          </p:nvPr>
        </p:nvSpPr>
        <p:spPr>
          <a:xfrm>
            <a:off x="944880" y="203200"/>
            <a:ext cx="10363200" cy="1143000"/>
          </a:xfrm>
        </p:spPr>
        <p:txBody>
          <a:bodyPr/>
          <a:lstStyle/>
          <a:p>
            <a:r>
              <a:rPr lang="de-DE" sz="3200" dirty="0"/>
              <a:t>Participating Clinical Centers</a:t>
            </a:r>
          </a:p>
        </p:txBody>
      </p:sp>
      <p:graphicFrame>
        <p:nvGraphicFramePr>
          <p:cNvPr id="5" name="Table 4">
            <a:extLst>
              <a:ext uri="{FF2B5EF4-FFF2-40B4-BE49-F238E27FC236}">
                <a16:creationId xmlns:a16="http://schemas.microsoft.com/office/drawing/2014/main" xmlns="" id="{ADBDBD23-966C-4842-97AC-8CFB5AD19BC9}"/>
              </a:ext>
            </a:extLst>
          </p:cNvPr>
          <p:cNvGraphicFramePr>
            <a:graphicFrameLocks noGrp="1"/>
          </p:cNvGraphicFramePr>
          <p:nvPr>
            <p:extLst>
              <p:ext uri="{D42A27DB-BD31-4B8C-83A1-F6EECF244321}">
                <p14:modId xmlns:p14="http://schemas.microsoft.com/office/powerpoint/2010/main" val="1517557354"/>
              </p:ext>
            </p:extLst>
          </p:nvPr>
        </p:nvGraphicFramePr>
        <p:xfrm>
          <a:off x="975360" y="1178560"/>
          <a:ext cx="10363200" cy="5374640"/>
        </p:xfrm>
        <a:graphic>
          <a:graphicData uri="http://schemas.openxmlformats.org/drawingml/2006/table">
            <a:tbl>
              <a:tblPr firstRow="1" firstCol="1" bandRow="1">
                <a:tableStyleId>{912C8C85-51F0-491E-9774-3900AFEF0FD7}</a:tableStyleId>
              </a:tblPr>
              <a:tblGrid>
                <a:gridCol w="5105400">
                  <a:extLst>
                    <a:ext uri="{9D8B030D-6E8A-4147-A177-3AD203B41FA5}">
                      <a16:colId xmlns:a16="http://schemas.microsoft.com/office/drawing/2014/main" xmlns="" val="3738312550"/>
                    </a:ext>
                  </a:extLst>
                </a:gridCol>
                <a:gridCol w="5257800">
                  <a:extLst>
                    <a:ext uri="{9D8B030D-6E8A-4147-A177-3AD203B41FA5}">
                      <a16:colId xmlns:a16="http://schemas.microsoft.com/office/drawing/2014/main" xmlns="" val="1264167828"/>
                    </a:ext>
                  </a:extLst>
                </a:gridCol>
              </a:tblGrid>
              <a:tr h="510540">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Site Name</a:t>
                      </a:r>
                    </a:p>
                    <a:p>
                      <a:pPr marL="0" marR="0" algn="ctr">
                        <a:spcBef>
                          <a:spcPts val="100"/>
                        </a:spcBef>
                        <a:spcAft>
                          <a:spcPts val="100"/>
                        </a:spcAft>
                      </a:pPr>
                      <a:r>
                        <a:rPr lang="en-US" sz="1400" i="1" dirty="0">
                          <a:effectLst/>
                          <a:latin typeface="Calibri" panose="020F0502020204030204" pitchFamily="34" charset="0"/>
                          <a:cs typeface="Calibri" panose="020F0502020204030204" pitchFamily="34" charset="0"/>
                        </a:rPr>
                        <a:t>City, Country</a:t>
                      </a:r>
                      <a:endParaRPr lang="en-US" sz="1400" b="1" i="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solidFill>
                      <a:schemeClr val="accent6">
                        <a:lumMod val="50000"/>
                      </a:schemeClr>
                    </a:solidFill>
                  </a:tcPr>
                </a:tc>
                <a:tc>
                  <a:txBody>
                    <a:bodyPr/>
                    <a:lstStyle/>
                    <a:p>
                      <a:pPr marL="0" marR="0" algn="ctr">
                        <a:spcBef>
                          <a:spcPts val="100"/>
                        </a:spcBef>
                        <a:spcAft>
                          <a:spcPts val="100"/>
                        </a:spcAft>
                      </a:pPr>
                      <a:r>
                        <a:rPr lang="en-US" sz="1600" dirty="0">
                          <a:effectLst/>
                          <a:latin typeface="Calibri" panose="020F0502020204030204" pitchFamily="34" charset="0"/>
                          <a:cs typeface="Calibri" panose="020F0502020204030204" pitchFamily="34" charset="0"/>
                        </a:rPr>
                        <a:t>Principal Investigator</a:t>
                      </a:r>
                      <a:endParaRPr lang="en-US" sz="1600" b="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solidFill>
                      <a:schemeClr val="accent6">
                        <a:lumMod val="50000"/>
                      </a:schemeClr>
                    </a:solidFill>
                  </a:tcPr>
                </a:tc>
                <a:extLst>
                  <a:ext uri="{0D108BD9-81ED-4DB2-BD59-A6C34878D82A}">
                    <a16:rowId xmlns:a16="http://schemas.microsoft.com/office/drawing/2014/main" xmlns="" val="1017900139"/>
                  </a:ext>
                </a:extLst>
              </a:tr>
              <a:tr h="510540">
                <a:tc>
                  <a:txBody>
                    <a:bodyPr/>
                    <a:lstStyle/>
                    <a:p>
                      <a:pPr marL="0" marR="0" algn="ctr">
                        <a:spcBef>
                          <a:spcPts val="100"/>
                        </a:spcBef>
                        <a:spcAft>
                          <a:spcPts val="100"/>
                        </a:spcAft>
                      </a:pPr>
                      <a:r>
                        <a:rPr lang="fr-FR" sz="1800" b="0" dirty="0">
                          <a:effectLst/>
                          <a:latin typeface="Calibri" panose="020F0502020204030204" pitchFamily="34" charset="0"/>
                          <a:cs typeface="Calibri" panose="020F0502020204030204" pitchFamily="34" charset="0"/>
                        </a:rPr>
                        <a:t>Clinique Universitaires Saint‑Luc</a:t>
                      </a:r>
                      <a:endParaRPr lang="en-US" sz="1800" b="0" dirty="0">
                        <a:effectLst/>
                        <a:latin typeface="Calibri" panose="020F0502020204030204" pitchFamily="34" charset="0"/>
                        <a:cs typeface="Calibri" panose="020F0502020204030204" pitchFamily="34" charset="0"/>
                      </a:endParaRPr>
                    </a:p>
                    <a:p>
                      <a:pPr marL="0" marR="0" algn="ctr">
                        <a:spcBef>
                          <a:spcPts val="100"/>
                        </a:spcBef>
                        <a:spcAft>
                          <a:spcPts val="100"/>
                        </a:spcAft>
                      </a:pPr>
                      <a:r>
                        <a:rPr lang="fr-FR" sz="1600" b="0" i="1" dirty="0">
                          <a:effectLst/>
                          <a:latin typeface="Calibri" panose="020F0502020204030204" pitchFamily="34" charset="0"/>
                          <a:cs typeface="Calibri" panose="020F0502020204030204" pitchFamily="34" charset="0"/>
                        </a:rPr>
                        <a:t>Brussels, </a:t>
                      </a:r>
                      <a:r>
                        <a:rPr lang="fr-FR" sz="1600" b="0" i="1" dirty="0" err="1">
                          <a:effectLst/>
                          <a:latin typeface="Calibri" panose="020F0502020204030204" pitchFamily="34" charset="0"/>
                          <a:cs typeface="Calibri" panose="020F0502020204030204" pitchFamily="34" charset="0"/>
                        </a:rPr>
                        <a:t>Belgium</a:t>
                      </a:r>
                      <a:endParaRPr lang="en-US" sz="16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Alexandre </a:t>
                      </a:r>
                      <a:r>
                        <a:rPr lang="en-US" sz="1800" dirty="0" err="1">
                          <a:effectLst/>
                          <a:latin typeface="Calibri" panose="020F0502020204030204" pitchFamily="34" charset="0"/>
                          <a:cs typeface="Calibri" panose="020F0502020204030204" pitchFamily="34" charset="0"/>
                        </a:rPr>
                        <a:t>Persu</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extLst>
                  <a:ext uri="{0D108BD9-81ED-4DB2-BD59-A6C34878D82A}">
                    <a16:rowId xmlns:a16="http://schemas.microsoft.com/office/drawing/2014/main" xmlns="" val="3271413314"/>
                  </a:ext>
                </a:extLst>
              </a:tr>
              <a:tr h="510540">
                <a:tc>
                  <a:txBody>
                    <a:bodyPr/>
                    <a:lstStyle/>
                    <a:p>
                      <a:pPr marL="0" marR="0" algn="ctr">
                        <a:spcBef>
                          <a:spcPts val="100"/>
                        </a:spcBef>
                        <a:spcAft>
                          <a:spcPts val="100"/>
                        </a:spcAft>
                      </a:pPr>
                      <a:r>
                        <a:rPr lang="en-US" sz="1800" b="0" dirty="0" err="1">
                          <a:effectLst/>
                          <a:latin typeface="Calibri" panose="020F0502020204030204" pitchFamily="34" charset="0"/>
                          <a:cs typeface="Calibri" panose="020F0502020204030204" pitchFamily="34" charset="0"/>
                        </a:rPr>
                        <a:t>Oddzial</a:t>
                      </a:r>
                      <a:r>
                        <a:rPr lang="en-US" sz="1800" b="0" dirty="0">
                          <a:effectLst/>
                          <a:latin typeface="Calibri" panose="020F0502020204030204" pitchFamily="34" charset="0"/>
                          <a:cs typeface="Calibri" panose="020F0502020204030204" pitchFamily="34" charset="0"/>
                        </a:rPr>
                        <a:t> </a:t>
                      </a:r>
                      <a:r>
                        <a:rPr lang="en-US" sz="1800" b="0" dirty="0" err="1">
                          <a:effectLst/>
                          <a:latin typeface="Calibri" panose="020F0502020204030204" pitchFamily="34" charset="0"/>
                          <a:cs typeface="Calibri" panose="020F0502020204030204" pitchFamily="34" charset="0"/>
                        </a:rPr>
                        <a:t>Kardiologii</a:t>
                      </a:r>
                      <a:r>
                        <a:rPr lang="en-US" sz="1800" b="0" dirty="0">
                          <a:effectLst/>
                          <a:latin typeface="Calibri" panose="020F0502020204030204" pitchFamily="34" charset="0"/>
                          <a:cs typeface="Calibri" panose="020F0502020204030204" pitchFamily="34" charset="0"/>
                        </a:rPr>
                        <a:t> </a:t>
                      </a:r>
                      <a:r>
                        <a:rPr lang="en-US" sz="1800" b="0" dirty="0" err="1">
                          <a:effectLst/>
                          <a:latin typeface="Calibri" panose="020F0502020204030204" pitchFamily="34" charset="0"/>
                          <a:cs typeface="Calibri" panose="020F0502020204030204" pitchFamily="34" charset="0"/>
                        </a:rPr>
                        <a:t>Inwazyjnej</a:t>
                      </a:r>
                      <a:endParaRPr lang="en-US" sz="1800" b="0" dirty="0">
                        <a:effectLst/>
                        <a:latin typeface="Calibri" panose="020F0502020204030204" pitchFamily="34" charset="0"/>
                        <a:cs typeface="Calibri" panose="020F0502020204030204" pitchFamily="34" charset="0"/>
                      </a:endParaRPr>
                    </a:p>
                    <a:p>
                      <a:pPr marL="0" marR="0" algn="ctr">
                        <a:spcBef>
                          <a:spcPts val="100"/>
                        </a:spcBef>
                        <a:spcAft>
                          <a:spcPts val="100"/>
                        </a:spcAft>
                      </a:pPr>
                      <a:r>
                        <a:rPr lang="en-US" sz="1600" b="0" i="1" dirty="0">
                          <a:effectLst/>
                          <a:latin typeface="Calibri" panose="020F0502020204030204" pitchFamily="34" charset="0"/>
                          <a:cs typeface="Calibri" panose="020F0502020204030204" pitchFamily="34" charset="0"/>
                        </a:rPr>
                        <a:t>Tychy, Poland</a:t>
                      </a:r>
                      <a:endParaRPr lang="en-US" sz="16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Marius </a:t>
                      </a:r>
                      <a:r>
                        <a:rPr lang="en-US" sz="1800" dirty="0" err="1">
                          <a:effectLst/>
                          <a:latin typeface="Calibri" panose="020F0502020204030204" pitchFamily="34" charset="0"/>
                          <a:cs typeface="Calibri" panose="020F0502020204030204" pitchFamily="34" charset="0"/>
                        </a:rPr>
                        <a:t>Hochul</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extLst>
                  <a:ext uri="{0D108BD9-81ED-4DB2-BD59-A6C34878D82A}">
                    <a16:rowId xmlns:a16="http://schemas.microsoft.com/office/drawing/2014/main" xmlns="" val="3595720003"/>
                  </a:ext>
                </a:extLst>
              </a:tr>
              <a:tr h="541020">
                <a:tc>
                  <a:txBody>
                    <a:bodyPr/>
                    <a:lstStyle/>
                    <a:p>
                      <a:pPr marL="0" marR="0" algn="ctr">
                        <a:spcBef>
                          <a:spcPts val="100"/>
                        </a:spcBef>
                        <a:spcAft>
                          <a:spcPts val="100"/>
                        </a:spcAft>
                      </a:pPr>
                      <a:r>
                        <a:rPr lang="en-US" sz="1800" b="0" dirty="0" err="1">
                          <a:effectLst/>
                          <a:latin typeface="Calibri" panose="020F0502020204030204" pitchFamily="34" charset="0"/>
                          <a:cs typeface="Calibri" panose="020F0502020204030204" pitchFamily="34" charset="0"/>
                        </a:rPr>
                        <a:t>CardioVascular</a:t>
                      </a:r>
                      <a:r>
                        <a:rPr lang="en-US" sz="1800" b="0" dirty="0">
                          <a:effectLst/>
                          <a:latin typeface="Calibri" panose="020F0502020204030204" pitchFamily="34" charset="0"/>
                          <a:cs typeface="Calibri" panose="020F0502020204030204" pitchFamily="34" charset="0"/>
                        </a:rPr>
                        <a:t> Center CVC</a:t>
                      </a:r>
                    </a:p>
                    <a:p>
                      <a:pPr marL="0" marR="0" algn="ctr">
                        <a:spcBef>
                          <a:spcPts val="100"/>
                        </a:spcBef>
                        <a:spcAft>
                          <a:spcPts val="100"/>
                        </a:spcAft>
                      </a:pPr>
                      <a:r>
                        <a:rPr lang="en-US" sz="1600" b="0" i="1" u="none" dirty="0">
                          <a:effectLst/>
                          <a:latin typeface="Calibri" panose="020F0502020204030204" pitchFamily="34" charset="0"/>
                          <a:cs typeface="Calibri" panose="020F0502020204030204" pitchFamily="34" charset="0"/>
                        </a:rPr>
                        <a:t>Frankfurt, Germany</a:t>
                      </a:r>
                      <a:endParaRPr lang="en-US" sz="1600" b="0" i="1" u="none"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Horst Sievert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extLst>
                  <a:ext uri="{0D108BD9-81ED-4DB2-BD59-A6C34878D82A}">
                    <a16:rowId xmlns:a16="http://schemas.microsoft.com/office/drawing/2014/main" xmlns="" val="2598581491"/>
                  </a:ext>
                </a:extLst>
              </a:tr>
              <a:tr h="510540">
                <a:tc>
                  <a:txBody>
                    <a:bodyPr/>
                    <a:lstStyle/>
                    <a:p>
                      <a:pPr marL="0" marR="0" algn="ctr">
                        <a:spcBef>
                          <a:spcPts val="100"/>
                        </a:spcBef>
                        <a:spcAft>
                          <a:spcPts val="100"/>
                        </a:spcAft>
                      </a:pPr>
                      <a:r>
                        <a:rPr lang="en-US" sz="1800" b="0" dirty="0" err="1">
                          <a:effectLst/>
                          <a:latin typeface="Calibri" panose="020F0502020204030204" pitchFamily="34" charset="0"/>
                          <a:cs typeface="Calibri" panose="020F0502020204030204" pitchFamily="34" charset="0"/>
                        </a:rPr>
                        <a:t>Klinik</a:t>
                      </a:r>
                      <a:r>
                        <a:rPr lang="en-US" sz="1800" b="0" dirty="0">
                          <a:effectLst/>
                          <a:latin typeface="Calibri" panose="020F0502020204030204" pitchFamily="34" charset="0"/>
                          <a:cs typeface="Calibri" panose="020F0502020204030204" pitchFamily="34" charset="0"/>
                        </a:rPr>
                        <a:t> </a:t>
                      </a:r>
                      <a:r>
                        <a:rPr lang="en-US" sz="1800" b="0" dirty="0" err="1">
                          <a:effectLst/>
                          <a:latin typeface="Calibri" panose="020F0502020204030204" pitchFamily="34" charset="0"/>
                          <a:cs typeface="Calibri" panose="020F0502020204030204" pitchFamily="34" charset="0"/>
                        </a:rPr>
                        <a:t>für</a:t>
                      </a:r>
                      <a:r>
                        <a:rPr lang="en-US" sz="1800" b="0" dirty="0">
                          <a:effectLst/>
                          <a:latin typeface="Calibri" panose="020F0502020204030204" pitchFamily="34" charset="0"/>
                          <a:cs typeface="Calibri" panose="020F0502020204030204" pitchFamily="34" charset="0"/>
                        </a:rPr>
                        <a:t> </a:t>
                      </a:r>
                      <a:r>
                        <a:rPr lang="en-US" sz="1800" b="0" dirty="0" err="1">
                          <a:effectLst/>
                          <a:latin typeface="Calibri" panose="020F0502020204030204" pitchFamily="34" charset="0"/>
                          <a:cs typeface="Calibri" panose="020F0502020204030204" pitchFamily="34" charset="0"/>
                        </a:rPr>
                        <a:t>Innere</a:t>
                      </a:r>
                      <a:r>
                        <a:rPr lang="en-US" sz="1800" b="0" dirty="0">
                          <a:effectLst/>
                          <a:latin typeface="Calibri" panose="020F0502020204030204" pitchFamily="34" charset="0"/>
                          <a:cs typeface="Calibri" panose="020F0502020204030204" pitchFamily="34" charset="0"/>
                        </a:rPr>
                        <a:t> </a:t>
                      </a:r>
                      <a:r>
                        <a:rPr lang="en-US" sz="1800" b="0" dirty="0" err="1">
                          <a:effectLst/>
                          <a:latin typeface="Calibri" panose="020F0502020204030204" pitchFamily="34" charset="0"/>
                          <a:cs typeface="Calibri" panose="020F0502020204030204" pitchFamily="34" charset="0"/>
                        </a:rPr>
                        <a:t>Medizin</a:t>
                      </a:r>
                      <a:r>
                        <a:rPr lang="en-US" sz="1800" b="0" dirty="0">
                          <a:effectLst/>
                          <a:latin typeface="Calibri" panose="020F0502020204030204" pitchFamily="34" charset="0"/>
                          <a:cs typeface="Calibri" panose="020F0502020204030204" pitchFamily="34" charset="0"/>
                        </a:rPr>
                        <a:t> III</a:t>
                      </a:r>
                    </a:p>
                    <a:p>
                      <a:pPr marL="0" marR="0" algn="ctr">
                        <a:spcBef>
                          <a:spcPts val="100"/>
                        </a:spcBef>
                        <a:spcAft>
                          <a:spcPts val="100"/>
                        </a:spcAft>
                      </a:pPr>
                      <a:r>
                        <a:rPr lang="en-US" sz="1600" b="0" i="1" dirty="0">
                          <a:effectLst/>
                          <a:latin typeface="Calibri" panose="020F0502020204030204" pitchFamily="34" charset="0"/>
                          <a:cs typeface="Calibri" panose="020F0502020204030204" pitchFamily="34" charset="0"/>
                        </a:rPr>
                        <a:t>Homburg/Saar, Germany</a:t>
                      </a:r>
                      <a:endParaRPr lang="en-US" sz="16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Felix </a:t>
                      </a:r>
                      <a:r>
                        <a:rPr lang="en-US" sz="1800" dirty="0" err="1">
                          <a:effectLst/>
                          <a:latin typeface="Calibri" panose="020F0502020204030204" pitchFamily="34" charset="0"/>
                          <a:cs typeface="Calibri" panose="020F0502020204030204" pitchFamily="34" charset="0"/>
                        </a:rPr>
                        <a:t>Mahfoud</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extLst>
                  <a:ext uri="{0D108BD9-81ED-4DB2-BD59-A6C34878D82A}">
                    <a16:rowId xmlns:a16="http://schemas.microsoft.com/office/drawing/2014/main" xmlns="" val="1552116877"/>
                  </a:ext>
                </a:extLst>
              </a:tr>
              <a:tr h="510540">
                <a:tc>
                  <a:txBody>
                    <a:bodyPr/>
                    <a:lstStyle/>
                    <a:p>
                      <a:pPr marL="0" marR="0" algn="ctr">
                        <a:spcBef>
                          <a:spcPts val="100"/>
                        </a:spcBef>
                        <a:spcAft>
                          <a:spcPts val="100"/>
                        </a:spcAft>
                      </a:pPr>
                      <a:r>
                        <a:rPr lang="en-US" sz="1800" b="0" dirty="0" err="1">
                          <a:effectLst/>
                          <a:latin typeface="Calibri" panose="020F0502020204030204" pitchFamily="34" charset="0"/>
                          <a:cs typeface="Calibri" panose="020F0502020204030204" pitchFamily="34" charset="0"/>
                        </a:rPr>
                        <a:t>Universitätsklinik</a:t>
                      </a:r>
                      <a:r>
                        <a:rPr lang="en-US" sz="1800" b="0" dirty="0">
                          <a:effectLst/>
                          <a:latin typeface="Calibri" panose="020F0502020204030204" pitchFamily="34" charset="0"/>
                          <a:cs typeface="Calibri" panose="020F0502020204030204" pitchFamily="34" charset="0"/>
                        </a:rPr>
                        <a:t> Erlangen</a:t>
                      </a:r>
                    </a:p>
                    <a:p>
                      <a:pPr marL="0" marR="0" algn="ctr">
                        <a:spcBef>
                          <a:spcPts val="100"/>
                        </a:spcBef>
                        <a:spcAft>
                          <a:spcPts val="100"/>
                        </a:spcAft>
                      </a:pPr>
                      <a:r>
                        <a:rPr lang="en-US" sz="1600" b="0" i="1" dirty="0">
                          <a:effectLst/>
                          <a:latin typeface="Calibri" panose="020F0502020204030204" pitchFamily="34" charset="0"/>
                          <a:cs typeface="Calibri" panose="020F0502020204030204" pitchFamily="34" charset="0"/>
                        </a:rPr>
                        <a:t>Erlangen, Germany</a:t>
                      </a:r>
                      <a:endParaRPr lang="en-US" sz="16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Roland  </a:t>
                      </a:r>
                      <a:r>
                        <a:rPr lang="en-US" sz="1800" dirty="0" err="1">
                          <a:effectLst/>
                          <a:latin typeface="Calibri" panose="020F0502020204030204" pitchFamily="34" charset="0"/>
                          <a:cs typeface="Calibri" panose="020F0502020204030204" pitchFamily="34" charset="0"/>
                        </a:rPr>
                        <a:t>Schmieder</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extLst>
                  <a:ext uri="{0D108BD9-81ED-4DB2-BD59-A6C34878D82A}">
                    <a16:rowId xmlns:a16="http://schemas.microsoft.com/office/drawing/2014/main" xmlns="" val="3884935834"/>
                  </a:ext>
                </a:extLst>
              </a:tr>
              <a:tr h="510540">
                <a:tc>
                  <a:txBody>
                    <a:bodyPr/>
                    <a:lstStyle/>
                    <a:p>
                      <a:pPr marL="0" marR="0" algn="ctr">
                        <a:spcBef>
                          <a:spcPts val="100"/>
                        </a:spcBef>
                        <a:spcAft>
                          <a:spcPts val="100"/>
                        </a:spcAft>
                      </a:pPr>
                      <a:r>
                        <a:rPr lang="en-US" sz="1800" b="0" dirty="0" err="1">
                          <a:effectLst/>
                          <a:latin typeface="Calibri" panose="020F0502020204030204" pitchFamily="34" charset="0"/>
                          <a:cs typeface="Calibri" panose="020F0502020204030204" pitchFamily="34" charset="0"/>
                        </a:rPr>
                        <a:t>Charité‑Universitätsmedizin</a:t>
                      </a:r>
                      <a:r>
                        <a:rPr lang="en-US" sz="1800" b="0" dirty="0">
                          <a:effectLst/>
                          <a:latin typeface="Calibri" panose="020F0502020204030204" pitchFamily="34" charset="0"/>
                          <a:cs typeface="Calibri" panose="020F0502020204030204" pitchFamily="34" charset="0"/>
                        </a:rPr>
                        <a:t> Berlin</a:t>
                      </a:r>
                    </a:p>
                    <a:p>
                      <a:pPr marL="0" marR="0" algn="ctr">
                        <a:spcBef>
                          <a:spcPts val="100"/>
                        </a:spcBef>
                        <a:spcAft>
                          <a:spcPts val="100"/>
                        </a:spcAft>
                      </a:pPr>
                      <a:r>
                        <a:rPr lang="en-US" sz="1600" b="0" i="1" dirty="0">
                          <a:effectLst/>
                          <a:latin typeface="Calibri" panose="020F0502020204030204" pitchFamily="34" charset="0"/>
                          <a:cs typeface="Calibri" panose="020F0502020204030204" pitchFamily="34" charset="0"/>
                        </a:rPr>
                        <a:t>Berlin, Germany</a:t>
                      </a:r>
                      <a:endParaRPr lang="en-US" sz="16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Marcos </a:t>
                      </a:r>
                      <a:r>
                        <a:rPr lang="en-US" sz="1800" dirty="0" err="1">
                          <a:effectLst/>
                          <a:latin typeface="Calibri" panose="020F0502020204030204" pitchFamily="34" charset="0"/>
                          <a:cs typeface="Calibri" panose="020F0502020204030204" pitchFamily="34" charset="0"/>
                        </a:rPr>
                        <a:t>Bucourt</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extLst>
                  <a:ext uri="{0D108BD9-81ED-4DB2-BD59-A6C34878D82A}">
                    <a16:rowId xmlns:a16="http://schemas.microsoft.com/office/drawing/2014/main" xmlns="" val="1157919863"/>
                  </a:ext>
                </a:extLst>
              </a:tr>
              <a:tr h="510540">
                <a:tc>
                  <a:txBody>
                    <a:bodyPr/>
                    <a:lstStyle/>
                    <a:p>
                      <a:pPr marL="0" marR="0" algn="ctr">
                        <a:spcBef>
                          <a:spcPts val="100"/>
                        </a:spcBef>
                        <a:spcAft>
                          <a:spcPts val="100"/>
                        </a:spcAft>
                      </a:pPr>
                      <a:r>
                        <a:rPr lang="en-US" sz="1800" b="0" dirty="0" err="1">
                          <a:effectLst/>
                          <a:latin typeface="Calibri" panose="020F0502020204030204" pitchFamily="34" charset="0"/>
                          <a:cs typeface="Calibri" panose="020F0502020204030204" pitchFamily="34" charset="0"/>
                        </a:rPr>
                        <a:t>Universitäts‑Herzzentrum</a:t>
                      </a:r>
                      <a:endParaRPr lang="en-US" sz="1800" b="0" dirty="0">
                        <a:effectLst/>
                        <a:latin typeface="Calibri" panose="020F0502020204030204" pitchFamily="34" charset="0"/>
                        <a:cs typeface="Calibri" panose="020F0502020204030204" pitchFamily="34" charset="0"/>
                      </a:endParaRPr>
                    </a:p>
                    <a:p>
                      <a:pPr marL="0" marR="0" algn="ctr">
                        <a:spcBef>
                          <a:spcPts val="100"/>
                        </a:spcBef>
                        <a:spcAft>
                          <a:spcPts val="100"/>
                        </a:spcAft>
                      </a:pPr>
                      <a:r>
                        <a:rPr lang="en-US" sz="1600" b="0" i="1" dirty="0">
                          <a:effectLst/>
                          <a:latin typeface="Calibri" panose="020F0502020204030204" pitchFamily="34" charset="0"/>
                          <a:cs typeface="Calibri" panose="020F0502020204030204" pitchFamily="34" charset="0"/>
                        </a:rPr>
                        <a:t>Freiburg, Germany</a:t>
                      </a:r>
                      <a:endParaRPr lang="en-US" sz="16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Andreas </a:t>
                      </a:r>
                      <a:r>
                        <a:rPr lang="en-US" sz="1800" dirty="0" err="1">
                          <a:effectLst/>
                          <a:latin typeface="Calibri" panose="020F0502020204030204" pitchFamily="34" charset="0"/>
                          <a:cs typeface="Calibri" panose="020F0502020204030204" pitchFamily="34" charset="0"/>
                        </a:rPr>
                        <a:t>Zirlik</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extLst>
                  <a:ext uri="{0D108BD9-81ED-4DB2-BD59-A6C34878D82A}">
                    <a16:rowId xmlns:a16="http://schemas.microsoft.com/office/drawing/2014/main" xmlns="" val="918520599"/>
                  </a:ext>
                </a:extLst>
              </a:tr>
              <a:tr h="510540">
                <a:tc>
                  <a:txBody>
                    <a:bodyPr/>
                    <a:lstStyle/>
                    <a:p>
                      <a:pPr marL="0" marR="0" algn="ctr">
                        <a:spcBef>
                          <a:spcPts val="100"/>
                        </a:spcBef>
                        <a:spcAft>
                          <a:spcPts val="100"/>
                        </a:spcAft>
                      </a:pPr>
                      <a:r>
                        <a:rPr lang="en-US" sz="1800" b="0" dirty="0">
                          <a:effectLst/>
                          <a:latin typeface="Calibri" panose="020F0502020204030204" pitchFamily="34" charset="0"/>
                          <a:cs typeface="Calibri" panose="020F0502020204030204" pitchFamily="34" charset="0"/>
                        </a:rPr>
                        <a:t>Na </a:t>
                      </a:r>
                      <a:r>
                        <a:rPr lang="en-US" sz="1800" b="0" dirty="0" err="1">
                          <a:effectLst/>
                          <a:latin typeface="Calibri" panose="020F0502020204030204" pitchFamily="34" charset="0"/>
                          <a:cs typeface="Calibri" panose="020F0502020204030204" pitchFamily="34" charset="0"/>
                        </a:rPr>
                        <a:t>Homolce</a:t>
                      </a:r>
                      <a:r>
                        <a:rPr lang="en-US" sz="1800" b="0" dirty="0">
                          <a:effectLst/>
                          <a:latin typeface="Calibri" panose="020F0502020204030204" pitchFamily="34" charset="0"/>
                          <a:cs typeface="Calibri" panose="020F0502020204030204" pitchFamily="34" charset="0"/>
                        </a:rPr>
                        <a:t> Hospital</a:t>
                      </a:r>
                    </a:p>
                    <a:p>
                      <a:pPr marL="0" marR="0" algn="ctr">
                        <a:spcBef>
                          <a:spcPts val="100"/>
                        </a:spcBef>
                        <a:spcAft>
                          <a:spcPts val="100"/>
                        </a:spcAft>
                      </a:pPr>
                      <a:r>
                        <a:rPr lang="en-US" sz="1400" b="0" i="1" dirty="0">
                          <a:effectLst/>
                          <a:latin typeface="Calibri" panose="020F0502020204030204" pitchFamily="34" charset="0"/>
                          <a:cs typeface="Calibri" panose="020F0502020204030204" pitchFamily="34" charset="0"/>
                        </a:rPr>
                        <a:t>Prague, Czech Republic</a:t>
                      </a:r>
                      <a:endParaRPr lang="en-US" sz="14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Petr </a:t>
                      </a:r>
                      <a:r>
                        <a:rPr lang="en-US" sz="1800" dirty="0" err="1">
                          <a:effectLst/>
                          <a:latin typeface="Calibri" panose="020F0502020204030204" pitchFamily="34" charset="0"/>
                          <a:cs typeface="Calibri" panose="020F0502020204030204" pitchFamily="34" charset="0"/>
                        </a:rPr>
                        <a:t>Neužil</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extLst>
                  <a:ext uri="{0D108BD9-81ED-4DB2-BD59-A6C34878D82A}">
                    <a16:rowId xmlns:a16="http://schemas.microsoft.com/office/drawing/2014/main" xmlns="" val="638439995"/>
                  </a:ext>
                </a:extLst>
              </a:tr>
              <a:tr h="510540">
                <a:tc>
                  <a:txBody>
                    <a:bodyPr/>
                    <a:lstStyle/>
                    <a:p>
                      <a:pPr marL="0" marR="0" algn="ctr">
                        <a:spcBef>
                          <a:spcPts val="100"/>
                        </a:spcBef>
                        <a:spcAft>
                          <a:spcPts val="100"/>
                        </a:spcAft>
                      </a:pPr>
                      <a:r>
                        <a:rPr lang="en-US" sz="1800" b="0" dirty="0">
                          <a:effectLst/>
                          <a:latin typeface="Calibri" panose="020F0502020204030204" pitchFamily="34" charset="0"/>
                          <a:cs typeface="Calibri" panose="020F0502020204030204" pitchFamily="34" charset="0"/>
                        </a:rPr>
                        <a:t>Elisabeth‑</a:t>
                      </a:r>
                      <a:r>
                        <a:rPr lang="en-US" sz="1800" b="0" dirty="0" err="1">
                          <a:effectLst/>
                          <a:latin typeface="Calibri" panose="020F0502020204030204" pitchFamily="34" charset="0"/>
                          <a:cs typeface="Calibri" panose="020F0502020204030204" pitchFamily="34" charset="0"/>
                        </a:rPr>
                        <a:t>Krankenhaus</a:t>
                      </a:r>
                      <a:r>
                        <a:rPr lang="en-US" sz="1800" b="0" dirty="0">
                          <a:effectLst/>
                          <a:latin typeface="Calibri" panose="020F0502020204030204" pitchFamily="34" charset="0"/>
                          <a:cs typeface="Calibri" panose="020F0502020204030204" pitchFamily="34" charset="0"/>
                        </a:rPr>
                        <a:t> Essen GmbH</a:t>
                      </a:r>
                    </a:p>
                    <a:p>
                      <a:pPr marL="0" marR="0" algn="ctr">
                        <a:spcBef>
                          <a:spcPts val="100"/>
                        </a:spcBef>
                        <a:spcAft>
                          <a:spcPts val="100"/>
                        </a:spcAft>
                      </a:pPr>
                      <a:r>
                        <a:rPr lang="en-US" sz="1600" b="0" i="1" dirty="0">
                          <a:effectLst/>
                          <a:latin typeface="Calibri" panose="020F0502020204030204" pitchFamily="34" charset="0"/>
                          <a:cs typeface="Calibri" panose="020F0502020204030204" pitchFamily="34" charset="0"/>
                        </a:rPr>
                        <a:t>Essen, Germany</a:t>
                      </a:r>
                      <a:endParaRPr lang="en-US" sz="1600" b="0" i="1"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tc>
                  <a:txBody>
                    <a:bodyPr/>
                    <a:lstStyle/>
                    <a:p>
                      <a:pPr marL="0" marR="0" algn="ctr">
                        <a:spcBef>
                          <a:spcPts val="100"/>
                        </a:spcBef>
                        <a:spcAft>
                          <a:spcPts val="100"/>
                        </a:spcAft>
                      </a:pPr>
                      <a:r>
                        <a:rPr lang="en-US" sz="1800" dirty="0">
                          <a:effectLst/>
                          <a:latin typeface="Calibri" panose="020F0502020204030204" pitchFamily="34" charset="0"/>
                          <a:cs typeface="Calibri" panose="020F0502020204030204" pitchFamily="34" charset="0"/>
                        </a:rPr>
                        <a:t>Thomas Schmitz</a:t>
                      </a: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61161" marR="61161" marT="0" marB="0" anchor="ctr"/>
                </a:tc>
                <a:extLst>
                  <a:ext uri="{0D108BD9-81ED-4DB2-BD59-A6C34878D82A}">
                    <a16:rowId xmlns:a16="http://schemas.microsoft.com/office/drawing/2014/main" xmlns="" val="2017117365"/>
                  </a:ext>
                </a:extLst>
              </a:tr>
            </a:tbl>
          </a:graphicData>
        </a:graphic>
      </p:graphicFrame>
    </p:spTree>
    <p:extLst>
      <p:ext uri="{BB962C8B-B14F-4D97-AF65-F5344CB8AC3E}">
        <p14:creationId xmlns:p14="http://schemas.microsoft.com/office/powerpoint/2010/main" val="37656260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A7A42-77B5-784D-8F95-50400BE5C58D}"/>
              </a:ext>
            </a:extLst>
          </p:cNvPr>
          <p:cNvSpPr>
            <a:spLocks noGrp="1"/>
          </p:cNvSpPr>
          <p:nvPr>
            <p:ph type="title"/>
          </p:nvPr>
        </p:nvSpPr>
        <p:spPr>
          <a:xfrm>
            <a:off x="914400" y="152400"/>
            <a:ext cx="10363200" cy="1143000"/>
          </a:xfrm>
        </p:spPr>
        <p:txBody>
          <a:bodyPr/>
          <a:lstStyle/>
          <a:p>
            <a:pPr>
              <a:spcBef>
                <a:spcPts val="0"/>
              </a:spcBef>
              <a:spcAft>
                <a:spcPts val="0"/>
              </a:spcAft>
            </a:pPr>
            <a:r>
              <a:rPr lang="de-DE" sz="3600" dirty="0">
                <a:latin typeface="Calibri" panose="020F0502020204030204" pitchFamily="34" charset="0"/>
                <a:cs typeface="Calibri" panose="020F0502020204030204" pitchFamily="34" charset="0"/>
              </a:rPr>
              <a:t>Committees </a:t>
            </a:r>
            <a:r>
              <a:rPr lang="de-DE" sz="3600" dirty="0" err="1">
                <a:latin typeface="Calibri" panose="020F0502020204030204" pitchFamily="34" charset="0"/>
                <a:cs typeface="Calibri" panose="020F0502020204030204" pitchFamily="34" charset="0"/>
              </a:rPr>
              <a:t>and</a:t>
            </a:r>
            <a:r>
              <a:rPr lang="de-DE" sz="3600" dirty="0">
                <a:latin typeface="Calibri" panose="020F0502020204030204" pitchFamily="34" charset="0"/>
                <a:cs typeface="Calibri" panose="020F0502020204030204" pitchFamily="34" charset="0"/>
              </a:rPr>
              <a:t> Core/Central Laboratories </a:t>
            </a:r>
          </a:p>
        </p:txBody>
      </p:sp>
      <p:sp>
        <p:nvSpPr>
          <p:cNvPr id="3" name="Content Placeholder 2">
            <a:extLst>
              <a:ext uri="{FF2B5EF4-FFF2-40B4-BE49-F238E27FC236}">
                <a16:creationId xmlns:a16="http://schemas.microsoft.com/office/drawing/2014/main" xmlns="" id="{569005A1-1377-3C4E-973D-F9FBAC5F509F}"/>
              </a:ext>
            </a:extLst>
          </p:cNvPr>
          <p:cNvSpPr>
            <a:spLocks noGrp="1"/>
          </p:cNvSpPr>
          <p:nvPr>
            <p:ph idx="1"/>
          </p:nvPr>
        </p:nvSpPr>
        <p:spPr>
          <a:xfrm>
            <a:off x="914400" y="1219200"/>
            <a:ext cx="10363200" cy="5029200"/>
          </a:xfrm>
        </p:spPr>
        <p:txBody>
          <a:bodyPr/>
          <a:lstStyle/>
          <a:p>
            <a:pPr>
              <a:spcBef>
                <a:spcPts val="0"/>
              </a:spcBef>
              <a:spcAft>
                <a:spcPts val="0"/>
              </a:spcAft>
            </a:pPr>
            <a:r>
              <a:rPr lang="de-DE" sz="2400" b="1" dirty="0">
                <a:latin typeface="Calibri" panose="020F0502020204030204" pitchFamily="34" charset="0"/>
                <a:cs typeface="Calibri" panose="020F0502020204030204" pitchFamily="34" charset="0"/>
              </a:rPr>
              <a:t>Data Safety Monitoring Board</a:t>
            </a:r>
          </a:p>
          <a:p>
            <a:pPr lvl="1">
              <a:spcBef>
                <a:spcPts val="0"/>
              </a:spcBef>
              <a:spcAft>
                <a:spcPts val="0"/>
              </a:spcAft>
            </a:pPr>
            <a:r>
              <a:rPr lang="de-DE" sz="2400" i="1" dirty="0">
                <a:latin typeface="Calibri" panose="020F0502020204030204" pitchFamily="34" charset="0"/>
                <a:cs typeface="Calibri" panose="020F0502020204030204" pitchFamily="34" charset="0"/>
              </a:rPr>
              <a:t>Cardiovascular Research Foundation: </a:t>
            </a:r>
            <a:r>
              <a:rPr lang="de-DE" sz="2400" b="1" i="1" dirty="0">
                <a:latin typeface="Calibri" panose="020F0502020204030204" pitchFamily="34" charset="0"/>
                <a:cs typeface="Calibri" panose="020F0502020204030204" pitchFamily="34" charset="0"/>
              </a:rPr>
              <a:t>Bernard Gersh, MD; Harold Lee Dauerman, MD; Phyllis August, MD.</a:t>
            </a:r>
          </a:p>
          <a:p>
            <a:pPr>
              <a:spcBef>
                <a:spcPts val="0"/>
              </a:spcBef>
              <a:spcAft>
                <a:spcPts val="0"/>
              </a:spcAft>
            </a:pPr>
            <a:r>
              <a:rPr lang="de-DE" sz="2400" b="1" dirty="0">
                <a:latin typeface="Calibri" panose="020F0502020204030204" pitchFamily="34" charset="0"/>
                <a:cs typeface="Calibri" panose="020F0502020204030204" pitchFamily="34" charset="0"/>
              </a:rPr>
              <a:t>Clinical Event Committee</a:t>
            </a:r>
          </a:p>
          <a:p>
            <a:pPr lvl="1">
              <a:spcBef>
                <a:spcPts val="0"/>
              </a:spcBef>
              <a:spcAft>
                <a:spcPts val="0"/>
              </a:spcAft>
            </a:pPr>
            <a:r>
              <a:rPr lang="de-DE" sz="2400" i="1" dirty="0">
                <a:latin typeface="Calibri" panose="020F0502020204030204" pitchFamily="34" charset="0"/>
                <a:cs typeface="Calibri" panose="020F0502020204030204" pitchFamily="34" charset="0"/>
              </a:rPr>
              <a:t>Cardiovascular Research Foundation: </a:t>
            </a:r>
            <a:r>
              <a:rPr lang="de-DE" sz="2400" b="1" i="1" dirty="0">
                <a:latin typeface="Calibri" panose="020F0502020204030204" pitchFamily="34" charset="0"/>
                <a:cs typeface="Calibri" panose="020F0502020204030204" pitchFamily="34" charset="0"/>
              </a:rPr>
              <a:t>Steven Marx, MD; Clive Rosendorff, MD; Michele Mokrzycki, MD</a:t>
            </a:r>
          </a:p>
          <a:p>
            <a:pPr>
              <a:spcBef>
                <a:spcPts val="0"/>
              </a:spcBef>
              <a:spcAft>
                <a:spcPts val="0"/>
              </a:spcAft>
            </a:pPr>
            <a:r>
              <a:rPr lang="de-DE" sz="2400" b="1" dirty="0">
                <a:latin typeface="Calibri" panose="020F0502020204030204" pitchFamily="34" charset="0"/>
                <a:cs typeface="Calibri" panose="020F0502020204030204" pitchFamily="34" charset="0"/>
              </a:rPr>
              <a:t>Ambulatory Blood Pressure Core Lab:</a:t>
            </a:r>
          </a:p>
          <a:p>
            <a:pPr lvl="1">
              <a:spcBef>
                <a:spcPts val="0"/>
              </a:spcBef>
              <a:spcAft>
                <a:spcPts val="0"/>
              </a:spcAft>
            </a:pPr>
            <a:r>
              <a:rPr lang="de-DE" sz="2400" i="1" dirty="0">
                <a:latin typeface="Calibri" panose="020F0502020204030204" pitchFamily="34" charset="0"/>
                <a:cs typeface="Calibri" panose="020F0502020204030204" pitchFamily="34" charset="0"/>
              </a:rPr>
              <a:t>ERT (Formarly Biomedical Systems)</a:t>
            </a:r>
          </a:p>
          <a:p>
            <a:pPr>
              <a:spcBef>
                <a:spcPts val="0"/>
              </a:spcBef>
              <a:spcAft>
                <a:spcPts val="0"/>
              </a:spcAft>
            </a:pPr>
            <a:r>
              <a:rPr lang="de-DE" sz="2400" b="1" dirty="0">
                <a:latin typeface="Calibri" panose="020F0502020204030204" pitchFamily="34" charset="0"/>
                <a:cs typeface="Calibri" panose="020F0502020204030204" pitchFamily="34" charset="0"/>
              </a:rPr>
              <a:t>MRA/CTA/Angio Core Lab</a:t>
            </a:r>
          </a:p>
          <a:p>
            <a:pPr lvl="1">
              <a:spcBef>
                <a:spcPts val="0"/>
              </a:spcBef>
              <a:spcAft>
                <a:spcPts val="0"/>
              </a:spcAft>
            </a:pPr>
            <a:r>
              <a:rPr lang="en-US" sz="2400" i="1" dirty="0">
                <a:latin typeface="Calibri" panose="020F0502020204030204" pitchFamily="34" charset="0"/>
                <a:cs typeface="Calibri" panose="020F0502020204030204" pitchFamily="34" charset="0"/>
              </a:rPr>
              <a:t>Cardiovascular Core Analysis Laboratory </a:t>
            </a:r>
          </a:p>
          <a:p>
            <a:pPr>
              <a:spcBef>
                <a:spcPts val="0"/>
              </a:spcBef>
              <a:spcAft>
                <a:spcPts val="0"/>
              </a:spcAft>
            </a:pPr>
            <a:r>
              <a:rPr lang="de-DE" sz="2400" b="1" dirty="0">
                <a:latin typeface="Calibri" panose="020F0502020204030204" pitchFamily="34" charset="0"/>
                <a:cs typeface="Calibri" panose="020F0502020204030204" pitchFamily="34" charset="0"/>
              </a:rPr>
              <a:t>Renal Duplex Ultrasound</a:t>
            </a:r>
          </a:p>
          <a:p>
            <a:pPr lvl="1">
              <a:spcBef>
                <a:spcPts val="0"/>
              </a:spcBef>
              <a:spcAft>
                <a:spcPts val="0"/>
              </a:spcAft>
            </a:pPr>
            <a:r>
              <a:rPr lang="de-DE" sz="2400" i="1" dirty="0">
                <a:latin typeface="Calibri" panose="020F0502020204030204" pitchFamily="34" charset="0"/>
                <a:cs typeface="Calibri" panose="020F0502020204030204" pitchFamily="34" charset="0"/>
              </a:rPr>
              <a:t>Vascore</a:t>
            </a:r>
          </a:p>
          <a:p>
            <a:pPr>
              <a:spcBef>
                <a:spcPts val="0"/>
              </a:spcBef>
              <a:spcAft>
                <a:spcPts val="0"/>
              </a:spcAft>
            </a:pPr>
            <a:r>
              <a:rPr lang="de-DE" sz="2400" b="1" dirty="0">
                <a:latin typeface="Calibri" panose="020F0502020204030204" pitchFamily="34" charset="0"/>
                <a:cs typeface="Calibri" panose="020F0502020204030204" pitchFamily="34" charset="0"/>
              </a:rPr>
              <a:t>Drug Compliance (Urine) Central Lab</a:t>
            </a:r>
          </a:p>
          <a:p>
            <a:pPr lvl="1">
              <a:spcBef>
                <a:spcPts val="0"/>
              </a:spcBef>
              <a:spcAft>
                <a:spcPts val="0"/>
              </a:spcAft>
            </a:pPr>
            <a:r>
              <a:rPr lang="de-DE" sz="2400" i="1" dirty="0">
                <a:latin typeface="Calibri" panose="020F0502020204030204" pitchFamily="34" charset="0"/>
                <a:cs typeface="Calibri" panose="020F0502020204030204" pitchFamily="34" charset="0"/>
              </a:rPr>
              <a:t>Synlab</a:t>
            </a:r>
          </a:p>
        </p:txBody>
      </p:sp>
    </p:spTree>
    <p:extLst>
      <p:ext uri="{BB962C8B-B14F-4D97-AF65-F5344CB8AC3E}">
        <p14:creationId xmlns:p14="http://schemas.microsoft.com/office/powerpoint/2010/main" val="26798423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8281" y="2597112"/>
            <a:ext cx="270975" cy="41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6" name="Rectangle 5"/>
          <p:cNvSpPr/>
          <p:nvPr/>
        </p:nvSpPr>
        <p:spPr>
          <a:xfrm>
            <a:off x="4449789" y="2695835"/>
            <a:ext cx="409575" cy="3234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30" name="Picture 29" descr="fig_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10392" y="1401098"/>
            <a:ext cx="3247293" cy="2392029"/>
          </a:xfrm>
          <a:prstGeom prst="rect">
            <a:avLst/>
          </a:prstGeom>
          <a:solidFill>
            <a:srgbClr val="F0F4FA"/>
          </a:solidFill>
          <a:ln w="3175" cap="sq">
            <a:solidFill>
              <a:schemeClr val="accent1">
                <a:lumMod val="60000"/>
                <a:lumOff val="40000"/>
              </a:schemeClr>
            </a:solidFill>
            <a:miter lim="800000"/>
          </a:ln>
          <a:effectLst>
            <a:outerShdw blurRad="57150" dist="50800" dir="2700000" algn="tl" rotWithShape="0">
              <a:srgbClr val="000000">
                <a:alpha val="40000"/>
              </a:srgbClr>
            </a:outerShdw>
          </a:effectLst>
        </p:spPr>
      </p:pic>
      <p:sp>
        <p:nvSpPr>
          <p:cNvPr id="2" name="Title 1"/>
          <p:cNvSpPr>
            <a:spLocks noGrp="1"/>
          </p:cNvSpPr>
          <p:nvPr>
            <p:ph type="title"/>
          </p:nvPr>
        </p:nvSpPr>
        <p:spPr>
          <a:xfrm>
            <a:off x="0" y="76200"/>
            <a:ext cx="12192000" cy="1323898"/>
          </a:xfrm>
        </p:spPr>
        <p:txBody>
          <a:bodyPr>
            <a:noAutofit/>
          </a:bodyPr>
          <a:lstStyle/>
          <a:p>
            <a:r>
              <a:rPr lang="en-US" sz="3200" dirty="0">
                <a:latin typeface="Calibri" panose="020F0502020204030204" pitchFamily="34" charset="0"/>
                <a:cs typeface="Calibri" panose="020F0502020204030204" pitchFamily="34" charset="0"/>
              </a:rPr>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Alcohol-Mediated Denervation using the Peregrine system</a:t>
            </a:r>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p:txBody>
      </p:sp>
      <p:sp>
        <p:nvSpPr>
          <p:cNvPr id="7" name="Rounded Rectangle 6"/>
          <p:cNvSpPr/>
          <p:nvPr/>
        </p:nvSpPr>
        <p:spPr>
          <a:xfrm>
            <a:off x="1838944" y="4909080"/>
            <a:ext cx="8371217" cy="919401"/>
          </a:xfrm>
          <a:prstGeom prst="roundRect">
            <a:avLst/>
          </a:prstGeom>
          <a:solidFill>
            <a:schemeClr val="accent2">
              <a:lumMod val="50000"/>
            </a:schemeClr>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marL="685783" indent="-228594">
              <a:buFont typeface="+mj-lt"/>
              <a:buAutoNum type="arabicPeriod"/>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Micro-volume (0.3 mL−0.6 mL) infused directly to the perivascular region</a:t>
            </a:r>
          </a:p>
          <a:p>
            <a:pPr marL="685783" indent="-228594">
              <a:buFont typeface="+mj-lt"/>
              <a:buAutoNum type="arabicPeriod"/>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Extracellular fluid helps spread alcohol circumferentially in the perivascular region</a:t>
            </a:r>
          </a:p>
          <a:p>
            <a:pPr marL="685783" indent="-228594">
              <a:buFont typeface="+mj-lt"/>
              <a:buAutoNum type="arabicPeriod"/>
            </a:pPr>
            <a:r>
              <a:rPr lang="en-US" sz="1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Alcohol activity range self-limited through dilution by extracellular fluid</a:t>
            </a:r>
          </a:p>
        </p:txBody>
      </p:sp>
      <p:grpSp>
        <p:nvGrpSpPr>
          <p:cNvPr id="66" name="Group 65"/>
          <p:cNvGrpSpPr/>
          <p:nvPr/>
        </p:nvGrpSpPr>
        <p:grpSpPr>
          <a:xfrm>
            <a:off x="1923497" y="2379805"/>
            <a:ext cx="3259015" cy="2126659"/>
            <a:chOff x="2947666" y="1988475"/>
            <a:chExt cx="3868397" cy="2273078"/>
          </a:xfrm>
        </p:grpSpPr>
        <p:grpSp>
          <p:nvGrpSpPr>
            <p:cNvPr id="49" name="Group 48"/>
            <p:cNvGrpSpPr/>
            <p:nvPr/>
          </p:nvGrpSpPr>
          <p:grpSpPr>
            <a:xfrm>
              <a:off x="2947666" y="2409734"/>
              <a:ext cx="3868397" cy="1851819"/>
              <a:chOff x="2947666" y="2409734"/>
              <a:chExt cx="3868397" cy="1851819"/>
            </a:xfrm>
          </p:grpSpPr>
          <p:cxnSp>
            <p:nvCxnSpPr>
              <p:cNvPr id="21" name="Straight Arrow Connector 20"/>
              <p:cNvCxnSpPr>
                <a:stCxn id="16" idx="0"/>
              </p:cNvCxnSpPr>
              <p:nvPr/>
            </p:nvCxnSpPr>
            <p:spPr>
              <a:xfrm flipH="1" flipV="1">
                <a:off x="4617728" y="2409734"/>
                <a:ext cx="264137" cy="1160288"/>
              </a:xfrm>
              <a:prstGeom prst="straightConnector1">
                <a:avLst/>
              </a:prstGeom>
              <a:ln w="38100">
                <a:solidFill>
                  <a:schemeClr val="tx2"/>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0"/>
              <p:cNvSpPr txBox="1">
                <a:spLocks noChangeArrowheads="1"/>
              </p:cNvSpPr>
              <p:nvPr/>
            </p:nvSpPr>
            <p:spPr bwMode="auto">
              <a:xfrm>
                <a:off x="2947666" y="3570022"/>
                <a:ext cx="3868397" cy="691531"/>
              </a:xfrm>
              <a:prstGeom prst="round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wrap="square" rtlCol="0" anchor="ctr">
                <a:spAutoFit/>
              </a:bodyPr>
              <a:lstStyle/>
              <a:p>
                <a:pPr algn="ctr"/>
                <a:r>
                  <a:rPr lang="en-US" sz="1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Perivascular Sites Where Device Infuses Alcohol</a:t>
                </a:r>
              </a:p>
            </p:txBody>
          </p:sp>
        </p:grpSp>
        <p:cxnSp>
          <p:nvCxnSpPr>
            <p:cNvPr id="34" name="Straight Arrow Connector 33"/>
            <p:cNvCxnSpPr>
              <a:stCxn id="16" idx="0"/>
            </p:cNvCxnSpPr>
            <p:nvPr/>
          </p:nvCxnSpPr>
          <p:spPr>
            <a:xfrm flipV="1">
              <a:off x="4881865" y="1988475"/>
              <a:ext cx="497178" cy="1581547"/>
            </a:xfrm>
            <a:prstGeom prst="straightConnector1">
              <a:avLst/>
            </a:prstGeom>
            <a:ln w="38100">
              <a:solidFill>
                <a:schemeClr val="tx2"/>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116973" y="1210265"/>
            <a:ext cx="3280952" cy="2833724"/>
            <a:chOff x="4324278" y="615145"/>
            <a:chExt cx="3091417" cy="3011497"/>
          </a:xfrm>
        </p:grpSpPr>
        <p:grpSp>
          <p:nvGrpSpPr>
            <p:cNvPr id="46" name="Group 45"/>
            <p:cNvGrpSpPr/>
            <p:nvPr/>
          </p:nvGrpSpPr>
          <p:grpSpPr>
            <a:xfrm>
              <a:off x="4436338" y="615145"/>
              <a:ext cx="2979357" cy="3011497"/>
              <a:chOff x="4436338" y="615145"/>
              <a:chExt cx="2979357" cy="3011497"/>
            </a:xfrm>
          </p:grpSpPr>
          <p:cxnSp>
            <p:nvCxnSpPr>
              <p:cNvPr id="1039" name="Straight Connector 1038"/>
              <p:cNvCxnSpPr>
                <a:cxnSpLocks/>
                <a:endCxn id="37" idx="2"/>
              </p:cNvCxnSpPr>
              <p:nvPr/>
            </p:nvCxnSpPr>
            <p:spPr>
              <a:xfrm flipH="1" flipV="1">
                <a:off x="4436338" y="2268569"/>
                <a:ext cx="2953379" cy="1358073"/>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cxnSpLocks/>
              </p:cNvCxnSpPr>
              <p:nvPr/>
            </p:nvCxnSpPr>
            <p:spPr>
              <a:xfrm flipV="1">
                <a:off x="4599130" y="615145"/>
                <a:ext cx="2816565" cy="1350441"/>
              </a:xfrm>
              <a:prstGeom prst="line">
                <a:avLst/>
              </a:prstGeom>
              <a:ln w="15875">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4324278" y="1954162"/>
              <a:ext cx="224119" cy="3144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grpSp>
      <p:pic>
        <p:nvPicPr>
          <p:cNvPr id="42" name="Picture 41" descr="Fig_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90093" y="1193011"/>
            <a:ext cx="3581659" cy="2863427"/>
          </a:xfrm>
          <a:prstGeom prst="rect">
            <a:avLst/>
          </a:prstGeom>
          <a:solidFill>
            <a:srgbClr val="F0F4FA"/>
          </a:solidFill>
          <a:ln w="3175" cap="sq">
            <a:solidFill>
              <a:schemeClr val="accent1">
                <a:lumMod val="60000"/>
                <a:lumOff val="40000"/>
              </a:schemeClr>
            </a:solidFill>
            <a:miter lim="800000"/>
          </a:ln>
          <a:effectLst>
            <a:outerShdw blurRad="57150" dist="50800" dir="2700000" algn="tl" rotWithShape="0">
              <a:srgbClr val="000000">
                <a:alpha val="40000"/>
              </a:srgbClr>
            </a:outerShdw>
          </a:effectLst>
        </p:spPr>
      </p:pic>
      <p:sp>
        <p:nvSpPr>
          <p:cNvPr id="41" name="TextBox 10"/>
          <p:cNvSpPr txBox="1">
            <a:spLocks noChangeArrowheads="1"/>
          </p:cNvSpPr>
          <p:nvPr/>
        </p:nvSpPr>
        <p:spPr bwMode="auto">
          <a:xfrm>
            <a:off x="6388263" y="3884383"/>
            <a:ext cx="3633139" cy="646986"/>
          </a:xfrm>
          <a:prstGeom prst="roundRect">
            <a:avLst/>
          </a:prstGeom>
          <a:solidFill>
            <a:schemeClr val="accent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rgbClr r="0" g="0" b="0"/>
          </a:fillRef>
          <a:effectRef idx="0">
            <a:scrgbClr r="0" g="0" b="0"/>
          </a:effectRef>
          <a:fontRef idx="minor">
            <a:schemeClr val="lt1"/>
          </a:fontRef>
        </p:style>
        <p:txBody>
          <a:bodyPr wrap="square" rtlCol="0" anchor="ctr">
            <a:spAutoFit/>
          </a:bodyPr>
          <a:lstStyle>
            <a:defPPr>
              <a:defRPr lang="en-US"/>
            </a:defPPr>
            <a:lvl1pPr algn="ctr">
              <a:defRPr sz="1600" b="1">
                <a:solidFill>
                  <a:schemeClr val="bg1"/>
                </a:solidFill>
                <a:effectLst>
                  <a:outerShdw blurRad="38100" dist="38100" dir="2700000" algn="tl">
                    <a:srgbClr val="000000">
                      <a:alpha val="43137"/>
                    </a:srgbClr>
                  </a:outerShdw>
                </a:effectLst>
              </a:defRPr>
            </a:lvl1pPr>
          </a:lstStyle>
          <a:p>
            <a:r>
              <a:rPr lang="en-US" dirty="0">
                <a:latin typeface="Calibri" panose="020F0502020204030204" pitchFamily="34" charset="0"/>
                <a:cs typeface="Calibri" panose="020F0502020204030204" pitchFamily="34" charset="0"/>
              </a:rPr>
              <a:t>Expanded View of Device </a:t>
            </a:r>
          </a:p>
          <a:p>
            <a:r>
              <a:rPr lang="en-US" dirty="0">
                <a:latin typeface="Calibri" panose="020F0502020204030204" pitchFamily="34" charset="0"/>
                <a:cs typeface="Calibri" panose="020F0502020204030204" pitchFamily="34" charset="0"/>
              </a:rPr>
              <a:t>Infusing Alcohol </a:t>
            </a:r>
          </a:p>
        </p:txBody>
      </p:sp>
      <p:sp>
        <p:nvSpPr>
          <p:cNvPr id="3" name="Rectangle 2"/>
          <p:cNvSpPr/>
          <p:nvPr/>
        </p:nvSpPr>
        <p:spPr>
          <a:xfrm>
            <a:off x="1959430" y="1032729"/>
            <a:ext cx="8273143"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xmlns="" id="{E1D0D5D2-6A43-412E-BBA8-1FDDDA8CBE86}"/>
              </a:ext>
            </a:extLst>
          </p:cNvPr>
          <p:cNvSpPr txBox="1"/>
          <p:nvPr/>
        </p:nvSpPr>
        <p:spPr>
          <a:xfrm>
            <a:off x="1" y="6414826"/>
            <a:ext cx="12191999" cy="369332"/>
          </a:xfrm>
          <a:prstGeom prst="rect">
            <a:avLst/>
          </a:prstGeom>
          <a:noFill/>
        </p:spPr>
        <p:txBody>
          <a:bodyPr wrap="square" rtlCol="0">
            <a:spAutoFit/>
          </a:bodyPr>
          <a:lstStyle/>
          <a:p>
            <a:r>
              <a:rPr lang="en-US" sz="900" b="1" dirty="0">
                <a:latin typeface="Calibri" panose="020F0502020204030204" pitchFamily="34" charset="0"/>
                <a:cs typeface="Calibri" panose="020F0502020204030204" pitchFamily="34" charset="0"/>
              </a:rPr>
              <a:t>CAUTION: </a:t>
            </a:r>
            <a:r>
              <a:rPr lang="en-US" sz="900" i="1" dirty="0">
                <a:latin typeface="Calibri" panose="020F0502020204030204" pitchFamily="34" charset="0"/>
                <a:cs typeface="Calibri" panose="020F0502020204030204" pitchFamily="34" charset="0"/>
              </a:rPr>
              <a:t>The Peregrine System kit is currently being studied to evaluate safety and efficacy for renal denervation (also referred to as chemical renal denervation)   It is an investigational product not approved in the US.  Its use is limited to investigational use in clinical trials.  The Peregrine System Infusion Catheter is CE marked, and only for use in the European Union with a neurolytic agent (i.e. alcohol) for treatment of systemic HTN.</a:t>
            </a:r>
          </a:p>
        </p:txBody>
      </p:sp>
      <p:sp>
        <p:nvSpPr>
          <p:cNvPr id="26" name="TextBox 25">
            <a:extLst>
              <a:ext uri="{FF2B5EF4-FFF2-40B4-BE49-F238E27FC236}">
                <a16:creationId xmlns:a16="http://schemas.microsoft.com/office/drawing/2014/main" xmlns="" id="{6276F4B9-59A8-417F-A927-4CCC0FAB8D3A}"/>
              </a:ext>
            </a:extLst>
          </p:cNvPr>
          <p:cNvSpPr txBox="1"/>
          <p:nvPr/>
        </p:nvSpPr>
        <p:spPr>
          <a:xfrm>
            <a:off x="5617941" y="4549111"/>
            <a:ext cx="4379725" cy="230832"/>
          </a:xfrm>
          <a:prstGeom prst="rect">
            <a:avLst/>
          </a:prstGeom>
          <a:noFill/>
        </p:spPr>
        <p:txBody>
          <a:bodyPr wrap="none" rtlCol="0">
            <a:spAutoFit/>
          </a:bodyPr>
          <a:lstStyle/>
          <a:p>
            <a:r>
              <a:rPr lang="en-US" sz="900" i="1" dirty="0">
                <a:latin typeface="Calibri" panose="020F0502020204030204" pitchFamily="34" charset="0"/>
                <a:cs typeface="Calibri" panose="020F0502020204030204" pitchFamily="34" charset="0"/>
              </a:rPr>
              <a:t>PVRD Chapter 13; RENAL DENERVATION: A New Approach Treatment – Page 107-116;2015</a:t>
            </a:r>
          </a:p>
        </p:txBody>
      </p:sp>
    </p:spTree>
    <p:extLst>
      <p:ext uri="{BB962C8B-B14F-4D97-AF65-F5344CB8AC3E}">
        <p14:creationId xmlns:p14="http://schemas.microsoft.com/office/powerpoint/2010/main" val="20053437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4321"/>
            <a:ext cx="12192000" cy="1064304"/>
          </a:xfrm>
        </p:spPr>
        <p:txBody>
          <a:bodyPr>
            <a:noAutofit/>
          </a:bodyPr>
          <a:lstStyle/>
          <a:p>
            <a:r>
              <a:rPr lang="en-US" sz="3200" dirty="0">
                <a:solidFill>
                  <a:srgbClr val="000000"/>
                </a:solidFill>
                <a:effectLst/>
                <a:latin typeface="Calibri" panose="020F0502020204030204" pitchFamily="34" charset="0"/>
                <a:cs typeface="Calibri" panose="020F0502020204030204" pitchFamily="34" charset="0"/>
              </a:rPr>
              <a:t>Patient Treatment Using the </a:t>
            </a:r>
            <a:r>
              <a:rPr lang="en-US" sz="3200" dirty="0" err="1">
                <a:solidFill>
                  <a:srgbClr val="000000"/>
                </a:solidFill>
                <a:effectLst/>
                <a:latin typeface="Calibri" panose="020F0502020204030204" pitchFamily="34" charset="0"/>
                <a:cs typeface="Calibri" panose="020F0502020204030204" pitchFamily="34" charset="0"/>
              </a:rPr>
              <a:t>Peregrine</a:t>
            </a:r>
            <a:r>
              <a:rPr lang="en-US" sz="3200" baseline="30000" dirty="0" err="1">
                <a:solidFill>
                  <a:srgbClr val="000000"/>
                </a:solidFill>
                <a:effectLst/>
                <a:latin typeface="Calibri" panose="020F0502020204030204" pitchFamily="34" charset="0"/>
                <a:cs typeface="Calibri" panose="020F0502020204030204" pitchFamily="34" charset="0"/>
              </a:rPr>
              <a:t>TM</a:t>
            </a:r>
            <a:r>
              <a:rPr lang="en-US" sz="3200" dirty="0">
                <a:solidFill>
                  <a:srgbClr val="000000"/>
                </a:solidFill>
                <a:effectLst/>
                <a:latin typeface="Calibri" panose="020F0502020204030204" pitchFamily="34" charset="0"/>
                <a:cs typeface="Calibri" panose="020F0502020204030204" pitchFamily="34" charset="0"/>
              </a:rPr>
              <a:t> Catheter (0.6 mL Alcohol)</a:t>
            </a:r>
          </a:p>
        </p:txBody>
      </p:sp>
      <p:sp>
        <p:nvSpPr>
          <p:cNvPr id="8" name="TextBox 7">
            <a:extLst>
              <a:ext uri="{FF2B5EF4-FFF2-40B4-BE49-F238E27FC236}">
                <a16:creationId xmlns:a16="http://schemas.microsoft.com/office/drawing/2014/main" xmlns="" id="{7DD18991-A3D7-4F8F-8448-AB9B85888E22}"/>
              </a:ext>
            </a:extLst>
          </p:cNvPr>
          <p:cNvSpPr txBox="1"/>
          <p:nvPr/>
        </p:nvSpPr>
        <p:spPr>
          <a:xfrm>
            <a:off x="7621" y="6248400"/>
            <a:ext cx="12191999" cy="507831"/>
          </a:xfrm>
          <a:prstGeom prst="rect">
            <a:avLst/>
          </a:prstGeom>
          <a:noFill/>
        </p:spPr>
        <p:txBody>
          <a:bodyPr wrap="square" rtlCol="0">
            <a:spAutoFit/>
          </a:bodyPr>
          <a:lstStyle/>
          <a:p>
            <a:r>
              <a:rPr lang="en-US" sz="900" b="1" i="1" dirty="0"/>
              <a:t>CAUTION: </a:t>
            </a:r>
            <a:r>
              <a:rPr lang="en-US" sz="900" i="1" dirty="0"/>
              <a:t>The Peregrine System kit is currently being studied to evaluate safety and efficacy for renal denervation (also referred to as chemical renal denervation)   It is an investigational product not approved in the US.  Its use is limited to investigational use in clinical trials. </a:t>
            </a:r>
          </a:p>
          <a:p>
            <a:r>
              <a:rPr lang="en-US" sz="900" i="1" dirty="0"/>
              <a:t>The Peregrine System Infusion Catheter is CE marked, and only for use in the European Union with a neurolytic agent (i.e. alcohol) for treatment of patients with systemic hypertension.</a:t>
            </a:r>
          </a:p>
        </p:txBody>
      </p:sp>
      <p:pic>
        <p:nvPicPr>
          <p:cNvPr id="7" name="First Patient 0.6 ml-03FEB16">
            <a:hlinkClick r:id="" action="ppaction://media"/>
            <a:extLst>
              <a:ext uri="{FF2B5EF4-FFF2-40B4-BE49-F238E27FC236}">
                <a16:creationId xmlns:a16="http://schemas.microsoft.com/office/drawing/2014/main" xmlns="" id="{4D80C2DA-B1CF-4D39-BB45-F6C87DB57D04}"/>
              </a:ext>
            </a:extLst>
          </p:cNvPr>
          <p:cNvPicPr>
            <a:picLocks noChangeAspect="1"/>
          </p:cNvPicPr>
          <p:nvPr>
            <a:videoFile r:link="rId1"/>
            <p:extLst>
              <p:ext uri="{DAA4B4D4-6D71-4841-9C94-3DE7FCFB9230}">
                <p14:media xmlns:p14="http://schemas.microsoft.com/office/powerpoint/2010/main" r:embed="rId2">
                  <p14:trim st="7368" end="27133"/>
                </p14:media>
              </p:ext>
            </p:extLst>
          </p:nvPr>
        </p:nvPicPr>
        <p:blipFill rotWithShape="1">
          <a:blip r:embed="rId5"/>
          <a:srcRect l="32162" t="21719" r="43231" b="51141"/>
          <a:stretch/>
        </p:blipFill>
        <p:spPr>
          <a:xfrm>
            <a:off x="576827" y="1354010"/>
            <a:ext cx="3534162" cy="1917604"/>
          </a:xfrm>
          <a:prstGeom prst="rect">
            <a:avLst/>
          </a:prstGeom>
          <a:solidFill>
            <a:schemeClr val="accent6">
              <a:lumMod val="75000"/>
            </a:schemeClr>
          </a:solidFill>
          <a:ln w="28575" cap="sq">
            <a:noFill/>
            <a:miter lim="800000"/>
          </a:ln>
          <a:effectLst>
            <a:outerShdw blurRad="57150" dist="50800" dir="2700000" algn="tl" rotWithShape="0">
              <a:srgbClr val="000000">
                <a:alpha val="40000"/>
              </a:srgbClr>
            </a:outerShdw>
          </a:effectLst>
        </p:spPr>
      </p:pic>
      <p:pic>
        <p:nvPicPr>
          <p:cNvPr id="9" name="First Patient 0.6 ml-03FEB16">
            <a:hlinkClick r:id="" action="ppaction://media"/>
            <a:extLst>
              <a:ext uri="{FF2B5EF4-FFF2-40B4-BE49-F238E27FC236}">
                <a16:creationId xmlns:a16="http://schemas.microsoft.com/office/drawing/2014/main" xmlns="" id="{80036133-6FB8-4C7C-B0EF-53A0B0219DC5}"/>
              </a:ext>
            </a:extLst>
          </p:cNvPr>
          <p:cNvPicPr>
            <a:picLocks noChangeAspect="1"/>
          </p:cNvPicPr>
          <p:nvPr>
            <a:videoFile r:link="rId1"/>
            <p:extLst>
              <p:ext uri="{DAA4B4D4-6D71-4841-9C94-3DE7FCFB9230}">
                <p14:media xmlns:p14="http://schemas.microsoft.com/office/powerpoint/2010/main" r:embed="rId2">
                  <p14:trim st="15998" end="19463"/>
                </p14:media>
              </p:ext>
            </p:extLst>
          </p:nvPr>
        </p:nvPicPr>
        <p:blipFill rotWithShape="1">
          <a:blip r:embed="rId6"/>
          <a:srcRect l="32162" t="21719" r="40997" b="51141"/>
          <a:stretch/>
        </p:blipFill>
        <p:spPr>
          <a:xfrm>
            <a:off x="4361941" y="1354010"/>
            <a:ext cx="3410459" cy="1917604"/>
          </a:xfrm>
          <a:prstGeom prst="rect">
            <a:avLst/>
          </a:prstGeom>
          <a:solidFill>
            <a:schemeClr val="accent6">
              <a:lumMod val="75000"/>
            </a:schemeClr>
          </a:solidFill>
          <a:ln w="28575" cap="sq">
            <a:noFill/>
            <a:miter lim="800000"/>
          </a:ln>
          <a:effectLst>
            <a:outerShdw blurRad="57150" dist="50800" dir="2700000" algn="tl" rotWithShape="0">
              <a:srgbClr val="000000">
                <a:alpha val="40000"/>
              </a:srgbClr>
            </a:outerShdw>
          </a:effectLst>
        </p:spPr>
      </p:pic>
      <p:pic>
        <p:nvPicPr>
          <p:cNvPr id="10" name="First Patient 0.6 ml-03FEB16">
            <a:hlinkClick r:id="" action="ppaction://media"/>
            <a:extLst>
              <a:ext uri="{FF2B5EF4-FFF2-40B4-BE49-F238E27FC236}">
                <a16:creationId xmlns:a16="http://schemas.microsoft.com/office/drawing/2014/main" xmlns="" id="{84D4FBDD-CB5C-4753-B5BB-C18AB960B463}"/>
              </a:ext>
            </a:extLst>
          </p:cNvPr>
          <p:cNvPicPr>
            <a:picLocks noChangeAspect="1"/>
          </p:cNvPicPr>
          <p:nvPr>
            <a:videoFile r:link="rId1"/>
            <p:extLst>
              <p:ext uri="{DAA4B4D4-6D71-4841-9C94-3DE7FCFB9230}">
                <p14:media xmlns:p14="http://schemas.microsoft.com/office/powerpoint/2010/main" r:embed="rId2">
                  <p14:trim st="18347" end="16123"/>
                </p14:media>
              </p:ext>
            </p:extLst>
          </p:nvPr>
        </p:nvPicPr>
        <p:blipFill rotWithShape="1">
          <a:blip r:embed="rId7"/>
          <a:srcRect l="32162" t="21858" r="41096" b="52791"/>
          <a:stretch/>
        </p:blipFill>
        <p:spPr>
          <a:xfrm>
            <a:off x="8001000" y="1354010"/>
            <a:ext cx="3758468" cy="1917603"/>
          </a:xfrm>
          <a:prstGeom prst="rect">
            <a:avLst/>
          </a:prstGeom>
          <a:solidFill>
            <a:schemeClr val="accent6">
              <a:lumMod val="75000"/>
            </a:schemeClr>
          </a:solidFill>
          <a:ln w="28575" cap="sq">
            <a:noFill/>
            <a:miter lim="800000"/>
          </a:ln>
          <a:effectLst>
            <a:outerShdw blurRad="57150" dist="50800" dir="2700000" algn="tl" rotWithShape="0">
              <a:srgbClr val="000000">
                <a:alpha val="40000"/>
              </a:srgbClr>
            </a:outerShdw>
          </a:effectLst>
        </p:spPr>
      </p:pic>
      <p:pic>
        <p:nvPicPr>
          <p:cNvPr id="11" name="First Patient 0.6 ml-03FEB16">
            <a:hlinkClick r:id="" action="ppaction://media"/>
            <a:extLst>
              <a:ext uri="{FF2B5EF4-FFF2-40B4-BE49-F238E27FC236}">
                <a16:creationId xmlns:a16="http://schemas.microsoft.com/office/drawing/2014/main" xmlns="" id="{B0C2729F-B292-4386-B22F-7B51A5F9D186}"/>
              </a:ext>
            </a:extLst>
          </p:cNvPr>
          <p:cNvPicPr>
            <a:picLocks noChangeAspect="1"/>
          </p:cNvPicPr>
          <p:nvPr>
            <a:videoFile r:link="rId1"/>
            <p:extLst>
              <p:ext uri="{DAA4B4D4-6D71-4841-9C94-3DE7FCFB9230}">
                <p14:media xmlns:p14="http://schemas.microsoft.com/office/powerpoint/2010/main" r:embed="rId2">
                  <p14:trim st="24072" end="10345"/>
                </p14:media>
              </p:ext>
            </p:extLst>
          </p:nvPr>
        </p:nvPicPr>
        <p:blipFill rotWithShape="1">
          <a:blip r:embed="rId8"/>
          <a:srcRect l="32162" t="24070" r="41534" b="52238"/>
          <a:stretch/>
        </p:blipFill>
        <p:spPr>
          <a:xfrm>
            <a:off x="580638" y="3384599"/>
            <a:ext cx="3534162" cy="2178001"/>
          </a:xfrm>
          <a:prstGeom prst="rect">
            <a:avLst/>
          </a:prstGeom>
          <a:solidFill>
            <a:schemeClr val="accent6">
              <a:lumMod val="75000"/>
            </a:schemeClr>
          </a:solidFill>
          <a:ln w="28575" cap="sq">
            <a:noFill/>
            <a:miter lim="800000"/>
          </a:ln>
          <a:effectLst>
            <a:outerShdw blurRad="57150" dist="50800" dir="2700000" algn="tl" rotWithShape="0">
              <a:srgbClr val="000000">
                <a:alpha val="40000"/>
              </a:srgbClr>
            </a:outerShdw>
          </a:effectLst>
        </p:spPr>
      </p:pic>
      <p:pic>
        <p:nvPicPr>
          <p:cNvPr id="12" name="First Patient 0.6 ml-03FEB16">
            <a:hlinkClick r:id="" action="ppaction://media"/>
            <a:extLst>
              <a:ext uri="{FF2B5EF4-FFF2-40B4-BE49-F238E27FC236}">
                <a16:creationId xmlns:a16="http://schemas.microsoft.com/office/drawing/2014/main" xmlns="" id="{6F7E9A85-DAF4-413A-82E0-B84F9C8D4B19}"/>
              </a:ext>
            </a:extLst>
          </p:cNvPr>
          <p:cNvPicPr>
            <a:picLocks noChangeAspect="1"/>
          </p:cNvPicPr>
          <p:nvPr>
            <a:videoFile r:link="rId1"/>
            <p:extLst>
              <p:ext uri="{DAA4B4D4-6D71-4841-9C94-3DE7FCFB9230}">
                <p14:media xmlns:p14="http://schemas.microsoft.com/office/powerpoint/2010/main" r:embed="rId2">
                  <p14:trim st="27663" end="7761"/>
                </p14:media>
              </p:ext>
            </p:extLst>
          </p:nvPr>
        </p:nvPicPr>
        <p:blipFill rotWithShape="1">
          <a:blip r:embed="rId9"/>
          <a:srcRect l="32162" t="24069" r="41533" b="52238"/>
          <a:stretch/>
        </p:blipFill>
        <p:spPr>
          <a:xfrm>
            <a:off x="4361942" y="3380789"/>
            <a:ext cx="3410458" cy="2178000"/>
          </a:xfrm>
          <a:prstGeom prst="rect">
            <a:avLst/>
          </a:prstGeom>
          <a:solidFill>
            <a:schemeClr val="accent6">
              <a:lumMod val="75000"/>
            </a:schemeClr>
          </a:solidFill>
          <a:ln w="28575" cap="sq">
            <a:noFill/>
            <a:miter lim="800000"/>
          </a:ln>
          <a:effectLst>
            <a:outerShdw blurRad="57150" dist="50800" dir="2700000" algn="tl" rotWithShape="0">
              <a:srgbClr val="000000">
                <a:alpha val="40000"/>
              </a:srgbClr>
            </a:outerShdw>
          </a:effectLst>
        </p:spPr>
      </p:pic>
      <p:pic>
        <p:nvPicPr>
          <p:cNvPr id="13" name="First Patient 0.6 ml-03FEB16">
            <a:hlinkClick r:id="" action="ppaction://media"/>
            <a:extLst>
              <a:ext uri="{FF2B5EF4-FFF2-40B4-BE49-F238E27FC236}">
                <a16:creationId xmlns:a16="http://schemas.microsoft.com/office/drawing/2014/main" xmlns="" id="{2B7D8A23-3630-43F0-BA58-C57D0D094F96}"/>
              </a:ext>
            </a:extLst>
          </p:cNvPr>
          <p:cNvPicPr>
            <a:picLocks noChangeAspect="1"/>
          </p:cNvPicPr>
          <p:nvPr>
            <a:videoFile r:link="rId1"/>
            <p:extLst>
              <p:ext uri="{DAA4B4D4-6D71-4841-9C94-3DE7FCFB9230}">
                <p14:media xmlns:p14="http://schemas.microsoft.com/office/powerpoint/2010/main" r:embed="rId2">
                  <p14:trim st="28065" end="2786"/>
                </p14:media>
              </p:ext>
            </p:extLst>
          </p:nvPr>
        </p:nvPicPr>
        <p:blipFill rotWithShape="1">
          <a:blip r:embed="rId10"/>
          <a:srcRect l="32162" t="13892" r="32824" b="40308"/>
          <a:stretch>
            <a:fillRect/>
          </a:stretch>
        </p:blipFill>
        <p:spPr>
          <a:xfrm>
            <a:off x="8001000" y="3380789"/>
            <a:ext cx="3731798" cy="2178000"/>
          </a:xfrm>
          <a:prstGeom prst="rect">
            <a:avLst/>
          </a:prstGeom>
          <a:solidFill>
            <a:schemeClr val="accent6">
              <a:lumMod val="75000"/>
            </a:schemeClr>
          </a:solidFill>
          <a:ln w="28575"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56905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9" fill="hold"/>
                                        <p:tgtEl>
                                          <p:spTgt spid="7"/>
                                        </p:tgtEl>
                                      </p:cBhvr>
                                    </p:cmd>
                                  </p:childTnLst>
                                </p:cTn>
                              </p:par>
                            </p:childTnLst>
                          </p:cTn>
                        </p:par>
                        <p:par>
                          <p:cTn id="7" fill="hold">
                            <p:stCondLst>
                              <p:cond delay="2269"/>
                            </p:stCondLst>
                            <p:childTnLst>
                              <p:par>
                                <p:cTn id="8" presetID="1" presetClass="mediacall" presetSubtype="0" fill="hold" nodeType="afterEffect">
                                  <p:stCondLst>
                                    <p:cond delay="0"/>
                                  </p:stCondLst>
                                  <p:childTnLst>
                                    <p:cmd type="call" cmd="playFrom(0.0)">
                                      <p:cBhvr>
                                        <p:cTn id="9" dur="1309" fill="hold"/>
                                        <p:tgtEl>
                                          <p:spTgt spid="9"/>
                                        </p:tgtEl>
                                      </p:cBhvr>
                                    </p:cmd>
                                  </p:childTnLst>
                                </p:cTn>
                              </p:par>
                            </p:childTnLst>
                          </p:cTn>
                        </p:par>
                        <p:par>
                          <p:cTn id="10" fill="hold">
                            <p:stCondLst>
                              <p:cond delay="3578"/>
                            </p:stCondLst>
                            <p:childTnLst>
                              <p:par>
                                <p:cTn id="11" presetID="1" presetClass="mediacall" presetSubtype="0" fill="hold" nodeType="afterEffect">
                                  <p:stCondLst>
                                    <p:cond delay="0"/>
                                  </p:stCondLst>
                                  <p:childTnLst>
                                    <p:cmd type="call" cmd="playFrom(0.0)">
                                      <p:cBhvr>
                                        <p:cTn id="12" dur="2300" fill="hold"/>
                                        <p:tgtEl>
                                          <p:spTgt spid="10"/>
                                        </p:tgtEl>
                                      </p:cBhvr>
                                    </p:cmd>
                                  </p:childTnLst>
                                </p:cTn>
                              </p:par>
                            </p:childTnLst>
                          </p:cTn>
                        </p:par>
                        <p:par>
                          <p:cTn id="13" fill="hold">
                            <p:stCondLst>
                              <p:cond delay="5878"/>
                            </p:stCondLst>
                            <p:childTnLst>
                              <p:par>
                                <p:cTn id="14" presetID="1" presetClass="mediacall" presetSubtype="0" fill="hold" nodeType="afterEffect">
                                  <p:stCondLst>
                                    <p:cond delay="0"/>
                                  </p:stCondLst>
                                  <p:childTnLst>
                                    <p:cmd type="call" cmd="playFrom(0.0)">
                                      <p:cBhvr>
                                        <p:cTn id="15" dur="2353" fill="hold"/>
                                        <p:tgtEl>
                                          <p:spTgt spid="11"/>
                                        </p:tgtEl>
                                      </p:cBhvr>
                                    </p:cmd>
                                  </p:childTnLst>
                                </p:cTn>
                              </p:par>
                            </p:childTnLst>
                          </p:cTn>
                        </p:par>
                        <p:par>
                          <p:cTn id="16" fill="hold">
                            <p:stCondLst>
                              <p:cond delay="8231"/>
                            </p:stCondLst>
                            <p:childTnLst>
                              <p:par>
                                <p:cTn id="17" presetID="1" presetClass="mediacall" presetSubtype="0" fill="hold" nodeType="afterEffect">
                                  <p:stCondLst>
                                    <p:cond delay="0"/>
                                  </p:stCondLst>
                                  <p:childTnLst>
                                    <p:cmd type="call" cmd="playFrom(0.0)">
                                      <p:cBhvr>
                                        <p:cTn id="18" dur="1346" fill="hold"/>
                                        <p:tgtEl>
                                          <p:spTgt spid="12"/>
                                        </p:tgtEl>
                                      </p:cBhvr>
                                    </p:cmd>
                                  </p:childTnLst>
                                </p:cTn>
                              </p:par>
                            </p:childTnLst>
                          </p:cTn>
                        </p:par>
                        <p:par>
                          <p:cTn id="19" fill="hold">
                            <p:stCondLst>
                              <p:cond delay="9577"/>
                            </p:stCondLst>
                            <p:childTnLst>
                              <p:par>
                                <p:cTn id="20" presetID="1" presetClass="mediacall" presetSubtype="0" fill="hold" nodeType="afterEffect">
                                  <p:stCondLst>
                                    <p:cond delay="0"/>
                                  </p:stCondLst>
                                  <p:childTnLst>
                                    <p:cmd type="call" cmd="playFrom(0.0)">
                                      <p:cBhvr>
                                        <p:cTn id="21" dur="5919"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72727">
                <p:cTn id="22" fill="hold" display="0">
                  <p:stCondLst>
                    <p:cond delay="indefinite"/>
                  </p:stCondLst>
                </p:cTn>
                <p:tgtEl>
                  <p:spTgt spid="7"/>
                </p:tgtEl>
              </p:cMediaNode>
            </p:video>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7"/>
                                        </p:tgtEl>
                                      </p:cBhvr>
                                    </p:cmd>
                                  </p:childTnLst>
                                </p:cTn>
                              </p:par>
                            </p:childTnLst>
                          </p:cTn>
                        </p:par>
                      </p:childTnLst>
                    </p:cTn>
                  </p:par>
                </p:childTnLst>
              </p:cTn>
              <p:nextCondLst>
                <p:cond evt="onClick" delay="0">
                  <p:tgtEl>
                    <p:spTgt spid="7"/>
                  </p:tgtEl>
                </p:cond>
              </p:nextCondLst>
            </p:seq>
            <p:video>
              <p:cMediaNode vol="72727">
                <p:cTn id="28" fill="hold" display="0">
                  <p:stCondLst>
                    <p:cond delay="indefinite"/>
                  </p:stCondLst>
                </p:cTn>
                <p:tgtEl>
                  <p:spTgt spid="9"/>
                </p:tgtEl>
              </p:cMediaNode>
            </p:video>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9"/>
                                        </p:tgtEl>
                                      </p:cBhvr>
                                    </p:cmd>
                                  </p:childTnLst>
                                </p:cTn>
                              </p:par>
                            </p:childTnLst>
                          </p:cTn>
                        </p:par>
                      </p:childTnLst>
                    </p:cTn>
                  </p:par>
                </p:childTnLst>
              </p:cTn>
              <p:nextCondLst>
                <p:cond evt="onClick" delay="0">
                  <p:tgtEl>
                    <p:spTgt spid="9"/>
                  </p:tgtEl>
                </p:cond>
              </p:nextCondLst>
            </p:seq>
            <p:video>
              <p:cMediaNode vol="72727">
                <p:cTn id="34" fill="hold" display="0">
                  <p:stCondLst>
                    <p:cond delay="indefinite"/>
                  </p:stCondLst>
                </p:cTn>
                <p:tgtEl>
                  <p:spTgt spid="10"/>
                </p:tgtEl>
              </p:cMediaNode>
            </p:video>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0"/>
                                        </p:tgtEl>
                                      </p:cBhvr>
                                    </p:cmd>
                                  </p:childTnLst>
                                </p:cTn>
                              </p:par>
                            </p:childTnLst>
                          </p:cTn>
                        </p:par>
                      </p:childTnLst>
                    </p:cTn>
                  </p:par>
                </p:childTnLst>
              </p:cTn>
              <p:nextCondLst>
                <p:cond evt="onClick" delay="0">
                  <p:tgtEl>
                    <p:spTgt spid="10"/>
                  </p:tgtEl>
                </p:cond>
              </p:nextCondLst>
            </p:seq>
            <p:video>
              <p:cMediaNode vol="72727">
                <p:cTn id="40" fill="hold" display="0">
                  <p:stCondLst>
                    <p:cond delay="indefinite"/>
                  </p:stCondLst>
                </p:cTn>
                <p:tgtEl>
                  <p:spTgt spid="11"/>
                </p:tgtEl>
              </p:cMediaNode>
            </p:video>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11"/>
                                        </p:tgtEl>
                                      </p:cBhvr>
                                    </p:cmd>
                                  </p:childTnLst>
                                </p:cTn>
                              </p:par>
                            </p:childTnLst>
                          </p:cTn>
                        </p:par>
                      </p:childTnLst>
                    </p:cTn>
                  </p:par>
                </p:childTnLst>
              </p:cTn>
              <p:nextCondLst>
                <p:cond evt="onClick" delay="0">
                  <p:tgtEl>
                    <p:spTgt spid="11"/>
                  </p:tgtEl>
                </p:cond>
              </p:nextCondLst>
            </p:seq>
            <p:video>
              <p:cMediaNode vol="72727">
                <p:cTn id="46" fill="hold" display="0">
                  <p:stCondLst>
                    <p:cond delay="indefinite"/>
                  </p:stCondLst>
                </p:cTn>
                <p:tgtEl>
                  <p:spTgt spid="12"/>
                </p:tgtEl>
              </p:cMediaNode>
            </p:video>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2" presetClass="mediacall" presetSubtype="0" fill="hold" nodeType="clickEffect">
                                  <p:stCondLst>
                                    <p:cond delay="0"/>
                                  </p:stCondLst>
                                  <p:childTnLst>
                                    <p:cmd type="call" cmd="togglePause">
                                      <p:cBhvr>
                                        <p:cTn id="51" dur="1" fill="hold"/>
                                        <p:tgtEl>
                                          <p:spTgt spid="12"/>
                                        </p:tgtEl>
                                      </p:cBhvr>
                                    </p:cmd>
                                  </p:childTnLst>
                                </p:cTn>
                              </p:par>
                            </p:childTnLst>
                          </p:cTn>
                        </p:par>
                      </p:childTnLst>
                    </p:cTn>
                  </p:par>
                </p:childTnLst>
              </p:cTn>
              <p:nextCondLst>
                <p:cond evt="onClick" delay="0">
                  <p:tgtEl>
                    <p:spTgt spid="12"/>
                  </p:tgtEl>
                </p:cond>
              </p:nextCondLst>
            </p:seq>
            <p:video>
              <p:cMediaNode vol="72727">
                <p:cTn id="52" fill="hold" display="0">
                  <p:stCondLst>
                    <p:cond delay="indefinite"/>
                  </p:stCondLst>
                </p:cTn>
                <p:tgtEl>
                  <p:spTgt spid="13"/>
                </p:tgtEl>
              </p:cMediaNode>
            </p:video>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8E1EB6C-4FBD-4A1F-9BC4-0F3BA444AA94}"/>
              </a:ext>
            </a:extLst>
          </p:cNvPr>
          <p:cNvSpPr>
            <a:spLocks noGrp="1"/>
          </p:cNvSpPr>
          <p:nvPr>
            <p:ph type="title"/>
          </p:nvPr>
        </p:nvSpPr>
        <p:spPr>
          <a:xfrm>
            <a:off x="622299" y="404812"/>
            <a:ext cx="10901363" cy="1271588"/>
          </a:xfrm>
          <a:noFill/>
          <a:ln>
            <a:noFill/>
          </a:ln>
          <a:effectLst/>
        </p:spPr>
        <p:txBody>
          <a:bodyPr vert="horz" wrap="square" lIns="91440" tIns="45720" rIns="91440" bIns="45720" numCol="1" anchor="ctr" anchorCtr="0" compatLnSpc="1">
            <a:prstTxWarp prst="textNoShape">
              <a:avLst/>
            </a:prstTxWarp>
            <a:noAutofit/>
          </a:bodyPr>
          <a:lstStyle/>
          <a:p>
            <a:r>
              <a:rPr lang="en-US" sz="4400" dirty="0">
                <a:latin typeface="Calibri" panose="020F0502020204030204" pitchFamily="34" charset="0"/>
                <a:cs typeface="Calibri" panose="020F0502020204030204" pitchFamily="34" charset="0"/>
              </a:rPr>
              <a:t>Study Objective And Study Primary Endpoints</a:t>
            </a:r>
          </a:p>
        </p:txBody>
      </p:sp>
      <p:sp>
        <p:nvSpPr>
          <p:cNvPr id="2" name="Content Placeholder 1">
            <a:extLst>
              <a:ext uri="{FF2B5EF4-FFF2-40B4-BE49-F238E27FC236}">
                <a16:creationId xmlns:a16="http://schemas.microsoft.com/office/drawing/2014/main" xmlns="" id="{C199C728-DB9A-4166-B5CD-4D72A49AC141}"/>
              </a:ext>
            </a:extLst>
          </p:cNvPr>
          <p:cNvSpPr>
            <a:spLocks noGrp="1"/>
          </p:cNvSpPr>
          <p:nvPr>
            <p:ph idx="1"/>
          </p:nvPr>
        </p:nvSpPr>
        <p:spPr>
          <a:xfrm>
            <a:off x="889891" y="1752600"/>
            <a:ext cx="10363200" cy="4953000"/>
          </a:xfrm>
          <a:noFill/>
          <a:ln>
            <a:noFill/>
          </a:ln>
          <a:effectLst/>
        </p:spPr>
        <p:txBody>
          <a:bodyPr vert="horz" wrap="square" lIns="91440" tIns="45720" rIns="91440" bIns="45720" numCol="1" anchor="t" anchorCtr="0" compatLnSpc="1">
            <a:prstTxWarp prst="textNoShape">
              <a:avLst/>
            </a:prstTxWarp>
            <a:noAutofit/>
          </a:bodyPr>
          <a:lstStyle/>
          <a:p>
            <a:pPr>
              <a:spcBef>
                <a:spcPts val="600"/>
              </a:spcBef>
              <a:spcAft>
                <a:spcPts val="600"/>
              </a:spcAft>
            </a:pPr>
            <a:r>
              <a:rPr lang="en-US" sz="2800" b="1" dirty="0">
                <a:latin typeface="Calibri" panose="020F0502020204030204" pitchFamily="34" charset="0"/>
                <a:cs typeface="Calibri" panose="020F0502020204030204" pitchFamily="34" charset="0"/>
              </a:rPr>
              <a:t>Study objective</a:t>
            </a:r>
            <a:r>
              <a:rPr lang="en-US" sz="2800" dirty="0">
                <a:latin typeface="Calibri" panose="020F0502020204030204" pitchFamily="34" charset="0"/>
                <a:cs typeface="Calibri" panose="020F0502020204030204" pitchFamily="34" charset="0"/>
              </a:rPr>
              <a:t>: collect additional safety and performance data using the Peregrine System™ and a neurolytic agent (i.e. alcohol)</a:t>
            </a:r>
          </a:p>
          <a:p>
            <a:pPr>
              <a:spcBef>
                <a:spcPts val="600"/>
              </a:spcBef>
              <a:spcAft>
                <a:spcPts val="600"/>
              </a:spcAft>
            </a:pPr>
            <a:r>
              <a:rPr lang="en-US" sz="2800" b="1" dirty="0">
                <a:latin typeface="Calibri" panose="020F0502020204030204" pitchFamily="34" charset="0"/>
                <a:cs typeface="Calibri" panose="020F0502020204030204" pitchFamily="34" charset="0"/>
              </a:rPr>
              <a:t>Primary efficacy endpoint</a:t>
            </a:r>
            <a:r>
              <a:rPr lang="en-US" sz="2800" dirty="0">
                <a:latin typeface="Calibri" panose="020F0502020204030204" pitchFamily="34" charset="0"/>
                <a:cs typeface="Calibri" panose="020F0502020204030204" pitchFamily="34" charset="0"/>
              </a:rPr>
              <a:t>: reduction of the 24-hour mean systolic ABPM compared to baseline, assessed at 6-month follow-up</a:t>
            </a:r>
          </a:p>
          <a:p>
            <a:pPr>
              <a:spcBef>
                <a:spcPts val="600"/>
              </a:spcBef>
              <a:spcAft>
                <a:spcPts val="600"/>
              </a:spcAft>
            </a:pPr>
            <a:r>
              <a:rPr lang="en-US" sz="2800" b="1" dirty="0">
                <a:latin typeface="Calibri" panose="020F0502020204030204" pitchFamily="34" charset="0"/>
                <a:cs typeface="Calibri" panose="020F0502020204030204" pitchFamily="34" charset="0"/>
              </a:rPr>
              <a:t>Primary safety endpoint</a:t>
            </a:r>
            <a:r>
              <a:rPr lang="en-US" sz="2800" dirty="0">
                <a:latin typeface="Calibri" panose="020F0502020204030204" pitchFamily="34" charset="0"/>
                <a:cs typeface="Calibri" panose="020F0502020204030204" pitchFamily="34" charset="0"/>
              </a:rPr>
              <a:t>: Major Adverse Event (MAE) </a:t>
            </a:r>
            <a:r>
              <a:rPr lang="en-US" sz="2800" u="sng" dirty="0">
                <a:latin typeface="Calibri" panose="020F0502020204030204" pitchFamily="34" charset="0"/>
                <a:cs typeface="Calibri" panose="020F0502020204030204" pitchFamily="34" charset="0"/>
              </a:rPr>
              <a:t>at 1 month</a:t>
            </a:r>
            <a:endParaRPr lang="en-US" sz="2800" dirty="0">
              <a:latin typeface="Calibri" panose="020F0502020204030204" pitchFamily="34" charset="0"/>
              <a:cs typeface="Calibri" panose="020F0502020204030204" pitchFamily="34" charset="0"/>
            </a:endParaRPr>
          </a:p>
          <a:p>
            <a:pPr lvl="1">
              <a:spcBef>
                <a:spcPts val="0"/>
              </a:spcBef>
              <a:spcAft>
                <a:spcPts val="0"/>
              </a:spcAft>
            </a:pPr>
            <a:r>
              <a:rPr lang="en-US" dirty="0">
                <a:latin typeface="Calibri" panose="020F0502020204030204" pitchFamily="34" charset="0"/>
                <a:cs typeface="Calibri" panose="020F0502020204030204" pitchFamily="34" charset="0"/>
              </a:rPr>
              <a:t>Peri-procedural major vascular complications</a:t>
            </a:r>
          </a:p>
          <a:p>
            <a:pPr lvl="1">
              <a:spcBef>
                <a:spcPts val="0"/>
              </a:spcBef>
              <a:spcAft>
                <a:spcPts val="0"/>
              </a:spcAft>
            </a:pPr>
            <a:r>
              <a:rPr lang="en-US" dirty="0">
                <a:latin typeface="Calibri" panose="020F0502020204030204" pitchFamily="34" charset="0"/>
                <a:cs typeface="Calibri" panose="020F0502020204030204" pitchFamily="34" charset="0"/>
              </a:rPr>
              <a:t>Major bleeding as defined by the TIMI Bleeding Classification</a:t>
            </a:r>
          </a:p>
          <a:p>
            <a:pPr lvl="1">
              <a:spcBef>
                <a:spcPts val="0"/>
              </a:spcBef>
              <a:spcAft>
                <a:spcPts val="0"/>
              </a:spcAft>
            </a:pPr>
            <a:r>
              <a:rPr lang="en-US" dirty="0">
                <a:latin typeface="Calibri" panose="020F0502020204030204" pitchFamily="34" charset="0"/>
                <a:cs typeface="Calibri" panose="020F0502020204030204" pitchFamily="34" charset="0"/>
              </a:rPr>
              <a:t>Acute kidney injury (AKI)</a:t>
            </a:r>
          </a:p>
          <a:p>
            <a:pPr lvl="1">
              <a:spcBef>
                <a:spcPts val="0"/>
              </a:spcBef>
              <a:spcAft>
                <a:spcPts val="0"/>
              </a:spcAft>
            </a:pPr>
            <a:r>
              <a:rPr lang="en-US" dirty="0">
                <a:latin typeface="Calibri" panose="020F0502020204030204" pitchFamily="34" charset="0"/>
                <a:cs typeface="Calibri" panose="020F0502020204030204" pitchFamily="34" charset="0"/>
              </a:rPr>
              <a:t>Death of any cause</a:t>
            </a:r>
          </a:p>
        </p:txBody>
      </p:sp>
    </p:spTree>
    <p:extLst>
      <p:ext uri="{BB962C8B-B14F-4D97-AF65-F5344CB8AC3E}">
        <p14:creationId xmlns:p14="http://schemas.microsoft.com/office/powerpoint/2010/main" val="18355200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E902ABA-0588-4954-88A5-D034F3643DE8}"/>
              </a:ext>
            </a:extLst>
          </p:cNvPr>
          <p:cNvSpPr>
            <a:spLocks noGrp="1"/>
          </p:cNvSpPr>
          <p:nvPr>
            <p:ph type="title"/>
          </p:nvPr>
        </p:nvSpPr>
        <p:spPr>
          <a:xfrm>
            <a:off x="622299" y="228600"/>
            <a:ext cx="10901363" cy="1271588"/>
          </a:xfrm>
          <a:noFill/>
          <a:ln>
            <a:noFill/>
          </a:ln>
          <a:effectLst/>
        </p:spPr>
        <p:txBody>
          <a:bodyPr vert="horz" wrap="square" lIns="91440" tIns="45720" rIns="91440" bIns="45720" numCol="1" anchor="ctr" anchorCtr="0" compatLnSpc="1">
            <a:prstTxWarp prst="textNoShape">
              <a:avLst/>
            </a:prstTxWarp>
            <a:noAutofit/>
          </a:bodyPr>
          <a:lstStyle/>
          <a:p>
            <a:r>
              <a:rPr lang="en-US" sz="4800" dirty="0">
                <a:latin typeface="Calibri" panose="020F0502020204030204" pitchFamily="34" charset="0"/>
                <a:cs typeface="Calibri" panose="020F0502020204030204" pitchFamily="34" charset="0"/>
              </a:rPr>
              <a:t>Key Inclusion Criteria</a:t>
            </a:r>
          </a:p>
        </p:txBody>
      </p:sp>
      <p:sp>
        <p:nvSpPr>
          <p:cNvPr id="2" name="Content Placeholder 1">
            <a:extLst>
              <a:ext uri="{FF2B5EF4-FFF2-40B4-BE49-F238E27FC236}">
                <a16:creationId xmlns:a16="http://schemas.microsoft.com/office/drawing/2014/main" xmlns="" id="{E122C6BA-B13D-47EB-9531-72882F7167AB}"/>
              </a:ext>
            </a:extLst>
          </p:cNvPr>
          <p:cNvSpPr>
            <a:spLocks noGrp="1"/>
          </p:cNvSpPr>
          <p:nvPr>
            <p:ph idx="1"/>
          </p:nvPr>
        </p:nvSpPr>
        <p:spPr>
          <a:xfrm>
            <a:off x="376237" y="1500188"/>
            <a:ext cx="11193464" cy="4114800"/>
          </a:xfrm>
          <a:noFill/>
          <a:ln>
            <a:noFill/>
          </a:ln>
          <a:effectLst/>
        </p:spPr>
        <p:txBody>
          <a:bodyPr vert="horz" wrap="square" lIns="91440" tIns="45720" rIns="91440" bIns="45720" numCol="1" anchor="t" anchorCtr="0" compatLnSpc="1">
            <a:prstTxWarp prst="textNoShape">
              <a:avLst/>
            </a:prstTxWarp>
            <a:noAutofit/>
          </a:bodyPr>
          <a:lstStyle/>
          <a:p>
            <a:pPr>
              <a:spcBef>
                <a:spcPts val="600"/>
              </a:spcBef>
              <a:spcAft>
                <a:spcPts val="600"/>
              </a:spcAft>
            </a:pPr>
            <a:r>
              <a:rPr lang="en-US" sz="2800" dirty="0">
                <a:latin typeface="Calibri" panose="020F0502020204030204" pitchFamily="34" charset="0"/>
                <a:cs typeface="Calibri" panose="020F0502020204030204" pitchFamily="34" charset="0"/>
              </a:rPr>
              <a:t>Age 18-80</a:t>
            </a:r>
          </a:p>
          <a:p>
            <a:pPr>
              <a:spcBef>
                <a:spcPts val="600"/>
              </a:spcBef>
              <a:spcAft>
                <a:spcPts val="600"/>
              </a:spcAft>
            </a:pPr>
            <a:r>
              <a:rPr lang="en-US" sz="2800" dirty="0">
                <a:latin typeface="Calibri" panose="020F0502020204030204" pitchFamily="34" charset="0"/>
                <a:cs typeface="Calibri" panose="020F0502020204030204" pitchFamily="34" charset="0"/>
              </a:rPr>
              <a:t>Renal artery diameter 4-7mm, and length ≥ 5mm</a:t>
            </a:r>
          </a:p>
          <a:p>
            <a:pPr>
              <a:spcBef>
                <a:spcPts val="600"/>
              </a:spcBef>
              <a:spcAft>
                <a:spcPts val="600"/>
              </a:spcAft>
            </a:pPr>
            <a:r>
              <a:rPr lang="en-US" sz="2800" dirty="0">
                <a:latin typeface="Calibri" panose="020F0502020204030204" pitchFamily="34" charset="0"/>
                <a:cs typeface="Calibri" panose="020F0502020204030204" pitchFamily="34" charset="0"/>
              </a:rPr>
              <a:t>Patient has hypertension with: </a:t>
            </a:r>
          </a:p>
          <a:p>
            <a:pPr lvl="1">
              <a:spcBef>
                <a:spcPts val="600"/>
              </a:spcBef>
              <a:spcAft>
                <a:spcPts val="600"/>
              </a:spcAft>
            </a:pPr>
            <a:r>
              <a:rPr lang="en-US" dirty="0">
                <a:latin typeface="Calibri" panose="020F0502020204030204" pitchFamily="34" charset="0"/>
                <a:cs typeface="Calibri" panose="020F0502020204030204" pitchFamily="34" charset="0"/>
              </a:rPr>
              <a:t>triplicate of office systolic blood pressure (BP) with a mean of ≥150 mmHg </a:t>
            </a:r>
            <a:r>
              <a:rPr lang="en-US" b="1" dirty="0">
                <a:latin typeface="Calibri" panose="020F0502020204030204" pitchFamily="34" charset="0"/>
                <a:cs typeface="Calibri" panose="020F0502020204030204" pitchFamily="34" charset="0"/>
              </a:rPr>
              <a:t>AND</a:t>
            </a:r>
            <a:r>
              <a:rPr lang="en-US" dirty="0">
                <a:latin typeface="Calibri" panose="020F0502020204030204" pitchFamily="34" charset="0"/>
                <a:cs typeface="Calibri" panose="020F0502020204030204" pitchFamily="34" charset="0"/>
              </a:rPr>
              <a:t> office diastolic BP of ≥85 mmHg</a:t>
            </a:r>
          </a:p>
          <a:p>
            <a:pPr lvl="1">
              <a:spcBef>
                <a:spcPts val="600"/>
              </a:spcBef>
              <a:spcAft>
                <a:spcPts val="600"/>
              </a:spcAft>
            </a:pPr>
            <a:r>
              <a:rPr lang="en-US" dirty="0">
                <a:latin typeface="Calibri" panose="020F0502020204030204" pitchFamily="34" charset="0"/>
                <a:cs typeface="Calibri" panose="020F0502020204030204" pitchFamily="34" charset="0"/>
              </a:rPr>
              <a:t>a 24-hour mean systolic ABPM ≥135 mmHg with ≥70% valid readings</a:t>
            </a:r>
          </a:p>
          <a:p>
            <a:pPr lvl="1">
              <a:spcBef>
                <a:spcPts val="600"/>
              </a:spcBef>
              <a:spcAft>
                <a:spcPts val="600"/>
              </a:spcAft>
            </a:pPr>
            <a:r>
              <a:rPr lang="en-US" dirty="0">
                <a:latin typeface="Calibri" panose="020F0502020204030204" pitchFamily="34" charset="0"/>
                <a:cs typeface="Calibri" panose="020F0502020204030204" pitchFamily="34" charset="0"/>
              </a:rPr>
              <a:t>is receiving and adhering to a stable medication regimen of </a:t>
            </a:r>
            <a:r>
              <a:rPr lang="en-US" u="sng" dirty="0">
                <a:latin typeface="Calibri" panose="020F0502020204030204" pitchFamily="34" charset="0"/>
                <a:cs typeface="Calibri" panose="020F0502020204030204" pitchFamily="34" charset="0"/>
              </a:rPr>
              <a:t>at least three anti-hypertensive </a:t>
            </a:r>
            <a:r>
              <a:rPr lang="en-US" dirty="0">
                <a:latin typeface="Calibri" panose="020F0502020204030204" pitchFamily="34" charset="0"/>
                <a:cs typeface="Calibri" panose="020F0502020204030204" pitchFamily="34" charset="0"/>
              </a:rPr>
              <a:t>medications of different classes (for at least 4 consecutive weeks), one of which must be a diuretic</a:t>
            </a:r>
          </a:p>
          <a:p>
            <a:pPr>
              <a:spcBef>
                <a:spcPts val="600"/>
              </a:spcBef>
              <a:spcAft>
                <a:spcPts val="600"/>
              </a:spcAft>
            </a:pPr>
            <a:endParaRPr lang="en-US" sz="2800" dirty="0">
              <a:latin typeface="Calibri" panose="020F0502020204030204" pitchFamily="34" charset="0"/>
              <a:cs typeface="Calibri" panose="020F0502020204030204" pitchFamily="34" charset="0"/>
            </a:endParaRPr>
          </a:p>
          <a:p>
            <a:pPr lvl="1">
              <a:spcBef>
                <a:spcPts val="600"/>
              </a:spcBef>
              <a:spcAft>
                <a:spcPts val="600"/>
              </a:spcAft>
            </a:pPr>
            <a:endParaRPr lang="en-US" dirty="0">
              <a:latin typeface="Calibri" panose="020F0502020204030204" pitchFamily="34" charset="0"/>
              <a:cs typeface="Calibri" panose="020F0502020204030204" pitchFamily="34" charset="0"/>
            </a:endParaRPr>
          </a:p>
          <a:p>
            <a:pPr>
              <a:spcBef>
                <a:spcPts val="600"/>
              </a:spcBef>
              <a:spcAft>
                <a:spcPts val="600"/>
              </a:spcAft>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49434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E902ABA-0588-4954-88A5-D034F3643DE8}"/>
              </a:ext>
            </a:extLst>
          </p:cNvPr>
          <p:cNvSpPr>
            <a:spLocks noGrp="1"/>
          </p:cNvSpPr>
          <p:nvPr>
            <p:ph type="title"/>
          </p:nvPr>
        </p:nvSpPr>
        <p:spPr>
          <a:xfrm>
            <a:off x="622299" y="228600"/>
            <a:ext cx="10901363" cy="1271588"/>
          </a:xfrm>
          <a:noFill/>
          <a:ln>
            <a:noFill/>
          </a:ln>
          <a:effectLst/>
        </p:spPr>
        <p:txBody>
          <a:bodyPr vert="horz" wrap="square" lIns="91440" tIns="45720" rIns="91440" bIns="45720" numCol="1" anchor="ctr" anchorCtr="0" compatLnSpc="1">
            <a:prstTxWarp prst="textNoShape">
              <a:avLst/>
            </a:prstTxWarp>
            <a:noAutofit/>
          </a:bodyPr>
          <a:lstStyle/>
          <a:p>
            <a:r>
              <a:rPr lang="en-US" sz="4800" dirty="0">
                <a:latin typeface="Calibri" panose="020F0502020204030204" pitchFamily="34" charset="0"/>
                <a:cs typeface="Calibri" panose="020F0502020204030204" pitchFamily="34" charset="0"/>
              </a:rPr>
              <a:t>Key Exclusion Criteria</a:t>
            </a:r>
          </a:p>
        </p:txBody>
      </p:sp>
      <p:sp>
        <p:nvSpPr>
          <p:cNvPr id="2" name="Content Placeholder 1">
            <a:extLst>
              <a:ext uri="{FF2B5EF4-FFF2-40B4-BE49-F238E27FC236}">
                <a16:creationId xmlns:a16="http://schemas.microsoft.com/office/drawing/2014/main" xmlns="" id="{E122C6BA-B13D-47EB-9531-72882F7167AB}"/>
              </a:ext>
            </a:extLst>
          </p:cNvPr>
          <p:cNvSpPr>
            <a:spLocks noGrp="1"/>
          </p:cNvSpPr>
          <p:nvPr>
            <p:ph idx="1"/>
          </p:nvPr>
        </p:nvSpPr>
        <p:spPr>
          <a:xfrm>
            <a:off x="914400" y="1371600"/>
            <a:ext cx="10891838" cy="4953000"/>
          </a:xfrm>
          <a:noFill/>
          <a:ln>
            <a:noFill/>
          </a:ln>
          <a:effectLst/>
        </p:spPr>
        <p:txBody>
          <a:bodyPr vert="horz" wrap="square" lIns="91440" tIns="45720" rIns="91440" bIns="45720" numCol="1" anchor="t" anchorCtr="0" compatLnSpc="1">
            <a:prstTxWarp prst="textNoShape">
              <a:avLst/>
            </a:prstTxWarp>
            <a:noAutofit/>
          </a:bodyPr>
          <a:lstStyle/>
          <a:p>
            <a:pPr>
              <a:spcBef>
                <a:spcPts val="0"/>
              </a:spcBef>
              <a:spcAft>
                <a:spcPts val="0"/>
              </a:spcAft>
            </a:pPr>
            <a:r>
              <a:rPr lang="en-US" sz="2400" dirty="0">
                <a:latin typeface="Calibri" panose="020F0502020204030204" pitchFamily="34" charset="0"/>
                <a:cs typeface="Calibri" panose="020F0502020204030204" pitchFamily="34" charset="0"/>
              </a:rPr>
              <a:t>C</a:t>
            </a:r>
            <a:r>
              <a:rPr lang="x-none" sz="2400" dirty="0">
                <a:latin typeface="Calibri" panose="020F0502020204030204" pitchFamily="34" charset="0"/>
                <a:cs typeface="Calibri" panose="020F0502020204030204" pitchFamily="34" charset="0"/>
              </a:rPr>
              <a:t>ontraindication known for conventional percutaneous interventional procedures</a:t>
            </a:r>
            <a:r>
              <a:rPr lang="en-US" sz="2400" dirty="0">
                <a:latin typeface="Calibri" panose="020F0502020204030204" pitchFamily="34" charset="0"/>
                <a:cs typeface="Calibri" panose="020F0502020204030204" pitchFamily="34" charset="0"/>
              </a:rPr>
              <a:t>;</a:t>
            </a:r>
            <a:r>
              <a:rPr lang="x-none" sz="2400"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spcBef>
                <a:spcPts val="0"/>
              </a:spcBef>
              <a:spcAft>
                <a:spcPts val="0"/>
              </a:spcAft>
            </a:pPr>
            <a:r>
              <a:rPr lang="en-US" sz="2400" dirty="0">
                <a:latin typeface="Calibri" panose="020F0502020204030204" pitchFamily="34" charset="0"/>
                <a:cs typeface="Calibri" panose="020F0502020204030204" pitchFamily="34" charset="0"/>
              </a:rPr>
              <a:t>Documented </a:t>
            </a:r>
            <a:r>
              <a:rPr lang="x-none" sz="2400" dirty="0">
                <a:latin typeface="Calibri" panose="020F0502020204030204" pitchFamily="34" charset="0"/>
                <a:cs typeface="Calibri" panose="020F0502020204030204" pitchFamily="34" charset="0"/>
              </a:rPr>
              <a:t>severe untreated obstructive sleep apnea</a:t>
            </a:r>
            <a:r>
              <a:rPr lang="en-US" sz="2400" dirty="0">
                <a:latin typeface="Calibri" panose="020F0502020204030204" pitchFamily="34" charset="0"/>
                <a:cs typeface="Calibri" panose="020F0502020204030204" pitchFamily="34" charset="0"/>
              </a:rPr>
              <a:t> (AHI ≥30 per hour);</a:t>
            </a:r>
          </a:p>
          <a:p>
            <a:pPr>
              <a:spcBef>
                <a:spcPts val="0"/>
              </a:spcBef>
              <a:spcAft>
                <a:spcPts val="0"/>
              </a:spcAft>
            </a:pPr>
            <a:r>
              <a:rPr lang="en-US" sz="2400" dirty="0">
                <a:latin typeface="Calibri" panose="020F0502020204030204" pitchFamily="34" charset="0"/>
                <a:cs typeface="Calibri" panose="020F0502020204030204" pitchFamily="34" charset="0"/>
              </a:rPr>
              <a:t>T</a:t>
            </a:r>
            <a:r>
              <a:rPr lang="x-none" sz="2400" dirty="0">
                <a:latin typeface="Calibri" panose="020F0502020204030204" pitchFamily="34" charset="0"/>
                <a:cs typeface="Calibri" panose="020F0502020204030204" pitchFamily="34" charset="0"/>
              </a:rPr>
              <a:t>ype 1 diabetes mellitus</a:t>
            </a:r>
            <a:r>
              <a:rPr lang="en-US" sz="2400" dirty="0">
                <a:latin typeface="Calibri" panose="020F0502020204030204" pitchFamily="34" charset="0"/>
                <a:cs typeface="Calibri" panose="020F0502020204030204" pitchFamily="34" charset="0"/>
              </a:rPr>
              <a:t>;</a:t>
            </a:r>
          </a:p>
          <a:p>
            <a:pPr>
              <a:spcBef>
                <a:spcPts val="0"/>
              </a:spcBef>
              <a:spcAft>
                <a:spcPts val="0"/>
              </a:spcAft>
            </a:pPr>
            <a:r>
              <a:rPr lang="x-none" sz="2400" dirty="0">
                <a:latin typeface="Calibri" panose="020F0502020204030204" pitchFamily="34" charset="0"/>
                <a:cs typeface="Calibri" panose="020F0502020204030204" pitchFamily="34" charset="0"/>
              </a:rPr>
              <a:t>eGFR ≤20 mL/min/1.73m</a:t>
            </a:r>
            <a:r>
              <a:rPr lang="x-none" sz="2400" baseline="30000" dirty="0">
                <a:latin typeface="Calibri" panose="020F0502020204030204" pitchFamily="34" charset="0"/>
                <a:cs typeface="Calibri" panose="020F0502020204030204" pitchFamily="34" charset="0"/>
              </a:rPr>
              <a:t>2</a:t>
            </a:r>
            <a:r>
              <a:rPr lang="x-none" sz="2400" dirty="0">
                <a:latin typeface="Calibri" panose="020F0502020204030204" pitchFamily="34" charset="0"/>
                <a:cs typeface="Calibri" panose="020F0502020204030204" pitchFamily="34" charset="0"/>
              </a:rPr>
              <a:t>, based on the CKD-EPI equation</a:t>
            </a:r>
            <a:endParaRPr lang="en-US" sz="2400" dirty="0">
              <a:latin typeface="Calibri" panose="020F0502020204030204" pitchFamily="34" charset="0"/>
              <a:cs typeface="Calibri" panose="020F0502020204030204" pitchFamily="34" charset="0"/>
            </a:endParaRPr>
          </a:p>
          <a:p>
            <a:pPr>
              <a:spcBef>
                <a:spcPts val="0"/>
              </a:spcBef>
              <a:spcAft>
                <a:spcPts val="0"/>
              </a:spcAft>
            </a:pPr>
            <a:r>
              <a:rPr lang="en-US" sz="2400" dirty="0">
                <a:latin typeface="Calibri" panose="020F0502020204030204" pitchFamily="34" charset="0"/>
                <a:cs typeface="Calibri" panose="020F0502020204030204" pitchFamily="34" charset="0"/>
              </a:rPr>
              <a:t>I</a:t>
            </a:r>
            <a:r>
              <a:rPr lang="x-none" sz="2400" dirty="0">
                <a:latin typeface="Calibri" panose="020F0502020204030204" pitchFamily="34" charset="0"/>
                <a:cs typeface="Calibri" panose="020F0502020204030204" pitchFamily="34" charset="0"/>
              </a:rPr>
              <a:t>maging-assessed renal artery anatomy abnormalities or variations based on Investigator’s evaluation of the screening images </a:t>
            </a:r>
            <a:endParaRPr lang="en-US" sz="2400" dirty="0">
              <a:latin typeface="Calibri" panose="020F0502020204030204" pitchFamily="34" charset="0"/>
              <a:cs typeface="Calibri" panose="020F0502020204030204" pitchFamily="34" charset="0"/>
            </a:endParaRPr>
          </a:p>
          <a:p>
            <a:pPr>
              <a:spcBef>
                <a:spcPts val="0"/>
              </a:spcBef>
              <a:spcAft>
                <a:spcPts val="0"/>
              </a:spcAft>
            </a:pPr>
            <a:r>
              <a:rPr lang="de-DE" sz="2400" dirty="0">
                <a:latin typeface="Calibri" panose="020F0502020204030204" pitchFamily="34" charset="0"/>
                <a:cs typeface="Calibri" panose="020F0502020204030204" pitchFamily="34" charset="0"/>
              </a:rPr>
              <a:t>Patient</a:t>
            </a:r>
            <a:r>
              <a:rPr lang="x-none" sz="2400">
                <a:latin typeface="Calibri" panose="020F0502020204030204" pitchFamily="34" charset="0"/>
                <a:cs typeface="Calibri" panose="020F0502020204030204" pitchFamily="34" charset="0"/>
              </a:rPr>
              <a:t> </a:t>
            </a:r>
            <a:r>
              <a:rPr lang="x-none" sz="2400" dirty="0">
                <a:latin typeface="Calibri" panose="020F0502020204030204" pitchFamily="34" charset="0"/>
                <a:cs typeface="Calibri" panose="020F0502020204030204" pitchFamily="34" charset="0"/>
              </a:rPr>
              <a:t>is known to have a non-functioning kidney or unequal renal size (&gt;2 cm difference in renal length between kidneys associated with a chronic kidney disease or a deterioration of the kidney function);</a:t>
            </a:r>
            <a:endParaRPr lang="en-US" sz="2400" dirty="0">
              <a:latin typeface="Calibri" panose="020F0502020204030204" pitchFamily="34" charset="0"/>
              <a:cs typeface="Calibri" panose="020F0502020204030204" pitchFamily="34" charset="0"/>
            </a:endParaRPr>
          </a:p>
          <a:p>
            <a:pPr>
              <a:spcBef>
                <a:spcPts val="0"/>
              </a:spcBef>
              <a:spcAft>
                <a:spcPts val="0"/>
              </a:spcAft>
            </a:pPr>
            <a:r>
              <a:rPr lang="en-US" sz="2400" dirty="0">
                <a:latin typeface="Calibri" panose="020F0502020204030204" pitchFamily="34" charset="0"/>
                <a:cs typeface="Calibri" panose="020F0502020204030204" pitchFamily="34" charset="0"/>
              </a:rPr>
              <a:t>History </a:t>
            </a:r>
            <a:r>
              <a:rPr lang="x-none" sz="2400" dirty="0">
                <a:latin typeface="Calibri" panose="020F0502020204030204" pitchFamily="34" charset="0"/>
                <a:cs typeface="Calibri" panose="020F0502020204030204" pitchFamily="34" charset="0"/>
              </a:rPr>
              <a:t>of myocardial infarction, unstable angina pectoris, or stroke/TIA within the last six months</a:t>
            </a:r>
            <a:r>
              <a:rPr lang="en-US" sz="2400" dirty="0">
                <a:latin typeface="Calibri" panose="020F0502020204030204" pitchFamily="34" charset="0"/>
                <a:cs typeface="Calibri" panose="020F0502020204030204" pitchFamily="34" charset="0"/>
              </a:rPr>
              <a:t> from planned procedure</a:t>
            </a:r>
            <a:r>
              <a:rPr lang="x-none" sz="2400"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a:spcBef>
                <a:spcPts val="0"/>
              </a:spcBef>
              <a:spcAft>
                <a:spcPts val="0"/>
              </a:spcAft>
            </a:pPr>
            <a:r>
              <a:rPr lang="en-US" sz="2400" dirty="0">
                <a:latin typeface="Calibri" panose="020F0502020204030204" pitchFamily="34" charset="0"/>
                <a:cs typeface="Calibri" panose="020F0502020204030204" pitchFamily="34" charset="0"/>
              </a:rPr>
              <a:t>H</a:t>
            </a:r>
            <a:r>
              <a:rPr lang="x-none" sz="2400" dirty="0">
                <a:latin typeface="Calibri" panose="020F0502020204030204" pitchFamily="34" charset="0"/>
                <a:cs typeface="Calibri" panose="020F0502020204030204" pitchFamily="34" charset="0"/>
              </a:rPr>
              <a:t>eart failure (NYHA III or IV) or has an ejection fraction ≤30%;</a:t>
            </a:r>
            <a:endParaRPr lang="en-US" sz="2400" dirty="0">
              <a:latin typeface="Calibri" panose="020F0502020204030204" pitchFamily="34" charset="0"/>
              <a:cs typeface="Calibri" panose="020F0502020204030204" pitchFamily="34" charset="0"/>
            </a:endParaRPr>
          </a:p>
          <a:p>
            <a:pPr>
              <a:spcBef>
                <a:spcPts val="0"/>
              </a:spcBef>
              <a:spcAft>
                <a:spcPts val="0"/>
              </a:spcAft>
            </a:pPr>
            <a:r>
              <a:rPr lang="en-US" sz="2400" dirty="0">
                <a:latin typeface="Calibri" panose="020F0502020204030204" pitchFamily="34" charset="0"/>
                <a:cs typeface="Calibri" panose="020F0502020204030204" pitchFamily="34" charset="0"/>
              </a:rPr>
              <a:t>Chronic </a:t>
            </a:r>
            <a:r>
              <a:rPr lang="x-none" sz="2400" dirty="0">
                <a:latin typeface="Calibri" panose="020F0502020204030204" pitchFamily="34" charset="0"/>
                <a:cs typeface="Calibri" panose="020F0502020204030204" pitchFamily="34" charset="0"/>
              </a:rPr>
              <a:t>atrial fibrillation</a:t>
            </a:r>
            <a:endParaRPr lang="en-US" sz="2400" dirty="0">
              <a:latin typeface="Calibri" panose="020F0502020204030204" pitchFamily="34" charset="0"/>
              <a:cs typeface="Calibri" panose="020F0502020204030204" pitchFamily="34" charset="0"/>
            </a:endParaRPr>
          </a:p>
          <a:p>
            <a:pPr lvl="1">
              <a:spcBef>
                <a:spcPts val="600"/>
              </a:spcBef>
              <a:spcAft>
                <a:spcPts val="600"/>
              </a:spcAft>
            </a:pPr>
            <a:endParaRPr lang="en-US" sz="2400" dirty="0">
              <a:latin typeface="Calibri" panose="020F0502020204030204" pitchFamily="34" charset="0"/>
              <a:cs typeface="Calibri" panose="020F0502020204030204" pitchFamily="34" charset="0"/>
            </a:endParaRPr>
          </a:p>
          <a:p>
            <a:pPr>
              <a:spcBef>
                <a:spcPts val="600"/>
              </a:spcBef>
              <a:spcAft>
                <a:spcPts val="600"/>
              </a:spcAft>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781317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61916df2362fe25549aa73e7d5b54a5ca64c6"/>
</p:tagLst>
</file>

<file path=ppt/tags/tag2.xml><?xml version="1.0" encoding="utf-8"?>
<p:tagLst xmlns:a="http://schemas.openxmlformats.org/drawingml/2006/main" xmlns:r="http://schemas.openxmlformats.org/officeDocument/2006/relationships" xmlns:p="http://schemas.openxmlformats.org/presentationml/2006/main">
  <p:tag name="POWER3D TRANSITION" val="Openup.p3d 0"/>
  <p:tag name="POWER3D OPTIONS" val="Slow "/>
  <p:tag name="POWER3D SOUND" val="Open Up"/>
</p:tagLst>
</file>

<file path=ppt/theme/theme1.xml><?xml version="1.0" encoding="utf-8"?>
<a:theme xmlns:a="http://schemas.openxmlformats.org/drawingml/2006/main" name="6_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2_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orlage">
  <a:themeElements>
    <a:clrScheme name="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orl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 typeface="Tahoma" pitchFamily="34" charset="0"/>
          <a:buNone/>
          <a:tabLst/>
          <a:defRPr kumimoji="0" lang="en-US" sz="1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 typeface="Tahoma" pitchFamily="34" charset="0"/>
          <a:buNone/>
          <a:tabLst/>
          <a:defRPr kumimoji="0" lang="en-US" sz="14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HLI THeme">
  <a:themeElements>
    <a:clrScheme name="Custom 1">
      <a:dk1>
        <a:srgbClr val="974806"/>
      </a:dk1>
      <a:lt1>
        <a:srgbClr val="264950"/>
      </a:lt1>
      <a:dk2>
        <a:srgbClr val="974806"/>
      </a:dk2>
      <a:lt2>
        <a:srgbClr val="264950"/>
      </a:lt2>
      <a:accent1>
        <a:srgbClr val="974806"/>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rgetBPOffMedSlideTemplate_10May2018">
  <a:themeElements>
    <a:clrScheme name="Custom 2">
      <a:dk1>
        <a:srgbClr val="103D5F"/>
      </a:dk1>
      <a:lt1>
        <a:srgbClr val="FEFFFF"/>
      </a:lt1>
      <a:dk2>
        <a:srgbClr val="103D5F"/>
      </a:dk2>
      <a:lt2>
        <a:srgbClr val="D0DFE9"/>
      </a:lt2>
      <a:accent1>
        <a:srgbClr val="103D5F"/>
      </a:accent1>
      <a:accent2>
        <a:srgbClr val="2AAAC4"/>
      </a:accent2>
      <a:accent3>
        <a:srgbClr val="A5A5A5"/>
      </a:accent3>
      <a:accent4>
        <a:srgbClr val="6AB660"/>
      </a:accent4>
      <a:accent5>
        <a:srgbClr val="D0DFE9"/>
      </a:accent5>
      <a:accent6>
        <a:srgbClr val="FEFFFF"/>
      </a:accent6>
      <a:hlink>
        <a:srgbClr val="2AAAC4"/>
      </a:hlink>
      <a:folHlink>
        <a:srgbClr val="A4A4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rgetBPOffMedSlideTemplate_10May2018" id="{794913B5-AA3F-CE44-94BA-340A9FA82890}" vid="{E00916B8-C7B9-094C-96FF-31D9B7E9C560}"/>
    </a:ext>
  </a:extLst>
</a:theme>
</file>

<file path=ppt/theme/theme6.xml><?xml version="1.0" encoding="utf-8"?>
<a:theme xmlns:a="http://schemas.openxmlformats.org/drawingml/2006/main" name="1_Custom Design">
  <a:themeElements>
    <a:clrScheme name="Custom 2">
      <a:dk1>
        <a:srgbClr val="103D5F"/>
      </a:dk1>
      <a:lt1>
        <a:srgbClr val="FEFFFF"/>
      </a:lt1>
      <a:dk2>
        <a:srgbClr val="103D5F"/>
      </a:dk2>
      <a:lt2>
        <a:srgbClr val="D0DFE9"/>
      </a:lt2>
      <a:accent1>
        <a:srgbClr val="103D5F"/>
      </a:accent1>
      <a:accent2>
        <a:srgbClr val="2AAAC4"/>
      </a:accent2>
      <a:accent3>
        <a:srgbClr val="A5A5A5"/>
      </a:accent3>
      <a:accent4>
        <a:srgbClr val="6AB660"/>
      </a:accent4>
      <a:accent5>
        <a:srgbClr val="D0DFE9"/>
      </a:accent5>
      <a:accent6>
        <a:srgbClr val="FEFFFF"/>
      </a:accent6>
      <a:hlink>
        <a:srgbClr val="2AAAC4"/>
      </a:hlink>
      <a:folHlink>
        <a:srgbClr val="A4A4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rgetBPOffMedSlideTemplate_10May2018" id="{794913B5-AA3F-CE44-94BA-340A9FA82890}" vid="{E00916B8-C7B9-094C-96FF-31D9B7E9C560}"/>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PARTNER_TEMPLATE.potx</Template>
  <TotalTime>2859</TotalTime>
  <Words>2255</Words>
  <Application>Microsoft Office PowerPoint</Application>
  <PresentationFormat>Widescreen</PresentationFormat>
  <Paragraphs>354</Paragraphs>
  <Slides>19</Slides>
  <Notes>15</Notes>
  <HiddenSlides>0</HiddenSlides>
  <MMClips>6</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19</vt:i4>
      </vt:variant>
    </vt:vector>
  </HeadingPairs>
  <TitlesOfParts>
    <vt:vector size="38" baseType="lpstr">
      <vt:lpstr>MS PGothic</vt:lpstr>
      <vt:lpstr>Arial</vt:lpstr>
      <vt:lpstr>Calibri</vt:lpstr>
      <vt:lpstr>Century Gothic</vt:lpstr>
      <vt:lpstr>Courier New</vt:lpstr>
      <vt:lpstr>Myriad Pro</vt:lpstr>
      <vt:lpstr>Symbol</vt:lpstr>
      <vt:lpstr>Tahoma</vt:lpstr>
      <vt:lpstr>Times New Roman</vt:lpstr>
      <vt:lpstr>Wingdings</vt:lpstr>
      <vt:lpstr>Wingdings 2</vt:lpstr>
      <vt:lpstr>ZapfDingbats</vt:lpstr>
      <vt:lpstr>ヒラギノ角ゴ Pro W3</vt:lpstr>
      <vt:lpstr>6_CRF_2006_background</vt:lpstr>
      <vt:lpstr>1_Default Design</vt:lpstr>
      <vt:lpstr>Vorlage</vt:lpstr>
      <vt:lpstr>HLI THeme</vt:lpstr>
      <vt:lpstr>TargetBPOffMedSlideTemplate_10May2018</vt:lpstr>
      <vt:lpstr>1_Custom Design</vt:lpstr>
      <vt:lpstr>PowerPoint Presentation</vt:lpstr>
      <vt:lpstr>PowerPoint Presentation</vt:lpstr>
      <vt:lpstr>Participating Clinical Centers</vt:lpstr>
      <vt:lpstr>Committees and Core/Central Laboratories </vt:lpstr>
      <vt:lpstr>  Alcohol-Mediated Denervation using the Peregrine system </vt:lpstr>
      <vt:lpstr>Patient Treatment Using the PeregrineTM Catheter (0.6 mL Alcohol)</vt:lpstr>
      <vt:lpstr>Study Objective And Study Primary Endpoints</vt:lpstr>
      <vt:lpstr>Key Inclusion Criteria</vt:lpstr>
      <vt:lpstr>Key Exclusion Criteria</vt:lpstr>
      <vt:lpstr>Patient Disposition</vt:lpstr>
      <vt:lpstr>Baseline Characteristics (n = 45)</vt:lpstr>
      <vt:lpstr>Key Procedural Safety and Performance (n = 45)</vt:lpstr>
      <vt:lpstr>Medication through 6 Months  Patient Reported</vt:lpstr>
      <vt:lpstr>1, 3, 6 and 12 Months Systolic Blood Pressure Reduction*</vt:lpstr>
      <vt:lpstr>1, 3, 6 and 12 Months Diastolic Blood Pressure Reduction*</vt:lpstr>
      <vt:lpstr>6-Month Individual Patients Changes in BP</vt:lpstr>
      <vt:lpstr>The TARGET BP Program</vt:lpstr>
      <vt:lpstr>Conclusions</vt:lpstr>
      <vt:lpstr>Thank you!</vt:lpstr>
    </vt:vector>
  </TitlesOfParts>
  <Company>Digital Labs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CVC</dc:creator>
  <cp:lastModifiedBy>Checkin 016</cp:lastModifiedBy>
  <cp:revision>838</cp:revision>
  <cp:lastPrinted>2011-10-26T14:36:23Z</cp:lastPrinted>
  <dcterms:created xsi:type="dcterms:W3CDTF">2011-11-01T01:50:54Z</dcterms:created>
  <dcterms:modified xsi:type="dcterms:W3CDTF">2019-03-04T19:21:08Z</dcterms:modified>
</cp:coreProperties>
</file>