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5790" y="1488186"/>
            <a:ext cx="2837815" cy="32340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847588" y="3504819"/>
            <a:ext cx="260985" cy="78105"/>
          </a:xfrm>
          <a:custGeom>
            <a:avLst/>
            <a:gdLst/>
            <a:ahLst/>
            <a:cxnLst/>
            <a:rect l="l" t="t" r="r" b="b"/>
            <a:pathLst>
              <a:path w="260985" h="78104">
                <a:moveTo>
                  <a:pt x="239273" y="25272"/>
                </a:moveTo>
                <a:lnTo>
                  <a:pt x="195452" y="25272"/>
                </a:lnTo>
                <a:lnTo>
                  <a:pt x="196850" y="51053"/>
                </a:lnTo>
                <a:lnTo>
                  <a:pt x="184019" y="51754"/>
                </a:lnTo>
                <a:lnTo>
                  <a:pt x="185420" y="77723"/>
                </a:lnTo>
                <a:lnTo>
                  <a:pt x="260858" y="34670"/>
                </a:lnTo>
                <a:lnTo>
                  <a:pt x="239273" y="25272"/>
                </a:lnTo>
                <a:close/>
              </a:path>
              <a:path w="260985" h="78104">
                <a:moveTo>
                  <a:pt x="182629" y="25964"/>
                </a:moveTo>
                <a:lnTo>
                  <a:pt x="0" y="35813"/>
                </a:lnTo>
                <a:lnTo>
                  <a:pt x="1397" y="61721"/>
                </a:lnTo>
                <a:lnTo>
                  <a:pt x="184019" y="51754"/>
                </a:lnTo>
                <a:lnTo>
                  <a:pt x="182629" y="25964"/>
                </a:lnTo>
                <a:close/>
              </a:path>
              <a:path w="260985" h="78104">
                <a:moveTo>
                  <a:pt x="195452" y="25272"/>
                </a:moveTo>
                <a:lnTo>
                  <a:pt x="182629" y="25964"/>
                </a:lnTo>
                <a:lnTo>
                  <a:pt x="184019" y="51754"/>
                </a:lnTo>
                <a:lnTo>
                  <a:pt x="196850" y="51053"/>
                </a:lnTo>
                <a:lnTo>
                  <a:pt x="195452" y="25272"/>
                </a:lnTo>
                <a:close/>
              </a:path>
              <a:path w="260985" h="78104">
                <a:moveTo>
                  <a:pt x="181228" y="0"/>
                </a:moveTo>
                <a:lnTo>
                  <a:pt x="182629" y="25964"/>
                </a:lnTo>
                <a:lnTo>
                  <a:pt x="195452" y="25272"/>
                </a:lnTo>
                <a:lnTo>
                  <a:pt x="239273" y="25272"/>
                </a:lnTo>
                <a:lnTo>
                  <a:pt x="181228" y="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819647" y="3299205"/>
            <a:ext cx="241046" cy="773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27986" y="20777"/>
            <a:ext cx="4549140" cy="4597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50" b="1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97585" y="1449447"/>
            <a:ext cx="7548829" cy="302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Relationship Id="rId4" Type="http://schemas.openxmlformats.org/officeDocument/2006/relationships/image" Target="../media/image8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jpg"/><Relationship Id="rId3" Type="http://schemas.openxmlformats.org/officeDocument/2006/relationships/image" Target="../media/image10.jpg"/><Relationship Id="rId4" Type="http://schemas.openxmlformats.org/officeDocument/2006/relationships/image" Target="../media/image11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jp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5048" y="1402080"/>
            <a:ext cx="7306309" cy="1635760"/>
          </a:xfrm>
          <a:custGeom>
            <a:avLst/>
            <a:gdLst/>
            <a:ahLst/>
            <a:cxnLst/>
            <a:rect l="l" t="t" r="r" b="b"/>
            <a:pathLst>
              <a:path w="7306309" h="1635760">
                <a:moveTo>
                  <a:pt x="0" y="1635252"/>
                </a:moveTo>
                <a:lnTo>
                  <a:pt x="7306056" y="1635252"/>
                </a:lnTo>
                <a:lnTo>
                  <a:pt x="7306056" y="0"/>
                </a:lnTo>
                <a:lnTo>
                  <a:pt x="0" y="0"/>
                </a:lnTo>
                <a:lnTo>
                  <a:pt x="0" y="16352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8347" y="1369009"/>
            <a:ext cx="7033259" cy="1672589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2700">
                <a:solidFill>
                  <a:srgbClr val="000000"/>
                </a:solidFill>
              </a:rPr>
              <a:t>A </a:t>
            </a:r>
            <a:r>
              <a:rPr dirty="0" sz="2700" spc="-5">
                <a:solidFill>
                  <a:srgbClr val="000000"/>
                </a:solidFill>
              </a:rPr>
              <a:t>Randomized Controlled </a:t>
            </a:r>
            <a:r>
              <a:rPr dirty="0" sz="2700">
                <a:solidFill>
                  <a:srgbClr val="000000"/>
                </a:solidFill>
              </a:rPr>
              <a:t>Trial </a:t>
            </a:r>
            <a:r>
              <a:rPr dirty="0" sz="2700" spc="-5">
                <a:solidFill>
                  <a:srgbClr val="000000"/>
                </a:solidFill>
              </a:rPr>
              <a:t>of PCI </a:t>
            </a:r>
            <a:r>
              <a:rPr dirty="0" sz="2700">
                <a:solidFill>
                  <a:srgbClr val="000000"/>
                </a:solidFill>
              </a:rPr>
              <a:t>vs</a:t>
            </a:r>
            <a:r>
              <a:rPr dirty="0" sz="2700" spc="-135">
                <a:solidFill>
                  <a:srgbClr val="000000"/>
                </a:solidFill>
              </a:rPr>
              <a:t> </a:t>
            </a:r>
            <a:r>
              <a:rPr dirty="0" sz="2700" spc="-5">
                <a:solidFill>
                  <a:srgbClr val="000000"/>
                </a:solidFill>
              </a:rPr>
              <a:t>OMT  </a:t>
            </a:r>
            <a:r>
              <a:rPr dirty="0" sz="2700">
                <a:solidFill>
                  <a:srgbClr val="000000"/>
                </a:solidFill>
              </a:rPr>
              <a:t>in </a:t>
            </a:r>
            <a:r>
              <a:rPr dirty="0" sz="2700" spc="-5">
                <a:solidFill>
                  <a:srgbClr val="000000"/>
                </a:solidFill>
              </a:rPr>
              <a:t>Patients </a:t>
            </a:r>
            <a:r>
              <a:rPr dirty="0" sz="2700">
                <a:solidFill>
                  <a:srgbClr val="000000"/>
                </a:solidFill>
              </a:rPr>
              <a:t>with </a:t>
            </a:r>
            <a:r>
              <a:rPr dirty="0" sz="2700" spc="-5">
                <a:solidFill>
                  <a:srgbClr val="000000"/>
                </a:solidFill>
              </a:rPr>
              <a:t>Stable Angina and </a:t>
            </a:r>
            <a:r>
              <a:rPr dirty="0" sz="2700">
                <a:solidFill>
                  <a:srgbClr val="000000"/>
                </a:solidFill>
              </a:rPr>
              <a:t>Grey-Zone  </a:t>
            </a:r>
            <a:r>
              <a:rPr dirty="0" sz="2700" spc="-5">
                <a:solidFill>
                  <a:srgbClr val="000000"/>
                </a:solidFill>
              </a:rPr>
              <a:t>Fractional </a:t>
            </a:r>
            <a:r>
              <a:rPr dirty="0" sz="2700">
                <a:solidFill>
                  <a:srgbClr val="000000"/>
                </a:solidFill>
              </a:rPr>
              <a:t>Flow </a:t>
            </a:r>
            <a:r>
              <a:rPr dirty="0" sz="2700" spc="-5">
                <a:solidFill>
                  <a:srgbClr val="000000"/>
                </a:solidFill>
              </a:rPr>
              <a:t>Reserve</a:t>
            </a:r>
            <a:r>
              <a:rPr dirty="0" sz="2700" spc="-95">
                <a:solidFill>
                  <a:srgbClr val="000000"/>
                </a:solidFill>
              </a:rPr>
              <a:t> </a:t>
            </a:r>
            <a:r>
              <a:rPr dirty="0" sz="2700" spc="-5">
                <a:solidFill>
                  <a:srgbClr val="000000"/>
                </a:solidFill>
              </a:rPr>
              <a:t>Values</a:t>
            </a:r>
            <a:endParaRPr sz="2700"/>
          </a:p>
          <a:p>
            <a:pPr algn="ctr" marL="6985">
              <a:lnSpc>
                <a:spcPct val="100000"/>
              </a:lnSpc>
              <a:spcBef>
                <a:spcPts val="5"/>
              </a:spcBef>
            </a:pPr>
            <a:r>
              <a:rPr dirty="0" sz="2700" b="0">
                <a:solidFill>
                  <a:srgbClr val="000000"/>
                </a:solidFill>
                <a:latin typeface="Arial Unicode MS"/>
                <a:cs typeface="Arial Unicode MS"/>
              </a:rPr>
              <a:t>The </a:t>
            </a:r>
            <a:r>
              <a:rPr dirty="0" baseline="24691" sz="2700" b="0">
                <a:solidFill>
                  <a:srgbClr val="000000"/>
                </a:solidFill>
                <a:latin typeface="Arial Unicode MS"/>
                <a:cs typeface="Arial Unicode MS"/>
              </a:rPr>
              <a:t>GZ</a:t>
            </a:r>
            <a:r>
              <a:rPr dirty="0" sz="2700" b="0">
                <a:solidFill>
                  <a:srgbClr val="000000"/>
                </a:solidFill>
                <a:latin typeface="Arial Unicode MS"/>
                <a:cs typeface="Arial Unicode MS"/>
              </a:rPr>
              <a:t>FFR</a:t>
            </a:r>
            <a:r>
              <a:rPr dirty="0" sz="2700" spc="-25" b="0">
                <a:solidFill>
                  <a:srgbClr val="000000"/>
                </a:solidFill>
                <a:latin typeface="Arial Unicode MS"/>
                <a:cs typeface="Arial Unicode MS"/>
              </a:rPr>
              <a:t> </a:t>
            </a:r>
            <a:r>
              <a:rPr dirty="0" sz="2700" spc="-5" b="0">
                <a:solidFill>
                  <a:srgbClr val="000000"/>
                </a:solidFill>
                <a:latin typeface="Arial Unicode MS"/>
                <a:cs typeface="Arial Unicode MS"/>
              </a:rPr>
              <a:t>Study</a:t>
            </a:r>
            <a:endParaRPr sz="27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5048" y="3115055"/>
            <a:ext cx="7306309" cy="145732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34925" rIns="0" bIns="0" rtlCol="0" vert="horz">
            <a:spAutoFit/>
          </a:bodyPr>
          <a:lstStyle/>
          <a:p>
            <a:pPr marL="99060">
              <a:lnSpc>
                <a:spcPct val="100000"/>
              </a:lnSpc>
              <a:spcBef>
                <a:spcPts val="275"/>
              </a:spcBef>
            </a:pPr>
            <a:r>
              <a:rPr dirty="0" u="sng" sz="135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Barry Hennigan</a:t>
            </a:r>
            <a:r>
              <a:rPr dirty="0" baseline="24691" sz="1350" spc="-7">
                <a:latin typeface="Calibri"/>
                <a:cs typeface="Calibri"/>
              </a:rPr>
              <a:t>1,2,3,4</a:t>
            </a:r>
            <a:r>
              <a:rPr dirty="0" sz="1350" spc="-5">
                <a:latin typeface="Calibri"/>
                <a:cs typeface="Calibri"/>
              </a:rPr>
              <a:t>, Colin Berry </a:t>
            </a:r>
            <a:r>
              <a:rPr dirty="0" baseline="24691" sz="1350">
                <a:latin typeface="Calibri"/>
                <a:cs typeface="Calibri"/>
              </a:rPr>
              <a:t>1,2</a:t>
            </a:r>
            <a:r>
              <a:rPr dirty="0" sz="1350">
                <a:latin typeface="Calibri"/>
                <a:cs typeface="Calibri"/>
              </a:rPr>
              <a:t>, Damien </a:t>
            </a:r>
            <a:r>
              <a:rPr dirty="0" sz="1350" spc="-5">
                <a:latin typeface="Calibri"/>
                <a:cs typeface="Calibri"/>
              </a:rPr>
              <a:t>Collison </a:t>
            </a:r>
            <a:r>
              <a:rPr dirty="0" baseline="24691" sz="1350">
                <a:latin typeface="Calibri"/>
                <a:cs typeface="Calibri"/>
              </a:rPr>
              <a:t>1,2</a:t>
            </a:r>
            <a:r>
              <a:rPr dirty="0" sz="1350">
                <a:latin typeface="Calibri"/>
                <a:cs typeface="Calibri"/>
              </a:rPr>
              <a:t>, </a:t>
            </a:r>
            <a:r>
              <a:rPr dirty="0" sz="1350" spc="-5">
                <a:latin typeface="Calibri"/>
                <a:cs typeface="Calibri"/>
              </a:rPr>
              <a:t>David </a:t>
            </a:r>
            <a:r>
              <a:rPr dirty="0" sz="1350" spc="-10">
                <a:latin typeface="Calibri"/>
                <a:cs typeface="Calibri"/>
              </a:rPr>
              <a:t>Corcoran </a:t>
            </a:r>
            <a:r>
              <a:rPr dirty="0" baseline="24691" sz="1350">
                <a:latin typeface="Calibri"/>
                <a:cs typeface="Calibri"/>
              </a:rPr>
              <a:t>1,2</a:t>
            </a:r>
            <a:r>
              <a:rPr dirty="0" sz="1350">
                <a:latin typeface="Calibri"/>
                <a:cs typeface="Calibri"/>
              </a:rPr>
              <a:t>, </a:t>
            </a:r>
            <a:r>
              <a:rPr dirty="0" sz="1350" spc="-10">
                <a:latin typeface="Calibri"/>
                <a:cs typeface="Calibri"/>
              </a:rPr>
              <a:t>Hany </a:t>
            </a:r>
            <a:r>
              <a:rPr dirty="0" sz="1350" spc="-5">
                <a:latin typeface="Calibri"/>
                <a:cs typeface="Calibri"/>
              </a:rPr>
              <a:t>Eteiba</a:t>
            </a:r>
            <a:r>
              <a:rPr dirty="0" baseline="24691" sz="1350" spc="-7">
                <a:latin typeface="Calibri"/>
                <a:cs typeface="Calibri"/>
              </a:rPr>
              <a:t>2</a:t>
            </a:r>
            <a:r>
              <a:rPr dirty="0" sz="1350" spc="-5">
                <a:latin typeface="Calibri"/>
                <a:cs typeface="Calibri"/>
              </a:rPr>
              <a:t>, Richard</a:t>
            </a:r>
            <a:r>
              <a:rPr dirty="0" sz="1350" spc="-155">
                <a:latin typeface="Calibri"/>
                <a:cs typeface="Calibri"/>
              </a:rPr>
              <a:t> </a:t>
            </a:r>
            <a:r>
              <a:rPr dirty="0" sz="1350">
                <a:latin typeface="Calibri"/>
                <a:cs typeface="Calibri"/>
              </a:rPr>
              <a:t>Good</a:t>
            </a:r>
            <a:endParaRPr sz="1350">
              <a:latin typeface="Calibri"/>
              <a:cs typeface="Calibri"/>
            </a:endParaRPr>
          </a:p>
          <a:p>
            <a:pPr marL="1125220">
              <a:lnSpc>
                <a:spcPct val="100000"/>
              </a:lnSpc>
            </a:pPr>
            <a:r>
              <a:rPr dirty="0" baseline="24691" sz="1350" spc="-7">
                <a:latin typeface="Calibri"/>
                <a:cs typeface="Calibri"/>
              </a:rPr>
              <a:t>2</a:t>
            </a:r>
            <a:r>
              <a:rPr dirty="0" sz="1350" spc="-5">
                <a:latin typeface="Calibri"/>
                <a:cs typeface="Calibri"/>
              </a:rPr>
              <a:t>, Stuart </a:t>
            </a:r>
            <a:r>
              <a:rPr dirty="0" sz="1350" spc="-10">
                <a:latin typeface="Calibri"/>
                <a:cs typeface="Calibri"/>
              </a:rPr>
              <a:t>Watkins </a:t>
            </a:r>
            <a:r>
              <a:rPr dirty="0" baseline="24691" sz="1350" spc="-7">
                <a:latin typeface="Calibri"/>
                <a:cs typeface="Calibri"/>
              </a:rPr>
              <a:t>2</a:t>
            </a:r>
            <a:r>
              <a:rPr dirty="0" sz="1350" spc="-5">
                <a:latin typeface="Calibri"/>
                <a:cs typeface="Calibri"/>
              </a:rPr>
              <a:t>, </a:t>
            </a:r>
            <a:r>
              <a:rPr dirty="0" sz="1350">
                <a:latin typeface="Calibri"/>
                <a:cs typeface="Calibri"/>
              </a:rPr>
              <a:t>John </a:t>
            </a:r>
            <a:r>
              <a:rPr dirty="0" sz="1350" spc="-5">
                <a:latin typeface="Calibri"/>
                <a:cs typeface="Calibri"/>
              </a:rPr>
              <a:t>McClure </a:t>
            </a:r>
            <a:r>
              <a:rPr dirty="0" baseline="24691" sz="1350">
                <a:latin typeface="Calibri"/>
                <a:cs typeface="Calibri"/>
              </a:rPr>
              <a:t>1</a:t>
            </a:r>
            <a:r>
              <a:rPr dirty="0" baseline="24691" sz="1350" spc="-22">
                <a:latin typeface="Calibri"/>
                <a:cs typeface="Calibri"/>
              </a:rPr>
              <a:t> </a:t>
            </a:r>
            <a:r>
              <a:rPr dirty="0" sz="1350">
                <a:latin typeface="Calibri"/>
                <a:cs typeface="Calibri"/>
              </a:rPr>
              <a:t>Mitchell </a:t>
            </a:r>
            <a:r>
              <a:rPr dirty="0" sz="1350" spc="-5">
                <a:latin typeface="Calibri"/>
                <a:cs typeface="Calibri"/>
              </a:rPr>
              <a:t>Lindsay</a:t>
            </a:r>
            <a:r>
              <a:rPr dirty="0" baseline="24691" sz="1350" spc="-7">
                <a:latin typeface="Calibri"/>
                <a:cs typeface="Calibri"/>
              </a:rPr>
              <a:t>2</a:t>
            </a:r>
            <a:r>
              <a:rPr dirty="0" sz="1350" spc="-5">
                <a:latin typeface="Calibri"/>
                <a:cs typeface="Calibri"/>
              </a:rPr>
              <a:t>, Keith </a:t>
            </a:r>
            <a:r>
              <a:rPr dirty="0" sz="1350">
                <a:latin typeface="Calibri"/>
                <a:cs typeface="Calibri"/>
              </a:rPr>
              <a:t>G. </a:t>
            </a:r>
            <a:r>
              <a:rPr dirty="0" sz="1350" spc="-10">
                <a:latin typeface="Calibri"/>
                <a:cs typeface="Calibri"/>
              </a:rPr>
              <a:t>Oldroyd </a:t>
            </a:r>
            <a:r>
              <a:rPr dirty="0" baseline="24691" sz="1350">
                <a:latin typeface="Calibri"/>
                <a:cs typeface="Calibri"/>
              </a:rPr>
              <a:t>1,2</a:t>
            </a:r>
            <a:r>
              <a:rPr dirty="0" sz="1350">
                <a:latin typeface="Calibri"/>
                <a:cs typeface="Calibri"/>
              </a:rPr>
              <a:t>.</a:t>
            </a:r>
            <a:endParaRPr sz="135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  <a:spcBef>
                <a:spcPts val="320"/>
              </a:spcBef>
            </a:pPr>
            <a:r>
              <a:rPr dirty="0" sz="1350" spc="-5">
                <a:latin typeface="Calibri"/>
                <a:cs typeface="Calibri"/>
              </a:rPr>
              <a:t>1=University </a:t>
            </a:r>
            <a:r>
              <a:rPr dirty="0" sz="1350">
                <a:latin typeface="Calibri"/>
                <a:cs typeface="Calibri"/>
              </a:rPr>
              <a:t>of </a:t>
            </a:r>
            <a:r>
              <a:rPr dirty="0" sz="1350" spc="-20">
                <a:latin typeface="Calibri"/>
                <a:cs typeface="Calibri"/>
              </a:rPr>
              <a:t>Glasgow,</a:t>
            </a:r>
            <a:r>
              <a:rPr dirty="0" sz="1350" spc="-45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U.K.</a:t>
            </a:r>
            <a:endParaRPr sz="1350">
              <a:latin typeface="Calibri"/>
              <a:cs typeface="Calibri"/>
            </a:endParaRPr>
          </a:p>
          <a:p>
            <a:pPr marL="91440" marR="3790950">
              <a:lnSpc>
                <a:spcPct val="120000"/>
              </a:lnSpc>
              <a:spcBef>
                <a:spcPts val="5"/>
              </a:spcBef>
            </a:pPr>
            <a:r>
              <a:rPr dirty="0" sz="1350">
                <a:latin typeface="Calibri"/>
                <a:cs typeface="Calibri"/>
              </a:rPr>
              <a:t>2= Golden </a:t>
            </a:r>
            <a:r>
              <a:rPr dirty="0" sz="1350" spc="-5">
                <a:latin typeface="Calibri"/>
                <a:cs typeface="Calibri"/>
              </a:rPr>
              <a:t>Jubilee National Hospital, </a:t>
            </a:r>
            <a:r>
              <a:rPr dirty="0" sz="1350" spc="-20">
                <a:latin typeface="Calibri"/>
                <a:cs typeface="Calibri"/>
              </a:rPr>
              <a:t>Glasgow, </a:t>
            </a:r>
            <a:r>
              <a:rPr dirty="0" sz="1350">
                <a:latin typeface="Calibri"/>
                <a:cs typeface="Calibri"/>
              </a:rPr>
              <a:t>UK  3= </a:t>
            </a:r>
            <a:r>
              <a:rPr dirty="0" sz="1350" spc="-5">
                <a:latin typeface="Calibri"/>
                <a:cs typeface="Calibri"/>
              </a:rPr>
              <a:t>The Mater </a:t>
            </a:r>
            <a:r>
              <a:rPr dirty="0" sz="1350" spc="-10">
                <a:latin typeface="Calibri"/>
                <a:cs typeface="Calibri"/>
              </a:rPr>
              <a:t>Private </a:t>
            </a:r>
            <a:r>
              <a:rPr dirty="0" sz="1350" spc="-5">
                <a:latin typeface="Calibri"/>
                <a:cs typeface="Calibri"/>
              </a:rPr>
              <a:t>Hospital, Cork, Ireland  4=Cork </a:t>
            </a:r>
            <a:r>
              <a:rPr dirty="0" sz="1350" spc="-10">
                <a:latin typeface="Calibri"/>
                <a:cs typeface="Calibri"/>
              </a:rPr>
              <a:t>University </a:t>
            </a:r>
            <a:r>
              <a:rPr dirty="0" sz="1350" spc="-5">
                <a:latin typeface="Calibri"/>
                <a:cs typeface="Calibri"/>
              </a:rPr>
              <a:t>Hospital,</a:t>
            </a:r>
            <a:r>
              <a:rPr dirty="0" sz="1350" spc="-40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Ireland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29628" y="135636"/>
            <a:ext cx="1042669" cy="300355"/>
          </a:xfrm>
          <a:prstGeom prst="rect">
            <a:avLst/>
          </a:prstGeom>
          <a:solidFill>
            <a:srgbClr val="000090"/>
          </a:solidFill>
        </p:spPr>
        <p:txBody>
          <a:bodyPr wrap="square" lIns="0" tIns="34925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275"/>
              </a:spcBef>
            </a:pPr>
            <a:r>
              <a:rPr dirty="0" baseline="24691" sz="1350" spc="-7">
                <a:solidFill>
                  <a:srgbClr val="FFFFFF"/>
                </a:solidFill>
                <a:latin typeface="Calibri"/>
                <a:cs typeface="Calibri"/>
              </a:rPr>
              <a:t>GZ</a:t>
            </a:r>
            <a:r>
              <a:rPr dirty="0" sz="1350" spc="-5">
                <a:solidFill>
                  <a:srgbClr val="FFFFFF"/>
                </a:solidFill>
                <a:latin typeface="Calibri"/>
                <a:cs typeface="Calibri"/>
              </a:rPr>
              <a:t>FFR</a:t>
            </a:r>
            <a:r>
              <a:rPr dirty="0" sz="135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spc="-5">
                <a:solidFill>
                  <a:srgbClr val="FFFFFF"/>
                </a:solidFill>
                <a:latin typeface="Calibri"/>
                <a:cs typeface="Calibri"/>
              </a:rPr>
              <a:t>Study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67499" y="257556"/>
          <a:ext cx="7240905" cy="394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6405"/>
                <a:gridCol w="2155824"/>
                <a:gridCol w="2064384"/>
                <a:gridCol w="1285240"/>
              </a:tblGrid>
              <a:tr h="859790">
                <a:tc gridSpan="4">
                  <a:txBody>
                    <a:bodyPr/>
                    <a:lstStyle/>
                    <a:p>
                      <a:pPr algn="ctr" marL="15240">
                        <a:lnSpc>
                          <a:spcPts val="2090"/>
                        </a:lnSpc>
                      </a:pPr>
                      <a:r>
                        <a:rPr dirty="0" sz="2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Degree </a:t>
                      </a:r>
                      <a:r>
                        <a:rPr dirty="0" sz="2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2000" spc="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ischaemia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algn="ctr" marL="13335">
                        <a:lnSpc>
                          <a:spcPts val="1920"/>
                        </a:lnSpc>
                      </a:pPr>
                      <a:r>
                        <a:rPr dirty="0" sz="2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vs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algn="ctr" marL="11430">
                        <a:lnSpc>
                          <a:spcPts val="2160"/>
                        </a:lnSpc>
                      </a:pPr>
                      <a:r>
                        <a:rPr dirty="0" sz="2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improvement </a:t>
                      </a:r>
                      <a:r>
                        <a:rPr dirty="0" sz="2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20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symptoms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25252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083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76225">
                        <a:lnSpc>
                          <a:spcPts val="3050"/>
                        </a:lnSpc>
                      </a:pPr>
                      <a:r>
                        <a:rPr dirty="0" sz="27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Stress </a:t>
                      </a:r>
                      <a:r>
                        <a:rPr dirty="0" sz="27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MRI </a:t>
                      </a:r>
                      <a:r>
                        <a:rPr dirty="0" sz="27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(Any</a:t>
                      </a:r>
                      <a:r>
                        <a:rPr dirty="0" sz="2700" spc="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7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ischemia)</a:t>
                      </a:r>
                      <a:endParaRPr sz="2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2365"/>
                        </a:lnSpc>
                      </a:pPr>
                      <a:r>
                        <a:rPr dirty="0" sz="2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80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2730"/>
                        </a:lnSpc>
                      </a:pPr>
                      <a:r>
                        <a:rPr dirty="0" sz="2400" b="1">
                          <a:latin typeface="Calibri"/>
                          <a:cs typeface="Calibri"/>
                        </a:rPr>
                        <a:t>ISCHAEMIA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2730"/>
                        </a:lnSpc>
                      </a:pPr>
                      <a:r>
                        <a:rPr dirty="0" sz="2400" b="1"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2400" spc="-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latin typeface="Calibri"/>
                          <a:cs typeface="Calibri"/>
                        </a:rPr>
                        <a:t>ISCHAEMIA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71270">
                        <a:lnSpc>
                          <a:spcPts val="2730"/>
                        </a:lnSpc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PCI plus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OMT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</a:tr>
              <a:tr h="392430">
                <a:tc rowSpan="2">
                  <a:txBody>
                    <a:bodyPr/>
                    <a:lstStyle/>
                    <a:p>
                      <a:pPr marL="100330">
                        <a:lnSpc>
                          <a:spcPts val="3090"/>
                        </a:lnSpc>
                      </a:pPr>
                      <a:r>
                        <a:rPr dirty="0" sz="2700" spc="30" b="1">
                          <a:solidFill>
                            <a:srgbClr val="FFFFFF"/>
                          </a:solidFill>
                          <a:latin typeface="Cambria Math"/>
                          <a:cs typeface="Cambria Math"/>
                        </a:rPr>
                        <a:t>△ </a:t>
                      </a:r>
                      <a:r>
                        <a:rPr dirty="0" sz="27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QOL</a:t>
                      </a:r>
                      <a:r>
                        <a:rPr dirty="0" sz="2700" spc="-1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7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&gt;10</a:t>
                      </a:r>
                      <a:endParaRPr sz="2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2730"/>
                        </a:lnSpc>
                      </a:pPr>
                      <a:r>
                        <a:rPr dirty="0" sz="2400" b="1">
                          <a:latin typeface="Calibri"/>
                          <a:cs typeface="Calibri"/>
                        </a:rPr>
                        <a:t>8/9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2730"/>
                        </a:lnSpc>
                      </a:pPr>
                      <a:r>
                        <a:rPr dirty="0" sz="2400" spc="-5" b="1">
                          <a:latin typeface="Calibri"/>
                          <a:cs typeface="Calibri"/>
                        </a:rPr>
                        <a:t>20/38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2730"/>
                        </a:lnSpc>
                      </a:pPr>
                      <a:r>
                        <a:rPr dirty="0" sz="24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0.046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</a:tr>
              <a:tr h="33845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2520"/>
                        </a:lnSpc>
                      </a:pPr>
                      <a:r>
                        <a:rPr dirty="0" sz="2400" spc="-5" b="1">
                          <a:latin typeface="Calibri"/>
                          <a:cs typeface="Calibri"/>
                        </a:rPr>
                        <a:t>(89%)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2520"/>
                        </a:lnSpc>
                      </a:pPr>
                      <a:r>
                        <a:rPr dirty="0" sz="2400" spc="-5" b="1">
                          <a:latin typeface="Calibri"/>
                          <a:cs typeface="Calibri"/>
                        </a:rPr>
                        <a:t>(53%)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3970">
                        <a:lnSpc>
                          <a:spcPts val="2730"/>
                        </a:lnSpc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OMT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only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</a:tr>
              <a:tr h="392430">
                <a:tc rowSpan="2">
                  <a:txBody>
                    <a:bodyPr/>
                    <a:lstStyle/>
                    <a:p>
                      <a:pPr marL="100330">
                        <a:lnSpc>
                          <a:spcPts val="3095"/>
                        </a:lnSpc>
                      </a:pPr>
                      <a:r>
                        <a:rPr dirty="0" sz="2700" spc="30" b="1">
                          <a:solidFill>
                            <a:srgbClr val="FFFFFF"/>
                          </a:solidFill>
                          <a:latin typeface="Cambria Math"/>
                          <a:cs typeface="Cambria Math"/>
                        </a:rPr>
                        <a:t>△ </a:t>
                      </a:r>
                      <a:r>
                        <a:rPr dirty="0" sz="27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QOL</a:t>
                      </a:r>
                      <a:r>
                        <a:rPr dirty="0" sz="2700" spc="-1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7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&gt;10</a:t>
                      </a:r>
                      <a:endParaRPr sz="2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2735"/>
                        </a:lnSpc>
                      </a:pPr>
                      <a:r>
                        <a:rPr dirty="0" sz="2400" spc="-5" b="1">
                          <a:latin typeface="Calibri"/>
                          <a:cs typeface="Calibri"/>
                        </a:rPr>
                        <a:t>9/14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2735"/>
                        </a:lnSpc>
                      </a:pPr>
                      <a:r>
                        <a:rPr dirty="0" sz="2400" spc="-5" b="1">
                          <a:latin typeface="Calibri"/>
                          <a:cs typeface="Calibri"/>
                        </a:rPr>
                        <a:t>15/33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2735"/>
                        </a:lnSpc>
                      </a:pPr>
                      <a:r>
                        <a:rPr dirty="0" sz="2400" spc="-5" b="1">
                          <a:latin typeface="Calibri"/>
                          <a:cs typeface="Calibri"/>
                        </a:rPr>
                        <a:t>0.238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</a:tr>
              <a:tr h="33845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2520"/>
                        </a:lnSpc>
                      </a:pPr>
                      <a:r>
                        <a:rPr dirty="0" sz="2400" spc="-5" b="1">
                          <a:latin typeface="Calibri"/>
                          <a:cs typeface="Calibri"/>
                        </a:rPr>
                        <a:t>(64.2%)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2520"/>
                        </a:lnSpc>
                      </a:pPr>
                      <a:r>
                        <a:rPr dirty="0" sz="2400" spc="-5" b="1">
                          <a:latin typeface="Calibri"/>
                          <a:cs typeface="Calibri"/>
                        </a:rPr>
                        <a:t>(45.5%)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9080" y="106679"/>
            <a:ext cx="1042669" cy="300355"/>
          </a:xfrm>
          <a:prstGeom prst="rect"/>
          <a:solidFill>
            <a:srgbClr val="000090"/>
          </a:solidFill>
        </p:spPr>
        <p:txBody>
          <a:bodyPr wrap="square" lIns="0" tIns="34290" rIns="0" bIns="0" rtlCol="0" vert="horz">
            <a:spAutoFit/>
          </a:bodyPr>
          <a:lstStyle/>
          <a:p>
            <a:pPr marL="92710">
              <a:lnSpc>
                <a:spcPct val="100000"/>
              </a:lnSpc>
              <a:spcBef>
                <a:spcPts val="270"/>
              </a:spcBef>
            </a:pPr>
            <a:r>
              <a:rPr dirty="0" baseline="24691" sz="1350" spc="-7" b="0">
                <a:latin typeface="Calibri"/>
                <a:cs typeface="Calibri"/>
              </a:rPr>
              <a:t>GZ</a:t>
            </a:r>
            <a:r>
              <a:rPr dirty="0" sz="1350" spc="-5" b="0">
                <a:latin typeface="Calibri"/>
                <a:cs typeface="Calibri"/>
              </a:rPr>
              <a:t>FFR</a:t>
            </a:r>
            <a:r>
              <a:rPr dirty="0" sz="1350" spc="-15" b="0">
                <a:latin typeface="Calibri"/>
                <a:cs typeface="Calibri"/>
              </a:rPr>
              <a:t> </a:t>
            </a:r>
            <a:r>
              <a:rPr dirty="0" sz="1350" spc="-5" b="0">
                <a:latin typeface="Calibri"/>
                <a:cs typeface="Calibri"/>
              </a:rPr>
              <a:t>Study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12389" y="770191"/>
            <a:ext cx="1464945" cy="648970"/>
          </a:xfrm>
          <a:custGeom>
            <a:avLst/>
            <a:gdLst/>
            <a:ahLst/>
            <a:cxnLst/>
            <a:rect l="l" t="t" r="r" b="b"/>
            <a:pathLst>
              <a:path w="1464945" h="648969">
                <a:moveTo>
                  <a:pt x="0" y="648652"/>
                </a:moveTo>
                <a:lnTo>
                  <a:pt x="1464944" y="648652"/>
                </a:lnTo>
                <a:lnTo>
                  <a:pt x="1464944" y="0"/>
                </a:lnTo>
                <a:lnTo>
                  <a:pt x="0" y="0"/>
                </a:lnTo>
                <a:lnTo>
                  <a:pt x="0" y="64865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7207" y="1418805"/>
            <a:ext cx="1314450" cy="1075690"/>
          </a:xfrm>
          <a:custGeom>
            <a:avLst/>
            <a:gdLst/>
            <a:ahLst/>
            <a:cxnLst/>
            <a:rect l="l" t="t" r="r" b="b"/>
            <a:pathLst>
              <a:path w="1314450" h="1075689">
                <a:moveTo>
                  <a:pt x="0" y="1075093"/>
                </a:moveTo>
                <a:lnTo>
                  <a:pt x="1314068" y="1075093"/>
                </a:lnTo>
                <a:lnTo>
                  <a:pt x="1314068" y="0"/>
                </a:lnTo>
                <a:lnTo>
                  <a:pt x="0" y="0"/>
                </a:lnTo>
                <a:lnTo>
                  <a:pt x="0" y="1075093"/>
                </a:lnTo>
                <a:close/>
              </a:path>
            </a:pathLst>
          </a:custGeom>
          <a:solidFill>
            <a:srgbClr val="D0D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891276" y="1418805"/>
            <a:ext cx="1145540" cy="580390"/>
          </a:xfrm>
          <a:custGeom>
            <a:avLst/>
            <a:gdLst/>
            <a:ahLst/>
            <a:cxnLst/>
            <a:rect l="l" t="t" r="r" b="b"/>
            <a:pathLst>
              <a:path w="1145540" h="580389">
                <a:moveTo>
                  <a:pt x="0" y="579793"/>
                </a:moveTo>
                <a:lnTo>
                  <a:pt x="1145362" y="579793"/>
                </a:lnTo>
                <a:lnTo>
                  <a:pt x="1145362" y="0"/>
                </a:lnTo>
                <a:lnTo>
                  <a:pt x="0" y="0"/>
                </a:lnTo>
                <a:lnTo>
                  <a:pt x="0" y="579793"/>
                </a:lnTo>
                <a:close/>
              </a:path>
            </a:pathLst>
          </a:custGeom>
          <a:solidFill>
            <a:srgbClr val="D0D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036689" y="1418805"/>
            <a:ext cx="776605" cy="1075690"/>
          </a:xfrm>
          <a:custGeom>
            <a:avLst/>
            <a:gdLst/>
            <a:ahLst/>
            <a:cxnLst/>
            <a:rect l="l" t="t" r="r" b="b"/>
            <a:pathLst>
              <a:path w="776604" h="1075689">
                <a:moveTo>
                  <a:pt x="0" y="1075093"/>
                </a:moveTo>
                <a:lnTo>
                  <a:pt x="776427" y="1075093"/>
                </a:lnTo>
                <a:lnTo>
                  <a:pt x="776427" y="0"/>
                </a:lnTo>
                <a:lnTo>
                  <a:pt x="0" y="0"/>
                </a:lnTo>
                <a:lnTo>
                  <a:pt x="0" y="1075093"/>
                </a:lnTo>
                <a:close/>
              </a:path>
            </a:pathLst>
          </a:custGeom>
          <a:solidFill>
            <a:srgbClr val="D0D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7207" y="2493860"/>
            <a:ext cx="1314450" cy="946785"/>
          </a:xfrm>
          <a:custGeom>
            <a:avLst/>
            <a:gdLst/>
            <a:ahLst/>
            <a:cxnLst/>
            <a:rect l="l" t="t" r="r" b="b"/>
            <a:pathLst>
              <a:path w="1314450" h="946785">
                <a:moveTo>
                  <a:pt x="0" y="946442"/>
                </a:moveTo>
                <a:lnTo>
                  <a:pt x="1314068" y="946442"/>
                </a:lnTo>
                <a:lnTo>
                  <a:pt x="1314068" y="0"/>
                </a:lnTo>
                <a:lnTo>
                  <a:pt x="0" y="0"/>
                </a:lnTo>
                <a:lnTo>
                  <a:pt x="0" y="946442"/>
                </a:lnTo>
                <a:close/>
              </a:path>
            </a:pathLst>
          </a:custGeom>
          <a:solidFill>
            <a:srgbClr val="E9EC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891276" y="2493898"/>
            <a:ext cx="1145540" cy="495300"/>
          </a:xfrm>
          <a:custGeom>
            <a:avLst/>
            <a:gdLst/>
            <a:ahLst/>
            <a:cxnLst/>
            <a:rect l="l" t="t" r="r" b="b"/>
            <a:pathLst>
              <a:path w="1145540" h="495300">
                <a:moveTo>
                  <a:pt x="0" y="495300"/>
                </a:moveTo>
                <a:lnTo>
                  <a:pt x="1145362" y="495300"/>
                </a:lnTo>
                <a:lnTo>
                  <a:pt x="1145362" y="0"/>
                </a:lnTo>
                <a:lnTo>
                  <a:pt x="0" y="0"/>
                </a:lnTo>
                <a:lnTo>
                  <a:pt x="0" y="495300"/>
                </a:lnTo>
                <a:close/>
              </a:path>
            </a:pathLst>
          </a:custGeom>
          <a:solidFill>
            <a:srgbClr val="E9EC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891276" y="3440328"/>
            <a:ext cx="1145540" cy="451484"/>
          </a:xfrm>
          <a:custGeom>
            <a:avLst/>
            <a:gdLst/>
            <a:ahLst/>
            <a:cxnLst/>
            <a:rect l="l" t="t" r="r" b="b"/>
            <a:pathLst>
              <a:path w="1145540" h="451485">
                <a:moveTo>
                  <a:pt x="0" y="451142"/>
                </a:moveTo>
                <a:lnTo>
                  <a:pt x="1145362" y="451142"/>
                </a:lnTo>
                <a:lnTo>
                  <a:pt x="1145362" y="0"/>
                </a:lnTo>
                <a:lnTo>
                  <a:pt x="0" y="0"/>
                </a:lnTo>
                <a:lnTo>
                  <a:pt x="0" y="451142"/>
                </a:lnTo>
                <a:close/>
              </a:path>
            </a:pathLst>
          </a:custGeom>
          <a:solidFill>
            <a:srgbClr val="E9EC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036689" y="3440328"/>
            <a:ext cx="776605" cy="902335"/>
          </a:xfrm>
          <a:custGeom>
            <a:avLst/>
            <a:gdLst/>
            <a:ahLst/>
            <a:cxnLst/>
            <a:rect l="l" t="t" r="r" b="b"/>
            <a:pathLst>
              <a:path w="776604" h="902335">
                <a:moveTo>
                  <a:pt x="0" y="902284"/>
                </a:moveTo>
                <a:lnTo>
                  <a:pt x="776427" y="902284"/>
                </a:lnTo>
                <a:lnTo>
                  <a:pt x="776427" y="0"/>
                </a:lnTo>
                <a:lnTo>
                  <a:pt x="0" y="0"/>
                </a:lnTo>
                <a:lnTo>
                  <a:pt x="0" y="902284"/>
                </a:lnTo>
                <a:close/>
              </a:path>
            </a:pathLst>
          </a:custGeom>
          <a:solidFill>
            <a:srgbClr val="E9EC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7207" y="763777"/>
            <a:ext cx="0" cy="3585210"/>
          </a:xfrm>
          <a:custGeom>
            <a:avLst/>
            <a:gdLst/>
            <a:ahLst/>
            <a:cxnLst/>
            <a:rect l="l" t="t" r="r" b="b"/>
            <a:pathLst>
              <a:path w="0" h="3585210">
                <a:moveTo>
                  <a:pt x="0" y="0"/>
                </a:moveTo>
                <a:lnTo>
                  <a:pt x="0" y="358518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891276" y="763777"/>
            <a:ext cx="0" cy="3585210"/>
          </a:xfrm>
          <a:custGeom>
            <a:avLst/>
            <a:gdLst/>
            <a:ahLst/>
            <a:cxnLst/>
            <a:rect l="l" t="t" r="r" b="b"/>
            <a:pathLst>
              <a:path w="0" h="3585210">
                <a:moveTo>
                  <a:pt x="0" y="0"/>
                </a:moveTo>
                <a:lnTo>
                  <a:pt x="0" y="358518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36689" y="763777"/>
            <a:ext cx="0" cy="3585210"/>
          </a:xfrm>
          <a:custGeom>
            <a:avLst/>
            <a:gdLst/>
            <a:ahLst/>
            <a:cxnLst/>
            <a:rect l="l" t="t" r="r" b="b"/>
            <a:pathLst>
              <a:path w="0" h="3585210">
                <a:moveTo>
                  <a:pt x="0" y="0"/>
                </a:moveTo>
                <a:lnTo>
                  <a:pt x="0" y="358518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06039" y="1418844"/>
            <a:ext cx="4713605" cy="0"/>
          </a:xfrm>
          <a:custGeom>
            <a:avLst/>
            <a:gdLst/>
            <a:ahLst/>
            <a:cxnLst/>
            <a:rect l="l" t="t" r="r" b="b"/>
            <a:pathLst>
              <a:path w="4713605" h="0">
                <a:moveTo>
                  <a:pt x="0" y="0"/>
                </a:moveTo>
                <a:lnTo>
                  <a:pt x="471335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106039" y="1931923"/>
            <a:ext cx="1477645" cy="0"/>
          </a:xfrm>
          <a:custGeom>
            <a:avLst/>
            <a:gdLst/>
            <a:ahLst/>
            <a:cxnLst/>
            <a:rect l="l" t="t" r="r" b="b"/>
            <a:pathLst>
              <a:path w="1477645" h="0">
                <a:moveTo>
                  <a:pt x="0" y="0"/>
                </a:moveTo>
                <a:lnTo>
                  <a:pt x="147751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884926" y="1998598"/>
            <a:ext cx="1158240" cy="0"/>
          </a:xfrm>
          <a:custGeom>
            <a:avLst/>
            <a:gdLst/>
            <a:ahLst/>
            <a:cxnLst/>
            <a:rect l="l" t="t" r="r" b="b"/>
            <a:pathLst>
              <a:path w="1158240" h="0">
                <a:moveTo>
                  <a:pt x="0" y="0"/>
                </a:moveTo>
                <a:lnTo>
                  <a:pt x="1158113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06039" y="2493898"/>
            <a:ext cx="4713605" cy="0"/>
          </a:xfrm>
          <a:custGeom>
            <a:avLst/>
            <a:gdLst/>
            <a:ahLst/>
            <a:cxnLst/>
            <a:rect l="l" t="t" r="r" b="b"/>
            <a:pathLst>
              <a:path w="4713605" h="0">
                <a:moveTo>
                  <a:pt x="0" y="0"/>
                </a:moveTo>
                <a:lnTo>
                  <a:pt x="471335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06039" y="2989198"/>
            <a:ext cx="1477645" cy="0"/>
          </a:xfrm>
          <a:custGeom>
            <a:avLst/>
            <a:gdLst/>
            <a:ahLst/>
            <a:cxnLst/>
            <a:rect l="l" t="t" r="r" b="b"/>
            <a:pathLst>
              <a:path w="1477645" h="0">
                <a:moveTo>
                  <a:pt x="0" y="0"/>
                </a:moveTo>
                <a:lnTo>
                  <a:pt x="147751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884926" y="2989198"/>
            <a:ext cx="1158240" cy="0"/>
          </a:xfrm>
          <a:custGeom>
            <a:avLst/>
            <a:gdLst/>
            <a:ahLst/>
            <a:cxnLst/>
            <a:rect l="l" t="t" r="r" b="b"/>
            <a:pathLst>
              <a:path w="1158240" h="0">
                <a:moveTo>
                  <a:pt x="0" y="0"/>
                </a:moveTo>
                <a:lnTo>
                  <a:pt x="1158113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106039" y="3440303"/>
            <a:ext cx="4713605" cy="0"/>
          </a:xfrm>
          <a:custGeom>
            <a:avLst/>
            <a:gdLst/>
            <a:ahLst/>
            <a:cxnLst/>
            <a:rect l="l" t="t" r="r" b="b"/>
            <a:pathLst>
              <a:path w="4713605" h="0">
                <a:moveTo>
                  <a:pt x="0" y="0"/>
                </a:moveTo>
                <a:lnTo>
                  <a:pt x="471335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06039" y="3885120"/>
            <a:ext cx="1477645" cy="12700"/>
          </a:xfrm>
          <a:custGeom>
            <a:avLst/>
            <a:gdLst/>
            <a:ahLst/>
            <a:cxnLst/>
            <a:rect l="l" t="t" r="r" b="b"/>
            <a:pathLst>
              <a:path w="1477645" h="12700">
                <a:moveTo>
                  <a:pt x="0" y="12699"/>
                </a:moveTo>
                <a:lnTo>
                  <a:pt x="1477518" y="12699"/>
                </a:lnTo>
                <a:lnTo>
                  <a:pt x="1477518" y="0"/>
                </a:lnTo>
                <a:lnTo>
                  <a:pt x="0" y="0"/>
                </a:lnTo>
                <a:lnTo>
                  <a:pt x="0" y="126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884926" y="3885120"/>
            <a:ext cx="1158240" cy="12700"/>
          </a:xfrm>
          <a:custGeom>
            <a:avLst/>
            <a:gdLst/>
            <a:ahLst/>
            <a:cxnLst/>
            <a:rect l="l" t="t" r="r" b="b"/>
            <a:pathLst>
              <a:path w="1158240" h="12700">
                <a:moveTo>
                  <a:pt x="0" y="12699"/>
                </a:moveTo>
                <a:lnTo>
                  <a:pt x="1158113" y="12699"/>
                </a:lnTo>
                <a:lnTo>
                  <a:pt x="1158113" y="0"/>
                </a:lnTo>
                <a:lnTo>
                  <a:pt x="0" y="0"/>
                </a:lnTo>
                <a:lnTo>
                  <a:pt x="0" y="126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112389" y="763777"/>
            <a:ext cx="0" cy="3585210"/>
          </a:xfrm>
          <a:custGeom>
            <a:avLst/>
            <a:gdLst/>
            <a:ahLst/>
            <a:cxnLst/>
            <a:rect l="l" t="t" r="r" b="b"/>
            <a:pathLst>
              <a:path w="0" h="3585210">
                <a:moveTo>
                  <a:pt x="0" y="0"/>
                </a:moveTo>
                <a:lnTo>
                  <a:pt x="0" y="358518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813040" y="763777"/>
            <a:ext cx="0" cy="3585210"/>
          </a:xfrm>
          <a:custGeom>
            <a:avLst/>
            <a:gdLst/>
            <a:ahLst/>
            <a:cxnLst/>
            <a:rect l="l" t="t" r="r" b="b"/>
            <a:pathLst>
              <a:path w="0" h="3585210">
                <a:moveTo>
                  <a:pt x="0" y="0"/>
                </a:moveTo>
                <a:lnTo>
                  <a:pt x="0" y="358518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106039" y="770127"/>
            <a:ext cx="4713605" cy="0"/>
          </a:xfrm>
          <a:custGeom>
            <a:avLst/>
            <a:gdLst/>
            <a:ahLst/>
            <a:cxnLst/>
            <a:rect l="l" t="t" r="r" b="b"/>
            <a:pathLst>
              <a:path w="4713605" h="0">
                <a:moveTo>
                  <a:pt x="0" y="0"/>
                </a:moveTo>
                <a:lnTo>
                  <a:pt x="471335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106039" y="4342612"/>
            <a:ext cx="4713605" cy="0"/>
          </a:xfrm>
          <a:custGeom>
            <a:avLst/>
            <a:gdLst/>
            <a:ahLst/>
            <a:cxnLst/>
            <a:rect l="l" t="t" r="r" b="b"/>
            <a:pathLst>
              <a:path w="4713605" h="0">
                <a:moveTo>
                  <a:pt x="0" y="0"/>
                </a:moveTo>
                <a:lnTo>
                  <a:pt x="471335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583557" y="776477"/>
            <a:ext cx="1301750" cy="636270"/>
          </a:xfrm>
          <a:prstGeom prst="rect">
            <a:avLst/>
          </a:prstGeom>
          <a:solidFill>
            <a:srgbClr val="4F81BC"/>
          </a:solidFill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marL="195580">
              <a:lnSpc>
                <a:spcPct val="100000"/>
              </a:lnSpc>
            </a:pPr>
            <a:r>
              <a:rPr dirty="0" sz="1000" spc="-5" b="1">
                <a:solidFill>
                  <a:srgbClr val="FFFFFF"/>
                </a:solidFill>
                <a:latin typeface="Calibri"/>
                <a:cs typeface="Calibri"/>
              </a:rPr>
              <a:t>SAQ</a:t>
            </a:r>
            <a:r>
              <a:rPr dirty="0" sz="10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PARAMETER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97626" y="776477"/>
            <a:ext cx="1132840" cy="636270"/>
          </a:xfrm>
          <a:prstGeom prst="rect">
            <a:avLst/>
          </a:prstGeom>
          <a:solidFill>
            <a:srgbClr val="4F81BC"/>
          </a:solidFill>
        </p:spPr>
        <p:txBody>
          <a:bodyPr wrap="square" lIns="0" tIns="1968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CHANGE</a:t>
            </a:r>
            <a:r>
              <a:rPr dirty="0" sz="1000" spc="-5" b="1">
                <a:solidFill>
                  <a:srgbClr val="FFFFFF"/>
                </a:solidFill>
                <a:latin typeface="Calibri"/>
                <a:cs typeface="Calibri"/>
              </a:rPr>
              <a:t> FROM</a:t>
            </a: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000" spc="-5" b="1">
                <a:solidFill>
                  <a:srgbClr val="FFFFFF"/>
                </a:solidFill>
                <a:latin typeface="Calibri"/>
                <a:cs typeface="Calibri"/>
              </a:rPr>
              <a:t>BASELINE</a:t>
            </a:r>
            <a:endParaRPr sz="10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  <a:spcBef>
                <a:spcPts val="5"/>
              </a:spcBef>
            </a:pPr>
            <a:r>
              <a:rPr dirty="0" sz="1000" spc="-5" b="1">
                <a:solidFill>
                  <a:srgbClr val="FFFFFF"/>
                </a:solidFill>
                <a:latin typeface="Calibri"/>
                <a:cs typeface="Calibri"/>
              </a:rPr>
              <a:t>(mean+/-SD)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43039" y="776477"/>
            <a:ext cx="763905" cy="636270"/>
          </a:xfrm>
          <a:prstGeom prst="rect">
            <a:avLst/>
          </a:prstGeom>
          <a:solidFill>
            <a:srgbClr val="4F81BC"/>
          </a:solidFill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marL="159385">
              <a:lnSpc>
                <a:spcPct val="100000"/>
              </a:lnSpc>
            </a:pPr>
            <a:r>
              <a:rPr dirty="0" sz="1000" spc="-5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10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VALUE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118739" y="1425194"/>
            <a:ext cx="1452245" cy="500380"/>
          </a:xfrm>
          <a:prstGeom prst="rect">
            <a:avLst/>
          </a:prstGeom>
          <a:solidFill>
            <a:srgbClr val="D0D7E8"/>
          </a:solidFill>
        </p:spPr>
        <p:txBody>
          <a:bodyPr wrap="square" lIns="0" tIns="20320" rIns="0" bIns="0" rtlCol="0" vert="horz">
            <a:spAutoFit/>
          </a:bodyPr>
          <a:lstStyle/>
          <a:p>
            <a:pPr marL="62230">
              <a:lnSpc>
                <a:spcPct val="100000"/>
              </a:lnSpc>
              <a:spcBef>
                <a:spcPts val="160"/>
              </a:spcBef>
            </a:pPr>
            <a:r>
              <a:rPr dirty="0" baseline="25641" sz="975" b="1">
                <a:latin typeface="Calibri"/>
                <a:cs typeface="Calibri"/>
              </a:rPr>
              <a:t>GZ</a:t>
            </a:r>
            <a:r>
              <a:rPr dirty="0" sz="1000" b="1">
                <a:latin typeface="Calibri"/>
                <a:cs typeface="Calibri"/>
              </a:rPr>
              <a:t>FFR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PCI</a:t>
            </a:r>
            <a:endParaRPr sz="1000">
              <a:latin typeface="Calibri"/>
              <a:cs typeface="Calibri"/>
            </a:endParaRPr>
          </a:p>
          <a:p>
            <a:pPr marL="6223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(“Open-label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PCI”)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583557" y="1425194"/>
            <a:ext cx="1301750" cy="506730"/>
          </a:xfrm>
          <a:prstGeom prst="rect">
            <a:avLst/>
          </a:prstGeom>
          <a:solidFill>
            <a:srgbClr val="D0D7E8"/>
          </a:solidFill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marL="8128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PHYSICAL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LIMITATION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897626" y="1425194"/>
            <a:ext cx="1132840" cy="506730"/>
          </a:xfrm>
          <a:prstGeom prst="rect">
            <a:avLst/>
          </a:prstGeom>
          <a:solidFill>
            <a:srgbClr val="D0D7E8"/>
          </a:solidFill>
        </p:spPr>
        <p:txBody>
          <a:bodyPr wrap="square" lIns="0" tIns="1651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30"/>
              </a:spcBef>
            </a:pPr>
            <a:r>
              <a:rPr dirty="0" sz="1400" spc="-5">
                <a:latin typeface="Calibri"/>
                <a:cs typeface="Calibri"/>
              </a:rPr>
              <a:t>16.1</a:t>
            </a:r>
            <a:endParaRPr sz="1400">
              <a:latin typeface="Calibri"/>
              <a:cs typeface="Calibri"/>
            </a:endParaRPr>
          </a:p>
          <a:p>
            <a:pPr algn="ctr" marL="127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(26.1)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43039" y="1931923"/>
            <a:ext cx="763905" cy="555625"/>
          </a:xfrm>
          <a:prstGeom prst="rect">
            <a:avLst/>
          </a:prstGeom>
          <a:solidFill>
            <a:srgbClr val="D0D7E8"/>
          </a:solidFill>
        </p:spPr>
        <p:txBody>
          <a:bodyPr wrap="square" lIns="0" tIns="0" rIns="0" bIns="0" rtlCol="0" vert="horz">
            <a:spAutoFit/>
          </a:bodyPr>
          <a:lstStyle/>
          <a:p>
            <a:pPr marL="179705">
              <a:lnSpc>
                <a:spcPts val="1185"/>
              </a:lnSpc>
            </a:pPr>
            <a:r>
              <a:rPr dirty="0" sz="1400" spc="-5" b="1">
                <a:latin typeface="Calibri"/>
                <a:cs typeface="Calibri"/>
              </a:rPr>
              <a:t>0.008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18739" y="1938273"/>
            <a:ext cx="1452245" cy="549275"/>
          </a:xfrm>
          <a:prstGeom prst="rect">
            <a:avLst/>
          </a:prstGeom>
          <a:solidFill>
            <a:srgbClr val="E9ECF4"/>
          </a:solidFill>
        </p:spPr>
        <p:txBody>
          <a:bodyPr wrap="square" lIns="0" tIns="20320" rIns="0" bIns="0" rtlCol="0" vert="horz">
            <a:spAutoFit/>
          </a:bodyPr>
          <a:lstStyle/>
          <a:p>
            <a:pPr marL="62230">
              <a:lnSpc>
                <a:spcPct val="100000"/>
              </a:lnSpc>
              <a:spcBef>
                <a:spcPts val="160"/>
              </a:spcBef>
            </a:pPr>
            <a:r>
              <a:rPr dirty="0" sz="1000" spc="-5" b="1">
                <a:latin typeface="Calibri"/>
                <a:cs typeface="Calibri"/>
              </a:rPr>
              <a:t>ORBITA</a:t>
            </a:r>
            <a:r>
              <a:rPr dirty="0" sz="1000" spc="-10" b="1">
                <a:latin typeface="Calibri"/>
                <a:cs typeface="Calibri"/>
              </a:rPr>
              <a:t> PLACEBO</a:t>
            </a:r>
            <a:endParaRPr sz="1000">
              <a:latin typeface="Calibri"/>
              <a:cs typeface="Calibri"/>
            </a:endParaRPr>
          </a:p>
          <a:p>
            <a:pPr marL="6223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(Sham </a:t>
            </a:r>
            <a:r>
              <a:rPr dirty="0" sz="1000" spc="-5">
                <a:latin typeface="Calibri"/>
                <a:cs typeface="Calibri"/>
              </a:rPr>
              <a:t>control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PCI)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897626" y="2004948"/>
            <a:ext cx="1132840" cy="482600"/>
          </a:xfrm>
          <a:prstGeom prst="rect">
            <a:avLst/>
          </a:prstGeom>
          <a:solidFill>
            <a:srgbClr val="D0D7E8"/>
          </a:solidFill>
        </p:spPr>
        <p:txBody>
          <a:bodyPr wrap="square" lIns="0" tIns="17145" rIns="0" bIns="0" rtlCol="0" vert="horz">
            <a:spAutoFit/>
          </a:bodyPr>
          <a:lstStyle/>
          <a:p>
            <a:pPr marL="355600" marR="345440" indent="97155">
              <a:lnSpc>
                <a:spcPct val="100000"/>
              </a:lnSpc>
              <a:spcBef>
                <a:spcPts val="135"/>
              </a:spcBef>
            </a:pPr>
            <a:r>
              <a:rPr dirty="0" sz="1400">
                <a:latin typeface="Calibri"/>
                <a:cs typeface="Calibri"/>
              </a:rPr>
              <a:t>5.0  </a:t>
            </a:r>
            <a:r>
              <a:rPr dirty="0" sz="1400" spc="-10">
                <a:latin typeface="Calibri"/>
                <a:cs typeface="Calibri"/>
              </a:rPr>
              <a:t>(</a:t>
            </a:r>
            <a:r>
              <a:rPr dirty="0" sz="1400">
                <a:latin typeface="Calibri"/>
                <a:cs typeface="Calibri"/>
              </a:rPr>
              <a:t>2</a:t>
            </a:r>
            <a:r>
              <a:rPr dirty="0" sz="1400" spc="-10">
                <a:latin typeface="Calibri"/>
                <a:cs typeface="Calibri"/>
              </a:rPr>
              <a:t>1</a:t>
            </a:r>
            <a:r>
              <a:rPr dirty="0" sz="1400">
                <a:latin typeface="Calibri"/>
                <a:cs typeface="Calibri"/>
              </a:rPr>
              <a:t>·2)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118739" y="2500248"/>
            <a:ext cx="1452245" cy="482600"/>
          </a:xfrm>
          <a:prstGeom prst="rect">
            <a:avLst/>
          </a:prstGeom>
          <a:solidFill>
            <a:srgbClr val="E9ECF4"/>
          </a:solidFill>
        </p:spPr>
        <p:txBody>
          <a:bodyPr wrap="square" lIns="0" tIns="20320" rIns="0" bIns="0" rtlCol="0" vert="horz">
            <a:spAutoFit/>
          </a:bodyPr>
          <a:lstStyle/>
          <a:p>
            <a:pPr marL="62230">
              <a:lnSpc>
                <a:spcPct val="100000"/>
              </a:lnSpc>
              <a:spcBef>
                <a:spcPts val="160"/>
              </a:spcBef>
            </a:pPr>
            <a:r>
              <a:rPr dirty="0" baseline="25641" sz="975" b="1">
                <a:latin typeface="Calibri"/>
                <a:cs typeface="Calibri"/>
              </a:rPr>
              <a:t>GZ</a:t>
            </a:r>
            <a:r>
              <a:rPr dirty="0" sz="1000" b="1">
                <a:latin typeface="Calibri"/>
                <a:cs typeface="Calibri"/>
              </a:rPr>
              <a:t>FFR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PCI</a:t>
            </a:r>
            <a:endParaRPr sz="1000">
              <a:latin typeface="Calibri"/>
              <a:cs typeface="Calibri"/>
            </a:endParaRPr>
          </a:p>
          <a:p>
            <a:pPr marL="6223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(“Open-label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PCI”)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583557" y="2661284"/>
            <a:ext cx="13017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4455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ANGINAL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FREQUENCY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897626" y="2503754"/>
            <a:ext cx="1132840" cy="453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20.6</a:t>
            </a:r>
            <a:endParaRPr sz="1400">
              <a:latin typeface="Calibri"/>
              <a:cs typeface="Calibri"/>
            </a:endParaRPr>
          </a:p>
          <a:p>
            <a:pPr algn="ctr" marL="1905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(27.6)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043039" y="2500248"/>
            <a:ext cx="763905" cy="934085"/>
          </a:xfrm>
          <a:prstGeom prst="rect">
            <a:avLst/>
          </a:prstGeom>
          <a:solidFill>
            <a:srgbClr val="E9ECF4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237490">
              <a:lnSpc>
                <a:spcPct val="100000"/>
              </a:lnSpc>
              <a:spcBef>
                <a:spcPts val="5"/>
              </a:spcBef>
            </a:pPr>
            <a:r>
              <a:rPr dirty="0" sz="1000" spc="-10" b="1">
                <a:latin typeface="Calibri"/>
                <a:cs typeface="Calibri"/>
              </a:rPr>
              <a:t>0.030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118739" y="2995548"/>
            <a:ext cx="1452245" cy="438784"/>
          </a:xfrm>
          <a:prstGeom prst="rect">
            <a:avLst/>
          </a:prstGeom>
          <a:solidFill>
            <a:srgbClr val="D0D7E8"/>
          </a:solidFill>
        </p:spPr>
        <p:txBody>
          <a:bodyPr wrap="square" lIns="0" tIns="20320" rIns="0" bIns="0" rtlCol="0" vert="horz">
            <a:spAutoFit/>
          </a:bodyPr>
          <a:lstStyle/>
          <a:p>
            <a:pPr marL="62230">
              <a:lnSpc>
                <a:spcPct val="100000"/>
              </a:lnSpc>
              <a:spcBef>
                <a:spcPts val="160"/>
              </a:spcBef>
            </a:pPr>
            <a:r>
              <a:rPr dirty="0" sz="1000" spc="-5" b="1">
                <a:latin typeface="Calibri"/>
                <a:cs typeface="Calibri"/>
              </a:rPr>
              <a:t>ORBITA</a:t>
            </a:r>
            <a:r>
              <a:rPr dirty="0" sz="1000" spc="-10" b="1">
                <a:latin typeface="Calibri"/>
                <a:cs typeface="Calibri"/>
              </a:rPr>
              <a:t> PLACEBO</a:t>
            </a:r>
            <a:endParaRPr sz="1000">
              <a:latin typeface="Calibri"/>
              <a:cs typeface="Calibri"/>
            </a:endParaRPr>
          </a:p>
          <a:p>
            <a:pPr marL="6223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(Sham </a:t>
            </a:r>
            <a:r>
              <a:rPr dirty="0" sz="1000" spc="-5">
                <a:latin typeface="Calibri"/>
                <a:cs typeface="Calibri"/>
              </a:rPr>
              <a:t>control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PCI)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897626" y="2995548"/>
            <a:ext cx="1132840" cy="438784"/>
          </a:xfrm>
          <a:prstGeom prst="rect">
            <a:avLst/>
          </a:prstGeom>
          <a:solidFill>
            <a:srgbClr val="D0D7E8"/>
          </a:solidFill>
        </p:spPr>
        <p:txBody>
          <a:bodyPr wrap="square" lIns="0" tIns="2032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60"/>
              </a:spcBef>
            </a:pPr>
            <a:r>
              <a:rPr dirty="0" sz="1000" spc="-5">
                <a:latin typeface="Calibri"/>
                <a:cs typeface="Calibri"/>
              </a:rPr>
              <a:t>9.6</a:t>
            </a:r>
            <a:endParaRPr sz="1000">
              <a:latin typeface="Calibri"/>
              <a:cs typeface="Calibri"/>
            </a:endParaRPr>
          </a:p>
          <a:p>
            <a:pPr algn="ctr" marL="127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(28.4)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118739" y="3446653"/>
            <a:ext cx="1452245" cy="438784"/>
          </a:xfrm>
          <a:prstGeom prst="rect">
            <a:avLst/>
          </a:prstGeom>
          <a:solidFill>
            <a:srgbClr val="E9ECF4"/>
          </a:solidFill>
        </p:spPr>
        <p:txBody>
          <a:bodyPr wrap="square" lIns="0" tIns="20955" rIns="0" bIns="0" rtlCol="0" vert="horz">
            <a:spAutoFit/>
          </a:bodyPr>
          <a:lstStyle/>
          <a:p>
            <a:pPr marL="62230">
              <a:lnSpc>
                <a:spcPct val="100000"/>
              </a:lnSpc>
              <a:spcBef>
                <a:spcPts val="165"/>
              </a:spcBef>
            </a:pPr>
            <a:r>
              <a:rPr dirty="0" baseline="25641" sz="975" b="1">
                <a:latin typeface="Calibri"/>
                <a:cs typeface="Calibri"/>
              </a:rPr>
              <a:t>GZ</a:t>
            </a:r>
            <a:r>
              <a:rPr dirty="0" sz="1000" b="1">
                <a:latin typeface="Calibri"/>
                <a:cs typeface="Calibri"/>
              </a:rPr>
              <a:t>FFR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PCI</a:t>
            </a:r>
            <a:endParaRPr sz="1000">
              <a:latin typeface="Calibri"/>
              <a:cs typeface="Calibri"/>
            </a:endParaRPr>
          </a:p>
          <a:p>
            <a:pPr marL="6223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(“Open-label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PCI”)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583557" y="3446653"/>
            <a:ext cx="1301750" cy="889635"/>
          </a:xfrm>
          <a:prstGeom prst="rect">
            <a:avLst/>
          </a:prstGeom>
          <a:solidFill>
            <a:srgbClr val="E9ECF4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Times New Roman"/>
              <a:cs typeface="Times New Roman"/>
            </a:endParaRPr>
          </a:p>
          <a:p>
            <a:pPr marL="14859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Calibri"/>
                <a:cs typeface="Calibri"/>
              </a:rPr>
              <a:t>ANGINAL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STABILITY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897626" y="3455670"/>
            <a:ext cx="113284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-3.4</a:t>
            </a:r>
            <a:endParaRPr sz="1000">
              <a:latin typeface="Calibri"/>
              <a:cs typeface="Calibri"/>
            </a:endParaRPr>
          </a:p>
          <a:p>
            <a:pPr algn="ctr" marL="127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(32.9)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312786" y="3760419"/>
            <a:ext cx="2387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latin typeface="Calibri"/>
                <a:cs typeface="Calibri"/>
              </a:rPr>
              <a:t>0.77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118739" y="3897820"/>
            <a:ext cx="1452245" cy="438784"/>
          </a:xfrm>
          <a:prstGeom prst="rect">
            <a:avLst/>
          </a:prstGeom>
          <a:solidFill>
            <a:srgbClr val="D0D7E8"/>
          </a:solidFill>
        </p:spPr>
        <p:txBody>
          <a:bodyPr wrap="square" lIns="0" tIns="20955" rIns="0" bIns="0" rtlCol="0" vert="horz">
            <a:spAutoFit/>
          </a:bodyPr>
          <a:lstStyle/>
          <a:p>
            <a:pPr marL="62230">
              <a:lnSpc>
                <a:spcPct val="100000"/>
              </a:lnSpc>
              <a:spcBef>
                <a:spcPts val="165"/>
              </a:spcBef>
            </a:pPr>
            <a:r>
              <a:rPr dirty="0" sz="1000" spc="-5" b="1">
                <a:latin typeface="Calibri"/>
                <a:cs typeface="Calibri"/>
              </a:rPr>
              <a:t>ORBITA</a:t>
            </a:r>
            <a:r>
              <a:rPr dirty="0" sz="1000" spc="-10" b="1">
                <a:latin typeface="Calibri"/>
                <a:cs typeface="Calibri"/>
              </a:rPr>
              <a:t> PLACEBO</a:t>
            </a:r>
            <a:endParaRPr sz="1000">
              <a:latin typeface="Calibri"/>
              <a:cs typeface="Calibri"/>
            </a:endParaRPr>
          </a:p>
          <a:p>
            <a:pPr marL="6223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(Sham </a:t>
            </a:r>
            <a:r>
              <a:rPr dirty="0" sz="1000" spc="-5">
                <a:latin typeface="Calibri"/>
                <a:cs typeface="Calibri"/>
              </a:rPr>
              <a:t>control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PCI)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897626" y="3897820"/>
            <a:ext cx="1132840" cy="438784"/>
          </a:xfrm>
          <a:prstGeom prst="rect">
            <a:avLst/>
          </a:prstGeom>
          <a:solidFill>
            <a:srgbClr val="D0D7E8"/>
          </a:solidFill>
        </p:spPr>
        <p:txBody>
          <a:bodyPr wrap="square" lIns="0" tIns="2095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65"/>
              </a:spcBef>
            </a:pPr>
            <a:r>
              <a:rPr dirty="0" sz="1000" spc="-5">
                <a:latin typeface="Calibri"/>
                <a:cs typeface="Calibri"/>
              </a:rPr>
              <a:t>-5.1</a:t>
            </a:r>
            <a:endParaRPr sz="1000">
              <a:latin typeface="Calibri"/>
              <a:cs typeface="Calibri"/>
            </a:endParaRPr>
          </a:p>
          <a:p>
            <a:pPr algn="ctr" marL="127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(31.6)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187196" y="1994916"/>
            <a:ext cx="1804670" cy="1524000"/>
          </a:xfrm>
          <a:custGeom>
            <a:avLst/>
            <a:gdLst/>
            <a:ahLst/>
            <a:cxnLst/>
            <a:rect l="l" t="t" r="r" b="b"/>
            <a:pathLst>
              <a:path w="1804670" h="1524000">
                <a:moveTo>
                  <a:pt x="0" y="1523999"/>
                </a:moveTo>
                <a:lnTo>
                  <a:pt x="1804415" y="1523999"/>
                </a:lnTo>
                <a:lnTo>
                  <a:pt x="1804415" y="0"/>
                </a:lnTo>
                <a:lnTo>
                  <a:pt x="0" y="0"/>
                </a:lnTo>
                <a:lnTo>
                  <a:pt x="0" y="152399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187196" y="1972055"/>
            <a:ext cx="1804670" cy="1546860"/>
          </a:xfrm>
          <a:custGeom>
            <a:avLst/>
            <a:gdLst/>
            <a:ahLst/>
            <a:cxnLst/>
            <a:rect l="l" t="t" r="r" b="b"/>
            <a:pathLst>
              <a:path w="1804670" h="1546860">
                <a:moveTo>
                  <a:pt x="0" y="1546860"/>
                </a:moveTo>
                <a:lnTo>
                  <a:pt x="1804415" y="1546860"/>
                </a:lnTo>
                <a:lnTo>
                  <a:pt x="1804415" y="0"/>
                </a:lnTo>
                <a:lnTo>
                  <a:pt x="0" y="0"/>
                </a:lnTo>
                <a:lnTo>
                  <a:pt x="0" y="154686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1540510" y="1993519"/>
            <a:ext cx="1110615" cy="6438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R="5715">
              <a:lnSpc>
                <a:spcPct val="100000"/>
              </a:lnSpc>
              <a:spcBef>
                <a:spcPts val="105"/>
              </a:spcBef>
            </a:pPr>
            <a:r>
              <a:rPr dirty="0" baseline="24691" sz="1350" b="1">
                <a:solidFill>
                  <a:srgbClr val="FFFFFF"/>
                </a:solidFill>
                <a:latin typeface="Calibri"/>
                <a:cs typeface="Calibri"/>
              </a:rPr>
              <a:t>GZ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FFR</a:t>
            </a:r>
            <a:endParaRPr sz="1350">
              <a:latin typeface="Calibri"/>
              <a:cs typeface="Calibri"/>
            </a:endParaRPr>
          </a:p>
          <a:p>
            <a:pPr algn="ctr" marR="5080">
              <a:lnSpc>
                <a:spcPct val="100000"/>
              </a:lnSpc>
            </a:pP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Mean</a:t>
            </a:r>
            <a:r>
              <a:rPr dirty="0" sz="1350" spc="-1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FFR=0.78</a:t>
            </a:r>
            <a:endParaRPr sz="1350">
              <a:latin typeface="Calibri"/>
              <a:cs typeface="Calibri"/>
            </a:endParaRPr>
          </a:p>
          <a:p>
            <a:pPr algn="ctr" marR="2540">
              <a:lnSpc>
                <a:spcPct val="100000"/>
              </a:lnSpc>
            </a:pPr>
            <a:r>
              <a:rPr dirty="0" sz="1350" spc="-5" b="1">
                <a:solidFill>
                  <a:srgbClr val="FFFFFF"/>
                </a:solidFill>
                <a:latin typeface="Calibri"/>
                <a:cs typeface="Calibri"/>
              </a:rPr>
              <a:t>SD=0.02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540510" y="2816733"/>
            <a:ext cx="1110615" cy="6445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R="4445">
              <a:lnSpc>
                <a:spcPct val="100000"/>
              </a:lnSpc>
              <a:spcBef>
                <a:spcPts val="105"/>
              </a:spcBef>
            </a:pPr>
            <a:r>
              <a:rPr dirty="0" sz="1350" spc="-20" b="1">
                <a:solidFill>
                  <a:srgbClr val="FFFFFF"/>
                </a:solidFill>
                <a:latin typeface="Calibri"/>
                <a:cs typeface="Calibri"/>
              </a:rPr>
              <a:t>ORBITA</a:t>
            </a:r>
            <a:endParaRPr sz="1350">
              <a:latin typeface="Calibri"/>
              <a:cs typeface="Calibri"/>
            </a:endParaRPr>
          </a:p>
          <a:p>
            <a:pPr algn="ctr" marR="5080">
              <a:lnSpc>
                <a:spcPct val="100000"/>
              </a:lnSpc>
            </a:pP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Mean</a:t>
            </a:r>
            <a:r>
              <a:rPr dirty="0" sz="1350" spc="-1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FFR=0.69</a:t>
            </a:r>
            <a:endParaRPr sz="1350">
              <a:latin typeface="Calibri"/>
              <a:cs typeface="Calibri"/>
            </a:endParaRPr>
          </a:p>
          <a:p>
            <a:pPr algn="ctr" marR="2540">
              <a:lnSpc>
                <a:spcPct val="100000"/>
              </a:lnSpc>
            </a:pPr>
            <a:r>
              <a:rPr dirty="0" sz="1350" spc="-5" b="1">
                <a:solidFill>
                  <a:srgbClr val="FFFFFF"/>
                </a:solidFill>
                <a:latin typeface="Calibri"/>
                <a:cs typeface="Calibri"/>
              </a:rPr>
              <a:t>SD=0.16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998207" y="36576"/>
            <a:ext cx="1042669" cy="300355"/>
          </a:xfrm>
          <a:custGeom>
            <a:avLst/>
            <a:gdLst/>
            <a:ahLst/>
            <a:cxnLst/>
            <a:rect l="l" t="t" r="r" b="b"/>
            <a:pathLst>
              <a:path w="1042670" h="300355">
                <a:moveTo>
                  <a:pt x="0" y="300227"/>
                </a:moveTo>
                <a:lnTo>
                  <a:pt x="1042416" y="300227"/>
                </a:lnTo>
                <a:lnTo>
                  <a:pt x="1042416" y="0"/>
                </a:lnTo>
                <a:lnTo>
                  <a:pt x="0" y="0"/>
                </a:lnTo>
                <a:lnTo>
                  <a:pt x="0" y="300227"/>
                </a:lnTo>
                <a:close/>
              </a:path>
            </a:pathLst>
          </a:custGeom>
          <a:solidFill>
            <a:srgbClr val="0000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7078218" y="57149"/>
            <a:ext cx="836294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24691" sz="1350" spc="-7">
                <a:solidFill>
                  <a:srgbClr val="FFFFFF"/>
                </a:solidFill>
                <a:latin typeface="Calibri"/>
                <a:cs typeface="Calibri"/>
              </a:rPr>
              <a:t>GZ</a:t>
            </a:r>
            <a:r>
              <a:rPr dirty="0" sz="1350" spc="-5">
                <a:solidFill>
                  <a:srgbClr val="FFFFFF"/>
                </a:solidFill>
                <a:latin typeface="Calibri"/>
                <a:cs typeface="Calibri"/>
              </a:rPr>
              <a:t>FFR</a:t>
            </a:r>
            <a:r>
              <a:rPr dirty="0" sz="135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spc="-5">
                <a:solidFill>
                  <a:srgbClr val="FFFFFF"/>
                </a:solidFill>
                <a:latin typeface="Calibri"/>
                <a:cs typeface="Calibri"/>
              </a:rPr>
              <a:t>Study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29539" y="4909515"/>
            <a:ext cx="6881495" cy="140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50" spc="-5">
                <a:solidFill>
                  <a:srgbClr val="FFFFFF"/>
                </a:solidFill>
                <a:latin typeface="Calibri"/>
                <a:cs typeface="Calibri"/>
              </a:rPr>
              <a:t>Al-Lamee,</a:t>
            </a:r>
            <a:r>
              <a:rPr dirty="0" sz="75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-5">
                <a:solidFill>
                  <a:srgbClr val="FFFFFF"/>
                </a:solidFill>
                <a:latin typeface="Calibri"/>
                <a:cs typeface="Calibri"/>
              </a:rPr>
              <a:t>R.,</a:t>
            </a: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-5">
                <a:solidFill>
                  <a:srgbClr val="FFFFFF"/>
                </a:solidFill>
                <a:latin typeface="Calibri"/>
                <a:cs typeface="Calibri"/>
              </a:rPr>
              <a:t>Thompson,</a:t>
            </a: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>
                <a:solidFill>
                  <a:srgbClr val="FFFFFF"/>
                </a:solidFill>
                <a:latin typeface="Calibri"/>
                <a:cs typeface="Calibri"/>
              </a:rPr>
              <a:t>D.,</a:t>
            </a:r>
            <a:r>
              <a:rPr dirty="0" sz="750" spc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-5">
                <a:solidFill>
                  <a:srgbClr val="FFFFFF"/>
                </a:solidFill>
                <a:latin typeface="Calibri"/>
                <a:cs typeface="Calibri"/>
              </a:rPr>
              <a:t>Dehbi,</a:t>
            </a:r>
            <a:r>
              <a:rPr dirty="0" sz="75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>
                <a:solidFill>
                  <a:srgbClr val="FFFFFF"/>
                </a:solidFill>
                <a:latin typeface="Calibri"/>
                <a:cs typeface="Calibri"/>
              </a:rPr>
              <a:t>H.-M.,</a:t>
            </a:r>
            <a:r>
              <a:rPr dirty="0" sz="75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-5">
                <a:solidFill>
                  <a:srgbClr val="FFFFFF"/>
                </a:solidFill>
                <a:latin typeface="Calibri"/>
                <a:cs typeface="Calibri"/>
              </a:rPr>
              <a:t>Sen,</a:t>
            </a: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-5">
                <a:solidFill>
                  <a:srgbClr val="FFFFFF"/>
                </a:solidFill>
                <a:latin typeface="Calibri"/>
                <a:cs typeface="Calibri"/>
              </a:rPr>
              <a:t>S.,</a:t>
            </a: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>
                <a:solidFill>
                  <a:srgbClr val="FFFFFF"/>
                </a:solidFill>
                <a:latin typeface="Calibri"/>
                <a:cs typeface="Calibri"/>
              </a:rPr>
              <a:t>Tang,</a:t>
            </a: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>
                <a:solidFill>
                  <a:srgbClr val="FFFFFF"/>
                </a:solidFill>
                <a:latin typeface="Calibri"/>
                <a:cs typeface="Calibri"/>
              </a:rPr>
              <a:t>K.,</a:t>
            </a:r>
            <a:r>
              <a:rPr dirty="0" sz="750" spc="-5">
                <a:solidFill>
                  <a:srgbClr val="FFFFFF"/>
                </a:solidFill>
                <a:latin typeface="Calibri"/>
                <a:cs typeface="Calibri"/>
              </a:rPr>
              <a:t> Davies,</a:t>
            </a: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>
                <a:solidFill>
                  <a:srgbClr val="FFFFFF"/>
                </a:solidFill>
                <a:latin typeface="Calibri"/>
                <a:cs typeface="Calibri"/>
              </a:rPr>
              <a:t>J.,</a:t>
            </a:r>
            <a:r>
              <a:rPr dirty="0" sz="75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>
                <a:solidFill>
                  <a:srgbClr val="FFFFFF"/>
                </a:solidFill>
                <a:latin typeface="Calibri"/>
                <a:cs typeface="Calibri"/>
              </a:rPr>
              <a:t>et</a:t>
            </a:r>
            <a:r>
              <a:rPr dirty="0" sz="75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-5">
                <a:solidFill>
                  <a:srgbClr val="FFFFFF"/>
                </a:solidFill>
                <a:latin typeface="Calibri"/>
                <a:cs typeface="Calibri"/>
              </a:rPr>
              <a:t>al.</a:t>
            </a:r>
            <a:r>
              <a:rPr dirty="0" sz="75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-5">
                <a:solidFill>
                  <a:srgbClr val="FFFFFF"/>
                </a:solidFill>
                <a:latin typeface="Calibri"/>
                <a:cs typeface="Calibri"/>
              </a:rPr>
              <a:t>(2018).</a:t>
            </a:r>
            <a:r>
              <a:rPr dirty="0" sz="75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-5">
                <a:solidFill>
                  <a:srgbClr val="FFFFFF"/>
                </a:solidFill>
                <a:latin typeface="Calibri"/>
                <a:cs typeface="Calibri"/>
              </a:rPr>
              <a:t>Percutaneous </a:t>
            </a:r>
            <a:r>
              <a:rPr dirty="0" sz="750">
                <a:solidFill>
                  <a:srgbClr val="FFFFFF"/>
                </a:solidFill>
                <a:latin typeface="Calibri"/>
                <a:cs typeface="Calibri"/>
              </a:rPr>
              <a:t>coronary</a:t>
            </a:r>
            <a:r>
              <a:rPr dirty="0" sz="75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-5">
                <a:solidFill>
                  <a:srgbClr val="FFFFFF"/>
                </a:solidFill>
                <a:latin typeface="Calibri"/>
                <a:cs typeface="Calibri"/>
              </a:rPr>
              <a:t>intervention</a:t>
            </a:r>
            <a:r>
              <a:rPr dirty="0" sz="750" spc="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-5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75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-5">
                <a:solidFill>
                  <a:srgbClr val="FFFFFF"/>
                </a:solidFill>
                <a:latin typeface="Calibri"/>
                <a:cs typeface="Calibri"/>
              </a:rPr>
              <a:t>stable</a:t>
            </a:r>
            <a:r>
              <a:rPr dirty="0" sz="7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-5">
                <a:solidFill>
                  <a:srgbClr val="FFFFFF"/>
                </a:solidFill>
                <a:latin typeface="Calibri"/>
                <a:cs typeface="Calibri"/>
              </a:rPr>
              <a:t>angina</a:t>
            </a:r>
            <a:r>
              <a:rPr dirty="0" sz="75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-5">
                <a:solidFill>
                  <a:srgbClr val="FFFFFF"/>
                </a:solidFill>
                <a:latin typeface="Calibri"/>
                <a:cs typeface="Calibri"/>
              </a:rPr>
              <a:t>(ORBITA)</a:t>
            </a:r>
            <a:r>
              <a:rPr dirty="0" sz="750" spc="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i="1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750" spc="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-5" i="1">
                <a:solidFill>
                  <a:srgbClr val="FFFFFF"/>
                </a:solidFill>
                <a:latin typeface="Calibri"/>
                <a:cs typeface="Calibri"/>
              </a:rPr>
              <a:t>Lancet</a:t>
            </a:r>
            <a:r>
              <a:rPr dirty="0" sz="750" spc="-5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75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-5" i="1">
                <a:solidFill>
                  <a:srgbClr val="FFFFFF"/>
                </a:solidFill>
                <a:latin typeface="Calibri"/>
                <a:cs typeface="Calibri"/>
              </a:rPr>
              <a:t>391</a:t>
            </a:r>
            <a:r>
              <a:rPr dirty="0" sz="750" spc="-5">
                <a:solidFill>
                  <a:srgbClr val="FFFFFF"/>
                </a:solidFill>
                <a:latin typeface="Calibri"/>
                <a:cs typeface="Calibri"/>
              </a:rPr>
              <a:t>(10115),</a:t>
            </a:r>
            <a:r>
              <a:rPr dirty="0" sz="75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>
                <a:solidFill>
                  <a:srgbClr val="FFFFFF"/>
                </a:solidFill>
                <a:latin typeface="Calibri"/>
                <a:cs typeface="Calibri"/>
              </a:rPr>
              <a:t>31–40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168651" y="85343"/>
            <a:ext cx="4627245" cy="646430"/>
          </a:xfrm>
          <a:custGeom>
            <a:avLst/>
            <a:gdLst/>
            <a:ahLst/>
            <a:cxnLst/>
            <a:rect l="l" t="t" r="r" b="b"/>
            <a:pathLst>
              <a:path w="4627245" h="646430">
                <a:moveTo>
                  <a:pt x="0" y="646176"/>
                </a:moveTo>
                <a:lnTo>
                  <a:pt x="4626863" y="646176"/>
                </a:lnTo>
                <a:lnTo>
                  <a:pt x="4626863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>
            <a:spLocks noGrp="1"/>
          </p:cNvSpPr>
          <p:nvPr>
            <p:ph type="title"/>
          </p:nvPr>
        </p:nvSpPr>
        <p:spPr>
          <a:xfrm>
            <a:off x="2843910" y="103123"/>
            <a:ext cx="3278504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28575">
              <a:lnSpc>
                <a:spcPct val="100000"/>
              </a:lnSpc>
              <a:spcBef>
                <a:spcPts val="100"/>
              </a:spcBef>
            </a:pPr>
            <a:r>
              <a:rPr dirty="0" baseline="25462" sz="1800">
                <a:latin typeface="Calibri"/>
                <a:cs typeface="Calibri"/>
              </a:rPr>
              <a:t>GZ</a:t>
            </a:r>
            <a:r>
              <a:rPr dirty="0" sz="1800">
                <a:latin typeface="Calibri"/>
                <a:cs typeface="Calibri"/>
              </a:rPr>
              <a:t>FFR </a:t>
            </a:r>
            <a:r>
              <a:rPr dirty="0" sz="1800" spc="-5">
                <a:latin typeface="Calibri"/>
                <a:cs typeface="Calibri"/>
              </a:rPr>
              <a:t>PCI </a:t>
            </a:r>
            <a:r>
              <a:rPr dirty="0" sz="1800" spc="-10">
                <a:latin typeface="Calibri"/>
                <a:cs typeface="Calibri"/>
              </a:rPr>
              <a:t>versus </a:t>
            </a:r>
            <a:r>
              <a:rPr dirty="0" sz="1800" spc="-30">
                <a:latin typeface="Calibri"/>
                <a:cs typeface="Calibri"/>
              </a:rPr>
              <a:t>ORBITA </a:t>
            </a:r>
            <a:r>
              <a:rPr dirty="0" sz="1800" spc="-10">
                <a:latin typeface="Calibri"/>
                <a:cs typeface="Calibri"/>
              </a:rPr>
              <a:t>PLACEBO  </a:t>
            </a:r>
            <a:r>
              <a:rPr dirty="0" sz="1800" spc="-25">
                <a:latin typeface="Calibri"/>
                <a:cs typeface="Calibri"/>
              </a:rPr>
              <a:t>SEATTLE </a:t>
            </a:r>
            <a:r>
              <a:rPr dirty="0" sz="1800">
                <a:latin typeface="Calibri"/>
                <a:cs typeface="Calibri"/>
              </a:rPr>
              <a:t>ANGINA</a:t>
            </a:r>
            <a:r>
              <a:rPr dirty="0" sz="1800" spc="-6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QUESTIONNAIRE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187196" y="864108"/>
            <a:ext cx="1804670" cy="1130935"/>
          </a:xfrm>
          <a:custGeom>
            <a:avLst/>
            <a:gdLst/>
            <a:ahLst/>
            <a:cxnLst/>
            <a:rect l="l" t="t" r="r" b="b"/>
            <a:pathLst>
              <a:path w="1804670" h="1130935">
                <a:moveTo>
                  <a:pt x="0" y="1130808"/>
                </a:moveTo>
                <a:lnTo>
                  <a:pt x="1804415" y="1130808"/>
                </a:lnTo>
                <a:lnTo>
                  <a:pt x="1804415" y="0"/>
                </a:lnTo>
                <a:lnTo>
                  <a:pt x="0" y="0"/>
                </a:lnTo>
                <a:lnTo>
                  <a:pt x="0" y="113080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187196" y="864108"/>
            <a:ext cx="1804670" cy="1130935"/>
          </a:xfrm>
          <a:custGeom>
            <a:avLst/>
            <a:gdLst/>
            <a:ahLst/>
            <a:cxnLst/>
            <a:rect l="l" t="t" r="r" b="b"/>
            <a:pathLst>
              <a:path w="1804670" h="1130935">
                <a:moveTo>
                  <a:pt x="0" y="1130808"/>
                </a:moveTo>
                <a:lnTo>
                  <a:pt x="1804415" y="1130808"/>
                </a:lnTo>
                <a:lnTo>
                  <a:pt x="1804415" y="0"/>
                </a:lnTo>
                <a:lnTo>
                  <a:pt x="0" y="0"/>
                </a:lnTo>
                <a:lnTo>
                  <a:pt x="0" y="113080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1439925" y="885190"/>
            <a:ext cx="1312545" cy="438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R="6985">
              <a:lnSpc>
                <a:spcPct val="100000"/>
              </a:lnSpc>
              <a:spcBef>
                <a:spcPts val="105"/>
              </a:spcBef>
            </a:pPr>
            <a:r>
              <a:rPr dirty="0" baseline="24691" sz="1350" b="1">
                <a:solidFill>
                  <a:srgbClr val="FFFFFF"/>
                </a:solidFill>
                <a:latin typeface="Calibri"/>
                <a:cs typeface="Calibri"/>
              </a:rPr>
              <a:t>GZ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FFR</a:t>
            </a:r>
            <a:endParaRPr sz="1350">
              <a:latin typeface="Calibri"/>
              <a:cs typeface="Calibri"/>
            </a:endParaRPr>
          </a:p>
          <a:p>
            <a:pPr algn="ctr" marR="5080">
              <a:lnSpc>
                <a:spcPct val="100000"/>
              </a:lnSpc>
            </a:pP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94% FFR</a:t>
            </a:r>
            <a:r>
              <a:rPr dirty="0" sz="135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spc="-5" b="1">
                <a:solidFill>
                  <a:srgbClr val="FFFFFF"/>
                </a:solidFill>
                <a:latin typeface="Calibri"/>
                <a:cs typeface="Calibri"/>
              </a:rPr>
              <a:t>0.75-0.80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538986" y="1502791"/>
            <a:ext cx="1113790" cy="438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R="5080" indent="284480">
              <a:lnSpc>
                <a:spcPct val="100000"/>
              </a:lnSpc>
              <a:spcBef>
                <a:spcPts val="105"/>
              </a:spcBef>
            </a:pPr>
            <a:r>
              <a:rPr dirty="0" sz="1350" spc="-20" b="1">
                <a:solidFill>
                  <a:srgbClr val="FFFFFF"/>
                </a:solidFill>
                <a:latin typeface="Calibri"/>
                <a:cs typeface="Calibri"/>
              </a:rPr>
              <a:t>ORBITA  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29% FFR &gt;</a:t>
            </a:r>
            <a:r>
              <a:rPr dirty="0" sz="1350" spc="-10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0.80</a:t>
            </a:r>
            <a:endParaRPr sz="1350">
              <a:latin typeface="Calibri"/>
              <a:cs typeface="Calibri"/>
            </a:endParaRPr>
          </a:p>
        </p:txBody>
      </p:sp>
      <p:graphicFrame>
        <p:nvGraphicFramePr>
          <p:cNvPr id="60" name="object 60"/>
          <p:cNvGraphicFramePr>
            <a:graphicFrameLocks noGrp="1"/>
          </p:cNvGraphicFramePr>
          <p:nvPr/>
        </p:nvGraphicFramePr>
        <p:xfrm>
          <a:off x="1180998" y="3688841"/>
          <a:ext cx="1867535" cy="69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5950"/>
                <a:gridCol w="615950"/>
                <a:gridCol w="615950"/>
              </a:tblGrid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980"/>
                        </a:lnSpc>
                      </a:pP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ORBITA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980"/>
                        </a:lnSpc>
                      </a:pPr>
                      <a:r>
                        <a:rPr dirty="0" baseline="27777" sz="9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GZ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FFR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57785">
                        <a:lnSpc>
                          <a:spcPts val="980"/>
                        </a:lnSpc>
                      </a:pP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Age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980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66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(9)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980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60.5</a:t>
                      </a:r>
                      <a:r>
                        <a:rPr dirty="0" sz="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(9)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57785">
                        <a:lnSpc>
                          <a:spcPts val="980"/>
                        </a:lnSpc>
                      </a:pP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Male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980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73.0%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98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76%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57785">
                        <a:lnSpc>
                          <a:spcPts val="980"/>
                        </a:lnSpc>
                      </a:pP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Diabetes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98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18%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98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23%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57785">
                        <a:lnSpc>
                          <a:spcPts val="980"/>
                        </a:lnSpc>
                      </a:pP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HTN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98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69%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980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72.1%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4380" y="1508760"/>
            <a:ext cx="7804784" cy="3055620"/>
          </a:xfrm>
          <a:custGeom>
            <a:avLst/>
            <a:gdLst/>
            <a:ahLst/>
            <a:cxnLst/>
            <a:rect l="l" t="t" r="r" b="b"/>
            <a:pathLst>
              <a:path w="7804784" h="3055620">
                <a:moveTo>
                  <a:pt x="0" y="3055620"/>
                </a:moveTo>
                <a:lnTo>
                  <a:pt x="7804404" y="3055620"/>
                </a:lnTo>
                <a:lnTo>
                  <a:pt x="7804404" y="0"/>
                </a:lnTo>
                <a:lnTo>
                  <a:pt x="0" y="0"/>
                </a:lnTo>
                <a:lnTo>
                  <a:pt x="0" y="30556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85090" rIns="0" bIns="0" rtlCol="0" vert="horz">
            <a:spAutoFit/>
          </a:bodyPr>
          <a:lstStyle/>
          <a:p>
            <a:pPr marL="306070" indent="-25781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06070" algn="l"/>
                <a:tab pos="307340" algn="l"/>
              </a:tabLst>
            </a:pPr>
            <a:r>
              <a:rPr dirty="0" spc="-5"/>
              <a:t>Small single </a:t>
            </a:r>
            <a:r>
              <a:rPr dirty="0" spc="-10"/>
              <a:t>centre</a:t>
            </a:r>
            <a:r>
              <a:rPr dirty="0" spc="-20"/>
              <a:t> </a:t>
            </a:r>
            <a:r>
              <a:rPr dirty="0" spc="-10"/>
              <a:t>study</a:t>
            </a:r>
          </a:p>
          <a:p>
            <a:pPr marL="306070" indent="-25781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06070" algn="l"/>
                <a:tab pos="307340" algn="l"/>
              </a:tabLst>
            </a:pPr>
            <a:r>
              <a:rPr dirty="0" spc="-10"/>
              <a:t>Difficult </a:t>
            </a:r>
            <a:r>
              <a:rPr dirty="0" spc="-15"/>
              <a:t>to</a:t>
            </a:r>
            <a:r>
              <a:rPr dirty="0" spc="-25"/>
              <a:t> </a:t>
            </a:r>
            <a:r>
              <a:rPr dirty="0" spc="-5"/>
              <a:t>recruit</a:t>
            </a:r>
          </a:p>
          <a:p>
            <a:pPr marL="306070" indent="-25781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06070" algn="l"/>
                <a:tab pos="307340" algn="l"/>
              </a:tabLst>
            </a:pPr>
            <a:r>
              <a:rPr dirty="0" spc="-5"/>
              <a:t>51% of </a:t>
            </a:r>
            <a:r>
              <a:rPr dirty="0" spc="-10"/>
              <a:t>patients </a:t>
            </a:r>
            <a:r>
              <a:rPr dirty="0" spc="-5"/>
              <a:t>had single vessel </a:t>
            </a:r>
            <a:r>
              <a:rPr dirty="0" baseline="24305" sz="2400" spc="-7"/>
              <a:t>GZ</a:t>
            </a:r>
            <a:r>
              <a:rPr dirty="0" sz="2400" spc="-5"/>
              <a:t>FFR</a:t>
            </a:r>
            <a:r>
              <a:rPr dirty="0" sz="2400" spc="5"/>
              <a:t> </a:t>
            </a:r>
            <a:r>
              <a:rPr dirty="0" sz="2400" spc="-10"/>
              <a:t>stenosis</a:t>
            </a:r>
            <a:endParaRPr sz="2400"/>
          </a:p>
          <a:p>
            <a:pPr marL="306070" indent="-25781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06070" algn="l"/>
                <a:tab pos="307340" algn="l"/>
              </a:tabLst>
            </a:pPr>
            <a:r>
              <a:rPr dirty="0" spc="-5"/>
              <a:t>49% </a:t>
            </a:r>
            <a:r>
              <a:rPr dirty="0" spc="-10"/>
              <a:t>of patients </a:t>
            </a:r>
            <a:r>
              <a:rPr dirty="0" spc="-5"/>
              <a:t>had </a:t>
            </a:r>
            <a:r>
              <a:rPr dirty="0" spc="-15"/>
              <a:t>bystander </a:t>
            </a:r>
            <a:r>
              <a:rPr dirty="0" baseline="24305" sz="2400" spc="-7"/>
              <a:t>GZ</a:t>
            </a:r>
            <a:r>
              <a:rPr dirty="0" sz="2400" spc="-5"/>
              <a:t>FFR </a:t>
            </a:r>
            <a:r>
              <a:rPr dirty="0" sz="2400" spc="-10"/>
              <a:t>stenosis </a:t>
            </a:r>
            <a:r>
              <a:rPr dirty="0" sz="2400" spc="-15"/>
              <a:t>following</a:t>
            </a:r>
            <a:r>
              <a:rPr dirty="0" sz="2400" spc="50"/>
              <a:t> </a:t>
            </a:r>
            <a:r>
              <a:rPr dirty="0" sz="2400"/>
              <a:t>PCI</a:t>
            </a:r>
            <a:endParaRPr sz="2400"/>
          </a:p>
          <a:p>
            <a:pPr marL="306070">
              <a:lnSpc>
                <a:spcPct val="100000"/>
              </a:lnSpc>
            </a:pPr>
            <a:r>
              <a:rPr dirty="0" spc="-5"/>
              <a:t>of </a:t>
            </a:r>
            <a:r>
              <a:rPr dirty="0" spc="-20"/>
              <a:t>different</a:t>
            </a:r>
            <a:r>
              <a:rPr dirty="0" spc="-5"/>
              <a:t> vessel</a:t>
            </a:r>
          </a:p>
          <a:p>
            <a:pPr marL="306070" indent="-25781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06070" algn="l"/>
                <a:tab pos="307340" algn="l"/>
              </a:tabLst>
            </a:pPr>
            <a:r>
              <a:rPr dirty="0" spc="-5"/>
              <a:t>Short </a:t>
            </a:r>
            <a:r>
              <a:rPr dirty="0" spc="-15"/>
              <a:t>follow-up </a:t>
            </a:r>
            <a:r>
              <a:rPr dirty="0" spc="-5"/>
              <a:t>but </a:t>
            </a:r>
            <a:r>
              <a:rPr dirty="0"/>
              <a:t>2x </a:t>
            </a:r>
            <a:r>
              <a:rPr dirty="0" spc="-10"/>
              <a:t>longer </a:t>
            </a:r>
            <a:r>
              <a:rPr dirty="0"/>
              <a:t>than</a:t>
            </a:r>
            <a:r>
              <a:rPr dirty="0" spc="-20"/>
              <a:t> </a:t>
            </a:r>
            <a:r>
              <a:rPr dirty="0" spc="-40"/>
              <a:t>ORBITA</a:t>
            </a:r>
          </a:p>
          <a:p>
            <a:pPr marL="306070" indent="-25781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06070" algn="l"/>
                <a:tab pos="307340" algn="l"/>
              </a:tabLst>
            </a:pPr>
            <a:r>
              <a:rPr dirty="0"/>
              <a:t>No </a:t>
            </a:r>
            <a:r>
              <a:rPr dirty="0" spc="-5"/>
              <a:t>sham</a:t>
            </a:r>
            <a:r>
              <a:rPr dirty="0" spc="-35"/>
              <a:t> </a:t>
            </a:r>
            <a:r>
              <a:rPr dirty="0" spc="-15"/>
              <a:t>control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27376" y="557783"/>
            <a:ext cx="3773804" cy="746760"/>
          </a:xfrm>
          <a:prstGeom prst="rect"/>
          <a:solidFill>
            <a:srgbClr val="252525"/>
          </a:solidFill>
        </p:spPr>
        <p:txBody>
          <a:bodyPr wrap="square" lIns="0" tIns="104139" rIns="0" bIns="0" rtlCol="0" vert="horz">
            <a:spAutoFit/>
          </a:bodyPr>
          <a:lstStyle/>
          <a:p>
            <a:pPr marL="880744">
              <a:lnSpc>
                <a:spcPct val="100000"/>
              </a:lnSpc>
              <a:spcBef>
                <a:spcPts val="819"/>
              </a:spcBef>
            </a:pPr>
            <a:r>
              <a:rPr dirty="0" sz="3300" spc="-5"/>
              <a:t>Limitations</a:t>
            </a:r>
            <a:endParaRPr sz="3300"/>
          </a:p>
        </p:txBody>
      </p:sp>
      <p:sp>
        <p:nvSpPr>
          <p:cNvPr id="5" name="object 5"/>
          <p:cNvSpPr/>
          <p:nvPr/>
        </p:nvSpPr>
        <p:spPr>
          <a:xfrm>
            <a:off x="6998207" y="36576"/>
            <a:ext cx="1042669" cy="300355"/>
          </a:xfrm>
          <a:custGeom>
            <a:avLst/>
            <a:gdLst/>
            <a:ahLst/>
            <a:cxnLst/>
            <a:rect l="l" t="t" r="r" b="b"/>
            <a:pathLst>
              <a:path w="1042670" h="300355">
                <a:moveTo>
                  <a:pt x="0" y="300227"/>
                </a:moveTo>
                <a:lnTo>
                  <a:pt x="1042416" y="300227"/>
                </a:lnTo>
                <a:lnTo>
                  <a:pt x="1042416" y="0"/>
                </a:lnTo>
                <a:lnTo>
                  <a:pt x="0" y="0"/>
                </a:lnTo>
                <a:lnTo>
                  <a:pt x="0" y="300227"/>
                </a:lnTo>
                <a:close/>
              </a:path>
            </a:pathLst>
          </a:custGeom>
          <a:solidFill>
            <a:srgbClr val="0000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078218" y="57149"/>
            <a:ext cx="836294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24691" sz="1350" spc="-7">
                <a:solidFill>
                  <a:srgbClr val="FFFFFF"/>
                </a:solidFill>
                <a:latin typeface="Calibri"/>
                <a:cs typeface="Calibri"/>
              </a:rPr>
              <a:t>GZ</a:t>
            </a:r>
            <a:r>
              <a:rPr dirty="0" sz="1350" spc="-5">
                <a:solidFill>
                  <a:srgbClr val="FFFFFF"/>
                </a:solidFill>
                <a:latin typeface="Calibri"/>
                <a:cs typeface="Calibri"/>
              </a:rPr>
              <a:t>FFR</a:t>
            </a:r>
            <a:r>
              <a:rPr dirty="0" sz="135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spc="-5">
                <a:solidFill>
                  <a:srgbClr val="FFFFFF"/>
                </a:solidFill>
                <a:latin typeface="Calibri"/>
                <a:cs typeface="Calibri"/>
              </a:rPr>
              <a:t>Study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09700" y="205740"/>
            <a:ext cx="6248400" cy="731520"/>
          </a:xfrm>
          <a:custGeom>
            <a:avLst/>
            <a:gdLst/>
            <a:ahLst/>
            <a:cxnLst/>
            <a:rect l="l" t="t" r="r" b="b"/>
            <a:pathLst>
              <a:path w="6248400" h="731519">
                <a:moveTo>
                  <a:pt x="0" y="731520"/>
                </a:moveTo>
                <a:lnTo>
                  <a:pt x="6248400" y="731520"/>
                </a:lnTo>
                <a:lnTo>
                  <a:pt x="6248400" y="0"/>
                </a:lnTo>
                <a:lnTo>
                  <a:pt x="0" y="0"/>
                </a:lnTo>
                <a:lnTo>
                  <a:pt x="0" y="73152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41042" y="289001"/>
            <a:ext cx="4585970" cy="5289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25252" sz="3300"/>
              <a:t>GZ</a:t>
            </a:r>
            <a:r>
              <a:rPr dirty="0" sz="3300"/>
              <a:t>FFR </a:t>
            </a:r>
            <a:r>
              <a:rPr dirty="0" sz="3300" spc="-5"/>
              <a:t>Study -</a:t>
            </a:r>
            <a:r>
              <a:rPr dirty="0" sz="3300" spc="-80"/>
              <a:t> </a:t>
            </a:r>
            <a:r>
              <a:rPr dirty="0" sz="3300" spc="-5"/>
              <a:t>Summary</a:t>
            </a:r>
            <a:endParaRPr sz="3300"/>
          </a:p>
        </p:txBody>
      </p:sp>
      <p:sp>
        <p:nvSpPr>
          <p:cNvPr id="4" name="object 4"/>
          <p:cNvSpPr/>
          <p:nvPr/>
        </p:nvSpPr>
        <p:spPr>
          <a:xfrm>
            <a:off x="1485900" y="937260"/>
            <a:ext cx="6172200" cy="4130040"/>
          </a:xfrm>
          <a:custGeom>
            <a:avLst/>
            <a:gdLst/>
            <a:ahLst/>
            <a:cxnLst/>
            <a:rect l="l" t="t" r="r" b="b"/>
            <a:pathLst>
              <a:path w="6172200" h="4130040">
                <a:moveTo>
                  <a:pt x="0" y="4130040"/>
                </a:moveTo>
                <a:lnTo>
                  <a:pt x="6172200" y="4130040"/>
                </a:lnTo>
                <a:lnTo>
                  <a:pt x="6172200" y="0"/>
                </a:lnTo>
                <a:lnTo>
                  <a:pt x="0" y="0"/>
                </a:lnTo>
                <a:lnTo>
                  <a:pt x="0" y="41300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564894" y="887230"/>
            <a:ext cx="5688330" cy="4081779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marL="269875" indent="-257175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z="2100">
                <a:latin typeface="Calibri"/>
                <a:cs typeface="Calibri"/>
              </a:rPr>
              <a:t>In </a:t>
            </a:r>
            <a:r>
              <a:rPr dirty="0" sz="2100" spc="-10">
                <a:latin typeface="Calibri"/>
                <a:cs typeface="Calibri"/>
              </a:rPr>
              <a:t>patients </a:t>
            </a:r>
            <a:r>
              <a:rPr dirty="0" sz="2100">
                <a:latin typeface="Calibri"/>
                <a:cs typeface="Calibri"/>
              </a:rPr>
              <a:t>with </a:t>
            </a:r>
            <a:r>
              <a:rPr dirty="0" sz="2100" spc="-15">
                <a:latin typeface="Calibri"/>
                <a:cs typeface="Calibri"/>
              </a:rPr>
              <a:t>stable </a:t>
            </a:r>
            <a:r>
              <a:rPr dirty="0" sz="2100" spc="-5">
                <a:latin typeface="Calibri"/>
                <a:cs typeface="Calibri"/>
              </a:rPr>
              <a:t>CHD and GZ-FFR </a:t>
            </a:r>
            <a:r>
              <a:rPr dirty="0" sz="2100" spc="-10">
                <a:latin typeface="Calibri"/>
                <a:cs typeface="Calibri"/>
              </a:rPr>
              <a:t>values…</a:t>
            </a:r>
            <a:endParaRPr sz="2100">
              <a:latin typeface="Calibri"/>
              <a:cs typeface="Calibri"/>
            </a:endParaRPr>
          </a:p>
          <a:p>
            <a:pPr lvl="1" marL="870585" indent="-172085">
              <a:lnSpc>
                <a:spcPct val="100000"/>
              </a:lnSpc>
              <a:spcBef>
                <a:spcPts val="450"/>
              </a:spcBef>
              <a:buFont typeface="Arial"/>
              <a:buChar char="•"/>
              <a:tabLst>
                <a:tab pos="871219" algn="l"/>
              </a:tabLst>
            </a:pPr>
            <a:r>
              <a:rPr dirty="0" sz="1800" spc="-10">
                <a:latin typeface="Calibri"/>
                <a:cs typeface="Calibri"/>
              </a:rPr>
              <a:t>around </a:t>
            </a:r>
            <a:r>
              <a:rPr dirty="0" sz="1800">
                <a:latin typeface="Calibri"/>
                <a:cs typeface="Calibri"/>
              </a:rPr>
              <a:t>30% </a:t>
            </a:r>
            <a:r>
              <a:rPr dirty="0" sz="1800" spc="-10">
                <a:latin typeface="Calibri"/>
                <a:cs typeface="Calibri"/>
              </a:rPr>
              <a:t>have </a:t>
            </a:r>
            <a:r>
              <a:rPr dirty="0" sz="1800" spc="-5">
                <a:latin typeface="Calibri"/>
                <a:cs typeface="Calibri"/>
              </a:rPr>
              <a:t>ischaemic</a:t>
            </a:r>
            <a:r>
              <a:rPr dirty="0" sz="1800" spc="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CFVR</a:t>
            </a:r>
            <a:endParaRPr sz="1800">
              <a:latin typeface="Calibri"/>
              <a:cs typeface="Calibri"/>
            </a:endParaRPr>
          </a:p>
          <a:p>
            <a:pPr lvl="1" marL="870585" indent="-172085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871219" algn="l"/>
              </a:tabLst>
            </a:pPr>
            <a:r>
              <a:rPr dirty="0" sz="1800" spc="-10">
                <a:latin typeface="Calibri"/>
                <a:cs typeface="Calibri"/>
              </a:rPr>
              <a:t>around </a:t>
            </a:r>
            <a:r>
              <a:rPr dirty="0" sz="1800">
                <a:latin typeface="Calibri"/>
                <a:cs typeface="Calibri"/>
              </a:rPr>
              <a:t>10% </a:t>
            </a:r>
            <a:r>
              <a:rPr dirty="0" sz="1800" spc="-10">
                <a:latin typeface="Calibri"/>
                <a:cs typeface="Calibri"/>
              </a:rPr>
              <a:t>have </a:t>
            </a:r>
            <a:r>
              <a:rPr dirty="0" sz="1800" spc="-5">
                <a:latin typeface="Calibri"/>
                <a:cs typeface="Calibri"/>
              </a:rPr>
              <a:t>ischaemic</a:t>
            </a:r>
            <a:r>
              <a:rPr dirty="0" sz="1800" spc="3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HSR</a:t>
            </a:r>
            <a:endParaRPr sz="1800">
              <a:latin typeface="Calibri"/>
              <a:cs typeface="Calibri"/>
            </a:endParaRPr>
          </a:p>
          <a:p>
            <a:pPr lvl="1" marL="870585" indent="-172085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871219" algn="l"/>
              </a:tabLst>
            </a:pPr>
            <a:r>
              <a:rPr dirty="0" sz="1800" spc="-10">
                <a:latin typeface="Calibri"/>
                <a:cs typeface="Calibri"/>
              </a:rPr>
              <a:t>around </a:t>
            </a:r>
            <a:r>
              <a:rPr dirty="0" sz="1800">
                <a:latin typeface="Calibri"/>
                <a:cs typeface="Calibri"/>
              </a:rPr>
              <a:t>25% </a:t>
            </a:r>
            <a:r>
              <a:rPr dirty="0" sz="1800" spc="-15">
                <a:latin typeface="Calibri"/>
                <a:cs typeface="Calibri"/>
              </a:rPr>
              <a:t>have </a:t>
            </a:r>
            <a:r>
              <a:rPr dirty="0" sz="1800" spc="-5">
                <a:latin typeface="Calibri"/>
                <a:cs typeface="Calibri"/>
              </a:rPr>
              <a:t>ischaemia on </a:t>
            </a:r>
            <a:r>
              <a:rPr dirty="0" sz="1800" spc="-10">
                <a:latin typeface="Calibri"/>
                <a:cs typeface="Calibri"/>
              </a:rPr>
              <a:t>stress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MRI</a:t>
            </a:r>
            <a:endParaRPr sz="1800">
              <a:latin typeface="Calibri"/>
              <a:cs typeface="Calibri"/>
            </a:endParaRPr>
          </a:p>
          <a:p>
            <a:pPr marL="269875" indent="-257175">
              <a:lnSpc>
                <a:spcPct val="100000"/>
              </a:lnSpc>
              <a:spcBef>
                <a:spcPts val="49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z="2100" spc="-5">
                <a:latin typeface="Calibri"/>
                <a:cs typeface="Calibri"/>
              </a:rPr>
              <a:t>PCI plus OMT </a:t>
            </a:r>
            <a:r>
              <a:rPr dirty="0" sz="2100" spc="-10">
                <a:latin typeface="Calibri"/>
                <a:cs typeface="Calibri"/>
              </a:rPr>
              <a:t>compared to </a:t>
            </a:r>
            <a:r>
              <a:rPr dirty="0" sz="2100" spc="-5">
                <a:latin typeface="Calibri"/>
                <a:cs typeface="Calibri"/>
              </a:rPr>
              <a:t>OMT only </a:t>
            </a:r>
            <a:r>
              <a:rPr dirty="0" sz="2100" spc="-10">
                <a:latin typeface="Calibri"/>
                <a:cs typeface="Calibri"/>
              </a:rPr>
              <a:t>resulted</a:t>
            </a:r>
            <a:r>
              <a:rPr dirty="0" sz="2100" spc="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in…</a:t>
            </a:r>
            <a:endParaRPr sz="2100">
              <a:latin typeface="Calibri"/>
              <a:cs typeface="Calibri"/>
            </a:endParaRPr>
          </a:p>
          <a:p>
            <a:pPr lvl="1" marL="870585" indent="-172085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871219" algn="l"/>
              </a:tabLst>
            </a:pPr>
            <a:r>
              <a:rPr dirty="0" sz="1800">
                <a:latin typeface="Calibri"/>
                <a:cs typeface="Calibri"/>
              </a:rPr>
              <a:t>50% </a:t>
            </a:r>
            <a:r>
              <a:rPr dirty="0" sz="1800" spc="-10">
                <a:latin typeface="Calibri"/>
                <a:cs typeface="Calibri"/>
              </a:rPr>
              <a:t>reduction </a:t>
            </a:r>
            <a:r>
              <a:rPr dirty="0" sz="1800" spc="-5">
                <a:latin typeface="Calibri"/>
                <a:cs typeface="Calibri"/>
              </a:rPr>
              <a:t>in ischaemia on </a:t>
            </a:r>
            <a:r>
              <a:rPr dirty="0" sz="1800" spc="-10">
                <a:latin typeface="Calibri"/>
                <a:cs typeface="Calibri"/>
              </a:rPr>
              <a:t>stress</a:t>
            </a:r>
            <a:r>
              <a:rPr dirty="0" sz="1800" spc="6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MRI</a:t>
            </a:r>
            <a:endParaRPr sz="1800">
              <a:latin typeface="Calibri"/>
              <a:cs typeface="Calibri"/>
            </a:endParaRPr>
          </a:p>
          <a:p>
            <a:pPr lvl="1" marL="870585" indent="-172085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871219" algn="l"/>
              </a:tabLst>
            </a:pPr>
            <a:r>
              <a:rPr dirty="0" sz="1800" spc="-10">
                <a:latin typeface="Calibri"/>
                <a:cs typeface="Calibri"/>
              </a:rPr>
              <a:t>improvements </a:t>
            </a:r>
            <a:r>
              <a:rPr dirty="0" sz="1800" spc="-5">
                <a:latin typeface="Calibri"/>
                <a:cs typeface="Calibri"/>
              </a:rPr>
              <a:t>in </a:t>
            </a:r>
            <a:r>
              <a:rPr dirty="0" sz="1800">
                <a:latin typeface="Calibri"/>
                <a:cs typeface="Calibri"/>
              </a:rPr>
              <a:t>2/5 </a:t>
            </a:r>
            <a:r>
              <a:rPr dirty="0" sz="1800" spc="-15">
                <a:latin typeface="Calibri"/>
                <a:cs typeface="Calibri"/>
              </a:rPr>
              <a:t>SAQ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domains</a:t>
            </a:r>
            <a:endParaRPr sz="1800">
              <a:latin typeface="Calibri"/>
              <a:cs typeface="Calibri"/>
            </a:endParaRPr>
          </a:p>
          <a:p>
            <a:pPr lvl="1" marL="870585" indent="-172085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871219" algn="l"/>
              </a:tabLst>
            </a:pPr>
            <a:r>
              <a:rPr dirty="0" sz="1800" spc="-5">
                <a:latin typeface="Calibri"/>
                <a:cs typeface="Calibri"/>
              </a:rPr>
              <a:t>angina </a:t>
            </a:r>
            <a:r>
              <a:rPr dirty="0" sz="1800" spc="-10">
                <a:latin typeface="Calibri"/>
                <a:cs typeface="Calibri"/>
              </a:rPr>
              <a:t>frequency </a:t>
            </a:r>
            <a:r>
              <a:rPr dirty="0" sz="1800">
                <a:latin typeface="Calibri"/>
                <a:cs typeface="Calibri"/>
              </a:rPr>
              <a:t>and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QOL</a:t>
            </a:r>
            <a:endParaRPr sz="1800">
              <a:latin typeface="Calibri"/>
              <a:cs typeface="Calibri"/>
            </a:endParaRPr>
          </a:p>
          <a:p>
            <a:pPr marL="269875" indent="-257175">
              <a:lnSpc>
                <a:spcPct val="100000"/>
              </a:lnSpc>
              <a:spcBef>
                <a:spcPts val="49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z="2100">
                <a:latin typeface="Calibri"/>
                <a:cs typeface="Calibri"/>
              </a:rPr>
              <a:t>Magnitude </a:t>
            </a:r>
            <a:r>
              <a:rPr dirty="0" sz="2100" spc="-5">
                <a:latin typeface="Calibri"/>
                <a:cs typeface="Calibri"/>
              </a:rPr>
              <a:t>of </a:t>
            </a:r>
            <a:r>
              <a:rPr dirty="0" sz="2100" spc="-10">
                <a:latin typeface="Calibri"/>
                <a:cs typeface="Calibri"/>
              </a:rPr>
              <a:t>improvement </a:t>
            </a:r>
            <a:r>
              <a:rPr dirty="0" sz="2100" spc="-5">
                <a:latin typeface="Calibri"/>
                <a:cs typeface="Calibri"/>
              </a:rPr>
              <a:t>with PCI </a:t>
            </a:r>
            <a:r>
              <a:rPr dirty="0" sz="2100">
                <a:latin typeface="Calibri"/>
                <a:cs typeface="Calibri"/>
              </a:rPr>
              <a:t>&gt; </a:t>
            </a:r>
            <a:r>
              <a:rPr dirty="0" sz="2100" spc="-5">
                <a:latin typeface="Calibri"/>
                <a:cs typeface="Calibri"/>
              </a:rPr>
              <a:t>placebo</a:t>
            </a:r>
            <a:endParaRPr sz="2100">
              <a:latin typeface="Calibri"/>
              <a:cs typeface="Calibri"/>
            </a:endParaRPr>
          </a:p>
          <a:p>
            <a:pPr algn="ctr" marR="271145">
              <a:lnSpc>
                <a:spcPct val="100000"/>
              </a:lnSpc>
            </a:pPr>
            <a:r>
              <a:rPr dirty="0" sz="2100" spc="-15">
                <a:latin typeface="Calibri"/>
                <a:cs typeface="Calibri"/>
              </a:rPr>
              <a:t>group </a:t>
            </a:r>
            <a:r>
              <a:rPr dirty="0" sz="2100" spc="-5">
                <a:latin typeface="Calibri"/>
                <a:cs typeface="Calibri"/>
              </a:rPr>
              <a:t>of </a:t>
            </a:r>
            <a:r>
              <a:rPr dirty="0" sz="2100" spc="-30">
                <a:latin typeface="Calibri"/>
                <a:cs typeface="Calibri"/>
              </a:rPr>
              <a:t>ORBITA </a:t>
            </a:r>
            <a:r>
              <a:rPr dirty="0" sz="2100" spc="-5">
                <a:latin typeface="Calibri"/>
                <a:cs typeface="Calibri"/>
              </a:rPr>
              <a:t>but….NO </a:t>
            </a:r>
            <a:r>
              <a:rPr dirty="0" sz="2100" spc="-55">
                <a:latin typeface="Calibri"/>
                <a:cs typeface="Calibri"/>
              </a:rPr>
              <a:t>PATIENT</a:t>
            </a:r>
            <a:r>
              <a:rPr dirty="0" sz="2100" spc="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BLINDING</a:t>
            </a:r>
            <a:endParaRPr sz="2100">
              <a:latin typeface="Calibri"/>
              <a:cs typeface="Calibri"/>
            </a:endParaRPr>
          </a:p>
          <a:p>
            <a:pPr lvl="1" marL="870585" indent="-172085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871219" algn="l"/>
              </a:tabLst>
            </a:pPr>
            <a:r>
              <a:rPr dirty="0" sz="1800" spc="-15" b="1">
                <a:latin typeface="Calibri"/>
                <a:cs typeface="Calibri"/>
              </a:rPr>
              <a:t>Greatest </a:t>
            </a:r>
            <a:r>
              <a:rPr dirty="0" sz="1800" spc="-5" b="1">
                <a:latin typeface="Calibri"/>
                <a:cs typeface="Calibri"/>
              </a:rPr>
              <a:t>QOL </a:t>
            </a:r>
            <a:r>
              <a:rPr dirty="0" sz="1800" spc="-10" b="1">
                <a:latin typeface="Calibri"/>
                <a:cs typeface="Calibri"/>
              </a:rPr>
              <a:t>improvement </a:t>
            </a:r>
            <a:r>
              <a:rPr dirty="0" sz="1800" b="1">
                <a:latin typeface="Calibri"/>
                <a:cs typeface="Calibri"/>
              </a:rPr>
              <a:t>seen in </a:t>
            </a:r>
            <a:r>
              <a:rPr dirty="0" sz="1800" spc="-10" b="1">
                <a:latin typeface="Calibri"/>
                <a:cs typeface="Calibri"/>
              </a:rPr>
              <a:t>patients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with</a:t>
            </a:r>
            <a:endParaRPr sz="1800">
              <a:latin typeface="Calibri"/>
              <a:cs typeface="Calibri"/>
            </a:endParaRPr>
          </a:p>
          <a:p>
            <a:pPr marL="870585">
              <a:lnSpc>
                <a:spcPct val="100000"/>
              </a:lnSpc>
            </a:pPr>
            <a:r>
              <a:rPr dirty="0" sz="1800" spc="-5" b="1">
                <a:latin typeface="Calibri"/>
                <a:cs typeface="Calibri"/>
              </a:rPr>
              <a:t>ischaemia </a:t>
            </a:r>
            <a:r>
              <a:rPr dirty="0" sz="1800" b="1">
                <a:latin typeface="Calibri"/>
                <a:cs typeface="Calibri"/>
              </a:rPr>
              <a:t>on </a:t>
            </a:r>
            <a:r>
              <a:rPr dirty="0" sz="1800" spc="-10" b="1">
                <a:latin typeface="Calibri"/>
                <a:cs typeface="Calibri"/>
              </a:rPr>
              <a:t>stress</a:t>
            </a:r>
            <a:r>
              <a:rPr dirty="0" sz="1800" spc="-7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MRI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50123" y="56388"/>
            <a:ext cx="1042669" cy="300355"/>
          </a:xfrm>
          <a:custGeom>
            <a:avLst/>
            <a:gdLst/>
            <a:ahLst/>
            <a:cxnLst/>
            <a:rect l="l" t="t" r="r" b="b"/>
            <a:pathLst>
              <a:path w="1042670" h="300355">
                <a:moveTo>
                  <a:pt x="0" y="300227"/>
                </a:moveTo>
                <a:lnTo>
                  <a:pt x="1042416" y="300227"/>
                </a:lnTo>
                <a:lnTo>
                  <a:pt x="1042416" y="0"/>
                </a:lnTo>
                <a:lnTo>
                  <a:pt x="0" y="0"/>
                </a:lnTo>
                <a:lnTo>
                  <a:pt x="0" y="300227"/>
                </a:lnTo>
                <a:close/>
              </a:path>
            </a:pathLst>
          </a:custGeom>
          <a:solidFill>
            <a:srgbClr val="0000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930642" y="76961"/>
            <a:ext cx="836294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24691" sz="1350" spc="-7">
                <a:solidFill>
                  <a:srgbClr val="FFFFFF"/>
                </a:solidFill>
                <a:latin typeface="Calibri"/>
                <a:cs typeface="Calibri"/>
              </a:rPr>
              <a:t>GZ</a:t>
            </a:r>
            <a:r>
              <a:rPr dirty="0" sz="1350" spc="-5">
                <a:solidFill>
                  <a:srgbClr val="FFFFFF"/>
                </a:solidFill>
                <a:latin typeface="Calibri"/>
                <a:cs typeface="Calibri"/>
              </a:rPr>
              <a:t>FFR</a:t>
            </a:r>
            <a:r>
              <a:rPr dirty="0" sz="135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spc="-5">
                <a:solidFill>
                  <a:srgbClr val="FFFFFF"/>
                </a:solidFill>
                <a:latin typeface="Calibri"/>
                <a:cs typeface="Calibri"/>
              </a:rPr>
              <a:t>Study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69136" y="2034539"/>
            <a:ext cx="6172200" cy="2482850"/>
          </a:xfrm>
          <a:custGeom>
            <a:avLst/>
            <a:gdLst/>
            <a:ahLst/>
            <a:cxnLst/>
            <a:rect l="l" t="t" r="r" b="b"/>
            <a:pathLst>
              <a:path w="6172200" h="2482850">
                <a:moveTo>
                  <a:pt x="0" y="2482596"/>
                </a:moveTo>
                <a:lnTo>
                  <a:pt x="6172200" y="2482596"/>
                </a:lnTo>
                <a:lnTo>
                  <a:pt x="6172200" y="0"/>
                </a:lnTo>
                <a:lnTo>
                  <a:pt x="0" y="0"/>
                </a:lnTo>
                <a:lnTo>
                  <a:pt x="0" y="24825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548130" y="2051380"/>
            <a:ext cx="5975985" cy="23355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indent="-25717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z="2100" spc="-10" b="1">
                <a:latin typeface="Calibri"/>
                <a:cs typeface="Calibri"/>
              </a:rPr>
              <a:t>There </a:t>
            </a:r>
            <a:r>
              <a:rPr dirty="0" sz="2100" spc="-15" b="1">
                <a:latin typeface="Calibri"/>
                <a:cs typeface="Calibri"/>
              </a:rPr>
              <a:t>was </a:t>
            </a:r>
            <a:r>
              <a:rPr dirty="0" sz="2100" b="1">
                <a:latin typeface="Calibri"/>
                <a:cs typeface="Calibri"/>
              </a:rPr>
              <a:t>no </a:t>
            </a:r>
            <a:r>
              <a:rPr dirty="0" sz="2100" spc="-5" b="1">
                <a:latin typeface="Calibri"/>
                <a:cs typeface="Calibri"/>
              </a:rPr>
              <a:t>industry </a:t>
            </a:r>
            <a:r>
              <a:rPr dirty="0" sz="2100" spc="-15" b="1">
                <a:latin typeface="Calibri"/>
                <a:cs typeface="Calibri"/>
              </a:rPr>
              <a:t>involvement </a:t>
            </a:r>
            <a:r>
              <a:rPr dirty="0" sz="2100" b="1">
                <a:latin typeface="Calibri"/>
                <a:cs typeface="Calibri"/>
              </a:rPr>
              <a:t>in </a:t>
            </a:r>
            <a:r>
              <a:rPr dirty="0" sz="2100" spc="-20" b="1">
                <a:latin typeface="Calibri"/>
                <a:cs typeface="Calibri"/>
              </a:rPr>
              <a:t>any </a:t>
            </a:r>
            <a:r>
              <a:rPr dirty="0" sz="2100" spc="-5" b="1">
                <a:latin typeface="Calibri"/>
                <a:cs typeface="Calibri"/>
              </a:rPr>
              <a:t>aspect</a:t>
            </a:r>
            <a:r>
              <a:rPr dirty="0" sz="2100" spc="60" b="1">
                <a:latin typeface="Calibri"/>
                <a:cs typeface="Calibri"/>
              </a:rPr>
              <a:t> </a:t>
            </a:r>
            <a:r>
              <a:rPr dirty="0" sz="2100" spc="-5" b="1">
                <a:latin typeface="Calibri"/>
                <a:cs typeface="Calibri"/>
              </a:rPr>
              <a:t>of</a:t>
            </a:r>
            <a:endParaRPr sz="2100">
              <a:latin typeface="Calibri"/>
              <a:cs typeface="Calibri"/>
            </a:endParaRPr>
          </a:p>
          <a:p>
            <a:pPr marL="269875">
              <a:lnSpc>
                <a:spcPct val="100000"/>
              </a:lnSpc>
              <a:spcBef>
                <a:spcPts val="5"/>
              </a:spcBef>
            </a:pPr>
            <a:r>
              <a:rPr dirty="0" sz="2100" b="1">
                <a:latin typeface="Calibri"/>
                <a:cs typeface="Calibri"/>
              </a:rPr>
              <a:t>this</a:t>
            </a:r>
            <a:r>
              <a:rPr dirty="0" sz="2100" spc="-20" b="1">
                <a:latin typeface="Calibri"/>
                <a:cs typeface="Calibri"/>
              </a:rPr>
              <a:t> </a:t>
            </a:r>
            <a:r>
              <a:rPr dirty="0" sz="2100" spc="-5" b="1">
                <a:latin typeface="Calibri"/>
                <a:cs typeface="Calibri"/>
              </a:rPr>
              <a:t>study</a:t>
            </a:r>
            <a:endParaRPr sz="2100">
              <a:latin typeface="Calibri"/>
              <a:cs typeface="Calibri"/>
            </a:endParaRPr>
          </a:p>
          <a:p>
            <a:pPr marL="269875" indent="-25717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z="2100" b="1">
                <a:latin typeface="Calibri"/>
                <a:cs typeface="Calibri"/>
              </a:rPr>
              <a:t>British </a:t>
            </a:r>
            <a:r>
              <a:rPr dirty="0" sz="2100" spc="-5" b="1">
                <a:latin typeface="Calibri"/>
                <a:cs typeface="Calibri"/>
              </a:rPr>
              <a:t>Heart </a:t>
            </a:r>
            <a:r>
              <a:rPr dirty="0" sz="2100" spc="-10" b="1">
                <a:latin typeface="Calibri"/>
                <a:cs typeface="Calibri"/>
              </a:rPr>
              <a:t>Foundation </a:t>
            </a:r>
            <a:r>
              <a:rPr dirty="0" sz="2100" spc="-5" b="1">
                <a:latin typeface="Calibri"/>
                <a:cs typeface="Calibri"/>
              </a:rPr>
              <a:t>Project </a:t>
            </a:r>
            <a:r>
              <a:rPr dirty="0" sz="2100" spc="-20" b="1">
                <a:latin typeface="Calibri"/>
                <a:cs typeface="Calibri"/>
              </a:rPr>
              <a:t>Grant</a:t>
            </a:r>
            <a:r>
              <a:rPr dirty="0" sz="2100" spc="-15" b="1">
                <a:latin typeface="Calibri"/>
                <a:cs typeface="Calibri"/>
              </a:rPr>
              <a:t> </a:t>
            </a:r>
            <a:r>
              <a:rPr dirty="0" sz="2100" spc="-5" b="1">
                <a:latin typeface="Calibri"/>
                <a:cs typeface="Calibri"/>
              </a:rPr>
              <a:t>Funding</a:t>
            </a:r>
            <a:endParaRPr sz="2100">
              <a:latin typeface="Calibri"/>
              <a:cs typeface="Calibri"/>
            </a:endParaRPr>
          </a:p>
          <a:p>
            <a:pPr marL="269875" indent="-257175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z="1500" spc="-55">
                <a:latin typeface="Calibri"/>
                <a:cs typeface="Calibri"/>
              </a:rPr>
              <a:t>Dr. </a:t>
            </a:r>
            <a:r>
              <a:rPr dirty="0" sz="1500" spc="-10">
                <a:latin typeface="Calibri"/>
                <a:cs typeface="Calibri"/>
              </a:rPr>
              <a:t>Hennigan </a:t>
            </a:r>
            <a:r>
              <a:rPr dirty="0" sz="1500" spc="-5">
                <a:latin typeface="Calibri"/>
                <a:cs typeface="Calibri"/>
              </a:rPr>
              <a:t>has </a:t>
            </a:r>
            <a:r>
              <a:rPr dirty="0" sz="1500" spc="-10">
                <a:latin typeface="Calibri"/>
                <a:cs typeface="Calibri"/>
              </a:rPr>
              <a:t>received </a:t>
            </a:r>
            <a:r>
              <a:rPr dirty="0" sz="1500" spc="-5">
                <a:latin typeface="Calibri"/>
                <a:cs typeface="Calibri"/>
              </a:rPr>
              <a:t>honoraria </a:t>
            </a:r>
            <a:r>
              <a:rPr dirty="0" sz="1500" spc="-15">
                <a:latin typeface="Calibri"/>
                <a:cs typeface="Calibri"/>
              </a:rPr>
              <a:t>for </a:t>
            </a:r>
            <a:r>
              <a:rPr dirty="0" sz="1500" spc="-5">
                <a:latin typeface="Calibri"/>
                <a:cs typeface="Calibri"/>
              </a:rPr>
              <a:t>consultancy </a:t>
            </a:r>
            <a:r>
              <a:rPr dirty="0" sz="1500" spc="-10">
                <a:latin typeface="Calibri"/>
                <a:cs typeface="Calibri"/>
              </a:rPr>
              <a:t>from </a:t>
            </a:r>
            <a:r>
              <a:rPr dirty="0" sz="1500" spc="-5">
                <a:latin typeface="Calibri"/>
                <a:cs typeface="Calibri"/>
              </a:rPr>
              <a:t>Philips</a:t>
            </a:r>
            <a:r>
              <a:rPr dirty="0" sz="1500" spc="6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Volcano.</a:t>
            </a:r>
            <a:endParaRPr sz="1500">
              <a:latin typeface="Calibri"/>
              <a:cs typeface="Calibri"/>
            </a:endParaRPr>
          </a:p>
          <a:p>
            <a:pPr marL="269875" marR="223520" indent="-257175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z="1500" spc="-10">
                <a:latin typeface="Calibri"/>
                <a:cs typeface="Calibri"/>
              </a:rPr>
              <a:t>Professor </a:t>
            </a:r>
            <a:r>
              <a:rPr dirty="0" sz="1500">
                <a:latin typeface="Calibri"/>
                <a:cs typeface="Calibri"/>
              </a:rPr>
              <a:t>Berry </a:t>
            </a:r>
            <a:r>
              <a:rPr dirty="0" sz="1500" spc="-5">
                <a:latin typeface="Calibri"/>
                <a:cs typeface="Calibri"/>
              </a:rPr>
              <a:t>has </a:t>
            </a:r>
            <a:r>
              <a:rPr dirty="0" sz="1500" spc="-10">
                <a:latin typeface="Calibri"/>
                <a:cs typeface="Calibri"/>
              </a:rPr>
              <a:t>undertaken </a:t>
            </a:r>
            <a:r>
              <a:rPr dirty="0" sz="1500" spc="-5">
                <a:latin typeface="Calibri"/>
                <a:cs typeface="Calibri"/>
              </a:rPr>
              <a:t>research, consulting </a:t>
            </a:r>
            <a:r>
              <a:rPr dirty="0" sz="1500">
                <a:latin typeface="Calibri"/>
                <a:cs typeface="Calibri"/>
              </a:rPr>
              <a:t>and </a:t>
            </a:r>
            <a:r>
              <a:rPr dirty="0" sz="1500" spc="-5">
                <a:latin typeface="Calibri"/>
                <a:cs typeface="Calibri"/>
              </a:rPr>
              <a:t>lectures </a:t>
            </a:r>
            <a:r>
              <a:rPr dirty="0" sz="1500" spc="-15">
                <a:latin typeface="Calibri"/>
                <a:cs typeface="Calibri"/>
              </a:rPr>
              <a:t>for </a:t>
            </a:r>
            <a:r>
              <a:rPr dirty="0" sz="1500" spc="-5">
                <a:latin typeface="Calibri"/>
                <a:cs typeface="Calibri"/>
              </a:rPr>
              <a:t>St  </a:t>
            </a:r>
            <a:r>
              <a:rPr dirty="0" sz="1500">
                <a:latin typeface="Calibri"/>
                <a:cs typeface="Calibri"/>
              </a:rPr>
              <a:t>Jude </a:t>
            </a:r>
            <a:r>
              <a:rPr dirty="0" sz="1500" spc="-5">
                <a:latin typeface="Calibri"/>
                <a:cs typeface="Calibri"/>
              </a:rPr>
              <a:t>Medical </a:t>
            </a:r>
            <a:r>
              <a:rPr dirty="0" sz="1500">
                <a:latin typeface="Calibri"/>
                <a:cs typeface="Calibri"/>
              </a:rPr>
              <a:t>based </a:t>
            </a:r>
            <a:r>
              <a:rPr dirty="0" sz="1500" spc="-5">
                <a:latin typeface="Calibri"/>
                <a:cs typeface="Calibri"/>
              </a:rPr>
              <a:t>on </a:t>
            </a:r>
            <a:r>
              <a:rPr dirty="0" sz="1500" spc="-10">
                <a:latin typeface="Calibri"/>
                <a:cs typeface="Calibri"/>
              </a:rPr>
              <a:t>contracts </a:t>
            </a:r>
            <a:r>
              <a:rPr dirty="0" sz="1500" spc="-5">
                <a:latin typeface="Calibri"/>
                <a:cs typeface="Calibri"/>
              </a:rPr>
              <a:t>with The University of</a:t>
            </a:r>
            <a:r>
              <a:rPr dirty="0" sz="1500" spc="-60">
                <a:latin typeface="Calibri"/>
                <a:cs typeface="Calibri"/>
              </a:rPr>
              <a:t> </a:t>
            </a:r>
            <a:r>
              <a:rPr dirty="0" sz="1500" spc="-15">
                <a:latin typeface="Calibri"/>
                <a:cs typeface="Calibri"/>
              </a:rPr>
              <a:t>Glasgow.</a:t>
            </a:r>
            <a:endParaRPr sz="1500">
              <a:latin typeface="Calibri"/>
              <a:cs typeface="Calibri"/>
            </a:endParaRPr>
          </a:p>
          <a:p>
            <a:pPr marL="269875" indent="-257175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z="1500" spc="-10">
                <a:latin typeface="Calibri"/>
                <a:cs typeface="Calibri"/>
              </a:rPr>
              <a:t>Professor Oldroyd </a:t>
            </a:r>
            <a:r>
              <a:rPr dirty="0" sz="1500" spc="-5">
                <a:latin typeface="Calibri"/>
                <a:cs typeface="Calibri"/>
              </a:rPr>
              <a:t>has received honoraria </a:t>
            </a:r>
            <a:r>
              <a:rPr dirty="0" sz="1500" spc="-15">
                <a:latin typeface="Calibri"/>
                <a:cs typeface="Calibri"/>
              </a:rPr>
              <a:t>for </a:t>
            </a:r>
            <a:r>
              <a:rPr dirty="0" sz="1500" spc="-5">
                <a:latin typeface="Calibri"/>
                <a:cs typeface="Calibri"/>
              </a:rPr>
              <a:t>consultancy </a:t>
            </a:r>
            <a:r>
              <a:rPr dirty="0" sz="1500">
                <a:latin typeface="Calibri"/>
                <a:cs typeface="Calibri"/>
              </a:rPr>
              <a:t>and</a:t>
            </a:r>
            <a:r>
              <a:rPr dirty="0" sz="1500" spc="-5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lectures</a:t>
            </a:r>
            <a:endParaRPr sz="1500">
              <a:latin typeface="Calibri"/>
              <a:cs typeface="Calibri"/>
            </a:endParaRPr>
          </a:p>
          <a:p>
            <a:pPr marL="269875">
              <a:lnSpc>
                <a:spcPct val="100000"/>
              </a:lnSpc>
            </a:pPr>
            <a:r>
              <a:rPr dirty="0" sz="1500" spc="-10">
                <a:latin typeface="Calibri"/>
                <a:cs typeface="Calibri"/>
              </a:rPr>
              <a:t>from Abbott</a:t>
            </a:r>
            <a:r>
              <a:rPr dirty="0" sz="1500" spc="-30">
                <a:latin typeface="Calibri"/>
                <a:cs typeface="Calibri"/>
              </a:rPr>
              <a:t> Vascular.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341370" y="1312926"/>
            <a:ext cx="2195830" cy="5283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300" spc="-5"/>
              <a:t>Disclosures</a:t>
            </a:r>
            <a:endParaRPr sz="3300"/>
          </a:p>
        </p:txBody>
      </p:sp>
      <p:sp>
        <p:nvSpPr>
          <p:cNvPr id="5" name="object 5"/>
          <p:cNvSpPr txBox="1"/>
          <p:nvPr/>
        </p:nvSpPr>
        <p:spPr>
          <a:xfrm>
            <a:off x="6967728" y="143255"/>
            <a:ext cx="1042669" cy="300355"/>
          </a:xfrm>
          <a:prstGeom prst="rect">
            <a:avLst/>
          </a:prstGeom>
          <a:solidFill>
            <a:srgbClr val="000090"/>
          </a:solidFill>
        </p:spPr>
        <p:txBody>
          <a:bodyPr wrap="square" lIns="0" tIns="34925" rIns="0" bIns="0" rtlCol="0" vert="horz">
            <a:spAutoFit/>
          </a:bodyPr>
          <a:lstStyle/>
          <a:p>
            <a:pPr marL="92710">
              <a:lnSpc>
                <a:spcPct val="100000"/>
              </a:lnSpc>
              <a:spcBef>
                <a:spcPts val="275"/>
              </a:spcBef>
            </a:pPr>
            <a:r>
              <a:rPr dirty="0" baseline="24691" sz="1350" spc="-7">
                <a:solidFill>
                  <a:srgbClr val="FFFFFF"/>
                </a:solidFill>
                <a:latin typeface="Calibri"/>
                <a:cs typeface="Calibri"/>
              </a:rPr>
              <a:t>GZ</a:t>
            </a:r>
            <a:r>
              <a:rPr dirty="0" sz="1350" spc="-5">
                <a:solidFill>
                  <a:srgbClr val="FFFFFF"/>
                </a:solidFill>
                <a:latin typeface="Calibri"/>
                <a:cs typeface="Calibri"/>
              </a:rPr>
              <a:t>FFR</a:t>
            </a:r>
            <a:r>
              <a:rPr dirty="0" sz="135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spc="-5">
                <a:solidFill>
                  <a:srgbClr val="FFFFFF"/>
                </a:solidFill>
                <a:latin typeface="Calibri"/>
                <a:cs typeface="Calibri"/>
              </a:rPr>
              <a:t>Study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5091" y="239268"/>
            <a:ext cx="527304" cy="687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5091" y="4527803"/>
            <a:ext cx="1470659" cy="5379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94560" y="0"/>
            <a:ext cx="4919980" cy="680085"/>
          </a:xfrm>
          <a:custGeom>
            <a:avLst/>
            <a:gdLst/>
            <a:ahLst/>
            <a:cxnLst/>
            <a:rect l="l" t="t" r="r" b="b"/>
            <a:pathLst>
              <a:path w="4919980" h="680085">
                <a:moveTo>
                  <a:pt x="0" y="679703"/>
                </a:moveTo>
                <a:lnTo>
                  <a:pt x="4919472" y="679703"/>
                </a:lnTo>
                <a:lnTo>
                  <a:pt x="4919472" y="0"/>
                </a:lnTo>
                <a:lnTo>
                  <a:pt x="0" y="0"/>
                </a:lnTo>
                <a:lnTo>
                  <a:pt x="0" y="679703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83763" y="49529"/>
            <a:ext cx="2936875" cy="5283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300" spc="-5"/>
              <a:t>Grey Zone</a:t>
            </a:r>
            <a:r>
              <a:rPr dirty="0" sz="3300" spc="-105"/>
              <a:t> </a:t>
            </a:r>
            <a:r>
              <a:rPr dirty="0" sz="3300"/>
              <a:t>FFR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1111758" y="2676905"/>
            <a:ext cx="3175000" cy="1957070"/>
          </a:xfrm>
          <a:prstGeom prst="rect">
            <a:avLst/>
          </a:prstGeom>
          <a:solidFill>
            <a:srgbClr val="FFFFFF"/>
          </a:solidFill>
          <a:ln w="25907">
            <a:solidFill>
              <a:srgbClr val="000000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marL="348615" marR="429895" indent="-25781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348615" algn="l"/>
                <a:tab pos="349250" algn="l"/>
              </a:tabLst>
            </a:pPr>
            <a:r>
              <a:rPr dirty="0" sz="1500" spc="-5">
                <a:latin typeface="Calibri"/>
                <a:cs typeface="Calibri"/>
              </a:rPr>
              <a:t>FFR </a:t>
            </a:r>
            <a:r>
              <a:rPr dirty="0" sz="1500">
                <a:latin typeface="Calibri"/>
                <a:cs typeface="Calibri"/>
              </a:rPr>
              <a:t>guidance </a:t>
            </a:r>
            <a:r>
              <a:rPr dirty="0" sz="1500" spc="-10">
                <a:latin typeface="Calibri"/>
                <a:cs typeface="Calibri"/>
              </a:rPr>
              <a:t>improves </a:t>
            </a:r>
            <a:r>
              <a:rPr dirty="0" sz="1500" spc="-5">
                <a:latin typeface="Calibri"/>
                <a:cs typeface="Calibri"/>
              </a:rPr>
              <a:t>clinical  </a:t>
            </a:r>
            <a:r>
              <a:rPr dirty="0" sz="1500" spc="-10">
                <a:latin typeface="Calibri"/>
                <a:cs typeface="Calibri"/>
              </a:rPr>
              <a:t>outcomes </a:t>
            </a:r>
            <a:r>
              <a:rPr dirty="0" sz="1500">
                <a:latin typeface="Calibri"/>
                <a:cs typeface="Calibri"/>
              </a:rPr>
              <a:t>in </a:t>
            </a:r>
            <a:r>
              <a:rPr dirty="0" sz="1500" spc="-5">
                <a:latin typeface="Calibri"/>
                <a:cs typeface="Calibri"/>
              </a:rPr>
              <a:t>patients with</a:t>
            </a:r>
            <a:r>
              <a:rPr dirty="0" sz="1500" spc="-6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CHD</a:t>
            </a:r>
            <a:endParaRPr sz="1500">
              <a:latin typeface="Calibri"/>
              <a:cs typeface="Calibri"/>
            </a:endParaRPr>
          </a:p>
          <a:p>
            <a:pPr marL="348615" indent="-257810">
              <a:lnSpc>
                <a:spcPct val="100000"/>
              </a:lnSpc>
              <a:spcBef>
                <a:spcPts val="359"/>
              </a:spcBef>
              <a:buFont typeface="Arial"/>
              <a:buChar char="•"/>
              <a:tabLst>
                <a:tab pos="348615" algn="l"/>
                <a:tab pos="349250" algn="l"/>
              </a:tabLst>
            </a:pPr>
            <a:r>
              <a:rPr dirty="0" sz="1500">
                <a:latin typeface="Calibri"/>
                <a:cs typeface="Calibri"/>
              </a:rPr>
              <a:t>GZ </a:t>
            </a:r>
            <a:r>
              <a:rPr dirty="0" sz="1500" spc="-10">
                <a:latin typeface="Calibri"/>
                <a:cs typeface="Calibri"/>
              </a:rPr>
              <a:t>FFR </a:t>
            </a:r>
            <a:r>
              <a:rPr dirty="0" sz="1500" spc="-5">
                <a:latin typeface="Calibri"/>
                <a:cs typeface="Calibri"/>
              </a:rPr>
              <a:t>values </a:t>
            </a:r>
            <a:r>
              <a:rPr dirty="0" sz="1500" spc="-10">
                <a:latin typeface="Calibri"/>
                <a:cs typeface="Calibri"/>
              </a:rPr>
              <a:t>are </a:t>
            </a:r>
            <a:r>
              <a:rPr dirty="0" sz="1500">
                <a:latin typeface="Calibri"/>
                <a:cs typeface="Calibri"/>
              </a:rPr>
              <a:t>a</a:t>
            </a:r>
            <a:r>
              <a:rPr dirty="0" sz="1500" spc="-10">
                <a:latin typeface="Calibri"/>
                <a:cs typeface="Calibri"/>
              </a:rPr>
              <a:t> common</a:t>
            </a:r>
            <a:endParaRPr sz="1500">
              <a:latin typeface="Calibri"/>
              <a:cs typeface="Calibri"/>
            </a:endParaRPr>
          </a:p>
          <a:p>
            <a:pPr marL="348615">
              <a:lnSpc>
                <a:spcPct val="100000"/>
              </a:lnSpc>
            </a:pPr>
            <a:r>
              <a:rPr dirty="0" sz="1500" spc="-5">
                <a:latin typeface="Calibri"/>
                <a:cs typeface="Calibri"/>
              </a:rPr>
              <a:t>clinical scenario</a:t>
            </a:r>
            <a:endParaRPr sz="1500">
              <a:latin typeface="Calibri"/>
              <a:cs typeface="Calibri"/>
            </a:endParaRPr>
          </a:p>
          <a:p>
            <a:pPr marL="348615" indent="-25781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48615" algn="l"/>
                <a:tab pos="349250" algn="l"/>
              </a:tabLst>
            </a:pPr>
            <a:r>
              <a:rPr dirty="0" sz="1500" spc="-10">
                <a:latin typeface="Calibri"/>
                <a:cs typeface="Calibri"/>
              </a:rPr>
              <a:t>Prevalence </a:t>
            </a:r>
            <a:r>
              <a:rPr dirty="0" sz="1500" spc="-5">
                <a:latin typeface="Calibri"/>
                <a:cs typeface="Calibri"/>
              </a:rPr>
              <a:t>of major</a:t>
            </a:r>
            <a:r>
              <a:rPr dirty="0" sz="1500">
                <a:latin typeface="Calibri"/>
                <a:cs typeface="Calibri"/>
              </a:rPr>
              <a:t> ischemia?</a:t>
            </a:r>
            <a:endParaRPr sz="1500">
              <a:latin typeface="Calibri"/>
              <a:cs typeface="Calibri"/>
            </a:endParaRPr>
          </a:p>
          <a:p>
            <a:pPr marL="348615" indent="-25781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48615" algn="l"/>
                <a:tab pos="349250" algn="l"/>
              </a:tabLst>
            </a:pPr>
            <a:r>
              <a:rPr dirty="0" sz="1500">
                <a:latin typeface="Calibri"/>
                <a:cs typeface="Calibri"/>
              </a:rPr>
              <a:t>Is </a:t>
            </a:r>
            <a:r>
              <a:rPr dirty="0" sz="1500" spc="-15" b="1">
                <a:latin typeface="Calibri"/>
                <a:cs typeface="Calibri"/>
              </a:rPr>
              <a:t>deferral </a:t>
            </a:r>
            <a:r>
              <a:rPr dirty="0" sz="1500" spc="-5">
                <a:latin typeface="Calibri"/>
                <a:cs typeface="Calibri"/>
              </a:rPr>
              <a:t>of </a:t>
            </a:r>
            <a:r>
              <a:rPr dirty="0" sz="1500">
                <a:latin typeface="Calibri"/>
                <a:cs typeface="Calibri"/>
              </a:rPr>
              <a:t>PCI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reasonable?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75003" y="556259"/>
            <a:ext cx="2897123" cy="2100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475232" y="1581911"/>
            <a:ext cx="436245" cy="34607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13335" rIns="0" bIns="0" rtlCol="0" vert="horz">
            <a:spAutoFit/>
          </a:bodyPr>
          <a:lstStyle/>
          <a:p>
            <a:pPr marL="60960">
              <a:lnSpc>
                <a:spcPct val="100000"/>
              </a:lnSpc>
              <a:spcBef>
                <a:spcPts val="105"/>
              </a:spcBef>
            </a:pPr>
            <a:r>
              <a:rPr dirty="0" sz="1900" spc="-5">
                <a:solidFill>
                  <a:srgbClr val="FFFFFF"/>
                </a:solidFill>
                <a:latin typeface="Calibri"/>
                <a:cs typeface="Calibri"/>
              </a:rPr>
              <a:t>PCI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59251" y="1504188"/>
            <a:ext cx="544195" cy="347980"/>
          </a:xfrm>
          <a:prstGeom prst="rect">
            <a:avLst/>
          </a:prstGeom>
          <a:solidFill>
            <a:srgbClr val="00AF50"/>
          </a:solidFill>
        </p:spPr>
        <p:txBody>
          <a:bodyPr wrap="square" lIns="0" tIns="13335" rIns="0" bIns="0" rtlCol="0" vert="horz">
            <a:spAutoFit/>
          </a:bodyPr>
          <a:lstStyle/>
          <a:p>
            <a:pPr marL="31115">
              <a:lnSpc>
                <a:spcPct val="100000"/>
              </a:lnSpc>
              <a:spcBef>
                <a:spcPts val="105"/>
              </a:spcBef>
            </a:pPr>
            <a:r>
              <a:rPr dirty="0" sz="1900" spc="-10">
                <a:solidFill>
                  <a:srgbClr val="FFFFFF"/>
                </a:solidFill>
                <a:latin typeface="Calibri"/>
                <a:cs typeface="Calibri"/>
              </a:rPr>
              <a:t>OMT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11857" y="680466"/>
            <a:ext cx="1400810" cy="346075"/>
          </a:xfrm>
          <a:prstGeom prst="rect">
            <a:avLst/>
          </a:prstGeom>
          <a:solidFill>
            <a:srgbClr val="FFFFFF"/>
          </a:solidFill>
          <a:ln w="25907">
            <a:solidFill>
              <a:srgbClr val="000000"/>
            </a:solidFill>
          </a:ln>
        </p:spPr>
        <p:txBody>
          <a:bodyPr wrap="square" lIns="0" tIns="12065" rIns="0" bIns="0" rtlCol="0" vert="horz">
            <a:spAutoFit/>
          </a:bodyPr>
          <a:lstStyle/>
          <a:p>
            <a:pPr marL="32384">
              <a:lnSpc>
                <a:spcPct val="100000"/>
              </a:lnSpc>
              <a:spcBef>
                <a:spcPts val="95"/>
              </a:spcBef>
            </a:pPr>
            <a:r>
              <a:rPr dirty="0" sz="1900" spc="-5">
                <a:latin typeface="Calibri"/>
                <a:cs typeface="Calibri"/>
              </a:rPr>
              <a:t>FFR</a:t>
            </a:r>
            <a:r>
              <a:rPr dirty="0" sz="1900" spc="-50">
                <a:latin typeface="Calibri"/>
                <a:cs typeface="Calibri"/>
              </a:rPr>
              <a:t> </a:t>
            </a:r>
            <a:r>
              <a:rPr dirty="0" sz="1900" spc="-5">
                <a:latin typeface="Calibri"/>
                <a:cs typeface="Calibri"/>
              </a:rPr>
              <a:t>0.75-0.80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998207" y="36576"/>
            <a:ext cx="1042669" cy="300355"/>
          </a:xfrm>
          <a:custGeom>
            <a:avLst/>
            <a:gdLst/>
            <a:ahLst/>
            <a:cxnLst/>
            <a:rect l="l" t="t" r="r" b="b"/>
            <a:pathLst>
              <a:path w="1042670" h="300355">
                <a:moveTo>
                  <a:pt x="0" y="300227"/>
                </a:moveTo>
                <a:lnTo>
                  <a:pt x="1042416" y="300227"/>
                </a:lnTo>
                <a:lnTo>
                  <a:pt x="1042416" y="0"/>
                </a:lnTo>
                <a:lnTo>
                  <a:pt x="0" y="0"/>
                </a:lnTo>
                <a:lnTo>
                  <a:pt x="0" y="300227"/>
                </a:lnTo>
                <a:close/>
              </a:path>
            </a:pathLst>
          </a:custGeom>
          <a:solidFill>
            <a:srgbClr val="0000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998207" y="36576"/>
            <a:ext cx="179705" cy="300355"/>
          </a:xfrm>
          <a:prstGeom prst="rect">
            <a:avLst/>
          </a:prstGeom>
          <a:solidFill>
            <a:srgbClr val="000090"/>
          </a:solidFill>
        </p:spPr>
        <p:txBody>
          <a:bodyPr wrap="square" lIns="0" tIns="39370" rIns="0" bIns="0" rtlCol="0" vert="horz">
            <a:spAutoFit/>
          </a:bodyPr>
          <a:lstStyle/>
          <a:p>
            <a:pPr algn="r">
              <a:lnSpc>
                <a:spcPct val="100000"/>
              </a:lnSpc>
              <a:spcBef>
                <a:spcPts val="310"/>
              </a:spcBef>
            </a:pPr>
            <a:r>
              <a:rPr dirty="0" sz="900" spc="-5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14031" y="36576"/>
            <a:ext cx="927100" cy="300355"/>
          </a:xfrm>
          <a:prstGeom prst="rect">
            <a:avLst/>
          </a:prstGeom>
          <a:solidFill>
            <a:srgbClr val="000090"/>
          </a:solidFill>
        </p:spPr>
        <p:txBody>
          <a:bodyPr wrap="square" lIns="0" tIns="33655" rIns="0" bIns="0" rtlCol="0" vert="horz">
            <a:spAutoFit/>
          </a:bodyPr>
          <a:lstStyle/>
          <a:p>
            <a:pPr marL="48260">
              <a:lnSpc>
                <a:spcPct val="100000"/>
              </a:lnSpc>
              <a:spcBef>
                <a:spcPts val="265"/>
              </a:spcBef>
            </a:pPr>
            <a:r>
              <a:rPr dirty="0" baseline="24691" sz="1350" spc="-7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dirty="0" sz="1350" spc="-5">
                <a:solidFill>
                  <a:srgbClr val="FFFFFF"/>
                </a:solidFill>
                <a:latin typeface="Calibri"/>
                <a:cs typeface="Calibri"/>
              </a:rPr>
              <a:t>FFR</a:t>
            </a:r>
            <a:r>
              <a:rPr dirty="0" sz="135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spc="-5">
                <a:solidFill>
                  <a:srgbClr val="FFFFFF"/>
                </a:solidFill>
                <a:latin typeface="Calibri"/>
                <a:cs typeface="Calibri"/>
              </a:rPr>
              <a:t>Study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290059" y="2656332"/>
            <a:ext cx="3101340" cy="19537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06451" y="4824780"/>
            <a:ext cx="2644140" cy="25590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47955" indent="-135255">
              <a:lnSpc>
                <a:spcPct val="100000"/>
              </a:lnSpc>
              <a:spcBef>
                <a:spcPts val="105"/>
              </a:spcBef>
              <a:buAutoNum type="alphaUcParenBoth"/>
              <a:tabLst>
                <a:tab pos="148590" algn="l"/>
              </a:tabLst>
            </a:pPr>
            <a:r>
              <a:rPr dirty="0" sz="750" spc="-5">
                <a:solidFill>
                  <a:srgbClr val="FFFFFF"/>
                </a:solidFill>
                <a:latin typeface="Calibri"/>
                <a:cs typeface="Calibri"/>
              </a:rPr>
              <a:t>van </a:t>
            </a:r>
            <a:r>
              <a:rPr dirty="0" sz="750">
                <a:solidFill>
                  <a:srgbClr val="FFFFFF"/>
                </a:solidFill>
                <a:latin typeface="Calibri"/>
                <a:cs typeface="Calibri"/>
              </a:rPr>
              <a:t>de Hoef et </a:t>
            </a:r>
            <a:r>
              <a:rPr dirty="0" sz="750" spc="-5">
                <a:solidFill>
                  <a:srgbClr val="FFFFFF"/>
                </a:solidFill>
                <a:latin typeface="Calibri"/>
                <a:cs typeface="Calibri"/>
              </a:rPr>
              <a:t>al.,</a:t>
            </a:r>
            <a:r>
              <a:rPr dirty="0" sz="75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-5" i="1">
                <a:solidFill>
                  <a:srgbClr val="FFFFFF"/>
                </a:solidFill>
                <a:latin typeface="Calibri"/>
                <a:cs typeface="Calibri"/>
              </a:rPr>
              <a:t>CircCardiovascInterv</a:t>
            </a:r>
            <a:r>
              <a:rPr dirty="0" sz="750" spc="-5">
                <a:solidFill>
                  <a:srgbClr val="FFFFFF"/>
                </a:solidFill>
                <a:latin typeface="Calibri"/>
                <a:cs typeface="Calibri"/>
              </a:rPr>
              <a:t>.2014;7:301-311</a:t>
            </a:r>
            <a:r>
              <a:rPr dirty="0" sz="600" spc="-5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600">
              <a:latin typeface="Calibri"/>
              <a:cs typeface="Calibri"/>
            </a:endParaRPr>
          </a:p>
          <a:p>
            <a:pPr marL="143510" indent="-130810">
              <a:lnSpc>
                <a:spcPct val="100000"/>
              </a:lnSpc>
              <a:spcBef>
                <a:spcPts val="5"/>
              </a:spcBef>
              <a:buAutoNum type="alphaUcParenBoth"/>
              <a:tabLst>
                <a:tab pos="144145" algn="l"/>
              </a:tabLst>
            </a:pPr>
            <a:r>
              <a:rPr dirty="0" sz="750" spc="-5">
                <a:solidFill>
                  <a:srgbClr val="FFFFFF"/>
                </a:solidFill>
                <a:latin typeface="Calibri"/>
                <a:cs typeface="Calibri"/>
              </a:rPr>
              <a:t>Adjedj </a:t>
            </a:r>
            <a:r>
              <a:rPr dirty="0" sz="750">
                <a:solidFill>
                  <a:srgbClr val="FFFFFF"/>
                </a:solidFill>
                <a:latin typeface="Calibri"/>
                <a:cs typeface="Calibri"/>
              </a:rPr>
              <a:t>J, De Bruyne </a:t>
            </a:r>
            <a:r>
              <a:rPr dirty="0" sz="750" spc="-5">
                <a:solidFill>
                  <a:srgbClr val="FFFFFF"/>
                </a:solidFill>
                <a:latin typeface="Calibri"/>
                <a:cs typeface="Calibri"/>
              </a:rPr>
              <a:t>B, Floré </a:t>
            </a:r>
            <a:r>
              <a:rPr dirty="0" sz="750">
                <a:solidFill>
                  <a:srgbClr val="FFFFFF"/>
                </a:solidFill>
                <a:latin typeface="Calibri"/>
                <a:cs typeface="Calibri"/>
              </a:rPr>
              <a:t>V, et </a:t>
            </a:r>
            <a:r>
              <a:rPr dirty="0" sz="750" spc="-5">
                <a:solidFill>
                  <a:srgbClr val="FFFFFF"/>
                </a:solidFill>
                <a:latin typeface="Calibri"/>
                <a:cs typeface="Calibri"/>
              </a:rPr>
              <a:t>al. Circulation</a:t>
            </a:r>
            <a:r>
              <a:rPr dirty="0" sz="750" spc="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50" spc="-5">
                <a:solidFill>
                  <a:srgbClr val="FFFFFF"/>
                </a:solidFill>
                <a:latin typeface="Calibri"/>
                <a:cs typeface="Calibri"/>
              </a:rPr>
              <a:t>2016;133:502-8</a:t>
            </a:r>
            <a:r>
              <a:rPr dirty="0" sz="750" spc="-5">
                <a:latin typeface="Calibri"/>
                <a:cs typeface="Calibri"/>
              </a:rPr>
              <a:t>.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011167" y="556259"/>
            <a:ext cx="3386328" cy="21000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535804" y="2954527"/>
            <a:ext cx="12255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b="1">
                <a:latin typeface="Calibri"/>
                <a:cs typeface="Calibri"/>
              </a:rPr>
              <a:t>B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4331" y="663702"/>
            <a:ext cx="2799715" cy="345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spc="-10">
                <a:latin typeface="Calibri"/>
                <a:cs typeface="Calibri"/>
              </a:rPr>
              <a:t>Coronary </a:t>
            </a:r>
            <a:r>
              <a:rPr dirty="0" sz="2100">
                <a:latin typeface="Calibri"/>
                <a:cs typeface="Calibri"/>
              </a:rPr>
              <a:t>Indices in</a:t>
            </a:r>
            <a:r>
              <a:rPr dirty="0" sz="2100" spc="-40">
                <a:latin typeface="Calibri"/>
                <a:cs typeface="Calibri"/>
              </a:rPr>
              <a:t> </a:t>
            </a:r>
            <a:r>
              <a:rPr dirty="0" baseline="25793" sz="2100" spc="-7">
                <a:latin typeface="Calibri"/>
                <a:cs typeface="Calibri"/>
              </a:rPr>
              <a:t>GZ</a:t>
            </a:r>
            <a:r>
              <a:rPr dirty="0" sz="2100" spc="-5">
                <a:latin typeface="Calibri"/>
                <a:cs typeface="Calibri"/>
              </a:rPr>
              <a:t>FFR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42944" y="1205483"/>
            <a:ext cx="3942588" cy="1732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335271" y="1575561"/>
            <a:ext cx="86296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5">
                <a:solidFill>
                  <a:srgbClr val="FF0000"/>
                </a:solidFill>
                <a:latin typeface="Calibri"/>
                <a:cs typeface="Calibri"/>
              </a:rPr>
              <a:t>FFR/HSR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30595" y="1602486"/>
            <a:ext cx="511809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1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dirty="0" sz="1900" spc="-15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dirty="0" sz="1900" spc="-5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95596" y="2534234"/>
            <a:ext cx="251777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10">
                <a:solidFill>
                  <a:srgbClr val="FF0000"/>
                </a:solidFill>
                <a:latin typeface="Calibri"/>
                <a:cs typeface="Calibri"/>
              </a:rPr>
              <a:t>--------------CFR---------------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5790" y="1488186"/>
            <a:ext cx="2837815" cy="3234055"/>
          </a:xfrm>
          <a:prstGeom prst="rect">
            <a:avLst/>
          </a:prstGeom>
          <a:solidFill>
            <a:srgbClr val="FFFFFF"/>
          </a:solidFill>
          <a:ln w="25907">
            <a:solidFill>
              <a:srgbClr val="000000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347345" indent="-257175">
              <a:lnSpc>
                <a:spcPct val="100000"/>
              </a:lnSpc>
              <a:spcBef>
                <a:spcPts val="325"/>
              </a:spcBef>
              <a:buChar char="•"/>
              <a:tabLst>
                <a:tab pos="347345" algn="l"/>
                <a:tab pos="347980" algn="l"/>
              </a:tabLst>
            </a:pPr>
            <a:r>
              <a:rPr dirty="0" sz="1500" spc="-5">
                <a:latin typeface="Arial"/>
                <a:cs typeface="Arial"/>
              </a:rPr>
              <a:t>FFR </a:t>
            </a:r>
            <a:r>
              <a:rPr dirty="0" sz="1500">
                <a:latin typeface="Arial"/>
                <a:cs typeface="Arial"/>
              </a:rPr>
              <a:t>– </a:t>
            </a:r>
            <a:r>
              <a:rPr dirty="0" sz="1500" spc="-5">
                <a:latin typeface="Arial"/>
                <a:cs typeface="Arial"/>
              </a:rPr>
              <a:t>hyperaemic</a:t>
            </a:r>
            <a:r>
              <a:rPr dirty="0" sz="1500" spc="-10">
                <a:latin typeface="Arial"/>
                <a:cs typeface="Arial"/>
              </a:rPr>
              <a:t> </a:t>
            </a:r>
            <a:r>
              <a:rPr dirty="0" sz="1500" spc="-5">
                <a:latin typeface="Arial"/>
                <a:cs typeface="Arial"/>
              </a:rPr>
              <a:t>Pd/Pa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2150">
              <a:latin typeface="Times New Roman"/>
              <a:cs typeface="Times New Roman"/>
            </a:endParaRPr>
          </a:p>
          <a:p>
            <a:pPr marL="347345" indent="-257175">
              <a:lnSpc>
                <a:spcPct val="100000"/>
              </a:lnSpc>
              <a:buChar char="•"/>
              <a:tabLst>
                <a:tab pos="347345" algn="l"/>
                <a:tab pos="347980" algn="l"/>
              </a:tabLst>
            </a:pPr>
            <a:r>
              <a:rPr dirty="0" sz="1500" spc="-5">
                <a:latin typeface="Arial"/>
                <a:cs typeface="Arial"/>
              </a:rPr>
              <a:t>CFVR </a:t>
            </a:r>
            <a:r>
              <a:rPr dirty="0" sz="1500">
                <a:latin typeface="Arial"/>
                <a:cs typeface="Arial"/>
              </a:rPr>
              <a:t>- </a:t>
            </a:r>
            <a:r>
              <a:rPr dirty="0" sz="1500" spc="-5">
                <a:latin typeface="Arial"/>
                <a:cs typeface="Arial"/>
              </a:rPr>
              <a:t>hAPV/bAPV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2150">
              <a:latin typeface="Times New Roman"/>
              <a:cs typeface="Times New Roman"/>
            </a:endParaRPr>
          </a:p>
          <a:p>
            <a:pPr marL="347345" marR="300990" indent="-257175">
              <a:lnSpc>
                <a:spcPct val="100000"/>
              </a:lnSpc>
              <a:buChar char="•"/>
              <a:tabLst>
                <a:tab pos="347345" algn="l"/>
                <a:tab pos="347980" algn="l"/>
              </a:tabLst>
            </a:pPr>
            <a:r>
              <a:rPr dirty="0" sz="1500" spc="-5">
                <a:latin typeface="Arial"/>
                <a:cs typeface="Arial"/>
              </a:rPr>
              <a:t>HSR </a:t>
            </a:r>
            <a:r>
              <a:rPr dirty="0" sz="1500">
                <a:latin typeface="Arial"/>
                <a:cs typeface="Arial"/>
              </a:rPr>
              <a:t>= </a:t>
            </a:r>
            <a:r>
              <a:rPr dirty="0" sz="1500" spc="-5">
                <a:latin typeface="Arial"/>
                <a:cs typeface="Arial"/>
              </a:rPr>
              <a:t>Hyperaemic </a:t>
            </a:r>
            <a:r>
              <a:rPr dirty="0" sz="1500">
                <a:latin typeface="Arial"/>
                <a:cs typeface="Arial"/>
              </a:rPr>
              <a:t>trans-  </a:t>
            </a:r>
            <a:r>
              <a:rPr dirty="0" sz="1500" spc="-5">
                <a:latin typeface="Arial"/>
                <a:cs typeface="Arial"/>
              </a:rPr>
              <a:t>lesional pressure  gradient/APV</a:t>
            </a:r>
            <a:endParaRPr sz="150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  <a:spcBef>
                <a:spcPts val="5"/>
              </a:spcBef>
            </a:pPr>
            <a:r>
              <a:rPr dirty="0" sz="1500" spc="-5">
                <a:solidFill>
                  <a:srgbClr val="FF0000"/>
                </a:solidFill>
                <a:latin typeface="Arial"/>
                <a:cs typeface="Arial"/>
              </a:rPr>
              <a:t>&gt;0.8 mmHg/cm per</a:t>
            </a:r>
            <a:r>
              <a:rPr dirty="0" sz="1500" spc="-3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500" spc="-5">
                <a:solidFill>
                  <a:srgbClr val="FF0000"/>
                </a:solidFill>
                <a:latin typeface="Arial"/>
                <a:cs typeface="Arial"/>
              </a:rPr>
              <a:t>second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254635">
              <a:lnSpc>
                <a:spcPct val="100000"/>
              </a:lnSpc>
              <a:spcBef>
                <a:spcPts val="1450"/>
              </a:spcBef>
            </a:pPr>
            <a:r>
              <a:rPr dirty="0" sz="950" spc="-5" i="1">
                <a:latin typeface="Calibri"/>
                <a:cs typeface="Calibri"/>
              </a:rPr>
              <a:t>Piek et al Circulation</a:t>
            </a:r>
            <a:r>
              <a:rPr dirty="0" sz="950" spc="-5">
                <a:latin typeface="Calibri"/>
                <a:cs typeface="Calibri"/>
              </a:rPr>
              <a:t>.</a:t>
            </a:r>
            <a:r>
              <a:rPr dirty="0" sz="950" spc="-50">
                <a:latin typeface="Calibri"/>
                <a:cs typeface="Calibri"/>
              </a:rPr>
              <a:t> </a:t>
            </a:r>
            <a:r>
              <a:rPr dirty="0" sz="950" spc="-5">
                <a:latin typeface="Calibri"/>
                <a:cs typeface="Calibri"/>
              </a:rPr>
              <a:t>2002;106:441-446.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742944" y="419100"/>
            <a:ext cx="3942588" cy="1245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27120" y="3008376"/>
            <a:ext cx="4655820" cy="20071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7889747" y="118871"/>
            <a:ext cx="1042669" cy="300355"/>
          </a:xfrm>
          <a:prstGeom prst="rect">
            <a:avLst/>
          </a:prstGeom>
          <a:solidFill>
            <a:srgbClr val="000090"/>
          </a:solidFill>
        </p:spPr>
        <p:txBody>
          <a:bodyPr wrap="square" lIns="0" tIns="34290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270"/>
              </a:spcBef>
            </a:pPr>
            <a:r>
              <a:rPr dirty="0" baseline="24691" sz="1350" spc="-7">
                <a:solidFill>
                  <a:srgbClr val="FFFFFF"/>
                </a:solidFill>
                <a:latin typeface="Calibri"/>
                <a:cs typeface="Calibri"/>
              </a:rPr>
              <a:t>GZ</a:t>
            </a:r>
            <a:r>
              <a:rPr dirty="0" sz="1350" spc="-5">
                <a:solidFill>
                  <a:srgbClr val="FFFFFF"/>
                </a:solidFill>
                <a:latin typeface="Calibri"/>
                <a:cs typeface="Calibri"/>
              </a:rPr>
              <a:t>FFR</a:t>
            </a:r>
            <a:r>
              <a:rPr dirty="0" sz="135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spc="-5">
                <a:solidFill>
                  <a:srgbClr val="FFFFFF"/>
                </a:solidFill>
                <a:latin typeface="Calibri"/>
                <a:cs typeface="Calibri"/>
              </a:rPr>
              <a:t>Study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99260" y="36576"/>
            <a:ext cx="4570730" cy="521970"/>
          </a:xfrm>
          <a:custGeom>
            <a:avLst/>
            <a:gdLst/>
            <a:ahLst/>
            <a:cxnLst/>
            <a:rect l="l" t="t" r="r" b="b"/>
            <a:pathLst>
              <a:path w="4570730" h="521970">
                <a:moveTo>
                  <a:pt x="0" y="521970"/>
                </a:moveTo>
                <a:lnTo>
                  <a:pt x="4570476" y="521970"/>
                </a:lnTo>
                <a:lnTo>
                  <a:pt x="4570476" y="0"/>
                </a:lnTo>
                <a:lnTo>
                  <a:pt x="0" y="0"/>
                </a:lnTo>
                <a:lnTo>
                  <a:pt x="0" y="5219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85161" y="67132"/>
            <a:ext cx="3598545" cy="5289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300" spc="-25">
                <a:latin typeface="Calibri"/>
                <a:cs typeface="Calibri"/>
              </a:rPr>
              <a:t>Grey </a:t>
            </a:r>
            <a:r>
              <a:rPr dirty="0" sz="3300" spc="-15">
                <a:latin typeface="Calibri"/>
                <a:cs typeface="Calibri"/>
              </a:rPr>
              <a:t>Zone </a:t>
            </a:r>
            <a:r>
              <a:rPr dirty="0" sz="3300" spc="-5">
                <a:latin typeface="Calibri"/>
                <a:cs typeface="Calibri"/>
              </a:rPr>
              <a:t>FFR</a:t>
            </a:r>
            <a:r>
              <a:rPr dirty="0" sz="3300">
                <a:latin typeface="Calibri"/>
                <a:cs typeface="Calibri"/>
              </a:rPr>
              <a:t> Study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00022" y="558545"/>
            <a:ext cx="5763895" cy="2292350"/>
          </a:xfrm>
          <a:custGeom>
            <a:avLst/>
            <a:gdLst/>
            <a:ahLst/>
            <a:cxnLst/>
            <a:rect l="l" t="t" r="r" b="b"/>
            <a:pathLst>
              <a:path w="5763895" h="2292350">
                <a:moveTo>
                  <a:pt x="0" y="2292096"/>
                </a:moveTo>
                <a:lnTo>
                  <a:pt x="5763768" y="2292096"/>
                </a:lnTo>
                <a:lnTo>
                  <a:pt x="5763768" y="0"/>
                </a:lnTo>
                <a:lnTo>
                  <a:pt x="0" y="0"/>
                </a:lnTo>
                <a:lnTo>
                  <a:pt x="0" y="22920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00022" y="558545"/>
            <a:ext cx="5763895" cy="2292350"/>
          </a:xfrm>
          <a:custGeom>
            <a:avLst/>
            <a:gdLst/>
            <a:ahLst/>
            <a:cxnLst/>
            <a:rect l="l" t="t" r="r" b="b"/>
            <a:pathLst>
              <a:path w="5763895" h="2292350">
                <a:moveTo>
                  <a:pt x="0" y="2292096"/>
                </a:moveTo>
                <a:lnTo>
                  <a:pt x="5763768" y="2292096"/>
                </a:lnTo>
                <a:lnTo>
                  <a:pt x="5763768" y="0"/>
                </a:lnTo>
                <a:lnTo>
                  <a:pt x="0" y="0"/>
                </a:lnTo>
                <a:lnTo>
                  <a:pt x="0" y="2292096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998207" y="36576"/>
            <a:ext cx="1042669" cy="300355"/>
          </a:xfrm>
          <a:custGeom>
            <a:avLst/>
            <a:gdLst/>
            <a:ahLst/>
            <a:cxnLst/>
            <a:rect l="l" t="t" r="r" b="b"/>
            <a:pathLst>
              <a:path w="1042670" h="300355">
                <a:moveTo>
                  <a:pt x="0" y="300227"/>
                </a:moveTo>
                <a:lnTo>
                  <a:pt x="1042416" y="300227"/>
                </a:lnTo>
                <a:lnTo>
                  <a:pt x="1042416" y="0"/>
                </a:lnTo>
                <a:lnTo>
                  <a:pt x="0" y="0"/>
                </a:lnTo>
                <a:lnTo>
                  <a:pt x="0" y="300227"/>
                </a:lnTo>
                <a:close/>
              </a:path>
            </a:pathLst>
          </a:custGeom>
          <a:solidFill>
            <a:srgbClr val="0000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078218" y="57149"/>
            <a:ext cx="836294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24691" sz="1350" spc="-7">
                <a:solidFill>
                  <a:srgbClr val="FFFFFF"/>
                </a:solidFill>
                <a:latin typeface="Calibri"/>
                <a:cs typeface="Calibri"/>
              </a:rPr>
              <a:t>GZ</a:t>
            </a:r>
            <a:r>
              <a:rPr dirty="0" sz="1350" spc="-5">
                <a:solidFill>
                  <a:srgbClr val="FFFFFF"/>
                </a:solidFill>
                <a:latin typeface="Calibri"/>
                <a:cs typeface="Calibri"/>
              </a:rPr>
              <a:t>FFR</a:t>
            </a:r>
            <a:r>
              <a:rPr dirty="0" sz="135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spc="-5">
                <a:solidFill>
                  <a:srgbClr val="FFFFFF"/>
                </a:solidFill>
                <a:latin typeface="Calibri"/>
                <a:cs typeface="Calibri"/>
              </a:rPr>
              <a:t>Study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00022" y="2891789"/>
            <a:ext cx="5902960" cy="2252980"/>
          </a:xfrm>
          <a:custGeom>
            <a:avLst/>
            <a:gdLst/>
            <a:ahLst/>
            <a:cxnLst/>
            <a:rect l="l" t="t" r="r" b="b"/>
            <a:pathLst>
              <a:path w="5902959" h="2252979">
                <a:moveTo>
                  <a:pt x="0" y="2252472"/>
                </a:moveTo>
                <a:lnTo>
                  <a:pt x="5902452" y="2252472"/>
                </a:lnTo>
                <a:lnTo>
                  <a:pt x="5902452" y="0"/>
                </a:lnTo>
                <a:lnTo>
                  <a:pt x="0" y="0"/>
                </a:lnTo>
                <a:lnTo>
                  <a:pt x="0" y="22524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00022" y="2891789"/>
            <a:ext cx="5902960" cy="2252980"/>
          </a:xfrm>
          <a:custGeom>
            <a:avLst/>
            <a:gdLst/>
            <a:ahLst/>
            <a:cxnLst/>
            <a:rect l="l" t="t" r="r" b="b"/>
            <a:pathLst>
              <a:path w="5902959" h="2252979">
                <a:moveTo>
                  <a:pt x="0" y="2252472"/>
                </a:moveTo>
                <a:lnTo>
                  <a:pt x="5902452" y="2252472"/>
                </a:lnTo>
                <a:lnTo>
                  <a:pt x="5902452" y="0"/>
                </a:lnTo>
                <a:lnTo>
                  <a:pt x="0" y="0"/>
                </a:lnTo>
                <a:lnTo>
                  <a:pt x="0" y="2252472"/>
                </a:lnTo>
                <a:close/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754885" y="520255"/>
            <a:ext cx="5379720" cy="4544695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292735" indent="-257175">
              <a:lnSpc>
                <a:spcPct val="100000"/>
              </a:lnSpc>
              <a:spcBef>
                <a:spcPts val="535"/>
              </a:spcBef>
              <a:buFont typeface="Arial"/>
              <a:buChar char="•"/>
              <a:tabLst>
                <a:tab pos="292735" algn="l"/>
                <a:tab pos="293370" algn="l"/>
              </a:tabLst>
            </a:pPr>
            <a:r>
              <a:rPr dirty="0" sz="1800" spc="-10">
                <a:latin typeface="Calibri"/>
                <a:cs typeface="Calibri"/>
              </a:rPr>
              <a:t>Prospective </a:t>
            </a:r>
            <a:r>
              <a:rPr dirty="0" sz="1800" spc="-5">
                <a:latin typeface="Calibri"/>
                <a:cs typeface="Calibri"/>
              </a:rPr>
              <a:t>single </a:t>
            </a:r>
            <a:r>
              <a:rPr dirty="0" sz="1800" spc="-10">
                <a:latin typeface="Calibri"/>
                <a:cs typeface="Calibri"/>
              </a:rPr>
              <a:t>center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RCT</a:t>
            </a:r>
            <a:endParaRPr sz="1800">
              <a:latin typeface="Calibri"/>
              <a:cs typeface="Calibri"/>
            </a:endParaRPr>
          </a:p>
          <a:p>
            <a:pPr marL="292735" indent="-257175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292735" algn="l"/>
                <a:tab pos="293370" algn="l"/>
              </a:tabLst>
            </a:pPr>
            <a:r>
              <a:rPr dirty="0" sz="1800" spc="-5">
                <a:latin typeface="Calibri"/>
                <a:cs typeface="Calibri"/>
              </a:rPr>
              <a:t>PCI plus OMT vs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OMT</a:t>
            </a:r>
            <a:endParaRPr sz="1800">
              <a:latin typeface="Calibri"/>
              <a:cs typeface="Calibri"/>
            </a:endParaRPr>
          </a:p>
          <a:p>
            <a:pPr marL="292735" indent="-257175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292735" algn="l"/>
                <a:tab pos="293370" algn="l"/>
              </a:tabLst>
            </a:pPr>
            <a:r>
              <a:rPr dirty="0" sz="1800">
                <a:latin typeface="Calibri"/>
                <a:cs typeface="Calibri"/>
              </a:rPr>
              <a:t>110 </a:t>
            </a:r>
            <a:r>
              <a:rPr dirty="0" sz="1800" spc="-15">
                <a:latin typeface="Calibri"/>
                <a:cs typeface="Calibri"/>
              </a:rPr>
              <a:t>stable </a:t>
            </a:r>
            <a:r>
              <a:rPr dirty="0" sz="1800" spc="-5">
                <a:latin typeface="Calibri"/>
                <a:cs typeface="Calibri"/>
              </a:rPr>
              <a:t>patients </a:t>
            </a:r>
            <a:r>
              <a:rPr dirty="0" sz="1800">
                <a:latin typeface="Calibri"/>
                <a:cs typeface="Calibri"/>
              </a:rPr>
              <a:t>- </a:t>
            </a:r>
            <a:r>
              <a:rPr dirty="0" sz="1800" spc="-10">
                <a:latin typeface="Calibri"/>
                <a:cs typeface="Calibri"/>
              </a:rPr>
              <a:t>expected </a:t>
            </a:r>
            <a:r>
              <a:rPr dirty="0" sz="1800">
                <a:latin typeface="Calibri"/>
                <a:cs typeface="Calibri"/>
              </a:rPr>
              <a:t>10%</a:t>
            </a:r>
            <a:r>
              <a:rPr dirty="0" sz="1800" spc="5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dropout</a:t>
            </a:r>
            <a:endParaRPr sz="1800">
              <a:latin typeface="Calibri"/>
              <a:cs typeface="Calibri"/>
            </a:endParaRPr>
          </a:p>
          <a:p>
            <a:pPr marL="292735" indent="-257175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292735" algn="l"/>
                <a:tab pos="293370" algn="l"/>
              </a:tabLst>
            </a:pPr>
            <a:r>
              <a:rPr dirty="0" sz="1800" spc="-5">
                <a:latin typeface="Calibri"/>
                <a:cs typeface="Calibri"/>
              </a:rPr>
              <a:t>One </a:t>
            </a:r>
            <a:r>
              <a:rPr dirty="0" sz="1800">
                <a:latin typeface="Calibri"/>
                <a:cs typeface="Calibri"/>
              </a:rPr>
              <a:t>major </a:t>
            </a:r>
            <a:r>
              <a:rPr dirty="0" sz="1800" spc="-5">
                <a:latin typeface="Calibri"/>
                <a:cs typeface="Calibri"/>
              </a:rPr>
              <a:t>vessel </a:t>
            </a:r>
            <a:r>
              <a:rPr dirty="0" sz="1800">
                <a:latin typeface="Calibri"/>
                <a:cs typeface="Calibri"/>
              </a:rPr>
              <a:t>- </a:t>
            </a:r>
            <a:r>
              <a:rPr dirty="0" sz="1800" spc="-5">
                <a:latin typeface="Calibri"/>
                <a:cs typeface="Calibri"/>
              </a:rPr>
              <a:t>FFR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0.75-0.82</a:t>
            </a:r>
            <a:endParaRPr sz="1800">
              <a:latin typeface="Calibri"/>
              <a:cs typeface="Calibri"/>
            </a:endParaRPr>
          </a:p>
          <a:p>
            <a:pPr marL="292735" indent="-257175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292735" algn="l"/>
                <a:tab pos="293370" algn="l"/>
              </a:tabLst>
            </a:pPr>
            <a:r>
              <a:rPr dirty="0" sz="1800">
                <a:latin typeface="Calibri"/>
                <a:cs typeface="Calibri"/>
              </a:rPr>
              <a:t>No </a:t>
            </a:r>
            <a:r>
              <a:rPr dirty="0" sz="1800" spc="-5">
                <a:latin typeface="Calibri"/>
                <a:cs typeface="Calibri"/>
              </a:rPr>
              <a:t>other PCI </a:t>
            </a:r>
            <a:r>
              <a:rPr dirty="0" sz="1800" spc="-15">
                <a:latin typeface="Calibri"/>
                <a:cs typeface="Calibri"/>
              </a:rPr>
              <a:t>target </a:t>
            </a:r>
            <a:r>
              <a:rPr dirty="0" sz="1800" spc="-5">
                <a:latin typeface="Calibri"/>
                <a:cs typeface="Calibri"/>
              </a:rPr>
              <a:t>vessels or residual</a:t>
            </a:r>
            <a:r>
              <a:rPr dirty="0" sz="1800" spc="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ischemia</a:t>
            </a:r>
            <a:endParaRPr sz="1800">
              <a:latin typeface="Calibri"/>
              <a:cs typeface="Calibri"/>
            </a:endParaRPr>
          </a:p>
          <a:p>
            <a:pPr marL="292735" indent="-257175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292735" algn="l"/>
                <a:tab pos="293370" algn="l"/>
              </a:tabLst>
            </a:pPr>
            <a:r>
              <a:rPr dirty="0" sz="1800" spc="-10">
                <a:latin typeface="Calibri"/>
                <a:cs typeface="Calibri"/>
              </a:rPr>
              <a:t>Exclusions: </a:t>
            </a:r>
            <a:r>
              <a:rPr dirty="0" sz="1800" spc="-5">
                <a:latin typeface="Calibri"/>
                <a:cs typeface="Calibri"/>
              </a:rPr>
              <a:t>LMS, </a:t>
            </a:r>
            <a:r>
              <a:rPr dirty="0" sz="1800" spc="-10">
                <a:latin typeface="Calibri"/>
                <a:cs typeface="Calibri"/>
              </a:rPr>
              <a:t>recent STEMI, unstable, </a:t>
            </a:r>
            <a:r>
              <a:rPr dirty="0" sz="1800" spc="-5">
                <a:latin typeface="Calibri"/>
                <a:cs typeface="Calibri"/>
              </a:rPr>
              <a:t>C/I </a:t>
            </a:r>
            <a:r>
              <a:rPr dirty="0" sz="1800" spc="-10">
                <a:latin typeface="Calibri"/>
                <a:cs typeface="Calibri"/>
              </a:rPr>
              <a:t>to</a:t>
            </a:r>
            <a:r>
              <a:rPr dirty="0" sz="1800" spc="8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FFR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7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800" spc="-10">
                <a:latin typeface="Calibri"/>
                <a:cs typeface="Calibri"/>
              </a:rPr>
              <a:t>Stratified randomisation: </a:t>
            </a:r>
            <a:r>
              <a:rPr dirty="0" sz="1800" spc="-5">
                <a:latin typeface="Calibri"/>
                <a:cs typeface="Calibri"/>
              </a:rPr>
              <a:t>DM, age,</a:t>
            </a:r>
            <a:r>
              <a:rPr dirty="0" sz="1800" spc="5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gender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800" spc="-10">
                <a:latin typeface="Calibri"/>
                <a:cs typeface="Calibri"/>
              </a:rPr>
              <a:t>ESC </a:t>
            </a:r>
            <a:r>
              <a:rPr dirty="0" sz="1800" spc="-5">
                <a:latin typeface="Calibri"/>
                <a:cs typeface="Calibri"/>
              </a:rPr>
              <a:t>guideline based </a:t>
            </a:r>
            <a:r>
              <a:rPr dirty="0" sz="1800" spc="-10">
                <a:latin typeface="Calibri"/>
                <a:cs typeface="Calibri"/>
              </a:rPr>
              <a:t>medical</a:t>
            </a:r>
            <a:r>
              <a:rPr dirty="0" sz="1800" spc="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therapy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800" spc="-5">
                <a:latin typeface="Calibri"/>
                <a:cs typeface="Calibri"/>
              </a:rPr>
              <a:t>Primary </a:t>
            </a:r>
            <a:r>
              <a:rPr dirty="0" sz="1800" spc="-10">
                <a:latin typeface="Calibri"/>
                <a:cs typeface="Calibri"/>
              </a:rPr>
              <a:t>outcome </a:t>
            </a:r>
            <a:r>
              <a:rPr dirty="0" sz="1800" spc="-5">
                <a:latin typeface="Calibri"/>
                <a:cs typeface="Calibri"/>
              </a:rPr>
              <a:t>measure</a:t>
            </a:r>
            <a:r>
              <a:rPr dirty="0" sz="1800" spc="-5" b="1">
                <a:latin typeface="Calibri"/>
                <a:cs typeface="Calibri"/>
              </a:rPr>
              <a:t>: Angina severity by </a:t>
            </a:r>
            <a:r>
              <a:rPr dirty="0" sz="1800" spc="-20" b="1">
                <a:latin typeface="Calibri"/>
                <a:cs typeface="Calibri"/>
              </a:rPr>
              <a:t>SAQ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at</a:t>
            </a:r>
            <a:endParaRPr sz="1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dirty="0" sz="1800" spc="-5" b="1">
                <a:latin typeface="Calibri"/>
                <a:cs typeface="Calibri"/>
              </a:rPr>
              <a:t>3/12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800">
                <a:latin typeface="Calibri"/>
                <a:cs typeface="Calibri"/>
              </a:rPr>
              <a:t>Null </a:t>
            </a:r>
            <a:r>
              <a:rPr dirty="0" sz="1800" spc="-5">
                <a:latin typeface="Calibri"/>
                <a:cs typeface="Calibri"/>
              </a:rPr>
              <a:t>hypothesis: </a:t>
            </a:r>
            <a:r>
              <a:rPr dirty="0" sz="1800" b="1">
                <a:latin typeface="Calibri"/>
                <a:cs typeface="Calibri"/>
              </a:rPr>
              <a:t>no </a:t>
            </a:r>
            <a:r>
              <a:rPr dirty="0" sz="1800" spc="-10" b="1">
                <a:latin typeface="Calibri"/>
                <a:cs typeface="Calibri"/>
              </a:rPr>
              <a:t>difference at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3/12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800" b="1">
                <a:latin typeface="Calibri"/>
                <a:cs typeface="Calibri"/>
              </a:rPr>
              <a:t>80% </a:t>
            </a:r>
            <a:r>
              <a:rPr dirty="0" sz="1800" spc="-5" b="1">
                <a:latin typeface="Calibri"/>
                <a:cs typeface="Calibri"/>
              </a:rPr>
              <a:t>power </a:t>
            </a:r>
            <a:r>
              <a:rPr dirty="0" sz="1800" spc="-10" b="1">
                <a:latin typeface="Calibri"/>
                <a:cs typeface="Calibri"/>
              </a:rPr>
              <a:t>at </a:t>
            </a:r>
            <a:r>
              <a:rPr dirty="0" sz="1800" b="1">
                <a:latin typeface="Calibri"/>
                <a:cs typeface="Calibri"/>
              </a:rPr>
              <a:t>5% </a:t>
            </a:r>
            <a:r>
              <a:rPr dirty="0" sz="1800" spc="-5" b="1">
                <a:latin typeface="Calibri"/>
                <a:cs typeface="Calibri"/>
              </a:rPr>
              <a:t>level </a:t>
            </a:r>
            <a:r>
              <a:rPr dirty="0" sz="1800" b="1">
                <a:latin typeface="Calibri"/>
                <a:cs typeface="Calibri"/>
              </a:rPr>
              <a:t>of </a:t>
            </a:r>
            <a:r>
              <a:rPr dirty="0" sz="1800" spc="-5" b="1">
                <a:latin typeface="Calibri"/>
                <a:cs typeface="Calibri"/>
              </a:rPr>
              <a:t>significance </a:t>
            </a:r>
            <a:r>
              <a:rPr dirty="0" sz="1800" spc="-10" b="1">
                <a:latin typeface="Calibri"/>
                <a:cs typeface="Calibri"/>
              </a:rPr>
              <a:t>for </a:t>
            </a:r>
            <a:r>
              <a:rPr dirty="0" sz="1800" b="1">
                <a:latin typeface="Calibri"/>
                <a:cs typeface="Calibri"/>
              </a:rPr>
              <a:t>a 10</a:t>
            </a:r>
            <a:r>
              <a:rPr dirty="0" sz="1800" spc="-6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point</a:t>
            </a:r>
            <a:endParaRPr sz="1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dirty="0" sz="1800" spc="-10" b="1">
                <a:latin typeface="Calibri"/>
                <a:cs typeface="Calibri"/>
              </a:rPr>
              <a:t>difference </a:t>
            </a:r>
            <a:r>
              <a:rPr dirty="0" sz="1800" b="1">
                <a:latin typeface="Calibri"/>
                <a:cs typeface="Calibri"/>
              </a:rPr>
              <a:t>in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spc="-20" b="1">
                <a:latin typeface="Calibri"/>
                <a:cs typeface="Calibri"/>
              </a:rPr>
              <a:t>SAQ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66059" y="0"/>
            <a:ext cx="3937000" cy="5143500"/>
          </a:xfrm>
          <a:custGeom>
            <a:avLst/>
            <a:gdLst/>
            <a:ahLst/>
            <a:cxnLst/>
            <a:rect l="l" t="t" r="r" b="b"/>
            <a:pathLst>
              <a:path w="3937000" h="5143500">
                <a:moveTo>
                  <a:pt x="3936371" y="5143497"/>
                </a:moveTo>
                <a:lnTo>
                  <a:pt x="0" y="5143497"/>
                </a:lnTo>
                <a:lnTo>
                  <a:pt x="0" y="0"/>
                </a:lnTo>
                <a:lnTo>
                  <a:pt x="3936371" y="0"/>
                </a:lnTo>
                <a:lnTo>
                  <a:pt x="3936371" y="51434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349896" y="4863758"/>
            <a:ext cx="2943860" cy="1841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4299"/>
              </a:lnSpc>
              <a:spcBef>
                <a:spcPts val="95"/>
              </a:spcBef>
            </a:pPr>
            <a:r>
              <a:rPr dirty="0" sz="250">
                <a:latin typeface="Helvetica"/>
                <a:cs typeface="Helvetica"/>
              </a:rPr>
              <a:t>FFR=Fractional Flow Reserve, </a:t>
            </a:r>
            <a:r>
              <a:rPr dirty="0" sz="250" spc="0">
                <a:latin typeface="Helvetica"/>
                <a:cs typeface="Helvetica"/>
              </a:rPr>
              <a:t>Gz= </a:t>
            </a:r>
            <a:r>
              <a:rPr dirty="0" sz="250">
                <a:latin typeface="Helvetica"/>
                <a:cs typeface="Helvetica"/>
              </a:rPr>
              <a:t>greyzone, QCA=Quantitative Coronary Angiography, STEMI= ST Elevation Myocardial Infarction IMR=Index of microcirculatory resistance Pd/Pa=Resting pressure  gradient,CFR= Coronary </a:t>
            </a:r>
            <a:r>
              <a:rPr dirty="0" sz="250" spc="0">
                <a:latin typeface="Helvetica"/>
                <a:cs typeface="Helvetica"/>
              </a:rPr>
              <a:t>ﬂow </a:t>
            </a:r>
            <a:r>
              <a:rPr dirty="0" sz="250">
                <a:latin typeface="Helvetica"/>
                <a:cs typeface="Helvetica"/>
              </a:rPr>
              <a:t>reserve,BSR=Basal stenosis resistance index,HMR=Hyperemic microvascular resistance , MRI </a:t>
            </a:r>
            <a:r>
              <a:rPr dirty="0" sz="250" spc="0">
                <a:latin typeface="Helvetica"/>
                <a:cs typeface="Helvetica"/>
              </a:rPr>
              <a:t>= </a:t>
            </a:r>
            <a:r>
              <a:rPr dirty="0" sz="250">
                <a:latin typeface="Helvetica"/>
                <a:cs typeface="Helvetica"/>
              </a:rPr>
              <a:t>Magnetic resonance imaging HiFR=Hyperemic iFR iFR=iinstantaneous  </a:t>
            </a:r>
            <a:r>
              <a:rPr dirty="0" sz="250" spc="0">
                <a:latin typeface="Helvetica"/>
                <a:cs typeface="Helvetica"/>
              </a:rPr>
              <a:t>wave </a:t>
            </a:r>
            <a:r>
              <a:rPr dirty="0" sz="250">
                <a:latin typeface="Helvetica"/>
                <a:cs typeface="Helvetica"/>
              </a:rPr>
              <a:t>free ratio</a:t>
            </a:r>
            <a:endParaRPr sz="250">
              <a:latin typeface="Helvetica"/>
              <a:cs typeface="Helvetica"/>
            </a:endParaRPr>
          </a:p>
          <a:p>
            <a:pPr algn="just" marL="12700">
              <a:lnSpc>
                <a:spcPct val="100000"/>
              </a:lnSpc>
              <a:spcBef>
                <a:spcPts val="10"/>
              </a:spcBef>
            </a:pPr>
            <a:r>
              <a:rPr dirty="0" sz="250" spc="0" b="1">
                <a:latin typeface="Arial"/>
                <a:cs typeface="Arial"/>
              </a:rPr>
              <a:t>GzFFR </a:t>
            </a:r>
            <a:r>
              <a:rPr dirty="0" sz="250" b="1">
                <a:latin typeface="Arial"/>
                <a:cs typeface="Arial"/>
              </a:rPr>
              <a:t>Flow Chart v2.0 20/12/14</a:t>
            </a:r>
            <a:endParaRPr sz="2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26308" y="907479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90">
                <a:moveTo>
                  <a:pt x="21382" y="0"/>
                </a:moveTo>
                <a:lnTo>
                  <a:pt x="0" y="0"/>
                </a:lnTo>
                <a:lnTo>
                  <a:pt x="10525" y="21373"/>
                </a:lnTo>
                <a:lnTo>
                  <a:pt x="213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623859" y="1734548"/>
            <a:ext cx="0" cy="121285"/>
          </a:xfrm>
          <a:custGeom>
            <a:avLst/>
            <a:gdLst/>
            <a:ahLst/>
            <a:cxnLst/>
            <a:rect l="l" t="t" r="r" b="b"/>
            <a:pathLst>
              <a:path w="0" h="121285">
                <a:moveTo>
                  <a:pt x="0" y="0"/>
                </a:moveTo>
                <a:lnTo>
                  <a:pt x="0" y="118247"/>
                </a:lnTo>
                <a:lnTo>
                  <a:pt x="0" y="120761"/>
                </a:lnTo>
              </a:path>
            </a:pathLst>
          </a:custGeom>
          <a:ln w="49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613532" y="1856766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1315" y="0"/>
                </a:moveTo>
                <a:lnTo>
                  <a:pt x="0" y="0"/>
                </a:lnTo>
                <a:lnTo>
                  <a:pt x="10326" y="21373"/>
                </a:lnTo>
                <a:lnTo>
                  <a:pt x="213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697673" y="2264643"/>
            <a:ext cx="1898650" cy="808990"/>
          </a:xfrm>
          <a:prstGeom prst="rect">
            <a:avLst/>
          </a:prstGeom>
          <a:solidFill>
            <a:srgbClr val="BEBEBE"/>
          </a:solidFill>
          <a:ln w="12977">
            <a:solidFill>
              <a:srgbClr val="000000"/>
            </a:solidFill>
          </a:ln>
        </p:spPr>
        <p:txBody>
          <a:bodyPr wrap="square" lIns="0" tIns="45719" rIns="0" bIns="0" rtlCol="0" vert="horz">
            <a:spAutoFit/>
          </a:bodyPr>
          <a:lstStyle/>
          <a:p>
            <a:pPr marL="400050">
              <a:lnSpc>
                <a:spcPts val="890"/>
              </a:lnSpc>
              <a:spcBef>
                <a:spcPts val="359"/>
              </a:spcBef>
            </a:pPr>
            <a:r>
              <a:rPr dirty="0" baseline="27777" sz="750" spc="7" b="1">
                <a:latin typeface="Arial"/>
                <a:cs typeface="Arial"/>
              </a:rPr>
              <a:t>gz</a:t>
            </a:r>
            <a:r>
              <a:rPr dirty="0" sz="750" spc="5" b="1">
                <a:latin typeface="Arial"/>
                <a:cs typeface="Arial"/>
              </a:rPr>
              <a:t>FFR</a:t>
            </a:r>
            <a:r>
              <a:rPr dirty="0" sz="750" b="1">
                <a:latin typeface="Arial"/>
                <a:cs typeface="Arial"/>
              </a:rPr>
              <a:t> </a:t>
            </a:r>
            <a:r>
              <a:rPr dirty="0" sz="750" spc="10" b="1">
                <a:latin typeface="Arial"/>
                <a:cs typeface="Arial"/>
              </a:rPr>
              <a:t>PROTOCOL</a:t>
            </a:r>
            <a:endParaRPr sz="750">
              <a:latin typeface="Arial"/>
              <a:cs typeface="Arial"/>
            </a:endParaRPr>
          </a:p>
          <a:p>
            <a:pPr marL="254635" marR="484505" indent="410209">
              <a:lnSpc>
                <a:spcPts val="890"/>
              </a:lnSpc>
              <a:spcBef>
                <a:spcPts val="30"/>
              </a:spcBef>
            </a:pPr>
            <a:r>
              <a:rPr dirty="0" sz="750" spc="5" b="1">
                <a:latin typeface="Arial"/>
                <a:cs typeface="Arial"/>
              </a:rPr>
              <a:t>Sedate  </a:t>
            </a:r>
            <a:r>
              <a:rPr dirty="0" sz="750" spc="10" b="1">
                <a:latin typeface="Arial"/>
                <a:cs typeface="Arial"/>
              </a:rPr>
              <a:t>Combowire</a:t>
            </a:r>
            <a:r>
              <a:rPr dirty="0" sz="750" spc="-60" b="1">
                <a:latin typeface="Arial"/>
                <a:cs typeface="Arial"/>
              </a:rPr>
              <a:t> </a:t>
            </a:r>
            <a:r>
              <a:rPr dirty="0" sz="750" spc="10" b="1">
                <a:latin typeface="Arial"/>
                <a:cs typeface="Arial"/>
              </a:rPr>
              <a:t>Assessment</a:t>
            </a:r>
            <a:endParaRPr sz="750">
              <a:latin typeface="Arial"/>
              <a:cs typeface="Arial"/>
            </a:endParaRPr>
          </a:p>
          <a:p>
            <a:pPr marL="393700" marR="628650" indent="19685">
              <a:lnSpc>
                <a:spcPts val="880"/>
              </a:lnSpc>
            </a:pPr>
            <a:r>
              <a:rPr dirty="0" sz="750" spc="5" b="1">
                <a:latin typeface="Arial"/>
                <a:cs typeface="Arial"/>
              </a:rPr>
              <a:t>IC </a:t>
            </a:r>
            <a:r>
              <a:rPr dirty="0" sz="750" spc="10" b="1">
                <a:latin typeface="Arial"/>
                <a:cs typeface="Arial"/>
              </a:rPr>
              <a:t>measurements  </a:t>
            </a:r>
            <a:r>
              <a:rPr dirty="0" sz="750" spc="5" b="1">
                <a:latin typeface="Arial"/>
                <a:cs typeface="Arial"/>
              </a:rPr>
              <a:t>IV </a:t>
            </a:r>
            <a:r>
              <a:rPr dirty="0" sz="750" spc="10" b="1">
                <a:latin typeface="Arial"/>
                <a:cs typeface="Arial"/>
              </a:rPr>
              <a:t>140</a:t>
            </a:r>
            <a:r>
              <a:rPr dirty="0" sz="750" spc="-70" b="1">
                <a:latin typeface="Arial"/>
                <a:cs typeface="Arial"/>
              </a:rPr>
              <a:t> </a:t>
            </a:r>
            <a:r>
              <a:rPr dirty="0" sz="750" spc="10" b="1">
                <a:latin typeface="Arial"/>
                <a:cs typeface="Arial"/>
              </a:rPr>
              <a:t>mcg/kg/min</a:t>
            </a:r>
            <a:endParaRPr sz="750">
              <a:latin typeface="Arial"/>
              <a:cs typeface="Arial"/>
            </a:endParaRPr>
          </a:p>
          <a:p>
            <a:pPr algn="ctr" marR="201930">
              <a:lnSpc>
                <a:spcPts val="865"/>
              </a:lnSpc>
            </a:pPr>
            <a:r>
              <a:rPr dirty="0" sz="750" spc="5" b="1">
                <a:latin typeface="Arial"/>
                <a:cs typeface="Arial"/>
              </a:rPr>
              <a:t>Single</a:t>
            </a:r>
            <a:r>
              <a:rPr dirty="0" sz="750" spc="-5" b="1">
                <a:latin typeface="Arial"/>
                <a:cs typeface="Arial"/>
              </a:rPr>
              <a:t> </a:t>
            </a:r>
            <a:r>
              <a:rPr dirty="0" sz="750" spc="10" b="1">
                <a:latin typeface="Arial"/>
                <a:cs typeface="Arial"/>
              </a:rPr>
              <a:t>210mcg/kg/min</a:t>
            </a:r>
            <a:endParaRPr sz="7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82395" y="421058"/>
            <a:ext cx="2510790" cy="483234"/>
          </a:xfrm>
          <a:prstGeom prst="rect">
            <a:avLst/>
          </a:prstGeom>
          <a:solidFill>
            <a:srgbClr val="FFDF60"/>
          </a:solidFill>
          <a:ln w="12976">
            <a:solidFill>
              <a:srgbClr val="000000"/>
            </a:solidFill>
          </a:ln>
        </p:spPr>
        <p:txBody>
          <a:bodyPr wrap="square" lIns="0" tIns="47625" rIns="0" bIns="0" rtlCol="0" vert="horz">
            <a:spAutoFit/>
          </a:bodyPr>
          <a:lstStyle/>
          <a:p>
            <a:pPr algn="ctr">
              <a:lnSpc>
                <a:spcPts val="835"/>
              </a:lnSpc>
              <a:spcBef>
                <a:spcPts val="375"/>
              </a:spcBef>
            </a:pPr>
            <a:r>
              <a:rPr dirty="0" sz="700" spc="10" b="1">
                <a:latin typeface="Arial"/>
                <a:cs typeface="Arial"/>
              </a:rPr>
              <a:t>Any </a:t>
            </a:r>
            <a:r>
              <a:rPr dirty="0" sz="700" spc="5" b="1">
                <a:latin typeface="Arial"/>
                <a:cs typeface="Arial"/>
              </a:rPr>
              <a:t>of the</a:t>
            </a:r>
            <a:r>
              <a:rPr dirty="0" sz="700" spc="-10" b="1">
                <a:latin typeface="Arial"/>
                <a:cs typeface="Arial"/>
              </a:rPr>
              <a:t> </a:t>
            </a:r>
            <a:r>
              <a:rPr dirty="0" sz="700" spc="5" b="1">
                <a:latin typeface="Arial"/>
                <a:cs typeface="Arial"/>
              </a:rPr>
              <a:t>following;</a:t>
            </a:r>
            <a:endParaRPr sz="700">
              <a:latin typeface="Arial"/>
              <a:cs typeface="Arial"/>
            </a:endParaRPr>
          </a:p>
          <a:p>
            <a:pPr algn="ctr" marL="4445">
              <a:lnSpc>
                <a:spcPts val="835"/>
              </a:lnSpc>
            </a:pPr>
            <a:r>
              <a:rPr dirty="0" sz="700" spc="15" b="1">
                <a:latin typeface="Arial"/>
                <a:cs typeface="Arial"/>
              </a:rPr>
              <a:t>LMS </a:t>
            </a:r>
            <a:r>
              <a:rPr dirty="0" sz="700" spc="5" b="1">
                <a:latin typeface="Arial"/>
                <a:cs typeface="Arial"/>
              </a:rPr>
              <a:t>&gt;50%/Tortuous anatomy/Highly calcified vessels/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ts val="835"/>
              </a:lnSpc>
            </a:pPr>
            <a:r>
              <a:rPr dirty="0" sz="700" spc="5" b="1">
                <a:latin typeface="Arial"/>
                <a:cs typeface="Arial"/>
              </a:rPr>
              <a:t>&lt;5/7 </a:t>
            </a:r>
            <a:r>
              <a:rPr dirty="0" sz="700" spc="10" b="1">
                <a:latin typeface="Arial"/>
                <a:cs typeface="Arial"/>
              </a:rPr>
              <a:t>post </a:t>
            </a:r>
            <a:r>
              <a:rPr dirty="0" sz="700" spc="5" b="1">
                <a:latin typeface="Arial"/>
                <a:cs typeface="Arial"/>
              </a:rPr>
              <a:t>Acute STEMI-infarct related</a:t>
            </a:r>
            <a:r>
              <a:rPr dirty="0" sz="700" spc="-25" b="1">
                <a:latin typeface="Arial"/>
                <a:cs typeface="Arial"/>
              </a:rPr>
              <a:t> </a:t>
            </a:r>
            <a:r>
              <a:rPr dirty="0" sz="700" spc="5" b="1">
                <a:latin typeface="Arial"/>
                <a:cs typeface="Arial"/>
              </a:rPr>
              <a:t>artery?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92044" y="982848"/>
            <a:ext cx="779780" cy="219075"/>
          </a:xfrm>
          <a:prstGeom prst="rect">
            <a:avLst/>
          </a:prstGeom>
          <a:solidFill>
            <a:srgbClr val="9CE058"/>
          </a:solidFill>
          <a:ln w="12977">
            <a:solidFill>
              <a:srgbClr val="000000"/>
            </a:solidFill>
          </a:ln>
        </p:spPr>
        <p:txBody>
          <a:bodyPr wrap="square" lIns="0" tIns="48894" rIns="0" bIns="0" rtlCol="0" vert="horz">
            <a:spAutoFit/>
          </a:bodyPr>
          <a:lstStyle/>
          <a:p>
            <a:pPr marL="55880">
              <a:lnSpc>
                <a:spcPct val="100000"/>
              </a:lnSpc>
              <a:spcBef>
                <a:spcPts val="384"/>
              </a:spcBef>
            </a:pPr>
            <a:r>
              <a:rPr dirty="0" sz="750" spc="10" b="1">
                <a:latin typeface="Arial"/>
                <a:cs typeface="Arial"/>
              </a:rPr>
              <a:t>No =</a:t>
            </a:r>
            <a:r>
              <a:rPr dirty="0" sz="750" spc="-40" b="1">
                <a:latin typeface="Arial"/>
                <a:cs typeface="Arial"/>
              </a:rPr>
              <a:t> </a:t>
            </a:r>
            <a:r>
              <a:rPr dirty="0" sz="750" spc="10" b="1">
                <a:latin typeface="Arial"/>
                <a:cs typeface="Arial"/>
              </a:rPr>
              <a:t>proceed</a:t>
            </a:r>
            <a:endParaRPr sz="7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10421" y="927860"/>
            <a:ext cx="0" cy="318770"/>
          </a:xfrm>
          <a:custGeom>
            <a:avLst/>
            <a:gdLst/>
            <a:ahLst/>
            <a:cxnLst/>
            <a:rect l="l" t="t" r="r" b="b"/>
            <a:pathLst>
              <a:path w="0" h="318769">
                <a:moveTo>
                  <a:pt x="0" y="0"/>
                </a:moveTo>
                <a:lnTo>
                  <a:pt x="0" y="315833"/>
                </a:lnTo>
                <a:lnTo>
                  <a:pt x="0" y="318347"/>
                </a:lnTo>
              </a:path>
            </a:pathLst>
          </a:custGeom>
          <a:ln w="49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600028" y="1247663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90">
                <a:moveTo>
                  <a:pt x="21382" y="0"/>
                </a:moveTo>
                <a:lnTo>
                  <a:pt x="0" y="0"/>
                </a:lnTo>
                <a:lnTo>
                  <a:pt x="10393" y="21373"/>
                </a:lnTo>
                <a:lnTo>
                  <a:pt x="213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621082" y="1290873"/>
            <a:ext cx="2094864" cy="436880"/>
          </a:xfrm>
          <a:prstGeom prst="rect">
            <a:avLst/>
          </a:prstGeom>
          <a:solidFill>
            <a:srgbClr val="FFDF60"/>
          </a:solidFill>
          <a:ln w="12976">
            <a:solidFill>
              <a:srgbClr val="000000"/>
            </a:solidFill>
          </a:ln>
        </p:spPr>
        <p:txBody>
          <a:bodyPr wrap="square" lIns="0" tIns="44450" rIns="0" bIns="0" rtlCol="0" vert="horz">
            <a:spAutoFit/>
          </a:bodyPr>
          <a:lstStyle/>
          <a:p>
            <a:pPr algn="ctr">
              <a:lnSpc>
                <a:spcPts val="645"/>
              </a:lnSpc>
              <a:spcBef>
                <a:spcPts val="350"/>
              </a:spcBef>
            </a:pPr>
            <a:r>
              <a:rPr dirty="0" sz="550" spc="0">
                <a:latin typeface="Arial"/>
                <a:cs typeface="Arial"/>
              </a:rPr>
              <a:t>“Screening</a:t>
            </a:r>
            <a:r>
              <a:rPr dirty="0" sz="550">
                <a:latin typeface="Arial"/>
                <a:cs typeface="Arial"/>
              </a:rPr>
              <a:t> </a:t>
            </a:r>
            <a:r>
              <a:rPr dirty="0" sz="550" spc="5">
                <a:latin typeface="Arial"/>
                <a:cs typeface="Arial"/>
              </a:rPr>
              <a:t>FFR”</a:t>
            </a:r>
            <a:endParaRPr sz="550">
              <a:latin typeface="Arial"/>
              <a:cs typeface="Arial"/>
            </a:endParaRPr>
          </a:p>
          <a:p>
            <a:pPr algn="ctr" marL="391160" marR="381000">
              <a:lnSpc>
                <a:spcPts val="630"/>
              </a:lnSpc>
              <a:spcBef>
                <a:spcPts val="30"/>
              </a:spcBef>
            </a:pPr>
            <a:r>
              <a:rPr dirty="0" sz="550" spc="0" b="1">
                <a:latin typeface="Arial"/>
                <a:cs typeface="Arial"/>
              </a:rPr>
              <a:t>Peripheral </a:t>
            </a:r>
            <a:r>
              <a:rPr dirty="0" sz="550" spc="5" b="1">
                <a:latin typeface="Arial"/>
                <a:cs typeface="Arial"/>
              </a:rPr>
              <a:t>Adenosine 140</a:t>
            </a:r>
            <a:r>
              <a:rPr dirty="0" sz="550" spc="-55" b="1">
                <a:latin typeface="Arial"/>
                <a:cs typeface="Arial"/>
              </a:rPr>
              <a:t> </a:t>
            </a:r>
            <a:r>
              <a:rPr dirty="0" sz="550" spc="5" b="1">
                <a:latin typeface="Arial"/>
                <a:cs typeface="Arial"/>
              </a:rPr>
              <a:t>mcg/kg/min  or</a:t>
            </a:r>
            <a:endParaRPr sz="550">
              <a:latin typeface="Arial"/>
              <a:cs typeface="Arial"/>
            </a:endParaRPr>
          </a:p>
          <a:p>
            <a:pPr algn="ctr">
              <a:lnSpc>
                <a:spcPts val="605"/>
              </a:lnSpc>
            </a:pPr>
            <a:r>
              <a:rPr dirty="0" sz="550" spc="0" b="1">
                <a:latin typeface="Arial"/>
                <a:cs typeface="Arial"/>
              </a:rPr>
              <a:t>IC </a:t>
            </a:r>
            <a:r>
              <a:rPr dirty="0" sz="550" spc="5" b="1">
                <a:latin typeface="Arial"/>
                <a:cs typeface="Arial"/>
              </a:rPr>
              <a:t>100mcg RCA/ 200mcg</a:t>
            </a:r>
            <a:r>
              <a:rPr dirty="0" sz="550" spc="-40" b="1">
                <a:latin typeface="Arial"/>
                <a:cs typeface="Arial"/>
              </a:rPr>
              <a:t> </a:t>
            </a:r>
            <a:r>
              <a:rPr dirty="0" sz="550" spc="5" b="1">
                <a:latin typeface="Arial"/>
                <a:cs typeface="Arial"/>
              </a:rPr>
              <a:t>LCA</a:t>
            </a:r>
            <a:endParaRPr sz="5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11243" y="1862192"/>
            <a:ext cx="813435" cy="335915"/>
          </a:xfrm>
          <a:prstGeom prst="rect">
            <a:avLst/>
          </a:prstGeom>
          <a:solidFill>
            <a:srgbClr val="FFDF60"/>
          </a:solidFill>
          <a:ln w="12977">
            <a:solidFill>
              <a:srgbClr val="000000"/>
            </a:solidFill>
          </a:ln>
        </p:spPr>
        <p:txBody>
          <a:bodyPr wrap="square" lIns="0" tIns="50800" rIns="0" bIns="0" rtlCol="0" vert="horz">
            <a:spAutoFit/>
          </a:bodyPr>
          <a:lstStyle/>
          <a:p>
            <a:pPr algn="ctr">
              <a:lnSpc>
                <a:spcPts val="890"/>
              </a:lnSpc>
              <a:spcBef>
                <a:spcPts val="400"/>
              </a:spcBef>
            </a:pPr>
            <a:r>
              <a:rPr dirty="0" sz="750" spc="10" b="1">
                <a:latin typeface="Arial"/>
                <a:cs typeface="Arial"/>
              </a:rPr>
              <a:t>FFR</a:t>
            </a:r>
            <a:r>
              <a:rPr dirty="0" sz="750" spc="-15" b="1">
                <a:latin typeface="Arial"/>
                <a:cs typeface="Arial"/>
              </a:rPr>
              <a:t> </a:t>
            </a:r>
            <a:r>
              <a:rPr dirty="0" sz="750" spc="5" b="1">
                <a:latin typeface="Arial"/>
                <a:cs typeface="Arial"/>
              </a:rPr>
              <a:t>0.75-0.82</a:t>
            </a:r>
            <a:endParaRPr sz="750">
              <a:latin typeface="Arial"/>
              <a:cs typeface="Arial"/>
            </a:endParaRPr>
          </a:p>
          <a:p>
            <a:pPr algn="ctr" marL="78105">
              <a:lnSpc>
                <a:spcPts val="890"/>
              </a:lnSpc>
            </a:pPr>
            <a:r>
              <a:rPr dirty="0" sz="750" spc="5" b="1">
                <a:latin typeface="Arial"/>
                <a:cs typeface="Arial"/>
              </a:rPr>
              <a:t>inclusive</a:t>
            </a:r>
            <a:endParaRPr sz="7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95802" y="1822423"/>
            <a:ext cx="915669" cy="253365"/>
          </a:xfrm>
          <a:prstGeom prst="rect">
            <a:avLst/>
          </a:prstGeom>
          <a:solidFill>
            <a:srgbClr val="63B3DF"/>
          </a:solidFill>
          <a:ln w="12977">
            <a:solidFill>
              <a:srgbClr val="000000"/>
            </a:solidFill>
          </a:ln>
        </p:spPr>
        <p:txBody>
          <a:bodyPr wrap="square" lIns="0" tIns="50800" rIns="0" bIns="0" rtlCol="0" vert="horz">
            <a:spAutoFit/>
          </a:bodyPr>
          <a:lstStyle/>
          <a:p>
            <a:pPr marL="81915">
              <a:lnSpc>
                <a:spcPct val="100000"/>
              </a:lnSpc>
              <a:spcBef>
                <a:spcPts val="400"/>
              </a:spcBef>
            </a:pPr>
            <a:r>
              <a:rPr dirty="0" sz="750" spc="10" b="1">
                <a:latin typeface="Arial"/>
                <a:cs typeface="Arial"/>
              </a:rPr>
              <a:t>FFR </a:t>
            </a:r>
            <a:r>
              <a:rPr dirty="0" sz="750" spc="5" b="1">
                <a:latin typeface="Arial"/>
                <a:cs typeface="Arial"/>
              </a:rPr>
              <a:t>&lt;0.75 </a:t>
            </a:r>
            <a:r>
              <a:rPr dirty="0" sz="750" spc="10">
                <a:latin typeface="Arial"/>
                <a:cs typeface="Arial"/>
              </a:rPr>
              <a:t>=</a:t>
            </a:r>
            <a:r>
              <a:rPr dirty="0" sz="750" spc="-40">
                <a:latin typeface="Arial"/>
                <a:cs typeface="Arial"/>
              </a:rPr>
              <a:t> </a:t>
            </a:r>
            <a:r>
              <a:rPr dirty="0" sz="750" spc="10" b="1">
                <a:latin typeface="Arial"/>
                <a:cs typeface="Arial"/>
              </a:rPr>
              <a:t>PCI</a:t>
            </a:r>
            <a:endParaRPr sz="7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04241" y="1699213"/>
            <a:ext cx="106680" cy="106045"/>
          </a:xfrm>
          <a:custGeom>
            <a:avLst/>
            <a:gdLst/>
            <a:ahLst/>
            <a:cxnLst/>
            <a:rect l="l" t="t" r="r" b="b"/>
            <a:pathLst>
              <a:path w="106679" h="106044">
                <a:moveTo>
                  <a:pt x="106513" y="0"/>
                </a:moveTo>
                <a:lnTo>
                  <a:pt x="1985" y="104351"/>
                </a:lnTo>
                <a:lnTo>
                  <a:pt x="0" y="105807"/>
                </a:lnTo>
              </a:path>
            </a:pathLst>
          </a:custGeom>
          <a:ln w="49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487956" y="1799131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7943" y="0"/>
                </a:moveTo>
                <a:lnTo>
                  <a:pt x="0" y="22299"/>
                </a:lnTo>
                <a:lnTo>
                  <a:pt x="22838" y="14954"/>
                </a:lnTo>
                <a:lnTo>
                  <a:pt x="79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616974" y="2204493"/>
            <a:ext cx="0" cy="30480"/>
          </a:xfrm>
          <a:custGeom>
            <a:avLst/>
            <a:gdLst/>
            <a:ahLst/>
            <a:cxnLst/>
            <a:rect l="l" t="t" r="r" b="b"/>
            <a:pathLst>
              <a:path w="0" h="30480">
                <a:moveTo>
                  <a:pt x="-2465" y="15120"/>
                </a:moveTo>
                <a:lnTo>
                  <a:pt x="2465" y="15120"/>
                </a:lnTo>
              </a:path>
            </a:pathLst>
          </a:custGeom>
          <a:ln w="30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605919" y="2236718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1382" y="0"/>
                </a:moveTo>
                <a:lnTo>
                  <a:pt x="0" y="0"/>
                </a:lnTo>
                <a:lnTo>
                  <a:pt x="11055" y="21373"/>
                </a:lnTo>
                <a:lnTo>
                  <a:pt x="213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88559" y="3604403"/>
            <a:ext cx="1011184" cy="4808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411401" y="3617703"/>
            <a:ext cx="962660" cy="427990"/>
          </a:xfrm>
          <a:prstGeom prst="rect">
            <a:avLst/>
          </a:prstGeom>
          <a:solidFill>
            <a:srgbClr val="FFDF60"/>
          </a:solidFill>
          <a:ln w="12977">
            <a:solidFill>
              <a:srgbClr val="000000"/>
            </a:solidFill>
          </a:ln>
        </p:spPr>
        <p:txBody>
          <a:bodyPr wrap="square" lIns="0" tIns="50800" rIns="0" bIns="0" rtlCol="0" vert="horz">
            <a:spAutoFit/>
          </a:bodyPr>
          <a:lstStyle/>
          <a:p>
            <a:pPr algn="ctr" marL="76835" marR="66040" indent="4445">
              <a:lnSpc>
                <a:spcPct val="105500"/>
              </a:lnSpc>
              <a:spcBef>
                <a:spcPts val="400"/>
              </a:spcBef>
            </a:pPr>
            <a:r>
              <a:rPr dirty="0" sz="700" spc="5" b="1">
                <a:latin typeface="Arial"/>
                <a:cs typeface="Arial"/>
              </a:rPr>
              <a:t>PCI with repeat  pressure/ﬂow</a:t>
            </a:r>
            <a:r>
              <a:rPr dirty="0" sz="700" spc="-50" b="1">
                <a:latin typeface="Arial"/>
                <a:cs typeface="Arial"/>
              </a:rPr>
              <a:t> </a:t>
            </a:r>
            <a:r>
              <a:rPr dirty="0" sz="700" spc="5" b="1">
                <a:latin typeface="Arial"/>
                <a:cs typeface="Arial"/>
              </a:rPr>
              <a:t>wire  within</a:t>
            </a:r>
            <a:r>
              <a:rPr dirty="0" sz="700" b="1">
                <a:latin typeface="Arial"/>
                <a:cs typeface="Arial"/>
              </a:rPr>
              <a:t> </a:t>
            </a:r>
            <a:r>
              <a:rPr dirty="0" sz="700" spc="5" b="1">
                <a:latin typeface="Arial"/>
                <a:cs typeface="Arial"/>
              </a:rPr>
              <a:t>2/52</a:t>
            </a:r>
            <a:endParaRPr sz="7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832716" y="3624254"/>
            <a:ext cx="798356" cy="2726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859527" y="3637554"/>
            <a:ext cx="745490" cy="219710"/>
          </a:xfrm>
          <a:custGeom>
            <a:avLst/>
            <a:gdLst/>
            <a:ahLst/>
            <a:cxnLst/>
            <a:rect l="l" t="t" r="r" b="b"/>
            <a:pathLst>
              <a:path w="745489" h="219710">
                <a:moveTo>
                  <a:pt x="0" y="0"/>
                </a:moveTo>
                <a:lnTo>
                  <a:pt x="745264" y="0"/>
                </a:lnTo>
                <a:lnTo>
                  <a:pt x="745264" y="219620"/>
                </a:lnTo>
                <a:lnTo>
                  <a:pt x="0" y="219620"/>
                </a:lnTo>
                <a:lnTo>
                  <a:pt x="0" y="0"/>
                </a:lnTo>
                <a:close/>
              </a:path>
            </a:pathLst>
          </a:custGeom>
          <a:solidFill>
            <a:srgbClr val="9CE0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019595" y="3690292"/>
            <a:ext cx="444034" cy="993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4859527" y="3637555"/>
            <a:ext cx="745490" cy="219710"/>
          </a:xfrm>
          <a:prstGeom prst="rect">
            <a:avLst/>
          </a:prstGeom>
          <a:ln w="12977">
            <a:solidFill>
              <a:srgbClr val="000000"/>
            </a:solidFill>
          </a:ln>
        </p:spPr>
        <p:txBody>
          <a:bodyPr wrap="square" lIns="0" tIns="49530" rIns="0" bIns="0" rtlCol="0" vert="horz">
            <a:spAutoFit/>
          </a:bodyPr>
          <a:lstStyle/>
          <a:p>
            <a:pPr marL="166370">
              <a:lnSpc>
                <a:spcPct val="100000"/>
              </a:lnSpc>
              <a:spcBef>
                <a:spcPts val="390"/>
              </a:spcBef>
            </a:pPr>
            <a:r>
              <a:rPr dirty="0" sz="600" spc="5" b="1">
                <a:solidFill>
                  <a:srgbClr val="040401"/>
                </a:solidFill>
                <a:latin typeface="Arial"/>
                <a:cs typeface="Arial"/>
              </a:rPr>
              <a:t>Medical</a:t>
            </a:r>
            <a:r>
              <a:rPr dirty="0" sz="600" spc="-10" b="1">
                <a:solidFill>
                  <a:srgbClr val="040401"/>
                </a:solidFill>
                <a:latin typeface="Arial"/>
                <a:cs typeface="Arial"/>
              </a:rPr>
              <a:t> </a:t>
            </a:r>
            <a:r>
              <a:rPr dirty="0" sz="600" spc="10" b="1">
                <a:solidFill>
                  <a:srgbClr val="040401"/>
                </a:solidFill>
                <a:latin typeface="Arial"/>
                <a:cs typeface="Arial"/>
              </a:rPr>
              <a:t>Rx</a:t>
            </a:r>
            <a:endParaRPr sz="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11401" y="4157657"/>
            <a:ext cx="962660" cy="376555"/>
          </a:xfrm>
          <a:prstGeom prst="rect">
            <a:avLst/>
          </a:prstGeom>
          <a:solidFill>
            <a:srgbClr val="BEBEBE"/>
          </a:solidFill>
          <a:ln w="12977">
            <a:solidFill>
              <a:srgbClr val="000000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marL="109855" marR="65405" indent="-40005">
              <a:lnSpc>
                <a:spcPts val="890"/>
              </a:lnSpc>
              <a:spcBef>
                <a:spcPts val="405"/>
              </a:spcBef>
            </a:pPr>
            <a:r>
              <a:rPr dirty="0" sz="750" spc="5" b="1">
                <a:latin typeface="Arial"/>
                <a:cs typeface="Arial"/>
              </a:rPr>
              <a:t>Repeat Perfusion  </a:t>
            </a:r>
            <a:r>
              <a:rPr dirty="0" sz="750" spc="10" b="1">
                <a:latin typeface="Arial"/>
                <a:cs typeface="Arial"/>
              </a:rPr>
              <a:t>MRI </a:t>
            </a:r>
            <a:r>
              <a:rPr dirty="0" sz="750" spc="5" b="1">
                <a:latin typeface="Arial"/>
                <a:cs typeface="Arial"/>
              </a:rPr>
              <a:t>1-2</a:t>
            </a:r>
            <a:r>
              <a:rPr dirty="0" sz="750" spc="-40" b="1">
                <a:latin typeface="Arial"/>
                <a:cs typeface="Arial"/>
              </a:rPr>
              <a:t> </a:t>
            </a:r>
            <a:r>
              <a:rPr dirty="0" sz="750" spc="10" b="1">
                <a:latin typeface="Arial"/>
                <a:cs typeface="Arial"/>
              </a:rPr>
              <a:t>months</a:t>
            </a:r>
            <a:endParaRPr sz="7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182446" y="3293268"/>
            <a:ext cx="158115" cy="299720"/>
          </a:xfrm>
          <a:custGeom>
            <a:avLst/>
            <a:gdLst/>
            <a:ahLst/>
            <a:cxnLst/>
            <a:rect l="l" t="t" r="r" b="b"/>
            <a:pathLst>
              <a:path w="158114" h="299720">
                <a:moveTo>
                  <a:pt x="158082" y="0"/>
                </a:moveTo>
                <a:lnTo>
                  <a:pt x="992" y="297173"/>
                </a:lnTo>
                <a:lnTo>
                  <a:pt x="0" y="299621"/>
                </a:lnTo>
              </a:path>
            </a:pathLst>
          </a:custGeom>
          <a:ln w="49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171457" y="3589448"/>
            <a:ext cx="19685" cy="24130"/>
          </a:xfrm>
          <a:custGeom>
            <a:avLst/>
            <a:gdLst/>
            <a:ahLst/>
            <a:cxnLst/>
            <a:rect l="l" t="t" r="r" b="b"/>
            <a:pathLst>
              <a:path w="19685" h="24129">
                <a:moveTo>
                  <a:pt x="463" y="0"/>
                </a:moveTo>
                <a:lnTo>
                  <a:pt x="0" y="23821"/>
                </a:lnTo>
                <a:lnTo>
                  <a:pt x="19396" y="9859"/>
                </a:lnTo>
                <a:lnTo>
                  <a:pt x="4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663644" y="3109644"/>
            <a:ext cx="0" cy="6985"/>
          </a:xfrm>
          <a:custGeom>
            <a:avLst/>
            <a:gdLst/>
            <a:ahLst/>
            <a:cxnLst/>
            <a:rect l="l" t="t" r="r" b="b"/>
            <a:pathLst>
              <a:path w="0" h="6985">
                <a:moveTo>
                  <a:pt x="0" y="0"/>
                </a:moveTo>
                <a:lnTo>
                  <a:pt x="0" y="6352"/>
                </a:lnTo>
              </a:path>
            </a:pathLst>
          </a:custGeom>
          <a:ln w="49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652788" y="3150339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1382" y="0"/>
                </a:moveTo>
                <a:lnTo>
                  <a:pt x="0" y="0"/>
                </a:lnTo>
                <a:lnTo>
                  <a:pt x="10856" y="21373"/>
                </a:lnTo>
                <a:lnTo>
                  <a:pt x="213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882699" y="71875"/>
            <a:ext cx="1558290" cy="308610"/>
          </a:xfrm>
          <a:prstGeom prst="rect">
            <a:avLst/>
          </a:prstGeom>
          <a:solidFill>
            <a:srgbClr val="63B3DF"/>
          </a:solidFill>
          <a:ln w="12976">
            <a:solidFill>
              <a:srgbClr val="000000"/>
            </a:solidFill>
          </a:ln>
        </p:spPr>
        <p:txBody>
          <a:bodyPr wrap="square" lIns="0" tIns="30480" rIns="0" bIns="0" rtlCol="0" vert="horz">
            <a:spAutoFit/>
          </a:bodyPr>
          <a:lstStyle/>
          <a:p>
            <a:pPr marL="248920" marR="327025" indent="-153035">
              <a:lnSpc>
                <a:spcPts val="890"/>
              </a:lnSpc>
              <a:spcBef>
                <a:spcPts val="240"/>
              </a:spcBef>
            </a:pPr>
            <a:r>
              <a:rPr dirty="0" sz="750" spc="5" b="1">
                <a:latin typeface="Arial"/>
                <a:cs typeface="Arial"/>
              </a:rPr>
              <a:t>Patient </a:t>
            </a:r>
            <a:r>
              <a:rPr dirty="0" sz="750" spc="10" b="1">
                <a:latin typeface="Arial"/>
                <a:cs typeface="Arial"/>
              </a:rPr>
              <a:t>undergoing</a:t>
            </a:r>
            <a:r>
              <a:rPr dirty="0" sz="750" spc="-55" b="1">
                <a:latin typeface="Arial"/>
                <a:cs typeface="Arial"/>
              </a:rPr>
              <a:t> </a:t>
            </a:r>
            <a:r>
              <a:rPr dirty="0" sz="750" spc="10" b="1">
                <a:latin typeface="Arial"/>
                <a:cs typeface="Arial"/>
              </a:rPr>
              <a:t>FFR  30-80% </a:t>
            </a:r>
            <a:r>
              <a:rPr dirty="0" sz="750" spc="15" b="1">
                <a:latin typeface="Arial"/>
                <a:cs typeface="Arial"/>
              </a:rPr>
              <a:t>DS</a:t>
            </a:r>
            <a:r>
              <a:rPr dirty="0" sz="750" spc="-25" b="1">
                <a:latin typeface="Arial"/>
                <a:cs typeface="Arial"/>
              </a:rPr>
              <a:t> </a:t>
            </a:r>
            <a:r>
              <a:rPr dirty="0" sz="750" spc="5" b="1">
                <a:latin typeface="Arial"/>
                <a:cs typeface="Arial"/>
              </a:rPr>
              <a:t>lesion</a:t>
            </a:r>
            <a:endParaRPr sz="7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832122" y="1301857"/>
            <a:ext cx="689610" cy="185420"/>
          </a:xfrm>
          <a:prstGeom prst="rect">
            <a:avLst/>
          </a:prstGeom>
          <a:solidFill>
            <a:srgbClr val="FF2C20"/>
          </a:solidFill>
          <a:ln w="12977">
            <a:solidFill>
              <a:srgbClr val="000000"/>
            </a:solidFill>
          </a:ln>
        </p:spPr>
        <p:txBody>
          <a:bodyPr wrap="square" lIns="0" tIns="27940" rIns="0" bIns="0" rtlCol="0" vert="horz">
            <a:spAutoFit/>
          </a:bodyPr>
          <a:lstStyle/>
          <a:p>
            <a:pPr marL="33020">
              <a:lnSpc>
                <a:spcPct val="100000"/>
              </a:lnSpc>
              <a:spcBef>
                <a:spcPts val="220"/>
              </a:spcBef>
            </a:pPr>
            <a:r>
              <a:rPr dirty="0" sz="750" spc="5" b="1">
                <a:latin typeface="Arial"/>
                <a:cs typeface="Arial"/>
              </a:rPr>
              <a:t>Yes=Exclude</a:t>
            </a:r>
            <a:endParaRPr sz="75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242299" y="916346"/>
            <a:ext cx="252095" cy="334645"/>
          </a:xfrm>
          <a:custGeom>
            <a:avLst/>
            <a:gdLst/>
            <a:ahLst/>
            <a:cxnLst/>
            <a:rect l="l" t="t" r="r" b="b"/>
            <a:pathLst>
              <a:path w="252095" h="334644">
                <a:moveTo>
                  <a:pt x="251614" y="0"/>
                </a:moveTo>
                <a:lnTo>
                  <a:pt x="1482" y="332309"/>
                </a:lnTo>
                <a:lnTo>
                  <a:pt x="0" y="334294"/>
                </a:lnTo>
              </a:path>
            </a:pathLst>
          </a:custGeom>
          <a:ln w="49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228828" y="1245678"/>
            <a:ext cx="21590" cy="23495"/>
          </a:xfrm>
          <a:custGeom>
            <a:avLst/>
            <a:gdLst/>
            <a:ahLst/>
            <a:cxnLst/>
            <a:rect l="l" t="t" r="r" b="b"/>
            <a:pathLst>
              <a:path w="21589" h="23494">
                <a:moveTo>
                  <a:pt x="4104" y="0"/>
                </a:moveTo>
                <a:lnTo>
                  <a:pt x="0" y="23358"/>
                </a:lnTo>
                <a:lnTo>
                  <a:pt x="21527" y="12969"/>
                </a:lnTo>
                <a:lnTo>
                  <a:pt x="4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5469547" y="1862192"/>
            <a:ext cx="768985" cy="335915"/>
          </a:xfrm>
          <a:prstGeom prst="rect">
            <a:avLst/>
          </a:prstGeom>
          <a:solidFill>
            <a:srgbClr val="9CE058"/>
          </a:solidFill>
          <a:ln w="12977">
            <a:solidFill>
              <a:srgbClr val="000000"/>
            </a:solidFill>
          </a:ln>
        </p:spPr>
        <p:txBody>
          <a:bodyPr wrap="square" lIns="0" tIns="50800" rIns="0" bIns="0" rtlCol="0" vert="horz">
            <a:spAutoFit/>
          </a:bodyPr>
          <a:lstStyle/>
          <a:p>
            <a:pPr marL="106680">
              <a:lnSpc>
                <a:spcPct val="100000"/>
              </a:lnSpc>
              <a:spcBef>
                <a:spcPts val="400"/>
              </a:spcBef>
            </a:pPr>
            <a:r>
              <a:rPr dirty="0" sz="750" spc="10" b="1">
                <a:latin typeface="Arial"/>
                <a:cs typeface="Arial"/>
              </a:rPr>
              <a:t>FFR </a:t>
            </a:r>
            <a:r>
              <a:rPr dirty="0" sz="750" spc="5" b="1">
                <a:latin typeface="Arial"/>
                <a:cs typeface="Arial"/>
              </a:rPr>
              <a:t>&gt;0.82</a:t>
            </a:r>
            <a:r>
              <a:rPr dirty="0" sz="750" spc="-65" b="1">
                <a:latin typeface="Arial"/>
                <a:cs typeface="Arial"/>
              </a:rPr>
              <a:t> </a:t>
            </a:r>
            <a:r>
              <a:rPr dirty="0" sz="750" spc="10">
                <a:latin typeface="Arial"/>
                <a:cs typeface="Arial"/>
              </a:rPr>
              <a:t>=</a:t>
            </a:r>
            <a:endParaRPr sz="750">
              <a:latin typeface="Arial"/>
              <a:cs typeface="Arial"/>
            </a:endParaRPr>
          </a:p>
          <a:p>
            <a:pPr marL="126364">
              <a:lnSpc>
                <a:spcPct val="100000"/>
              </a:lnSpc>
              <a:spcBef>
                <a:spcPts val="140"/>
              </a:spcBef>
            </a:pPr>
            <a:r>
              <a:rPr dirty="0" sz="750" spc="5" b="1">
                <a:latin typeface="Arial"/>
                <a:cs typeface="Arial"/>
              </a:rPr>
              <a:t>Medical</a:t>
            </a:r>
            <a:r>
              <a:rPr dirty="0" sz="750" spc="-65" b="1">
                <a:latin typeface="Arial"/>
                <a:cs typeface="Arial"/>
              </a:rPr>
              <a:t> </a:t>
            </a:r>
            <a:r>
              <a:rPr dirty="0" sz="750" spc="15" b="1">
                <a:latin typeface="Arial"/>
                <a:cs typeface="Arial"/>
              </a:rPr>
              <a:t>Rx</a:t>
            </a:r>
            <a:endParaRPr sz="7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724081" y="1709734"/>
            <a:ext cx="133350" cy="132715"/>
          </a:xfrm>
          <a:custGeom>
            <a:avLst/>
            <a:gdLst/>
            <a:ahLst/>
            <a:cxnLst/>
            <a:rect l="l" t="t" r="r" b="b"/>
            <a:pathLst>
              <a:path w="133350" h="132714">
                <a:moveTo>
                  <a:pt x="0" y="0"/>
                </a:moveTo>
                <a:lnTo>
                  <a:pt x="131139" y="131084"/>
                </a:lnTo>
                <a:lnTo>
                  <a:pt x="133125" y="132540"/>
                </a:lnTo>
              </a:path>
            </a:pathLst>
          </a:custGeom>
          <a:ln w="49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850785" y="1835922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4960" y="0"/>
                </a:moveTo>
                <a:lnTo>
                  <a:pt x="0" y="15285"/>
                </a:lnTo>
                <a:lnTo>
                  <a:pt x="22838" y="22828"/>
                </a:lnTo>
                <a:lnTo>
                  <a:pt x="14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263010" y="4544161"/>
            <a:ext cx="950594" cy="323215"/>
          </a:xfrm>
          <a:custGeom>
            <a:avLst/>
            <a:gdLst/>
            <a:ahLst/>
            <a:cxnLst/>
            <a:rect l="l" t="t" r="r" b="b"/>
            <a:pathLst>
              <a:path w="950595" h="323214">
                <a:moveTo>
                  <a:pt x="0" y="0"/>
                </a:moveTo>
                <a:lnTo>
                  <a:pt x="950017" y="0"/>
                </a:lnTo>
                <a:lnTo>
                  <a:pt x="950017" y="322933"/>
                </a:lnTo>
                <a:lnTo>
                  <a:pt x="0" y="322933"/>
                </a:lnTo>
                <a:lnTo>
                  <a:pt x="0" y="0"/>
                </a:lnTo>
                <a:close/>
              </a:path>
            </a:pathLst>
          </a:custGeom>
          <a:solidFill>
            <a:srgbClr val="63B3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4263010" y="4533739"/>
            <a:ext cx="950594" cy="333375"/>
          </a:xfrm>
          <a:prstGeom prst="rect">
            <a:avLst/>
          </a:prstGeom>
          <a:ln w="12977">
            <a:solidFill>
              <a:srgbClr val="000000"/>
            </a:solidFill>
          </a:ln>
        </p:spPr>
        <p:txBody>
          <a:bodyPr wrap="square" lIns="0" tIns="59690" rIns="0" bIns="0" rtlCol="0" vert="horz">
            <a:spAutoFit/>
          </a:bodyPr>
          <a:lstStyle/>
          <a:p>
            <a:pPr marL="292735" marR="233679" indent="-19685">
              <a:lnSpc>
                <a:spcPts val="890"/>
              </a:lnSpc>
              <a:spcBef>
                <a:spcPts val="470"/>
              </a:spcBef>
            </a:pPr>
            <a:r>
              <a:rPr dirty="0" sz="750" spc="15" b="1">
                <a:latin typeface="Arial"/>
                <a:cs typeface="Arial"/>
              </a:rPr>
              <a:t>Fo</a:t>
            </a:r>
            <a:r>
              <a:rPr dirty="0" sz="750" b="1">
                <a:latin typeface="Arial"/>
                <a:cs typeface="Arial"/>
              </a:rPr>
              <a:t>ll</a:t>
            </a:r>
            <a:r>
              <a:rPr dirty="0" sz="750" spc="15" b="1">
                <a:latin typeface="Arial"/>
                <a:cs typeface="Arial"/>
              </a:rPr>
              <a:t>o</a:t>
            </a:r>
            <a:r>
              <a:rPr dirty="0" sz="750" spc="20" b="1">
                <a:latin typeface="Arial"/>
                <a:cs typeface="Arial"/>
              </a:rPr>
              <a:t>w</a:t>
            </a:r>
            <a:r>
              <a:rPr dirty="0" sz="750" spc="5" b="1">
                <a:latin typeface="Arial"/>
                <a:cs typeface="Arial"/>
              </a:rPr>
              <a:t>up  </a:t>
            </a:r>
            <a:r>
              <a:rPr dirty="0" sz="750" spc="5" b="1">
                <a:latin typeface="Arial"/>
                <a:cs typeface="Arial"/>
              </a:rPr>
              <a:t>3/12+1y</a:t>
            </a:r>
            <a:endParaRPr sz="75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881044" y="4053835"/>
            <a:ext cx="0" cy="90805"/>
          </a:xfrm>
          <a:custGeom>
            <a:avLst/>
            <a:gdLst/>
            <a:ahLst/>
            <a:cxnLst/>
            <a:rect l="l" t="t" r="r" b="b"/>
            <a:pathLst>
              <a:path w="0" h="90804">
                <a:moveTo>
                  <a:pt x="0" y="0"/>
                </a:moveTo>
                <a:lnTo>
                  <a:pt x="0" y="88007"/>
                </a:lnTo>
                <a:lnTo>
                  <a:pt x="0" y="90521"/>
                </a:lnTo>
              </a:path>
            </a:pathLst>
          </a:custGeom>
          <a:ln w="49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870717" y="4145812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1382" y="0"/>
                </a:moveTo>
                <a:lnTo>
                  <a:pt x="0" y="0"/>
                </a:lnTo>
                <a:lnTo>
                  <a:pt x="10326" y="21373"/>
                </a:lnTo>
                <a:lnTo>
                  <a:pt x="213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033033" y="3430440"/>
            <a:ext cx="185420" cy="185420"/>
          </a:xfrm>
          <a:custGeom>
            <a:avLst/>
            <a:gdLst/>
            <a:ahLst/>
            <a:cxnLst/>
            <a:rect l="l" t="t" r="r" b="b"/>
            <a:pathLst>
              <a:path w="185420" h="185420">
                <a:moveTo>
                  <a:pt x="0" y="0"/>
                </a:moveTo>
                <a:lnTo>
                  <a:pt x="183436" y="183293"/>
                </a:lnTo>
                <a:lnTo>
                  <a:pt x="184892" y="185278"/>
                </a:lnTo>
              </a:path>
            </a:pathLst>
          </a:custGeom>
          <a:ln w="49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211505" y="3609299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5490" y="0"/>
                </a:moveTo>
                <a:lnTo>
                  <a:pt x="0" y="14954"/>
                </a:lnTo>
                <a:lnTo>
                  <a:pt x="22838" y="22365"/>
                </a:lnTo>
                <a:lnTo>
                  <a:pt x="154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011187" y="4234150"/>
            <a:ext cx="149225" cy="300355"/>
          </a:xfrm>
          <a:custGeom>
            <a:avLst/>
            <a:gdLst/>
            <a:ahLst/>
            <a:cxnLst/>
            <a:rect l="l" t="t" r="r" b="b"/>
            <a:pathLst>
              <a:path w="149225" h="300354">
                <a:moveTo>
                  <a:pt x="149079" y="0"/>
                </a:moveTo>
                <a:lnTo>
                  <a:pt x="992" y="298165"/>
                </a:lnTo>
                <a:lnTo>
                  <a:pt x="0" y="300150"/>
                </a:lnTo>
              </a:path>
            </a:pathLst>
          </a:custGeom>
          <a:ln w="49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000662" y="4530860"/>
            <a:ext cx="19685" cy="24765"/>
          </a:xfrm>
          <a:custGeom>
            <a:avLst/>
            <a:gdLst/>
            <a:ahLst/>
            <a:cxnLst/>
            <a:rect l="l" t="t" r="r" b="b"/>
            <a:pathLst>
              <a:path w="19685" h="24764">
                <a:moveTo>
                  <a:pt x="0" y="0"/>
                </a:moveTo>
                <a:lnTo>
                  <a:pt x="529" y="24284"/>
                </a:lnTo>
                <a:lnTo>
                  <a:pt x="19396" y="985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973590" y="4539727"/>
            <a:ext cx="252729" cy="151765"/>
          </a:xfrm>
          <a:custGeom>
            <a:avLst/>
            <a:gdLst/>
            <a:ahLst/>
            <a:cxnLst/>
            <a:rect l="l" t="t" r="r" b="b"/>
            <a:pathLst>
              <a:path w="252729" h="151764">
                <a:moveTo>
                  <a:pt x="0" y="0"/>
                </a:moveTo>
                <a:lnTo>
                  <a:pt x="250098" y="149962"/>
                </a:lnTo>
                <a:lnTo>
                  <a:pt x="252614" y="151438"/>
                </a:lnTo>
              </a:path>
            </a:pathLst>
          </a:custGeom>
          <a:ln w="49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222232" y="4682788"/>
            <a:ext cx="23495" cy="20955"/>
          </a:xfrm>
          <a:custGeom>
            <a:avLst/>
            <a:gdLst/>
            <a:ahLst/>
            <a:cxnLst/>
            <a:rect l="l" t="t" r="r" b="b"/>
            <a:pathLst>
              <a:path w="23495" h="20954">
                <a:moveTo>
                  <a:pt x="10856" y="0"/>
                </a:moveTo>
                <a:lnTo>
                  <a:pt x="0" y="18395"/>
                </a:lnTo>
                <a:lnTo>
                  <a:pt x="23301" y="20367"/>
                </a:lnTo>
                <a:lnTo>
                  <a:pt x="108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159608" y="3115996"/>
            <a:ext cx="1007744" cy="448309"/>
          </a:xfrm>
          <a:custGeom>
            <a:avLst/>
            <a:gdLst/>
            <a:ahLst/>
            <a:cxnLst/>
            <a:rect l="l" t="t" r="r" b="b"/>
            <a:pathLst>
              <a:path w="1007745" h="448310">
                <a:moveTo>
                  <a:pt x="0" y="0"/>
                </a:moveTo>
                <a:lnTo>
                  <a:pt x="1007742" y="0"/>
                </a:lnTo>
                <a:lnTo>
                  <a:pt x="1007742" y="448174"/>
                </a:lnTo>
                <a:lnTo>
                  <a:pt x="0" y="448174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159608" y="3115996"/>
            <a:ext cx="1007744" cy="448309"/>
          </a:xfrm>
          <a:custGeom>
            <a:avLst/>
            <a:gdLst/>
            <a:ahLst/>
            <a:cxnLst/>
            <a:rect l="l" t="t" r="r" b="b"/>
            <a:pathLst>
              <a:path w="1007745" h="448310">
                <a:moveTo>
                  <a:pt x="0" y="0"/>
                </a:moveTo>
                <a:lnTo>
                  <a:pt x="1007742" y="0"/>
                </a:lnTo>
                <a:lnTo>
                  <a:pt x="1007742" y="448174"/>
                </a:lnTo>
                <a:lnTo>
                  <a:pt x="0" y="448174"/>
                </a:lnTo>
                <a:lnTo>
                  <a:pt x="0" y="0"/>
                </a:lnTo>
                <a:close/>
              </a:path>
            </a:pathLst>
          </a:custGeom>
          <a:ln w="129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159608" y="311599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9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4231377" y="3148034"/>
            <a:ext cx="869315" cy="37020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26034">
              <a:lnSpc>
                <a:spcPct val="100000"/>
              </a:lnSpc>
              <a:spcBef>
                <a:spcPts val="130"/>
              </a:spcBef>
            </a:pPr>
            <a:r>
              <a:rPr dirty="0" sz="750" spc="10">
                <a:latin typeface="Arial"/>
                <a:cs typeface="Arial"/>
              </a:rPr>
              <a:t>3T </a:t>
            </a:r>
            <a:r>
              <a:rPr dirty="0" sz="750" spc="5" b="1">
                <a:latin typeface="Arial"/>
                <a:cs typeface="Arial"/>
              </a:rPr>
              <a:t>Perfusion</a:t>
            </a:r>
            <a:r>
              <a:rPr dirty="0" sz="750" spc="-70" b="1">
                <a:latin typeface="Arial"/>
                <a:cs typeface="Arial"/>
              </a:rPr>
              <a:t> </a:t>
            </a:r>
            <a:r>
              <a:rPr dirty="0" sz="750" spc="10" b="1">
                <a:latin typeface="Arial"/>
                <a:cs typeface="Arial"/>
              </a:rPr>
              <a:t>MRI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750" spc="5" b="1">
                <a:latin typeface="Arial"/>
                <a:cs typeface="Arial"/>
              </a:rPr>
              <a:t>RANDOMISATION</a:t>
            </a:r>
            <a:endParaRPr sz="75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792004" y="3981841"/>
            <a:ext cx="880110" cy="241935"/>
          </a:xfrm>
          <a:custGeom>
            <a:avLst/>
            <a:gdLst/>
            <a:ahLst/>
            <a:cxnLst/>
            <a:rect l="l" t="t" r="r" b="b"/>
            <a:pathLst>
              <a:path w="880110" h="241935">
                <a:moveTo>
                  <a:pt x="0" y="0"/>
                </a:moveTo>
                <a:lnTo>
                  <a:pt x="879846" y="0"/>
                </a:lnTo>
                <a:lnTo>
                  <a:pt x="879846" y="241523"/>
                </a:lnTo>
                <a:lnTo>
                  <a:pt x="0" y="241523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4792004" y="3981841"/>
            <a:ext cx="880110" cy="241935"/>
          </a:xfrm>
          <a:prstGeom prst="rect">
            <a:avLst/>
          </a:prstGeom>
          <a:ln w="12977">
            <a:solidFill>
              <a:srgbClr val="000000"/>
            </a:solidFill>
          </a:ln>
        </p:spPr>
        <p:txBody>
          <a:bodyPr wrap="square" lIns="0" tIns="27940" rIns="0" bIns="0" rtlCol="0" vert="horz">
            <a:spAutoFit/>
          </a:bodyPr>
          <a:lstStyle/>
          <a:p>
            <a:pPr marL="127635" marR="32384" indent="-92710">
              <a:lnSpc>
                <a:spcPct val="101699"/>
              </a:lnSpc>
              <a:spcBef>
                <a:spcPts val="220"/>
              </a:spcBef>
            </a:pPr>
            <a:r>
              <a:rPr dirty="0" sz="600" spc="5" b="1">
                <a:latin typeface="Arial"/>
                <a:cs typeface="Arial"/>
              </a:rPr>
              <a:t>Repeat MRI in </a:t>
            </a:r>
            <a:r>
              <a:rPr dirty="0" sz="600" spc="10" b="1">
                <a:latin typeface="Arial"/>
                <a:cs typeface="Arial"/>
              </a:rPr>
              <a:t>25%</a:t>
            </a:r>
            <a:r>
              <a:rPr dirty="0" sz="600" spc="-70" b="1">
                <a:latin typeface="Arial"/>
                <a:cs typeface="Arial"/>
              </a:rPr>
              <a:t> </a:t>
            </a:r>
            <a:r>
              <a:rPr dirty="0" sz="600" spc="0" b="1">
                <a:latin typeface="Arial"/>
                <a:cs typeface="Arial"/>
              </a:rPr>
              <a:t>of  </a:t>
            </a:r>
            <a:r>
              <a:rPr dirty="0" sz="600" spc="5" b="1">
                <a:latin typeface="Arial"/>
                <a:cs typeface="Arial"/>
              </a:rPr>
              <a:t>Medical</a:t>
            </a:r>
            <a:r>
              <a:rPr dirty="0" sz="600" spc="-5" b="1">
                <a:latin typeface="Arial"/>
                <a:cs typeface="Arial"/>
              </a:rPr>
              <a:t> </a:t>
            </a:r>
            <a:r>
              <a:rPr dirty="0" sz="600" spc="0" b="1">
                <a:latin typeface="Arial"/>
                <a:cs typeface="Arial"/>
              </a:rPr>
              <a:t>patients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231431" y="3852279"/>
            <a:ext cx="0" cy="91440"/>
          </a:xfrm>
          <a:custGeom>
            <a:avLst/>
            <a:gdLst/>
            <a:ahLst/>
            <a:cxnLst/>
            <a:rect l="l" t="t" r="r" b="b"/>
            <a:pathLst>
              <a:path w="0" h="91439">
                <a:moveTo>
                  <a:pt x="0" y="0"/>
                </a:moveTo>
                <a:lnTo>
                  <a:pt x="0" y="88867"/>
                </a:lnTo>
                <a:lnTo>
                  <a:pt x="0" y="91315"/>
                </a:lnTo>
              </a:path>
            </a:pathLst>
          </a:custGeom>
          <a:ln w="49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220375" y="3945050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1382" y="0"/>
                </a:moveTo>
                <a:lnTo>
                  <a:pt x="0" y="0"/>
                </a:lnTo>
                <a:lnTo>
                  <a:pt x="11055" y="21373"/>
                </a:lnTo>
                <a:lnTo>
                  <a:pt x="213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702699" y="4226805"/>
            <a:ext cx="798356" cy="3730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729046" y="4239576"/>
            <a:ext cx="745490" cy="320675"/>
          </a:xfrm>
          <a:custGeom>
            <a:avLst/>
            <a:gdLst/>
            <a:ahLst/>
            <a:cxnLst/>
            <a:rect l="l" t="t" r="r" b="b"/>
            <a:pathLst>
              <a:path w="745489" h="320675">
                <a:moveTo>
                  <a:pt x="0" y="0"/>
                </a:moveTo>
                <a:lnTo>
                  <a:pt x="745198" y="0"/>
                </a:lnTo>
                <a:lnTo>
                  <a:pt x="745198" y="320531"/>
                </a:lnTo>
                <a:lnTo>
                  <a:pt x="0" y="320531"/>
                </a:lnTo>
                <a:lnTo>
                  <a:pt x="0" y="0"/>
                </a:lnTo>
                <a:close/>
              </a:path>
            </a:pathLst>
          </a:custGeom>
          <a:solidFill>
            <a:srgbClr val="FFDF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920956" y="4292844"/>
            <a:ext cx="377809" cy="1126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841451" y="4385814"/>
            <a:ext cx="530469" cy="992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5729046" y="4239576"/>
            <a:ext cx="745490" cy="320675"/>
          </a:xfrm>
          <a:prstGeom prst="rect">
            <a:avLst/>
          </a:prstGeom>
          <a:ln w="12977">
            <a:solidFill>
              <a:srgbClr val="000000"/>
            </a:solidFill>
          </a:ln>
        </p:spPr>
        <p:txBody>
          <a:bodyPr wrap="square" lIns="0" tIns="48260" rIns="0" bIns="0" rtlCol="0" vert="horz">
            <a:spAutoFit/>
          </a:bodyPr>
          <a:lstStyle/>
          <a:p>
            <a:pPr marL="118745" marR="114300" indent="79375">
              <a:lnSpc>
                <a:spcPct val="101499"/>
              </a:lnSpc>
              <a:spcBef>
                <a:spcPts val="380"/>
              </a:spcBef>
            </a:pPr>
            <a:r>
              <a:rPr dirty="0" sz="600" spc="0" b="1">
                <a:solidFill>
                  <a:srgbClr val="040401"/>
                </a:solidFill>
                <a:latin typeface="Arial"/>
                <a:cs typeface="Arial"/>
              </a:rPr>
              <a:t>Clinically  </a:t>
            </a:r>
            <a:r>
              <a:rPr dirty="0" sz="600" spc="5" b="1">
                <a:solidFill>
                  <a:srgbClr val="040401"/>
                </a:solidFill>
                <a:latin typeface="Arial"/>
                <a:cs typeface="Arial"/>
              </a:rPr>
              <a:t>indicated</a:t>
            </a:r>
            <a:r>
              <a:rPr dirty="0" sz="600" spc="-65" b="1">
                <a:solidFill>
                  <a:srgbClr val="040401"/>
                </a:solidFill>
                <a:latin typeface="Arial"/>
                <a:cs typeface="Arial"/>
              </a:rPr>
              <a:t> </a:t>
            </a:r>
            <a:r>
              <a:rPr dirty="0" sz="600" spc="5" b="1">
                <a:solidFill>
                  <a:srgbClr val="040401"/>
                </a:solidFill>
                <a:latin typeface="Arial"/>
                <a:cs typeface="Arial"/>
              </a:rPr>
              <a:t>PCI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627100" y="3749449"/>
            <a:ext cx="330835" cy="465455"/>
          </a:xfrm>
          <a:custGeom>
            <a:avLst/>
            <a:gdLst/>
            <a:ahLst/>
            <a:cxnLst/>
            <a:rect l="l" t="t" r="r" b="b"/>
            <a:pathLst>
              <a:path w="330835" h="465454">
                <a:moveTo>
                  <a:pt x="0" y="0"/>
                </a:moveTo>
                <a:lnTo>
                  <a:pt x="329007" y="462864"/>
                </a:lnTo>
                <a:lnTo>
                  <a:pt x="330662" y="464849"/>
                </a:lnTo>
              </a:path>
            </a:pathLst>
          </a:custGeom>
          <a:ln w="49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949686" y="4209866"/>
            <a:ext cx="21590" cy="23495"/>
          </a:xfrm>
          <a:custGeom>
            <a:avLst/>
            <a:gdLst/>
            <a:ahLst/>
            <a:cxnLst/>
            <a:rect l="l" t="t" r="r" b="b"/>
            <a:pathLst>
              <a:path w="21589" h="23495">
                <a:moveTo>
                  <a:pt x="17476" y="0"/>
                </a:moveTo>
                <a:lnTo>
                  <a:pt x="0" y="11976"/>
                </a:lnTo>
                <a:lnTo>
                  <a:pt x="21382" y="23358"/>
                </a:lnTo>
                <a:lnTo>
                  <a:pt x="174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254269" y="4568974"/>
            <a:ext cx="718820" cy="210820"/>
          </a:xfrm>
          <a:custGeom>
            <a:avLst/>
            <a:gdLst/>
            <a:ahLst/>
            <a:cxnLst/>
            <a:rect l="l" t="t" r="r" b="b"/>
            <a:pathLst>
              <a:path w="718820" h="210820">
                <a:moveTo>
                  <a:pt x="718321" y="0"/>
                </a:moveTo>
                <a:lnTo>
                  <a:pt x="2449" y="209741"/>
                </a:lnTo>
                <a:lnTo>
                  <a:pt x="0" y="210727"/>
                </a:lnTo>
              </a:path>
            </a:pathLst>
          </a:custGeom>
          <a:ln w="49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231894" y="4769684"/>
            <a:ext cx="24130" cy="20955"/>
          </a:xfrm>
          <a:custGeom>
            <a:avLst/>
            <a:gdLst/>
            <a:ahLst/>
            <a:cxnLst/>
            <a:rect l="l" t="t" r="r" b="b"/>
            <a:pathLst>
              <a:path w="24129" h="20954">
                <a:moveTo>
                  <a:pt x="17939" y="0"/>
                </a:moveTo>
                <a:lnTo>
                  <a:pt x="0" y="16430"/>
                </a:lnTo>
                <a:lnTo>
                  <a:pt x="23831" y="20367"/>
                </a:lnTo>
                <a:lnTo>
                  <a:pt x="17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998207" y="36576"/>
            <a:ext cx="1042669" cy="300355"/>
          </a:xfrm>
          <a:custGeom>
            <a:avLst/>
            <a:gdLst/>
            <a:ahLst/>
            <a:cxnLst/>
            <a:rect l="l" t="t" r="r" b="b"/>
            <a:pathLst>
              <a:path w="1042670" h="300355">
                <a:moveTo>
                  <a:pt x="0" y="300227"/>
                </a:moveTo>
                <a:lnTo>
                  <a:pt x="1042416" y="300227"/>
                </a:lnTo>
                <a:lnTo>
                  <a:pt x="1042416" y="0"/>
                </a:lnTo>
                <a:lnTo>
                  <a:pt x="0" y="0"/>
                </a:lnTo>
                <a:lnTo>
                  <a:pt x="0" y="300227"/>
                </a:lnTo>
                <a:close/>
              </a:path>
            </a:pathLst>
          </a:custGeom>
          <a:solidFill>
            <a:srgbClr val="0000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>
            <a:spLocks noGrp="1"/>
          </p:cNvSpPr>
          <p:nvPr>
            <p:ph type="title"/>
          </p:nvPr>
        </p:nvSpPr>
        <p:spPr>
          <a:xfrm>
            <a:off x="7078218" y="57149"/>
            <a:ext cx="836294" cy="2324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24691" sz="1350" spc="-7" b="0">
                <a:latin typeface="Calibri"/>
                <a:cs typeface="Calibri"/>
              </a:rPr>
              <a:t>GZ</a:t>
            </a:r>
            <a:r>
              <a:rPr dirty="0" sz="1350" spc="-5" b="0">
                <a:latin typeface="Calibri"/>
                <a:cs typeface="Calibri"/>
              </a:rPr>
              <a:t>FFR</a:t>
            </a:r>
            <a:r>
              <a:rPr dirty="0" sz="1350" spc="-50" b="0">
                <a:latin typeface="Calibri"/>
                <a:cs typeface="Calibri"/>
              </a:rPr>
              <a:t> </a:t>
            </a:r>
            <a:r>
              <a:rPr dirty="0" sz="1350" spc="-5" b="0">
                <a:latin typeface="Calibri"/>
                <a:cs typeface="Calibri"/>
              </a:rPr>
              <a:t>Study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83892" y="461772"/>
            <a:ext cx="4616450" cy="856615"/>
          </a:xfrm>
          <a:custGeom>
            <a:avLst/>
            <a:gdLst/>
            <a:ahLst/>
            <a:cxnLst/>
            <a:rect l="l" t="t" r="r" b="b"/>
            <a:pathLst>
              <a:path w="4616450" h="856615">
                <a:moveTo>
                  <a:pt x="0" y="856488"/>
                </a:moveTo>
                <a:lnTo>
                  <a:pt x="4616196" y="856488"/>
                </a:lnTo>
                <a:lnTo>
                  <a:pt x="4616196" y="0"/>
                </a:lnTo>
                <a:lnTo>
                  <a:pt x="0" y="0"/>
                </a:lnTo>
                <a:lnTo>
                  <a:pt x="0" y="85648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36063" y="403986"/>
            <a:ext cx="3906520" cy="940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50670" marR="5080" indent="-1537970">
              <a:lnSpc>
                <a:spcPct val="100000"/>
              </a:lnSpc>
              <a:spcBef>
                <a:spcPts val="100"/>
              </a:spcBef>
            </a:pPr>
            <a:r>
              <a:rPr dirty="0" sz="3000" spc="-5"/>
              <a:t>Combowire Physiology  Data</a:t>
            </a:r>
            <a:endParaRPr sz="3000"/>
          </a:p>
        </p:txBody>
      </p:sp>
      <p:sp>
        <p:nvSpPr>
          <p:cNvPr id="4" name="object 4"/>
          <p:cNvSpPr txBox="1"/>
          <p:nvPr/>
        </p:nvSpPr>
        <p:spPr>
          <a:xfrm>
            <a:off x="5317997" y="3350514"/>
            <a:ext cx="2542540" cy="908685"/>
          </a:xfrm>
          <a:prstGeom prst="rect">
            <a:avLst/>
          </a:prstGeom>
          <a:solidFill>
            <a:srgbClr val="1F487C"/>
          </a:solidFill>
          <a:ln w="22859">
            <a:solidFill>
              <a:srgbClr val="000000"/>
            </a:solidFill>
          </a:ln>
        </p:spPr>
        <p:txBody>
          <a:bodyPr wrap="square" lIns="0" tIns="27940" rIns="0" bIns="0" rtlCol="0" vert="horz">
            <a:spAutoFit/>
          </a:bodyPr>
          <a:lstStyle/>
          <a:p>
            <a:pPr algn="ctr" marL="301625" marR="294640" indent="635">
              <a:lnSpc>
                <a:spcPct val="100000"/>
              </a:lnSpc>
              <a:spcBef>
                <a:spcPts val="220"/>
              </a:spcBef>
            </a:pP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26/93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(28%) had an 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“ischaemic” value</a:t>
            </a:r>
            <a:r>
              <a:rPr dirty="0" sz="1800" spc="-10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of 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CFVR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(&lt;</a:t>
            </a:r>
            <a:r>
              <a:rPr dirty="0" sz="18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2.0)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73175" y="1372108"/>
          <a:ext cx="4284980" cy="30778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9395"/>
                <a:gridCol w="609600"/>
                <a:gridCol w="434340"/>
                <a:gridCol w="697864"/>
                <a:gridCol w="507364"/>
                <a:gridCol w="507364"/>
              </a:tblGrid>
              <a:tr h="6089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ts val="2090"/>
                        </a:lnSpc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(n)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ts val="2095"/>
                        </a:lnSpc>
                      </a:pPr>
                      <a:r>
                        <a:rPr dirty="0" sz="1800" spc="-5" b="1">
                          <a:latin typeface="Calibri"/>
                          <a:cs typeface="Calibri"/>
                        </a:rPr>
                        <a:t>Mean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ts val="2095"/>
                        </a:lnSpc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SD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L="223520">
                        <a:lnSpc>
                          <a:spcPts val="2090"/>
                        </a:lnSpc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p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42290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algn="ctr" marL="14604">
                        <a:lnSpc>
                          <a:spcPct val="100000"/>
                        </a:lnSpc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FFR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OMT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270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270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0.78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0.02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L="55880">
                        <a:lnSpc>
                          <a:spcPct val="100000"/>
                        </a:lnSpc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0.64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2095"/>
                        </a:lnSpc>
                        <a:spcBef>
                          <a:spcPts val="100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PCI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270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2095"/>
                        </a:lnSpc>
                        <a:spcBef>
                          <a:spcPts val="100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270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0.78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0.02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  <a:tr h="406400">
                <a:tc rowSpan="2">
                  <a:txBody>
                    <a:bodyPr/>
                    <a:lstStyle/>
                    <a:p>
                      <a:pPr algn="ctr" marL="13970">
                        <a:lnSpc>
                          <a:spcPts val="2035"/>
                        </a:lnSpc>
                        <a:spcBef>
                          <a:spcPts val="1005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HSR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 marL="12065">
                        <a:lnSpc>
                          <a:spcPts val="1675"/>
                        </a:lnSpc>
                      </a:pPr>
                      <a:r>
                        <a:rPr dirty="0" sz="15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(mmHg/cm/sec)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2095"/>
                        </a:lnSpc>
                        <a:spcBef>
                          <a:spcPts val="100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OMT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2095"/>
                        </a:lnSpc>
                        <a:spcBef>
                          <a:spcPts val="100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0.54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0.21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L="55880">
                        <a:lnSpc>
                          <a:spcPct val="100000"/>
                        </a:lnSpc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0.12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40576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2095"/>
                        </a:lnSpc>
                        <a:spcBef>
                          <a:spcPts val="100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PCI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2095"/>
                        </a:lnSpc>
                        <a:spcBef>
                          <a:spcPts val="100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0.47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0.17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40576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CFVR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2095"/>
                        </a:lnSpc>
                        <a:spcBef>
                          <a:spcPts val="100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OMT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2095"/>
                        </a:lnSpc>
                        <a:spcBef>
                          <a:spcPts val="100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2.37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0.71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L="55880">
                        <a:lnSpc>
                          <a:spcPct val="100000"/>
                        </a:lnSpc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0.65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2090"/>
                        </a:lnSpc>
                        <a:spcBef>
                          <a:spcPts val="100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PCI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2090"/>
                        </a:lnSpc>
                        <a:spcBef>
                          <a:spcPts val="100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2.44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0.77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6998207" y="36576"/>
            <a:ext cx="1042669" cy="300355"/>
          </a:xfrm>
          <a:custGeom>
            <a:avLst/>
            <a:gdLst/>
            <a:ahLst/>
            <a:cxnLst/>
            <a:rect l="l" t="t" r="r" b="b"/>
            <a:pathLst>
              <a:path w="1042670" h="300355">
                <a:moveTo>
                  <a:pt x="0" y="300227"/>
                </a:moveTo>
                <a:lnTo>
                  <a:pt x="1042416" y="300227"/>
                </a:lnTo>
                <a:lnTo>
                  <a:pt x="1042416" y="0"/>
                </a:lnTo>
                <a:lnTo>
                  <a:pt x="0" y="0"/>
                </a:lnTo>
                <a:lnTo>
                  <a:pt x="0" y="300227"/>
                </a:lnTo>
                <a:close/>
              </a:path>
            </a:pathLst>
          </a:custGeom>
          <a:solidFill>
            <a:srgbClr val="0000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078218" y="57149"/>
            <a:ext cx="836294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24691" sz="1350" spc="-7">
                <a:solidFill>
                  <a:srgbClr val="FFFFFF"/>
                </a:solidFill>
                <a:latin typeface="Calibri"/>
                <a:cs typeface="Calibri"/>
              </a:rPr>
              <a:t>GZ</a:t>
            </a:r>
            <a:r>
              <a:rPr dirty="0" sz="1350" spc="-5">
                <a:solidFill>
                  <a:srgbClr val="FFFFFF"/>
                </a:solidFill>
                <a:latin typeface="Calibri"/>
                <a:cs typeface="Calibri"/>
              </a:rPr>
              <a:t>FFR</a:t>
            </a:r>
            <a:r>
              <a:rPr dirty="0" sz="135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spc="-5">
                <a:solidFill>
                  <a:srgbClr val="FFFFFF"/>
                </a:solidFill>
                <a:latin typeface="Calibri"/>
                <a:cs typeface="Calibri"/>
              </a:rPr>
              <a:t>Study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17997" y="2128266"/>
            <a:ext cx="2542540" cy="908685"/>
          </a:xfrm>
          <a:prstGeom prst="rect">
            <a:avLst/>
          </a:prstGeom>
          <a:solidFill>
            <a:srgbClr val="FF0000"/>
          </a:solidFill>
          <a:ln w="22859">
            <a:solidFill>
              <a:srgbClr val="000000"/>
            </a:solidFill>
          </a:ln>
        </p:spPr>
        <p:txBody>
          <a:bodyPr wrap="square" lIns="0" tIns="26670" rIns="0" bIns="0" rtlCol="0" vert="horz">
            <a:spAutoFit/>
          </a:bodyPr>
          <a:lstStyle/>
          <a:p>
            <a:pPr algn="ctr" marL="302260" marR="294005">
              <a:lnSpc>
                <a:spcPct val="100000"/>
              </a:lnSpc>
              <a:spcBef>
                <a:spcPts val="210"/>
              </a:spcBef>
            </a:pP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7/93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(8%) had an 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“ischaemic” value</a:t>
            </a:r>
            <a:r>
              <a:rPr dirty="0" sz="1800" spc="-9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of  HSR (≥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0.80)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28900" y="91439"/>
            <a:ext cx="3956685" cy="942340"/>
          </a:xfrm>
          <a:prstGeom prst="rect">
            <a:avLst/>
          </a:prstGeom>
          <a:solidFill>
            <a:srgbClr val="252525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565"/>
              </a:lnSpc>
            </a:pPr>
            <a:r>
              <a:rPr dirty="0" sz="3300" spc="-5" b="1">
                <a:solidFill>
                  <a:srgbClr val="FFFFFF"/>
                </a:solidFill>
                <a:latin typeface="Arial Unicode MS"/>
                <a:cs typeface="Arial Unicode MS"/>
              </a:rPr>
              <a:t>Stress</a:t>
            </a:r>
            <a:r>
              <a:rPr dirty="0" sz="3300" spc="-60" b="1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dirty="0" sz="3300" b="1">
                <a:solidFill>
                  <a:srgbClr val="FFFFFF"/>
                </a:solidFill>
                <a:latin typeface="Arial Unicode MS"/>
                <a:cs typeface="Arial Unicode MS"/>
              </a:rPr>
              <a:t>Perfusion</a:t>
            </a:r>
            <a:endParaRPr sz="3300">
              <a:latin typeface="Arial Unicode MS"/>
              <a:cs typeface="Arial Unicode MS"/>
            </a:endParaRPr>
          </a:p>
          <a:p>
            <a:pPr algn="ctr">
              <a:lnSpc>
                <a:spcPts val="3850"/>
              </a:lnSpc>
            </a:pPr>
            <a:r>
              <a:rPr dirty="0" sz="3300" b="1">
                <a:solidFill>
                  <a:srgbClr val="FFFFFF"/>
                </a:solidFill>
                <a:latin typeface="Arial Unicode MS"/>
                <a:cs typeface="Arial Unicode MS"/>
              </a:rPr>
              <a:t>MRI</a:t>
            </a:r>
            <a:endParaRPr sz="33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0613" y="883157"/>
            <a:ext cx="2289175" cy="4260850"/>
          </a:xfrm>
          <a:custGeom>
            <a:avLst/>
            <a:gdLst/>
            <a:ahLst/>
            <a:cxnLst/>
            <a:rect l="l" t="t" r="r" b="b"/>
            <a:pathLst>
              <a:path w="2289175" h="4260850">
                <a:moveTo>
                  <a:pt x="2289048" y="4260340"/>
                </a:moveTo>
                <a:lnTo>
                  <a:pt x="2289048" y="0"/>
                </a:lnTo>
                <a:lnTo>
                  <a:pt x="0" y="0"/>
                </a:lnTo>
                <a:lnTo>
                  <a:pt x="0" y="4260340"/>
                </a:lnTo>
                <a:lnTo>
                  <a:pt x="2289048" y="42603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40613" y="883157"/>
            <a:ext cx="2289175" cy="4260850"/>
          </a:xfrm>
          <a:custGeom>
            <a:avLst/>
            <a:gdLst/>
            <a:ahLst/>
            <a:cxnLst/>
            <a:rect l="l" t="t" r="r" b="b"/>
            <a:pathLst>
              <a:path w="2289175" h="4260850">
                <a:moveTo>
                  <a:pt x="2289048" y="4260340"/>
                </a:moveTo>
                <a:lnTo>
                  <a:pt x="2289048" y="0"/>
                </a:lnTo>
                <a:lnTo>
                  <a:pt x="0" y="0"/>
                </a:lnTo>
                <a:lnTo>
                  <a:pt x="0" y="426034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09041" y="850519"/>
            <a:ext cx="2127250" cy="1946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dirty="0" sz="1500" spc="-5">
                <a:latin typeface="Calibri"/>
                <a:cs typeface="Calibri"/>
              </a:rPr>
              <a:t>Siemens Prisma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3T</a:t>
            </a:r>
            <a:endParaRPr sz="1500">
              <a:latin typeface="Calibri"/>
              <a:cs typeface="Calibri"/>
            </a:endParaRPr>
          </a:p>
          <a:p>
            <a:pPr marL="342900" indent="-342900">
              <a:lnSpc>
                <a:spcPct val="100000"/>
              </a:lnSpc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dirty="0" sz="1500" spc="-30">
                <a:latin typeface="Calibri"/>
                <a:cs typeface="Calibri"/>
              </a:rPr>
              <a:t>Two </a:t>
            </a:r>
            <a:r>
              <a:rPr dirty="0" sz="1500">
                <a:latin typeface="Calibri"/>
                <a:cs typeface="Calibri"/>
              </a:rPr>
              <a:t>blinded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observers</a:t>
            </a:r>
            <a:endParaRPr sz="1500">
              <a:latin typeface="Calibri"/>
              <a:cs typeface="Calibri"/>
            </a:endParaRPr>
          </a:p>
          <a:p>
            <a:pPr marL="342900" indent="-342900">
              <a:lnSpc>
                <a:spcPct val="100000"/>
              </a:lnSpc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dirty="0" sz="1500" spc="-5">
                <a:latin typeface="Calibri"/>
                <a:cs typeface="Calibri"/>
              </a:rPr>
              <a:t>16 segment</a:t>
            </a:r>
            <a:r>
              <a:rPr dirty="0" sz="1500" spc="-10">
                <a:latin typeface="Calibri"/>
                <a:cs typeface="Calibri"/>
              </a:rPr>
              <a:t> AHA</a:t>
            </a:r>
            <a:endParaRPr sz="1500">
              <a:latin typeface="Calibri"/>
              <a:cs typeface="Calibri"/>
            </a:endParaRPr>
          </a:p>
          <a:p>
            <a:pPr marL="342900" marR="10795" indent="-342900">
              <a:lnSpc>
                <a:spcPts val="1440"/>
              </a:lnSpc>
              <a:spcBef>
                <a:spcPts val="350"/>
              </a:spcBef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dirty="0" sz="1500" spc="-10">
                <a:latin typeface="Calibri"/>
                <a:cs typeface="Calibri"/>
              </a:rPr>
              <a:t>3</a:t>
            </a:r>
            <a:r>
              <a:rPr dirty="0" baseline="25000" sz="1500" spc="-15">
                <a:latin typeface="Calibri"/>
                <a:cs typeface="Calibri"/>
              </a:rPr>
              <a:t>rd </a:t>
            </a:r>
            <a:r>
              <a:rPr dirty="0" sz="1500" spc="-5">
                <a:latin typeface="Calibri"/>
                <a:cs typeface="Calibri"/>
              </a:rPr>
              <a:t>observer  adjudicated</a:t>
            </a:r>
            <a:r>
              <a:rPr dirty="0" sz="1500" spc="-114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discordant  cases</a:t>
            </a:r>
            <a:endParaRPr sz="1500">
              <a:latin typeface="Calibri"/>
              <a:cs typeface="Calibri"/>
            </a:endParaRPr>
          </a:p>
          <a:p>
            <a:pPr marL="342900" indent="-3429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dirty="0" sz="1500">
                <a:latin typeface="Calibri"/>
                <a:cs typeface="Calibri"/>
              </a:rPr>
              <a:t>Medis </a:t>
            </a:r>
            <a:r>
              <a:rPr dirty="0" sz="1500" spc="-15">
                <a:latin typeface="Calibri"/>
                <a:cs typeface="Calibri"/>
              </a:rPr>
              <a:t>Workstation</a:t>
            </a:r>
            <a:endParaRPr sz="1500">
              <a:latin typeface="Calibri"/>
              <a:cs typeface="Calibri"/>
            </a:endParaRPr>
          </a:p>
          <a:p>
            <a:pPr marL="342900" indent="-342900">
              <a:lnSpc>
                <a:spcPts val="1620"/>
              </a:lnSpc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dirty="0" sz="1500">
                <a:latin typeface="Calibri"/>
                <a:cs typeface="Calibri"/>
              </a:rPr>
              <a:t>MRI </a:t>
            </a:r>
            <a:r>
              <a:rPr dirty="0" sz="1500" spc="-10">
                <a:latin typeface="Calibri"/>
                <a:cs typeface="Calibri"/>
              </a:rPr>
              <a:t>data </a:t>
            </a:r>
            <a:r>
              <a:rPr dirty="0" sz="1500">
                <a:latin typeface="Calibri"/>
                <a:cs typeface="Calibri"/>
              </a:rPr>
              <a:t>- </a:t>
            </a:r>
            <a:r>
              <a:rPr dirty="0" sz="1500" spc="-10">
                <a:latin typeface="Calibri"/>
                <a:cs typeface="Calibri"/>
              </a:rPr>
              <a:t>98/104</a:t>
            </a:r>
            <a:r>
              <a:rPr dirty="0" sz="1500" spc="-4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of</a:t>
            </a:r>
            <a:endParaRPr sz="1500">
              <a:latin typeface="Calibri"/>
              <a:cs typeface="Calibri"/>
            </a:endParaRPr>
          </a:p>
          <a:p>
            <a:pPr marL="342900">
              <a:lnSpc>
                <a:spcPts val="1620"/>
              </a:lnSpc>
            </a:pPr>
            <a:r>
              <a:rPr dirty="0" sz="1500">
                <a:latin typeface="Calibri"/>
                <a:cs typeface="Calibri"/>
              </a:rPr>
              <a:t>the </a:t>
            </a:r>
            <a:r>
              <a:rPr dirty="0" sz="1500" spc="-10">
                <a:latin typeface="Calibri"/>
                <a:cs typeface="Calibri"/>
              </a:rPr>
              <a:t>randomized</a:t>
            </a:r>
            <a:r>
              <a:rPr dirty="0" sz="1500" spc="-9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cohort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7329" y="2998470"/>
            <a:ext cx="2124710" cy="1781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7320">
              <a:lnSpc>
                <a:spcPts val="1945"/>
              </a:lnSpc>
              <a:spcBef>
                <a:spcPts val="100"/>
              </a:spcBef>
            </a:pP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Definition 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dirty="0" u="heavy" sz="1800" spc="-6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Major</a:t>
            </a:r>
            <a:endParaRPr sz="1800">
              <a:latin typeface="Calibri"/>
              <a:cs typeface="Calibri"/>
            </a:endParaRPr>
          </a:p>
          <a:p>
            <a:pPr marL="579120">
              <a:lnSpc>
                <a:spcPts val="1945"/>
              </a:lnSpc>
            </a:pP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Ischaemia</a:t>
            </a:r>
            <a:endParaRPr sz="1800">
              <a:latin typeface="Calibri"/>
              <a:cs typeface="Calibri"/>
            </a:endParaRPr>
          </a:p>
          <a:p>
            <a:pPr algn="ctr" marL="81915" marR="85725" indent="-635">
              <a:lnSpc>
                <a:spcPct val="90000"/>
              </a:lnSpc>
              <a:spcBef>
                <a:spcPts val="215"/>
              </a:spcBef>
            </a:pPr>
            <a:r>
              <a:rPr dirty="0" sz="1800" spc="-5">
                <a:solidFill>
                  <a:srgbClr val="0000FF"/>
                </a:solidFill>
                <a:latin typeface="Calibri"/>
                <a:cs typeface="Calibri"/>
              </a:rPr>
              <a:t>≥2 segments ≥25%  </a:t>
            </a:r>
            <a:r>
              <a:rPr dirty="0" sz="1800" spc="-10">
                <a:solidFill>
                  <a:srgbClr val="0000FF"/>
                </a:solidFill>
                <a:latin typeface="Calibri"/>
                <a:cs typeface="Calibri"/>
              </a:rPr>
              <a:t>trans-mural</a:t>
            </a:r>
            <a:r>
              <a:rPr dirty="0" sz="1800" spc="-7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00FF"/>
                </a:solidFill>
                <a:latin typeface="Calibri"/>
                <a:cs typeface="Calibri"/>
              </a:rPr>
              <a:t>ischemia  or</a:t>
            </a:r>
            <a:endParaRPr sz="1800">
              <a:latin typeface="Calibri"/>
              <a:cs typeface="Calibri"/>
            </a:endParaRPr>
          </a:p>
          <a:p>
            <a:pPr algn="ctr" marR="5080">
              <a:lnSpc>
                <a:spcPct val="80000"/>
              </a:lnSpc>
              <a:spcBef>
                <a:spcPts val="434"/>
              </a:spcBef>
            </a:pPr>
            <a:r>
              <a:rPr dirty="0" sz="1800" spc="-5">
                <a:solidFill>
                  <a:srgbClr val="0000FF"/>
                </a:solidFill>
                <a:latin typeface="Calibri"/>
                <a:cs typeface="Calibri"/>
              </a:rPr>
              <a:t>≥1 </a:t>
            </a:r>
            <a:r>
              <a:rPr dirty="0" sz="1800">
                <a:solidFill>
                  <a:srgbClr val="0000FF"/>
                </a:solidFill>
                <a:latin typeface="Calibri"/>
                <a:cs typeface="Calibri"/>
              </a:rPr>
              <a:t>segment </a:t>
            </a:r>
            <a:r>
              <a:rPr dirty="0" sz="1800" spc="-5">
                <a:solidFill>
                  <a:srgbClr val="0000FF"/>
                </a:solidFill>
                <a:latin typeface="Calibri"/>
                <a:cs typeface="Calibri"/>
              </a:rPr>
              <a:t>with</a:t>
            </a:r>
            <a:r>
              <a:rPr dirty="0" sz="1800" spc="-7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00FF"/>
                </a:solidFill>
                <a:latin typeface="Calibri"/>
                <a:cs typeface="Calibri"/>
              </a:rPr>
              <a:t>≥50%  </a:t>
            </a:r>
            <a:r>
              <a:rPr dirty="0" sz="1800" spc="-10">
                <a:solidFill>
                  <a:srgbClr val="0000FF"/>
                </a:solidFill>
                <a:latin typeface="Calibri"/>
                <a:cs typeface="Calibri"/>
              </a:rPr>
              <a:t>trans-mural</a:t>
            </a:r>
            <a:r>
              <a:rPr dirty="0" sz="1800" spc="-3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00FF"/>
                </a:solidFill>
                <a:latin typeface="Calibri"/>
                <a:cs typeface="Calibri"/>
              </a:rPr>
              <a:t>ischemia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998207" y="36576"/>
            <a:ext cx="1042669" cy="300355"/>
          </a:xfrm>
          <a:custGeom>
            <a:avLst/>
            <a:gdLst/>
            <a:ahLst/>
            <a:cxnLst/>
            <a:rect l="l" t="t" r="r" b="b"/>
            <a:pathLst>
              <a:path w="1042670" h="300355">
                <a:moveTo>
                  <a:pt x="0" y="300227"/>
                </a:moveTo>
                <a:lnTo>
                  <a:pt x="1042416" y="300227"/>
                </a:lnTo>
                <a:lnTo>
                  <a:pt x="1042416" y="0"/>
                </a:lnTo>
                <a:lnTo>
                  <a:pt x="0" y="0"/>
                </a:lnTo>
                <a:lnTo>
                  <a:pt x="0" y="300227"/>
                </a:lnTo>
                <a:close/>
              </a:path>
            </a:pathLst>
          </a:custGeom>
          <a:solidFill>
            <a:srgbClr val="0000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078218" y="57149"/>
            <a:ext cx="836294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24691" sz="1350" spc="-7">
                <a:solidFill>
                  <a:srgbClr val="FFFFFF"/>
                </a:solidFill>
                <a:latin typeface="Calibri"/>
                <a:cs typeface="Calibri"/>
              </a:rPr>
              <a:t>GZ</a:t>
            </a:r>
            <a:r>
              <a:rPr dirty="0" sz="1350" spc="-5">
                <a:solidFill>
                  <a:srgbClr val="FFFFFF"/>
                </a:solidFill>
                <a:latin typeface="Calibri"/>
                <a:cs typeface="Calibri"/>
              </a:rPr>
              <a:t>FFR</a:t>
            </a:r>
            <a:r>
              <a:rPr dirty="0" sz="135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spc="-5">
                <a:solidFill>
                  <a:srgbClr val="FFFFFF"/>
                </a:solidFill>
                <a:latin typeface="Calibri"/>
                <a:cs typeface="Calibri"/>
              </a:rPr>
              <a:t>Study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32176" y="1033272"/>
            <a:ext cx="2446020" cy="292735"/>
          </a:xfrm>
          <a:prstGeom prst="rect">
            <a:avLst/>
          </a:prstGeom>
          <a:solidFill>
            <a:srgbClr val="252525"/>
          </a:solidFill>
        </p:spPr>
        <p:txBody>
          <a:bodyPr wrap="square" lIns="0" tIns="27305" rIns="0" bIns="0" rtlCol="0" vert="horz">
            <a:spAutoFit/>
          </a:bodyPr>
          <a:lstStyle/>
          <a:p>
            <a:pPr marL="210820">
              <a:lnSpc>
                <a:spcPct val="100000"/>
              </a:lnSpc>
              <a:spcBef>
                <a:spcPts val="215"/>
              </a:spcBef>
            </a:pPr>
            <a:r>
              <a:rPr dirty="0" sz="1350" spc="-5">
                <a:solidFill>
                  <a:srgbClr val="FFFFFF"/>
                </a:solidFill>
                <a:latin typeface="Calibri"/>
                <a:cs typeface="Calibri"/>
              </a:rPr>
              <a:t>PRE </a:t>
            </a:r>
            <a:r>
              <a:rPr dirty="0" sz="1350" spc="-10">
                <a:solidFill>
                  <a:srgbClr val="FFFFFF"/>
                </a:solidFill>
                <a:latin typeface="Calibri"/>
                <a:cs typeface="Calibri"/>
              </a:rPr>
              <a:t>RANDOMISATION</a:t>
            </a:r>
            <a:r>
              <a:rPr dirty="0" sz="135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spc="-5">
                <a:solidFill>
                  <a:srgbClr val="FFFFFF"/>
                </a:solidFill>
                <a:latin typeface="Calibri"/>
                <a:cs typeface="Calibri"/>
              </a:rPr>
              <a:t>(n=98)</a:t>
            </a:r>
            <a:endParaRPr sz="1350">
              <a:latin typeface="Calibri"/>
              <a:cs typeface="Calibri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982467" y="1315211"/>
          <a:ext cx="3502025" cy="37388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1989"/>
                <a:gridCol w="215264"/>
                <a:gridCol w="114935"/>
                <a:gridCol w="263525"/>
                <a:gridCol w="353694"/>
                <a:gridCol w="274319"/>
                <a:gridCol w="226695"/>
                <a:gridCol w="75564"/>
              </a:tblGrid>
              <a:tr h="1049655">
                <a:tc gridSpan="2">
                  <a:txBody>
                    <a:bodyPr/>
                    <a:lstStyle/>
                    <a:p>
                      <a:pPr marL="669925" marR="277495" indent="-361315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565785" algn="l"/>
                          <a:tab pos="566420" algn="l"/>
                        </a:tabLst>
                      </a:pPr>
                      <a:r>
                        <a:rPr dirty="0" sz="15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Major</a:t>
                      </a:r>
                      <a:r>
                        <a:rPr dirty="0" sz="1500" spc="-50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ischaemia  17/98</a:t>
                      </a:r>
                      <a:r>
                        <a:rPr dirty="0" sz="1500" spc="-1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(17.4%)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lvl="1" marL="669925" marR="365760" indent="-273050">
                        <a:lnSpc>
                          <a:spcPct val="100000"/>
                        </a:lnSpc>
                        <a:spcBef>
                          <a:spcPts val="360"/>
                        </a:spcBef>
                        <a:buFont typeface="Arial"/>
                        <a:buChar char="•"/>
                        <a:tabLst>
                          <a:tab pos="654050" algn="l"/>
                          <a:tab pos="654685" algn="l"/>
                        </a:tabLst>
                      </a:pPr>
                      <a:r>
                        <a:rPr dirty="0" sz="1500" spc="-10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Any</a:t>
                      </a:r>
                      <a:r>
                        <a:rPr dirty="0" sz="1500" spc="-6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ischaemia  24/98</a:t>
                      </a:r>
                      <a:r>
                        <a:rPr dirty="0" sz="1500" spc="-4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(24.4%)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66445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GZFFR</a:t>
                      </a:r>
                      <a:r>
                        <a:rPr dirty="0" sz="15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segments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dirty="0" sz="15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any</a:t>
                      </a:r>
                      <a:r>
                        <a:rPr dirty="0" sz="1500" spc="-4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ischemia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5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5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5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5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5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2578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500" spc="-10" b="1">
                          <a:latin typeface="Calibri"/>
                          <a:cs typeface="Calibri"/>
                        </a:rPr>
                        <a:t>Patient</a:t>
                      </a:r>
                      <a:r>
                        <a:rPr dirty="0" sz="15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>
                          <a:latin typeface="Calibri"/>
                          <a:cs typeface="Calibri"/>
                        </a:rPr>
                        <a:t>number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500" b="1">
                          <a:latin typeface="Calibri"/>
                          <a:cs typeface="Calibri"/>
                        </a:rPr>
                        <a:t>7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129539">
                        <a:lnSpc>
                          <a:spcPct val="100000"/>
                        </a:lnSpc>
                      </a:pPr>
                      <a:r>
                        <a:rPr dirty="0" sz="1500" b="1">
                          <a:latin typeface="Calibri"/>
                          <a:cs typeface="Calibri"/>
                        </a:rPr>
                        <a:t>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500" b="1">
                          <a:latin typeface="Calibri"/>
                          <a:cs typeface="Calibri"/>
                        </a:rPr>
                        <a:t>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500" b="1">
                          <a:latin typeface="Calibri"/>
                          <a:cs typeface="Calibri"/>
                        </a:rPr>
                        <a:t>1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153670">
                        <a:lnSpc>
                          <a:spcPct val="100000"/>
                        </a:lnSpc>
                      </a:pPr>
                      <a:r>
                        <a:rPr dirty="0" sz="1500" b="1">
                          <a:latin typeface="Calibri"/>
                          <a:cs typeface="Calibri"/>
                        </a:rPr>
                        <a:t>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500" b="1">
                          <a:latin typeface="Calibri"/>
                          <a:cs typeface="Calibri"/>
                        </a:rPr>
                        <a:t>5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500" b="1">
                          <a:latin typeface="Calibri"/>
                          <a:cs typeface="Calibri"/>
                        </a:rPr>
                        <a:t>1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5755">
                <a:tc gridSpan="7">
                  <a:txBody>
                    <a:bodyPr/>
                    <a:lstStyle/>
                    <a:p>
                      <a:pPr marL="38544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35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FOLLOW </a:t>
                      </a:r>
                      <a:r>
                        <a:rPr dirty="0" sz="13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UP </a:t>
                      </a:r>
                      <a:r>
                        <a:rPr dirty="0" sz="135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SCANS PCI GROUP</a:t>
                      </a:r>
                      <a:r>
                        <a:rPr dirty="0" sz="1350" spc="-9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(n=41)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48260"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25252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</a:tr>
              <a:tr h="1043940">
                <a:tc gridSpan="4">
                  <a:txBody>
                    <a:bodyPr/>
                    <a:lstStyle/>
                    <a:p>
                      <a:pPr marL="777875" indent="-342900">
                        <a:lnSpc>
                          <a:spcPct val="100000"/>
                        </a:lnSpc>
                        <a:spcBef>
                          <a:spcPts val="180"/>
                        </a:spcBef>
                        <a:buFont typeface="Arial"/>
                        <a:buChar char="•"/>
                        <a:tabLst>
                          <a:tab pos="777240" algn="l"/>
                          <a:tab pos="777875" algn="l"/>
                        </a:tabLst>
                      </a:pPr>
                      <a:r>
                        <a:rPr dirty="0" sz="15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Major</a:t>
                      </a:r>
                      <a:r>
                        <a:rPr dirty="0" sz="1500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ischaemia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977265">
                        <a:lnSpc>
                          <a:spcPct val="100000"/>
                        </a:lnSpc>
                      </a:pPr>
                      <a:r>
                        <a:rPr dirty="0" sz="15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3/41</a:t>
                      </a:r>
                      <a:r>
                        <a:rPr dirty="0" sz="1500" spc="0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(7.3%)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lvl="1" marL="953135" marR="532765" indent="-429895">
                        <a:lnSpc>
                          <a:spcPct val="100000"/>
                        </a:lnSpc>
                        <a:spcBef>
                          <a:spcPts val="360"/>
                        </a:spcBef>
                        <a:buFont typeface="Arial"/>
                        <a:buChar char="•"/>
                        <a:tabLst>
                          <a:tab pos="866140" algn="l"/>
                          <a:tab pos="866775" algn="l"/>
                        </a:tabLst>
                      </a:pPr>
                      <a:r>
                        <a:rPr dirty="0" sz="1500" spc="-10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Any</a:t>
                      </a:r>
                      <a:r>
                        <a:rPr dirty="0" sz="1500" spc="-6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ischaemia  5/41(12.2%)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6585204" y="827532"/>
            <a:ext cx="2022348" cy="17205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403465" y="811276"/>
            <a:ext cx="273685" cy="182880"/>
          </a:xfrm>
          <a:custGeom>
            <a:avLst/>
            <a:gdLst/>
            <a:ahLst/>
            <a:cxnLst/>
            <a:rect l="l" t="t" r="r" b="b"/>
            <a:pathLst>
              <a:path w="273684" h="182880">
                <a:moveTo>
                  <a:pt x="201305" y="151349"/>
                </a:moveTo>
                <a:lnTo>
                  <a:pt x="187325" y="173100"/>
                </a:lnTo>
                <a:lnTo>
                  <a:pt x="273684" y="182499"/>
                </a:lnTo>
                <a:lnTo>
                  <a:pt x="259387" y="158369"/>
                </a:lnTo>
                <a:lnTo>
                  <a:pt x="212216" y="158369"/>
                </a:lnTo>
                <a:lnTo>
                  <a:pt x="201305" y="151349"/>
                </a:lnTo>
                <a:close/>
              </a:path>
              <a:path w="273684" h="182880">
                <a:moveTo>
                  <a:pt x="215359" y="129482"/>
                </a:moveTo>
                <a:lnTo>
                  <a:pt x="201305" y="151349"/>
                </a:lnTo>
                <a:lnTo>
                  <a:pt x="212216" y="158369"/>
                </a:lnTo>
                <a:lnTo>
                  <a:pt x="226313" y="136525"/>
                </a:lnTo>
                <a:lnTo>
                  <a:pt x="215359" y="129482"/>
                </a:lnTo>
                <a:close/>
              </a:path>
              <a:path w="273684" h="182880">
                <a:moveTo>
                  <a:pt x="229361" y="107696"/>
                </a:moveTo>
                <a:lnTo>
                  <a:pt x="215359" y="129482"/>
                </a:lnTo>
                <a:lnTo>
                  <a:pt x="226313" y="136525"/>
                </a:lnTo>
                <a:lnTo>
                  <a:pt x="212216" y="158369"/>
                </a:lnTo>
                <a:lnTo>
                  <a:pt x="259387" y="158369"/>
                </a:lnTo>
                <a:lnTo>
                  <a:pt x="229361" y="107696"/>
                </a:lnTo>
                <a:close/>
              </a:path>
              <a:path w="273684" h="182880">
                <a:moveTo>
                  <a:pt x="13969" y="0"/>
                </a:moveTo>
                <a:lnTo>
                  <a:pt x="0" y="21844"/>
                </a:lnTo>
                <a:lnTo>
                  <a:pt x="201305" y="151349"/>
                </a:lnTo>
                <a:lnTo>
                  <a:pt x="215359" y="129482"/>
                </a:lnTo>
                <a:lnTo>
                  <a:pt x="13969" y="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332218" y="1580133"/>
            <a:ext cx="345185" cy="2880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234428" y="1401699"/>
            <a:ext cx="260985" cy="78105"/>
          </a:xfrm>
          <a:custGeom>
            <a:avLst/>
            <a:gdLst/>
            <a:ahLst/>
            <a:cxnLst/>
            <a:rect l="l" t="t" r="r" b="b"/>
            <a:pathLst>
              <a:path w="260984" h="78105">
                <a:moveTo>
                  <a:pt x="239273" y="25273"/>
                </a:moveTo>
                <a:lnTo>
                  <a:pt x="195452" y="25273"/>
                </a:lnTo>
                <a:lnTo>
                  <a:pt x="196850" y="51053"/>
                </a:lnTo>
                <a:lnTo>
                  <a:pt x="184019" y="51754"/>
                </a:lnTo>
                <a:lnTo>
                  <a:pt x="185420" y="77724"/>
                </a:lnTo>
                <a:lnTo>
                  <a:pt x="260857" y="34671"/>
                </a:lnTo>
                <a:lnTo>
                  <a:pt x="239273" y="25273"/>
                </a:lnTo>
                <a:close/>
              </a:path>
              <a:path w="260984" h="78105">
                <a:moveTo>
                  <a:pt x="182629" y="25964"/>
                </a:moveTo>
                <a:lnTo>
                  <a:pt x="0" y="35813"/>
                </a:lnTo>
                <a:lnTo>
                  <a:pt x="1397" y="61722"/>
                </a:lnTo>
                <a:lnTo>
                  <a:pt x="184019" y="51754"/>
                </a:lnTo>
                <a:lnTo>
                  <a:pt x="182629" y="25964"/>
                </a:lnTo>
                <a:close/>
              </a:path>
              <a:path w="260984" h="78105">
                <a:moveTo>
                  <a:pt x="195452" y="25273"/>
                </a:moveTo>
                <a:lnTo>
                  <a:pt x="182629" y="25964"/>
                </a:lnTo>
                <a:lnTo>
                  <a:pt x="184019" y="51754"/>
                </a:lnTo>
                <a:lnTo>
                  <a:pt x="196850" y="51053"/>
                </a:lnTo>
                <a:lnTo>
                  <a:pt x="195452" y="25273"/>
                </a:lnTo>
                <a:close/>
              </a:path>
              <a:path w="260984" h="78105">
                <a:moveTo>
                  <a:pt x="181228" y="0"/>
                </a:moveTo>
                <a:lnTo>
                  <a:pt x="182629" y="25964"/>
                </a:lnTo>
                <a:lnTo>
                  <a:pt x="195452" y="25273"/>
                </a:lnTo>
                <a:lnTo>
                  <a:pt x="239273" y="25273"/>
                </a:lnTo>
                <a:lnTo>
                  <a:pt x="181228" y="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218680" y="1234186"/>
            <a:ext cx="241046" cy="77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335266" y="1022096"/>
            <a:ext cx="220217" cy="109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565013" y="3144901"/>
            <a:ext cx="330835" cy="525780"/>
          </a:xfrm>
          <a:custGeom>
            <a:avLst/>
            <a:gdLst/>
            <a:ahLst/>
            <a:cxnLst/>
            <a:rect l="l" t="t" r="r" b="b"/>
            <a:pathLst>
              <a:path w="330835" h="525779">
                <a:moveTo>
                  <a:pt x="0" y="525780"/>
                </a:moveTo>
                <a:lnTo>
                  <a:pt x="330263" y="525780"/>
                </a:lnTo>
                <a:lnTo>
                  <a:pt x="330263" y="0"/>
                </a:lnTo>
                <a:lnTo>
                  <a:pt x="0" y="0"/>
                </a:lnTo>
                <a:lnTo>
                  <a:pt x="0" y="525780"/>
                </a:lnTo>
                <a:close/>
              </a:path>
            </a:pathLst>
          </a:custGeom>
          <a:solidFill>
            <a:srgbClr val="D0D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895213" y="3144901"/>
            <a:ext cx="274320" cy="525780"/>
          </a:xfrm>
          <a:custGeom>
            <a:avLst/>
            <a:gdLst/>
            <a:ahLst/>
            <a:cxnLst/>
            <a:rect l="l" t="t" r="r" b="b"/>
            <a:pathLst>
              <a:path w="274320" h="525779">
                <a:moveTo>
                  <a:pt x="0" y="525780"/>
                </a:moveTo>
                <a:lnTo>
                  <a:pt x="274243" y="525780"/>
                </a:lnTo>
                <a:lnTo>
                  <a:pt x="274243" y="0"/>
                </a:lnTo>
                <a:lnTo>
                  <a:pt x="0" y="0"/>
                </a:lnTo>
                <a:lnTo>
                  <a:pt x="0" y="525780"/>
                </a:lnTo>
                <a:close/>
              </a:path>
            </a:pathLst>
          </a:custGeom>
          <a:solidFill>
            <a:srgbClr val="D0D7E8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8300" y="356615"/>
            <a:ext cx="5133340" cy="870585"/>
          </a:xfrm>
          <a:custGeom>
            <a:avLst/>
            <a:gdLst/>
            <a:ahLst/>
            <a:cxnLst/>
            <a:rect l="l" t="t" r="r" b="b"/>
            <a:pathLst>
              <a:path w="5133340" h="870585">
                <a:moveTo>
                  <a:pt x="0" y="870203"/>
                </a:moveTo>
                <a:lnTo>
                  <a:pt x="5132832" y="870203"/>
                </a:lnTo>
                <a:lnTo>
                  <a:pt x="5132832" y="0"/>
                </a:lnTo>
                <a:lnTo>
                  <a:pt x="0" y="0"/>
                </a:lnTo>
                <a:lnTo>
                  <a:pt x="0" y="870203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Difference in SAQ Scores</a:t>
            </a:r>
            <a:r>
              <a:rPr dirty="0" spc="-95"/>
              <a:t> </a:t>
            </a:r>
            <a:r>
              <a:rPr dirty="0" spc="-5"/>
              <a:t>at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20010" y="455802"/>
            <a:ext cx="4168775" cy="10820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dirty="0" sz="2850" spc="-5" b="1">
                <a:solidFill>
                  <a:srgbClr val="FFFFFF"/>
                </a:solidFill>
                <a:latin typeface="Arial Unicode MS"/>
                <a:cs typeface="Arial Unicode MS"/>
              </a:rPr>
              <a:t>3/12</a:t>
            </a:r>
            <a:endParaRPr sz="2850">
              <a:latin typeface="Arial Unicode MS"/>
              <a:cs typeface="Arial Unicode MS"/>
            </a:endParaRPr>
          </a:p>
          <a:p>
            <a:pPr algn="ctr">
              <a:lnSpc>
                <a:spcPct val="100000"/>
              </a:lnSpc>
              <a:spcBef>
                <a:spcPts val="60"/>
              </a:spcBef>
            </a:pPr>
            <a:r>
              <a:rPr dirty="0" sz="2000" spc="0">
                <a:solidFill>
                  <a:srgbClr val="FFFFFF"/>
                </a:solidFill>
                <a:latin typeface="Arial Unicode MS"/>
                <a:cs typeface="Arial Unicode MS"/>
              </a:rPr>
              <a:t>(Primary </a:t>
            </a:r>
            <a:r>
              <a:rPr dirty="0" sz="2000" spc="5">
                <a:solidFill>
                  <a:srgbClr val="FFFFFF"/>
                </a:solidFill>
                <a:latin typeface="Arial Unicode MS"/>
                <a:cs typeface="Arial Unicode MS"/>
              </a:rPr>
              <a:t>Outcome; </a:t>
            </a:r>
            <a:r>
              <a:rPr dirty="0" sz="2000" spc="0">
                <a:solidFill>
                  <a:srgbClr val="FFFFFF"/>
                </a:solidFill>
                <a:latin typeface="Arial Unicode MS"/>
                <a:cs typeface="Arial Unicode MS"/>
              </a:rPr>
              <a:t>intention </a:t>
            </a:r>
            <a:r>
              <a:rPr dirty="0" sz="2000" spc="5">
                <a:solidFill>
                  <a:srgbClr val="FFFFFF"/>
                </a:solidFill>
                <a:latin typeface="Arial Unicode MS"/>
                <a:cs typeface="Arial Unicode MS"/>
              </a:rPr>
              <a:t>to</a:t>
            </a:r>
            <a:r>
              <a:rPr dirty="0" sz="2000" spc="-65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dirty="0" sz="2000" spc="0">
                <a:solidFill>
                  <a:srgbClr val="FFFFFF"/>
                </a:solidFill>
                <a:latin typeface="Arial Unicode MS"/>
                <a:cs typeface="Arial Unicode MS"/>
              </a:rPr>
              <a:t>treat;</a:t>
            </a:r>
            <a:endParaRPr sz="2000">
              <a:latin typeface="Arial Unicode MS"/>
              <a:cs typeface="Arial Unicode MS"/>
            </a:endParaRPr>
          </a:p>
          <a:p>
            <a:pPr algn="ctr" marL="635">
              <a:lnSpc>
                <a:spcPct val="100000"/>
              </a:lnSpc>
              <a:spcBef>
                <a:spcPts val="40"/>
              </a:spcBef>
            </a:pPr>
            <a:r>
              <a:rPr dirty="0" sz="2000" spc="0">
                <a:solidFill>
                  <a:srgbClr val="FFFFFF"/>
                </a:solidFill>
                <a:latin typeface="Arial Unicode MS"/>
                <a:cs typeface="Arial Unicode MS"/>
              </a:rPr>
              <a:t>n=100)</a:t>
            </a:r>
            <a:endParaRPr sz="200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38300" y="1213103"/>
            <a:ext cx="6402324" cy="39303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998207" y="36576"/>
            <a:ext cx="1042669" cy="300355"/>
          </a:xfrm>
          <a:custGeom>
            <a:avLst/>
            <a:gdLst/>
            <a:ahLst/>
            <a:cxnLst/>
            <a:rect l="l" t="t" r="r" b="b"/>
            <a:pathLst>
              <a:path w="1042670" h="300355">
                <a:moveTo>
                  <a:pt x="0" y="300227"/>
                </a:moveTo>
                <a:lnTo>
                  <a:pt x="1042416" y="300227"/>
                </a:lnTo>
                <a:lnTo>
                  <a:pt x="1042416" y="0"/>
                </a:lnTo>
                <a:lnTo>
                  <a:pt x="0" y="0"/>
                </a:lnTo>
                <a:lnTo>
                  <a:pt x="0" y="300227"/>
                </a:lnTo>
                <a:close/>
              </a:path>
            </a:pathLst>
          </a:custGeom>
          <a:solidFill>
            <a:srgbClr val="0000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078218" y="57149"/>
            <a:ext cx="836294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24691" sz="1350" spc="-7">
                <a:solidFill>
                  <a:srgbClr val="FFFFFF"/>
                </a:solidFill>
                <a:latin typeface="Calibri"/>
                <a:cs typeface="Calibri"/>
              </a:rPr>
              <a:t>GZ</a:t>
            </a:r>
            <a:r>
              <a:rPr dirty="0" sz="1350" spc="-5">
                <a:solidFill>
                  <a:srgbClr val="FFFFFF"/>
                </a:solidFill>
                <a:latin typeface="Calibri"/>
                <a:cs typeface="Calibri"/>
              </a:rPr>
              <a:t>FFR</a:t>
            </a:r>
            <a:r>
              <a:rPr dirty="0" sz="135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spc="-5">
                <a:solidFill>
                  <a:srgbClr val="FFFFFF"/>
                </a:solidFill>
                <a:latin typeface="Calibri"/>
                <a:cs typeface="Calibri"/>
              </a:rPr>
              <a:t>Study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07764" y="4727447"/>
            <a:ext cx="1065530" cy="416559"/>
          </a:xfrm>
          <a:custGeom>
            <a:avLst/>
            <a:gdLst/>
            <a:ahLst/>
            <a:cxnLst/>
            <a:rect l="l" t="t" r="r" b="b"/>
            <a:pathLst>
              <a:path w="1065529" h="416560">
                <a:moveTo>
                  <a:pt x="1065276" y="416051"/>
                </a:moveTo>
                <a:lnTo>
                  <a:pt x="1065276" y="0"/>
                </a:lnTo>
                <a:lnTo>
                  <a:pt x="0" y="0"/>
                </a:lnTo>
                <a:lnTo>
                  <a:pt x="0" y="416051"/>
                </a:lnTo>
                <a:lnTo>
                  <a:pt x="1065276" y="4160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207764" y="4727447"/>
            <a:ext cx="1065530" cy="416559"/>
          </a:xfrm>
          <a:custGeom>
            <a:avLst/>
            <a:gdLst/>
            <a:ahLst/>
            <a:cxnLst/>
            <a:rect l="l" t="t" r="r" b="b"/>
            <a:pathLst>
              <a:path w="1065529" h="416560">
                <a:moveTo>
                  <a:pt x="1065276" y="416051"/>
                </a:moveTo>
                <a:lnTo>
                  <a:pt x="1065276" y="0"/>
                </a:lnTo>
                <a:lnTo>
                  <a:pt x="0" y="0"/>
                </a:lnTo>
                <a:lnTo>
                  <a:pt x="0" y="416051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305046" y="4750409"/>
            <a:ext cx="872490" cy="438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141605">
              <a:lnSpc>
                <a:spcPct val="100000"/>
              </a:lnSpc>
              <a:spcBef>
                <a:spcPts val="105"/>
              </a:spcBef>
            </a:pPr>
            <a:r>
              <a:rPr dirty="0" sz="1350" spc="-5" b="1">
                <a:latin typeface="Calibri"/>
                <a:cs typeface="Calibri"/>
              </a:rPr>
              <a:t>PCI </a:t>
            </a:r>
            <a:r>
              <a:rPr dirty="0" sz="1350" b="1">
                <a:latin typeface="Calibri"/>
                <a:cs typeface="Calibri"/>
              </a:rPr>
              <a:t>plus  OMT</a:t>
            </a:r>
            <a:r>
              <a:rPr dirty="0" sz="1350" spc="-11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(n=52)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92067" y="4841747"/>
            <a:ext cx="471170" cy="300355"/>
          </a:xfrm>
          <a:custGeom>
            <a:avLst/>
            <a:gdLst/>
            <a:ahLst/>
            <a:cxnLst/>
            <a:rect l="l" t="t" r="r" b="b"/>
            <a:pathLst>
              <a:path w="471170" h="300354">
                <a:moveTo>
                  <a:pt x="0" y="300228"/>
                </a:moveTo>
                <a:lnTo>
                  <a:pt x="470915" y="300228"/>
                </a:lnTo>
                <a:lnTo>
                  <a:pt x="470915" y="0"/>
                </a:lnTo>
                <a:lnTo>
                  <a:pt x="0" y="0"/>
                </a:lnTo>
                <a:lnTo>
                  <a:pt x="0" y="3002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57627" y="1405127"/>
            <a:ext cx="2146300" cy="508000"/>
          </a:xfrm>
          <a:custGeom>
            <a:avLst/>
            <a:gdLst/>
            <a:ahLst/>
            <a:cxnLst/>
            <a:rect l="l" t="t" r="r" b="b"/>
            <a:pathLst>
              <a:path w="2146300" h="508000">
                <a:moveTo>
                  <a:pt x="0" y="507492"/>
                </a:moveTo>
                <a:lnTo>
                  <a:pt x="2145792" y="507492"/>
                </a:lnTo>
                <a:lnTo>
                  <a:pt x="2145792" y="0"/>
                </a:lnTo>
                <a:lnTo>
                  <a:pt x="0" y="0"/>
                </a:lnTo>
                <a:lnTo>
                  <a:pt x="0" y="5074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57627" y="1405127"/>
            <a:ext cx="2146300" cy="508000"/>
          </a:xfrm>
          <a:custGeom>
            <a:avLst/>
            <a:gdLst/>
            <a:ahLst/>
            <a:cxnLst/>
            <a:rect l="l" t="t" r="r" b="b"/>
            <a:pathLst>
              <a:path w="2146300" h="508000">
                <a:moveTo>
                  <a:pt x="0" y="507492"/>
                </a:moveTo>
                <a:lnTo>
                  <a:pt x="2145792" y="507492"/>
                </a:lnTo>
                <a:lnTo>
                  <a:pt x="2145792" y="0"/>
                </a:lnTo>
                <a:lnTo>
                  <a:pt x="0" y="0"/>
                </a:lnTo>
                <a:lnTo>
                  <a:pt x="0" y="50749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765298" y="1425905"/>
            <a:ext cx="1334135" cy="2330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b="1">
                <a:latin typeface="Calibri"/>
                <a:cs typeface="Calibri"/>
              </a:rPr>
              <a:t>Mean </a:t>
            </a:r>
            <a:r>
              <a:rPr dirty="0" sz="1350" spc="-5" b="1">
                <a:latin typeface="Calibri"/>
                <a:cs typeface="Calibri"/>
              </a:rPr>
              <a:t>Difference</a:t>
            </a:r>
            <a:r>
              <a:rPr dirty="0" sz="1350" spc="-16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=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75738" y="1632330"/>
            <a:ext cx="191198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b="1">
                <a:latin typeface="Calibri"/>
                <a:cs typeface="Calibri"/>
              </a:rPr>
              <a:t>3/12 </a:t>
            </a:r>
            <a:r>
              <a:rPr dirty="0" sz="1350" spc="-5" b="1">
                <a:latin typeface="Calibri"/>
                <a:cs typeface="Calibri"/>
              </a:rPr>
              <a:t>score </a:t>
            </a:r>
            <a:r>
              <a:rPr dirty="0" sz="1350" b="1">
                <a:latin typeface="Calibri"/>
                <a:cs typeface="Calibri"/>
              </a:rPr>
              <a:t>- baseline</a:t>
            </a:r>
            <a:r>
              <a:rPr dirty="0" sz="1350" spc="-150" b="1">
                <a:latin typeface="Calibri"/>
                <a:cs typeface="Calibri"/>
              </a:rPr>
              <a:t> </a:t>
            </a:r>
            <a:r>
              <a:rPr dirty="0" sz="1350" spc="-5" b="1">
                <a:latin typeface="Calibri"/>
                <a:cs typeface="Calibri"/>
              </a:rPr>
              <a:t>score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36971" y="1511935"/>
            <a:ext cx="1761489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85"/>
              </a:lnSpc>
            </a:pPr>
            <a:r>
              <a:rPr dirty="0" sz="1350">
                <a:solidFill>
                  <a:srgbClr val="FFFFFF"/>
                </a:solidFill>
                <a:latin typeface="Calibri"/>
                <a:cs typeface="Calibri"/>
              </a:rPr>
              <a:t>Anginal </a:t>
            </a:r>
            <a:r>
              <a:rPr dirty="0" sz="1350" spc="-10">
                <a:solidFill>
                  <a:srgbClr val="FFFFFF"/>
                </a:solidFill>
                <a:latin typeface="Calibri"/>
                <a:cs typeface="Calibri"/>
              </a:rPr>
              <a:t>Stability,</a:t>
            </a:r>
            <a:r>
              <a:rPr dirty="0" sz="135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spc="-5">
                <a:solidFill>
                  <a:srgbClr val="FFFFFF"/>
                </a:solidFill>
                <a:latin typeface="Calibri"/>
                <a:cs typeface="Calibri"/>
              </a:rPr>
              <a:t>p=0.909</a:t>
            </a:r>
            <a:endParaRPr sz="1350">
              <a:latin typeface="Calibri"/>
              <a:cs typeface="Calibri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5356097" y="1208532"/>
          <a:ext cx="2334260" cy="1323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945"/>
                <a:gridCol w="2118360"/>
              </a:tblGrid>
              <a:tr h="2311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006F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82955" marR="375285" indent="-38608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35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Physical </a:t>
                      </a:r>
                      <a:r>
                        <a:rPr dirty="0" sz="135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Limitation,  p=0.273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271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2616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3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Anginal </a:t>
                      </a:r>
                      <a:r>
                        <a:rPr dirty="0" sz="135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Frequency</a:t>
                      </a:r>
                      <a:r>
                        <a:rPr dirty="0" sz="1350" spc="-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p=0.035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8063A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3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Rx </a:t>
                      </a:r>
                      <a:r>
                        <a:rPr dirty="0" sz="135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Satisfaction,</a:t>
                      </a:r>
                      <a:r>
                        <a:rPr dirty="0" sz="1350" spc="-3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p=0.110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7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3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Quality of </a:t>
                      </a:r>
                      <a:r>
                        <a:rPr dirty="0" sz="135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Life,</a:t>
                      </a:r>
                      <a:r>
                        <a:rPr dirty="0" sz="1350" spc="-9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p=0.012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18" name="object 18"/>
          <p:cNvSpPr/>
          <p:nvPr/>
        </p:nvSpPr>
        <p:spPr>
          <a:xfrm>
            <a:off x="2499360" y="4715255"/>
            <a:ext cx="1092835" cy="428625"/>
          </a:xfrm>
          <a:custGeom>
            <a:avLst/>
            <a:gdLst/>
            <a:ahLst/>
            <a:cxnLst/>
            <a:rect l="l" t="t" r="r" b="b"/>
            <a:pathLst>
              <a:path w="1092835" h="428625">
                <a:moveTo>
                  <a:pt x="1092708" y="428242"/>
                </a:moveTo>
                <a:lnTo>
                  <a:pt x="1092708" y="0"/>
                </a:lnTo>
                <a:lnTo>
                  <a:pt x="0" y="0"/>
                </a:lnTo>
                <a:lnTo>
                  <a:pt x="0" y="428242"/>
                </a:lnTo>
                <a:lnTo>
                  <a:pt x="1092708" y="4282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99360" y="4715255"/>
            <a:ext cx="1092835" cy="428625"/>
          </a:xfrm>
          <a:custGeom>
            <a:avLst/>
            <a:gdLst/>
            <a:ahLst/>
            <a:cxnLst/>
            <a:rect l="l" t="t" r="r" b="b"/>
            <a:pathLst>
              <a:path w="1092835" h="428625">
                <a:moveTo>
                  <a:pt x="1092708" y="428242"/>
                </a:moveTo>
                <a:lnTo>
                  <a:pt x="1092708" y="0"/>
                </a:lnTo>
                <a:lnTo>
                  <a:pt x="0" y="0"/>
                </a:lnTo>
                <a:lnTo>
                  <a:pt x="0" y="428242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683510" y="4738217"/>
            <a:ext cx="722630" cy="438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350" b="1">
                <a:latin typeface="Calibri"/>
                <a:cs typeface="Calibri"/>
              </a:rPr>
              <a:t>OMT</a:t>
            </a:r>
            <a:r>
              <a:rPr dirty="0" sz="1350" spc="-9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only</a:t>
            </a:r>
            <a:endParaRPr sz="1350">
              <a:latin typeface="Calibri"/>
              <a:cs typeface="Calibri"/>
            </a:endParaRPr>
          </a:p>
          <a:p>
            <a:pPr algn="ctr" marL="3175">
              <a:lnSpc>
                <a:spcPct val="100000"/>
              </a:lnSpc>
            </a:pPr>
            <a:r>
              <a:rPr dirty="0" sz="1350" b="1">
                <a:latin typeface="Calibri"/>
                <a:cs typeface="Calibri"/>
              </a:rPr>
              <a:t>(n=48)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64819" y="1075944"/>
            <a:ext cx="908316" cy="37292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11860" y="1513332"/>
            <a:ext cx="411480" cy="3234690"/>
          </a:xfrm>
          <a:custGeom>
            <a:avLst/>
            <a:gdLst/>
            <a:ahLst/>
            <a:cxnLst/>
            <a:rect l="l" t="t" r="r" b="b"/>
            <a:pathLst>
              <a:path w="411480" h="3234690">
                <a:moveTo>
                  <a:pt x="137150" y="410802"/>
                </a:moveTo>
                <a:lnTo>
                  <a:pt x="109575" y="3232886"/>
                </a:lnTo>
                <a:lnTo>
                  <a:pt x="246735" y="3234232"/>
                </a:lnTo>
                <a:lnTo>
                  <a:pt x="274297" y="412157"/>
                </a:lnTo>
                <a:lnTo>
                  <a:pt x="137150" y="410802"/>
                </a:lnTo>
                <a:close/>
              </a:path>
              <a:path w="411480" h="3234690">
                <a:moveTo>
                  <a:pt x="376699" y="342264"/>
                </a:moveTo>
                <a:lnTo>
                  <a:pt x="137820" y="342264"/>
                </a:lnTo>
                <a:lnTo>
                  <a:pt x="274967" y="343534"/>
                </a:lnTo>
                <a:lnTo>
                  <a:pt x="274297" y="412157"/>
                </a:lnTo>
                <a:lnTo>
                  <a:pt x="411454" y="413511"/>
                </a:lnTo>
                <a:lnTo>
                  <a:pt x="376699" y="342264"/>
                </a:lnTo>
                <a:close/>
              </a:path>
              <a:path w="411480" h="3234690">
                <a:moveTo>
                  <a:pt x="137820" y="342264"/>
                </a:moveTo>
                <a:lnTo>
                  <a:pt x="137150" y="410802"/>
                </a:lnTo>
                <a:lnTo>
                  <a:pt x="274297" y="412157"/>
                </a:lnTo>
                <a:lnTo>
                  <a:pt x="274967" y="343534"/>
                </a:lnTo>
                <a:lnTo>
                  <a:pt x="137820" y="342264"/>
                </a:lnTo>
                <a:close/>
              </a:path>
              <a:path w="411480" h="3234690">
                <a:moveTo>
                  <a:pt x="209740" y="0"/>
                </a:moveTo>
                <a:lnTo>
                  <a:pt x="0" y="409447"/>
                </a:lnTo>
                <a:lnTo>
                  <a:pt x="137150" y="410802"/>
                </a:lnTo>
                <a:lnTo>
                  <a:pt x="137820" y="342264"/>
                </a:lnTo>
                <a:lnTo>
                  <a:pt x="376699" y="342264"/>
                </a:lnTo>
                <a:lnTo>
                  <a:pt x="20974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168908" y="1456944"/>
            <a:ext cx="368935" cy="3429000"/>
          </a:xfrm>
          <a:custGeom>
            <a:avLst/>
            <a:gdLst/>
            <a:ahLst/>
            <a:cxnLst/>
            <a:rect l="l" t="t" r="r" b="b"/>
            <a:pathLst>
              <a:path w="368934" h="3429000">
                <a:moveTo>
                  <a:pt x="0" y="3429000"/>
                </a:moveTo>
                <a:lnTo>
                  <a:pt x="368808" y="3429000"/>
                </a:lnTo>
                <a:lnTo>
                  <a:pt x="368808" y="0"/>
                </a:lnTo>
                <a:lnTo>
                  <a:pt x="0" y="0"/>
                </a:lnTo>
                <a:lnTo>
                  <a:pt x="0" y="342900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243863" y="1566840"/>
            <a:ext cx="254635" cy="324294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Higher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score= Better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health</a:t>
            </a:r>
            <a:r>
              <a:rPr dirty="0" sz="1800" spc="-1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status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Julien</dc:creator>
  <dc:title>Présentation PowerPoint</dc:title>
  <dcterms:created xsi:type="dcterms:W3CDTF">2018-05-22T14:12:04Z</dcterms:created>
  <dcterms:modified xsi:type="dcterms:W3CDTF">2018-05-22T14:12:04Z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2018-05-22T00:00:00Z</vt:filetime>
  </property>
</Properties>
</file>