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357" r:id="rId5"/>
    <p:sldId id="384" r:id="rId6"/>
    <p:sldId id="385" r:id="rId7"/>
    <p:sldId id="411" r:id="rId8"/>
    <p:sldId id="412" r:id="rId9"/>
    <p:sldId id="413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8" r:id="rId26"/>
    <p:sldId id="260" r:id="rId27"/>
    <p:sldId id="410" r:id="rId28"/>
    <p:sldId id="401" r:id="rId29"/>
    <p:sldId id="402" r:id="rId30"/>
    <p:sldId id="403" r:id="rId31"/>
    <p:sldId id="405" r:id="rId32"/>
    <p:sldId id="404" r:id="rId33"/>
    <p:sldId id="406" r:id="rId34"/>
    <p:sldId id="407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52" d="100"/>
          <a:sy n="152" d="100"/>
        </p:scale>
        <p:origin x="45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BB68-B0D5-4B2F-8153-82C40FFEB89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4CE9D-8820-46E2-9785-6684A4002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GuardWire</a:t>
            </a:r>
            <a:r>
              <a:rPr lang="en-US" dirty="0"/>
              <a:t> distal protection</a:t>
            </a:r>
            <a:r>
              <a:rPr lang="en-US" baseline="0" dirty="0"/>
              <a:t> </a:t>
            </a:r>
            <a:r>
              <a:rPr lang="en-US" dirty="0"/>
              <a:t>device that compared EPD (balloon occlusion) versus</a:t>
            </a:r>
            <a:r>
              <a:rPr lang="en-US" baseline="0" dirty="0"/>
              <a:t> </a:t>
            </a:r>
            <a:r>
              <a:rPr lang="en-US" dirty="0"/>
              <a:t>no-EPD; Embolic protection with distal balloon occlusion and aspiration </a:t>
            </a:r>
          </a:p>
          <a:p>
            <a:endParaRPr lang="en-US" dirty="0"/>
          </a:p>
          <a:p>
            <a:r>
              <a:rPr lang="en-US" dirty="0"/>
              <a:t>FIRE</a:t>
            </a:r>
            <a:r>
              <a:rPr lang="en-US" baseline="0" dirty="0"/>
              <a:t> Trial ( 2003) and PROXIMAL Trial (2007) also looked at 30-day MACE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A5257-980C-46C5-9060-1D49EE857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9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A5257-980C-46C5-9060-1D49EE857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38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TRAP distal</a:t>
            </a:r>
            <a:r>
              <a:rPr lang="en-US" baseline="0" dirty="0"/>
              <a:t> </a:t>
            </a:r>
            <a:r>
              <a:rPr lang="en-US" dirty="0"/>
              <a:t>vascular filtration system; as</a:t>
            </a:r>
            <a:r>
              <a:rPr lang="en-US" baseline="0" dirty="0"/>
              <a:t> </a:t>
            </a:r>
            <a:r>
              <a:rPr lang="en-US" dirty="0"/>
              <a:t>there was another approved distal protection device available</a:t>
            </a:r>
            <a:r>
              <a:rPr lang="en-US" baseline="0" dirty="0"/>
              <a:t> </a:t>
            </a:r>
            <a:r>
              <a:rPr lang="en-US" dirty="0"/>
              <a:t>at the same time. The trial</a:t>
            </a:r>
          </a:p>
          <a:p>
            <a:r>
              <a:rPr lang="en-US" dirty="0"/>
              <a:t>was</a:t>
            </a:r>
            <a:r>
              <a:rPr lang="en-US" baseline="0" dirty="0"/>
              <a:t> designed </a:t>
            </a:r>
            <a:r>
              <a:rPr lang="en-US" dirty="0"/>
              <a:t>752 randomized patients. However, terminated the study after a total of 467</a:t>
            </a:r>
            <a:r>
              <a:rPr lang="en-US" baseline="0" dirty="0"/>
              <a:t> </a:t>
            </a:r>
            <a:r>
              <a:rPr lang="en-US" dirty="0"/>
              <a:t>patients (358 randomized) were enrolled.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A5257-980C-46C5-9060-1D49EE857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4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Peri</a:t>
            </a:r>
            <a:r>
              <a:rPr lang="en-US" dirty="0"/>
              <a:t>-procedural</a:t>
            </a:r>
            <a:r>
              <a:rPr lang="en-US" baseline="0" dirty="0"/>
              <a:t> vasodilator 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A5257-980C-46C5-9060-1D49EE857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17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ea typeface="Times New Roman"/>
                <a:cs typeface="Times New Roman"/>
              </a:rPr>
              <a:t>Current practice indicate that overall EPD use in SVG PCI is 21%.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CE9D-8820-46E2-9785-6684A40029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 pharmacotherapies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A5257-980C-46C5-9060-1D49EE857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1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1"/>
            <a:ext cx="7772400" cy="91439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/>
            </a:r>
            <a:br>
              <a:rPr lang="en-US" sz="3600" dirty="0">
                <a:solidFill>
                  <a:prstClr val="white"/>
                </a:solidFill>
              </a:rPr>
            </a:br>
            <a:r>
              <a:rPr lang="en-US" sz="3600" dirty="0">
                <a:solidFill>
                  <a:srgbClr val="FFC000"/>
                </a:solidFill>
              </a:rPr>
              <a:t>ESC Guidelines Downgraded Embolic Protection Device in SVG-PCI to Class </a:t>
            </a:r>
            <a:r>
              <a:rPr lang="en-US" sz="3600" dirty="0" err="1">
                <a:solidFill>
                  <a:srgbClr val="FFC000"/>
                </a:solidFill>
              </a:rPr>
              <a:t>IIa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/>
            </a:r>
            <a:br>
              <a:rPr lang="en-US" sz="3600" dirty="0">
                <a:solidFill>
                  <a:prstClr val="white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Is It Time to Change ACC/AHA Guidelines?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3150"/>
            <a:ext cx="6400800" cy="2133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100" b="1" dirty="0">
                <a:solidFill>
                  <a:prstClr val="white"/>
                </a:solidFill>
              </a:rPr>
              <a:t>Timir K Paul, MD, PhD, MPH, FACC, FSCAI</a:t>
            </a:r>
          </a:p>
          <a:p>
            <a:pPr lvl="0"/>
            <a:r>
              <a:rPr lang="en-US" sz="2100" b="1" dirty="0">
                <a:solidFill>
                  <a:prstClr val="white"/>
                </a:solidFill>
              </a:rPr>
              <a:t>Associate Professor of Medicine</a:t>
            </a:r>
          </a:p>
          <a:p>
            <a:pPr lvl="0"/>
            <a:r>
              <a:rPr lang="en-US" sz="2100" b="1" dirty="0">
                <a:solidFill>
                  <a:prstClr val="white"/>
                </a:solidFill>
              </a:rPr>
              <a:t>Director, Interventional Cardiology</a:t>
            </a:r>
          </a:p>
          <a:p>
            <a:pPr lvl="0"/>
            <a:r>
              <a:rPr lang="en-US" sz="2100" b="1" dirty="0">
                <a:solidFill>
                  <a:prstClr val="white"/>
                </a:solidFill>
              </a:rPr>
              <a:t>Director, Cardiovascular Research </a:t>
            </a:r>
          </a:p>
          <a:p>
            <a:pPr lvl="0"/>
            <a:r>
              <a:rPr lang="en-US" sz="2100" b="1" dirty="0">
                <a:solidFill>
                  <a:prstClr val="white"/>
                </a:solidFill>
              </a:rPr>
              <a:t>East Tennessee State University</a:t>
            </a:r>
          </a:p>
          <a:p>
            <a:pPr lvl="0"/>
            <a:r>
              <a:rPr lang="en-US" sz="2100" b="1" dirty="0">
                <a:solidFill>
                  <a:prstClr val="white"/>
                </a:solidFill>
              </a:rPr>
              <a:t>Johnson City, TN</a:t>
            </a:r>
          </a:p>
          <a:p>
            <a:pPr lvl="0"/>
            <a:r>
              <a:rPr lang="en-US" sz="2100" b="1" dirty="0">
                <a:solidFill>
                  <a:prstClr val="white"/>
                </a:solidFill>
              </a:rPr>
              <a:t>pault@etsu.edu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TRAP Trial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85850"/>
            <a:ext cx="6515100" cy="28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8980" y="3797334"/>
            <a:ext cx="3720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Dixon SR et al. J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2005;18:233–241</a:t>
            </a:r>
          </a:p>
        </p:txBody>
      </p:sp>
    </p:spTree>
    <p:extLst>
      <p:ext uri="{BB962C8B-B14F-4D97-AF65-F5344CB8AC3E}">
        <p14:creationId xmlns:p14="http://schemas.microsoft.com/office/powerpoint/2010/main" val="14290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TRAP Trial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n = 358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Designed to enroll 752 patients</a:t>
            </a:r>
          </a:p>
          <a:p>
            <a:r>
              <a:rPr lang="en-US" sz="2100" dirty="0"/>
              <a:t>Because of poor recruitment the study terminated early</a:t>
            </a:r>
          </a:p>
          <a:p>
            <a:r>
              <a:rPr lang="en-US" sz="2100" dirty="0"/>
              <a:t>MACE at </a:t>
            </a:r>
            <a:r>
              <a:rPr lang="en-US" sz="2100" dirty="0">
                <a:solidFill>
                  <a:srgbClr val="00B0F0"/>
                </a:solidFill>
              </a:rPr>
              <a:t>30-day </a:t>
            </a:r>
            <a:r>
              <a:rPr lang="en-US" sz="2100" dirty="0"/>
              <a:t>TRAP device vs Control 17.3% vs 12.7 % (p =0.24)</a:t>
            </a:r>
          </a:p>
          <a:p>
            <a:r>
              <a:rPr lang="en-US" sz="2100" dirty="0"/>
              <a:t>No difference in all-cause mortality, MI and TVR at 30 days.</a:t>
            </a:r>
          </a:p>
          <a:p>
            <a:r>
              <a:rPr lang="en-US" sz="2100" dirty="0"/>
              <a:t>Due to low enrollment the study lacked sufficient power to detect a significant benefit with the device.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3793308"/>
            <a:ext cx="3720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Dixon SR et al. J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2005;18:233–241</a:t>
            </a:r>
          </a:p>
        </p:txBody>
      </p:sp>
    </p:spTree>
    <p:extLst>
      <p:ext uri="{BB962C8B-B14F-4D97-AF65-F5344CB8AC3E}">
        <p14:creationId xmlns:p14="http://schemas.microsoft.com/office/powerpoint/2010/main" val="24078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NCDR Cath PCI Registry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3785" y="1460126"/>
            <a:ext cx="6204315" cy="2914650"/>
          </a:xfrm>
        </p:spPr>
        <p:txBody>
          <a:bodyPr>
            <a:normAutofit/>
          </a:bodyPr>
          <a:lstStyle/>
          <a:p>
            <a:r>
              <a:rPr lang="en-US" sz="2100" dirty="0"/>
              <a:t>2005 -2009</a:t>
            </a:r>
          </a:p>
          <a:p>
            <a:r>
              <a:rPr lang="en-US" sz="2100" dirty="0"/>
              <a:t>49,325 patients</a:t>
            </a:r>
          </a:p>
          <a:p>
            <a:r>
              <a:rPr lang="en-US" sz="2100" dirty="0"/>
              <a:t>&gt; 65 years</a:t>
            </a:r>
          </a:p>
          <a:p>
            <a:r>
              <a:rPr lang="en-US" sz="2100" dirty="0"/>
              <a:t>MACE (composite risk of death, MI, or repeat revascularization)</a:t>
            </a:r>
          </a:p>
          <a:p>
            <a:r>
              <a:rPr lang="en-US" sz="2100" dirty="0">
                <a:solidFill>
                  <a:srgbClr val="00B050"/>
                </a:solidFill>
              </a:rPr>
              <a:t>Overall EPD use 21.2% </a:t>
            </a:r>
          </a:p>
          <a:p>
            <a:r>
              <a:rPr lang="en-US" sz="2100" dirty="0"/>
              <a:t>ACS vs non ACS: 22% vs 19%</a:t>
            </a:r>
          </a:p>
          <a:p>
            <a:endParaRPr 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971550"/>
            <a:ext cx="3030141" cy="4798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Study population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019550"/>
            <a:ext cx="420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Brennan JM.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Cardiovascular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2015 Mar;8(3):e001403. </a:t>
            </a:r>
          </a:p>
        </p:txBody>
      </p:sp>
    </p:spTree>
    <p:extLst>
      <p:ext uri="{BB962C8B-B14F-4D97-AF65-F5344CB8AC3E}">
        <p14:creationId xmlns:p14="http://schemas.microsoft.com/office/powerpoint/2010/main" val="94960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NCDR Cath PCI Registry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03" y="1200151"/>
            <a:ext cx="4076700" cy="2819399"/>
          </a:xfrm>
        </p:spPr>
        <p:txBody>
          <a:bodyPr>
            <a:normAutofit/>
          </a:bodyPr>
          <a:lstStyle/>
          <a:p>
            <a:r>
              <a:rPr lang="en-US" sz="2100" dirty="0"/>
              <a:t>30-day MACE was 5.5% (P=0.1)</a:t>
            </a:r>
          </a:p>
          <a:p>
            <a:r>
              <a:rPr lang="en-US" sz="2100" dirty="0"/>
              <a:t>3-year MACE was 52%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Death 		25%</a:t>
            </a:r>
          </a:p>
          <a:p>
            <a:pPr marL="0" indent="0">
              <a:buNone/>
            </a:pPr>
            <a:r>
              <a:rPr lang="en-US" sz="1800" dirty="0"/>
              <a:t>	MI 		15% </a:t>
            </a:r>
          </a:p>
          <a:p>
            <a:pPr marL="0" indent="0">
              <a:buNone/>
            </a:pPr>
            <a:r>
              <a:rPr lang="en-US" sz="1800" dirty="0"/>
              <a:t>	Repeat TVR 	30%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257300"/>
            <a:ext cx="3314700" cy="2114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8198" y="4019550"/>
            <a:ext cx="420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Brennan JM.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Cardiovascular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2015 Mar;8(3):e001403. </a:t>
            </a:r>
          </a:p>
        </p:txBody>
      </p:sp>
    </p:spTree>
    <p:extLst>
      <p:ext uri="{BB962C8B-B14F-4D97-AF65-F5344CB8AC3E}">
        <p14:creationId xmlns:p14="http://schemas.microsoft.com/office/powerpoint/2010/main" val="379123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NCDR Cath PCI Registry Data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3-year outcomes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01" y="2668429"/>
            <a:ext cx="2780579" cy="12501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396117" y="1143001"/>
            <a:ext cx="2661533" cy="1351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143001"/>
            <a:ext cx="2228850" cy="1303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1" y="2494886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750" y="2494886"/>
            <a:ext cx="19075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 revascularization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501" y="4476750"/>
            <a:ext cx="445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Brennan JM.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Cardiovascular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2015 Mar;8(3):e001403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108" y="3926776"/>
            <a:ext cx="2973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Myocardial infarction </a:t>
            </a:r>
          </a:p>
        </p:txBody>
      </p:sp>
    </p:spTree>
    <p:extLst>
      <p:ext uri="{BB962C8B-B14F-4D97-AF65-F5344CB8AC3E}">
        <p14:creationId xmlns:p14="http://schemas.microsoft.com/office/powerpoint/2010/main" val="37516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Procedural Outcomes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074305"/>
            <a:ext cx="5943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NCDR Cath PCI Registry Data</a:t>
            </a:r>
            <a:br>
              <a:rPr lang="en-US" sz="3000" dirty="0"/>
            </a:br>
            <a:r>
              <a:rPr lang="en-US" sz="3000" dirty="0">
                <a:solidFill>
                  <a:srgbClr val="0070C0"/>
                </a:solidFill>
              </a:rPr>
              <a:t>Complications Associated with EPD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85851"/>
            <a:ext cx="61722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EPD vs no-EPD</a:t>
            </a:r>
          </a:p>
          <a:p>
            <a:r>
              <a:rPr lang="en-US" dirty="0"/>
              <a:t>EPDs were associated with a slightly higher incidence of procedural complications</a:t>
            </a:r>
          </a:p>
          <a:p>
            <a:r>
              <a:rPr lang="en-US" dirty="0"/>
              <a:t>No reflow EPD vs no EPD 3.9% vs 2.8%; P&lt;0.001 </a:t>
            </a:r>
          </a:p>
          <a:p>
            <a:r>
              <a:rPr lang="en-US" dirty="0"/>
              <a:t>Vessel dissection (1.3% vs 1.1%; P=0.05) </a:t>
            </a:r>
          </a:p>
          <a:p>
            <a:r>
              <a:rPr lang="en-US" dirty="0"/>
              <a:t>Perforation (0.7% vs 0.4%; P=0.001)</a:t>
            </a:r>
          </a:p>
          <a:p>
            <a:r>
              <a:rPr lang="en-US" dirty="0" err="1"/>
              <a:t>Peri</a:t>
            </a:r>
            <a:r>
              <a:rPr lang="en-US" dirty="0"/>
              <a:t>-procedural MI (2.8% vs 1.8%; P&lt;0.001)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7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Conclusion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contemporary cohort, EPDs were used more commonly among patients with high-risk clinical indications. </a:t>
            </a:r>
          </a:p>
          <a:p>
            <a:r>
              <a:rPr lang="en-US" dirty="0"/>
              <a:t>Yet, there was no evidence of improved acute or long-term outcomes in routine EPD use. </a:t>
            </a:r>
          </a:p>
        </p:txBody>
      </p:sp>
    </p:spTree>
    <p:extLst>
      <p:ext uri="{BB962C8B-B14F-4D97-AF65-F5344CB8AC3E}">
        <p14:creationId xmlns:p14="http://schemas.microsoft.com/office/powerpoint/2010/main" val="48569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2514601"/>
            <a:ext cx="6629400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57200"/>
            <a:ext cx="66865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706" y="3867150"/>
            <a:ext cx="44745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</p:spTree>
    <p:extLst>
      <p:ext uri="{BB962C8B-B14F-4D97-AF65-F5344CB8AC3E}">
        <p14:creationId xmlns:p14="http://schemas.microsoft.com/office/powerpoint/2010/main" val="103260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79871"/>
          </a:xfrm>
        </p:spPr>
        <p:txBody>
          <a:bodyPr>
            <a:noAutofit/>
          </a:bodyPr>
          <a:lstStyle/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3000" b="1" dirty="0">
                <a:solidFill>
                  <a:srgbClr val="0070C0"/>
                </a:solidFill>
              </a:rPr>
              <a:t>All-cause Mortality </a:t>
            </a:r>
            <a:r>
              <a:rPr lang="en-US" sz="30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000" dirty="0">
                <a:solidFill>
                  <a:srgbClr val="0070C0"/>
                </a:solidFill>
                <a:latin typeface="+mn-lt"/>
              </a:rPr>
            </a:br>
            <a:endParaRPr lang="en-US" sz="3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1941" y="4000500"/>
            <a:ext cx="39433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41" y="1143000"/>
            <a:ext cx="6360459" cy="28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6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Timir Paul, MD, PhD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Financial Relationship: Investor: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FlowMed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Tech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disclosures related to this presentations</a:t>
            </a: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MACE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71550"/>
            <a:ext cx="6400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8750" y="3874083"/>
            <a:ext cx="39433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</p:spTree>
    <p:extLst>
      <p:ext uri="{BB962C8B-B14F-4D97-AF65-F5344CB8AC3E}">
        <p14:creationId xmlns:p14="http://schemas.microsoft.com/office/powerpoint/2010/main" val="5464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TVR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57301"/>
            <a:ext cx="605790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3050" y="3965972"/>
            <a:ext cx="39433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</p:spTree>
    <p:extLst>
      <p:ext uri="{BB962C8B-B14F-4D97-AF65-F5344CB8AC3E}">
        <p14:creationId xmlns:p14="http://schemas.microsoft.com/office/powerpoint/2010/main" val="26564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Late MI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5444"/>
            <a:ext cx="6286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3928015"/>
            <a:ext cx="394116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</p:spTree>
    <p:extLst>
      <p:ext uri="{BB962C8B-B14F-4D97-AF65-F5344CB8AC3E}">
        <p14:creationId xmlns:p14="http://schemas.microsoft.com/office/powerpoint/2010/main" val="137092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Peri</a:t>
            </a:r>
            <a:r>
              <a:rPr lang="en-US" dirty="0">
                <a:solidFill>
                  <a:srgbClr val="0070C0"/>
                </a:solidFill>
              </a:rPr>
              <a:t>-Procedural MI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30002"/>
            <a:ext cx="6343649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50" y="3944652"/>
            <a:ext cx="451484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</p:spTree>
    <p:extLst>
      <p:ext uri="{BB962C8B-B14F-4D97-AF65-F5344CB8AC3E}">
        <p14:creationId xmlns:p14="http://schemas.microsoft.com/office/powerpoint/2010/main" val="259482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9407"/>
            <a:ext cx="6515100" cy="3139215"/>
          </a:xfrm>
        </p:spPr>
        <p:txBody>
          <a:bodyPr>
            <a:normAutofit/>
          </a:bodyPr>
          <a:lstStyle/>
          <a:p>
            <a:r>
              <a:rPr lang="en-US" sz="2100" dirty="0"/>
              <a:t>The results of this study including 52,893 patients suggest that routine use of EPD during SVG PCI is not associated with a reduction in all-cause mortality, MACE, MI, or TVR. </a:t>
            </a:r>
          </a:p>
          <a:p>
            <a:r>
              <a:rPr lang="en-US" sz="2100" dirty="0"/>
              <a:t>Contrary to the expected benefit of the use of EPD, it was associated with 1.5-fold higher </a:t>
            </a:r>
            <a:r>
              <a:rPr lang="en-US" sz="2100" dirty="0" err="1"/>
              <a:t>peri</a:t>
            </a:r>
            <a:r>
              <a:rPr lang="en-US" sz="2100" dirty="0"/>
              <a:t>-procedural MI.</a:t>
            </a:r>
          </a:p>
          <a:p>
            <a:r>
              <a:rPr lang="en-US" sz="2100" dirty="0"/>
              <a:t>This study supports the need for re-evaluation of current guideline recommendations on EPD use during SVG PCI in the current era.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3838540"/>
            <a:ext cx="39433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TK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2017;10:e005538 </a:t>
            </a:r>
          </a:p>
        </p:txBody>
      </p:sp>
    </p:spTree>
    <p:extLst>
      <p:ext uri="{BB962C8B-B14F-4D97-AF65-F5344CB8AC3E}">
        <p14:creationId xmlns:p14="http://schemas.microsoft.com/office/powerpoint/2010/main" val="257959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B93E2-8101-4196-9D75-895D2E5F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79CD92F-2B03-4B31-A27B-A034AB4E4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979"/>
            <a:ext cx="7391399" cy="41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EFADC-24A9-4A24-9802-701C940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accent1"/>
                </a:solidFill>
              </a:rPr>
              <a:t>ESC 2018 Guidelines on Myocardial Revascularization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DCBFE53-2308-474E-98CD-B02C99FCE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427" y="971550"/>
            <a:ext cx="6978773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4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62AA2-99A0-4BC8-A512-2612D2EB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schemeClr val="accent1"/>
                </a:solidFill>
              </a:rPr>
              <a:t>ESC 2018 Guidelines on Myocardial Revascularization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8555604-1FF9-46A9-A621-E88B62BED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52550"/>
            <a:ext cx="8229600" cy="2832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AF9932-90AB-4F34-880B-54671C1B7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18402"/>
            <a:ext cx="818707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Technical Limitations Related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to EPD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19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Unsuitable anatomy for distal EPD</a:t>
            </a:r>
          </a:p>
          <a:p>
            <a:r>
              <a:rPr lang="en-US" sz="2800" dirty="0" err="1"/>
              <a:t>Aorto</a:t>
            </a:r>
            <a:r>
              <a:rPr lang="en-US" sz="2800" dirty="0"/>
              <a:t>-ostial lesions</a:t>
            </a:r>
          </a:p>
          <a:p>
            <a:r>
              <a:rPr lang="en-US" sz="2800" dirty="0"/>
              <a:t>Lesions within 2.5 cm of distal anastomosis</a:t>
            </a:r>
          </a:p>
          <a:p>
            <a:r>
              <a:rPr lang="en-US" sz="2800" dirty="0"/>
              <a:t>Vessel diameter &lt; 3.5 mm and &gt; 5.5 mm </a:t>
            </a:r>
          </a:p>
          <a:p>
            <a:r>
              <a:rPr lang="en-US" sz="2800" dirty="0"/>
              <a:t>Less than 2 cm of straight vessel distal to lesions</a:t>
            </a:r>
          </a:p>
          <a:p>
            <a:r>
              <a:rPr lang="en-US" sz="2800" dirty="0"/>
              <a:t>Smaller distal vessel </a:t>
            </a:r>
          </a:p>
          <a:p>
            <a:r>
              <a:rPr lang="en-US" sz="2800" dirty="0"/>
              <a:t>Severe stenosis</a:t>
            </a:r>
          </a:p>
          <a:p>
            <a:r>
              <a:rPr lang="en-US" sz="2800" dirty="0"/>
              <a:t>Tortuous anatomy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1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Technical Issues Related to EPD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Distal EPD can not be used in 42%-57% of SVG lesions</a:t>
            </a:r>
          </a:p>
          <a:p>
            <a:r>
              <a:rPr lang="en-US" sz="2400" dirty="0"/>
              <a:t>Despite Class I indication, overall EPD use in NCDR Cath-PCI  Registry was 21.2%</a:t>
            </a:r>
          </a:p>
          <a:p>
            <a:r>
              <a:rPr lang="en-US" sz="2400" dirty="0"/>
              <a:t>Regardless of EPD use, MACE occurs in ~10% of the patients undergoing SVG PCI across studies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5419" y="3585558"/>
            <a:ext cx="434907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Brennan JM et al.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2015;8(3):e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Mehta SK et al. Am J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2007;100:1114-8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Mathew V et al. Catheter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Cardivasc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2004;63:148-151</a:t>
            </a:r>
          </a:p>
        </p:txBody>
      </p:sp>
    </p:spTree>
    <p:extLst>
      <p:ext uri="{BB962C8B-B14F-4D97-AF65-F5344CB8AC3E}">
        <p14:creationId xmlns:p14="http://schemas.microsoft.com/office/powerpoint/2010/main" val="404871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Introduction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2011 ACCF/AHA PCI guidelines recommend use of embolic protection device (EPD) </a:t>
            </a:r>
            <a:r>
              <a:rPr lang="en-US" dirty="0">
                <a:solidFill>
                  <a:srgbClr val="FF0000"/>
                </a:solidFill>
              </a:rPr>
              <a:t>(level of evidence B) </a:t>
            </a:r>
            <a:r>
              <a:rPr lang="en-US" dirty="0">
                <a:solidFill>
                  <a:prstClr val="black"/>
                </a:solidFill>
              </a:rPr>
              <a:t>for saphenous vein graft (SVG) intervention when feasible as class I indication.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This guideline based on only 1 RCT, the SAFER trial published in 2002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Several studies published later on the use of EPD in SVG intervention have shown conflicting results.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 large study using NCDR </a:t>
            </a:r>
            <a:r>
              <a:rPr lang="en-US" dirty="0" err="1">
                <a:solidFill>
                  <a:prstClr val="black"/>
                </a:solidFill>
              </a:rPr>
              <a:t>CathPCI</a:t>
            </a:r>
            <a:r>
              <a:rPr lang="en-US" dirty="0">
                <a:solidFill>
                  <a:prstClr val="black"/>
                </a:solidFill>
              </a:rPr>
              <a:t> Registry data published in 2015 showed no benefits in routine use of EPD during SVG PCI.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Options to Minimize No-reflow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  SVG-PCI Without EPD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Dual Antiplatelet (preloading)</a:t>
            </a:r>
          </a:p>
          <a:p>
            <a:r>
              <a:rPr lang="en-US" dirty="0"/>
              <a:t>Keep ACT high</a:t>
            </a:r>
          </a:p>
          <a:p>
            <a:r>
              <a:rPr lang="en-US" dirty="0"/>
              <a:t>Aggressive vasodilators </a:t>
            </a:r>
            <a:r>
              <a:rPr lang="en-US" sz="1800" dirty="0"/>
              <a:t>(</a:t>
            </a:r>
            <a:r>
              <a:rPr lang="en-US" sz="1800" dirty="0" err="1"/>
              <a:t>Nicardipine</a:t>
            </a:r>
            <a:r>
              <a:rPr lang="en-US" sz="1800" dirty="0"/>
              <a:t>, Verapamil, </a:t>
            </a:r>
            <a:r>
              <a:rPr lang="en-US" sz="1800" dirty="0" err="1"/>
              <a:t>nitropruside</a:t>
            </a:r>
            <a:r>
              <a:rPr lang="en-US" sz="1800" dirty="0"/>
              <a:t>, adenosine)</a:t>
            </a:r>
          </a:p>
          <a:p>
            <a:r>
              <a:rPr lang="en-US" dirty="0"/>
              <a:t>Direct stenting</a:t>
            </a:r>
          </a:p>
          <a:p>
            <a:r>
              <a:rPr lang="en-US" dirty="0"/>
              <a:t>Slow and prolong inflation of stent </a:t>
            </a:r>
          </a:p>
          <a:p>
            <a:r>
              <a:rPr lang="en-US" dirty="0"/>
              <a:t>Stent </a:t>
            </a:r>
            <a:r>
              <a:rPr lang="en-US" dirty="0" err="1"/>
              <a:t>undersizing</a:t>
            </a:r>
            <a:endParaRPr lang="en-US" dirty="0"/>
          </a:p>
          <a:p>
            <a:r>
              <a:rPr lang="en-US" dirty="0"/>
              <a:t>Higher stent/lesion length ratio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6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80"/>
            <a:ext cx="6172200" cy="5941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4514"/>
            <a:ext cx="7924800" cy="33944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en-US" sz="2400" dirty="0">
                <a:ea typeface="Times New Roman"/>
                <a:cs typeface="Times New Roman"/>
              </a:rPr>
              <a:t>A  single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en-US" sz="2400" dirty="0">
                <a:ea typeface="Times New Roman"/>
                <a:cs typeface="Times New Roman"/>
              </a:rPr>
              <a:t>randomized trial published in 2002 showed improved 30-day MACE when EPDs were used in SVG-PCI.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en-US" sz="2400" dirty="0">
                <a:ea typeface="Times New Roman"/>
                <a:cs typeface="Times New Roman"/>
              </a:rPr>
              <a:t>Other studies suggest no apparent benefits in routine use of EPDs in SVG-PCI in the contemporary real world practice.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endParaRPr lang="en-US" sz="2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endParaRPr lang="en-US" sz="2100" dirty="0">
              <a:ea typeface="Times New Roman"/>
              <a:cs typeface="Times New Roman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7802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3229"/>
            <a:ext cx="7696200" cy="303252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en-US" sz="2400" dirty="0">
                <a:ea typeface="Times New Roman"/>
                <a:cs typeface="Times New Roman"/>
              </a:rPr>
              <a:t>There was no difference in MACE, death, MI and repeat revascularization at 3 year follow up in NCDR Cath PCI registry.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en-US" sz="2400" dirty="0"/>
              <a:t>EPDs were associated with a slightly higher incidence of procedural complications including </a:t>
            </a:r>
            <a:r>
              <a:rPr lang="en-US" sz="2400" dirty="0" err="1"/>
              <a:t>peri</a:t>
            </a:r>
            <a:r>
              <a:rPr lang="en-US" sz="2400" dirty="0"/>
              <a:t>-procedural MI.</a:t>
            </a:r>
            <a:endParaRPr lang="en-US" sz="24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en-US" sz="2400" dirty="0">
                <a:latin typeface="+mj-lt"/>
              </a:rPr>
              <a:t>A recent comprehensive meta-analysis results  showed no difference in MACE, mortality, MI and TVR.</a:t>
            </a:r>
            <a:r>
              <a:rPr lang="en-US" sz="24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7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063229"/>
            <a:ext cx="8229600" cy="3394472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2018 ESC guidelines downgraded EPD use in SVG-PCI to Class </a:t>
            </a:r>
            <a:r>
              <a:rPr lang="en-US" sz="2600" dirty="0" err="1">
                <a:solidFill>
                  <a:srgbClr val="FF0000"/>
                </a:solidFill>
              </a:rPr>
              <a:t>IIa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en-US" sz="2600" dirty="0"/>
              <a:t>ACC/AHA guideline recommendations should be reassessed for the use of EPDs in SVG PCI and </a:t>
            </a:r>
            <a:r>
              <a:rPr lang="en-US" sz="2600" dirty="0">
                <a:solidFill>
                  <a:srgbClr val="FF0000"/>
                </a:solidFill>
              </a:rPr>
              <a:t>downgraded to class </a:t>
            </a:r>
            <a:r>
              <a:rPr lang="en-US" sz="2600" dirty="0" err="1">
                <a:solidFill>
                  <a:srgbClr val="FF0000"/>
                </a:solidFill>
              </a:rPr>
              <a:t>IIa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  <a:r>
              <a:rPr lang="en-US" sz="26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ea typeface="Times New Roman"/>
                <a:cs typeface="Times New Roman"/>
              </a:rPr>
              <a:t>Use of EPD still be needed in high risk selected SVG -PCI.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A contemporary EPD trial would be considered with the advent of new technologies, and newer pharmacotherapies.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endParaRPr lang="en-US" sz="21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342900" algn="l"/>
              </a:tabLst>
            </a:pPr>
            <a:endParaRPr lang="en-US" sz="21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endParaRPr lang="en-US" sz="3000" dirty="0">
              <a:solidFill>
                <a:srgbClr val="FF0000"/>
              </a:solidFill>
            </a:endParaRPr>
          </a:p>
          <a:p>
            <a:endParaRPr lang="en-US" sz="3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5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7145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sz="5025" dirty="0">
                <a:solidFill>
                  <a:srgbClr val="00B0F0"/>
                </a:solidFill>
              </a:rPr>
              <a:t>Thank You</a:t>
            </a:r>
            <a:br>
              <a:rPr lang="en-US" sz="5025" dirty="0">
                <a:solidFill>
                  <a:srgbClr val="00B0F0"/>
                </a:solidFill>
              </a:rPr>
            </a:br>
            <a:r>
              <a:rPr lang="en-US" sz="3000" dirty="0"/>
              <a:t>pault@etsu.edu</a:t>
            </a:r>
          </a:p>
        </p:txBody>
      </p:sp>
    </p:spTree>
    <p:extLst>
      <p:ext uri="{BB962C8B-B14F-4D97-AF65-F5344CB8AC3E}">
        <p14:creationId xmlns:p14="http://schemas.microsoft.com/office/powerpoint/2010/main" val="37748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D51F0-A96F-4949-AF4B-95A4C4CA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6C7116-112C-4AA9-A9D9-8B2C816D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Despite modifications and newer versions, EPD use can increase procedural time and complexity and  associated with procedure-related complications.</a:t>
            </a:r>
          </a:p>
          <a:p>
            <a:r>
              <a:rPr lang="en-US" dirty="0"/>
              <a:t>In the current era, no-reflow and peri-procedural MI during SVG PCI has decreased likely because of the use of more potent antiplatelet therapy and improved procedural techniques and stents.</a:t>
            </a:r>
          </a:p>
          <a:p>
            <a:r>
              <a:rPr lang="en-US" dirty="0"/>
              <a:t>Thus, the role of routine use of EPD in SVG intervention has been questioned and continues to be a matter of debate. </a:t>
            </a:r>
          </a:p>
          <a:p>
            <a:r>
              <a:rPr lang="en-US" dirty="0"/>
              <a:t>There is a concern about the relevance of existing randomized data to contemporary clinical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7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SAFER Trial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Distal Embolic Protection Device vs Control</a:t>
            </a:r>
            <a:r>
              <a:rPr lang="en-US" sz="2400" b="1" dirty="0">
                <a:solidFill>
                  <a:srgbClr val="79BEFF"/>
                </a:solidFill>
              </a:rPr>
              <a:t/>
            </a:r>
            <a:br>
              <a:rPr lang="en-US" sz="2400" b="1" dirty="0">
                <a:solidFill>
                  <a:srgbClr val="79BE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801 patients randomized</a:t>
            </a:r>
          </a:p>
          <a:p>
            <a:r>
              <a:rPr lang="en-US" sz="2800" dirty="0"/>
              <a:t>406 distal protection vs 395 conventional angioplasty </a:t>
            </a:r>
          </a:p>
          <a:p>
            <a:r>
              <a:rPr lang="en-US" sz="2800" dirty="0"/>
              <a:t>30-day MACE (death, MI, emergency bypass or TLR) was 9.6% vs 16.5% (EPD vs control, p =0.004)</a:t>
            </a:r>
          </a:p>
          <a:p>
            <a:r>
              <a:rPr lang="en-US" sz="2800" dirty="0"/>
              <a:t>There was no difference in death and CABG at 30 days.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4629151"/>
            <a:ext cx="3914533" cy="29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0735" marR="0" lvl="0" indent="0" algn="l" defTabSz="685800" rtl="0" eaLnBrk="1" fontAlgn="auto" latinLnBrk="0" hangingPunct="1">
              <a:lnSpc>
                <a:spcPct val="95825"/>
              </a:lnSpc>
              <a:spcBef>
                <a:spcPts val="31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Baim</a:t>
            </a:r>
            <a:r>
              <a:rPr kumimoji="0" lang="fr-FR" sz="135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35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et al.</a:t>
            </a:r>
            <a:r>
              <a:rPr kumimoji="0" lang="fr-FR" sz="1350" b="0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</a:t>
            </a:r>
            <a:r>
              <a:rPr kumimoji="0" lang="fr-FR" sz="135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latio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lang="fr-FR" sz="1350" b="0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35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2002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r>
              <a:rPr kumimoji="0" lang="fr-FR" sz="135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105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fr-FR" sz="1350" b="0" i="0" u="none" strike="noStrike" kern="1200" cap="none" spc="-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1285-1290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12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75" dirty="0">
                <a:solidFill>
                  <a:schemeClr val="accent1"/>
                </a:solidFill>
              </a:rPr>
              <a:t>SAFER Trial </a:t>
            </a:r>
            <a:r>
              <a:rPr lang="en-US" sz="3975" dirty="0">
                <a:solidFill>
                  <a:srgbClr val="FFC000"/>
                </a:solidFill>
              </a:rPr>
              <a:t/>
            </a:r>
            <a:br>
              <a:rPr lang="en-US" sz="3975" dirty="0">
                <a:solidFill>
                  <a:srgbClr val="FFC000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30 day MACE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629" y="1352550"/>
            <a:ext cx="5330741" cy="28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89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3DE07-7538-4949-A305-A2A764E0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Limitations of SAFER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9E3C5-3605-4CDB-B5DA-61A6AA31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Pre-dilatation: 32.3 % vs 20.6% in control vs EPD group</a:t>
            </a:r>
          </a:p>
          <a:p>
            <a:r>
              <a:rPr lang="en-US" dirty="0"/>
              <a:t>Reference vessel diameter: 3.44 ±0.69 vs 3.42 ±0.66 mm in EPD vs control  </a:t>
            </a:r>
          </a:p>
          <a:p>
            <a:r>
              <a:rPr lang="en-US" dirty="0"/>
              <a:t>Aggressive post dilatation was performed in 40% vs 27.3% for control vs EPD </a:t>
            </a:r>
          </a:p>
          <a:p>
            <a:r>
              <a:rPr lang="en-US" dirty="0"/>
              <a:t>Mean post dilatation balloon diameter 4.2 ±0.7 (mean maximum pressure inflation pressure 13.4 ± 4.5 atm)</a:t>
            </a:r>
          </a:p>
        </p:txBody>
      </p:sp>
    </p:spTree>
    <p:extLst>
      <p:ext uri="{BB962C8B-B14F-4D97-AF65-F5344CB8AC3E}">
        <p14:creationId xmlns:p14="http://schemas.microsoft.com/office/powerpoint/2010/main" val="331999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FDAB7-F31A-4AEF-8901-A731134E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Limitations of SAFER Trial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DC029-A0B4-456C-A039-C3398C87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Mean number of stents per lesion was 1.35 and 1.38 in EPD vs control (2 stents)</a:t>
            </a:r>
          </a:p>
          <a:p>
            <a:r>
              <a:rPr lang="en-US" sz="2400" dirty="0"/>
              <a:t>Only 30 days MACE</a:t>
            </a:r>
          </a:p>
          <a:p>
            <a:r>
              <a:rPr lang="en-US" sz="2400" dirty="0"/>
              <a:t>MI was defined as CK-MB &gt; 3 times ULN </a:t>
            </a:r>
          </a:p>
          <a:p>
            <a:r>
              <a:rPr lang="en-US" sz="2400" dirty="0"/>
              <a:t>Target ACT was low as GP2b3a inhibitor was used</a:t>
            </a:r>
          </a:p>
          <a:p>
            <a:r>
              <a:rPr lang="en-US" sz="2400" dirty="0"/>
              <a:t>No preloading of DAPT </a:t>
            </a:r>
            <a:r>
              <a:rPr lang="en-US" sz="2000" dirty="0"/>
              <a:t>(300 Plavix was used after the procedure)</a:t>
            </a:r>
          </a:p>
          <a:p>
            <a:r>
              <a:rPr lang="en-US" sz="2400" dirty="0"/>
              <a:t>No Vasodilators was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7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B0D7F-11BC-4666-A676-6C51D0C3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Current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A8F331-341D-4DFF-BB4C-6FF48D60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419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Now more potent antiplatelets (ticagrelor, prasugrel) are available</a:t>
            </a:r>
          </a:p>
          <a:p>
            <a:r>
              <a:rPr lang="en-US" sz="2400" dirty="0"/>
              <a:t>Longer stents with thinner struts are available</a:t>
            </a:r>
          </a:p>
          <a:p>
            <a:r>
              <a:rPr lang="en-US" sz="2400" dirty="0" err="1"/>
              <a:t>GuardWire</a:t>
            </a:r>
            <a:r>
              <a:rPr lang="en-US" sz="2400" dirty="0"/>
              <a:t> balloon occlusion is not used any more</a:t>
            </a:r>
          </a:p>
          <a:p>
            <a:r>
              <a:rPr lang="en-US" sz="2400" dirty="0"/>
              <a:t>There is no study comparing currently used </a:t>
            </a:r>
            <a:r>
              <a:rPr lang="en-US" sz="2400" dirty="0" err="1"/>
              <a:t>FilterWire</a:t>
            </a:r>
            <a:r>
              <a:rPr lang="en-US" sz="2400" dirty="0"/>
              <a:t> vs control</a:t>
            </a:r>
          </a:p>
          <a:p>
            <a:r>
              <a:rPr lang="en-US" sz="2400" dirty="0"/>
              <a:t>Evidence showed GP2b3a inhibitor is not beneficial in SVG-PCI (Class III)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3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1338</Words>
  <Application>Microsoft Office PowerPoint</Application>
  <PresentationFormat>On-screen Show (16:9)</PresentationFormat>
  <Paragraphs>163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TradeGothic</vt:lpstr>
      <vt:lpstr>Theme1</vt:lpstr>
      <vt:lpstr> ESC Guidelines Downgraded Embolic Protection Device in SVG-PCI to Class IIa  Is It Time to Change ACC/AHA Guidelines?</vt:lpstr>
      <vt:lpstr>PowerPoint Presentation</vt:lpstr>
      <vt:lpstr> Introduction </vt:lpstr>
      <vt:lpstr>Introduction</vt:lpstr>
      <vt:lpstr> SAFER Trial  Distal Embolic Protection Device vs Control </vt:lpstr>
      <vt:lpstr>SAFER Trial  30 day MACE </vt:lpstr>
      <vt:lpstr>Limitations of SAFER Trial</vt:lpstr>
      <vt:lpstr>Limitations of SAFER Trial</vt:lpstr>
      <vt:lpstr>Current Era</vt:lpstr>
      <vt:lpstr>TRAP Trial </vt:lpstr>
      <vt:lpstr> TRAP Trial n = 358 </vt:lpstr>
      <vt:lpstr>NCDR Cath PCI Registry </vt:lpstr>
      <vt:lpstr>NCDR Cath PCI Registry </vt:lpstr>
      <vt:lpstr>NCDR Cath PCI Registry Data 3-year outcomes</vt:lpstr>
      <vt:lpstr>Procedural Outcomes</vt:lpstr>
      <vt:lpstr>NCDR Cath PCI Registry Data Complications Associated with EPD Use</vt:lpstr>
      <vt:lpstr>Conclusion </vt:lpstr>
      <vt:lpstr>PowerPoint Presentation</vt:lpstr>
      <vt:lpstr> All-cause Mortality  </vt:lpstr>
      <vt:lpstr>MACE</vt:lpstr>
      <vt:lpstr>TVR</vt:lpstr>
      <vt:lpstr>Late MI</vt:lpstr>
      <vt:lpstr>Peri-Procedural MI</vt:lpstr>
      <vt:lpstr>Conclusion </vt:lpstr>
      <vt:lpstr>PowerPoint Presentation</vt:lpstr>
      <vt:lpstr>ESC 2018 Guidelines on Myocardial Revascularization </vt:lpstr>
      <vt:lpstr>ESC 2018 Guidelines on Myocardial Revascularization </vt:lpstr>
      <vt:lpstr>Technical Limitations Related  to EPD use</vt:lpstr>
      <vt:lpstr>Technical Issues Related to EPD use</vt:lpstr>
      <vt:lpstr>Options to Minimize No-reflow in  SVG-PCI Without EPD</vt:lpstr>
      <vt:lpstr>Summary</vt:lpstr>
      <vt:lpstr>Summary</vt:lpstr>
      <vt:lpstr>Summary</vt:lpstr>
      <vt:lpstr>Thank You pault@etsu.edu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Checkin 003</cp:lastModifiedBy>
  <cp:revision>51</cp:revision>
  <dcterms:created xsi:type="dcterms:W3CDTF">2015-01-08T17:01:57Z</dcterms:created>
  <dcterms:modified xsi:type="dcterms:W3CDTF">2019-03-05T16:18:33Z</dcterms:modified>
</cp:coreProperties>
</file>