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60" r:id="rId2"/>
    <p:sldId id="261" r:id="rId3"/>
    <p:sldId id="295" r:id="rId4"/>
    <p:sldId id="290" r:id="rId5"/>
    <p:sldId id="263" r:id="rId6"/>
    <p:sldId id="277" r:id="rId7"/>
    <p:sldId id="292" r:id="rId8"/>
    <p:sldId id="291" r:id="rId9"/>
    <p:sldId id="285" r:id="rId10"/>
    <p:sldId id="266" r:id="rId11"/>
    <p:sldId id="297" r:id="rId12"/>
    <p:sldId id="278" r:id="rId13"/>
    <p:sldId id="293" r:id="rId14"/>
    <p:sldId id="267" r:id="rId15"/>
    <p:sldId id="276" r:id="rId16"/>
    <p:sldId id="279" r:id="rId17"/>
    <p:sldId id="273" r:id="rId18"/>
    <p:sldId id="294" r:id="rId19"/>
    <p:sldId id="275" r:id="rId20"/>
    <p:sldId id="271" r:id="rId21"/>
    <p:sldId id="268" r:id="rId22"/>
    <p:sldId id="272" r:id="rId23"/>
    <p:sldId id="296" r:id="rId24"/>
    <p:sldId id="283" r:id="rId25"/>
    <p:sldId id="282" r:id="rId26"/>
    <p:sldId id="269" r:id="rId27"/>
    <p:sldId id="270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D24"/>
    <a:srgbClr val="E8782E"/>
    <a:srgbClr val="EC4C20"/>
    <a:srgbClr val="FFA700"/>
    <a:srgbClr val="FCD800"/>
    <a:srgbClr val="00FF00"/>
    <a:srgbClr val="FF9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3182"/>
  </p:normalViewPr>
  <p:slideViewPr>
    <p:cSldViewPr snapToGrid="0" snapToObjects="1">
      <p:cViewPr varScale="1">
        <p:scale>
          <a:sx n="88" d="100"/>
          <a:sy n="88" d="100"/>
        </p:scale>
        <p:origin x="5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6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1 Month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</c:v>
                </c:pt>
                <c:pt idx="1">
                  <c:v>30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rgbClr val="FCD8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1 Month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88</c:v>
                </c:pt>
                <c:pt idx="1">
                  <c:v>87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rgbClr val="E8782E"/>
            </a:solidFill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1 Month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IV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Sheet1!$B$2:$D$2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1 Month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751138304"/>
        <c:axId val="751139392"/>
      </c:barChart>
      <c:catAx>
        <c:axId val="751138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751139392"/>
        <c:crosses val="autoZero"/>
        <c:auto val="1"/>
        <c:lblAlgn val="ctr"/>
        <c:lblOffset val="100"/>
        <c:noMultiLvlLbl val="0"/>
      </c:catAx>
      <c:valAx>
        <c:axId val="751139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751138304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400" b="1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AVA (cm2)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30 days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0.76</c:v>
                </c:pt>
                <c:pt idx="1">
                  <c:v>1.81</c:v>
                </c:pt>
                <c:pt idx="2">
                  <c:v>1.64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15088"/>
        <c:axId val="744237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Mean gradient (mmHg)</c:v>
                </c:pt>
              </c:strCache>
            </c:strRef>
          </c:tx>
          <c:spPr>
            <a:ln w="28575" cap="rnd">
              <a:solidFill>
                <a:srgbClr val="EC1D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30 days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46.2</c:v>
                </c:pt>
                <c:pt idx="1">
                  <c:v>13.5</c:v>
                </c:pt>
                <c:pt idx="2">
                  <c:v>12.3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498944"/>
        <c:axId val="750827312"/>
      </c:lineChart>
      <c:catAx>
        <c:axId val="744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23792"/>
        <c:crosses val="autoZero"/>
        <c:auto val="1"/>
        <c:lblAlgn val="ctr"/>
        <c:lblOffset val="100"/>
        <c:noMultiLvlLbl val="0"/>
      </c:catAx>
      <c:valAx>
        <c:axId val="74423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Aortic Valve Area</a:t>
                </a:r>
                <a:r>
                  <a:rPr lang="en-US" sz="1600" b="1" baseline="0" dirty="0" smtClean="0">
                    <a:solidFill>
                      <a:schemeClr val="tx2">
                        <a:lumMod val="50000"/>
                      </a:schemeClr>
                    </a:solidFill>
                  </a:rPr>
                  <a:t> (cm</a:t>
                </a:r>
                <a:r>
                  <a:rPr lang="en-US" sz="1600" b="1" baseline="30000" dirty="0" smtClean="0">
                    <a:solidFill>
                      <a:schemeClr val="tx2">
                        <a:lumMod val="50000"/>
                      </a:schemeClr>
                    </a:solidFill>
                  </a:rPr>
                  <a:t>2</a:t>
                </a:r>
                <a:r>
                  <a:rPr lang="en-US" sz="1600" b="1" baseline="0" dirty="0" smtClean="0">
                    <a:solidFill>
                      <a:schemeClr val="tx2">
                        <a:lumMod val="50000"/>
                      </a:schemeClr>
                    </a:solidFill>
                  </a:rPr>
                  <a:t>)</a:t>
                </a:r>
                <a:endParaRPr 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415088"/>
        <c:crosses val="autoZero"/>
        <c:crossBetween val="between"/>
        <c:majorUnit val="0.4"/>
      </c:valAx>
      <c:valAx>
        <c:axId val="75082731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smtClean="0">
                    <a:solidFill>
                      <a:schemeClr val="tx2">
                        <a:lumMod val="50000"/>
                      </a:schemeClr>
                    </a:solidFill>
                  </a:rPr>
                  <a:t>Mean Aortic Gradient (mmHg)</a:t>
                </a:r>
                <a:endParaRPr lang="en-US" sz="1600" b="1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498944"/>
        <c:crosses val="max"/>
        <c:crossBetween val="between"/>
        <c:majorUnit val="10"/>
      </c:valAx>
      <c:catAx>
        <c:axId val="74949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50827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None/Trace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30 days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0.313</c:v>
                </c:pt>
                <c:pt idx="1">
                  <c:v>0.78400000000000003</c:v>
                </c:pt>
                <c:pt idx="2">
                  <c:v>0.72699999999999998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FCD8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30 days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0.53900000000000003</c:v>
                </c:pt>
                <c:pt idx="1">
                  <c:v>0.20799999999999999</c:v>
                </c:pt>
                <c:pt idx="2">
                  <c:v>0.27300000000000002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E8782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30 days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0.14799999999999999</c:v>
                </c:pt>
                <c:pt idx="1">
                  <c:v>8.0000000000000106E-3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Discharge</c:v>
                </c:pt>
                <c:pt idx="2">
                  <c:v>30 days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2269328"/>
        <c:axId val="842263344"/>
      </c:barChart>
      <c:catAx>
        <c:axId val="8422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842263344"/>
        <c:crosses val="autoZero"/>
        <c:auto val="1"/>
        <c:lblAlgn val="ctr"/>
        <c:lblOffset val="100"/>
        <c:noMultiLvlLbl val="0"/>
      </c:catAx>
      <c:valAx>
        <c:axId val="84226334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8422693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0.69066</cdr:x>
      <cdr:y>0.10369</cdr:y>
    </cdr:from>
    <cdr:to>
      <cdr:x>0.83522</cdr:x>
      <cdr:y>0.17442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1276" y="451173"/>
          <a:ext cx="12037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rPr>
            <a:t>1.64±0.41</a:t>
          </a:r>
          <a:endParaRPr lang="en-US" sz="1400" b="1" dirty="0">
            <a:solidFill>
              <a:schemeClr val="tx2">
                <a:lumMod val="50000"/>
              </a:schemeClr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9925-772E-724E-838B-FFD8A1458922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5B53-375B-4B48-88D2-EBD2DA6D1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5B53-375B-4B48-88D2-EBD2DA6D1A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984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2827" y="1333062"/>
            <a:ext cx="10289895" cy="23083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Transcatheter Aortic Valve Replacement 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Patients 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Severe Aortic Stenosis 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who are at 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Low Risk For Mortality: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Interim results 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from the </a:t>
            </a:r>
            <a:r>
              <a:rPr lang="en-US" sz="36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Prospective Multicenter LRT Clinical 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Trial</a:t>
            </a:r>
            <a:endParaRPr lang="en-US" sz="2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79117"/>
            <a:ext cx="12192000" cy="140037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Ron Waksman, MD, </a:t>
            </a:r>
            <a:r>
              <a:rPr lang="en-US" sz="28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behalf of the LRT </a:t>
            </a:r>
            <a:r>
              <a:rPr lang="en-US" sz="2800" b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Investigators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Professor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of Medicine, (Cardiology) Georgetown University 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Director, Cardiovascular Research Advanced Education,    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MedStar Heart &amp; Vascular Institute, Washington DC</a:t>
            </a:r>
          </a:p>
        </p:txBody>
      </p:sp>
      <p:pic>
        <p:nvPicPr>
          <p:cNvPr id="2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0" y="279400"/>
            <a:ext cx="2235200" cy="1053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0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Enrolling sites</a:t>
            </a:r>
            <a:endParaRPr lang="en-US" sz="55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49229"/>
              </p:ext>
            </p:extLst>
          </p:nvPr>
        </p:nvGraphicFramePr>
        <p:xfrm>
          <a:off x="609600" y="1225122"/>
          <a:ext cx="10972800" cy="4828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5814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Site</a:t>
                      </a:r>
                      <a:endParaRPr lang="en-US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PI’s </a:t>
                      </a:r>
                      <a:endParaRPr lang="en-US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Site Coordinators</a:t>
                      </a:r>
                      <a:endParaRPr lang="en-US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Location</a:t>
                      </a:r>
                      <a:endParaRPr lang="en-US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MedStar Washington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Hospital Center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Ron Waksman, MD </a:t>
                      </a:r>
                      <a:br>
                        <a:rPr lang="it-IT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it-IT" sz="11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Paul Corso, MD</a:t>
                      </a:r>
                      <a:endParaRPr lang="it-IT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Michelle Deville, RN,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Sosy</a:t>
                      </a:r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Tartarian</a:t>
                      </a:r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1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Petros</a:t>
                      </a:r>
                      <a:r>
                        <a:rPr lang="en-US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Okubagzi</a:t>
                      </a:r>
                      <a:r>
                        <a:rPr lang="en-US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MD</a:t>
                      </a:r>
                      <a:endParaRPr lang="en-US" sz="11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Washington, DC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210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Miriam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Hospital </a:t>
                      </a:r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Paul Gordon, MD </a:t>
                      </a:r>
                    </a:p>
                    <a:p>
                      <a:pPr algn="ctr"/>
                      <a:r>
                        <a:rPr lang="en-US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Afshin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Ehsan, MD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373" marR="82373" marT="31747" marB="317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Elizabeth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Coccio, RN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Providence,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RI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Stony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Brook Hospital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Puja Parikh, MD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Henry J. </a:t>
                      </a:r>
                      <a:r>
                        <a:rPr kumimoji="0" lang="en-US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Tannous</a:t>
                      </a: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, MD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Ruth Stein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Tenzler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RN</a:t>
                      </a:r>
                    </a:p>
                    <a:p>
                      <a:pPr algn="ctr"/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Hamad Kaif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Stony Brook, NY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Maine Medical Center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David Butzel, MD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Scott Buchanan, MD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Susan Bosworth-Farrell, RN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Portland, ME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Henrico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Doctors’ Hospital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Robert Levitt, MD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Chiwon Hahn, MD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Kyle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Narron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Richmond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VA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Foundation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for Cardiovascular Medicine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Maurice Buchbinder, MD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Ricardo Moreno, MD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Diane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Wilkerson, RN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San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Diego, CA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Sutter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Health System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David Roberts, MD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Michael Ingram, MD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Wynell Richardson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Sacramento,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CA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St. John Medical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Center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Nicholas Hanna, MD </a:t>
                      </a:r>
                    </a:p>
                    <a:p>
                      <a:pPr algn="ctr"/>
                      <a:r>
                        <a:rPr lang="sv-SE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Robert Garrett, MD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Stacie Merritt, RN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Tulsa, OK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WellStar</a:t>
                      </a:r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Health System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Amar Patel, MD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William Cooper, MD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Barbara Ann Foster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RN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Marietta, GA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VCU Medical Center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Zachary Gertz, MD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Mohammed </a:t>
                      </a:r>
                      <a:r>
                        <a:rPr lang="en-US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Quader</a:t>
                      </a:r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MD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Melissa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Sears, RN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Richmond, VA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  <a:tr h="4068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Valley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Hospital 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John A. Goncalves, MD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Sean R. Wilson, MD </a:t>
                      </a:r>
                      <a:endParaRPr lang="en-US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Kimberly</a:t>
                      </a:r>
                      <a:r>
                        <a:rPr lang="en-US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Michel, RN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Ridgewood, NJ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34291" marB="3429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99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2083" y="0"/>
            <a:ext cx="10067839" cy="838837"/>
          </a:xfrm>
          <a:prstGeom prst="rect">
            <a:avLst/>
          </a:prstGeom>
          <a:noFill/>
        </p:spPr>
        <p:txBody>
          <a:bodyPr wrap="square" lIns="99204" tIns="49601" rIns="99204" bIns="49601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Where We Enrolled Patients </a:t>
            </a:r>
            <a:endParaRPr lang="en-US" sz="4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798" y="787401"/>
            <a:ext cx="9888407" cy="528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9347200" y="2616200"/>
            <a:ext cx="711200" cy="10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855200" y="1803400"/>
            <a:ext cx="711200" cy="10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56800" y="2616201"/>
            <a:ext cx="1320800" cy="2667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00" b="1" dirty="0" smtClean="0"/>
              <a:t>VCU Medical Center 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64800" y="1803401"/>
            <a:ext cx="1016000" cy="2667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900" b="1" dirty="0" smtClean="0"/>
              <a:t>Valley Hospital  </a:t>
            </a:r>
            <a:endParaRPr lang="en-US" sz="900" b="1" dirty="0"/>
          </a:p>
        </p:txBody>
      </p:sp>
      <p:pic>
        <p:nvPicPr>
          <p:cNvPr id="9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6400" y="0"/>
            <a:ext cx="1625600" cy="7662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Enrollment timeline</a:t>
            </a:r>
            <a:br>
              <a:rPr lang="en-US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Enrollment Complete February 2018 </a:t>
            </a:r>
            <a:endParaRPr lang="en-US" sz="4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541042"/>
            <a:ext cx="10058400" cy="4316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578" y="2025571"/>
            <a:ext cx="2176041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11 enrolling sites</a:t>
            </a:r>
            <a:endParaRPr lang="en-US" b="1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6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1"/>
          <p:cNvSpPr>
            <a:spLocks noGrp="1"/>
          </p:cNvSpPr>
          <p:nvPr>
            <p:ph type="title"/>
          </p:nvPr>
        </p:nvSpPr>
        <p:spPr>
          <a:xfrm>
            <a:off x="1739904" y="136529"/>
            <a:ext cx="8443913" cy="10445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chemeClr val="tx2"/>
                </a:solidFill>
                <a:latin typeface="Trebuchet MS" charset="0"/>
                <a:cs typeface="Trebuchet MS" charset="0"/>
              </a:rPr>
              <a:t>Key Enrollment</a:t>
            </a:r>
            <a:r>
              <a:rPr lang="da-DK" sz="4800" b="1" dirty="0" smtClean="0">
                <a:solidFill>
                  <a:schemeClr val="tx2"/>
                </a:solidFill>
                <a:latin typeface="Trebuchet MS" charset="0"/>
                <a:cs typeface="Trebuchet MS" charset="0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Trebuchet MS" charset="0"/>
                <a:cs typeface="Trebuchet MS" charset="0"/>
              </a:rPr>
              <a:t>Criteria</a:t>
            </a:r>
          </a:p>
        </p:txBody>
      </p:sp>
      <p:sp>
        <p:nvSpPr>
          <p:cNvPr id="23555" name="Pladsholder til indhold 12"/>
          <p:cNvSpPr>
            <a:spLocks noGrp="1"/>
          </p:cNvSpPr>
          <p:nvPr>
            <p:ph sz="half" idx="1"/>
          </p:nvPr>
        </p:nvSpPr>
        <p:spPr>
          <a:xfrm>
            <a:off x="2017713" y="1250174"/>
            <a:ext cx="3922712" cy="4616451"/>
          </a:xfrm>
          <a:ln w="19050">
            <a:solidFill>
              <a:srgbClr val="00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en-GB" sz="4400" u="sng" dirty="0" smtClean="0">
                <a:solidFill>
                  <a:schemeClr val="tx2"/>
                </a:solidFill>
                <a:latin typeface="Trebuchet MS"/>
                <a:cs typeface="Trebuchet MS"/>
              </a:rPr>
              <a:t>Main inclusion criteria</a:t>
            </a:r>
            <a:endParaRPr lang="en-GB" sz="44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>
              <a:lnSpc>
                <a:spcPct val="17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Symptomatic severe aortic stenosis</a:t>
            </a:r>
          </a:p>
          <a:p>
            <a:pPr>
              <a:lnSpc>
                <a:spcPct val="17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Low risk according to the multidisciplinary Heart Team</a:t>
            </a:r>
          </a:p>
          <a:p>
            <a:pPr>
              <a:lnSpc>
                <a:spcPct val="17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STS PROM ≤ 3%</a:t>
            </a:r>
          </a:p>
          <a:p>
            <a:pPr>
              <a:lnSpc>
                <a:spcPct val="17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Suitable for </a:t>
            </a:r>
            <a:r>
              <a:rPr lang="en-US" sz="3200" dirty="0" err="1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transfemoral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access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with commercial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TAVR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device</a:t>
            </a:r>
            <a:endParaRPr lang="en-GB" sz="32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eaLnBrk="1" hangingPunct="1">
              <a:lnSpc>
                <a:spcPct val="130000"/>
              </a:lnSpc>
              <a:buFont typeface="Arial"/>
              <a:buChar char="•"/>
              <a:defRPr/>
            </a:pPr>
            <a:r>
              <a:rPr lang="en-GB" sz="3200" dirty="0">
                <a:solidFill>
                  <a:schemeClr val="tx2"/>
                </a:solidFill>
                <a:latin typeface="Trebuchet MS"/>
                <a:cs typeface="Trebuchet MS"/>
              </a:rPr>
              <a:t>Life expectancy ≥ 1 </a:t>
            </a:r>
            <a:r>
              <a:rPr lang="en-GB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year</a:t>
            </a:r>
            <a:endParaRPr lang="en-GB" sz="3200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sp>
        <p:nvSpPr>
          <p:cNvPr id="14" name="Pladsholder til indhold 13"/>
          <p:cNvSpPr>
            <a:spLocks noGrp="1"/>
          </p:cNvSpPr>
          <p:nvPr>
            <p:ph sz="half" idx="2"/>
          </p:nvPr>
        </p:nvSpPr>
        <p:spPr>
          <a:xfrm>
            <a:off x="6216651" y="1221603"/>
            <a:ext cx="4364264" cy="4645025"/>
          </a:xfrm>
          <a:ln w="19050">
            <a:solidFill>
              <a:schemeClr val="tx1"/>
            </a:solidFill>
          </a:ln>
        </p:spPr>
        <p:txBody>
          <a:bodyPr rtlCol="0"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4400" u="sng" dirty="0">
                <a:solidFill>
                  <a:schemeClr val="tx2"/>
                </a:solidFill>
                <a:latin typeface="Trebuchet MS"/>
                <a:cs typeface="Trebuchet MS"/>
              </a:rPr>
              <a:t>Main exclusion criteria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Frailty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Severe </a:t>
            </a:r>
            <a:r>
              <a:rPr lang="en-US" sz="3200" dirty="0">
                <a:solidFill>
                  <a:schemeClr val="tx2"/>
                </a:solidFill>
                <a:latin typeface="Trebuchet MS"/>
                <a:cs typeface="Trebuchet MS"/>
              </a:rPr>
              <a:t>CAD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Trebuchet MS"/>
                <a:cs typeface="Trebuchet MS"/>
              </a:rPr>
              <a:t>Severe other valve disease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Trebuchet MS"/>
                <a:cs typeface="Trebuchet MS"/>
              </a:rPr>
              <a:t>Prior heart surgery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Recent </a:t>
            </a:r>
            <a:r>
              <a:rPr lang="en-US" sz="3200" dirty="0">
                <a:solidFill>
                  <a:schemeClr val="tx2"/>
                </a:solidFill>
                <a:latin typeface="Trebuchet MS"/>
                <a:cs typeface="Trebuchet MS"/>
              </a:rPr>
              <a:t>stroke or MI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Trebuchet MS"/>
                <a:cs typeface="Trebuchet MS"/>
              </a:rPr>
              <a:t>Severe lung disease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tx2"/>
                </a:solidFill>
                <a:latin typeface="Trebuchet MS"/>
                <a:cs typeface="Trebuchet MS"/>
              </a:rPr>
              <a:t>Severe renal </a:t>
            </a: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failure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Porcelain Aorta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Severe Disease not captured in STS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latin typeface="Trebuchet MS"/>
                <a:cs typeface="Trebuchet MS"/>
              </a:rPr>
              <a:t>Alternative access to femoral</a:t>
            </a:r>
            <a:endParaRPr lang="en-US" sz="32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>
              <a:lnSpc>
                <a:spcPct val="150000"/>
              </a:lnSpc>
              <a:defRPr/>
            </a:pPr>
            <a:endParaRPr lang="en-US" sz="2000" dirty="0">
              <a:latin typeface="Trebuchet MS"/>
              <a:cs typeface="Trebuchet MS"/>
            </a:endParaRPr>
          </a:p>
        </p:txBody>
      </p:sp>
      <p:pic>
        <p:nvPicPr>
          <p:cNvPr id="6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0161" y="269765"/>
            <a:ext cx="1625600" cy="76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77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rot="5400000">
            <a:off x="3112856" y="1694277"/>
            <a:ext cx="803992" cy="18519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5043811" y="1615277"/>
            <a:ext cx="811887" cy="20178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09601" y="3842449"/>
            <a:ext cx="3962400" cy="2201691"/>
          </a:xfrm>
          <a:prstGeom prst="rect">
            <a:avLst/>
          </a:prstGeom>
          <a:noFill/>
          <a:ln w="5715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Interim Analysis </a:t>
            </a:r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First 125 patients Enrolled in the study  </a:t>
            </a:r>
            <a:endParaRPr lang="en-US" sz="4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817948" y="4069855"/>
            <a:ext cx="3541853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Main study arm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n=125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88875" y="2629697"/>
            <a:ext cx="3705828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2">
                    <a:lumMod val="50000"/>
                  </a:schemeClr>
                </a:solidFill>
              </a:rPr>
              <a:t>Heart Team &amp; Clinical Review Committee</a:t>
            </a:r>
            <a:endParaRPr lang="en-US" sz="1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012805" y="3021267"/>
            <a:ext cx="2891744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Bicuspid arm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n=21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7948" y="5257086"/>
            <a:ext cx="3541853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30 day follow up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Interim results n=125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>
            <a:stCxn id="11" idx="2"/>
            <a:endCxn id="48" idx="0"/>
          </p:cNvCxnSpPr>
          <p:nvPr/>
        </p:nvCxnSpPr>
        <p:spPr>
          <a:xfrm>
            <a:off x="2588875" y="4713476"/>
            <a:ext cx="0" cy="54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99058" y="5120810"/>
            <a:ext cx="7440687" cy="96949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dirty="0" smtClean="0"/>
              <a:t>Due to the high interest in the low risk population with severe AS </a:t>
            </a:r>
          </a:p>
          <a:p>
            <a:r>
              <a:rPr lang="en-US" dirty="0"/>
              <a:t>u</a:t>
            </a:r>
            <a:r>
              <a:rPr lang="en-US" dirty="0" smtClean="0"/>
              <a:t>ndergoing TAVR and complete enrollment of the tricuspid arm, </a:t>
            </a:r>
          </a:p>
          <a:p>
            <a:r>
              <a:rPr lang="en-US" dirty="0" smtClean="0"/>
              <a:t>we report here the result of the first 125 patients enrolled into the study.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8229605" y="1893959"/>
            <a:ext cx="3321935" cy="1145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t"/>
          <a:lstStyle/>
          <a:p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Excluded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n=90</a:t>
            </a:r>
          </a:p>
          <a:p>
            <a:pPr marL="285737" indent="-285737">
              <a:buFont typeface="Arial" charset="0"/>
              <a:buChar char="•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Not low risk n=33</a:t>
            </a:r>
          </a:p>
          <a:p>
            <a:pPr marL="285737" indent="-285737">
              <a:buFont typeface="Arial" charset="0"/>
              <a:buChar char="•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Stenosis not severe n=10</a:t>
            </a:r>
          </a:p>
          <a:p>
            <a:pPr marL="285737" indent="-285737">
              <a:buFont typeface="Arial" charset="0"/>
              <a:buChar char="•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Transfemoral access not feasible n=8</a:t>
            </a:r>
          </a:p>
          <a:p>
            <a:pPr marL="285737" indent="-285737">
              <a:buFont typeface="Arial" charset="0"/>
              <a:buChar char="•"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Other n=39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6204507" y="441476"/>
            <a:ext cx="262380" cy="37878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670863" y="1560572"/>
            <a:ext cx="3539935" cy="8263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From 311 patients screened patients enrolled in the study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N=221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7948" y="3021847"/>
            <a:ext cx="3541853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Main study arm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n=200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Straight Arrow Connector 21"/>
          <p:cNvCxnSpPr>
            <a:stCxn id="18" idx="2"/>
            <a:endCxn id="11" idx="0"/>
          </p:cNvCxnSpPr>
          <p:nvPr/>
        </p:nvCxnSpPr>
        <p:spPr>
          <a:xfrm>
            <a:off x="2588876" y="3665469"/>
            <a:ext cx="1" cy="4043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9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Baseline Characteristics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68970"/>
              </p:ext>
            </p:extLst>
          </p:nvPr>
        </p:nvGraphicFramePr>
        <p:xfrm>
          <a:off x="748496" y="2761004"/>
          <a:ext cx="5023413" cy="25729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54948"/>
                <a:gridCol w="2068465"/>
              </a:tblGrid>
              <a:tr h="3327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Risk assessment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 (n) or mean ± SD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STS Score (%)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1.9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± 0.5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LV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ejection fraction (%)*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62.9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± 8.5</a:t>
                      </a:r>
                      <a:endParaRPr lang="en-US" sz="15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sk-SK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FEV1 %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87.1 ± 18.3</a:t>
                      </a: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Grip Strength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25.7 ± 9.1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Min Walk Test  (m)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361.4 ± 94.3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Katz Index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5.9 ± 0.3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Porcelain aorta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0.0% (0)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5743"/>
              </p:ext>
            </p:extLst>
          </p:nvPr>
        </p:nvGraphicFramePr>
        <p:xfrm>
          <a:off x="748497" y="1543996"/>
          <a:ext cx="5027272" cy="9727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45375"/>
                <a:gridCol w="2481897"/>
              </a:tblGrid>
              <a:tr h="3327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Demographics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 (n) or mean ± SD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Age (years)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74.6 ± 5.7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Male</a:t>
                      </a:r>
                      <a:endParaRPr lang="en-US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61.6% (77)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63377"/>
              </p:ext>
            </p:extLst>
          </p:nvPr>
        </p:nvGraphicFramePr>
        <p:xfrm>
          <a:off x="5945530" y="1543996"/>
          <a:ext cx="5467110" cy="385314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68071"/>
                <a:gridCol w="2699039"/>
              </a:tblGrid>
              <a:tr h="332701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Baseline Characteristic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 (n) or mean ± SD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Hypertension</a:t>
                      </a:r>
                      <a:r>
                        <a:rPr lang="en-US" sz="15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15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84.0%</a:t>
                      </a:r>
                      <a:r>
                        <a:rPr lang="en-US" sz="15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(105)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Diabetes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31.2%</a:t>
                      </a:r>
                      <a:r>
                        <a:rPr lang="en-US" sz="15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(39)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Hyperlipidemia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81.6% (102)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Prior</a:t>
                      </a:r>
                      <a:r>
                        <a:rPr lang="en-US" sz="15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stroke or TIA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10.4% (13)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Chronic renal insufficiency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6.4% (8)</a:t>
                      </a:r>
                      <a:endParaRPr lang="en-US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COPD, severe</a:t>
                      </a:r>
                      <a:endParaRPr lang="en-US" sz="1500" b="1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0.0% (0)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Atrial fibrillation or flutter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18.4% (23)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PPM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or </a:t>
                      </a: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ICD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3.2% (4)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Peripheral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vascular disease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2.4% (3)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Prior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PCI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19.2% (24)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Prior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MI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4.8% (6)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6778" y="5686989"/>
            <a:ext cx="475773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*Core lab adjudicated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TAVR procedure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11655"/>
              </p:ext>
            </p:extLst>
          </p:nvPr>
        </p:nvGraphicFramePr>
        <p:xfrm>
          <a:off x="609602" y="1563790"/>
          <a:ext cx="4818927" cy="33874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4600"/>
                <a:gridCol w="2304327"/>
              </a:tblGrid>
              <a:tr h="325583">
                <a:tc>
                  <a:txBody>
                    <a:bodyPr/>
                    <a:lstStyle/>
                    <a:p>
                      <a:pPr algn="l"/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% (n) or mean ± SD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General Anesthesia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19.2% (24)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Conscious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Sedation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80.8% (101)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Transfemoral Access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100% (125)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Pre-dilatation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79.1% (102)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Rapid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Pacing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94.9% (122)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Fluoroscopy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Time (min)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15.8 ± 7.7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Post-dilatation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19.4%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(25)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Need for second valve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3.2% (4)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17832"/>
              </p:ext>
            </p:extLst>
          </p:nvPr>
        </p:nvGraphicFramePr>
        <p:xfrm>
          <a:off x="5671595" y="1563790"/>
          <a:ext cx="5856790" cy="39880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85863"/>
                <a:gridCol w="1770927"/>
              </a:tblGrid>
              <a:tr h="325583">
                <a:tc>
                  <a:txBody>
                    <a:bodyPr/>
                    <a:lstStyle/>
                    <a:p>
                      <a:pPr algn="l"/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% (n)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32969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Edwards Sapien 3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EC1D2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87.2% (109)</a:t>
                      </a:r>
                      <a:endParaRPr lang="en-US" sz="1500" b="1" dirty="0">
                        <a:solidFill>
                          <a:srgbClr val="EC1D2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20mm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4.0% (5)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23mm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>
                          <a:latin typeface="Arial" charset="0"/>
                          <a:ea typeface="Arial" charset="0"/>
                          <a:cs typeface="Arial" charset="0"/>
                        </a:rPr>
                        <a:t>21.6%</a:t>
                      </a:r>
                      <a:r>
                        <a:rPr lang="en-US" sz="1500" baseline="0" smtClean="0">
                          <a:latin typeface="Arial" charset="0"/>
                          <a:ea typeface="Arial" charset="0"/>
                          <a:cs typeface="Arial" charset="0"/>
                        </a:rPr>
                        <a:t> (27)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26mm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49.6%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(62)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29mm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12.0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% (15)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99256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Medtronic CoreValve, </a:t>
                      </a:r>
                      <a:r>
                        <a:rPr lang="en-US" sz="1500" b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Evolut</a:t>
                      </a:r>
                      <a:r>
                        <a:rPr lang="en-US" sz="15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R or PRO</a:t>
                      </a:r>
                      <a:endParaRPr lang="en-US"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smtClean="0">
                          <a:solidFill>
                            <a:srgbClr val="EC1D24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12.8% (16)</a:t>
                      </a:r>
                      <a:endParaRPr lang="en-US" sz="1500" b="1" dirty="0">
                        <a:solidFill>
                          <a:srgbClr val="EC1D24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23mm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0.0% (0)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26mm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1.6% (2)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29mm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7.2% (9)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31mm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1.6% (2)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25583">
                <a:tc>
                  <a:txBody>
                    <a:bodyPr/>
                    <a:lstStyle/>
                    <a:p>
                      <a:pPr lvl="1" algn="l"/>
                      <a:r>
                        <a:rPr lang="en-US" sz="1500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34mm</a:t>
                      </a:r>
                      <a:endParaRPr lang="en-US" sz="15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2.4% (3)</a:t>
                      </a:r>
                      <a:endParaRPr lang="en-US"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1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Primary endpoint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88224"/>
            <a:ext cx="10972800" cy="1432365"/>
          </a:xfrm>
          <a:ln w="57150">
            <a:solidFill>
              <a:srgbClr val="EC1D24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i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Zero</a:t>
            </a:r>
            <a:r>
              <a:rPr lang="en-US" sz="4800" b="1" i="1" dirty="0" smtClean="0">
                <a:latin typeface="Arial" charset="0"/>
                <a:ea typeface="Arial" charset="0"/>
                <a:cs typeface="Arial" charset="0"/>
              </a:rPr>
              <a:t> mortality at 30 days</a:t>
            </a:r>
          </a:p>
        </p:txBody>
      </p:sp>
    </p:spTree>
    <p:extLst>
      <p:ext uri="{BB962C8B-B14F-4D97-AF65-F5344CB8AC3E}">
        <p14:creationId xmlns:p14="http://schemas.microsoft.com/office/powerpoint/2010/main" val="85802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" name="Table 436"/>
          <p:cNvGraphicFramePr/>
          <p:nvPr>
            <p:extLst>
              <p:ext uri="{D42A27DB-BD31-4B8C-83A1-F6EECF244321}">
                <p14:modId xmlns:p14="http://schemas.microsoft.com/office/powerpoint/2010/main" val="851811662"/>
              </p:ext>
            </p:extLst>
          </p:nvPr>
        </p:nvGraphicFramePr>
        <p:xfrm>
          <a:off x="1145220" y="844855"/>
          <a:ext cx="9115061" cy="5102932"/>
        </p:xfrm>
        <a:graphic>
          <a:graphicData uri="http://schemas.openxmlformats.org/drawingml/2006/table">
            <a:tbl>
              <a:tblPr/>
              <a:tblGrid>
                <a:gridCol w="4973859"/>
                <a:gridCol w="2070601"/>
                <a:gridCol w="2070601"/>
              </a:tblGrid>
              <a:tr h="6738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endParaRPr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/>
                        </a:solidFill>
                        <a:latin typeface="+mn-lt"/>
                        <a:sym typeface="Calibri"/>
                      </a:endParaRPr>
                    </a:p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Outcome, %</a:t>
                      </a: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In Hospital </a:t>
                      </a:r>
                    </a:p>
                    <a:p>
                      <a:pPr lvl="0" algn="ctr" defTabSz="914400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n=125 </a:t>
                      </a:r>
                      <a:endParaRPr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30 days </a:t>
                      </a:r>
                    </a:p>
                    <a:p>
                      <a:pPr lvl="0" algn="ctr" defTabSz="914400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n=1</a:t>
                      </a:r>
                      <a:r>
                        <a:rPr lang="en-US" sz="2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25</a:t>
                      </a:r>
                      <a:endParaRPr sz="20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Death, any cause</a:t>
                      </a: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8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Bleeding,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L</a:t>
                      </a:r>
                      <a:r>
                        <a:rPr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ife-threatening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 or M</a:t>
                      </a:r>
                      <a:r>
                        <a:rPr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ajor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4" marR="32144" marT="32144" marB="32144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3.2%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Paravalvular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leak (≥ moderate)</a:t>
                      </a:r>
                      <a:endParaRPr lang="en-US" sz="2000" b="1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Vascular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Complication</a:t>
                      </a:r>
                      <a:r>
                        <a:rPr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</a:t>
                      </a:r>
                      <a:r>
                        <a:rPr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ajor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3.2%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Acute kidney injury (stage II+III)</a:t>
                      </a: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Disabling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Stroke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Non-disabling Stoke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TIA</a:t>
                      </a: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Myocardial infarction</a:t>
                      </a: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Coronary Obstruction*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noFill/>
                      <a:miter lim="400000"/>
                    </a:lnL>
                    <a:lnR w="1270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 err="1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Atrial</a:t>
                      </a:r>
                      <a:r>
                        <a:rPr sz="2000" dirty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fibrillation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, New Onset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3.2%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1.6%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369087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defRPr sz="1800" b="0" i="0"/>
                      </a:pPr>
                      <a:r>
                        <a:rPr sz="2000" dirty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Pacemaker</a:t>
                      </a: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4.0%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noFill/>
                      <a:miter lim="400000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defRPr sz="1800" b="0" i="0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n-lt"/>
                          <a:ea typeface="Arial Narrow"/>
                          <a:cs typeface="Arial Narrow"/>
                          <a:sym typeface="Arial Narrow"/>
                        </a:rPr>
                        <a:t>0.8%</a:t>
                      </a:r>
                      <a:endParaRPr sz="2000" dirty="0">
                        <a:solidFill>
                          <a:schemeClr val="tx2"/>
                        </a:solidFill>
                        <a:latin typeface="+mn-lt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32143" marR="32143" marT="32143" marB="32143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1" name="Shape 441"/>
          <p:cNvSpPr>
            <a:spLocks noGrp="1"/>
          </p:cNvSpPr>
          <p:nvPr>
            <p:ph type="title" idx="4294967295"/>
          </p:nvPr>
        </p:nvSpPr>
        <p:spPr>
          <a:xfrm>
            <a:off x="522517" y="0"/>
            <a:ext cx="9737767" cy="8606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44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/>
            </a:pPr>
            <a:r>
              <a:rPr sz="4000" dirty="0">
                <a:solidFill>
                  <a:schemeClr val="tx2"/>
                </a:solidFill>
                <a:latin typeface="Trebuchet MS"/>
                <a:cs typeface="Trebuchet MS"/>
              </a:rPr>
              <a:t>Secondary Outcomes </a:t>
            </a:r>
            <a:r>
              <a:rPr lang="en-US" sz="4000" dirty="0" smtClean="0">
                <a:solidFill>
                  <a:schemeClr val="tx2"/>
                </a:solidFill>
                <a:latin typeface="Trebuchet MS"/>
                <a:cs typeface="Trebuchet MS"/>
              </a:rPr>
              <a:t>in Hospital and </a:t>
            </a:r>
            <a:r>
              <a:rPr sz="4000" dirty="0" smtClean="0">
                <a:solidFill>
                  <a:schemeClr val="tx2"/>
                </a:solidFill>
                <a:latin typeface="Trebuchet MS"/>
                <a:cs typeface="Trebuchet MS"/>
              </a:rPr>
              <a:t>30 </a:t>
            </a:r>
            <a:r>
              <a:rPr sz="4000" dirty="0">
                <a:solidFill>
                  <a:schemeClr val="tx2"/>
                </a:solidFill>
                <a:latin typeface="Trebuchet MS"/>
                <a:cs typeface="Trebuchet MS"/>
              </a:rPr>
              <a:t>Days</a:t>
            </a: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0161" y="269765"/>
            <a:ext cx="1625600" cy="7662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76869" y="6079377"/>
            <a:ext cx="3107184" cy="3385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1600" dirty="0" smtClean="0"/>
              <a:t>*required CABG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2510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NYHA class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31901366"/>
              </p:ext>
            </p:extLst>
          </p:nvPr>
        </p:nvGraphicFramePr>
        <p:xfrm>
          <a:off x="2459514" y="1335649"/>
          <a:ext cx="7062159" cy="4487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86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Disclosures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43696" y="1401591"/>
            <a:ext cx="10972800" cy="980935"/>
          </a:xfrm>
        </p:spPr>
        <p:txBody>
          <a:bodyPr numCol="1">
            <a:noAutofit/>
          </a:bodyPr>
          <a:lstStyle/>
          <a:p>
            <a:pPr marL="0" indent="0" algn="ctr"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Within the past 12 months, I or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my spouse/partner have had a financial interest/arrangement or affiliation with the organization(s):</a:t>
            </a:r>
            <a:endParaRPr lang="en-US" sz="2400" u="sng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50335" y="4491500"/>
            <a:ext cx="8291332" cy="83099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LRT was not supported by outside funding and enrolling sites self-funded all research activities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7924" y="2386245"/>
            <a:ext cx="4803493" cy="830993"/>
          </a:xfrm>
          <a:prstGeom prst="rect">
            <a:avLst/>
          </a:prstGeom>
          <a:noFill/>
        </p:spPr>
        <p:txBody>
          <a:bodyPr wrap="square" lIns="91436" tIns="45718" rIns="91436" bIns="45718" numCol="2" rtlCol="0">
            <a:spAutoFit/>
          </a:bodyPr>
          <a:lstStyle/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Boston Scientific</a:t>
            </a: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Biotronik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Biosensors</a:t>
            </a: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Astra Zeneca</a:t>
            </a: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Medtronic Vascular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0881" y="2382526"/>
            <a:ext cx="3925615" cy="137267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Abbott Vascular</a:t>
            </a: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Symetis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Med Alliance</a:t>
            </a: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LifeTech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37" indent="-285737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Amgen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5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Hemodynamics*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501802"/>
              </p:ext>
            </p:extLst>
          </p:nvPr>
        </p:nvGraphicFramePr>
        <p:xfrm>
          <a:off x="1932384" y="1335648"/>
          <a:ext cx="8327232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16778" y="5686989"/>
            <a:ext cx="475773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*Core lab adjudicated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2485" y="1405713"/>
            <a:ext cx="1203768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46.2 ±11.4</a:t>
            </a:r>
            <a:endParaRPr lang="en-US" sz="1500" b="1" dirty="0">
              <a:solidFill>
                <a:srgbClr val="EC1D2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4116" y="4278164"/>
            <a:ext cx="1203768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13.5 ± 5.0</a:t>
            </a:r>
            <a:endParaRPr lang="en-US" sz="1500" b="1" dirty="0">
              <a:solidFill>
                <a:srgbClr val="EC1D2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3660" y="4304732"/>
            <a:ext cx="1203768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12.3 ± 4.4</a:t>
            </a:r>
            <a:endParaRPr lang="en-US" sz="1500" b="1" dirty="0">
              <a:solidFill>
                <a:srgbClr val="EC1D2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2485" y="3826751"/>
            <a:ext cx="1203768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0.76 ± 0.20</a:t>
            </a:r>
            <a:endParaRPr lang="en-US" sz="1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867" y="1523821"/>
            <a:ext cx="1203768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1.81 ± 0.50</a:t>
            </a:r>
            <a:endParaRPr lang="en-US" sz="1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8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Total aortic regurgitation*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6778" y="5686989"/>
            <a:ext cx="475773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*Core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 adjudicated</a:t>
            </a:r>
            <a:endParaRPr lang="en-US" b="1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222320"/>
              </p:ext>
            </p:extLst>
          </p:nvPr>
        </p:nvGraphicFramePr>
        <p:xfrm>
          <a:off x="2257427" y="1525075"/>
          <a:ext cx="7343775" cy="453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448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Adverse events thru 30 days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78679"/>
              </p:ext>
            </p:extLst>
          </p:nvPr>
        </p:nvGraphicFramePr>
        <p:xfrm>
          <a:off x="609596" y="1270863"/>
          <a:ext cx="10972804" cy="45716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434227"/>
                <a:gridCol w="1628312"/>
                <a:gridCol w="1387120"/>
                <a:gridCol w="1507715"/>
                <a:gridCol w="1507715"/>
                <a:gridCol w="1507715"/>
              </a:tblGrid>
              <a:tr h="3812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LRT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NOTION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PARTNER </a:t>
                      </a: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SURTAVI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SAPIEN 3 </a:t>
                      </a:r>
                      <a:r>
                        <a:rPr lang="en-US" sz="2000" dirty="0" smtClean="0">
                          <a:effectLst/>
                        </a:rPr>
                        <a:t>IR</a:t>
                      </a:r>
                      <a:endParaRPr lang="en-US" sz="2000" b="1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Type of transcatheter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valve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Edwards Sapien 3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Medtronic Evolut R or Evolut PRO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Medtronic CoreValve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Edwards Sapien XT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Medtronic CoreValve </a:t>
                      </a:r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or 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Evolut R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Edwards Sapien 3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3296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N=125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N=145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N=1011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N=864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N=1077</a:t>
                      </a:r>
                      <a:endParaRPr 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812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Age (years)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74.6 ± 5.7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79.2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±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4.9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81.5 ± 6.7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79.9 ± 6.2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81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± </a:t>
                      </a: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812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STS score (%)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1.9 ± 0.5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2.9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±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1.6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5.8 ± 2.1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4.4 ± 1.5</a:t>
                      </a:r>
                      <a:endParaRPr lang="en-US" sz="16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 (4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3–6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mr-IN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3)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812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All-cause mortality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0.0%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2.1%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3.9%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2.2%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1.1%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812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Disabling stroke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0.0%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1.4%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3.2%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1.2%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1.0%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45745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Paravalvular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leak (≥ moderate)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0.0%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15.3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r>
                        <a:rPr lang="en-US" sz="1600" baseline="30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‡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3.7%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3.5%*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3.8%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812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Major vascular complications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4.0%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5.6%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7.9%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6.0%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6.1%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812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Major and life-threatening bleeding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4.0%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11.3%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10.4%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12.2%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4.6%</a:t>
                      </a:r>
                      <a:endParaRPr lang="en-US" sz="16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  <a:tr h="38121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New </a:t>
                      </a: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PPM 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implantation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4.8%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34.1%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>
                    <a:lnL w="57150" cap="flat" cmpd="sng" algn="ctr">
                      <a:solidFill>
                        <a:srgbClr val="EC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8.5%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25.9%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10.2%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4411" marR="64411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10321" y="5841156"/>
            <a:ext cx="5463251" cy="276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* Endpoint at hospital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discharge </a:t>
            </a:r>
            <a:r>
              <a:rPr lang="en-US" sz="1200" baseline="300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‡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Endpoint at 3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months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0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Sub-Clinical Leaflet Thrombosis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92876"/>
            <a:ext cx="67243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77C089-D05C-4C27-9060-4CE0BD5ACB8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2114" y="4749801"/>
            <a:ext cx="5915487" cy="4770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2300" b="1" dirty="0" smtClean="0"/>
              <a:t>Any HALT + ≥ Moderate RELM = + HAM</a:t>
            </a:r>
            <a:endParaRPr lang="en-US" sz="23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1" y="1397000"/>
            <a:ext cx="33159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933461" y="2616200"/>
            <a:ext cx="85225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347200" y="3733800"/>
            <a:ext cx="1016000" cy="406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1200" y="5867400"/>
            <a:ext cx="4064000" cy="30777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sz="1200" dirty="0" err="1" smtClean="0"/>
              <a:t>Jilaihawi</a:t>
            </a:r>
            <a:r>
              <a:rPr lang="en-US" sz="1200" dirty="0" smtClean="0"/>
              <a:t>, H. et al. J Am </a:t>
            </a:r>
            <a:r>
              <a:rPr lang="en-US" sz="1200" dirty="0" err="1" smtClean="0"/>
              <a:t>Coll</a:t>
            </a:r>
            <a:r>
              <a:rPr lang="en-US" sz="1200" dirty="0" smtClean="0"/>
              <a:t> </a:t>
            </a:r>
            <a:r>
              <a:rPr lang="en-US" sz="1200" dirty="0" err="1" smtClean="0"/>
              <a:t>Cardiol</a:t>
            </a:r>
            <a:r>
              <a:rPr lang="en-US" sz="1200" dirty="0" smtClean="0"/>
              <a:t> </a:t>
            </a:r>
            <a:r>
              <a:rPr lang="en-US" sz="1200" dirty="0" err="1" smtClean="0"/>
              <a:t>Img</a:t>
            </a:r>
            <a:r>
              <a:rPr lang="en-US" sz="1200" dirty="0" smtClean="0"/>
              <a:t>. 2017;10(4):461-70</a:t>
            </a:r>
            <a:endParaRPr lang="en-US" sz="1200" dirty="0"/>
          </a:p>
        </p:txBody>
      </p:sp>
      <p:pic>
        <p:nvPicPr>
          <p:cNvPr id="10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279401"/>
            <a:ext cx="1625600" cy="7662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7711" y="1905000"/>
            <a:ext cx="1117600" cy="126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6043" y="3225800"/>
            <a:ext cx="10482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1600" y="1803400"/>
            <a:ext cx="5689600" cy="158504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b="1" dirty="0" smtClean="0"/>
              <a:t>HALT: H</a:t>
            </a:r>
            <a:r>
              <a:rPr lang="en-US" dirty="0" smtClean="0"/>
              <a:t>ypo-</a:t>
            </a:r>
            <a:r>
              <a:rPr lang="en-US" b="1" dirty="0" smtClean="0"/>
              <a:t>A</a:t>
            </a:r>
            <a:r>
              <a:rPr lang="en-US" dirty="0" smtClean="0"/>
              <a:t>ttenuating </a:t>
            </a:r>
            <a:r>
              <a:rPr lang="en-US" b="1" dirty="0" smtClean="0"/>
              <a:t>L</a:t>
            </a:r>
            <a:r>
              <a:rPr lang="en-US" dirty="0" smtClean="0"/>
              <a:t>eaflet </a:t>
            </a:r>
            <a:r>
              <a:rPr lang="en-US" b="1" dirty="0" smtClean="0"/>
              <a:t>T</a:t>
            </a:r>
            <a:r>
              <a:rPr lang="en-US" dirty="0" smtClean="0"/>
              <a:t>hickening</a:t>
            </a:r>
          </a:p>
          <a:p>
            <a:endParaRPr lang="en-US" dirty="0" smtClean="0"/>
          </a:p>
          <a:p>
            <a:r>
              <a:rPr lang="en-US" b="1" dirty="0" smtClean="0"/>
              <a:t>RELM: Re</a:t>
            </a:r>
            <a:r>
              <a:rPr lang="en-US" dirty="0" smtClean="0"/>
              <a:t>duced </a:t>
            </a:r>
            <a:r>
              <a:rPr lang="en-US" b="1" dirty="0" smtClean="0"/>
              <a:t>L</a:t>
            </a:r>
            <a:r>
              <a:rPr lang="en-US" dirty="0" smtClean="0"/>
              <a:t>eaflet </a:t>
            </a:r>
            <a:r>
              <a:rPr lang="en-US" b="1" dirty="0" smtClean="0"/>
              <a:t>M</a:t>
            </a:r>
            <a:r>
              <a:rPr lang="en-US" dirty="0" smtClean="0"/>
              <a:t>otion </a:t>
            </a:r>
          </a:p>
          <a:p>
            <a:endParaRPr lang="en-US" dirty="0" smtClean="0"/>
          </a:p>
          <a:p>
            <a:r>
              <a:rPr lang="en-US" b="1" dirty="0" smtClean="0"/>
              <a:t>HAM: H</a:t>
            </a:r>
            <a:r>
              <a:rPr lang="en-US" dirty="0" smtClean="0"/>
              <a:t>ypo-</a:t>
            </a:r>
            <a:r>
              <a:rPr lang="en-US" b="1" dirty="0" smtClean="0"/>
              <a:t>A</a:t>
            </a:r>
            <a:r>
              <a:rPr lang="en-US" dirty="0" smtClean="0"/>
              <a:t>ttenuation affecting </a:t>
            </a:r>
            <a:r>
              <a:rPr lang="en-US" b="1" dirty="0" smtClean="0"/>
              <a:t>M</a:t>
            </a:r>
            <a:r>
              <a:rPr lang="en-US" dirty="0" smtClean="0"/>
              <a:t>otion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Subclinical leaflet thrombosis*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609602" y="1380995"/>
            <a:ext cx="4863297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4D contrast enhanced CT or TEE at 30 days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9602" y="2586671"/>
            <a:ext cx="4863297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ypo-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ttenuating 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eaflet 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hickening (HALT)</a:t>
            </a:r>
          </a:p>
          <a:p>
            <a:pPr algn="ctr"/>
            <a:r>
              <a:rPr lang="en-US" sz="18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12.5%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(n=15/120)</a:t>
            </a:r>
          </a:p>
        </p:txBody>
      </p:sp>
      <p:cxnSp>
        <p:nvCxnSpPr>
          <p:cNvPr id="5" name="Straight Arrow Connector 4"/>
          <p:cNvCxnSpPr>
            <a:stCxn id="9" idx="2"/>
            <a:endCxn id="11" idx="0"/>
          </p:cNvCxnSpPr>
          <p:nvPr/>
        </p:nvCxnSpPr>
        <p:spPr>
          <a:xfrm>
            <a:off x="3041249" y="2024617"/>
            <a:ext cx="0" cy="56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9602" y="3792347"/>
            <a:ext cx="4863297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duced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eaflet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otion (RELM)</a:t>
            </a:r>
          </a:p>
          <a:p>
            <a:pPr algn="ctr"/>
            <a:r>
              <a:rPr lang="en-US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11.0%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(n=13/118)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2" y="4998023"/>
            <a:ext cx="4863297" cy="643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ypoattenuation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ffecting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otion (HAM)</a:t>
            </a:r>
          </a:p>
          <a:p>
            <a:pPr algn="ctr"/>
            <a:r>
              <a:rPr lang="en-US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9.3%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(n=11/118)</a:t>
            </a:r>
          </a:p>
        </p:txBody>
      </p:sp>
      <p:cxnSp>
        <p:nvCxnSpPr>
          <p:cNvPr id="17" name="Straight Arrow Connector 16"/>
          <p:cNvCxnSpPr>
            <a:stCxn id="11" idx="2"/>
            <a:endCxn id="12" idx="0"/>
          </p:cNvCxnSpPr>
          <p:nvPr/>
        </p:nvCxnSpPr>
        <p:spPr>
          <a:xfrm>
            <a:off x="3041249" y="3230292"/>
            <a:ext cx="0" cy="56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3041250" y="4435969"/>
            <a:ext cx="1" cy="562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096002" y="4410577"/>
            <a:ext cx="4863297" cy="643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Only mild </a:t>
            </a:r>
            <a:r>
              <a:rPr lang="en-US" sz="1200" u="sng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duced </a:t>
            </a:r>
            <a:r>
              <a:rPr lang="en-US" sz="1200" u="sng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eaflet </a:t>
            </a:r>
            <a:r>
              <a:rPr lang="en-US" sz="1200" u="sng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otion (RELM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(n=2/13)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6778" y="5686989"/>
            <a:ext cx="475773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*Core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 adjudicated</a:t>
            </a:r>
            <a:endParaRPr lang="en-US" b="1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2" y="2001689"/>
            <a:ext cx="4863297" cy="637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 patients did not undergo CT or TEE at 30 days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 patient’s CT was not interpretable</a:t>
            </a:r>
          </a:p>
        </p:txBody>
      </p:sp>
      <p:cxnSp>
        <p:nvCxnSpPr>
          <p:cNvPr id="6" name="Elbow Connector 5"/>
          <p:cNvCxnSpPr>
            <a:stCxn id="9" idx="2"/>
            <a:endCxn id="16" idx="1"/>
          </p:cNvCxnSpPr>
          <p:nvPr/>
        </p:nvCxnSpPr>
        <p:spPr>
          <a:xfrm rot="16200000" flipH="1">
            <a:off x="4420784" y="645082"/>
            <a:ext cx="295680" cy="30547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>
            <a:stCxn id="12" idx="2"/>
            <a:endCxn id="22" idx="1"/>
          </p:cNvCxnSpPr>
          <p:nvPr/>
        </p:nvCxnSpPr>
        <p:spPr>
          <a:xfrm rot="16200000" flipH="1">
            <a:off x="4420417" y="3056803"/>
            <a:ext cx="296419" cy="30547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096002" y="3216225"/>
            <a:ext cx="4863297" cy="643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CT not interpretable for RELM (n=2/15) </a:t>
            </a:r>
          </a:p>
        </p:txBody>
      </p:sp>
      <p:cxnSp>
        <p:nvCxnSpPr>
          <p:cNvPr id="10" name="Elbow Connector 9"/>
          <p:cNvCxnSpPr>
            <a:stCxn id="11" idx="2"/>
            <a:endCxn id="24" idx="1"/>
          </p:cNvCxnSpPr>
          <p:nvPr/>
        </p:nvCxnSpPr>
        <p:spPr>
          <a:xfrm rot="16200000" flipH="1">
            <a:off x="4414755" y="1856788"/>
            <a:ext cx="307743" cy="30547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72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Subclinical leaflet thrombosis and antiplatelet/anticoagulation therapy*</a:t>
            </a:r>
            <a:endParaRPr lang="en-US" sz="4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818910" y="3898196"/>
            <a:ext cx="4863297" cy="794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ypo-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ttenuating 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eaflet 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hickening (HALT)</a:t>
            </a:r>
          </a:p>
          <a:p>
            <a:pPr algn="ctr"/>
            <a:r>
              <a:rPr lang="en-US" sz="18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14.4%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(n=14/97)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6778" y="5686989"/>
            <a:ext cx="475773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*Core 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 adjudicated</a:t>
            </a:r>
            <a:endParaRPr lang="en-US" b="1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8910" y="1794078"/>
            <a:ext cx="4863297" cy="953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Antiplatelet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therapy only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(aspirin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thienopyridine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or DAPT)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80.8% (n=97/120)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69286" y="1794078"/>
            <a:ext cx="4863297" cy="9536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Oral anticoagulation any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(warfarin or novel oral anticoagulant)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17.5% (n=21/120)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69286" y="3898195"/>
            <a:ext cx="4863297" cy="7940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ypo-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ttenuating 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eaflet </a:t>
            </a:r>
            <a:r>
              <a:rPr lang="en-US" sz="1800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hickening (HALT)</a:t>
            </a:r>
          </a:p>
          <a:p>
            <a:pPr algn="ctr"/>
            <a:r>
              <a:rPr lang="en-US" sz="18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4.8%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(n=1/21)</a:t>
            </a:r>
          </a:p>
        </p:txBody>
      </p:sp>
      <p:cxnSp>
        <p:nvCxnSpPr>
          <p:cNvPr id="7" name="Straight Arrow Connector 6"/>
          <p:cNvCxnSpPr>
            <a:stCxn id="18" idx="2"/>
            <a:endCxn id="11" idx="0"/>
          </p:cNvCxnSpPr>
          <p:nvPr/>
        </p:nvCxnSpPr>
        <p:spPr>
          <a:xfrm>
            <a:off x="3250557" y="2747743"/>
            <a:ext cx="0" cy="1150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0" idx="2"/>
            <a:endCxn id="23" idx="0"/>
          </p:cNvCxnSpPr>
          <p:nvPr/>
        </p:nvCxnSpPr>
        <p:spPr>
          <a:xfrm>
            <a:off x="8900932" y="2747743"/>
            <a:ext cx="0" cy="115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180874" y="3065305"/>
            <a:ext cx="3789745" cy="5153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 antiplatelet or anticoagulation</a:t>
            </a:r>
          </a:p>
          <a:p>
            <a:pPr algn="ctr"/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n=2/120</a:t>
            </a:r>
          </a:p>
        </p:txBody>
      </p:sp>
    </p:spTree>
    <p:extLst>
      <p:ext uri="{BB962C8B-B14F-4D97-AF65-F5344CB8AC3E}">
        <p14:creationId xmlns:p14="http://schemas.microsoft.com/office/powerpoint/2010/main" val="9590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LRT interim analysis Summary</a:t>
            </a:r>
            <a:endParaRPr lang="en-US" sz="48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609600" y="1335649"/>
            <a:ext cx="10972800" cy="4522227"/>
          </a:xfrm>
        </p:spPr>
        <p:txBody>
          <a:bodyPr numCol="1"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r>
              <a:rPr lang="en-US" sz="36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TAVR in low risk patients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 mortality at 30 days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 disabling stroke at 30 days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Low rates of major adverse events at 30 days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Excellent valve hemodynamics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en-US" sz="2800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r>
              <a:rPr lang="en-US" sz="36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Subclinical leaflet thrombosis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Present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 low risk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patients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Higher incidence with antiplatelet therapy than anticoagulation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Not associated with clinical events at 30 days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26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endParaRPr lang="en-US" sz="55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609601" y="1208328"/>
            <a:ext cx="11191875" cy="4522227"/>
          </a:xfrm>
        </p:spPr>
        <p:txBody>
          <a:bodyPr numCol="1" anchor="ctr"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r>
              <a:rPr lang="en-US" sz="32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1.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TAVR appears to be safe and feasible in low risk patients in the short term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endParaRPr lang="en-US" sz="32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r>
              <a:rPr lang="en-US" sz="32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2.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Follow up is required to evaluate long term outcomes of TAVR in low risk patients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r>
              <a:rPr lang="en-US" sz="3200" b="1" dirty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32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Subclinical </a:t>
            </a:r>
            <a:r>
              <a:rPr lang="en-US" sz="32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leaflet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thrombosis is present in low risk TAVR patients at 30 days but long term clinical impact is unknown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endParaRPr lang="en-US" sz="32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  <a:buNone/>
            </a:pPr>
            <a:r>
              <a:rPr lang="en-US" sz="32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4.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Full results with propensity score matched SAVR comparison will be available in the Fall of 2018</a:t>
            </a:r>
            <a:endParaRPr lang="en-US" sz="36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50" y="42176"/>
            <a:ext cx="9564547" cy="1143000"/>
          </a:xfrm>
        </p:spPr>
        <p:txBody>
          <a:bodyPr>
            <a:noAutofit/>
          </a:bodyPr>
          <a:lstStyle/>
          <a:p>
            <a:pPr algn="l"/>
            <a:r>
              <a:rPr lang="en-US" sz="31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Thank you to all of the </a:t>
            </a:r>
            <a:r>
              <a:rPr lang="en-US" sz="31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LRT patients</a:t>
            </a:r>
            <a:r>
              <a:rPr lang="en-US" sz="31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site personnel, and investigators who made this trial possible</a:t>
            </a: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0221" y="1162107"/>
            <a:ext cx="3782535" cy="216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521" y="3396265"/>
            <a:ext cx="3449379" cy="2587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3" y="1162107"/>
            <a:ext cx="2676228" cy="2167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497" y="3405773"/>
            <a:ext cx="2372811" cy="2587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1" y="3396265"/>
            <a:ext cx="3449379" cy="2587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191" y="1173641"/>
            <a:ext cx="3231725" cy="2154483"/>
          </a:xfrm>
          <a:prstGeom prst="rect">
            <a:avLst/>
          </a:prstGeom>
        </p:spPr>
      </p:pic>
      <p:pic>
        <p:nvPicPr>
          <p:cNvPr id="10" name="Picture 9" descr="MedStar.jpg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5196" y="3405774"/>
            <a:ext cx="2475781" cy="2568017"/>
          </a:xfrm>
          <a:prstGeom prst="rect">
            <a:avLst/>
          </a:prstGeom>
        </p:spPr>
      </p:pic>
      <p:pic>
        <p:nvPicPr>
          <p:cNvPr id="11" name="Picture 2" descr="C:\Users\rxt9\Downloads\Image-1.jpg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9619" y="1173641"/>
            <a:ext cx="1991356" cy="2154483"/>
          </a:xfrm>
          <a:prstGeom prst="rect">
            <a:avLst/>
          </a:prstGeom>
          <a:noFill/>
          <a:ln w="76200">
            <a:noFill/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7292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12522" y="776921"/>
            <a:ext cx="10428956" cy="523450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marL="285737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is now the preferred therapy 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AS patients </a:t>
            </a:r>
            <a:endParaRPr lang="en-US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13" lvl="1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Inoperable</a:t>
            </a:r>
          </a:p>
          <a:p>
            <a:pPr marL="742913" lvl="1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High-risk </a:t>
            </a:r>
          </a:p>
          <a:p>
            <a:pPr marL="742913" lvl="1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intermediate-risk </a:t>
            </a:r>
          </a:p>
          <a:p>
            <a:pPr marL="285737" indent="-285737" fontAlgn="base"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econdary benefits associated with TAVR 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13" lvl="1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ICU and hospital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13" lvl="1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rapid QOL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13" lvl="1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frequency of AKI, bleeding, and post-operative AF</a:t>
            </a:r>
          </a:p>
          <a:p>
            <a:pPr marL="742913" lvl="1" indent="-285737">
              <a:spcBef>
                <a:spcPct val="30000"/>
              </a:spcBef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valve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hemodynamics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37" indent="-285737" fontAlgn="base"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110000"/>
              <a:buFontTx/>
              <a:buChar char="•"/>
              <a:defRPr/>
            </a:pPr>
            <a:r>
              <a:rPr lang="en-US" sz="2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TAVR is now being studied in low-risk AS patients </a:t>
            </a:r>
            <a:r>
              <a:rPr lang="en-US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3 under IDE in the USA</a:t>
            </a:r>
            <a:endParaRPr lang="en-US" sz="24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309261" y="30898"/>
            <a:ext cx="5663795" cy="7078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Arial" charset="0"/>
              </a:rPr>
              <a:t>TAVR in Low-Risk Patients</a:t>
            </a:r>
            <a:endParaRPr lang="en-US" sz="4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/>
              <a:cs typeface="Arial" charset="0"/>
            </a:endParaRPr>
          </a:p>
        </p:txBody>
      </p:sp>
      <p:pic>
        <p:nvPicPr>
          <p:cNvPr id="4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0161" y="115392"/>
            <a:ext cx="1625600" cy="76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402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1754" y="116626"/>
            <a:ext cx="4798806" cy="70788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Arial" charset="0"/>
              </a:rPr>
              <a:t>TAVR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 W3"/>
                <a:cs typeface="Arial" charset="0"/>
              </a:rPr>
              <a:t>Guidelines 2018</a:t>
            </a:r>
            <a:endParaRPr lang="en-US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 W3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38100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Calibri"/>
              </a:rPr>
              <a:t>The “New” AHA/ACC Focused Update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60" y="1185163"/>
            <a:ext cx="7186640" cy="127480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9F402AF-3D9B-4074-97FB-AB82F26D2067}"/>
              </a:ext>
            </a:extLst>
          </p:cNvPr>
          <p:cNvGrpSpPr/>
          <p:nvPr/>
        </p:nvGrpSpPr>
        <p:grpSpPr>
          <a:xfrm>
            <a:off x="4648200" y="2508671"/>
            <a:ext cx="2667000" cy="865432"/>
            <a:chOff x="916483" y="-50136"/>
            <a:chExt cx="2030015" cy="12701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7133465-10E2-429A-85F0-EE8A95CCE9DD}"/>
                </a:ext>
              </a:extLst>
            </p:cNvPr>
            <p:cNvSpPr/>
            <p:nvPr/>
          </p:nvSpPr>
          <p:spPr>
            <a:xfrm>
              <a:off x="916483" y="-50136"/>
              <a:ext cx="2030015" cy="1218010"/>
            </a:xfrm>
            <a:prstGeom prst="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225771A-827F-4FBE-B154-DA9272135378}"/>
                </a:ext>
              </a:extLst>
            </p:cNvPr>
            <p:cNvSpPr txBox="1"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ysClr val="window" lastClr="FFFFFF"/>
                  </a:solidFill>
                  <a:latin typeface="Calibri"/>
                </a:rPr>
                <a:t>Severe AS Symptomatic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5AAD384-E979-4D38-B5D7-C659A93F5B91}"/>
              </a:ext>
            </a:extLst>
          </p:cNvPr>
          <p:cNvGrpSpPr/>
          <p:nvPr/>
        </p:nvGrpSpPr>
        <p:grpSpPr>
          <a:xfrm>
            <a:off x="1981200" y="4133432"/>
            <a:ext cx="1600200" cy="677520"/>
            <a:chOff x="677199" y="1984"/>
            <a:chExt cx="2273199" cy="121800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A2EF114-4B3E-47C4-8FEE-FB70C7BB66D5}"/>
                </a:ext>
              </a:extLst>
            </p:cNvPr>
            <p:cNvSpPr/>
            <p:nvPr/>
          </p:nvSpPr>
          <p:spPr>
            <a:xfrm>
              <a:off x="916483" y="1984"/>
              <a:ext cx="1725513" cy="1218009"/>
            </a:xfrm>
            <a:prstGeom prst="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06BF721-1FDF-4DEC-83AE-0358D392F670}"/>
                </a:ext>
              </a:extLst>
            </p:cNvPr>
            <p:cNvSpPr txBox="1"/>
            <p:nvPr/>
          </p:nvSpPr>
          <p:spPr>
            <a:xfrm>
              <a:off x="677199" y="1984"/>
              <a:ext cx="2273199" cy="121800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/>
                </a:rPr>
                <a:t>Low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C674C8-9E52-4C3E-B606-CB7C7294604F}"/>
              </a:ext>
            </a:extLst>
          </p:cNvPr>
          <p:cNvSpPr txBox="1"/>
          <p:nvPr/>
        </p:nvSpPr>
        <p:spPr>
          <a:xfrm>
            <a:off x="4542674" y="3251576"/>
            <a:ext cx="2952727" cy="50782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Surgical Risk Strata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626236A-DD61-4412-BAA5-55A9FD804CD2}"/>
              </a:ext>
            </a:extLst>
          </p:cNvPr>
          <p:cNvGrpSpPr/>
          <p:nvPr/>
        </p:nvGrpSpPr>
        <p:grpSpPr>
          <a:xfrm>
            <a:off x="3618812" y="4125152"/>
            <a:ext cx="2096189" cy="677520"/>
            <a:chOff x="916483" y="1984"/>
            <a:chExt cx="1536227" cy="1218009"/>
          </a:xfrm>
          <a:solidFill>
            <a:srgbClr val="00B050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42EBFE3B-32B2-42B7-A00B-11CAAAEBC99E}"/>
                </a:ext>
              </a:extLst>
            </p:cNvPr>
            <p:cNvSpPr/>
            <p:nvPr/>
          </p:nvSpPr>
          <p:spPr>
            <a:xfrm>
              <a:off x="916483" y="1984"/>
              <a:ext cx="1522512" cy="1218009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4A91D3C-37F4-462F-841F-1DAD184E67B1}"/>
                </a:ext>
              </a:extLst>
            </p:cNvPr>
            <p:cNvSpPr txBox="1"/>
            <p:nvPr/>
          </p:nvSpPr>
          <p:spPr>
            <a:xfrm>
              <a:off x="930199" y="1984"/>
              <a:ext cx="1522511" cy="12180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/>
                </a:rPr>
                <a:t>Intermediate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CA3FD3D-0465-47C0-A762-BA49224A8AF9}"/>
              </a:ext>
            </a:extLst>
          </p:cNvPr>
          <p:cNvGrpSpPr/>
          <p:nvPr/>
        </p:nvGrpSpPr>
        <p:grpSpPr>
          <a:xfrm>
            <a:off x="5867401" y="4125152"/>
            <a:ext cx="2153856" cy="677520"/>
            <a:chOff x="699449" y="1984"/>
            <a:chExt cx="2059554" cy="1218009"/>
          </a:xfrm>
          <a:solidFill>
            <a:srgbClr val="00B050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5A5B42C-9AA7-4A05-B019-845CC36368E7}"/>
                </a:ext>
              </a:extLst>
            </p:cNvPr>
            <p:cNvSpPr/>
            <p:nvPr/>
          </p:nvSpPr>
          <p:spPr>
            <a:xfrm>
              <a:off x="916483" y="1984"/>
              <a:ext cx="1725513" cy="1218009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22AC0D4-E07C-482D-819D-6C89D51C4CE8}"/>
                </a:ext>
              </a:extLst>
            </p:cNvPr>
            <p:cNvSpPr txBox="1"/>
            <p:nvPr/>
          </p:nvSpPr>
          <p:spPr>
            <a:xfrm>
              <a:off x="699449" y="1984"/>
              <a:ext cx="2059554" cy="121800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/>
                </a:rPr>
                <a:t>High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A7B3382-806D-4845-BB73-F7F155A8455C}"/>
              </a:ext>
            </a:extLst>
          </p:cNvPr>
          <p:cNvGrpSpPr/>
          <p:nvPr/>
        </p:nvGrpSpPr>
        <p:grpSpPr>
          <a:xfrm>
            <a:off x="8153400" y="4125152"/>
            <a:ext cx="1828800" cy="685800"/>
            <a:chOff x="916483" y="1984"/>
            <a:chExt cx="1522512" cy="1232894"/>
          </a:xfrm>
          <a:solidFill>
            <a:srgbClr val="00B05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C419A9B-A929-4DC7-AF4B-485892BCA6AC}"/>
                </a:ext>
              </a:extLst>
            </p:cNvPr>
            <p:cNvSpPr/>
            <p:nvPr/>
          </p:nvSpPr>
          <p:spPr>
            <a:xfrm>
              <a:off x="916483" y="1984"/>
              <a:ext cx="1522512" cy="1218009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A71F0F8-A003-4E6C-95EC-E9326E91BFA6}"/>
                </a:ext>
              </a:extLst>
            </p:cNvPr>
            <p:cNvSpPr txBox="1"/>
            <p:nvPr/>
          </p:nvSpPr>
          <p:spPr>
            <a:xfrm>
              <a:off x="916484" y="16870"/>
              <a:ext cx="1522511" cy="121800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algn="ctr" defTabSz="244463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ysClr val="window" lastClr="FFFFFF"/>
                  </a:solidFill>
                  <a:latin typeface="Calibri"/>
                </a:rPr>
                <a:t>Prohibitive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F8A662B-A481-42DB-BF5B-9D0F1CF78CDB}"/>
              </a:ext>
            </a:extLst>
          </p:cNvPr>
          <p:cNvSpPr/>
          <p:nvPr/>
        </p:nvSpPr>
        <p:spPr bwMode="auto">
          <a:xfrm>
            <a:off x="8153400" y="5158668"/>
            <a:ext cx="18288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76" charset="-128"/>
              </a:rPr>
              <a:t>TAVR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540652-D6A9-4D9D-B97A-FEF71FF7A18A}"/>
              </a:ext>
            </a:extLst>
          </p:cNvPr>
          <p:cNvSpPr txBox="1"/>
          <p:nvPr/>
        </p:nvSpPr>
        <p:spPr>
          <a:xfrm>
            <a:off x="8813576" y="5711119"/>
            <a:ext cx="482824" cy="52322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C9CE1EA6-B3EA-43A7-8D23-D3398ADFD8D6}"/>
              </a:ext>
            </a:extLst>
          </p:cNvPr>
          <p:cNvSpPr/>
          <p:nvPr/>
        </p:nvSpPr>
        <p:spPr bwMode="auto">
          <a:xfrm>
            <a:off x="5867400" y="5158668"/>
            <a:ext cx="20574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76" charset="-128"/>
              </a:rPr>
              <a:t>SAVR or TAVR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4D5014C-1F5E-4758-83F6-19CAC0A522B3}"/>
              </a:ext>
            </a:extLst>
          </p:cNvPr>
          <p:cNvSpPr txBox="1"/>
          <p:nvPr/>
        </p:nvSpPr>
        <p:spPr>
          <a:xfrm>
            <a:off x="6603776" y="5692070"/>
            <a:ext cx="482824" cy="52322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FEE1738-11B2-4B79-96E5-DE514644587D}"/>
              </a:ext>
            </a:extLst>
          </p:cNvPr>
          <p:cNvSpPr/>
          <p:nvPr/>
        </p:nvSpPr>
        <p:spPr bwMode="auto">
          <a:xfrm>
            <a:off x="3581400" y="5158668"/>
            <a:ext cx="20574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76" charset="-128"/>
              </a:rPr>
              <a:t>SAVR or TAVR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0BEECF1-B3C1-4375-AA49-5D7286C7BACE}"/>
              </a:ext>
            </a:extLst>
          </p:cNvPr>
          <p:cNvSpPr txBox="1"/>
          <p:nvPr/>
        </p:nvSpPr>
        <p:spPr>
          <a:xfrm>
            <a:off x="4267201" y="5692070"/>
            <a:ext cx="813035" cy="5232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IIa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5AE6E6B-4DD8-4AA3-96D1-1B83C117BC4C}"/>
              </a:ext>
            </a:extLst>
          </p:cNvPr>
          <p:cNvSpPr/>
          <p:nvPr/>
        </p:nvSpPr>
        <p:spPr bwMode="auto">
          <a:xfrm>
            <a:off x="2133602" y="5158668"/>
            <a:ext cx="127902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76" charset="-128"/>
              </a:rPr>
              <a:t>SAVR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389A9A-5A9E-4B77-BE52-FA1424DC05C1}"/>
              </a:ext>
            </a:extLst>
          </p:cNvPr>
          <p:cNvSpPr txBox="1"/>
          <p:nvPr/>
        </p:nvSpPr>
        <p:spPr>
          <a:xfrm>
            <a:off x="2514600" y="5711119"/>
            <a:ext cx="470000" cy="52322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IB</a:t>
            </a:r>
          </a:p>
        </p:txBody>
      </p:sp>
      <p:sp>
        <p:nvSpPr>
          <p:cNvPr id="38" name="Right Brace 37"/>
          <p:cNvSpPr/>
          <p:nvPr/>
        </p:nvSpPr>
        <p:spPr>
          <a:xfrm rot="16200000">
            <a:off x="5796596" y="229559"/>
            <a:ext cx="454555" cy="7307060"/>
          </a:xfrm>
          <a:prstGeom prst="rightBrace">
            <a:avLst>
              <a:gd name="adj1" fmla="val 8333"/>
              <a:gd name="adj2" fmla="val 4987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67402" y="4810954"/>
            <a:ext cx="4343398" cy="3847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TAVR FDA approved indications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648456" y="4989252"/>
            <a:ext cx="2218947" cy="0"/>
          </a:xfrm>
          <a:prstGeom prst="straightConnector1">
            <a:avLst/>
          </a:pr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79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856549" y="1678603"/>
            <a:ext cx="10212008" cy="3318050"/>
            <a:chOff x="882226" y="1466661"/>
            <a:chExt cx="5703914" cy="2628758"/>
          </a:xfrm>
        </p:grpSpPr>
        <p:sp>
          <p:nvSpPr>
            <p:cNvPr id="9" name="TextBox 8"/>
            <p:cNvSpPr txBox="1"/>
            <p:nvPr/>
          </p:nvSpPr>
          <p:spPr>
            <a:xfrm rot="16200000">
              <a:off x="7324" y="2341563"/>
              <a:ext cx="1964690" cy="21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Number of patients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50541" y="3656374"/>
              <a:ext cx="1143000" cy="43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Low </a:t>
              </a:r>
            </a:p>
            <a:p>
              <a:pPr algn="ctr"/>
              <a:r>
                <a: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STS &lt;3%</a:t>
              </a:r>
              <a:endPara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0000" y="3656509"/>
              <a:ext cx="1143000" cy="43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latin typeface="Arial" charset="0"/>
                  <a:ea typeface="Arial" charset="0"/>
                  <a:cs typeface="Arial" charset="0"/>
                </a:rPr>
                <a:t>Intermediate</a:t>
              </a:r>
            </a:p>
            <a:p>
              <a:pPr algn="ctr"/>
              <a:r>
                <a:rPr lang="en-US" sz="1500" b="1" dirty="0" smtClean="0">
                  <a:latin typeface="Arial" charset="0"/>
                  <a:ea typeface="Arial" charset="0"/>
                  <a:cs typeface="Arial" charset="0"/>
                </a:rPr>
                <a:t>STS 3-8%</a:t>
              </a:r>
              <a:endParaRPr lang="en-US" sz="15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6570" y="3656509"/>
              <a:ext cx="1143000" cy="43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High</a:t>
              </a:r>
            </a:p>
            <a:p>
              <a:pPr algn="ctr"/>
              <a:r>
                <a: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STS 8-15%</a:t>
              </a:r>
              <a:endPara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43140" y="3656374"/>
              <a:ext cx="1143000" cy="43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Extreme</a:t>
              </a:r>
            </a:p>
            <a:p>
              <a:pPr algn="ctr"/>
              <a:r>
                <a:rPr lang="en-US" sz="1500" b="1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STS &gt;15%</a:t>
              </a:r>
              <a:endParaRPr lang="en-US" sz="15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75" y="1386908"/>
            <a:ext cx="10049256" cy="306324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16200000">
            <a:off x="7499156" y="1598716"/>
            <a:ext cx="416689" cy="7150667"/>
          </a:xfrm>
          <a:prstGeom prst="leftBrace">
            <a:avLst>
              <a:gd name="adj1" fmla="val 36111"/>
              <a:gd name="adj2" fmla="val 50000"/>
            </a:avLst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54639" y="5535047"/>
            <a:ext cx="3877128" cy="38471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FDA approved indications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6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2649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55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LRT  Study objective</a:t>
            </a:r>
            <a:endParaRPr lang="en-US" sz="55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609600" y="1335649"/>
            <a:ext cx="10972800" cy="4522227"/>
          </a:xfrm>
        </p:spPr>
        <p:txBody>
          <a:bodyPr numCol="1" anchor="ctr"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SzPct val="110000"/>
              <a:buNone/>
            </a:pP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To assess the </a:t>
            </a:r>
            <a:r>
              <a:rPr lang="en-US" sz="3600" b="1" dirty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safety and feasibility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 of Transcatheter Aortic Valve Replacement (</a:t>
            </a:r>
            <a:r>
              <a:rPr lang="en-US" sz="3600" b="1" dirty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TAVR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) with commercially available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valves in patients with </a:t>
            </a:r>
            <a:r>
              <a:rPr lang="en-US" sz="36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symptomatic severe aortic </a:t>
            </a:r>
            <a:r>
              <a:rPr lang="en-US" sz="3600" b="1" dirty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stenosis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who are </a:t>
            </a:r>
            <a:r>
              <a:rPr lang="en-US" sz="36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low risk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(STS score ≤3%) for </a:t>
            </a: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SAVR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1353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4080" y="130631"/>
            <a:ext cx="10402783" cy="1044575"/>
          </a:xfrm>
        </p:spPr>
        <p:txBody>
          <a:bodyPr>
            <a:noAutofit/>
          </a:bodyPr>
          <a:lstStyle/>
          <a:p>
            <a:pPr eaLnBrk="1" hangingPunct="1"/>
            <a:r>
              <a:rPr lang="da-DK" sz="3200" b="1" dirty="0" smtClean="0">
                <a:solidFill>
                  <a:srgbClr val="002060"/>
                </a:solidFill>
                <a:latin typeface="Trebuchet MS" charset="0"/>
                <a:cs typeface="Trebuchet MS" charset="0"/>
              </a:rPr>
              <a:t>Low Risk TAVR (LRT </a:t>
            </a:r>
            <a:r>
              <a:rPr lang="da-DK" sz="3200" b="1" dirty="0">
                <a:solidFill>
                  <a:srgbClr val="002060"/>
                </a:solidFill>
                <a:latin typeface="Trebuchet MS" charset="0"/>
                <a:cs typeface="Trebuchet MS" charset="0"/>
              </a:rPr>
              <a:t>T</a:t>
            </a:r>
            <a:r>
              <a:rPr lang="da-DK" sz="3200" b="1" dirty="0" smtClean="0">
                <a:solidFill>
                  <a:srgbClr val="002060"/>
                </a:solidFill>
                <a:latin typeface="Trebuchet MS" charset="0"/>
                <a:cs typeface="Trebuchet MS" charset="0"/>
              </a:rPr>
              <a:t>rial)</a:t>
            </a:r>
            <a:r>
              <a:rPr lang="da-DK" sz="3200" dirty="0" smtClean="0">
                <a:solidFill>
                  <a:srgbClr val="002060"/>
                </a:solidFill>
                <a:latin typeface="Trebuchet MS" charset="0"/>
                <a:cs typeface="Trebuchet MS" charset="0"/>
              </a:rPr>
              <a:t> </a:t>
            </a:r>
            <a:r>
              <a:rPr lang="da-DK" sz="2400" dirty="0" smtClean="0">
                <a:solidFill>
                  <a:srgbClr val="002060"/>
                </a:solidFill>
                <a:latin typeface="Trebuchet MS" charset="0"/>
                <a:cs typeface="Trebuchet MS" charset="0"/>
              </a:rPr>
              <a:t>Investigator-Sponsored Study </a:t>
            </a:r>
            <a:r>
              <a:rPr lang="da-DK" sz="2400" dirty="0" smtClean="0">
                <a:solidFill>
                  <a:srgbClr val="FF0000"/>
                </a:solidFill>
                <a:latin typeface="Trebuchet MS" charset="0"/>
                <a:cs typeface="Trebuchet MS" charset="0"/>
              </a:rPr>
              <a:t/>
            </a:r>
            <a:br>
              <a:rPr lang="da-DK" sz="2400" dirty="0" smtClean="0">
                <a:solidFill>
                  <a:srgbClr val="FF0000"/>
                </a:solidFill>
                <a:latin typeface="Trebuchet MS" charset="0"/>
                <a:cs typeface="Trebuchet MS" charset="0"/>
              </a:rPr>
            </a:br>
            <a:r>
              <a:rPr lang="da-DK" sz="2400" dirty="0" smtClean="0">
                <a:solidFill>
                  <a:schemeClr val="tx2"/>
                </a:solidFill>
                <a:latin typeface="Trebuchet MS" charset="0"/>
                <a:cs typeface="Trebuchet MS" charset="0"/>
              </a:rPr>
              <a:t>First in the USA under IDE to study low</a:t>
            </a:r>
            <a:r>
              <a:rPr lang="da-DK" sz="2400" dirty="0">
                <a:solidFill>
                  <a:schemeClr val="tx2"/>
                </a:solidFill>
                <a:latin typeface="Trebuchet MS" charset="0"/>
                <a:cs typeface="Trebuchet MS" charset="0"/>
              </a:rPr>
              <a:t>-</a:t>
            </a:r>
            <a:r>
              <a:rPr lang="da-DK" sz="2400" dirty="0" smtClean="0">
                <a:solidFill>
                  <a:schemeClr val="tx2"/>
                </a:solidFill>
                <a:latin typeface="Trebuchet MS" charset="0"/>
                <a:cs typeface="Trebuchet MS" charset="0"/>
              </a:rPr>
              <a:t>risk pts with AS undergoing TAVR</a:t>
            </a:r>
            <a:endParaRPr lang="da-DK" sz="2400" i="1" dirty="0">
              <a:solidFill>
                <a:schemeClr val="tx2"/>
              </a:solidFill>
              <a:latin typeface="Trebuchet MS" charset="0"/>
              <a:cs typeface="Trebuchet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262505"/>
              </p:ext>
            </p:extLst>
          </p:nvPr>
        </p:nvGraphicFramePr>
        <p:xfrm>
          <a:off x="1763714" y="1317708"/>
          <a:ext cx="8693151" cy="46311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38392"/>
                <a:gridCol w="6254759"/>
              </a:tblGrid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ヒラギノ角ゴ Pro W3" pitchFamily="1" charset="-128"/>
                          <a:cs typeface="Trebuchet MS"/>
                        </a:rPr>
                        <a:t>Objective:</a:t>
                      </a:r>
                    </a:p>
                  </a:txBody>
                  <a:tcPr marL="91407" marR="91407" marT="60975" marB="60975" anchor="ctr" horzOverflow="overflow">
                    <a:lnL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To assess safety and feasibility of commercially available TAVR devices in patients with symptomatic severe AS at low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risk for SAVR (STS ≤3%)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dirty="0" smtClean="0">
                          <a:latin typeface="Trebuchet MS"/>
                          <a:cs typeface="Trebuchet MS"/>
                        </a:rPr>
                        <a:t>Primary Endpoint: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ea typeface="ヒラギノ角ゴ Pro W3" pitchFamily="1" charset="-128"/>
                        <a:cs typeface="Trebuchet MS"/>
                      </a:endParaRPr>
                    </a:p>
                  </a:txBody>
                  <a:tcPr marL="91407" marR="91407" marT="60975" marB="60975" anchor="ctr" horzOverflow="overflow">
                    <a:lnL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 All cause mortality at 30 days</a:t>
                      </a:r>
                    </a:p>
                  </a:txBody>
                  <a:tcPr marL="38100" marR="38100" marT="0" marB="0" anchor="ctr">
                    <a:lnL>
                      <a:noFill/>
                    </a:lnL>
                    <a:lnR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3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Trebuchet MS"/>
                          <a:ea typeface="+mn-ea"/>
                          <a:cs typeface="Trebuchet MS"/>
                        </a:rPr>
                        <a:t>Secondary outcomes: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ea typeface="ヒラギノ角ゴ Pro W3" pitchFamily="1" charset="-128"/>
                        <a:cs typeface="Trebuchet MS"/>
                      </a:endParaRPr>
                    </a:p>
                  </a:txBody>
                  <a:tcPr marL="91407" marR="91407" marT="60975" marB="60975" anchor="ctr" horzOverflow="overflow">
                    <a:lnL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Composite of major adverse events at 30 days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Safety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 and efficacy (NYHA),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echocardiographic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 outcomes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HALT evaluation by CT or Echo at 30 days</a:t>
                      </a:r>
                    </a:p>
                  </a:txBody>
                  <a:tcPr marL="38100" marR="38100" marT="0" marB="0" anchor="ctr">
                    <a:lnL>
                      <a:noFill/>
                    </a:lnL>
                    <a:lnR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ヒラギノ角ゴ Pro W3" pitchFamily="1" charset="-128"/>
                          <a:cs typeface="Trebuchet MS"/>
                        </a:rPr>
                        <a:t>Design:</a:t>
                      </a:r>
                    </a:p>
                  </a:txBody>
                  <a:tcPr marL="91407" marR="91407" marT="60975" marB="60975" anchor="ctr" horzOverflow="overflow">
                    <a:lnL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Prospective, multicenter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, registry, propensity matched to STS database for isolated SAVR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ヒラギノ角ゴ Pro W3" pitchFamily="1" charset="-128"/>
                          <a:cs typeface="Trebuchet MS"/>
                        </a:rPr>
                        <a:t>Enrollment period:</a:t>
                      </a:r>
                    </a:p>
                  </a:txBody>
                  <a:tcPr marL="91407" marR="91407" marT="60975" marB="60975" anchor="ctr" horzOverflow="overflow">
                    <a:lnL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 TAVR: January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 2016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– February 2018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38100" marR="38100" marT="0" marB="0" anchor="ctr">
                    <a:lnL>
                      <a:noFill/>
                    </a:lnL>
                    <a:lnR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4C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0161" y="269765"/>
            <a:ext cx="1625600" cy="7662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67641" y="6235657"/>
            <a:ext cx="1776444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is-IS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NCT02628899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LRT Study Design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64188" y="1721873"/>
            <a:ext cx="2272013" cy="1136007"/>
            <a:chOff x="142" y="1260967"/>
            <a:chExt cx="2272013" cy="1136006"/>
          </a:xfrm>
          <a:solidFill>
            <a:srgbClr val="002060"/>
          </a:solidFill>
        </p:grpSpPr>
        <p:sp>
          <p:nvSpPr>
            <p:cNvPr id="35" name="Rounded Rectangle 34"/>
            <p:cNvSpPr/>
            <p:nvPr/>
          </p:nvSpPr>
          <p:spPr>
            <a:xfrm>
              <a:off x="142" y="1260967"/>
              <a:ext cx="2272013" cy="1136006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33414" y="1294239"/>
              <a:ext cx="2205469" cy="10694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algn="ctr" defTabSz="11111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>
                  <a:solidFill>
                    <a:schemeClr val="bg1"/>
                  </a:solidFill>
                </a:rPr>
                <a:t>Low Surgical </a:t>
              </a:r>
              <a:r>
                <a:rPr lang="en-US" sz="2500" dirty="0" smtClean="0">
                  <a:solidFill>
                    <a:schemeClr val="bg1"/>
                  </a:solidFill>
                </a:rPr>
                <a:t>Risk STS ≤ 3</a:t>
              </a:r>
              <a:endParaRPr lang="en-US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Straight Connector 5"/>
          <p:cNvSpPr/>
          <p:nvPr/>
        </p:nvSpPr>
        <p:spPr>
          <a:xfrm>
            <a:off x="2091390" y="2857879"/>
            <a:ext cx="227201" cy="9293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29389"/>
                </a:lnTo>
                <a:lnTo>
                  <a:pt x="227201" y="929389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318588" y="3141879"/>
            <a:ext cx="2643624" cy="1290776"/>
            <a:chOff x="454544" y="2680975"/>
            <a:chExt cx="2643624" cy="1290776"/>
          </a:xfrm>
        </p:grpSpPr>
        <p:sp>
          <p:nvSpPr>
            <p:cNvPr id="33" name="Rounded Rectangle 32"/>
            <p:cNvSpPr/>
            <p:nvPr/>
          </p:nvSpPr>
          <p:spPr>
            <a:xfrm>
              <a:off x="454544" y="2680975"/>
              <a:ext cx="2643624" cy="129077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7"/>
            <p:cNvSpPr/>
            <p:nvPr/>
          </p:nvSpPr>
          <p:spPr>
            <a:xfrm>
              <a:off x="492350" y="2718781"/>
              <a:ext cx="2568012" cy="1215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defTabSz="711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Heart Team Evaluation</a:t>
              </a:r>
            </a:p>
            <a:p>
              <a:pPr defTabSz="711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-</a:t>
              </a:r>
              <a:r>
                <a:rPr lang="en-US" sz="1500" dirty="0"/>
                <a:t>Eligible for </a:t>
              </a:r>
              <a:r>
                <a:rPr lang="en-US" sz="1500" dirty="0" err="1"/>
                <a:t>transfemoral</a:t>
              </a:r>
              <a:r>
                <a:rPr lang="en-US" sz="1500" dirty="0"/>
                <a:t> TAVR</a:t>
              </a:r>
            </a:p>
            <a:p>
              <a:pPr defTabSz="711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-No high-risk surgical criteria independent of STS score</a:t>
              </a:r>
            </a:p>
            <a:p>
              <a:pPr algn="ctr" defTabSz="711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dirty="0"/>
            </a:p>
          </p:txBody>
        </p:sp>
      </p:grpSp>
      <p:sp>
        <p:nvSpPr>
          <p:cNvPr id="7" name="Straight Connector 8"/>
          <p:cNvSpPr/>
          <p:nvPr/>
        </p:nvSpPr>
        <p:spPr>
          <a:xfrm>
            <a:off x="2091390" y="2857879"/>
            <a:ext cx="227201" cy="24131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13156"/>
                </a:lnTo>
                <a:lnTo>
                  <a:pt x="227201" y="2413156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318589" y="4716657"/>
            <a:ext cx="2119099" cy="1108755"/>
            <a:chOff x="454544" y="4255753"/>
            <a:chExt cx="2119098" cy="1108754"/>
          </a:xfrm>
        </p:grpSpPr>
        <p:sp>
          <p:nvSpPr>
            <p:cNvPr id="31" name="Rounded Rectangle 30"/>
            <p:cNvSpPr/>
            <p:nvPr/>
          </p:nvSpPr>
          <p:spPr>
            <a:xfrm>
              <a:off x="454544" y="4255753"/>
              <a:ext cx="2119098" cy="110875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10"/>
            <p:cNvSpPr/>
            <p:nvPr/>
          </p:nvSpPr>
          <p:spPr>
            <a:xfrm>
              <a:off x="487018" y="4288227"/>
              <a:ext cx="2054150" cy="1043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 defTabSz="711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/>
                <a:t>Transfemoral</a:t>
              </a:r>
              <a:r>
                <a:rPr lang="en-US" sz="1600" dirty="0"/>
                <a:t> TAVR </a:t>
              </a:r>
              <a:endParaRPr lang="en-US" sz="1600" dirty="0" smtClean="0"/>
            </a:p>
            <a:p>
              <a:pPr algn="ctr" defTabSz="7111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200 patients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5815" y="1721873"/>
            <a:ext cx="2272013" cy="1136007"/>
            <a:chOff x="3211769" y="1260967"/>
            <a:chExt cx="2272013" cy="1136006"/>
          </a:xfrm>
        </p:grpSpPr>
        <p:sp>
          <p:nvSpPr>
            <p:cNvPr id="29" name="Rounded Rectangle 28"/>
            <p:cNvSpPr/>
            <p:nvPr/>
          </p:nvSpPr>
          <p:spPr>
            <a:xfrm>
              <a:off x="3211769" y="1260967"/>
              <a:ext cx="2272013" cy="113600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12"/>
            <p:cNvSpPr/>
            <p:nvPr/>
          </p:nvSpPr>
          <p:spPr>
            <a:xfrm>
              <a:off x="3245041" y="1294239"/>
              <a:ext cx="2205469" cy="106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algn="ctr" defTabSz="11111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>
                  <a:solidFill>
                    <a:schemeClr val="tx1"/>
                  </a:solidFill>
                </a:rPr>
                <a:t>1:1 Matched SAVR Patients</a:t>
              </a:r>
            </a:p>
          </p:txBody>
        </p:sp>
      </p:grpSp>
      <p:sp>
        <p:nvSpPr>
          <p:cNvPr id="10" name="Straight Connector 13"/>
          <p:cNvSpPr/>
          <p:nvPr/>
        </p:nvSpPr>
        <p:spPr>
          <a:xfrm>
            <a:off x="5303018" y="2857880"/>
            <a:ext cx="227201" cy="6237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23713"/>
                </a:lnTo>
                <a:lnTo>
                  <a:pt x="227201" y="623713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5530217" y="3141881"/>
            <a:ext cx="1817611" cy="679423"/>
            <a:chOff x="3666172" y="2680975"/>
            <a:chExt cx="1817610" cy="679422"/>
          </a:xfrm>
        </p:grpSpPr>
        <p:sp>
          <p:nvSpPr>
            <p:cNvPr id="27" name="Rounded Rectangle 26"/>
            <p:cNvSpPr/>
            <p:nvPr/>
          </p:nvSpPr>
          <p:spPr>
            <a:xfrm>
              <a:off x="3666172" y="2680975"/>
              <a:ext cx="1817610" cy="67942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15"/>
            <p:cNvSpPr/>
            <p:nvPr/>
          </p:nvSpPr>
          <p:spPr>
            <a:xfrm>
              <a:off x="3686072" y="2700875"/>
              <a:ext cx="1777810" cy="639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Propensity </a:t>
              </a:r>
              <a:r>
                <a:rPr lang="en-US" sz="1500" dirty="0" smtClean="0"/>
                <a:t>matched based </a:t>
              </a:r>
              <a:r>
                <a:rPr lang="en-US" sz="1500" dirty="0"/>
                <a:t>on </a:t>
              </a:r>
              <a:r>
                <a:rPr lang="en-US" sz="1500" dirty="0" smtClean="0"/>
                <a:t>likelihood to receive TAVR or SAVR</a:t>
              </a:r>
              <a:endParaRPr lang="en-US" sz="1500" dirty="0"/>
            </a:p>
          </p:txBody>
        </p:sp>
      </p:grpSp>
      <p:sp>
        <p:nvSpPr>
          <p:cNvPr id="12" name="Straight Connector 16"/>
          <p:cNvSpPr/>
          <p:nvPr/>
        </p:nvSpPr>
        <p:spPr>
          <a:xfrm>
            <a:off x="5303018" y="2857879"/>
            <a:ext cx="227201" cy="17485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8524"/>
                </a:lnTo>
                <a:lnTo>
                  <a:pt x="227201" y="1748524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5530216" y="4105306"/>
            <a:ext cx="2186640" cy="1002196"/>
            <a:chOff x="3666172" y="3644400"/>
            <a:chExt cx="2186640" cy="1002196"/>
          </a:xfrm>
        </p:grpSpPr>
        <p:sp>
          <p:nvSpPr>
            <p:cNvPr id="25" name="Rounded Rectangle 24"/>
            <p:cNvSpPr/>
            <p:nvPr/>
          </p:nvSpPr>
          <p:spPr>
            <a:xfrm>
              <a:off x="3666172" y="3644400"/>
              <a:ext cx="2186640" cy="100219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18"/>
            <p:cNvSpPr/>
            <p:nvPr/>
          </p:nvSpPr>
          <p:spPr>
            <a:xfrm>
              <a:off x="3695525" y="3673753"/>
              <a:ext cx="2127934" cy="943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Outcomes extracted from </a:t>
              </a:r>
              <a:r>
                <a:rPr lang="en-US" sz="1500" dirty="0" smtClean="0"/>
                <a:t>STS for mortality through 30 days from the STS data</a:t>
              </a:r>
              <a:endParaRPr lang="en-US" sz="1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15832" y="1721873"/>
            <a:ext cx="2272013" cy="1136007"/>
            <a:chOff x="6051787" y="1260967"/>
            <a:chExt cx="2272013" cy="1136006"/>
          </a:xfrm>
        </p:grpSpPr>
        <p:sp>
          <p:nvSpPr>
            <p:cNvPr id="23" name="Rounded Rectangle 22"/>
            <p:cNvSpPr/>
            <p:nvPr/>
          </p:nvSpPr>
          <p:spPr>
            <a:xfrm>
              <a:off x="6051787" y="1260967"/>
              <a:ext cx="2272013" cy="1136006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Rounded Rectangle 20"/>
            <p:cNvSpPr/>
            <p:nvPr/>
          </p:nvSpPr>
          <p:spPr>
            <a:xfrm>
              <a:off x="6085059" y="1294239"/>
              <a:ext cx="2205469" cy="106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algn="ctr" defTabSz="142232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schemeClr val="tx1"/>
                  </a:solidFill>
                </a:rPr>
                <a:t>Bicuspid aortic valve</a:t>
              </a:r>
            </a:p>
          </p:txBody>
        </p:sp>
      </p:grpSp>
      <p:sp>
        <p:nvSpPr>
          <p:cNvPr id="15" name="Straight Connector 21"/>
          <p:cNvSpPr/>
          <p:nvPr/>
        </p:nvSpPr>
        <p:spPr>
          <a:xfrm>
            <a:off x="8143034" y="2857880"/>
            <a:ext cx="227201" cy="5964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96409"/>
                </a:lnTo>
                <a:lnTo>
                  <a:pt x="227201" y="596409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8370233" y="3141882"/>
            <a:ext cx="1817611" cy="624815"/>
            <a:chOff x="6506189" y="2680975"/>
            <a:chExt cx="1817610" cy="624815"/>
          </a:xfrm>
        </p:grpSpPr>
        <p:sp>
          <p:nvSpPr>
            <p:cNvPr id="21" name="Rounded Rectangle 20"/>
            <p:cNvSpPr/>
            <p:nvPr/>
          </p:nvSpPr>
          <p:spPr>
            <a:xfrm>
              <a:off x="6506189" y="2680975"/>
              <a:ext cx="1817610" cy="62481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23"/>
            <p:cNvSpPr/>
            <p:nvPr/>
          </p:nvSpPr>
          <p:spPr>
            <a:xfrm>
              <a:off x="6524489" y="2699275"/>
              <a:ext cx="1781010" cy="588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defTabSz="711165">
                <a:spcBef>
                  <a:spcPct val="0"/>
                </a:spcBef>
              </a:pPr>
              <a:r>
                <a:rPr lang="en-US" sz="1400" dirty="0"/>
                <a:t>- Low surgical risk</a:t>
              </a:r>
            </a:p>
            <a:p>
              <a:pPr defTabSz="711165">
                <a:spcBef>
                  <a:spcPct val="0"/>
                </a:spcBef>
              </a:pPr>
              <a:r>
                <a:rPr lang="en-US" sz="1400" dirty="0"/>
                <a:t>- Eligible for </a:t>
              </a:r>
              <a:r>
                <a:rPr lang="en-US" sz="1400" dirty="0" err="1"/>
                <a:t>transfemoral</a:t>
              </a:r>
              <a:r>
                <a:rPr lang="en-US" sz="1400" dirty="0"/>
                <a:t> TAVR</a:t>
              </a:r>
            </a:p>
          </p:txBody>
        </p:sp>
      </p:grpSp>
      <p:sp>
        <p:nvSpPr>
          <p:cNvPr id="17" name="Straight Connector 24"/>
          <p:cNvSpPr/>
          <p:nvPr/>
        </p:nvSpPr>
        <p:spPr>
          <a:xfrm>
            <a:off x="8143034" y="2857877"/>
            <a:ext cx="227201" cy="14392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9224"/>
                </a:lnTo>
                <a:lnTo>
                  <a:pt x="227201" y="1439224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8370233" y="4050697"/>
            <a:ext cx="1817611" cy="492811"/>
            <a:chOff x="6506189" y="3589792"/>
            <a:chExt cx="1817610" cy="492811"/>
          </a:xfrm>
        </p:grpSpPr>
        <p:sp>
          <p:nvSpPr>
            <p:cNvPr id="19" name="Rounded Rectangle 18"/>
            <p:cNvSpPr/>
            <p:nvPr/>
          </p:nvSpPr>
          <p:spPr>
            <a:xfrm>
              <a:off x="6506189" y="3589792"/>
              <a:ext cx="1817610" cy="49281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26"/>
            <p:cNvSpPr/>
            <p:nvPr/>
          </p:nvSpPr>
          <p:spPr>
            <a:xfrm>
              <a:off x="6520623" y="3604226"/>
              <a:ext cx="1788742" cy="463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algn="ctr" defTabSz="62226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100 TAVR patients</a:t>
              </a:r>
            </a:p>
          </p:txBody>
        </p:sp>
      </p:grpSp>
      <p:pic>
        <p:nvPicPr>
          <p:cNvPr id="37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0161" y="269765"/>
            <a:ext cx="1625600" cy="76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16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98" y="2308416"/>
            <a:ext cx="4535347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MedStar Cardiovascular Research Network </a:t>
            </a:r>
            <a:endParaRPr lang="en-US" sz="1600" b="1" dirty="0">
              <a:solidFill>
                <a:srgbClr val="EC1D24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Director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 Clinical Research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Operations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Rebecca Torguson, MPH</a:t>
            </a:r>
          </a:p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Project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Manager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Roshni S. Bastian, MPH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3889" y="2302270"/>
            <a:ext cx="3352800" cy="255454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600" b="1" dirty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Case Review Committee 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Interventional Cardiology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Itsik Ben-Dor, MD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Lowell Satler, MD 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Toby Rogers,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MD, PhD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Kyle Buchanan, MD </a:t>
            </a: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Cardiothoracic Surgery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Paul Corso, MD 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Christian Shults,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6335" y="2302268"/>
            <a:ext cx="2514600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600" b="1" dirty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Core Laboratories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Director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Echo Core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Federico Asch, MD </a:t>
            </a:r>
          </a:p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Director CT Core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Gaby Weissman, MD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50135" y="4146412"/>
            <a:ext cx="2667000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Data Monitoring</a:t>
            </a:r>
            <a:endParaRPr lang="en-US" sz="1600" dirty="0">
              <a:solidFill>
                <a:srgbClr val="EC1D24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Michael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Astatkie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3256" y="4924517"/>
            <a:ext cx="3292845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Data &amp; Safety Monitoring Board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Chairman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William Weintraub, MD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3711" y="1323300"/>
            <a:ext cx="9193573" cy="83099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600" b="1" dirty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National Principal Investigators 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Ron Waksman, MD, FACC, FSCAI (Interventional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Cardiology)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Paul Corso, MD, FACS, FACC (Cardiothoracic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Surgery)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2" descr="C:\Users\exb57\AppData\Local\Microsoft\Windows\Temporary Internet Files\Content.Outlook\8DRJK56O\LRTFinal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8912" y="192649"/>
            <a:ext cx="1625600" cy="766299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19264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Trial Administration</a:t>
            </a:r>
            <a:endParaRPr lang="en-US" sz="55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39409" y="4416686"/>
            <a:ext cx="6096000" cy="969495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ctr"/>
            <a:r>
              <a:rPr lang="en-US" b="1" dirty="0" smtClean="0">
                <a:solidFill>
                  <a:srgbClr val="EC1D24"/>
                </a:solidFill>
                <a:latin typeface="Arial" charset="0"/>
                <a:ea typeface="Arial" charset="0"/>
                <a:cs typeface="Arial" charset="0"/>
              </a:rPr>
              <a:t>Independent Clinical Events Committee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Chairman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Hector Garcia-Garcia, MD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47669" y="4924517"/>
            <a:ext cx="2905247" cy="83099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C1D24"/>
                </a:solidFill>
                <a:latin typeface="arial" charset="0"/>
              </a:rPr>
              <a:t>Database Technology</a:t>
            </a: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Director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Alan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Monath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0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1927</Words>
  <Application>Microsoft Office PowerPoint</Application>
  <PresentationFormat>Widescreen</PresentationFormat>
  <Paragraphs>499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</vt:lpstr>
      <vt:lpstr>Arial Narrow</vt:lpstr>
      <vt:lpstr>Calibri</vt:lpstr>
      <vt:lpstr>Mangal</vt:lpstr>
      <vt:lpstr>Times New Roman</vt:lpstr>
      <vt:lpstr>Trebuchet MS</vt:lpstr>
      <vt:lpstr>ヒラギノ角ゴ Pro W3</vt:lpstr>
      <vt:lpstr>Theme1</vt:lpstr>
      <vt:lpstr>PowerPoint Presentation</vt:lpstr>
      <vt:lpstr>Disclosures</vt:lpstr>
      <vt:lpstr>PowerPoint Presentation</vt:lpstr>
      <vt:lpstr>PowerPoint Presentation</vt:lpstr>
      <vt:lpstr>Background</vt:lpstr>
      <vt:lpstr>LRT  Study objective</vt:lpstr>
      <vt:lpstr>Low Risk TAVR (LRT Trial) Investigator-Sponsored Study  First in the USA under IDE to study low-risk pts with AS undergoing TAVR</vt:lpstr>
      <vt:lpstr>LRT Study Design</vt:lpstr>
      <vt:lpstr>PowerPoint Presentation</vt:lpstr>
      <vt:lpstr>Enrolling sites</vt:lpstr>
      <vt:lpstr>PowerPoint Presentation</vt:lpstr>
      <vt:lpstr>Enrollment timeline Enrollment Complete February 2018 </vt:lpstr>
      <vt:lpstr>Key Enrollment Criteria</vt:lpstr>
      <vt:lpstr>Interim Analysis  First 125 patients Enrolled in the study  </vt:lpstr>
      <vt:lpstr>Baseline Characteristics</vt:lpstr>
      <vt:lpstr>TAVR procedure</vt:lpstr>
      <vt:lpstr>Primary endpoint</vt:lpstr>
      <vt:lpstr>Secondary Outcomes in Hospital and 30 Days</vt:lpstr>
      <vt:lpstr>NYHA class</vt:lpstr>
      <vt:lpstr>Hemodynamics*</vt:lpstr>
      <vt:lpstr>Total aortic regurgitation*</vt:lpstr>
      <vt:lpstr>Adverse events thru 30 days</vt:lpstr>
      <vt:lpstr>Sub-Clinical Leaflet Thrombosis</vt:lpstr>
      <vt:lpstr>Subclinical leaflet thrombosis*</vt:lpstr>
      <vt:lpstr>Subclinical leaflet thrombosis and antiplatelet/anticoagulation therapy*</vt:lpstr>
      <vt:lpstr>LRT interim analysis Summary</vt:lpstr>
      <vt:lpstr>Conclusions</vt:lpstr>
      <vt:lpstr>Thank you to all of the LRT patients, site personnel, and investigators who made this trial possible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trials in intermediate and low risk patients</dc:title>
  <dc:creator>Rogers, Toby (NIH/NHLBI) [V]</dc:creator>
  <cp:lastModifiedBy>Checkin 008</cp:lastModifiedBy>
  <cp:revision>212</cp:revision>
  <cp:lastPrinted>2018-02-22T18:47:50Z</cp:lastPrinted>
  <dcterms:created xsi:type="dcterms:W3CDTF">2018-02-19T20:37:43Z</dcterms:created>
  <dcterms:modified xsi:type="dcterms:W3CDTF">2018-03-04T19:42:17Z</dcterms:modified>
</cp:coreProperties>
</file>