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3"/>
  </p:notesMasterIdLst>
  <p:sldIdLst>
    <p:sldId id="268" r:id="rId3"/>
    <p:sldId id="267" r:id="rId4"/>
    <p:sldId id="257" r:id="rId5"/>
    <p:sldId id="270" r:id="rId6"/>
    <p:sldId id="261" r:id="rId7"/>
    <p:sldId id="27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rnard Chevalier" initials="BC" lastIdx="2" clrIdx="0"/>
  <p:cmAuthor id="1" name="Yohei Sotomi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8727" autoAdjust="0"/>
  </p:normalViewPr>
  <p:slideViewPr>
    <p:cSldViewPr snapToGrid="0" snapToObjects="1">
      <p:cViewPr varScale="1">
        <p:scale>
          <a:sx n="108" d="100"/>
          <a:sy n="108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yohei:Desktop:Vasomo_ABII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yohei:Desktop:LLoss_ABII%20for%20Cumulative%20curv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Macintosh%20HD:Users:yohei:Desktop:3%20Year%20Update%20for%20SEATTLE%20QOL%20QUESTION_19July2016%20modify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2"/>
          <c:order val="0"/>
          <c:tx>
            <c:v>XIENCE (stent)</c:v>
          </c:tx>
          <c:spPr>
            <a:ln w="47625">
              <a:noFill/>
            </a:ln>
          </c:spPr>
          <c:marker>
            <c:symbol val="circle"/>
            <c:size val="4"/>
            <c:spPr>
              <a:solidFill>
                <a:srgbClr val="FFADAA">
                  <a:lumMod val="75000"/>
                </a:srgbClr>
              </a:solidFill>
              <a:ln>
                <a:solidFill>
                  <a:srgbClr val="FF0000"/>
                </a:solidFill>
              </a:ln>
            </c:spPr>
          </c:marker>
          <c:xVal>
            <c:numRef>
              <c:f>Sheet3!$K$2:$K$131</c:f>
              <c:numCache>
                <c:formatCode>General</c:formatCode>
                <c:ptCount val="130"/>
                <c:pt idx="0">
                  <c:v>-0.44235000000000002</c:v>
                </c:pt>
                <c:pt idx="1">
                  <c:v>-0.19819999999999999</c:v>
                </c:pt>
                <c:pt idx="2">
                  <c:v>-0.18909999999999999</c:v>
                </c:pt>
                <c:pt idx="3">
                  <c:v>-0.14044999999999999</c:v>
                </c:pt>
                <c:pt idx="4">
                  <c:v>-0.13944999999999999</c:v>
                </c:pt>
                <c:pt idx="5">
                  <c:v>-0.13034999999999999</c:v>
                </c:pt>
                <c:pt idx="6">
                  <c:v>-0.1164</c:v>
                </c:pt>
                <c:pt idx="7">
                  <c:v>-0.11125</c:v>
                </c:pt>
                <c:pt idx="8">
                  <c:v>-0.11085</c:v>
                </c:pt>
                <c:pt idx="9">
                  <c:v>-0.10815</c:v>
                </c:pt>
                <c:pt idx="10">
                  <c:v>-0.1021</c:v>
                </c:pt>
                <c:pt idx="11">
                  <c:v>-9.9800000000000097E-2</c:v>
                </c:pt>
                <c:pt idx="12">
                  <c:v>-9.2500000000000193E-2</c:v>
                </c:pt>
                <c:pt idx="13">
                  <c:v>-8.4350000000000105E-2</c:v>
                </c:pt>
                <c:pt idx="14">
                  <c:v>-8.3099999999999896E-2</c:v>
                </c:pt>
                <c:pt idx="15">
                  <c:v>-8.2850000000000104E-2</c:v>
                </c:pt>
                <c:pt idx="16">
                  <c:v>-7.51499999999998E-2</c:v>
                </c:pt>
                <c:pt idx="17">
                  <c:v>-5.8200000000000203E-2</c:v>
                </c:pt>
                <c:pt idx="18">
                  <c:v>-5.4350000000000301E-2</c:v>
                </c:pt>
                <c:pt idx="19">
                  <c:v>-5.15500000000002E-2</c:v>
                </c:pt>
                <c:pt idx="20">
                  <c:v>-4.1049999999999802E-2</c:v>
                </c:pt>
                <c:pt idx="21">
                  <c:v>-3.9299999999999898E-2</c:v>
                </c:pt>
                <c:pt idx="22">
                  <c:v>-3.5666700000000197E-2</c:v>
                </c:pt>
                <c:pt idx="23">
                  <c:v>-3.3600000000000303E-2</c:v>
                </c:pt>
                <c:pt idx="24">
                  <c:v>-2.1049999999999802E-2</c:v>
                </c:pt>
                <c:pt idx="25">
                  <c:v>-1.8050000000000101E-2</c:v>
                </c:pt>
                <c:pt idx="26">
                  <c:v>-1.6400000000000001E-2</c:v>
                </c:pt>
                <c:pt idx="27">
                  <c:v>-1.4149999999999901E-2</c:v>
                </c:pt>
                <c:pt idx="28">
                  <c:v>-1.1699999999999801E-2</c:v>
                </c:pt>
                <c:pt idx="29">
                  <c:v>-1.13500000000002E-2</c:v>
                </c:pt>
                <c:pt idx="30">
                  <c:v>-1.0699999999999901E-2</c:v>
                </c:pt>
                <c:pt idx="31">
                  <c:v>-1.00499999999997E-2</c:v>
                </c:pt>
                <c:pt idx="32">
                  <c:v>-8.6500000000002703E-3</c:v>
                </c:pt>
                <c:pt idx="33">
                  <c:v>-5.0000000000003401E-3</c:v>
                </c:pt>
                <c:pt idx="34">
                  <c:v>-4.1000000000002102E-3</c:v>
                </c:pt>
                <c:pt idx="35">
                  <c:v>-3.0000000000001098E-3</c:v>
                </c:pt>
                <c:pt idx="36">
                  <c:v>-2.34999999999985E-3</c:v>
                </c:pt>
                <c:pt idx="37">
                  <c:v>-1.9999999999997802E-3</c:v>
                </c:pt>
                <c:pt idx="38">
                  <c:v>2.0500000000001099E-3</c:v>
                </c:pt>
                <c:pt idx="39">
                  <c:v>7.6334000000000098E-3</c:v>
                </c:pt>
                <c:pt idx="40">
                  <c:v>9.9666999999996602E-3</c:v>
                </c:pt>
                <c:pt idx="41">
                  <c:v>1.13666000000001E-2</c:v>
                </c:pt>
                <c:pt idx="42">
                  <c:v>1.2E-2</c:v>
                </c:pt>
                <c:pt idx="43">
                  <c:v>1.48000000000001E-2</c:v>
                </c:pt>
                <c:pt idx="44">
                  <c:v>1.52999999999999E-2</c:v>
                </c:pt>
                <c:pt idx="45">
                  <c:v>1.7899999999999999E-2</c:v>
                </c:pt>
                <c:pt idx="46">
                  <c:v>2.03666999999998E-2</c:v>
                </c:pt>
                <c:pt idx="47">
                  <c:v>2.1400000000000301E-2</c:v>
                </c:pt>
                <c:pt idx="48">
                  <c:v>2.3666700000000099E-2</c:v>
                </c:pt>
                <c:pt idx="49">
                  <c:v>2.5350000000000001E-2</c:v>
                </c:pt>
                <c:pt idx="50">
                  <c:v>2.6699999999999901E-2</c:v>
                </c:pt>
                <c:pt idx="51">
                  <c:v>3.0699999999999901E-2</c:v>
                </c:pt>
                <c:pt idx="52">
                  <c:v>3.1099999999999899E-2</c:v>
                </c:pt>
                <c:pt idx="53">
                  <c:v>3.4450000000000099E-2</c:v>
                </c:pt>
                <c:pt idx="54">
                  <c:v>3.5033399999999701E-2</c:v>
                </c:pt>
                <c:pt idx="55">
                  <c:v>3.6200000000000003E-2</c:v>
                </c:pt>
                <c:pt idx="56">
                  <c:v>3.8533399999999898E-2</c:v>
                </c:pt>
                <c:pt idx="57">
                  <c:v>4.4100000000000202E-2</c:v>
                </c:pt>
                <c:pt idx="58">
                  <c:v>4.7050000000000002E-2</c:v>
                </c:pt>
                <c:pt idx="59">
                  <c:v>5.45E-2</c:v>
                </c:pt>
                <c:pt idx="60">
                  <c:v>5.6699999999999702E-2</c:v>
                </c:pt>
                <c:pt idx="61">
                  <c:v>5.70999999999997E-2</c:v>
                </c:pt>
                <c:pt idx="62">
                  <c:v>5.70999999999997E-2</c:v>
                </c:pt>
                <c:pt idx="63">
                  <c:v>5.7549999999999997E-2</c:v>
                </c:pt>
                <c:pt idx="64">
                  <c:v>5.8450000000000099E-2</c:v>
                </c:pt>
                <c:pt idx="65">
                  <c:v>5.8900000000000403E-2</c:v>
                </c:pt>
                <c:pt idx="66">
                  <c:v>5.9049999999999998E-2</c:v>
                </c:pt>
                <c:pt idx="67">
                  <c:v>5.9099999999999903E-2</c:v>
                </c:pt>
                <c:pt idx="68">
                  <c:v>6.2999999999999695E-2</c:v>
                </c:pt>
                <c:pt idx="69">
                  <c:v>6.4600000000000005E-2</c:v>
                </c:pt>
                <c:pt idx="70">
                  <c:v>6.5599999999999895E-2</c:v>
                </c:pt>
                <c:pt idx="71">
                  <c:v>6.58499999999997E-2</c:v>
                </c:pt>
                <c:pt idx="72">
                  <c:v>6.7600000000000104E-2</c:v>
                </c:pt>
                <c:pt idx="73">
                  <c:v>7.0699999999999999E-2</c:v>
                </c:pt>
                <c:pt idx="74">
                  <c:v>7.1099999999999899E-2</c:v>
                </c:pt>
                <c:pt idx="75">
                  <c:v>7.18000000000001E-2</c:v>
                </c:pt>
                <c:pt idx="76">
                  <c:v>7.51499999999998E-2</c:v>
                </c:pt>
                <c:pt idx="77">
                  <c:v>7.6049999999999895E-2</c:v>
                </c:pt>
                <c:pt idx="78">
                  <c:v>8.2249999999999698E-2</c:v>
                </c:pt>
                <c:pt idx="79">
                  <c:v>8.2749999999999893E-2</c:v>
                </c:pt>
                <c:pt idx="80">
                  <c:v>8.40999999999998E-2</c:v>
                </c:pt>
                <c:pt idx="81">
                  <c:v>8.44499999999999E-2</c:v>
                </c:pt>
                <c:pt idx="82">
                  <c:v>8.5399999999999907E-2</c:v>
                </c:pt>
                <c:pt idx="83">
                  <c:v>8.6149999999999893E-2</c:v>
                </c:pt>
                <c:pt idx="84">
                  <c:v>8.6800000000000196E-2</c:v>
                </c:pt>
                <c:pt idx="85">
                  <c:v>8.7499999999999897E-2</c:v>
                </c:pt>
                <c:pt idx="86">
                  <c:v>8.8233399999999601E-2</c:v>
                </c:pt>
                <c:pt idx="87">
                  <c:v>8.8900000000000201E-2</c:v>
                </c:pt>
                <c:pt idx="88">
                  <c:v>0.10375</c:v>
                </c:pt>
                <c:pt idx="89">
                  <c:v>0.10630000000000001</c:v>
                </c:pt>
                <c:pt idx="90">
                  <c:v>0.11119999999999999</c:v>
                </c:pt>
                <c:pt idx="91">
                  <c:v>0.112</c:v>
                </c:pt>
                <c:pt idx="92">
                  <c:v>0.1135</c:v>
                </c:pt>
                <c:pt idx="93">
                  <c:v>0.1183</c:v>
                </c:pt>
                <c:pt idx="94">
                  <c:v>0.12035</c:v>
                </c:pt>
                <c:pt idx="95">
                  <c:v>0.12036669999999999</c:v>
                </c:pt>
                <c:pt idx="96">
                  <c:v>0.1206</c:v>
                </c:pt>
                <c:pt idx="97">
                  <c:v>0.12425</c:v>
                </c:pt>
                <c:pt idx="98">
                  <c:v>0.125</c:v>
                </c:pt>
                <c:pt idx="99">
                  <c:v>0.12855</c:v>
                </c:pt>
                <c:pt idx="100">
                  <c:v>0.12909999999999999</c:v>
                </c:pt>
                <c:pt idx="101">
                  <c:v>0.13114999999999999</c:v>
                </c:pt>
                <c:pt idx="102">
                  <c:v>0.13200000000000001</c:v>
                </c:pt>
                <c:pt idx="103">
                  <c:v>0.1351</c:v>
                </c:pt>
                <c:pt idx="104">
                  <c:v>0.13544999999999999</c:v>
                </c:pt>
                <c:pt idx="105">
                  <c:v>0.14424999999999999</c:v>
                </c:pt>
                <c:pt idx="106">
                  <c:v>0.14923330000000001</c:v>
                </c:pt>
                <c:pt idx="107">
                  <c:v>0.14924999999999999</c:v>
                </c:pt>
                <c:pt idx="108">
                  <c:v>0.14985000000000001</c:v>
                </c:pt>
                <c:pt idx="109">
                  <c:v>0.15045</c:v>
                </c:pt>
                <c:pt idx="110">
                  <c:v>0.15290000000000001</c:v>
                </c:pt>
                <c:pt idx="111">
                  <c:v>0.1545</c:v>
                </c:pt>
                <c:pt idx="112">
                  <c:v>0.15720000000000001</c:v>
                </c:pt>
                <c:pt idx="113">
                  <c:v>0.1666</c:v>
                </c:pt>
                <c:pt idx="114">
                  <c:v>0.17510000000000001</c:v>
                </c:pt>
                <c:pt idx="115">
                  <c:v>0.17535000000000001</c:v>
                </c:pt>
                <c:pt idx="116">
                  <c:v>0.19439999999999999</c:v>
                </c:pt>
                <c:pt idx="117">
                  <c:v>0.19719999999999999</c:v>
                </c:pt>
                <c:pt idx="118">
                  <c:v>0.20365</c:v>
                </c:pt>
                <c:pt idx="119">
                  <c:v>0.20860000000000001</c:v>
                </c:pt>
                <c:pt idx="120">
                  <c:v>0.2092</c:v>
                </c:pt>
                <c:pt idx="121">
                  <c:v>0.21645</c:v>
                </c:pt>
                <c:pt idx="122">
                  <c:v>0.22714999999999999</c:v>
                </c:pt>
                <c:pt idx="123">
                  <c:v>0.23899999999999999</c:v>
                </c:pt>
                <c:pt idx="124">
                  <c:v>0.251</c:v>
                </c:pt>
                <c:pt idx="125">
                  <c:v>0.29530000000000001</c:v>
                </c:pt>
                <c:pt idx="126">
                  <c:v>0.31359999999999999</c:v>
                </c:pt>
                <c:pt idx="127">
                  <c:v>0.31690000000000002</c:v>
                </c:pt>
                <c:pt idx="128">
                  <c:v>0.32650000000000001</c:v>
                </c:pt>
                <c:pt idx="129">
                  <c:v>0.45479999999999998</c:v>
                </c:pt>
              </c:numCache>
            </c:numRef>
          </c:xVal>
          <c:yVal>
            <c:numRef>
              <c:f>Sheet3!$L$2:$L$131</c:f>
              <c:numCache>
                <c:formatCode>General</c:formatCode>
                <c:ptCount val="130"/>
                <c:pt idx="0">
                  <c:v>7.6923076923076901E-3</c:v>
                </c:pt>
                <c:pt idx="1">
                  <c:v>1.5384615384615399E-2</c:v>
                </c:pt>
                <c:pt idx="2">
                  <c:v>2.3076923076923099E-2</c:v>
                </c:pt>
                <c:pt idx="3">
                  <c:v>3.0769230769230799E-2</c:v>
                </c:pt>
                <c:pt idx="4">
                  <c:v>3.8461538461538498E-2</c:v>
                </c:pt>
                <c:pt idx="5">
                  <c:v>4.6153846153846101E-2</c:v>
                </c:pt>
                <c:pt idx="6">
                  <c:v>5.3846153846153801E-2</c:v>
                </c:pt>
                <c:pt idx="7">
                  <c:v>6.15384615384615E-2</c:v>
                </c:pt>
                <c:pt idx="8">
                  <c:v>6.9230769230769207E-2</c:v>
                </c:pt>
                <c:pt idx="9">
                  <c:v>7.69230769230769E-2</c:v>
                </c:pt>
                <c:pt idx="10">
                  <c:v>8.4615384615384606E-2</c:v>
                </c:pt>
                <c:pt idx="11">
                  <c:v>9.2307692307692299E-2</c:v>
                </c:pt>
                <c:pt idx="12">
                  <c:v>0.1</c:v>
                </c:pt>
                <c:pt idx="13">
                  <c:v>0.107692307692308</c:v>
                </c:pt>
                <c:pt idx="14">
                  <c:v>0.115384615384615</c:v>
                </c:pt>
                <c:pt idx="15">
                  <c:v>0.123076923076923</c:v>
                </c:pt>
                <c:pt idx="16">
                  <c:v>0.130769230769231</c:v>
                </c:pt>
                <c:pt idx="17">
                  <c:v>0.138461538461538</c:v>
                </c:pt>
                <c:pt idx="18">
                  <c:v>0.146153846153846</c:v>
                </c:pt>
                <c:pt idx="19">
                  <c:v>0.15384615384615399</c:v>
                </c:pt>
                <c:pt idx="20">
                  <c:v>0.16153846153846199</c:v>
                </c:pt>
                <c:pt idx="21">
                  <c:v>0.16923076923076899</c:v>
                </c:pt>
                <c:pt idx="22">
                  <c:v>0.17692307692307699</c:v>
                </c:pt>
                <c:pt idx="23">
                  <c:v>0.18461538461538499</c:v>
                </c:pt>
                <c:pt idx="24">
                  <c:v>0.19230769230769201</c:v>
                </c:pt>
                <c:pt idx="25">
                  <c:v>0.2</c:v>
                </c:pt>
                <c:pt idx="26">
                  <c:v>0.20769230769230801</c:v>
                </c:pt>
                <c:pt idx="27">
                  <c:v>0.21538461538461501</c:v>
                </c:pt>
                <c:pt idx="28">
                  <c:v>0.22307692307692301</c:v>
                </c:pt>
                <c:pt idx="29">
                  <c:v>0.230769230769231</c:v>
                </c:pt>
                <c:pt idx="30">
                  <c:v>0.238461538461538</c:v>
                </c:pt>
                <c:pt idx="31">
                  <c:v>0.246153846153846</c:v>
                </c:pt>
                <c:pt idx="32">
                  <c:v>0.253846153846154</c:v>
                </c:pt>
                <c:pt idx="33">
                  <c:v>0.261538461538461</c:v>
                </c:pt>
                <c:pt idx="34">
                  <c:v>0.269230769230769</c:v>
                </c:pt>
                <c:pt idx="35">
                  <c:v>0.27692307692307699</c:v>
                </c:pt>
                <c:pt idx="36">
                  <c:v>0.28461538461538399</c:v>
                </c:pt>
                <c:pt idx="37">
                  <c:v>0.29230769230769199</c:v>
                </c:pt>
                <c:pt idx="38">
                  <c:v>0.3</c:v>
                </c:pt>
                <c:pt idx="39">
                  <c:v>0.30769230769230699</c:v>
                </c:pt>
                <c:pt idx="40">
                  <c:v>0.31538461538461499</c:v>
                </c:pt>
                <c:pt idx="41">
                  <c:v>0.32307692307692298</c:v>
                </c:pt>
                <c:pt idx="42">
                  <c:v>0.33076923076922998</c:v>
                </c:pt>
                <c:pt idx="43">
                  <c:v>0.33846153846153798</c:v>
                </c:pt>
                <c:pt idx="44">
                  <c:v>0.34615384615384598</c:v>
                </c:pt>
                <c:pt idx="45">
                  <c:v>0.35384615384615298</c:v>
                </c:pt>
                <c:pt idx="46">
                  <c:v>0.36153846153846098</c:v>
                </c:pt>
                <c:pt idx="47">
                  <c:v>0.36923076923076897</c:v>
                </c:pt>
                <c:pt idx="48">
                  <c:v>0.37692307692307597</c:v>
                </c:pt>
                <c:pt idx="49">
                  <c:v>0.38461538461538403</c:v>
                </c:pt>
                <c:pt idx="50">
                  <c:v>0.39230769230769202</c:v>
                </c:pt>
                <c:pt idx="51">
                  <c:v>0.39999999999999902</c:v>
                </c:pt>
                <c:pt idx="52">
                  <c:v>0.40769230769230702</c:v>
                </c:pt>
                <c:pt idx="53">
                  <c:v>0.41538461538461502</c:v>
                </c:pt>
                <c:pt idx="54">
                  <c:v>0.42307692307692202</c:v>
                </c:pt>
                <c:pt idx="55">
                  <c:v>0.43076923076923002</c:v>
                </c:pt>
                <c:pt idx="56">
                  <c:v>0.43846153846153801</c:v>
                </c:pt>
                <c:pt idx="57">
                  <c:v>0.44615384615384501</c:v>
                </c:pt>
                <c:pt idx="58">
                  <c:v>0.45384615384615301</c:v>
                </c:pt>
                <c:pt idx="59">
                  <c:v>0.46153846153846101</c:v>
                </c:pt>
                <c:pt idx="60">
                  <c:v>0.46923076923076801</c:v>
                </c:pt>
                <c:pt idx="61">
                  <c:v>0.47692307692307601</c:v>
                </c:pt>
                <c:pt idx="62">
                  <c:v>0.484615384615384</c:v>
                </c:pt>
                <c:pt idx="63">
                  <c:v>0.492307692307691</c:v>
                </c:pt>
                <c:pt idx="64">
                  <c:v>0.499999999999999</c:v>
                </c:pt>
                <c:pt idx="65">
                  <c:v>0.507692307692307</c:v>
                </c:pt>
                <c:pt idx="66">
                  <c:v>0.515384615384614</c:v>
                </c:pt>
                <c:pt idx="67">
                  <c:v>0.523076923076922</c:v>
                </c:pt>
                <c:pt idx="68">
                  <c:v>0.53076923076922999</c:v>
                </c:pt>
                <c:pt idx="69">
                  <c:v>0.53846153846153699</c:v>
                </c:pt>
                <c:pt idx="70">
                  <c:v>0.54615384615384499</c:v>
                </c:pt>
                <c:pt idx="71">
                  <c:v>0.55384615384615299</c:v>
                </c:pt>
                <c:pt idx="72">
                  <c:v>0.56153846153845999</c:v>
                </c:pt>
                <c:pt idx="73">
                  <c:v>0.56923076923076799</c:v>
                </c:pt>
                <c:pt idx="74">
                  <c:v>0.57692307692307598</c:v>
                </c:pt>
                <c:pt idx="75">
                  <c:v>0.58461538461538298</c:v>
                </c:pt>
                <c:pt idx="76">
                  <c:v>0.59230769230769098</c:v>
                </c:pt>
                <c:pt idx="77">
                  <c:v>0.59999999999999898</c:v>
                </c:pt>
                <c:pt idx="78">
                  <c:v>0.60769230769230598</c:v>
                </c:pt>
                <c:pt idx="79">
                  <c:v>0.61538461538461398</c:v>
                </c:pt>
                <c:pt idx="80">
                  <c:v>0.62307692307692197</c:v>
                </c:pt>
                <c:pt idx="81">
                  <c:v>0.63076923076922897</c:v>
                </c:pt>
                <c:pt idx="82">
                  <c:v>0.63846153846153697</c:v>
                </c:pt>
                <c:pt idx="83">
                  <c:v>0.64615384615384497</c:v>
                </c:pt>
                <c:pt idx="84">
                  <c:v>0.65384615384615197</c:v>
                </c:pt>
                <c:pt idx="85">
                  <c:v>0.66153846153845997</c:v>
                </c:pt>
                <c:pt idx="86">
                  <c:v>0.66923076923076796</c:v>
                </c:pt>
                <c:pt idx="87">
                  <c:v>0.67692307692307496</c:v>
                </c:pt>
                <c:pt idx="88">
                  <c:v>0.68461538461538296</c:v>
                </c:pt>
                <c:pt idx="89">
                  <c:v>0.69230769230769096</c:v>
                </c:pt>
                <c:pt idx="90">
                  <c:v>0.69999999999999796</c:v>
                </c:pt>
                <c:pt idx="91">
                  <c:v>0.70769230769230596</c:v>
                </c:pt>
                <c:pt idx="92">
                  <c:v>0.71538461538461395</c:v>
                </c:pt>
                <c:pt idx="93">
                  <c:v>0.72307692307692095</c:v>
                </c:pt>
                <c:pt idx="94">
                  <c:v>0.73076923076922895</c:v>
                </c:pt>
                <c:pt idx="95">
                  <c:v>0.73846153846153695</c:v>
                </c:pt>
                <c:pt idx="96">
                  <c:v>0.74615384615384395</c:v>
                </c:pt>
                <c:pt idx="97">
                  <c:v>0.75384615384615195</c:v>
                </c:pt>
                <c:pt idx="98">
                  <c:v>0.76153846153846005</c:v>
                </c:pt>
                <c:pt idx="99">
                  <c:v>0.76923076923076705</c:v>
                </c:pt>
                <c:pt idx="100">
                  <c:v>0.77692307692307505</c:v>
                </c:pt>
                <c:pt idx="101">
                  <c:v>0.78461538461538305</c:v>
                </c:pt>
                <c:pt idx="102">
                  <c:v>0.79230769230769005</c:v>
                </c:pt>
                <c:pt idx="103">
                  <c:v>0.79999999999999805</c:v>
                </c:pt>
                <c:pt idx="104">
                  <c:v>0.80769230769230604</c:v>
                </c:pt>
                <c:pt idx="105">
                  <c:v>0.81538461538461304</c:v>
                </c:pt>
                <c:pt idx="106">
                  <c:v>0.82307692307692104</c:v>
                </c:pt>
                <c:pt idx="107">
                  <c:v>0.83076923076922904</c:v>
                </c:pt>
                <c:pt idx="108">
                  <c:v>0.83846153846153604</c:v>
                </c:pt>
                <c:pt idx="109">
                  <c:v>0.84615384615384404</c:v>
                </c:pt>
                <c:pt idx="110">
                  <c:v>0.85384615384615203</c:v>
                </c:pt>
                <c:pt idx="111">
                  <c:v>0.86153846153845903</c:v>
                </c:pt>
                <c:pt idx="112">
                  <c:v>0.86923076923076703</c:v>
                </c:pt>
                <c:pt idx="113">
                  <c:v>0.87692307692307503</c:v>
                </c:pt>
                <c:pt idx="114">
                  <c:v>0.88461538461538203</c:v>
                </c:pt>
                <c:pt idx="115">
                  <c:v>0.89230769230769003</c:v>
                </c:pt>
                <c:pt idx="116">
                  <c:v>0.89999999999999802</c:v>
                </c:pt>
                <c:pt idx="117">
                  <c:v>0.90769230769230502</c:v>
                </c:pt>
                <c:pt idx="118">
                  <c:v>0.91538461538461302</c:v>
                </c:pt>
                <c:pt idx="119">
                  <c:v>0.92307692307692102</c:v>
                </c:pt>
                <c:pt idx="120">
                  <c:v>0.93076923076922802</c:v>
                </c:pt>
                <c:pt idx="121">
                  <c:v>0.93846153846153602</c:v>
                </c:pt>
                <c:pt idx="122">
                  <c:v>0.94615384615384401</c:v>
                </c:pt>
                <c:pt idx="123">
                  <c:v>0.95384615384615101</c:v>
                </c:pt>
                <c:pt idx="124">
                  <c:v>0.96153846153845901</c:v>
                </c:pt>
                <c:pt idx="125">
                  <c:v>0.96923076923076701</c:v>
                </c:pt>
                <c:pt idx="126">
                  <c:v>0.97692307692307401</c:v>
                </c:pt>
                <c:pt idx="127">
                  <c:v>0.98461538461538201</c:v>
                </c:pt>
                <c:pt idx="128">
                  <c:v>0.99230769230769</c:v>
                </c:pt>
                <c:pt idx="129">
                  <c:v>0.999999999999997</c:v>
                </c:pt>
              </c:numCache>
            </c:numRef>
          </c:yVal>
          <c:smooth val="0"/>
        </c:ser>
        <c:ser>
          <c:idx val="5"/>
          <c:order val="1"/>
          <c:tx>
            <c:v>BVS (scaffold)</c:v>
          </c:tx>
          <c:spPr>
            <a:ln w="47625">
              <a:noFill/>
            </a:ln>
          </c:spPr>
          <c:marker>
            <c:symbol val="circle"/>
            <c:size val="4"/>
            <c:spPr>
              <a:solidFill>
                <a:srgbClr val="0000FF"/>
              </a:solidFill>
              <a:ln w="1270">
                <a:solidFill>
                  <a:srgbClr val="FFFFFF"/>
                </a:solidFill>
              </a:ln>
            </c:spPr>
          </c:marker>
          <c:xVal>
            <c:numRef>
              <c:f>Sheet3!$W$2:$W$258</c:f>
              <c:numCache>
                <c:formatCode>General</c:formatCode>
                <c:ptCount val="257"/>
                <c:pt idx="0">
                  <c:v>-0.22120000000000001</c:v>
                </c:pt>
                <c:pt idx="1">
                  <c:v>-0.21840000000000001</c:v>
                </c:pt>
                <c:pt idx="2">
                  <c:v>-0.16455</c:v>
                </c:pt>
                <c:pt idx="3">
                  <c:v>-0.15465000000000001</c:v>
                </c:pt>
                <c:pt idx="4">
                  <c:v>-0.14530000000000001</c:v>
                </c:pt>
                <c:pt idx="5">
                  <c:v>-0.1406</c:v>
                </c:pt>
                <c:pt idx="6">
                  <c:v>-0.1399</c:v>
                </c:pt>
                <c:pt idx="7">
                  <c:v>-0.1384</c:v>
                </c:pt>
                <c:pt idx="8">
                  <c:v>-0.13694999999999999</c:v>
                </c:pt>
                <c:pt idx="9">
                  <c:v>-0.1343</c:v>
                </c:pt>
                <c:pt idx="10">
                  <c:v>-0.121</c:v>
                </c:pt>
                <c:pt idx="11">
                  <c:v>-0.11945</c:v>
                </c:pt>
                <c:pt idx="12">
                  <c:v>-0.11940000000000001</c:v>
                </c:pt>
                <c:pt idx="13">
                  <c:v>-0.11065</c:v>
                </c:pt>
                <c:pt idx="14">
                  <c:v>-0.10925</c:v>
                </c:pt>
                <c:pt idx="15">
                  <c:v>-0.10875</c:v>
                </c:pt>
                <c:pt idx="16">
                  <c:v>-0.1078667</c:v>
                </c:pt>
                <c:pt idx="17">
                  <c:v>-0.1047</c:v>
                </c:pt>
                <c:pt idx="18">
                  <c:v>-0.10425</c:v>
                </c:pt>
                <c:pt idx="19">
                  <c:v>-0.1027</c:v>
                </c:pt>
                <c:pt idx="20">
                  <c:v>-9.5600000000000102E-2</c:v>
                </c:pt>
                <c:pt idx="21">
                  <c:v>-9.4800000000000204E-2</c:v>
                </c:pt>
                <c:pt idx="22">
                  <c:v>-9.3666700000000006E-2</c:v>
                </c:pt>
                <c:pt idx="23">
                  <c:v>-9.0699999999999503E-2</c:v>
                </c:pt>
                <c:pt idx="24">
                  <c:v>-9.0549999999999894E-2</c:v>
                </c:pt>
                <c:pt idx="25">
                  <c:v>-8.8999999999999996E-2</c:v>
                </c:pt>
                <c:pt idx="26">
                  <c:v>-8.5250000000000298E-2</c:v>
                </c:pt>
                <c:pt idx="27">
                  <c:v>-8.0999999999999905E-2</c:v>
                </c:pt>
                <c:pt idx="28">
                  <c:v>-7.6050000000000201E-2</c:v>
                </c:pt>
                <c:pt idx="29">
                  <c:v>-7.6000000000000095E-2</c:v>
                </c:pt>
                <c:pt idx="30">
                  <c:v>-7.4949999999999795E-2</c:v>
                </c:pt>
                <c:pt idx="31">
                  <c:v>-7.2599999999999998E-2</c:v>
                </c:pt>
                <c:pt idx="32">
                  <c:v>-6.9100000000000106E-2</c:v>
                </c:pt>
                <c:pt idx="33">
                  <c:v>-6.88E-2</c:v>
                </c:pt>
                <c:pt idx="34">
                  <c:v>-6.85000000000002E-2</c:v>
                </c:pt>
                <c:pt idx="35">
                  <c:v>-6.6199999999999995E-2</c:v>
                </c:pt>
                <c:pt idx="36">
                  <c:v>-5.9400000000000099E-2</c:v>
                </c:pt>
                <c:pt idx="37">
                  <c:v>-5.4950000000000297E-2</c:v>
                </c:pt>
                <c:pt idx="38">
                  <c:v>-5.2250000000000303E-2</c:v>
                </c:pt>
                <c:pt idx="39">
                  <c:v>-5.0500000000000003E-2</c:v>
                </c:pt>
                <c:pt idx="40">
                  <c:v>-4.99E-2</c:v>
                </c:pt>
                <c:pt idx="41">
                  <c:v>-4.9833299999999997E-2</c:v>
                </c:pt>
                <c:pt idx="42">
                  <c:v>-4.9800000000000302E-2</c:v>
                </c:pt>
                <c:pt idx="43">
                  <c:v>-4.9599999999999901E-2</c:v>
                </c:pt>
                <c:pt idx="44">
                  <c:v>-4.6549999999999897E-2</c:v>
                </c:pt>
                <c:pt idx="45">
                  <c:v>-4.5599999999999898E-2</c:v>
                </c:pt>
                <c:pt idx="46">
                  <c:v>-4.2533299999999698E-2</c:v>
                </c:pt>
                <c:pt idx="47">
                  <c:v>-3.7649999999999698E-2</c:v>
                </c:pt>
                <c:pt idx="48">
                  <c:v>-3.7233299999999601E-2</c:v>
                </c:pt>
                <c:pt idx="49">
                  <c:v>-3.6700000000000198E-2</c:v>
                </c:pt>
                <c:pt idx="50">
                  <c:v>-3.5450000000000002E-2</c:v>
                </c:pt>
                <c:pt idx="51">
                  <c:v>-3.1800000000000002E-2</c:v>
                </c:pt>
                <c:pt idx="52">
                  <c:v>-3.1050000000000001E-2</c:v>
                </c:pt>
                <c:pt idx="53">
                  <c:v>-3.1050000000000001E-2</c:v>
                </c:pt>
                <c:pt idx="54">
                  <c:v>-3.08999999999999E-2</c:v>
                </c:pt>
                <c:pt idx="55">
                  <c:v>-2.9149999999999999E-2</c:v>
                </c:pt>
                <c:pt idx="56">
                  <c:v>-2.9100000000000101E-2</c:v>
                </c:pt>
                <c:pt idx="57">
                  <c:v>-2.9000000000000099E-2</c:v>
                </c:pt>
                <c:pt idx="58">
                  <c:v>-2.6849999999999999E-2</c:v>
                </c:pt>
                <c:pt idx="59">
                  <c:v>-2.59499999999999E-2</c:v>
                </c:pt>
                <c:pt idx="60">
                  <c:v>-2.4699999999999701E-2</c:v>
                </c:pt>
                <c:pt idx="61">
                  <c:v>-2.3466700000000201E-2</c:v>
                </c:pt>
                <c:pt idx="62">
                  <c:v>-2.2266700000000299E-2</c:v>
                </c:pt>
                <c:pt idx="63">
                  <c:v>-2.2050000000000101E-2</c:v>
                </c:pt>
                <c:pt idx="64">
                  <c:v>-2.0199999999999999E-2</c:v>
                </c:pt>
                <c:pt idx="65">
                  <c:v>-1.9550000000000001E-2</c:v>
                </c:pt>
                <c:pt idx="66">
                  <c:v>-1.7999999999999999E-2</c:v>
                </c:pt>
                <c:pt idx="67">
                  <c:v>-1.6400000000000001E-2</c:v>
                </c:pt>
                <c:pt idx="68">
                  <c:v>-1.6E-2</c:v>
                </c:pt>
                <c:pt idx="69">
                  <c:v>-1.47333000000003E-2</c:v>
                </c:pt>
                <c:pt idx="70">
                  <c:v>-1.43E-2</c:v>
                </c:pt>
                <c:pt idx="71">
                  <c:v>-1.30500000000002E-2</c:v>
                </c:pt>
                <c:pt idx="72">
                  <c:v>-1.1400000000000099E-2</c:v>
                </c:pt>
                <c:pt idx="73">
                  <c:v>-9.7000000000000402E-3</c:v>
                </c:pt>
                <c:pt idx="74">
                  <c:v>-7.9500000000001202E-3</c:v>
                </c:pt>
                <c:pt idx="75">
                  <c:v>-7.2499999999999804E-3</c:v>
                </c:pt>
                <c:pt idx="76">
                  <c:v>-5.0332999999997997E-3</c:v>
                </c:pt>
                <c:pt idx="77">
                  <c:v>-4.5999999999999401E-3</c:v>
                </c:pt>
                <c:pt idx="78">
                  <c:v>-4.5999999999999401E-3</c:v>
                </c:pt>
                <c:pt idx="79">
                  <c:v>-2.1666999999996302E-3</c:v>
                </c:pt>
                <c:pt idx="80">
                  <c:v>-3.99999999999956E-4</c:v>
                </c:pt>
                <c:pt idx="81">
                  <c:v>1.2999999999998601E-3</c:v>
                </c:pt>
                <c:pt idx="82">
                  <c:v>2.1999999999997599E-3</c:v>
                </c:pt>
                <c:pt idx="83">
                  <c:v>3.1000000000003199E-3</c:v>
                </c:pt>
                <c:pt idx="84">
                  <c:v>3.4000000000000701E-3</c:v>
                </c:pt>
                <c:pt idx="85">
                  <c:v>4.1500000000000998E-3</c:v>
                </c:pt>
                <c:pt idx="86">
                  <c:v>5.0499999999999998E-3</c:v>
                </c:pt>
                <c:pt idx="87">
                  <c:v>8.2500000000000906E-3</c:v>
                </c:pt>
                <c:pt idx="88">
                  <c:v>8.90000000000013E-3</c:v>
                </c:pt>
                <c:pt idx="89">
                  <c:v>1.02499999999996E-2</c:v>
                </c:pt>
                <c:pt idx="90">
                  <c:v>1.0500000000000001E-2</c:v>
                </c:pt>
                <c:pt idx="91">
                  <c:v>1.2550000000000099E-2</c:v>
                </c:pt>
                <c:pt idx="92">
                  <c:v>1.28666000000002E-2</c:v>
                </c:pt>
                <c:pt idx="93">
                  <c:v>1.33000000000001E-2</c:v>
                </c:pt>
                <c:pt idx="94">
                  <c:v>1.485E-2</c:v>
                </c:pt>
                <c:pt idx="95">
                  <c:v>1.5949999999999701E-2</c:v>
                </c:pt>
                <c:pt idx="96">
                  <c:v>1.6199999999999999E-2</c:v>
                </c:pt>
                <c:pt idx="97">
                  <c:v>1.7199999999999899E-2</c:v>
                </c:pt>
                <c:pt idx="98">
                  <c:v>2.2750000000000301E-2</c:v>
                </c:pt>
                <c:pt idx="99">
                  <c:v>2.3699999999999801E-2</c:v>
                </c:pt>
                <c:pt idx="100">
                  <c:v>2.4850000000000001E-2</c:v>
                </c:pt>
                <c:pt idx="101">
                  <c:v>2.5233399999999798E-2</c:v>
                </c:pt>
                <c:pt idx="102">
                  <c:v>2.59499999999999E-2</c:v>
                </c:pt>
                <c:pt idx="103">
                  <c:v>2.6399999999999799E-2</c:v>
                </c:pt>
                <c:pt idx="104">
                  <c:v>2.93000000000001E-2</c:v>
                </c:pt>
                <c:pt idx="105">
                  <c:v>2.99499999999999E-2</c:v>
                </c:pt>
                <c:pt idx="106">
                  <c:v>3.25500000000001E-2</c:v>
                </c:pt>
                <c:pt idx="107">
                  <c:v>3.3749999999999898E-2</c:v>
                </c:pt>
                <c:pt idx="108">
                  <c:v>3.4500000000000003E-2</c:v>
                </c:pt>
                <c:pt idx="109">
                  <c:v>3.54332999999998E-2</c:v>
                </c:pt>
                <c:pt idx="110">
                  <c:v>3.6649999999999801E-2</c:v>
                </c:pt>
                <c:pt idx="111">
                  <c:v>3.6999999999999901E-2</c:v>
                </c:pt>
                <c:pt idx="112">
                  <c:v>3.7299999999999701E-2</c:v>
                </c:pt>
                <c:pt idx="113">
                  <c:v>3.7900000000000003E-2</c:v>
                </c:pt>
                <c:pt idx="114">
                  <c:v>3.8449999999999901E-2</c:v>
                </c:pt>
                <c:pt idx="115">
                  <c:v>3.9200000000000103E-2</c:v>
                </c:pt>
                <c:pt idx="116">
                  <c:v>3.9899999999999797E-2</c:v>
                </c:pt>
                <c:pt idx="117">
                  <c:v>4.1450000000000001E-2</c:v>
                </c:pt>
                <c:pt idx="118">
                  <c:v>4.1533399999999998E-2</c:v>
                </c:pt>
                <c:pt idx="119">
                  <c:v>4.1999999999999801E-2</c:v>
                </c:pt>
                <c:pt idx="120">
                  <c:v>4.31499999999998E-2</c:v>
                </c:pt>
                <c:pt idx="121">
                  <c:v>4.31499999999998E-2</c:v>
                </c:pt>
                <c:pt idx="122">
                  <c:v>4.3600000000000097E-2</c:v>
                </c:pt>
                <c:pt idx="123">
                  <c:v>4.4050000000000103E-2</c:v>
                </c:pt>
                <c:pt idx="124">
                  <c:v>4.6033300000000402E-2</c:v>
                </c:pt>
                <c:pt idx="125">
                  <c:v>4.6566699999999801E-2</c:v>
                </c:pt>
                <c:pt idx="126">
                  <c:v>4.6800000000000203E-2</c:v>
                </c:pt>
                <c:pt idx="127">
                  <c:v>4.89000000000002E-2</c:v>
                </c:pt>
                <c:pt idx="128">
                  <c:v>4.9199999999999897E-2</c:v>
                </c:pt>
                <c:pt idx="129">
                  <c:v>5.0899999999999897E-2</c:v>
                </c:pt>
                <c:pt idx="130">
                  <c:v>5.1399999999999703E-2</c:v>
                </c:pt>
                <c:pt idx="131">
                  <c:v>5.2799999999999903E-2</c:v>
                </c:pt>
                <c:pt idx="132">
                  <c:v>5.3933299999999698E-2</c:v>
                </c:pt>
                <c:pt idx="133">
                  <c:v>5.4200000000000199E-2</c:v>
                </c:pt>
                <c:pt idx="134">
                  <c:v>5.4300000000000001E-2</c:v>
                </c:pt>
                <c:pt idx="135">
                  <c:v>5.49667E-2</c:v>
                </c:pt>
                <c:pt idx="136">
                  <c:v>5.5099999999999899E-2</c:v>
                </c:pt>
                <c:pt idx="137">
                  <c:v>5.6166699999999903E-2</c:v>
                </c:pt>
                <c:pt idx="138">
                  <c:v>5.6750000000000099E-2</c:v>
                </c:pt>
                <c:pt idx="139">
                  <c:v>5.7599999999999901E-2</c:v>
                </c:pt>
                <c:pt idx="140">
                  <c:v>5.7750000000000003E-2</c:v>
                </c:pt>
                <c:pt idx="141">
                  <c:v>5.8800000000000199E-2</c:v>
                </c:pt>
                <c:pt idx="142">
                  <c:v>5.8850000000000097E-2</c:v>
                </c:pt>
                <c:pt idx="143">
                  <c:v>5.91499999999998E-2</c:v>
                </c:pt>
                <c:pt idx="144">
                  <c:v>6.0500000000000199E-2</c:v>
                </c:pt>
                <c:pt idx="145">
                  <c:v>6.0949999999999997E-2</c:v>
                </c:pt>
                <c:pt idx="146">
                  <c:v>6.2250000000000097E-2</c:v>
                </c:pt>
                <c:pt idx="147">
                  <c:v>6.3450000000000006E-2</c:v>
                </c:pt>
                <c:pt idx="148">
                  <c:v>6.3649999999999998E-2</c:v>
                </c:pt>
                <c:pt idx="149">
                  <c:v>6.3749999999999696E-2</c:v>
                </c:pt>
                <c:pt idx="150">
                  <c:v>6.4900000000000194E-2</c:v>
                </c:pt>
                <c:pt idx="151">
                  <c:v>6.8299999999999805E-2</c:v>
                </c:pt>
                <c:pt idx="152">
                  <c:v>6.8866700000000003E-2</c:v>
                </c:pt>
                <c:pt idx="153">
                  <c:v>6.8999999999999895E-2</c:v>
                </c:pt>
                <c:pt idx="154">
                  <c:v>6.9400000000000295E-2</c:v>
                </c:pt>
                <c:pt idx="155">
                  <c:v>6.9900000000000101E-2</c:v>
                </c:pt>
                <c:pt idx="156">
                  <c:v>7.1000000000000202E-2</c:v>
                </c:pt>
                <c:pt idx="157">
                  <c:v>7.2500000000000203E-2</c:v>
                </c:pt>
                <c:pt idx="158">
                  <c:v>7.2699999999999806E-2</c:v>
                </c:pt>
                <c:pt idx="159">
                  <c:v>7.6150000000000204E-2</c:v>
                </c:pt>
                <c:pt idx="160">
                  <c:v>7.6266599999999796E-2</c:v>
                </c:pt>
                <c:pt idx="161">
                  <c:v>7.6999999999999902E-2</c:v>
                </c:pt>
                <c:pt idx="162">
                  <c:v>7.7366599999999897E-2</c:v>
                </c:pt>
                <c:pt idx="163">
                  <c:v>7.7950000000000005E-2</c:v>
                </c:pt>
                <c:pt idx="164">
                  <c:v>7.9349999999999796E-2</c:v>
                </c:pt>
                <c:pt idx="165">
                  <c:v>8.0250000000000099E-2</c:v>
                </c:pt>
                <c:pt idx="166">
                  <c:v>8.0399999999999999E-2</c:v>
                </c:pt>
                <c:pt idx="167">
                  <c:v>8.0499999999999794E-2</c:v>
                </c:pt>
                <c:pt idx="168">
                  <c:v>8.0600000000000005E-2</c:v>
                </c:pt>
                <c:pt idx="169">
                  <c:v>8.0650000000000305E-2</c:v>
                </c:pt>
                <c:pt idx="170">
                  <c:v>8.1199999999999897E-2</c:v>
                </c:pt>
                <c:pt idx="171">
                  <c:v>8.2166700000000106E-2</c:v>
                </c:pt>
                <c:pt idx="172">
                  <c:v>8.2400000000000195E-2</c:v>
                </c:pt>
                <c:pt idx="173">
                  <c:v>8.4000000000000102E-2</c:v>
                </c:pt>
                <c:pt idx="174">
                  <c:v>8.4999999999999895E-2</c:v>
                </c:pt>
                <c:pt idx="175">
                  <c:v>8.6799999999999697E-2</c:v>
                </c:pt>
                <c:pt idx="176">
                  <c:v>8.7299999999999905E-2</c:v>
                </c:pt>
                <c:pt idx="177">
                  <c:v>8.8400000000000006E-2</c:v>
                </c:pt>
                <c:pt idx="178">
                  <c:v>8.8649999999999896E-2</c:v>
                </c:pt>
                <c:pt idx="179">
                  <c:v>8.9499999999999705E-2</c:v>
                </c:pt>
                <c:pt idx="180">
                  <c:v>8.9699999999999697E-2</c:v>
                </c:pt>
                <c:pt idx="181">
                  <c:v>8.9866599999999699E-2</c:v>
                </c:pt>
                <c:pt idx="182">
                  <c:v>9.1133300000000098E-2</c:v>
                </c:pt>
                <c:pt idx="183">
                  <c:v>9.3199999999999894E-2</c:v>
                </c:pt>
                <c:pt idx="184">
                  <c:v>9.3199999999999894E-2</c:v>
                </c:pt>
                <c:pt idx="185">
                  <c:v>9.4566700000000101E-2</c:v>
                </c:pt>
                <c:pt idx="186">
                  <c:v>9.6999999999999906E-2</c:v>
                </c:pt>
                <c:pt idx="187">
                  <c:v>9.7199999999999898E-2</c:v>
                </c:pt>
                <c:pt idx="188">
                  <c:v>9.7750000000000004E-2</c:v>
                </c:pt>
                <c:pt idx="189">
                  <c:v>9.8933399999999894E-2</c:v>
                </c:pt>
                <c:pt idx="190">
                  <c:v>9.9099999999999897E-2</c:v>
                </c:pt>
                <c:pt idx="191">
                  <c:v>9.9266700000000194E-2</c:v>
                </c:pt>
                <c:pt idx="192">
                  <c:v>9.9299999999999902E-2</c:v>
                </c:pt>
                <c:pt idx="193">
                  <c:v>9.9999999999999797E-2</c:v>
                </c:pt>
                <c:pt idx="194">
                  <c:v>0.1021667</c:v>
                </c:pt>
                <c:pt idx="195">
                  <c:v>0.10285</c:v>
                </c:pt>
                <c:pt idx="196">
                  <c:v>0.1036</c:v>
                </c:pt>
                <c:pt idx="197">
                  <c:v>0.10385</c:v>
                </c:pt>
                <c:pt idx="198">
                  <c:v>0.10545</c:v>
                </c:pt>
                <c:pt idx="199">
                  <c:v>0.10639999999999999</c:v>
                </c:pt>
                <c:pt idx="200">
                  <c:v>0.11395</c:v>
                </c:pt>
                <c:pt idx="201">
                  <c:v>0.11749999999999999</c:v>
                </c:pt>
                <c:pt idx="202">
                  <c:v>0.1195</c:v>
                </c:pt>
                <c:pt idx="203">
                  <c:v>0.12089999999999999</c:v>
                </c:pt>
                <c:pt idx="204">
                  <c:v>0.12470000000000001</c:v>
                </c:pt>
                <c:pt idx="205">
                  <c:v>0.12559999999999999</c:v>
                </c:pt>
                <c:pt idx="206">
                  <c:v>0.12609999999999999</c:v>
                </c:pt>
                <c:pt idx="207">
                  <c:v>0.12759999999999999</c:v>
                </c:pt>
                <c:pt idx="208">
                  <c:v>0.12864999999999999</c:v>
                </c:pt>
                <c:pt idx="209">
                  <c:v>0.12970000000000001</c:v>
                </c:pt>
                <c:pt idx="210">
                  <c:v>0.13150000000000001</c:v>
                </c:pt>
                <c:pt idx="211">
                  <c:v>0.13184999999999999</c:v>
                </c:pt>
                <c:pt idx="212">
                  <c:v>0.13420000000000001</c:v>
                </c:pt>
                <c:pt idx="213">
                  <c:v>0.1346</c:v>
                </c:pt>
                <c:pt idx="214">
                  <c:v>0.13500000000000001</c:v>
                </c:pt>
                <c:pt idx="215">
                  <c:v>0.13594999999999999</c:v>
                </c:pt>
                <c:pt idx="216">
                  <c:v>0.13605</c:v>
                </c:pt>
                <c:pt idx="217">
                  <c:v>0.13769999999999999</c:v>
                </c:pt>
                <c:pt idx="218">
                  <c:v>0.1399</c:v>
                </c:pt>
                <c:pt idx="219">
                  <c:v>0.1411</c:v>
                </c:pt>
                <c:pt idx="220">
                  <c:v>0.14294999999999999</c:v>
                </c:pt>
                <c:pt idx="221">
                  <c:v>0.14549999999999999</c:v>
                </c:pt>
                <c:pt idx="222">
                  <c:v>0.14615</c:v>
                </c:pt>
                <c:pt idx="223">
                  <c:v>0.14680000000000001</c:v>
                </c:pt>
                <c:pt idx="224">
                  <c:v>0.1472</c:v>
                </c:pt>
                <c:pt idx="225">
                  <c:v>0.15049999999999999</c:v>
                </c:pt>
                <c:pt idx="226">
                  <c:v>0.1507</c:v>
                </c:pt>
                <c:pt idx="227">
                  <c:v>0.1522</c:v>
                </c:pt>
                <c:pt idx="228">
                  <c:v>0.15454999999999999</c:v>
                </c:pt>
                <c:pt idx="229">
                  <c:v>0.15670000000000001</c:v>
                </c:pt>
                <c:pt idx="230">
                  <c:v>0.1573</c:v>
                </c:pt>
                <c:pt idx="231">
                  <c:v>0.16039999999999999</c:v>
                </c:pt>
                <c:pt idx="232">
                  <c:v>0.16314999999999999</c:v>
                </c:pt>
                <c:pt idx="233">
                  <c:v>0.16900000000000001</c:v>
                </c:pt>
                <c:pt idx="234">
                  <c:v>0.17115</c:v>
                </c:pt>
                <c:pt idx="235">
                  <c:v>0.17244999999999999</c:v>
                </c:pt>
                <c:pt idx="236">
                  <c:v>0.17363339999999999</c:v>
                </c:pt>
                <c:pt idx="237">
                  <c:v>0.17885000000000001</c:v>
                </c:pt>
                <c:pt idx="238">
                  <c:v>0.18210000000000001</c:v>
                </c:pt>
                <c:pt idx="239">
                  <c:v>0.19320000000000001</c:v>
                </c:pt>
                <c:pt idx="240">
                  <c:v>0.19635</c:v>
                </c:pt>
                <c:pt idx="241">
                  <c:v>0.19764999999999999</c:v>
                </c:pt>
                <c:pt idx="242">
                  <c:v>0.20130000000000001</c:v>
                </c:pt>
                <c:pt idx="243">
                  <c:v>0.2039</c:v>
                </c:pt>
                <c:pt idx="244">
                  <c:v>0.20480000000000001</c:v>
                </c:pt>
                <c:pt idx="245">
                  <c:v>0.20680000000000001</c:v>
                </c:pt>
                <c:pt idx="246">
                  <c:v>0.20710000000000001</c:v>
                </c:pt>
                <c:pt idx="247">
                  <c:v>0.21959999999999999</c:v>
                </c:pt>
                <c:pt idx="248">
                  <c:v>0.22214999999999999</c:v>
                </c:pt>
                <c:pt idx="249">
                  <c:v>0.23624999999999999</c:v>
                </c:pt>
                <c:pt idx="250">
                  <c:v>0.24660000000000001</c:v>
                </c:pt>
                <c:pt idx="251">
                  <c:v>0.2666</c:v>
                </c:pt>
                <c:pt idx="252">
                  <c:v>0.32114999999999999</c:v>
                </c:pt>
                <c:pt idx="253">
                  <c:v>0.32190000000000002</c:v>
                </c:pt>
                <c:pt idx="254">
                  <c:v>0.3301</c:v>
                </c:pt>
                <c:pt idx="255">
                  <c:v>0.47299999999999998</c:v>
                </c:pt>
                <c:pt idx="256">
                  <c:v>0.77729999999999999</c:v>
                </c:pt>
              </c:numCache>
            </c:numRef>
          </c:xVal>
          <c:yVal>
            <c:numRef>
              <c:f>Sheet3!$X$2:$X$258</c:f>
              <c:numCache>
                <c:formatCode>General</c:formatCode>
                <c:ptCount val="257"/>
                <c:pt idx="0">
                  <c:v>3.8910505836575902E-3</c:v>
                </c:pt>
                <c:pt idx="1">
                  <c:v>7.78210116731517E-3</c:v>
                </c:pt>
                <c:pt idx="2">
                  <c:v>1.1673151750972799E-2</c:v>
                </c:pt>
                <c:pt idx="3">
                  <c:v>1.55642023346303E-2</c:v>
                </c:pt>
                <c:pt idx="4">
                  <c:v>1.94552529182879E-2</c:v>
                </c:pt>
                <c:pt idx="5">
                  <c:v>2.3346303501945501E-2</c:v>
                </c:pt>
                <c:pt idx="6">
                  <c:v>2.7237354085603099E-2</c:v>
                </c:pt>
                <c:pt idx="7">
                  <c:v>3.1128404669260701E-2</c:v>
                </c:pt>
                <c:pt idx="8">
                  <c:v>3.5019455252918302E-2</c:v>
                </c:pt>
                <c:pt idx="9">
                  <c:v>3.8910505836575897E-2</c:v>
                </c:pt>
                <c:pt idx="10">
                  <c:v>4.2801556420233498E-2</c:v>
                </c:pt>
                <c:pt idx="11">
                  <c:v>4.6692607003891003E-2</c:v>
                </c:pt>
                <c:pt idx="12">
                  <c:v>5.0583657587548597E-2</c:v>
                </c:pt>
                <c:pt idx="13">
                  <c:v>5.4474708171206199E-2</c:v>
                </c:pt>
                <c:pt idx="14">
                  <c:v>5.83657587548638E-2</c:v>
                </c:pt>
                <c:pt idx="15">
                  <c:v>6.2256809338521402E-2</c:v>
                </c:pt>
                <c:pt idx="16">
                  <c:v>6.6147859922179003E-2</c:v>
                </c:pt>
                <c:pt idx="17">
                  <c:v>7.0038910505836605E-2</c:v>
                </c:pt>
                <c:pt idx="18">
                  <c:v>7.3929961089494206E-2</c:v>
                </c:pt>
                <c:pt idx="19">
                  <c:v>7.7821011673151697E-2</c:v>
                </c:pt>
                <c:pt idx="20">
                  <c:v>8.1712062256809298E-2</c:v>
                </c:pt>
                <c:pt idx="21">
                  <c:v>8.56031128404669E-2</c:v>
                </c:pt>
                <c:pt idx="22">
                  <c:v>8.9494163424124501E-2</c:v>
                </c:pt>
                <c:pt idx="23">
                  <c:v>9.3385214007782102E-2</c:v>
                </c:pt>
                <c:pt idx="24">
                  <c:v>9.7276264591439704E-2</c:v>
                </c:pt>
                <c:pt idx="25">
                  <c:v>0.101167315175097</c:v>
                </c:pt>
                <c:pt idx="26">
                  <c:v>0.105058365758755</c:v>
                </c:pt>
                <c:pt idx="27">
                  <c:v>0.10894941634241199</c:v>
                </c:pt>
                <c:pt idx="28">
                  <c:v>0.11284046692607</c:v>
                </c:pt>
                <c:pt idx="29">
                  <c:v>0.116731517509728</c:v>
                </c:pt>
                <c:pt idx="30">
                  <c:v>0.12062256809338499</c:v>
                </c:pt>
                <c:pt idx="31">
                  <c:v>0.124513618677043</c:v>
                </c:pt>
                <c:pt idx="32">
                  <c:v>0.12840466926069999</c:v>
                </c:pt>
                <c:pt idx="33">
                  <c:v>0.13229571984435801</c:v>
                </c:pt>
                <c:pt idx="34">
                  <c:v>0.136186770428016</c:v>
                </c:pt>
                <c:pt idx="35">
                  <c:v>0.14007782101167299</c:v>
                </c:pt>
                <c:pt idx="36">
                  <c:v>0.143968871595331</c:v>
                </c:pt>
                <c:pt idx="37">
                  <c:v>0.147859922178988</c:v>
                </c:pt>
                <c:pt idx="38">
                  <c:v>0.15175097276264601</c:v>
                </c:pt>
                <c:pt idx="39">
                  <c:v>0.155642023346303</c:v>
                </c:pt>
                <c:pt idx="40">
                  <c:v>0.15953307392996099</c:v>
                </c:pt>
                <c:pt idx="41">
                  <c:v>0.16342412451361901</c:v>
                </c:pt>
                <c:pt idx="42">
                  <c:v>0.167315175097276</c:v>
                </c:pt>
                <c:pt idx="43">
                  <c:v>0.17120622568093399</c:v>
                </c:pt>
                <c:pt idx="44">
                  <c:v>0.17509727626459101</c:v>
                </c:pt>
                <c:pt idx="45">
                  <c:v>0.178988326848249</c:v>
                </c:pt>
                <c:pt idx="46">
                  <c:v>0.18287937743190599</c:v>
                </c:pt>
                <c:pt idx="47">
                  <c:v>0.18677042801556401</c:v>
                </c:pt>
                <c:pt idx="48">
                  <c:v>0.190661478599222</c:v>
                </c:pt>
                <c:pt idx="49">
                  <c:v>0.19455252918287899</c:v>
                </c:pt>
                <c:pt idx="50">
                  <c:v>0.19844357976653701</c:v>
                </c:pt>
                <c:pt idx="51">
                  <c:v>0.202334630350194</c:v>
                </c:pt>
                <c:pt idx="52">
                  <c:v>0.20622568093385199</c:v>
                </c:pt>
                <c:pt idx="53">
                  <c:v>0.21011673151750901</c:v>
                </c:pt>
                <c:pt idx="54">
                  <c:v>0.214007782101167</c:v>
                </c:pt>
                <c:pt idx="55">
                  <c:v>0.21789883268482499</c:v>
                </c:pt>
                <c:pt idx="56">
                  <c:v>0.22178988326848201</c:v>
                </c:pt>
                <c:pt idx="57">
                  <c:v>0.22568093385214</c:v>
                </c:pt>
                <c:pt idx="58">
                  <c:v>0.22957198443579699</c:v>
                </c:pt>
                <c:pt idx="59">
                  <c:v>0.23346303501945501</c:v>
                </c:pt>
                <c:pt idx="60">
                  <c:v>0.237354085603112</c:v>
                </c:pt>
                <c:pt idx="61">
                  <c:v>0.24124513618676999</c:v>
                </c:pt>
                <c:pt idx="62">
                  <c:v>0.24513618677042801</c:v>
                </c:pt>
                <c:pt idx="63">
                  <c:v>0.249027237354085</c:v>
                </c:pt>
                <c:pt idx="64">
                  <c:v>0.25291828793774301</c:v>
                </c:pt>
                <c:pt idx="65">
                  <c:v>0.25680933852139998</c:v>
                </c:pt>
                <c:pt idx="66">
                  <c:v>0.26070038910505799</c:v>
                </c:pt>
                <c:pt idx="67">
                  <c:v>0.26459143968871501</c:v>
                </c:pt>
                <c:pt idx="68">
                  <c:v>0.26848249027237298</c:v>
                </c:pt>
                <c:pt idx="69">
                  <c:v>0.27237354085603099</c:v>
                </c:pt>
                <c:pt idx="70">
                  <c:v>0.27626459143968801</c:v>
                </c:pt>
                <c:pt idx="71">
                  <c:v>0.28015564202334597</c:v>
                </c:pt>
                <c:pt idx="72">
                  <c:v>0.28404669260700299</c:v>
                </c:pt>
                <c:pt idx="73">
                  <c:v>0.28793774319066101</c:v>
                </c:pt>
                <c:pt idx="74">
                  <c:v>0.29182879377431797</c:v>
                </c:pt>
                <c:pt idx="75">
                  <c:v>0.29571984435797599</c:v>
                </c:pt>
                <c:pt idx="76">
                  <c:v>0.29961089494163401</c:v>
                </c:pt>
                <c:pt idx="77">
                  <c:v>0.30350194552529097</c:v>
                </c:pt>
                <c:pt idx="78">
                  <c:v>0.30739299610894899</c:v>
                </c:pt>
                <c:pt idx="79">
                  <c:v>0.31128404669260601</c:v>
                </c:pt>
                <c:pt idx="80">
                  <c:v>0.31517509727626403</c:v>
                </c:pt>
                <c:pt idx="81">
                  <c:v>0.31906614785992099</c:v>
                </c:pt>
                <c:pt idx="82">
                  <c:v>0.32295719844357901</c:v>
                </c:pt>
                <c:pt idx="83">
                  <c:v>0.32684824902723703</c:v>
                </c:pt>
                <c:pt idx="84">
                  <c:v>0.33073929961089399</c:v>
                </c:pt>
                <c:pt idx="85">
                  <c:v>0.33463035019455201</c:v>
                </c:pt>
                <c:pt idx="86">
                  <c:v>0.33852140077820903</c:v>
                </c:pt>
                <c:pt idx="87">
                  <c:v>0.34241245136186699</c:v>
                </c:pt>
                <c:pt idx="88">
                  <c:v>0.34630350194552401</c:v>
                </c:pt>
                <c:pt idx="89">
                  <c:v>0.35019455252918202</c:v>
                </c:pt>
                <c:pt idx="90">
                  <c:v>0.35408560311283999</c:v>
                </c:pt>
                <c:pt idx="91">
                  <c:v>0.357976653696497</c:v>
                </c:pt>
                <c:pt idx="92">
                  <c:v>0.36186770428015502</c:v>
                </c:pt>
                <c:pt idx="93">
                  <c:v>0.36575875486381199</c:v>
                </c:pt>
                <c:pt idx="94">
                  <c:v>0.36964980544747</c:v>
                </c:pt>
                <c:pt idx="95">
                  <c:v>0.37354085603112702</c:v>
                </c:pt>
                <c:pt idx="96">
                  <c:v>0.37743190661478498</c:v>
                </c:pt>
                <c:pt idx="97">
                  <c:v>0.381322957198443</c:v>
                </c:pt>
                <c:pt idx="98">
                  <c:v>0.38521400778210002</c:v>
                </c:pt>
                <c:pt idx="99">
                  <c:v>0.38910505836575798</c:v>
                </c:pt>
                <c:pt idx="100">
                  <c:v>0.392996108949415</c:v>
                </c:pt>
                <c:pt idx="101">
                  <c:v>0.39688715953307302</c:v>
                </c:pt>
                <c:pt idx="102">
                  <c:v>0.40077821011673098</c:v>
                </c:pt>
                <c:pt idx="103">
                  <c:v>0.404669260700388</c:v>
                </c:pt>
                <c:pt idx="104">
                  <c:v>0.40856031128404602</c:v>
                </c:pt>
                <c:pt idx="105">
                  <c:v>0.41245136186770298</c:v>
                </c:pt>
                <c:pt idx="106">
                  <c:v>0.416342412451361</c:v>
                </c:pt>
                <c:pt idx="107">
                  <c:v>0.42023346303501802</c:v>
                </c:pt>
                <c:pt idx="108">
                  <c:v>0.42412451361867598</c:v>
                </c:pt>
                <c:pt idx="109">
                  <c:v>0.428015564202334</c:v>
                </c:pt>
                <c:pt idx="110">
                  <c:v>0.43190661478599102</c:v>
                </c:pt>
                <c:pt idx="111">
                  <c:v>0.43579766536964898</c:v>
                </c:pt>
                <c:pt idx="112">
                  <c:v>0.439688715953306</c:v>
                </c:pt>
                <c:pt idx="113">
                  <c:v>0.44357976653696402</c:v>
                </c:pt>
                <c:pt idx="114">
                  <c:v>0.44747081712062098</c:v>
                </c:pt>
                <c:pt idx="115">
                  <c:v>0.451361867704279</c:v>
                </c:pt>
                <c:pt idx="116">
                  <c:v>0.45525291828793701</c:v>
                </c:pt>
                <c:pt idx="117">
                  <c:v>0.45914396887159398</c:v>
                </c:pt>
                <c:pt idx="118">
                  <c:v>0.46303501945525199</c:v>
                </c:pt>
                <c:pt idx="119">
                  <c:v>0.46692607003890901</c:v>
                </c:pt>
                <c:pt idx="120">
                  <c:v>0.47081712062256698</c:v>
                </c:pt>
                <c:pt idx="121">
                  <c:v>0.47470817120622399</c:v>
                </c:pt>
                <c:pt idx="122">
                  <c:v>0.47859922178988201</c:v>
                </c:pt>
                <c:pt idx="123">
                  <c:v>0.48249027237353997</c:v>
                </c:pt>
                <c:pt idx="124">
                  <c:v>0.48638132295719699</c:v>
                </c:pt>
                <c:pt idx="125">
                  <c:v>0.49027237354085501</c:v>
                </c:pt>
                <c:pt idx="126">
                  <c:v>0.49416342412451197</c:v>
                </c:pt>
                <c:pt idx="127">
                  <c:v>0.49805447470816999</c:v>
                </c:pt>
                <c:pt idx="128">
                  <c:v>0.50194552529182701</c:v>
                </c:pt>
                <c:pt idx="129">
                  <c:v>0.50583657587548503</c:v>
                </c:pt>
                <c:pt idx="130">
                  <c:v>0.50972762645914305</c:v>
                </c:pt>
                <c:pt idx="131">
                  <c:v>0.51361867704279995</c:v>
                </c:pt>
                <c:pt idx="132">
                  <c:v>0.51750972762645797</c:v>
                </c:pt>
                <c:pt idx="133">
                  <c:v>0.52140077821011499</c:v>
                </c:pt>
                <c:pt idx="134">
                  <c:v>0.52529182879377301</c:v>
                </c:pt>
                <c:pt idx="135">
                  <c:v>0.52918287937743003</c:v>
                </c:pt>
                <c:pt idx="136">
                  <c:v>0.53307392996108804</c:v>
                </c:pt>
                <c:pt idx="137">
                  <c:v>0.53696498054474595</c:v>
                </c:pt>
                <c:pt idx="138">
                  <c:v>0.54085603112840297</c:v>
                </c:pt>
                <c:pt idx="139">
                  <c:v>0.54474708171206099</c:v>
                </c:pt>
                <c:pt idx="140">
                  <c:v>0.54863813229571801</c:v>
                </c:pt>
                <c:pt idx="141">
                  <c:v>0.55252918287937602</c:v>
                </c:pt>
                <c:pt idx="142">
                  <c:v>0.55642023346303304</c:v>
                </c:pt>
                <c:pt idx="143">
                  <c:v>0.56031128404669095</c:v>
                </c:pt>
                <c:pt idx="144">
                  <c:v>0.56420233463034897</c:v>
                </c:pt>
                <c:pt idx="145">
                  <c:v>0.56809338521400599</c:v>
                </c:pt>
                <c:pt idx="146">
                  <c:v>0.571984435797664</c:v>
                </c:pt>
                <c:pt idx="147">
                  <c:v>0.57587548638132102</c:v>
                </c:pt>
                <c:pt idx="148">
                  <c:v>0.57976653696497904</c:v>
                </c:pt>
                <c:pt idx="149">
                  <c:v>0.58365758754863595</c:v>
                </c:pt>
                <c:pt idx="150">
                  <c:v>0.58754863813229397</c:v>
                </c:pt>
                <c:pt idx="151">
                  <c:v>0.59143968871595198</c:v>
                </c:pt>
                <c:pt idx="152">
                  <c:v>0.595330739299609</c:v>
                </c:pt>
                <c:pt idx="153">
                  <c:v>0.59922178988326702</c:v>
                </c:pt>
                <c:pt idx="154">
                  <c:v>0.60311284046692404</c:v>
                </c:pt>
                <c:pt idx="155">
                  <c:v>0.60700389105058195</c:v>
                </c:pt>
                <c:pt idx="156">
                  <c:v>0.61089494163423896</c:v>
                </c:pt>
                <c:pt idx="157">
                  <c:v>0.61478599221789698</c:v>
                </c:pt>
                <c:pt idx="158">
                  <c:v>0.618677042801555</c:v>
                </c:pt>
                <c:pt idx="159">
                  <c:v>0.62256809338521202</c:v>
                </c:pt>
                <c:pt idx="160">
                  <c:v>0.62645914396887004</c:v>
                </c:pt>
                <c:pt idx="161">
                  <c:v>0.63035019455252705</c:v>
                </c:pt>
                <c:pt idx="162">
                  <c:v>0.63424124513618496</c:v>
                </c:pt>
                <c:pt idx="163">
                  <c:v>0.63813229571984198</c:v>
                </c:pt>
                <c:pt idx="164">
                  <c:v>0.6420233463035</c:v>
                </c:pt>
                <c:pt idx="165">
                  <c:v>0.64591439688715802</c:v>
                </c:pt>
                <c:pt idx="166">
                  <c:v>0.64980544747081503</c:v>
                </c:pt>
                <c:pt idx="167">
                  <c:v>0.65369649805447305</c:v>
                </c:pt>
                <c:pt idx="168">
                  <c:v>0.65758754863812996</c:v>
                </c:pt>
                <c:pt idx="169">
                  <c:v>0.66147859922178798</c:v>
                </c:pt>
                <c:pt idx="170">
                  <c:v>0.665369649805445</c:v>
                </c:pt>
                <c:pt idx="171">
                  <c:v>0.66926070038910301</c:v>
                </c:pt>
                <c:pt idx="172">
                  <c:v>0.67315175097276103</c:v>
                </c:pt>
                <c:pt idx="173">
                  <c:v>0.67704280155641805</c:v>
                </c:pt>
                <c:pt idx="174">
                  <c:v>0.68093385214007596</c:v>
                </c:pt>
                <c:pt idx="175">
                  <c:v>0.68482490272373298</c:v>
                </c:pt>
                <c:pt idx="176">
                  <c:v>0.68871595330739099</c:v>
                </c:pt>
                <c:pt idx="177">
                  <c:v>0.69260700389104801</c:v>
                </c:pt>
                <c:pt idx="178">
                  <c:v>0.69649805447470603</c:v>
                </c:pt>
                <c:pt idx="179">
                  <c:v>0.70038910505836405</c:v>
                </c:pt>
                <c:pt idx="180">
                  <c:v>0.70428015564202096</c:v>
                </c:pt>
                <c:pt idx="181">
                  <c:v>0.70817120622567897</c:v>
                </c:pt>
                <c:pt idx="182">
                  <c:v>0.71206225680933599</c:v>
                </c:pt>
                <c:pt idx="183">
                  <c:v>0.71595330739299401</c:v>
                </c:pt>
                <c:pt idx="184">
                  <c:v>0.71984435797665203</c:v>
                </c:pt>
                <c:pt idx="185">
                  <c:v>0.72373540856030905</c:v>
                </c:pt>
                <c:pt idx="186">
                  <c:v>0.72762645914396695</c:v>
                </c:pt>
                <c:pt idx="187">
                  <c:v>0.73151750972762397</c:v>
                </c:pt>
                <c:pt idx="188">
                  <c:v>0.73540856031128199</c:v>
                </c:pt>
                <c:pt idx="189">
                  <c:v>0.73929961089493901</c:v>
                </c:pt>
                <c:pt idx="190">
                  <c:v>0.74319066147859703</c:v>
                </c:pt>
                <c:pt idx="191">
                  <c:v>0.74708171206225504</c:v>
                </c:pt>
                <c:pt idx="192">
                  <c:v>0.75097276264591195</c:v>
                </c:pt>
                <c:pt idx="193">
                  <c:v>0.75486381322956997</c:v>
                </c:pt>
                <c:pt idx="194">
                  <c:v>0.75875486381322699</c:v>
                </c:pt>
                <c:pt idx="195">
                  <c:v>0.76264591439688501</c:v>
                </c:pt>
                <c:pt idx="196">
                  <c:v>0.76653696498054202</c:v>
                </c:pt>
                <c:pt idx="197">
                  <c:v>0.77042801556420004</c:v>
                </c:pt>
                <c:pt idx="198">
                  <c:v>0.77431906614785795</c:v>
                </c:pt>
                <c:pt idx="199">
                  <c:v>0.77821011673151497</c:v>
                </c:pt>
                <c:pt idx="200">
                  <c:v>0.78210116731517298</c:v>
                </c:pt>
                <c:pt idx="201">
                  <c:v>0.78599221789883</c:v>
                </c:pt>
                <c:pt idx="202">
                  <c:v>0.78988326848248802</c:v>
                </c:pt>
                <c:pt idx="203">
                  <c:v>0.79377431906614504</c:v>
                </c:pt>
                <c:pt idx="204">
                  <c:v>0.79766536964980295</c:v>
                </c:pt>
                <c:pt idx="205">
                  <c:v>0.80155642023346096</c:v>
                </c:pt>
                <c:pt idx="206">
                  <c:v>0.80544747081711798</c:v>
                </c:pt>
                <c:pt idx="207">
                  <c:v>0.809338521400776</c:v>
                </c:pt>
                <c:pt idx="208">
                  <c:v>0.81322957198443302</c:v>
                </c:pt>
                <c:pt idx="209">
                  <c:v>0.81712062256809104</c:v>
                </c:pt>
                <c:pt idx="210">
                  <c:v>0.82101167315174794</c:v>
                </c:pt>
                <c:pt idx="211">
                  <c:v>0.82490272373540596</c:v>
                </c:pt>
                <c:pt idx="212">
                  <c:v>0.82879377431906398</c:v>
                </c:pt>
                <c:pt idx="213">
                  <c:v>0.832684824902721</c:v>
                </c:pt>
                <c:pt idx="214">
                  <c:v>0.83657587548637902</c:v>
                </c:pt>
                <c:pt idx="215">
                  <c:v>0.84046692607003604</c:v>
                </c:pt>
                <c:pt idx="216">
                  <c:v>0.84435797665369405</c:v>
                </c:pt>
                <c:pt idx="217">
                  <c:v>0.84824902723735096</c:v>
                </c:pt>
                <c:pt idx="218">
                  <c:v>0.85214007782100898</c:v>
                </c:pt>
                <c:pt idx="219">
                  <c:v>0.856031128404667</c:v>
                </c:pt>
                <c:pt idx="220">
                  <c:v>0.85992217898832402</c:v>
                </c:pt>
                <c:pt idx="221">
                  <c:v>0.86381322957198203</c:v>
                </c:pt>
                <c:pt idx="222">
                  <c:v>0.86770428015563905</c:v>
                </c:pt>
                <c:pt idx="223">
                  <c:v>0.87159533073929696</c:v>
                </c:pt>
                <c:pt idx="224">
                  <c:v>0.87548638132295398</c:v>
                </c:pt>
                <c:pt idx="225">
                  <c:v>0.87937743190661199</c:v>
                </c:pt>
                <c:pt idx="226">
                  <c:v>0.88326848249027001</c:v>
                </c:pt>
                <c:pt idx="227">
                  <c:v>0.88715953307392703</c:v>
                </c:pt>
                <c:pt idx="228">
                  <c:v>0.89105058365758505</c:v>
                </c:pt>
                <c:pt idx="229">
                  <c:v>0.89494163424124196</c:v>
                </c:pt>
                <c:pt idx="230">
                  <c:v>0.89883268482489997</c:v>
                </c:pt>
                <c:pt idx="231">
                  <c:v>0.90272373540855799</c:v>
                </c:pt>
                <c:pt idx="232">
                  <c:v>0.90661478599221501</c:v>
                </c:pt>
                <c:pt idx="233">
                  <c:v>0.91050583657587303</c:v>
                </c:pt>
                <c:pt idx="234">
                  <c:v>0.91439688715953005</c:v>
                </c:pt>
                <c:pt idx="235">
                  <c:v>0.91828793774318795</c:v>
                </c:pt>
                <c:pt idx="236">
                  <c:v>0.92217898832684497</c:v>
                </c:pt>
                <c:pt idx="237">
                  <c:v>0.92607003891050299</c:v>
                </c:pt>
                <c:pt idx="238">
                  <c:v>0.92996108949416101</c:v>
                </c:pt>
                <c:pt idx="239">
                  <c:v>0.93385214007781803</c:v>
                </c:pt>
                <c:pt idx="240">
                  <c:v>0.93774319066147604</c:v>
                </c:pt>
                <c:pt idx="241">
                  <c:v>0.94163424124513295</c:v>
                </c:pt>
                <c:pt idx="242">
                  <c:v>0.94552529182879097</c:v>
                </c:pt>
                <c:pt idx="243">
                  <c:v>0.94941634241244799</c:v>
                </c:pt>
                <c:pt idx="244">
                  <c:v>0.95330739299610601</c:v>
                </c:pt>
                <c:pt idx="245">
                  <c:v>0.95719844357976402</c:v>
                </c:pt>
                <c:pt idx="246">
                  <c:v>0.96108949416342104</c:v>
                </c:pt>
                <c:pt idx="247">
                  <c:v>0.96498054474707895</c:v>
                </c:pt>
                <c:pt idx="248">
                  <c:v>0.96887159533073597</c:v>
                </c:pt>
                <c:pt idx="249">
                  <c:v>0.97276264591439399</c:v>
                </c:pt>
                <c:pt idx="250">
                  <c:v>0.976653696498051</c:v>
                </c:pt>
                <c:pt idx="251">
                  <c:v>0.98054474708170902</c:v>
                </c:pt>
                <c:pt idx="252">
                  <c:v>0.98443579766536704</c:v>
                </c:pt>
                <c:pt idx="253">
                  <c:v>0.98832684824902395</c:v>
                </c:pt>
                <c:pt idx="254">
                  <c:v>0.99221789883268197</c:v>
                </c:pt>
                <c:pt idx="255">
                  <c:v>0.99610894941633898</c:v>
                </c:pt>
                <c:pt idx="256">
                  <c:v>0.999999999999997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209408"/>
        <c:axId val="2118220832"/>
      </c:scatterChart>
      <c:valAx>
        <c:axId val="2118209408"/>
        <c:scaling>
          <c:orientation val="minMax"/>
          <c:max val="1"/>
          <c:min val="-0.8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>
                <a:solidFill>
                  <a:srgbClr val="14202E"/>
                </a:solidFill>
              </a:defRPr>
            </a:pPr>
            <a:endParaRPr lang="en-US"/>
          </a:p>
        </c:txPr>
        <c:crossAx val="2118220832"/>
        <c:crosses val="autoZero"/>
        <c:crossBetween val="midCat"/>
      </c:valAx>
      <c:valAx>
        <c:axId val="2118220832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>
                <a:solidFill>
                  <a:srgbClr val="14202E"/>
                </a:solidFill>
              </a:defRPr>
            </a:pPr>
            <a:endParaRPr lang="en-US"/>
          </a:p>
        </c:txPr>
        <c:crossAx val="21182094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bg2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XIENCE</c:v>
          </c:tx>
          <c:spPr>
            <a:ln w="47625">
              <a:noFill/>
            </a:ln>
            <a:effectLst/>
          </c:spPr>
          <c:marker>
            <c:symbol val="circle"/>
            <c:size val="4"/>
            <c:spPr>
              <a:solidFill>
                <a:srgbClr val="FF0000"/>
              </a:solidFill>
              <a:ln w="254">
                <a:solidFill>
                  <a:schemeClr val="bg1"/>
                </a:solidFill>
              </a:ln>
              <a:effectLst/>
            </c:spPr>
          </c:marker>
          <c:xVal>
            <c:numRef>
              <c:f>Sheet1!$C$2:$C$139</c:f>
              <c:numCache>
                <c:formatCode>General</c:formatCode>
                <c:ptCount val="138"/>
                <c:pt idx="0">
                  <c:v>-0.32740000000000002</c:v>
                </c:pt>
                <c:pt idx="1">
                  <c:v>-0.22439999999999999</c:v>
                </c:pt>
                <c:pt idx="2">
                  <c:v>-0.17219999999999999</c:v>
                </c:pt>
                <c:pt idx="3">
                  <c:v>-0.1691</c:v>
                </c:pt>
                <c:pt idx="4">
                  <c:v>-0.16156670000000001</c:v>
                </c:pt>
                <c:pt idx="5">
                  <c:v>-0.1215</c:v>
                </c:pt>
                <c:pt idx="6">
                  <c:v>-0.1128</c:v>
                </c:pt>
                <c:pt idx="7">
                  <c:v>-8.0399999999999999E-2</c:v>
                </c:pt>
                <c:pt idx="8">
                  <c:v>-7.5450000000000003E-2</c:v>
                </c:pt>
                <c:pt idx="9">
                  <c:v>-6.9000000000000006E-2</c:v>
                </c:pt>
                <c:pt idx="10">
                  <c:v>-5.8799999999999998E-2</c:v>
                </c:pt>
                <c:pt idx="11">
                  <c:v>-5.3350000000000002E-2</c:v>
                </c:pt>
                <c:pt idx="12">
                  <c:v>-4.5999999999999999E-2</c:v>
                </c:pt>
                <c:pt idx="13">
                  <c:v>-3.9699999999999999E-2</c:v>
                </c:pt>
                <c:pt idx="14">
                  <c:v>-2.5000000000000001E-3</c:v>
                </c:pt>
                <c:pt idx="15">
                  <c:v>-2.3999999999999998E-3</c:v>
                </c:pt>
                <c:pt idx="16">
                  <c:v>3.65E-3</c:v>
                </c:pt>
                <c:pt idx="17">
                  <c:v>1.11333E-2</c:v>
                </c:pt>
                <c:pt idx="18">
                  <c:v>1.17E-2</c:v>
                </c:pt>
                <c:pt idx="19">
                  <c:v>1.24E-2</c:v>
                </c:pt>
                <c:pt idx="20">
                  <c:v>1.34E-2</c:v>
                </c:pt>
                <c:pt idx="21">
                  <c:v>2.1700000000000001E-2</c:v>
                </c:pt>
                <c:pt idx="22">
                  <c:v>3.3500000000000002E-2</c:v>
                </c:pt>
                <c:pt idx="23">
                  <c:v>3.5349999999999999E-2</c:v>
                </c:pt>
                <c:pt idx="24">
                  <c:v>3.60667E-2</c:v>
                </c:pt>
                <c:pt idx="25">
                  <c:v>4.87E-2</c:v>
                </c:pt>
                <c:pt idx="26">
                  <c:v>5.1700000000000003E-2</c:v>
                </c:pt>
                <c:pt idx="27">
                  <c:v>5.475E-2</c:v>
                </c:pt>
                <c:pt idx="28">
                  <c:v>6.6199999999999995E-2</c:v>
                </c:pt>
                <c:pt idx="29">
                  <c:v>6.8400000000000002E-2</c:v>
                </c:pt>
                <c:pt idx="30">
                  <c:v>7.1199999999999999E-2</c:v>
                </c:pt>
                <c:pt idx="31">
                  <c:v>7.1550000000000002E-2</c:v>
                </c:pt>
                <c:pt idx="32">
                  <c:v>7.5499999999999998E-2</c:v>
                </c:pt>
                <c:pt idx="33">
                  <c:v>8.0850000000000005E-2</c:v>
                </c:pt>
                <c:pt idx="34">
                  <c:v>8.6300000000000002E-2</c:v>
                </c:pt>
                <c:pt idx="35">
                  <c:v>9.0899999999999995E-2</c:v>
                </c:pt>
                <c:pt idx="36">
                  <c:v>0.1032</c:v>
                </c:pt>
                <c:pt idx="37">
                  <c:v>0.10489999999999999</c:v>
                </c:pt>
                <c:pt idx="38">
                  <c:v>0.1094</c:v>
                </c:pt>
                <c:pt idx="39">
                  <c:v>0.11409999999999999</c:v>
                </c:pt>
                <c:pt idx="40">
                  <c:v>0.11703330000000001</c:v>
                </c:pt>
                <c:pt idx="41">
                  <c:v>0.11955</c:v>
                </c:pt>
                <c:pt idx="42">
                  <c:v>0.12239999999999999</c:v>
                </c:pt>
                <c:pt idx="43">
                  <c:v>0.1225</c:v>
                </c:pt>
                <c:pt idx="44">
                  <c:v>0.12870000000000001</c:v>
                </c:pt>
                <c:pt idx="45">
                  <c:v>0.13205</c:v>
                </c:pt>
                <c:pt idx="46">
                  <c:v>0.14699999999999999</c:v>
                </c:pt>
                <c:pt idx="47">
                  <c:v>0.15140000000000001</c:v>
                </c:pt>
                <c:pt idx="48">
                  <c:v>0.15185000000000001</c:v>
                </c:pt>
                <c:pt idx="49">
                  <c:v>0.15855</c:v>
                </c:pt>
                <c:pt idx="50">
                  <c:v>0.16270000000000001</c:v>
                </c:pt>
                <c:pt idx="51">
                  <c:v>0.17299999999999999</c:v>
                </c:pt>
                <c:pt idx="52">
                  <c:v>0.17330000000000001</c:v>
                </c:pt>
                <c:pt idx="53">
                  <c:v>0.19189999999999999</c:v>
                </c:pt>
                <c:pt idx="54">
                  <c:v>0.1953</c:v>
                </c:pt>
                <c:pt idx="55">
                  <c:v>0.20150000000000001</c:v>
                </c:pt>
                <c:pt idx="56">
                  <c:v>0.20660000000000001</c:v>
                </c:pt>
                <c:pt idx="57">
                  <c:v>0.21035000000000001</c:v>
                </c:pt>
                <c:pt idx="58">
                  <c:v>0.21160000000000001</c:v>
                </c:pt>
                <c:pt idx="59">
                  <c:v>0.21329999999999999</c:v>
                </c:pt>
                <c:pt idx="60">
                  <c:v>0.22189999999999999</c:v>
                </c:pt>
                <c:pt idx="61">
                  <c:v>0.2288</c:v>
                </c:pt>
                <c:pt idx="62">
                  <c:v>0.23105000000000001</c:v>
                </c:pt>
                <c:pt idx="63">
                  <c:v>0.2404</c:v>
                </c:pt>
                <c:pt idx="64">
                  <c:v>0.24049999999999999</c:v>
                </c:pt>
                <c:pt idx="65">
                  <c:v>0.24496670000000001</c:v>
                </c:pt>
                <c:pt idx="66">
                  <c:v>0.25274999999999997</c:v>
                </c:pt>
                <c:pt idx="67">
                  <c:v>0.26384999999999997</c:v>
                </c:pt>
                <c:pt idx="68">
                  <c:v>0.26474999999999999</c:v>
                </c:pt>
                <c:pt idx="69">
                  <c:v>0.26655000000000001</c:v>
                </c:pt>
                <c:pt idx="70">
                  <c:v>0.26734999999999998</c:v>
                </c:pt>
                <c:pt idx="71">
                  <c:v>0.28105000000000002</c:v>
                </c:pt>
                <c:pt idx="72">
                  <c:v>0.28149999999999997</c:v>
                </c:pt>
                <c:pt idx="73">
                  <c:v>0.28160000000000002</c:v>
                </c:pt>
                <c:pt idx="74">
                  <c:v>0.28249999999999997</c:v>
                </c:pt>
                <c:pt idx="75">
                  <c:v>0.28423330000000002</c:v>
                </c:pt>
                <c:pt idx="76">
                  <c:v>0.28489999999999999</c:v>
                </c:pt>
                <c:pt idx="77">
                  <c:v>0.28599999999999998</c:v>
                </c:pt>
                <c:pt idx="78">
                  <c:v>0.28813329999999998</c:v>
                </c:pt>
                <c:pt idx="79">
                  <c:v>0.29244999999999999</c:v>
                </c:pt>
                <c:pt idx="80">
                  <c:v>0.29815000000000003</c:v>
                </c:pt>
                <c:pt idx="81">
                  <c:v>0.30454999999999999</c:v>
                </c:pt>
                <c:pt idx="82">
                  <c:v>0.30759999999999998</c:v>
                </c:pt>
                <c:pt idx="83">
                  <c:v>0.30883329999999998</c:v>
                </c:pt>
                <c:pt idx="84">
                  <c:v>0.3206</c:v>
                </c:pt>
                <c:pt idx="85">
                  <c:v>0.32955000000000001</c:v>
                </c:pt>
                <c:pt idx="86">
                  <c:v>0.3327</c:v>
                </c:pt>
                <c:pt idx="87">
                  <c:v>0.33405000000000001</c:v>
                </c:pt>
                <c:pt idx="88">
                  <c:v>0.33456669999999999</c:v>
                </c:pt>
                <c:pt idx="89">
                  <c:v>0.33636670000000002</c:v>
                </c:pt>
                <c:pt idx="90">
                  <c:v>0.33939999999999998</c:v>
                </c:pt>
                <c:pt idx="91">
                  <c:v>0.33994999999999997</c:v>
                </c:pt>
                <c:pt idx="92">
                  <c:v>0.34439999999999998</c:v>
                </c:pt>
                <c:pt idx="93">
                  <c:v>0.34570000000000001</c:v>
                </c:pt>
                <c:pt idx="94">
                  <c:v>0.35759999999999997</c:v>
                </c:pt>
                <c:pt idx="95">
                  <c:v>0.36940000000000001</c:v>
                </c:pt>
                <c:pt idx="96">
                  <c:v>0.37269999999999998</c:v>
                </c:pt>
                <c:pt idx="97">
                  <c:v>0.38045000000000001</c:v>
                </c:pt>
                <c:pt idx="98">
                  <c:v>0.38395000000000001</c:v>
                </c:pt>
                <c:pt idx="99">
                  <c:v>0.38569999999999999</c:v>
                </c:pt>
                <c:pt idx="100">
                  <c:v>0.38753330000000002</c:v>
                </c:pt>
                <c:pt idx="101">
                  <c:v>0.38974999999999999</c:v>
                </c:pt>
                <c:pt idx="102">
                  <c:v>0.40689999999999998</c:v>
                </c:pt>
                <c:pt idx="103">
                  <c:v>0.41236669999999997</c:v>
                </c:pt>
                <c:pt idx="104">
                  <c:v>0.41239999999999999</c:v>
                </c:pt>
                <c:pt idx="105">
                  <c:v>0.41410000000000002</c:v>
                </c:pt>
                <c:pt idx="106">
                  <c:v>0.41739999999999999</c:v>
                </c:pt>
                <c:pt idx="107">
                  <c:v>0.44009999999999999</c:v>
                </c:pt>
                <c:pt idx="108">
                  <c:v>0.44009999999999999</c:v>
                </c:pt>
                <c:pt idx="109">
                  <c:v>0.45079999999999998</c:v>
                </c:pt>
                <c:pt idx="110">
                  <c:v>0.45290000000000002</c:v>
                </c:pt>
                <c:pt idx="111">
                  <c:v>0.45860000000000001</c:v>
                </c:pt>
                <c:pt idx="112">
                  <c:v>0.46434999999999998</c:v>
                </c:pt>
                <c:pt idx="113">
                  <c:v>0.46960000000000002</c:v>
                </c:pt>
                <c:pt idx="114">
                  <c:v>0.47325</c:v>
                </c:pt>
                <c:pt idx="115">
                  <c:v>0.48770000000000002</c:v>
                </c:pt>
                <c:pt idx="116">
                  <c:v>0.4899</c:v>
                </c:pt>
                <c:pt idx="117">
                  <c:v>0.4924</c:v>
                </c:pt>
                <c:pt idx="118">
                  <c:v>0.49419999999999997</c:v>
                </c:pt>
                <c:pt idx="119">
                  <c:v>0.49425000000000002</c:v>
                </c:pt>
                <c:pt idx="120">
                  <c:v>0.49659999999999999</c:v>
                </c:pt>
                <c:pt idx="121">
                  <c:v>0.50919999999999999</c:v>
                </c:pt>
                <c:pt idx="122">
                  <c:v>0.51500000000000001</c:v>
                </c:pt>
                <c:pt idx="123">
                  <c:v>0.51739999999999997</c:v>
                </c:pt>
                <c:pt idx="124">
                  <c:v>0.54595000000000005</c:v>
                </c:pt>
                <c:pt idx="125">
                  <c:v>0.55825000000000002</c:v>
                </c:pt>
                <c:pt idx="126">
                  <c:v>0.56083329999999998</c:v>
                </c:pt>
                <c:pt idx="127">
                  <c:v>0.59460000000000002</c:v>
                </c:pt>
                <c:pt idx="128">
                  <c:v>0.61629999999999996</c:v>
                </c:pt>
                <c:pt idx="129">
                  <c:v>0.65010000000000001</c:v>
                </c:pt>
                <c:pt idx="130">
                  <c:v>0.67320000000000002</c:v>
                </c:pt>
                <c:pt idx="131">
                  <c:v>0.70674999999999999</c:v>
                </c:pt>
                <c:pt idx="132">
                  <c:v>0.71103329999999998</c:v>
                </c:pt>
                <c:pt idx="133">
                  <c:v>0.72486669999999997</c:v>
                </c:pt>
                <c:pt idx="134">
                  <c:v>0.75255000000000005</c:v>
                </c:pt>
                <c:pt idx="135">
                  <c:v>0.86380000000000001</c:v>
                </c:pt>
                <c:pt idx="136">
                  <c:v>0.90090000000000003</c:v>
                </c:pt>
                <c:pt idx="137">
                  <c:v>1.3866000000000001</c:v>
                </c:pt>
              </c:numCache>
            </c:numRef>
          </c:xVal>
          <c:yVal>
            <c:numRef>
              <c:f>Sheet1!$D$2:$D$139</c:f>
              <c:numCache>
                <c:formatCode>General</c:formatCode>
                <c:ptCount val="138"/>
                <c:pt idx="0">
                  <c:v>7.2463768115942004E-3</c:v>
                </c:pt>
                <c:pt idx="1">
                  <c:v>1.4492753623188401E-2</c:v>
                </c:pt>
                <c:pt idx="2">
                  <c:v>2.1739130434782601E-2</c:v>
                </c:pt>
                <c:pt idx="3">
                  <c:v>2.8985507246376802E-2</c:v>
                </c:pt>
                <c:pt idx="4">
                  <c:v>3.6231884057971002E-2</c:v>
                </c:pt>
                <c:pt idx="5">
                  <c:v>4.3478260869565202E-2</c:v>
                </c:pt>
                <c:pt idx="6">
                  <c:v>5.0724637681159403E-2</c:v>
                </c:pt>
                <c:pt idx="7">
                  <c:v>5.7971014492753603E-2</c:v>
                </c:pt>
                <c:pt idx="8">
                  <c:v>6.5217391304347797E-2</c:v>
                </c:pt>
                <c:pt idx="9">
                  <c:v>7.2463768115942004E-2</c:v>
                </c:pt>
                <c:pt idx="10">
                  <c:v>7.9710144927536197E-2</c:v>
                </c:pt>
                <c:pt idx="11">
                  <c:v>8.6956521739130405E-2</c:v>
                </c:pt>
                <c:pt idx="12">
                  <c:v>9.4202898550724598E-2</c:v>
                </c:pt>
                <c:pt idx="13">
                  <c:v>0.101449275362319</c:v>
                </c:pt>
                <c:pt idx="14">
                  <c:v>0.108695652173913</c:v>
                </c:pt>
                <c:pt idx="15">
                  <c:v>0.115942028985507</c:v>
                </c:pt>
                <c:pt idx="16">
                  <c:v>0.123188405797101</c:v>
                </c:pt>
                <c:pt idx="17">
                  <c:v>0.13043478260869601</c:v>
                </c:pt>
                <c:pt idx="18">
                  <c:v>0.13768115942028999</c:v>
                </c:pt>
                <c:pt idx="19">
                  <c:v>0.14492753623188401</c:v>
                </c:pt>
                <c:pt idx="20">
                  <c:v>0.15217391304347799</c:v>
                </c:pt>
                <c:pt idx="21">
                  <c:v>0.15942028985507201</c:v>
                </c:pt>
                <c:pt idx="22">
                  <c:v>0.16666666666666699</c:v>
                </c:pt>
                <c:pt idx="23">
                  <c:v>0.173913043478261</c:v>
                </c:pt>
                <c:pt idx="24">
                  <c:v>0.18115942028985499</c:v>
                </c:pt>
                <c:pt idx="25">
                  <c:v>0.188405797101449</c:v>
                </c:pt>
                <c:pt idx="26">
                  <c:v>0.19565217391304399</c:v>
                </c:pt>
                <c:pt idx="27">
                  <c:v>0.202898550724638</c:v>
                </c:pt>
                <c:pt idx="28">
                  <c:v>0.21014492753623201</c:v>
                </c:pt>
                <c:pt idx="29">
                  <c:v>0.217391304347826</c:v>
                </c:pt>
                <c:pt idx="30">
                  <c:v>0.22463768115942001</c:v>
                </c:pt>
                <c:pt idx="31">
                  <c:v>0.231884057971015</c:v>
                </c:pt>
                <c:pt idx="32">
                  <c:v>0.23913043478260901</c:v>
                </c:pt>
                <c:pt idx="33">
                  <c:v>0.24637681159420299</c:v>
                </c:pt>
                <c:pt idx="34">
                  <c:v>0.25362318840579701</c:v>
                </c:pt>
                <c:pt idx="35">
                  <c:v>0.26086956521739102</c:v>
                </c:pt>
                <c:pt idx="36">
                  <c:v>0.26811594202898598</c:v>
                </c:pt>
                <c:pt idx="37">
                  <c:v>0.27536231884057999</c:v>
                </c:pt>
                <c:pt idx="38">
                  <c:v>0.282608695652174</c:v>
                </c:pt>
                <c:pt idx="39">
                  <c:v>0.28985507246376802</c:v>
                </c:pt>
                <c:pt idx="40">
                  <c:v>0.29710144927536197</c:v>
                </c:pt>
                <c:pt idx="41">
                  <c:v>0.30434782608695599</c:v>
                </c:pt>
                <c:pt idx="42">
                  <c:v>0.311594202898551</c:v>
                </c:pt>
                <c:pt idx="43">
                  <c:v>0.31884057971014501</c:v>
                </c:pt>
                <c:pt idx="44">
                  <c:v>0.32608695652173902</c:v>
                </c:pt>
                <c:pt idx="45">
                  <c:v>0.33333333333333298</c:v>
                </c:pt>
                <c:pt idx="46">
                  <c:v>0.34057971014492699</c:v>
                </c:pt>
                <c:pt idx="47">
                  <c:v>0.34782608695652101</c:v>
                </c:pt>
                <c:pt idx="48">
                  <c:v>0.35507246376811602</c:v>
                </c:pt>
                <c:pt idx="49">
                  <c:v>0.36231884057970998</c:v>
                </c:pt>
                <c:pt idx="50">
                  <c:v>0.36956521739130399</c:v>
                </c:pt>
                <c:pt idx="51">
                  <c:v>0.376811594202898</c:v>
                </c:pt>
                <c:pt idx="52">
                  <c:v>0.38405797101449202</c:v>
                </c:pt>
                <c:pt idx="53">
                  <c:v>0.39130434782608697</c:v>
                </c:pt>
                <c:pt idx="54">
                  <c:v>0.39855072463768099</c:v>
                </c:pt>
                <c:pt idx="55">
                  <c:v>0.405797101449275</c:v>
                </c:pt>
                <c:pt idx="56">
                  <c:v>0.41304347826086901</c:v>
                </c:pt>
                <c:pt idx="57">
                  <c:v>0.42028985507246303</c:v>
                </c:pt>
                <c:pt idx="58">
                  <c:v>0.42753623188405698</c:v>
                </c:pt>
                <c:pt idx="59">
                  <c:v>0.434782608695652</c:v>
                </c:pt>
                <c:pt idx="60">
                  <c:v>0.44202898550724601</c:v>
                </c:pt>
                <c:pt idx="61">
                  <c:v>0.44927536231884002</c:v>
                </c:pt>
                <c:pt idx="62">
                  <c:v>0.45652173913043398</c:v>
                </c:pt>
                <c:pt idx="63">
                  <c:v>0.46376811594202799</c:v>
                </c:pt>
                <c:pt idx="64">
                  <c:v>0.471014492753623</c:v>
                </c:pt>
                <c:pt idx="65">
                  <c:v>0.47826086956521702</c:v>
                </c:pt>
                <c:pt idx="66">
                  <c:v>0.48550724637681097</c:v>
                </c:pt>
                <c:pt idx="67">
                  <c:v>0.49275362318840499</c:v>
                </c:pt>
                <c:pt idx="68">
                  <c:v>0.499999999999999</c:v>
                </c:pt>
                <c:pt idx="69">
                  <c:v>0.50724637681159301</c:v>
                </c:pt>
                <c:pt idx="70">
                  <c:v>0.51449275362318803</c:v>
                </c:pt>
                <c:pt idx="71">
                  <c:v>0.52173913043478204</c:v>
                </c:pt>
                <c:pt idx="72">
                  <c:v>0.52898550724637605</c:v>
                </c:pt>
                <c:pt idx="73">
                  <c:v>0.53623188405796995</c:v>
                </c:pt>
                <c:pt idx="74">
                  <c:v>0.54347826086956497</c:v>
                </c:pt>
                <c:pt idx="75">
                  <c:v>0.55072463768115898</c:v>
                </c:pt>
                <c:pt idx="76">
                  <c:v>0.55797101449275299</c:v>
                </c:pt>
                <c:pt idx="77">
                  <c:v>0.56521739130434701</c:v>
                </c:pt>
                <c:pt idx="78">
                  <c:v>0.57246376811594202</c:v>
                </c:pt>
                <c:pt idx="79">
                  <c:v>0.57971014492753603</c:v>
                </c:pt>
                <c:pt idx="80">
                  <c:v>0.58695652173913004</c:v>
                </c:pt>
                <c:pt idx="81">
                  <c:v>0.59420289855072395</c:v>
                </c:pt>
                <c:pt idx="82">
                  <c:v>0.60144927536231796</c:v>
                </c:pt>
                <c:pt idx="83">
                  <c:v>0.60869565217391297</c:v>
                </c:pt>
                <c:pt idx="84">
                  <c:v>0.61594202898550698</c:v>
                </c:pt>
                <c:pt idx="85">
                  <c:v>0.623188405797101</c:v>
                </c:pt>
                <c:pt idx="86">
                  <c:v>0.63043478260869501</c:v>
                </c:pt>
                <c:pt idx="87">
                  <c:v>0.63768115942029002</c:v>
                </c:pt>
                <c:pt idx="88">
                  <c:v>0.64492753623188404</c:v>
                </c:pt>
                <c:pt idx="89">
                  <c:v>0.65217391304347805</c:v>
                </c:pt>
                <c:pt idx="90">
                  <c:v>0.65942028985507195</c:v>
                </c:pt>
                <c:pt idx="91">
                  <c:v>0.66666666666666696</c:v>
                </c:pt>
                <c:pt idx="92">
                  <c:v>0.67391304347826098</c:v>
                </c:pt>
                <c:pt idx="93">
                  <c:v>0.68115942028985499</c:v>
                </c:pt>
                <c:pt idx="94">
                  <c:v>0.688405797101449</c:v>
                </c:pt>
                <c:pt idx="95">
                  <c:v>0.69565217391304301</c:v>
                </c:pt>
                <c:pt idx="96">
                  <c:v>0.70289855072463803</c:v>
                </c:pt>
                <c:pt idx="97">
                  <c:v>0.71014492753623204</c:v>
                </c:pt>
                <c:pt idx="98">
                  <c:v>0.71739130434782605</c:v>
                </c:pt>
                <c:pt idx="99">
                  <c:v>0.72463768115941996</c:v>
                </c:pt>
                <c:pt idx="100">
                  <c:v>0.73188405797101497</c:v>
                </c:pt>
                <c:pt idx="101">
                  <c:v>0.73913043478260898</c:v>
                </c:pt>
                <c:pt idx="102">
                  <c:v>0.74637681159420299</c:v>
                </c:pt>
                <c:pt idx="103">
                  <c:v>0.75362318840579701</c:v>
                </c:pt>
                <c:pt idx="104">
                  <c:v>0.76086956521739202</c:v>
                </c:pt>
                <c:pt idx="105">
                  <c:v>0.76811594202898603</c:v>
                </c:pt>
                <c:pt idx="106">
                  <c:v>0.77536231884058004</c:v>
                </c:pt>
                <c:pt idx="107">
                  <c:v>0.78260869565217395</c:v>
                </c:pt>
                <c:pt idx="108">
                  <c:v>0.78985507246376896</c:v>
                </c:pt>
                <c:pt idx="109">
                  <c:v>0.79710144927536297</c:v>
                </c:pt>
                <c:pt idx="110">
                  <c:v>0.80434782608695699</c:v>
                </c:pt>
                <c:pt idx="111">
                  <c:v>0.811594202898551</c:v>
                </c:pt>
                <c:pt idx="112">
                  <c:v>0.81884057971014601</c:v>
                </c:pt>
                <c:pt idx="113">
                  <c:v>0.82608695652174002</c:v>
                </c:pt>
                <c:pt idx="114">
                  <c:v>0.83333333333333404</c:v>
                </c:pt>
                <c:pt idx="115">
                  <c:v>0.84057971014492805</c:v>
                </c:pt>
                <c:pt idx="116">
                  <c:v>0.84782608695652195</c:v>
                </c:pt>
                <c:pt idx="117">
                  <c:v>0.85507246376811696</c:v>
                </c:pt>
                <c:pt idx="118">
                  <c:v>0.86231884057971098</c:v>
                </c:pt>
                <c:pt idx="119">
                  <c:v>0.86956521739130499</c:v>
                </c:pt>
                <c:pt idx="120">
                  <c:v>0.876811594202899</c:v>
                </c:pt>
                <c:pt idx="121">
                  <c:v>0.88405797101449402</c:v>
                </c:pt>
                <c:pt idx="122">
                  <c:v>0.89130434782608803</c:v>
                </c:pt>
                <c:pt idx="123">
                  <c:v>0.89855072463768204</c:v>
                </c:pt>
                <c:pt idx="124">
                  <c:v>0.90579710144927605</c:v>
                </c:pt>
                <c:pt idx="125">
                  <c:v>0.91304347826087096</c:v>
                </c:pt>
                <c:pt idx="126">
                  <c:v>0.92028985507246497</c:v>
                </c:pt>
                <c:pt idx="127">
                  <c:v>0.92753623188405898</c:v>
                </c:pt>
                <c:pt idx="128">
                  <c:v>0.93478260869565299</c:v>
                </c:pt>
                <c:pt idx="129">
                  <c:v>0.94202898550724801</c:v>
                </c:pt>
                <c:pt idx="130">
                  <c:v>0.94927536231884202</c:v>
                </c:pt>
                <c:pt idx="131">
                  <c:v>0.95652173913043603</c:v>
                </c:pt>
                <c:pt idx="132">
                  <c:v>0.96376811594203005</c:v>
                </c:pt>
                <c:pt idx="133">
                  <c:v>0.97101449275362395</c:v>
                </c:pt>
                <c:pt idx="134">
                  <c:v>0.97826086956521896</c:v>
                </c:pt>
                <c:pt idx="135">
                  <c:v>0.98550724637681297</c:v>
                </c:pt>
                <c:pt idx="136">
                  <c:v>0.99275362318840699</c:v>
                </c:pt>
                <c:pt idx="137">
                  <c:v>1.0000000000000011</c:v>
                </c:pt>
              </c:numCache>
            </c:numRef>
          </c:yVal>
          <c:smooth val="0"/>
        </c:ser>
        <c:ser>
          <c:idx val="1"/>
          <c:order val="1"/>
          <c:tx>
            <c:v>BVS</c:v>
          </c:tx>
          <c:spPr>
            <a:ln w="47625">
              <a:noFill/>
            </a:ln>
            <a:effectLst/>
          </c:spPr>
          <c:marker>
            <c:symbol val="circle"/>
            <c:size val="4"/>
            <c:spPr>
              <a:solidFill>
                <a:srgbClr val="0000FF"/>
              </a:solidFill>
              <a:ln w="127">
                <a:solidFill>
                  <a:schemeClr val="bg1"/>
                </a:solidFill>
              </a:ln>
              <a:effectLst/>
            </c:spPr>
          </c:marker>
          <c:xVal>
            <c:numRef>
              <c:f>Sheet1!$H$2:$H$283</c:f>
              <c:numCache>
                <c:formatCode>General</c:formatCode>
                <c:ptCount val="282"/>
                <c:pt idx="0">
                  <c:v>-0.45860000000000001</c:v>
                </c:pt>
                <c:pt idx="1">
                  <c:v>-0.37473329999999999</c:v>
                </c:pt>
                <c:pt idx="2">
                  <c:v>-0.3674</c:v>
                </c:pt>
                <c:pt idx="3">
                  <c:v>-0.29270000000000002</c:v>
                </c:pt>
                <c:pt idx="4">
                  <c:v>-0.26035000000000003</c:v>
                </c:pt>
                <c:pt idx="5">
                  <c:v>-0.25509999999999999</c:v>
                </c:pt>
                <c:pt idx="6">
                  <c:v>-0.2432</c:v>
                </c:pt>
                <c:pt idx="7">
                  <c:v>-0.2303</c:v>
                </c:pt>
                <c:pt idx="8">
                  <c:v>-0.2143333</c:v>
                </c:pt>
                <c:pt idx="9">
                  <c:v>-0.21249999999999999</c:v>
                </c:pt>
                <c:pt idx="10">
                  <c:v>-0.19389999999999999</c:v>
                </c:pt>
                <c:pt idx="11">
                  <c:v>-0.18695000000000001</c:v>
                </c:pt>
                <c:pt idx="12">
                  <c:v>-0.18645</c:v>
                </c:pt>
                <c:pt idx="13">
                  <c:v>-0.18004999999999999</c:v>
                </c:pt>
                <c:pt idx="14">
                  <c:v>-0.17480000000000001</c:v>
                </c:pt>
                <c:pt idx="15">
                  <c:v>-0.1356667</c:v>
                </c:pt>
                <c:pt idx="16">
                  <c:v>-0.12820000000000001</c:v>
                </c:pt>
                <c:pt idx="17">
                  <c:v>-0.126</c:v>
                </c:pt>
                <c:pt idx="18">
                  <c:v>-0.1234</c:v>
                </c:pt>
                <c:pt idx="19">
                  <c:v>-0.10375</c:v>
                </c:pt>
                <c:pt idx="20">
                  <c:v>-9.7049999999999997E-2</c:v>
                </c:pt>
                <c:pt idx="21">
                  <c:v>-8.6199999999999999E-2</c:v>
                </c:pt>
                <c:pt idx="22">
                  <c:v>-7.7799999999999994E-2</c:v>
                </c:pt>
                <c:pt idx="23">
                  <c:v>-7.6200000000000004E-2</c:v>
                </c:pt>
                <c:pt idx="24">
                  <c:v>-7.5533299999999998E-2</c:v>
                </c:pt>
                <c:pt idx="25">
                  <c:v>-7.4800000000000005E-2</c:v>
                </c:pt>
                <c:pt idx="26">
                  <c:v>-6.4299999999999996E-2</c:v>
                </c:pt>
                <c:pt idx="27">
                  <c:v>-6.3500000000000001E-2</c:v>
                </c:pt>
                <c:pt idx="28">
                  <c:v>-6.25E-2</c:v>
                </c:pt>
                <c:pt idx="29">
                  <c:v>-6.2050000000000001E-2</c:v>
                </c:pt>
                <c:pt idx="30">
                  <c:v>-6.1133E-2</c:v>
                </c:pt>
                <c:pt idx="31">
                  <c:v>-5.6300000000000003E-2</c:v>
                </c:pt>
                <c:pt idx="32">
                  <c:v>-5.1499999999999997E-2</c:v>
                </c:pt>
                <c:pt idx="33">
                  <c:v>-4.2700000000000002E-2</c:v>
                </c:pt>
                <c:pt idx="34">
                  <c:v>-3.8949999999999999E-2</c:v>
                </c:pt>
                <c:pt idx="35">
                  <c:v>-3.6049999999999999E-2</c:v>
                </c:pt>
                <c:pt idx="36">
                  <c:v>-3.49E-2</c:v>
                </c:pt>
                <c:pt idx="37">
                  <c:v>-3.3633000000000003E-2</c:v>
                </c:pt>
                <c:pt idx="38">
                  <c:v>-3.1667000000000001E-2</c:v>
                </c:pt>
                <c:pt idx="39">
                  <c:v>-2.5600000000000001E-2</c:v>
                </c:pt>
                <c:pt idx="40">
                  <c:v>-7.5500000000000003E-3</c:v>
                </c:pt>
                <c:pt idx="41">
                  <c:v>-3.8500000000000001E-3</c:v>
                </c:pt>
                <c:pt idx="42">
                  <c:v>1.2200000000000001E-2</c:v>
                </c:pt>
                <c:pt idx="43">
                  <c:v>1.345E-2</c:v>
                </c:pt>
                <c:pt idx="44">
                  <c:v>2.1666700000000001E-2</c:v>
                </c:pt>
                <c:pt idx="45">
                  <c:v>2.24E-2</c:v>
                </c:pt>
                <c:pt idx="46">
                  <c:v>2.3050000000000001E-2</c:v>
                </c:pt>
                <c:pt idx="47">
                  <c:v>2.3199999999999998E-2</c:v>
                </c:pt>
                <c:pt idx="48">
                  <c:v>2.7150000000000001E-2</c:v>
                </c:pt>
                <c:pt idx="49">
                  <c:v>3.3599999999999998E-2</c:v>
                </c:pt>
                <c:pt idx="50">
                  <c:v>3.4700000000000002E-2</c:v>
                </c:pt>
                <c:pt idx="51">
                  <c:v>3.5299999999999998E-2</c:v>
                </c:pt>
                <c:pt idx="52">
                  <c:v>3.7066700000000001E-2</c:v>
                </c:pt>
                <c:pt idx="53">
                  <c:v>4.0050000000000002E-2</c:v>
                </c:pt>
                <c:pt idx="54">
                  <c:v>4.0300000000000002E-2</c:v>
                </c:pt>
                <c:pt idx="55">
                  <c:v>4.7399999999999998E-2</c:v>
                </c:pt>
                <c:pt idx="56">
                  <c:v>5.0200000000000002E-2</c:v>
                </c:pt>
                <c:pt idx="57">
                  <c:v>5.5100000000000003E-2</c:v>
                </c:pt>
                <c:pt idx="58">
                  <c:v>5.7049999999999997E-2</c:v>
                </c:pt>
                <c:pt idx="59">
                  <c:v>5.74E-2</c:v>
                </c:pt>
                <c:pt idx="60">
                  <c:v>6.2866699999999998E-2</c:v>
                </c:pt>
                <c:pt idx="61">
                  <c:v>6.8949999999999997E-2</c:v>
                </c:pt>
                <c:pt idx="62">
                  <c:v>7.1849999999999997E-2</c:v>
                </c:pt>
                <c:pt idx="63">
                  <c:v>7.2349999999999998E-2</c:v>
                </c:pt>
                <c:pt idx="64">
                  <c:v>7.8100000000000003E-2</c:v>
                </c:pt>
                <c:pt idx="65">
                  <c:v>8.1750000000000003E-2</c:v>
                </c:pt>
                <c:pt idx="66">
                  <c:v>8.3400000000000002E-2</c:v>
                </c:pt>
                <c:pt idx="67">
                  <c:v>8.7999999999999995E-2</c:v>
                </c:pt>
                <c:pt idx="68">
                  <c:v>9.2850000000000002E-2</c:v>
                </c:pt>
                <c:pt idx="69">
                  <c:v>9.7633300000000006E-2</c:v>
                </c:pt>
                <c:pt idx="70">
                  <c:v>0.10249999999999999</c:v>
                </c:pt>
                <c:pt idx="71">
                  <c:v>0.10349999999999999</c:v>
                </c:pt>
                <c:pt idx="72">
                  <c:v>0.10585</c:v>
                </c:pt>
                <c:pt idx="73">
                  <c:v>0.1068667</c:v>
                </c:pt>
                <c:pt idx="74">
                  <c:v>0.10965</c:v>
                </c:pt>
                <c:pt idx="75">
                  <c:v>0.112</c:v>
                </c:pt>
                <c:pt idx="76">
                  <c:v>0.113</c:v>
                </c:pt>
                <c:pt idx="77">
                  <c:v>0.12180000000000001</c:v>
                </c:pt>
                <c:pt idx="78">
                  <c:v>0.12485</c:v>
                </c:pt>
                <c:pt idx="79">
                  <c:v>0.12695000000000001</c:v>
                </c:pt>
                <c:pt idx="80">
                  <c:v>0.1278</c:v>
                </c:pt>
                <c:pt idx="81">
                  <c:v>0.13600000000000001</c:v>
                </c:pt>
                <c:pt idx="82">
                  <c:v>0.13685</c:v>
                </c:pt>
                <c:pt idx="83">
                  <c:v>0.13743330000000001</c:v>
                </c:pt>
                <c:pt idx="84">
                  <c:v>0.1381</c:v>
                </c:pt>
                <c:pt idx="85">
                  <c:v>0.13835</c:v>
                </c:pt>
                <c:pt idx="86">
                  <c:v>0.14180000000000001</c:v>
                </c:pt>
                <c:pt idx="87">
                  <c:v>0.14935000000000001</c:v>
                </c:pt>
                <c:pt idx="88">
                  <c:v>0.14940000000000001</c:v>
                </c:pt>
                <c:pt idx="89">
                  <c:v>0.15135000000000001</c:v>
                </c:pt>
                <c:pt idx="90">
                  <c:v>0.15484999999999999</c:v>
                </c:pt>
                <c:pt idx="91">
                  <c:v>0.1661667</c:v>
                </c:pt>
                <c:pt idx="92">
                  <c:v>0.16880000000000001</c:v>
                </c:pt>
                <c:pt idx="93">
                  <c:v>0.17150000000000001</c:v>
                </c:pt>
                <c:pt idx="94">
                  <c:v>0.17274999999999999</c:v>
                </c:pt>
                <c:pt idx="95">
                  <c:v>0.17299999999999999</c:v>
                </c:pt>
                <c:pt idx="96">
                  <c:v>0.17415</c:v>
                </c:pt>
                <c:pt idx="97">
                  <c:v>0.17530000000000001</c:v>
                </c:pt>
                <c:pt idx="98">
                  <c:v>0.18160000000000001</c:v>
                </c:pt>
                <c:pt idx="99">
                  <c:v>0.18290000000000001</c:v>
                </c:pt>
                <c:pt idx="100">
                  <c:v>0.185</c:v>
                </c:pt>
                <c:pt idx="101">
                  <c:v>0.1888</c:v>
                </c:pt>
                <c:pt idx="102">
                  <c:v>0.19389999999999999</c:v>
                </c:pt>
                <c:pt idx="103">
                  <c:v>0.19405</c:v>
                </c:pt>
                <c:pt idx="104">
                  <c:v>0.19455</c:v>
                </c:pt>
                <c:pt idx="105">
                  <c:v>0.20323330000000001</c:v>
                </c:pt>
                <c:pt idx="106">
                  <c:v>0.20680000000000001</c:v>
                </c:pt>
                <c:pt idx="107">
                  <c:v>0.20810000000000001</c:v>
                </c:pt>
                <c:pt idx="108">
                  <c:v>0.20830000000000001</c:v>
                </c:pt>
                <c:pt idx="109">
                  <c:v>0.21199999999999999</c:v>
                </c:pt>
                <c:pt idx="110">
                  <c:v>0.21679999999999999</c:v>
                </c:pt>
                <c:pt idx="111">
                  <c:v>0.21703330000000001</c:v>
                </c:pt>
                <c:pt idx="112">
                  <c:v>0.22120000000000001</c:v>
                </c:pt>
                <c:pt idx="113">
                  <c:v>0.22376670000000001</c:v>
                </c:pt>
                <c:pt idx="114">
                  <c:v>0.2266</c:v>
                </c:pt>
                <c:pt idx="115">
                  <c:v>0.22739999999999999</c:v>
                </c:pt>
                <c:pt idx="116">
                  <c:v>0.2306</c:v>
                </c:pt>
                <c:pt idx="117">
                  <c:v>0.23180000000000001</c:v>
                </c:pt>
                <c:pt idx="118">
                  <c:v>0.23405000000000001</c:v>
                </c:pt>
                <c:pt idx="119">
                  <c:v>0.23630000000000001</c:v>
                </c:pt>
                <c:pt idx="120">
                  <c:v>0.24224999999999999</c:v>
                </c:pt>
                <c:pt idx="121">
                  <c:v>0.24779999999999999</c:v>
                </c:pt>
                <c:pt idx="122">
                  <c:v>0.24865000000000001</c:v>
                </c:pt>
                <c:pt idx="123">
                  <c:v>0.25190000000000001</c:v>
                </c:pt>
                <c:pt idx="124">
                  <c:v>0.2535</c:v>
                </c:pt>
                <c:pt idx="125">
                  <c:v>0.25413330000000001</c:v>
                </c:pt>
                <c:pt idx="126">
                  <c:v>0.25714999999999999</c:v>
                </c:pt>
                <c:pt idx="127">
                  <c:v>0.25714999999999999</c:v>
                </c:pt>
                <c:pt idx="128">
                  <c:v>0.25824999999999998</c:v>
                </c:pt>
                <c:pt idx="129">
                  <c:v>0.26284999999999997</c:v>
                </c:pt>
                <c:pt idx="130">
                  <c:v>0.26315</c:v>
                </c:pt>
                <c:pt idx="131">
                  <c:v>0.27139999999999997</c:v>
                </c:pt>
                <c:pt idx="132">
                  <c:v>0.27210000000000001</c:v>
                </c:pt>
                <c:pt idx="133">
                  <c:v>0.2737</c:v>
                </c:pt>
                <c:pt idx="134">
                  <c:v>0.27610000000000001</c:v>
                </c:pt>
                <c:pt idx="135">
                  <c:v>0.27653329999999998</c:v>
                </c:pt>
                <c:pt idx="136">
                  <c:v>0.27705000000000002</c:v>
                </c:pt>
                <c:pt idx="137">
                  <c:v>0.2802</c:v>
                </c:pt>
                <c:pt idx="138">
                  <c:v>0.2810667</c:v>
                </c:pt>
                <c:pt idx="139">
                  <c:v>0.28276669999999998</c:v>
                </c:pt>
                <c:pt idx="140">
                  <c:v>0.28320000000000001</c:v>
                </c:pt>
                <c:pt idx="141">
                  <c:v>0.28320000000000001</c:v>
                </c:pt>
                <c:pt idx="142">
                  <c:v>0.28565000000000002</c:v>
                </c:pt>
                <c:pt idx="143">
                  <c:v>0.29054999999999997</c:v>
                </c:pt>
                <c:pt idx="144">
                  <c:v>0.29239999999999999</c:v>
                </c:pt>
                <c:pt idx="145">
                  <c:v>0.30790000000000001</c:v>
                </c:pt>
                <c:pt idx="146">
                  <c:v>0.31430000000000002</c:v>
                </c:pt>
                <c:pt idx="147">
                  <c:v>0.31845000000000001</c:v>
                </c:pt>
                <c:pt idx="148">
                  <c:v>0.31859999999999999</c:v>
                </c:pt>
                <c:pt idx="149">
                  <c:v>0.31890000000000002</c:v>
                </c:pt>
                <c:pt idx="150">
                  <c:v>0.32624999999999998</c:v>
                </c:pt>
                <c:pt idx="151">
                  <c:v>0.3281</c:v>
                </c:pt>
                <c:pt idx="152">
                  <c:v>0.33529999999999999</c:v>
                </c:pt>
                <c:pt idx="153">
                  <c:v>0.33800000000000002</c:v>
                </c:pt>
                <c:pt idx="154">
                  <c:v>0.33925</c:v>
                </c:pt>
                <c:pt idx="155">
                  <c:v>0.34449999999999997</c:v>
                </c:pt>
                <c:pt idx="156">
                  <c:v>0.34749999999999998</c:v>
                </c:pt>
                <c:pt idx="157">
                  <c:v>0.35160000000000002</c:v>
                </c:pt>
                <c:pt idx="158">
                  <c:v>0.35349999999999998</c:v>
                </c:pt>
                <c:pt idx="159">
                  <c:v>0.35504999999999998</c:v>
                </c:pt>
                <c:pt idx="160">
                  <c:v>0.3599</c:v>
                </c:pt>
                <c:pt idx="161">
                  <c:v>0.3614</c:v>
                </c:pt>
                <c:pt idx="162">
                  <c:v>0.36220000000000002</c:v>
                </c:pt>
                <c:pt idx="163">
                  <c:v>0.36236669999999999</c:v>
                </c:pt>
                <c:pt idx="164">
                  <c:v>0.36299999999999999</c:v>
                </c:pt>
                <c:pt idx="165">
                  <c:v>0.3630333</c:v>
                </c:pt>
                <c:pt idx="166">
                  <c:v>0.3644</c:v>
                </c:pt>
                <c:pt idx="167">
                  <c:v>0.36509999999999998</c:v>
                </c:pt>
                <c:pt idx="168">
                  <c:v>0.36699999999999999</c:v>
                </c:pt>
                <c:pt idx="169">
                  <c:v>0.36953330000000001</c:v>
                </c:pt>
                <c:pt idx="170">
                  <c:v>0.36980000000000002</c:v>
                </c:pt>
                <c:pt idx="171">
                  <c:v>0.37314999999999998</c:v>
                </c:pt>
                <c:pt idx="172">
                  <c:v>0.37585000000000002</c:v>
                </c:pt>
                <c:pt idx="173">
                  <c:v>0.3765</c:v>
                </c:pt>
                <c:pt idx="174">
                  <c:v>0.37855</c:v>
                </c:pt>
                <c:pt idx="175">
                  <c:v>0.37880000000000003</c:v>
                </c:pt>
                <c:pt idx="176">
                  <c:v>0.3805</c:v>
                </c:pt>
                <c:pt idx="177">
                  <c:v>0.38924999999999998</c:v>
                </c:pt>
                <c:pt idx="178">
                  <c:v>0.3906</c:v>
                </c:pt>
                <c:pt idx="179">
                  <c:v>0.39529999999999998</c:v>
                </c:pt>
                <c:pt idx="180">
                  <c:v>0.40289999999999998</c:v>
                </c:pt>
                <c:pt idx="181">
                  <c:v>0.40629999999999999</c:v>
                </c:pt>
                <c:pt idx="182">
                  <c:v>0.41320000000000001</c:v>
                </c:pt>
                <c:pt idx="183">
                  <c:v>0.4134333</c:v>
                </c:pt>
                <c:pt idx="184">
                  <c:v>0.41554999999999997</c:v>
                </c:pt>
                <c:pt idx="185">
                  <c:v>0.41760000000000003</c:v>
                </c:pt>
                <c:pt idx="186">
                  <c:v>0.41839999999999999</c:v>
                </c:pt>
                <c:pt idx="187">
                  <c:v>0.42106670000000002</c:v>
                </c:pt>
                <c:pt idx="188">
                  <c:v>0.42265000000000003</c:v>
                </c:pt>
                <c:pt idx="189">
                  <c:v>0.42280000000000001</c:v>
                </c:pt>
                <c:pt idx="190">
                  <c:v>0.42449999999999999</c:v>
                </c:pt>
                <c:pt idx="191">
                  <c:v>0.42459999999999998</c:v>
                </c:pt>
                <c:pt idx="192">
                  <c:v>0.42730000000000001</c:v>
                </c:pt>
                <c:pt idx="193">
                  <c:v>0.43130000000000002</c:v>
                </c:pt>
                <c:pt idx="194">
                  <c:v>0.43790000000000001</c:v>
                </c:pt>
                <c:pt idx="195">
                  <c:v>0.43890000000000001</c:v>
                </c:pt>
                <c:pt idx="196">
                  <c:v>0.43914999999999998</c:v>
                </c:pt>
                <c:pt idx="197">
                  <c:v>0.44290000000000002</c:v>
                </c:pt>
                <c:pt idx="198">
                  <c:v>0.44305</c:v>
                </c:pt>
                <c:pt idx="199">
                  <c:v>0.44569999999999999</c:v>
                </c:pt>
                <c:pt idx="200">
                  <c:v>0.45950000000000002</c:v>
                </c:pt>
                <c:pt idx="201">
                  <c:v>0.46336670000000002</c:v>
                </c:pt>
                <c:pt idx="202">
                  <c:v>0.46473330000000002</c:v>
                </c:pt>
                <c:pt idx="203">
                  <c:v>0.46529999999999999</c:v>
                </c:pt>
                <c:pt idx="204">
                  <c:v>0.46839999999999998</c:v>
                </c:pt>
                <c:pt idx="205">
                  <c:v>0.47155000000000002</c:v>
                </c:pt>
                <c:pt idx="206">
                  <c:v>0.47744999999999999</c:v>
                </c:pt>
                <c:pt idx="207">
                  <c:v>0.48394999999999999</c:v>
                </c:pt>
                <c:pt idx="208">
                  <c:v>0.48549999999999999</c:v>
                </c:pt>
                <c:pt idx="209">
                  <c:v>0.49130000000000001</c:v>
                </c:pt>
                <c:pt idx="210">
                  <c:v>0.4914</c:v>
                </c:pt>
                <c:pt idx="211">
                  <c:v>0.49325000000000002</c:v>
                </c:pt>
                <c:pt idx="212">
                  <c:v>0.49459999999999998</c:v>
                </c:pt>
                <c:pt idx="213">
                  <c:v>0.49559999999999998</c:v>
                </c:pt>
                <c:pt idx="214">
                  <c:v>0.49780000000000002</c:v>
                </c:pt>
                <c:pt idx="215">
                  <c:v>0.502</c:v>
                </c:pt>
                <c:pt idx="216">
                  <c:v>0.50424999999999998</c:v>
                </c:pt>
                <c:pt idx="217">
                  <c:v>0.50436669999999995</c:v>
                </c:pt>
                <c:pt idx="218">
                  <c:v>0.50495000000000001</c:v>
                </c:pt>
                <c:pt idx="219">
                  <c:v>0.51765000000000005</c:v>
                </c:pt>
                <c:pt idx="220">
                  <c:v>0.52395000000000003</c:v>
                </c:pt>
                <c:pt idx="221">
                  <c:v>0.53634999999999999</c:v>
                </c:pt>
                <c:pt idx="222">
                  <c:v>0.5403</c:v>
                </c:pt>
                <c:pt idx="223">
                  <c:v>0.54290000000000005</c:v>
                </c:pt>
                <c:pt idx="224">
                  <c:v>0.54859999999999998</c:v>
                </c:pt>
                <c:pt idx="225">
                  <c:v>0.54879999999999995</c:v>
                </c:pt>
                <c:pt idx="226">
                  <c:v>0.55130000000000001</c:v>
                </c:pt>
                <c:pt idx="227">
                  <c:v>0.5554</c:v>
                </c:pt>
                <c:pt idx="228">
                  <c:v>0.56169999999999998</c:v>
                </c:pt>
                <c:pt idx="229">
                  <c:v>0.56274999999999997</c:v>
                </c:pt>
                <c:pt idx="230">
                  <c:v>0.56489999999999996</c:v>
                </c:pt>
                <c:pt idx="231">
                  <c:v>0.56789999999999996</c:v>
                </c:pt>
                <c:pt idx="232">
                  <c:v>0.56879999999999997</c:v>
                </c:pt>
                <c:pt idx="233">
                  <c:v>0.57140000000000002</c:v>
                </c:pt>
                <c:pt idx="234">
                  <c:v>0.57745000000000002</c:v>
                </c:pt>
                <c:pt idx="235">
                  <c:v>0.58025000000000004</c:v>
                </c:pt>
                <c:pt idx="236">
                  <c:v>0.60335000000000005</c:v>
                </c:pt>
                <c:pt idx="237">
                  <c:v>0.60373330000000003</c:v>
                </c:pt>
                <c:pt idx="238">
                  <c:v>0.61313329999999999</c:v>
                </c:pt>
                <c:pt idx="239">
                  <c:v>0.6149</c:v>
                </c:pt>
                <c:pt idx="240">
                  <c:v>0.62229999999999996</c:v>
                </c:pt>
                <c:pt idx="241">
                  <c:v>0.63229999999999997</c:v>
                </c:pt>
                <c:pt idx="242">
                  <c:v>0.64100000000000001</c:v>
                </c:pt>
                <c:pt idx="243">
                  <c:v>0.64729999999999999</c:v>
                </c:pt>
                <c:pt idx="244">
                  <c:v>0.6583</c:v>
                </c:pt>
                <c:pt idx="245">
                  <c:v>0.67320000000000002</c:v>
                </c:pt>
                <c:pt idx="246">
                  <c:v>0.68154999999999999</c:v>
                </c:pt>
                <c:pt idx="247">
                  <c:v>0.69540000000000002</c:v>
                </c:pt>
                <c:pt idx="248">
                  <c:v>0.70199999999999996</c:v>
                </c:pt>
                <c:pt idx="249">
                  <c:v>0.70679999999999998</c:v>
                </c:pt>
                <c:pt idx="250">
                  <c:v>0.71789999999999998</c:v>
                </c:pt>
                <c:pt idx="251">
                  <c:v>0.71914999999999996</c:v>
                </c:pt>
                <c:pt idx="252">
                  <c:v>0.73299999999999998</c:v>
                </c:pt>
                <c:pt idx="253">
                  <c:v>0.73543329999999996</c:v>
                </c:pt>
                <c:pt idx="254">
                  <c:v>0.75075000000000003</c:v>
                </c:pt>
                <c:pt idx="255">
                  <c:v>0.75295000000000001</c:v>
                </c:pt>
                <c:pt idx="256">
                  <c:v>0.77625</c:v>
                </c:pt>
                <c:pt idx="257">
                  <c:v>0.82869999999999999</c:v>
                </c:pt>
                <c:pt idx="258">
                  <c:v>0.84404999999999997</c:v>
                </c:pt>
                <c:pt idx="259">
                  <c:v>0.85514999999999997</c:v>
                </c:pt>
                <c:pt idx="260">
                  <c:v>0.86155000000000004</c:v>
                </c:pt>
                <c:pt idx="261">
                  <c:v>0.93489999999999995</c:v>
                </c:pt>
                <c:pt idx="262">
                  <c:v>0.95245000000000002</c:v>
                </c:pt>
                <c:pt idx="263">
                  <c:v>0.95850000000000002</c:v>
                </c:pt>
                <c:pt idx="264">
                  <c:v>0.97489999999999999</c:v>
                </c:pt>
                <c:pt idx="265">
                  <c:v>0.98199999999999998</c:v>
                </c:pt>
                <c:pt idx="266">
                  <c:v>1.0806</c:v>
                </c:pt>
                <c:pt idx="267">
                  <c:v>1.0814999999999999</c:v>
                </c:pt>
                <c:pt idx="268">
                  <c:v>1.1771</c:v>
                </c:pt>
                <c:pt idx="269">
                  <c:v>1.3989</c:v>
                </c:pt>
                <c:pt idx="270">
                  <c:v>1.4204000000000001</c:v>
                </c:pt>
                <c:pt idx="271">
                  <c:v>1.4711000000000001</c:v>
                </c:pt>
                <c:pt idx="272">
                  <c:v>1.49715</c:v>
                </c:pt>
                <c:pt idx="273">
                  <c:v>1.8188500000000001</c:v>
                </c:pt>
                <c:pt idx="274">
                  <c:v>1.8363499999999999</c:v>
                </c:pt>
                <c:pt idx="275">
                  <c:v>1.83795</c:v>
                </c:pt>
                <c:pt idx="276">
                  <c:v>2.1554500000000001</c:v>
                </c:pt>
                <c:pt idx="277">
                  <c:v>2.2877333000000002</c:v>
                </c:pt>
                <c:pt idx="278">
                  <c:v>2.306</c:v>
                </c:pt>
                <c:pt idx="279">
                  <c:v>2.3782333000000002</c:v>
                </c:pt>
                <c:pt idx="280">
                  <c:v>2.434149999999998</c:v>
                </c:pt>
                <c:pt idx="281">
                  <c:v>2.4372500000000001</c:v>
                </c:pt>
              </c:numCache>
            </c:numRef>
          </c:xVal>
          <c:yVal>
            <c:numRef>
              <c:f>Sheet1!$I$2:$I$283</c:f>
              <c:numCache>
                <c:formatCode>General</c:formatCode>
                <c:ptCount val="282"/>
                <c:pt idx="0">
                  <c:v>3.54609929078014E-3</c:v>
                </c:pt>
                <c:pt idx="1">
                  <c:v>7.09219858156028E-3</c:v>
                </c:pt>
                <c:pt idx="2">
                  <c:v>1.0638297872340399E-2</c:v>
                </c:pt>
                <c:pt idx="3">
                  <c:v>1.41843971631206E-2</c:v>
                </c:pt>
                <c:pt idx="4">
                  <c:v>1.77304964539007E-2</c:v>
                </c:pt>
                <c:pt idx="5">
                  <c:v>2.1276595744680799E-2</c:v>
                </c:pt>
                <c:pt idx="6">
                  <c:v>2.4822695035461001E-2</c:v>
                </c:pt>
                <c:pt idx="7">
                  <c:v>2.8368794326241099E-2</c:v>
                </c:pt>
                <c:pt idx="8">
                  <c:v>3.1914893617021302E-2</c:v>
                </c:pt>
                <c:pt idx="9">
                  <c:v>3.54609929078014E-2</c:v>
                </c:pt>
                <c:pt idx="10">
                  <c:v>3.9007092198581499E-2</c:v>
                </c:pt>
                <c:pt idx="11">
                  <c:v>4.2553191489361701E-2</c:v>
                </c:pt>
                <c:pt idx="12">
                  <c:v>4.6099290780141799E-2</c:v>
                </c:pt>
                <c:pt idx="13">
                  <c:v>4.9645390070922002E-2</c:v>
                </c:pt>
                <c:pt idx="14">
                  <c:v>5.31914893617021E-2</c:v>
                </c:pt>
                <c:pt idx="15">
                  <c:v>5.6737588652482199E-2</c:v>
                </c:pt>
                <c:pt idx="16">
                  <c:v>6.0283687943262401E-2</c:v>
                </c:pt>
                <c:pt idx="17">
                  <c:v>6.3829787234042507E-2</c:v>
                </c:pt>
                <c:pt idx="18">
                  <c:v>6.7375886524822695E-2</c:v>
                </c:pt>
                <c:pt idx="19">
                  <c:v>7.09219858156028E-2</c:v>
                </c:pt>
                <c:pt idx="20">
                  <c:v>7.4468085106383003E-2</c:v>
                </c:pt>
                <c:pt idx="21">
                  <c:v>7.8014184397163094E-2</c:v>
                </c:pt>
                <c:pt idx="22">
                  <c:v>8.1560283687943297E-2</c:v>
                </c:pt>
                <c:pt idx="23">
                  <c:v>8.5106382978723402E-2</c:v>
                </c:pt>
                <c:pt idx="24">
                  <c:v>8.8652482269503494E-2</c:v>
                </c:pt>
                <c:pt idx="25">
                  <c:v>9.2198581560283696E-2</c:v>
                </c:pt>
                <c:pt idx="26">
                  <c:v>9.5744680851063801E-2</c:v>
                </c:pt>
                <c:pt idx="27">
                  <c:v>9.9290780141844004E-2</c:v>
                </c:pt>
                <c:pt idx="28">
                  <c:v>0.102836879432624</c:v>
                </c:pt>
                <c:pt idx="29">
                  <c:v>0.10638297872340401</c:v>
                </c:pt>
                <c:pt idx="30">
                  <c:v>0.109929078014184</c:v>
                </c:pt>
                <c:pt idx="31">
                  <c:v>0.11347517730496499</c:v>
                </c:pt>
                <c:pt idx="32">
                  <c:v>0.117021276595745</c:v>
                </c:pt>
                <c:pt idx="33">
                  <c:v>0.120567375886525</c:v>
                </c:pt>
                <c:pt idx="34">
                  <c:v>0.124113475177305</c:v>
                </c:pt>
                <c:pt idx="35">
                  <c:v>0.12765957446808501</c:v>
                </c:pt>
                <c:pt idx="36">
                  <c:v>0.13120567375886499</c:v>
                </c:pt>
                <c:pt idx="37">
                  <c:v>0.134751773049645</c:v>
                </c:pt>
                <c:pt idx="38">
                  <c:v>0.13829787234042601</c:v>
                </c:pt>
                <c:pt idx="39">
                  <c:v>0.14184397163120599</c:v>
                </c:pt>
                <c:pt idx="40">
                  <c:v>0.145390070921986</c:v>
                </c:pt>
                <c:pt idx="41">
                  <c:v>0.14893617021276601</c:v>
                </c:pt>
                <c:pt idx="42">
                  <c:v>0.15248226950354599</c:v>
                </c:pt>
                <c:pt idx="43">
                  <c:v>0.15602836879432599</c:v>
                </c:pt>
                <c:pt idx="44">
                  <c:v>0.159574468085106</c:v>
                </c:pt>
                <c:pt idx="45">
                  <c:v>0.16312056737588701</c:v>
                </c:pt>
                <c:pt idx="46">
                  <c:v>0.16666666666666699</c:v>
                </c:pt>
                <c:pt idx="47">
                  <c:v>0.170212765957447</c:v>
                </c:pt>
                <c:pt idx="48">
                  <c:v>0.17375886524822701</c:v>
                </c:pt>
                <c:pt idx="49">
                  <c:v>0.17730496453900699</c:v>
                </c:pt>
                <c:pt idx="50">
                  <c:v>0.180851063829787</c:v>
                </c:pt>
                <c:pt idx="51">
                  <c:v>0.184397163120568</c:v>
                </c:pt>
                <c:pt idx="52">
                  <c:v>0.18794326241134801</c:v>
                </c:pt>
                <c:pt idx="53">
                  <c:v>0.19148936170212799</c:v>
                </c:pt>
                <c:pt idx="54">
                  <c:v>0.195035460992908</c:v>
                </c:pt>
                <c:pt idx="55">
                  <c:v>0.19858156028368801</c:v>
                </c:pt>
                <c:pt idx="56">
                  <c:v>0.20212765957446799</c:v>
                </c:pt>
                <c:pt idx="57">
                  <c:v>0.205673758865248</c:v>
                </c:pt>
                <c:pt idx="58">
                  <c:v>0.209219858156029</c:v>
                </c:pt>
                <c:pt idx="59">
                  <c:v>0.21276595744680901</c:v>
                </c:pt>
                <c:pt idx="60">
                  <c:v>0.21631205673758899</c:v>
                </c:pt>
                <c:pt idx="61">
                  <c:v>0.219858156028369</c:v>
                </c:pt>
                <c:pt idx="62">
                  <c:v>0.22340425531914901</c:v>
                </c:pt>
                <c:pt idx="63">
                  <c:v>0.22695035460992899</c:v>
                </c:pt>
                <c:pt idx="64">
                  <c:v>0.230496453900709</c:v>
                </c:pt>
                <c:pt idx="65">
                  <c:v>0.23404255319149</c:v>
                </c:pt>
                <c:pt idx="66">
                  <c:v>0.23758865248227001</c:v>
                </c:pt>
                <c:pt idx="67">
                  <c:v>0.24113475177304999</c:v>
                </c:pt>
                <c:pt idx="68">
                  <c:v>0.24468085106383</c:v>
                </c:pt>
                <c:pt idx="69">
                  <c:v>0.24822695035461001</c:v>
                </c:pt>
                <c:pt idx="70">
                  <c:v>0.25177304964538999</c:v>
                </c:pt>
                <c:pt idx="71">
                  <c:v>0.25531914893617003</c:v>
                </c:pt>
                <c:pt idx="72">
                  <c:v>0.25886524822695101</c:v>
                </c:pt>
                <c:pt idx="73">
                  <c:v>0.26241134751773099</c:v>
                </c:pt>
                <c:pt idx="74">
                  <c:v>0.26595744680851102</c:v>
                </c:pt>
                <c:pt idx="75">
                  <c:v>0.269503546099291</c:v>
                </c:pt>
                <c:pt idx="76">
                  <c:v>0.27304964539007098</c:v>
                </c:pt>
                <c:pt idx="77">
                  <c:v>0.27659574468085102</c:v>
                </c:pt>
                <c:pt idx="78">
                  <c:v>0.280141843971631</c:v>
                </c:pt>
                <c:pt idx="79">
                  <c:v>0.28368794326241198</c:v>
                </c:pt>
                <c:pt idx="80">
                  <c:v>0.28723404255319201</c:v>
                </c:pt>
                <c:pt idx="81">
                  <c:v>0.290780141843972</c:v>
                </c:pt>
                <c:pt idx="82">
                  <c:v>0.29432624113475198</c:v>
                </c:pt>
                <c:pt idx="83">
                  <c:v>0.29787234042553201</c:v>
                </c:pt>
                <c:pt idx="84">
                  <c:v>0.30141843971631199</c:v>
                </c:pt>
                <c:pt idx="85">
                  <c:v>0.30496453900709197</c:v>
                </c:pt>
                <c:pt idx="86">
                  <c:v>0.30851063829787301</c:v>
                </c:pt>
                <c:pt idx="87">
                  <c:v>0.31205673758865299</c:v>
                </c:pt>
                <c:pt idx="88">
                  <c:v>0.31560283687943302</c:v>
                </c:pt>
                <c:pt idx="89">
                  <c:v>0.319148936170213</c:v>
                </c:pt>
                <c:pt idx="90">
                  <c:v>0.32269503546099298</c:v>
                </c:pt>
                <c:pt idx="91">
                  <c:v>0.32624113475177302</c:v>
                </c:pt>
                <c:pt idx="92">
                  <c:v>0.329787234042554</c:v>
                </c:pt>
                <c:pt idx="93">
                  <c:v>0.33333333333333398</c:v>
                </c:pt>
                <c:pt idx="94">
                  <c:v>0.33687943262411402</c:v>
                </c:pt>
                <c:pt idx="95">
                  <c:v>0.340425531914894</c:v>
                </c:pt>
                <c:pt idx="96">
                  <c:v>0.34397163120567398</c:v>
                </c:pt>
                <c:pt idx="97">
                  <c:v>0.34751773049645401</c:v>
                </c:pt>
                <c:pt idx="98">
                  <c:v>0.35106382978723399</c:v>
                </c:pt>
                <c:pt idx="99">
                  <c:v>0.35460992907801497</c:v>
                </c:pt>
                <c:pt idx="100">
                  <c:v>0.35815602836879501</c:v>
                </c:pt>
                <c:pt idx="101">
                  <c:v>0.36170212765957499</c:v>
                </c:pt>
                <c:pt idx="102">
                  <c:v>0.36524822695035503</c:v>
                </c:pt>
                <c:pt idx="103">
                  <c:v>0.36879432624113501</c:v>
                </c:pt>
                <c:pt idx="104">
                  <c:v>0.37234042553191499</c:v>
                </c:pt>
                <c:pt idx="105">
                  <c:v>0.37588652482269502</c:v>
                </c:pt>
                <c:pt idx="106">
                  <c:v>0.379432624113476</c:v>
                </c:pt>
                <c:pt idx="107">
                  <c:v>0.38297872340425598</c:v>
                </c:pt>
                <c:pt idx="108">
                  <c:v>0.38652482269503602</c:v>
                </c:pt>
                <c:pt idx="109">
                  <c:v>0.390070921985816</c:v>
                </c:pt>
                <c:pt idx="110">
                  <c:v>0.39361702127659598</c:v>
                </c:pt>
                <c:pt idx="111">
                  <c:v>0.39716312056737602</c:v>
                </c:pt>
                <c:pt idx="112">
                  <c:v>0.400709219858156</c:v>
                </c:pt>
                <c:pt idx="113">
                  <c:v>0.40425531914893698</c:v>
                </c:pt>
                <c:pt idx="114">
                  <c:v>0.40780141843971701</c:v>
                </c:pt>
                <c:pt idx="115">
                  <c:v>0.41134751773049699</c:v>
                </c:pt>
                <c:pt idx="116">
                  <c:v>0.41489361702127697</c:v>
                </c:pt>
                <c:pt idx="117">
                  <c:v>0.41843971631205701</c:v>
                </c:pt>
                <c:pt idx="118">
                  <c:v>0.42198581560283699</c:v>
                </c:pt>
                <c:pt idx="119">
                  <c:v>0.42553191489361702</c:v>
                </c:pt>
                <c:pt idx="120">
                  <c:v>0.429078014184398</c:v>
                </c:pt>
                <c:pt idx="121">
                  <c:v>0.43262411347517798</c:v>
                </c:pt>
                <c:pt idx="122">
                  <c:v>0.43617021276595802</c:v>
                </c:pt>
                <c:pt idx="123">
                  <c:v>0.439716312056738</c:v>
                </c:pt>
                <c:pt idx="124">
                  <c:v>0.44326241134751798</c:v>
                </c:pt>
                <c:pt idx="125">
                  <c:v>0.44680851063829802</c:v>
                </c:pt>
                <c:pt idx="126">
                  <c:v>0.450354609929079</c:v>
                </c:pt>
                <c:pt idx="127">
                  <c:v>0.45390070921985898</c:v>
                </c:pt>
                <c:pt idx="128">
                  <c:v>0.45744680851063901</c:v>
                </c:pt>
                <c:pt idx="129">
                  <c:v>0.46099290780141899</c:v>
                </c:pt>
                <c:pt idx="130">
                  <c:v>0.46453900709219897</c:v>
                </c:pt>
                <c:pt idx="131">
                  <c:v>0.46808510638297901</c:v>
                </c:pt>
                <c:pt idx="132">
                  <c:v>0.47163120567375899</c:v>
                </c:pt>
                <c:pt idx="133">
                  <c:v>0.47517730496454003</c:v>
                </c:pt>
                <c:pt idx="134">
                  <c:v>0.47872340425532001</c:v>
                </c:pt>
                <c:pt idx="135">
                  <c:v>0.48226950354609999</c:v>
                </c:pt>
                <c:pt idx="136">
                  <c:v>0.48581560283688002</c:v>
                </c:pt>
                <c:pt idx="137">
                  <c:v>0.48936170212766</c:v>
                </c:pt>
                <c:pt idx="138">
                  <c:v>0.49290780141843998</c:v>
                </c:pt>
                <c:pt idx="139">
                  <c:v>0.49645390070922002</c:v>
                </c:pt>
                <c:pt idx="140">
                  <c:v>0.500000000000001</c:v>
                </c:pt>
                <c:pt idx="141">
                  <c:v>0.50354609929078098</c:v>
                </c:pt>
                <c:pt idx="142">
                  <c:v>0.50709219858156096</c:v>
                </c:pt>
                <c:pt idx="143">
                  <c:v>0.51063829787234105</c:v>
                </c:pt>
                <c:pt idx="144">
                  <c:v>0.51418439716312103</c:v>
                </c:pt>
                <c:pt idx="145">
                  <c:v>0.51773049645390101</c:v>
                </c:pt>
                <c:pt idx="146">
                  <c:v>0.52127659574468099</c:v>
                </c:pt>
                <c:pt idx="147">
                  <c:v>0.52482269503546097</c:v>
                </c:pt>
                <c:pt idx="148">
                  <c:v>0.52836879432624095</c:v>
                </c:pt>
                <c:pt idx="149">
                  <c:v>0.53191489361702105</c:v>
                </c:pt>
                <c:pt idx="150">
                  <c:v>0.53546099290780103</c:v>
                </c:pt>
                <c:pt idx="151">
                  <c:v>0.53900709219858201</c:v>
                </c:pt>
                <c:pt idx="152">
                  <c:v>0.54255319148936199</c:v>
                </c:pt>
                <c:pt idx="153">
                  <c:v>0.54609929078014197</c:v>
                </c:pt>
                <c:pt idx="154">
                  <c:v>0.54964539007092195</c:v>
                </c:pt>
                <c:pt idx="155">
                  <c:v>0.55319148936170204</c:v>
                </c:pt>
                <c:pt idx="156">
                  <c:v>0.55673758865248202</c:v>
                </c:pt>
                <c:pt idx="157">
                  <c:v>0.560283687943262</c:v>
                </c:pt>
                <c:pt idx="158">
                  <c:v>0.56382978723404198</c:v>
                </c:pt>
                <c:pt idx="159">
                  <c:v>0.56737588652482196</c:v>
                </c:pt>
                <c:pt idx="160">
                  <c:v>0.57092198581560205</c:v>
                </c:pt>
                <c:pt idx="161">
                  <c:v>0.57446808510638203</c:v>
                </c:pt>
                <c:pt idx="162">
                  <c:v>0.57801418439716301</c:v>
                </c:pt>
                <c:pt idx="163">
                  <c:v>0.58156028368794299</c:v>
                </c:pt>
                <c:pt idx="164">
                  <c:v>0.58510638297872297</c:v>
                </c:pt>
                <c:pt idx="165">
                  <c:v>0.58865248226950295</c:v>
                </c:pt>
                <c:pt idx="166">
                  <c:v>0.59219858156028304</c:v>
                </c:pt>
                <c:pt idx="167">
                  <c:v>0.59574468085106302</c:v>
                </c:pt>
                <c:pt idx="168">
                  <c:v>0.599290780141843</c:v>
                </c:pt>
                <c:pt idx="169">
                  <c:v>0.60283687943262299</c:v>
                </c:pt>
                <c:pt idx="170">
                  <c:v>0.60638297872340297</c:v>
                </c:pt>
                <c:pt idx="171">
                  <c:v>0.60992907801418295</c:v>
                </c:pt>
                <c:pt idx="172">
                  <c:v>0.61347517730496304</c:v>
                </c:pt>
                <c:pt idx="173">
                  <c:v>0.61702127659574302</c:v>
                </c:pt>
                <c:pt idx="174">
                  <c:v>0.620567375886524</c:v>
                </c:pt>
                <c:pt idx="175">
                  <c:v>0.62411347517730398</c:v>
                </c:pt>
                <c:pt idx="176">
                  <c:v>0.62765957446808396</c:v>
                </c:pt>
                <c:pt idx="177">
                  <c:v>0.63120567375886405</c:v>
                </c:pt>
                <c:pt idx="178">
                  <c:v>0.63475177304964403</c:v>
                </c:pt>
                <c:pt idx="179">
                  <c:v>0.63829787234042401</c:v>
                </c:pt>
                <c:pt idx="180">
                  <c:v>0.64184397163120399</c:v>
                </c:pt>
                <c:pt idx="181">
                  <c:v>0.64539007092198397</c:v>
                </c:pt>
                <c:pt idx="182">
                  <c:v>0.64893617021276395</c:v>
                </c:pt>
                <c:pt idx="183">
                  <c:v>0.65248226950354404</c:v>
                </c:pt>
                <c:pt idx="184">
                  <c:v>0.65602836879432402</c:v>
                </c:pt>
                <c:pt idx="185">
                  <c:v>0.659574468085105</c:v>
                </c:pt>
                <c:pt idx="186">
                  <c:v>0.66312056737588498</c:v>
                </c:pt>
                <c:pt idx="187">
                  <c:v>0.66666666666666496</c:v>
                </c:pt>
                <c:pt idx="188">
                  <c:v>0.67021276595744494</c:v>
                </c:pt>
                <c:pt idx="189">
                  <c:v>0.67375886524822504</c:v>
                </c:pt>
                <c:pt idx="190">
                  <c:v>0.67730496453900502</c:v>
                </c:pt>
                <c:pt idx="191">
                  <c:v>0.680851063829785</c:v>
                </c:pt>
                <c:pt idx="192">
                  <c:v>0.68439716312056498</c:v>
                </c:pt>
                <c:pt idx="193">
                  <c:v>0.68794326241134496</c:v>
                </c:pt>
                <c:pt idx="194">
                  <c:v>0.69148936170212505</c:v>
                </c:pt>
                <c:pt idx="195">
                  <c:v>0.69503546099290503</c:v>
                </c:pt>
                <c:pt idx="196">
                  <c:v>0.69858156028368601</c:v>
                </c:pt>
                <c:pt idx="197">
                  <c:v>0.70212765957446599</c:v>
                </c:pt>
                <c:pt idx="198">
                  <c:v>0.70567375886524597</c:v>
                </c:pt>
                <c:pt idx="199">
                  <c:v>0.70921985815602595</c:v>
                </c:pt>
                <c:pt idx="200">
                  <c:v>0.71276595744680604</c:v>
                </c:pt>
                <c:pt idx="201">
                  <c:v>0.71631205673758602</c:v>
                </c:pt>
                <c:pt idx="202">
                  <c:v>0.719858156028366</c:v>
                </c:pt>
                <c:pt idx="203">
                  <c:v>0.72340425531914598</c:v>
                </c:pt>
                <c:pt idx="204">
                  <c:v>0.72695035460992596</c:v>
                </c:pt>
                <c:pt idx="205">
                  <c:v>0.73049645390070606</c:v>
                </c:pt>
                <c:pt idx="206">
                  <c:v>0.73404255319148703</c:v>
                </c:pt>
                <c:pt idx="207">
                  <c:v>0.73758865248226702</c:v>
                </c:pt>
                <c:pt idx="208">
                  <c:v>0.741134751773047</c:v>
                </c:pt>
                <c:pt idx="209">
                  <c:v>0.74468085106382698</c:v>
                </c:pt>
                <c:pt idx="210">
                  <c:v>0.74822695035460696</c:v>
                </c:pt>
                <c:pt idx="211">
                  <c:v>0.75177304964538705</c:v>
                </c:pt>
                <c:pt idx="212">
                  <c:v>0.75531914893616703</c:v>
                </c:pt>
                <c:pt idx="213">
                  <c:v>0.75886524822694701</c:v>
                </c:pt>
                <c:pt idx="214">
                  <c:v>0.76241134751772699</c:v>
                </c:pt>
                <c:pt idx="215">
                  <c:v>0.76595744680850697</c:v>
                </c:pt>
                <c:pt idx="216">
                  <c:v>0.76950354609928695</c:v>
                </c:pt>
                <c:pt idx="217">
                  <c:v>0.77304964539006804</c:v>
                </c:pt>
                <c:pt idx="218">
                  <c:v>0.77659574468084802</c:v>
                </c:pt>
                <c:pt idx="219">
                  <c:v>0.780141843971628</c:v>
                </c:pt>
                <c:pt idx="220">
                  <c:v>0.78368794326240798</c:v>
                </c:pt>
                <c:pt idx="221">
                  <c:v>0.78723404255318796</c:v>
                </c:pt>
                <c:pt idx="222">
                  <c:v>0.79078014184396805</c:v>
                </c:pt>
                <c:pt idx="223">
                  <c:v>0.79432624113474803</c:v>
                </c:pt>
                <c:pt idx="224">
                  <c:v>0.79787234042552801</c:v>
                </c:pt>
                <c:pt idx="225">
                  <c:v>0.801418439716308</c:v>
                </c:pt>
                <c:pt idx="226">
                  <c:v>0.80496453900708798</c:v>
                </c:pt>
                <c:pt idx="227">
                  <c:v>0.80851063829786796</c:v>
                </c:pt>
                <c:pt idx="228">
                  <c:v>0.81205673758864905</c:v>
                </c:pt>
                <c:pt idx="229">
                  <c:v>0.81560283687942903</c:v>
                </c:pt>
                <c:pt idx="230">
                  <c:v>0.81914893617020901</c:v>
                </c:pt>
                <c:pt idx="231">
                  <c:v>0.82269503546098899</c:v>
                </c:pt>
                <c:pt idx="232">
                  <c:v>0.82624113475176897</c:v>
                </c:pt>
                <c:pt idx="233">
                  <c:v>0.82978723404254895</c:v>
                </c:pt>
                <c:pt idx="234">
                  <c:v>0.83333333333332904</c:v>
                </c:pt>
                <c:pt idx="235">
                  <c:v>0.83687943262410902</c:v>
                </c:pt>
                <c:pt idx="236">
                  <c:v>0.840425531914889</c:v>
                </c:pt>
                <c:pt idx="237">
                  <c:v>0.84397163120566898</c:v>
                </c:pt>
                <c:pt idx="238">
                  <c:v>0.84751773049644896</c:v>
                </c:pt>
                <c:pt idx="239">
                  <c:v>0.85106382978723005</c:v>
                </c:pt>
                <c:pt idx="240">
                  <c:v>0.85460992907801003</c:v>
                </c:pt>
                <c:pt idx="241">
                  <c:v>0.85815602836879001</c:v>
                </c:pt>
                <c:pt idx="242">
                  <c:v>0.86170212765956999</c:v>
                </c:pt>
                <c:pt idx="243">
                  <c:v>0.86524822695034997</c:v>
                </c:pt>
                <c:pt idx="244">
                  <c:v>0.86879432624112995</c:v>
                </c:pt>
                <c:pt idx="245">
                  <c:v>0.87234042553191005</c:v>
                </c:pt>
                <c:pt idx="246">
                  <c:v>0.87588652482269003</c:v>
                </c:pt>
                <c:pt idx="247">
                  <c:v>0.87943262411347001</c:v>
                </c:pt>
                <c:pt idx="248">
                  <c:v>0.88297872340424999</c:v>
                </c:pt>
                <c:pt idx="249">
                  <c:v>0.88652482269502997</c:v>
                </c:pt>
                <c:pt idx="250">
                  <c:v>0.89007092198581095</c:v>
                </c:pt>
                <c:pt idx="251">
                  <c:v>0.89361702127659104</c:v>
                </c:pt>
                <c:pt idx="252">
                  <c:v>0.89716312056737102</c:v>
                </c:pt>
                <c:pt idx="253">
                  <c:v>0.900709219858151</c:v>
                </c:pt>
                <c:pt idx="254">
                  <c:v>0.90425531914893098</c:v>
                </c:pt>
                <c:pt idx="255">
                  <c:v>0.90780141843971096</c:v>
                </c:pt>
                <c:pt idx="256">
                  <c:v>0.91134751773049105</c:v>
                </c:pt>
                <c:pt idx="257">
                  <c:v>0.91489361702127103</c:v>
                </c:pt>
                <c:pt idx="258">
                  <c:v>0.91843971631205101</c:v>
                </c:pt>
                <c:pt idx="259">
                  <c:v>0.92198581560283099</c:v>
                </c:pt>
                <c:pt idx="260">
                  <c:v>0.92553191489361197</c:v>
                </c:pt>
                <c:pt idx="261">
                  <c:v>0.92907801418439195</c:v>
                </c:pt>
                <c:pt idx="262">
                  <c:v>0.93262411347517205</c:v>
                </c:pt>
                <c:pt idx="263">
                  <c:v>0.93617021276595203</c:v>
                </c:pt>
                <c:pt idx="264">
                  <c:v>0.93971631205673201</c:v>
                </c:pt>
                <c:pt idx="265">
                  <c:v>0.94326241134751199</c:v>
                </c:pt>
                <c:pt idx="266">
                  <c:v>0.94680851063829197</c:v>
                </c:pt>
                <c:pt idx="267">
                  <c:v>0.95035460992907195</c:v>
                </c:pt>
                <c:pt idx="268">
                  <c:v>0.95390070921985204</c:v>
                </c:pt>
                <c:pt idx="269">
                  <c:v>0.95744680851063202</c:v>
                </c:pt>
                <c:pt idx="270">
                  <c:v>0.960992907801412</c:v>
                </c:pt>
                <c:pt idx="271">
                  <c:v>0.96453900709219298</c:v>
                </c:pt>
                <c:pt idx="272">
                  <c:v>0.96808510638297296</c:v>
                </c:pt>
                <c:pt idx="273">
                  <c:v>0.97163120567375305</c:v>
                </c:pt>
                <c:pt idx="274">
                  <c:v>0.97517730496453303</c:v>
                </c:pt>
                <c:pt idx="275">
                  <c:v>0.97872340425531301</c:v>
                </c:pt>
                <c:pt idx="276">
                  <c:v>0.98226950354609299</c:v>
                </c:pt>
                <c:pt idx="277">
                  <c:v>0.98581560283687297</c:v>
                </c:pt>
                <c:pt idx="278">
                  <c:v>0.98936170212765295</c:v>
                </c:pt>
                <c:pt idx="279">
                  <c:v>0.99290780141843304</c:v>
                </c:pt>
                <c:pt idx="280">
                  <c:v>0.99645390070921303</c:v>
                </c:pt>
                <c:pt idx="281">
                  <c:v>0.99999999999999301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221920"/>
        <c:axId val="2118205600"/>
      </c:scatterChart>
      <c:valAx>
        <c:axId val="211822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2118205600"/>
        <c:crosses val="autoZero"/>
        <c:crossBetween val="midCat"/>
      </c:valAx>
      <c:valAx>
        <c:axId val="2118205600"/>
        <c:scaling>
          <c:orientation val="minMax"/>
          <c:max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21182219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rgbClr val="14202E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366062072526401E-2"/>
          <c:y val="0.15741592730474399"/>
          <c:w val="0.92954388048572401"/>
          <c:h val="0.67396019840175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 for lancet'!$E$2</c:f>
              <c:strCache>
                <c:ptCount val="1"/>
                <c:pt idx="0">
                  <c:v>BVS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stdErr"/>
            <c:noEndCap val="0"/>
          </c:errBars>
          <c:cat>
            <c:multiLvlStrRef>
              <c:f>'Data for lancet'!$B$3:$C$17</c:f>
              <c:multiLvlStrCache>
                <c:ptCount val="15"/>
                <c:lvl>
                  <c:pt idx="0">
                    <c:v>BASELINE</c:v>
                  </c:pt>
                  <c:pt idx="1">
                    <c:v>MONTH 6</c:v>
                  </c:pt>
                  <c:pt idx="2">
                    <c:v>YEAR 1</c:v>
                  </c:pt>
                  <c:pt idx="3">
                    <c:v>YEAR 2</c:v>
                  </c:pt>
                  <c:pt idx="4">
                    <c:v>YEAR 3</c:v>
                  </c:pt>
                  <c:pt idx="5">
                    <c:v>BASELINE</c:v>
                  </c:pt>
                  <c:pt idx="6">
                    <c:v>MONTH 6</c:v>
                  </c:pt>
                  <c:pt idx="7">
                    <c:v>YEAR 1</c:v>
                  </c:pt>
                  <c:pt idx="8">
                    <c:v>YEAR 2</c:v>
                  </c:pt>
                  <c:pt idx="9">
                    <c:v>YEAR 3</c:v>
                  </c:pt>
                  <c:pt idx="10">
                    <c:v>BASELINE</c:v>
                  </c:pt>
                  <c:pt idx="11">
                    <c:v>MONTH 6</c:v>
                  </c:pt>
                  <c:pt idx="12">
                    <c:v>YEAR 1</c:v>
                  </c:pt>
                  <c:pt idx="13">
                    <c:v>YEAR 2</c:v>
                  </c:pt>
                  <c:pt idx="14">
                    <c:v>YEAR 3</c:v>
                  </c:pt>
                </c:lvl>
                <c:lvl>
                  <c:pt idx="0">
                    <c:v>% Angina Free</c:v>
                  </c:pt>
                  <c:pt idx="5">
                    <c:v>Physical Limitation</c:v>
                  </c:pt>
                  <c:pt idx="10">
                    <c:v>Treatment Satisfaction</c:v>
                  </c:pt>
                </c:lvl>
              </c:multiLvlStrCache>
            </c:multiLvlStrRef>
          </c:cat>
          <c:val>
            <c:numRef>
              <c:f>'Data for lancet'!$E$3:$E$17</c:f>
              <c:numCache>
                <c:formatCode>General</c:formatCode>
                <c:ptCount val="15"/>
                <c:pt idx="0">
                  <c:v>29.102167182662502</c:v>
                </c:pt>
                <c:pt idx="1">
                  <c:v>72.555205047318594</c:v>
                </c:pt>
                <c:pt idx="2">
                  <c:v>74.110032362459179</c:v>
                </c:pt>
                <c:pt idx="3">
                  <c:v>76.951672862453293</c:v>
                </c:pt>
                <c:pt idx="4">
                  <c:v>73.954999999999998</c:v>
                </c:pt>
                <c:pt idx="5">
                  <c:v>74.877707896575643</c:v>
                </c:pt>
                <c:pt idx="6">
                  <c:v>87.619808306709146</c:v>
                </c:pt>
                <c:pt idx="7">
                  <c:v>86.931609827649496</c:v>
                </c:pt>
                <c:pt idx="8">
                  <c:v>86.784351145038201</c:v>
                </c:pt>
                <c:pt idx="9">
                  <c:v>87.029422514619782</c:v>
                </c:pt>
                <c:pt idx="10">
                  <c:v>67.852366255144005</c:v>
                </c:pt>
                <c:pt idx="11">
                  <c:v>84.965459189597098</c:v>
                </c:pt>
                <c:pt idx="12">
                  <c:v>85.648745519713174</c:v>
                </c:pt>
                <c:pt idx="13">
                  <c:v>93.382822477649938</c:v>
                </c:pt>
                <c:pt idx="14">
                  <c:v>93.122240618000006</c:v>
                </c:pt>
              </c:numCache>
            </c:numRef>
          </c:val>
        </c:ser>
        <c:ser>
          <c:idx val="1"/>
          <c:order val="1"/>
          <c:tx>
            <c:strRef>
              <c:f>'Data for lancet'!$L$2</c:f>
              <c:strCache>
                <c:ptCount val="1"/>
                <c:pt idx="0">
                  <c:v>XIENCE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stdErr"/>
            <c:noEndCap val="0"/>
          </c:errBars>
          <c:cat>
            <c:multiLvlStrRef>
              <c:f>'Data for lancet'!$B$3:$C$17</c:f>
              <c:multiLvlStrCache>
                <c:ptCount val="15"/>
                <c:lvl>
                  <c:pt idx="0">
                    <c:v>BASELINE</c:v>
                  </c:pt>
                  <c:pt idx="1">
                    <c:v>MONTH 6</c:v>
                  </c:pt>
                  <c:pt idx="2">
                    <c:v>YEAR 1</c:v>
                  </c:pt>
                  <c:pt idx="3">
                    <c:v>YEAR 2</c:v>
                  </c:pt>
                  <c:pt idx="4">
                    <c:v>YEAR 3</c:v>
                  </c:pt>
                  <c:pt idx="5">
                    <c:v>BASELINE</c:v>
                  </c:pt>
                  <c:pt idx="6">
                    <c:v>MONTH 6</c:v>
                  </c:pt>
                  <c:pt idx="7">
                    <c:v>YEAR 1</c:v>
                  </c:pt>
                  <c:pt idx="8">
                    <c:v>YEAR 2</c:v>
                  </c:pt>
                  <c:pt idx="9">
                    <c:v>YEAR 3</c:v>
                  </c:pt>
                  <c:pt idx="10">
                    <c:v>BASELINE</c:v>
                  </c:pt>
                  <c:pt idx="11">
                    <c:v>MONTH 6</c:v>
                  </c:pt>
                  <c:pt idx="12">
                    <c:v>YEAR 1</c:v>
                  </c:pt>
                  <c:pt idx="13">
                    <c:v>YEAR 2</c:v>
                  </c:pt>
                  <c:pt idx="14">
                    <c:v>YEAR 3</c:v>
                  </c:pt>
                </c:lvl>
                <c:lvl>
                  <c:pt idx="0">
                    <c:v>% Angina Free</c:v>
                  </c:pt>
                  <c:pt idx="5">
                    <c:v>Physical Limitation</c:v>
                  </c:pt>
                  <c:pt idx="10">
                    <c:v>Treatment Satisfaction</c:v>
                  </c:pt>
                </c:lvl>
              </c:multiLvlStrCache>
            </c:multiLvlStrRef>
          </c:cat>
          <c:val>
            <c:numRef>
              <c:f>'Data for lancet'!$L$3:$L$17</c:f>
              <c:numCache>
                <c:formatCode>General</c:formatCode>
                <c:ptCount val="15"/>
                <c:pt idx="0">
                  <c:v>29.26829268292671</c:v>
                </c:pt>
                <c:pt idx="1">
                  <c:v>72.784810126582173</c:v>
                </c:pt>
                <c:pt idx="2">
                  <c:v>73.07692307692308</c:v>
                </c:pt>
                <c:pt idx="3">
                  <c:v>78.102189781021906</c:v>
                </c:pt>
                <c:pt idx="4">
                  <c:v>72.903199999999998</c:v>
                </c:pt>
                <c:pt idx="5">
                  <c:v>72.436556927297701</c:v>
                </c:pt>
                <c:pt idx="6">
                  <c:v>86.309523809523796</c:v>
                </c:pt>
                <c:pt idx="7">
                  <c:v>85.86276674025018</c:v>
                </c:pt>
                <c:pt idx="8">
                  <c:v>85.474978795589294</c:v>
                </c:pt>
                <c:pt idx="9">
                  <c:v>85.861111111</c:v>
                </c:pt>
                <c:pt idx="10">
                  <c:v>65.237691960252903</c:v>
                </c:pt>
                <c:pt idx="11">
                  <c:v>85.361635220125805</c:v>
                </c:pt>
                <c:pt idx="12">
                  <c:v>84.902659069325793</c:v>
                </c:pt>
                <c:pt idx="13">
                  <c:v>91.959876543209774</c:v>
                </c:pt>
                <c:pt idx="14">
                  <c:v>91.707516339999998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8223552"/>
        <c:axId val="2118224096"/>
      </c:barChart>
      <c:catAx>
        <c:axId val="2118223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2118224096"/>
        <c:crosses val="autoZero"/>
        <c:auto val="1"/>
        <c:lblAlgn val="ctr"/>
        <c:lblOffset val="100"/>
        <c:noMultiLvlLbl val="0"/>
      </c:catAx>
      <c:valAx>
        <c:axId val="2118224096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ja-JP"/>
                </a:pPr>
                <a:r>
                  <a:rPr lang="en-US"/>
                  <a:t>SAQ Score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2118223552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0.04671</cdr:x>
      <cdr:y>0.5777</cdr:y>
    </cdr:from>
    <cdr:to>
      <cdr:x>0.1086</cdr:x>
      <cdr:y>0.62227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4792" y="3638078"/>
          <a:ext cx="536398" cy="280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/>
            <a:t>0.97*</a:t>
          </a:r>
        </a:p>
      </cdr:txBody>
    </cdr:sp>
  </cdr:relSizeAnchor>
  <cdr:relSizeAnchor xmlns:cdr="http://schemas.openxmlformats.org/drawingml/2006/chartDrawing">
    <cdr:from>
      <cdr:x>0.07251</cdr:x>
      <cdr:y>0.28487</cdr:y>
    </cdr:from>
    <cdr:to>
      <cdr:x>0.1344</cdr:x>
      <cdr:y>0.32945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8448" y="1793974"/>
          <a:ext cx="536399" cy="280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0.96*</a:t>
          </a:r>
        </a:p>
      </cdr:txBody>
    </cdr:sp>
  </cdr:relSizeAnchor>
  <cdr:relSizeAnchor xmlns:cdr="http://schemas.openxmlformats.org/drawingml/2006/chartDrawing">
    <cdr:from>
      <cdr:x>0.10694</cdr:x>
      <cdr:y>0.27663</cdr:y>
    </cdr:from>
    <cdr:to>
      <cdr:x>0.17282</cdr:x>
      <cdr:y>0.3212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926871" y="1742083"/>
          <a:ext cx="570979" cy="280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0.98*</a:t>
          </a:r>
        </a:p>
      </cdr:txBody>
    </cdr:sp>
  </cdr:relSizeAnchor>
  <cdr:relSizeAnchor xmlns:cdr="http://schemas.openxmlformats.org/drawingml/2006/chartDrawing">
    <cdr:from>
      <cdr:x>0.20592</cdr:x>
      <cdr:y>0.27069</cdr:y>
    </cdr:from>
    <cdr:to>
      <cdr:x>0.2718</cdr:x>
      <cdr:y>0.31526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784708" y="1704676"/>
          <a:ext cx="570979" cy="280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0.33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0.22573</cdr:x>
      <cdr:y>0.14966</cdr:y>
    </cdr:from>
    <cdr:to>
      <cdr:x>0.29161</cdr:x>
      <cdr:y>0.19392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956355" y="942488"/>
          <a:ext cx="570979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0.86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0.35642</cdr:x>
      <cdr:y>0.43235</cdr:y>
    </cdr:from>
    <cdr:to>
      <cdr:x>0.4223</cdr:x>
      <cdr:y>0.47661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089086" y="2722734"/>
          <a:ext cx="570979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0.57</a:t>
          </a:r>
          <a:r>
            <a:rPr lang="en-US" sz="1100" baseline="30000"/>
            <a:t>+</a:t>
          </a:r>
        </a:p>
      </cdr:txBody>
    </cdr:sp>
  </cdr:relSizeAnchor>
  <cdr:relSizeAnchor xmlns:cdr="http://schemas.openxmlformats.org/drawingml/2006/chartDrawing">
    <cdr:from>
      <cdr:x>0.3844</cdr:x>
      <cdr:y>0.38209</cdr:y>
    </cdr:from>
    <cdr:to>
      <cdr:x>0.45027</cdr:x>
      <cdr:y>0.42635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331580" y="2406220"/>
          <a:ext cx="570893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0.35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0.41453</cdr:x>
      <cdr:y>0.40553</cdr:y>
    </cdr:from>
    <cdr:to>
      <cdr:x>0.48041</cdr:x>
      <cdr:y>0.44979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592688" y="2553834"/>
          <a:ext cx="570980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0.73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0.50683</cdr:x>
      <cdr:y>0.274</cdr:y>
    </cdr:from>
    <cdr:to>
      <cdr:x>0.57271</cdr:x>
      <cdr:y>0.31827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392639" y="1725520"/>
          <a:ext cx="570979" cy="278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0.77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0.81774</cdr:x>
      <cdr:y>0.32177</cdr:y>
    </cdr:from>
    <cdr:to>
      <cdr:x>0.88362</cdr:x>
      <cdr:y>0.36603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087329" y="2026353"/>
          <a:ext cx="570980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0.49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0.53489</cdr:x>
      <cdr:y>0.18554</cdr:y>
    </cdr:from>
    <cdr:to>
      <cdr:x>0.60077</cdr:x>
      <cdr:y>0.2298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635872" y="1168441"/>
          <a:ext cx="570979" cy="278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0.46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0.57023</cdr:x>
      <cdr:y>0.19248</cdr:y>
    </cdr:from>
    <cdr:to>
      <cdr:x>0.63611</cdr:x>
      <cdr:y>0.23674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942165" y="1212147"/>
          <a:ext cx="570980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0.48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0.66352</cdr:x>
      <cdr:y>0.42629</cdr:y>
    </cdr:from>
    <cdr:to>
      <cdr:x>0.7294</cdr:x>
      <cdr:y>0.47055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5750726" y="2684570"/>
          <a:ext cx="570980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0.30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0.69298</cdr:x>
      <cdr:y>0.26681</cdr:y>
    </cdr:from>
    <cdr:to>
      <cdr:x>0.75885</cdr:x>
      <cdr:y>0.31108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6006009" y="1680241"/>
          <a:ext cx="570893" cy="278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0.35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0.72649</cdr:x>
      <cdr:y>0.27044</cdr:y>
    </cdr:from>
    <cdr:to>
      <cdr:x>0.79237</cdr:x>
      <cdr:y>0.3147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6296474" y="1703102"/>
          <a:ext cx="570979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0.55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0.84949</cdr:x>
      <cdr:y>0.20467</cdr:y>
    </cdr:from>
    <cdr:to>
      <cdr:x>0.91537</cdr:x>
      <cdr:y>0.24894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7362533" y="1288915"/>
          <a:ext cx="570980" cy="278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0.78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0.88202</cdr:x>
      <cdr:y>0.20298</cdr:y>
    </cdr:from>
    <cdr:to>
      <cdr:x>0.9479</cdr:x>
      <cdr:y>0.24725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644472" y="1278270"/>
          <a:ext cx="570980" cy="278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0.35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0.26197</cdr:x>
      <cdr:y>0.14485</cdr:y>
    </cdr:from>
    <cdr:to>
      <cdr:x>0.32785</cdr:x>
      <cdr:y>0.18911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2270520" y="912196"/>
          <a:ext cx="570979" cy="278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0.89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0.60184</cdr:x>
      <cdr:y>0.19261</cdr:y>
    </cdr:from>
    <cdr:to>
      <cdr:x>0.66772</cdr:x>
      <cdr:y>0.23718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5216146" y="1212966"/>
          <a:ext cx="570979" cy="280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0.53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0.44722</cdr:x>
      <cdr:y>0.41848</cdr:y>
    </cdr:from>
    <cdr:to>
      <cdr:x>0.5131</cdr:x>
      <cdr:y>0.46274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3876020" y="2635387"/>
          <a:ext cx="570980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0.99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0.29632</cdr:x>
      <cdr:y>0.14635</cdr:y>
    </cdr:from>
    <cdr:to>
      <cdr:x>0.3622</cdr:x>
      <cdr:y>0.19061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2568204" y="921643"/>
          <a:ext cx="570980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0.78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0.9096</cdr:x>
      <cdr:y>0.1476</cdr:y>
    </cdr:from>
    <cdr:to>
      <cdr:x>0.97548</cdr:x>
      <cdr:y>0.19187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7883442" y="929514"/>
          <a:ext cx="570980" cy="278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0.30</a:t>
          </a:r>
          <a:r>
            <a:rPr lang="en-US" sz="1100" baseline="30000"/>
            <a:t>+</a:t>
          </a:r>
        </a:p>
      </cdr:txBody>
    </cdr:sp>
  </cdr:relSizeAnchor>
  <cdr:relSizeAnchor xmlns:cdr="http://schemas.openxmlformats.org/drawingml/2006/chartDrawing">
    <cdr:from>
      <cdr:x>0.75911</cdr:x>
      <cdr:y>0.25912</cdr:y>
    </cdr:from>
    <cdr:to>
      <cdr:x>0.82499</cdr:x>
      <cdr:y>0.30338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6579151" y="1631814"/>
          <a:ext cx="570980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0.60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0.13607</cdr:x>
      <cdr:y>0.24611</cdr:y>
    </cdr:from>
    <cdr:to>
      <cdr:x>0.20195</cdr:x>
      <cdr:y>0.29068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1179281" y="1549883"/>
          <a:ext cx="570980" cy="280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0.79*</a:t>
          </a:r>
        </a:p>
      </cdr:txBody>
    </cdr:sp>
  </cdr:relSizeAnchor>
  <cdr:relSizeAnchor xmlns:cdr="http://schemas.openxmlformats.org/drawingml/2006/chartDrawing">
    <cdr:from>
      <cdr:x>0.16662</cdr:x>
      <cdr:y>0.27807</cdr:y>
    </cdr:from>
    <cdr:to>
      <cdr:x>0.2325</cdr:x>
      <cdr:y>0.32264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1444126" y="1751130"/>
          <a:ext cx="570980" cy="280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0.82*</a:t>
          </a:r>
        </a:p>
      </cdr:txBody>
    </cdr:sp>
  </cdr:relSizeAnchor>
  <cdr:relSizeAnchor xmlns:cdr="http://schemas.openxmlformats.org/drawingml/2006/chartDrawing">
    <cdr:from>
      <cdr:x>0.32739</cdr:x>
      <cdr:y>0.14682</cdr:y>
    </cdr:from>
    <cdr:to>
      <cdr:x>0.39327</cdr:x>
      <cdr:y>0.19108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2837453" y="924581"/>
          <a:ext cx="570980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0.79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0.48088</cdr:x>
      <cdr:y>0.40432</cdr:y>
    </cdr:from>
    <cdr:to>
      <cdr:x>0.54676</cdr:x>
      <cdr:y>0.44858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4167804" y="2546192"/>
          <a:ext cx="570980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0.85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0.63347</cdr:x>
      <cdr:y>0.19432</cdr:y>
    </cdr:from>
    <cdr:to>
      <cdr:x>0.69935</cdr:x>
      <cdr:y>0.23889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5490285" y="1223714"/>
          <a:ext cx="570979" cy="280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0.54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0.78515</cdr:x>
      <cdr:y>0.26932</cdr:y>
    </cdr:from>
    <cdr:to>
      <cdr:x>0.85103</cdr:x>
      <cdr:y>0.31358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6804891" y="1696028"/>
          <a:ext cx="570980" cy="278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0.47</a:t>
          </a:r>
          <a:r>
            <a:rPr lang="en-US" sz="1000" baseline="30000"/>
            <a:t>+</a:t>
          </a:r>
        </a:p>
      </cdr:txBody>
    </cdr:sp>
  </cdr:relSizeAnchor>
  <cdr:relSizeAnchor xmlns:cdr="http://schemas.openxmlformats.org/drawingml/2006/chartDrawing">
    <cdr:from>
      <cdr:x>0.9446</cdr:x>
      <cdr:y>0.14807</cdr:y>
    </cdr:from>
    <cdr:to>
      <cdr:x>1</cdr:x>
      <cdr:y>0.19234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8186777" y="932452"/>
          <a:ext cx="480186" cy="2787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0.27</a:t>
          </a:r>
          <a:r>
            <a:rPr lang="en-US" sz="1100" baseline="30000"/>
            <a:t>+</a:t>
          </a:r>
        </a:p>
      </cdr:txBody>
    </cdr:sp>
  </cdr:relSizeAnchor>
  <cdr:relSizeAnchor xmlns:cdr="http://schemas.openxmlformats.org/drawingml/2006/chartDrawing">
    <cdr:from>
      <cdr:x>0.07148</cdr:x>
      <cdr:y>0.04058</cdr:y>
    </cdr:from>
    <cdr:to>
      <cdr:x>0.09024</cdr:x>
      <cdr:y>0.06394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619512" y="255550"/>
          <a:ext cx="162622" cy="1471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0.07109</cdr:x>
      <cdr:y>0.07939</cdr:y>
    </cdr:from>
    <cdr:to>
      <cdr:x>0.08985</cdr:x>
      <cdr:y>0.10275</cdr:y>
    </cdr:to>
    <cdr:sp macro="" textlink="">
      <cdr:nvSpPr>
        <cdr:cNvPr id="33" name="Rectangle 32"/>
        <cdr:cNvSpPr/>
      </cdr:nvSpPr>
      <cdr:spPr>
        <a:xfrm xmlns:a="http://schemas.openxmlformats.org/drawingml/2006/main">
          <a:off x="616105" y="499947"/>
          <a:ext cx="162622" cy="147134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0.08667</cdr:x>
      <cdr:y>0.03197</cdr:y>
    </cdr:from>
    <cdr:to>
      <cdr:x>0.38599</cdr:x>
      <cdr:y>0.06271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751158" y="201343"/>
          <a:ext cx="2594208" cy="1935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Bioresorbable scaffold</a:t>
          </a:r>
        </a:p>
      </cdr:txBody>
    </cdr:sp>
  </cdr:relSizeAnchor>
  <cdr:relSizeAnchor xmlns:cdr="http://schemas.openxmlformats.org/drawingml/2006/chartDrawing">
    <cdr:from>
      <cdr:x>0.08806</cdr:x>
      <cdr:y>0.07078</cdr:y>
    </cdr:from>
    <cdr:to>
      <cdr:x>0.38738</cdr:x>
      <cdr:y>0.10152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763239" y="445741"/>
          <a:ext cx="2594208" cy="1935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/>
            <a:t>Metallic stent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BAE60-EBC4-9748-A0B2-00274D62CDF9}" type="datetimeFigureOut">
              <a:rPr kumimoji="1" lang="ja-JP" altLang="en-US" smtClean="0"/>
              <a:t>2016/10/30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95AAB-7B40-B641-AA23-CB9FE2230D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3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FCD248-A9A1-424B-B1F4-46FAE91D7317}" type="slidenum">
              <a:rPr lang="en-US" smtClean="0">
                <a:cs typeface="ヒラギノ角ゴ Pro W3"/>
              </a:rPr>
              <a:pPr/>
              <a:t>2</a:t>
            </a:fld>
            <a:endParaRPr lang="en-US" smtClean="0">
              <a:cs typeface="ヒラギノ角ゴ Pro W3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1436" y="686111"/>
            <a:ext cx="4535129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6" y="4342781"/>
            <a:ext cx="5487629" cy="411511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07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06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3EA2-108E-4BCC-8ACB-049AA32AC51F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593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9CE85-E2EC-4E12-BDBE-2ED1E8D2A194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780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BD44C-838E-418A-A2A9-0A54DE267532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502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DE25E"/>
              </a:buClr>
              <a:defRPr/>
            </a:pPr>
            <a:endParaRPr kumimoji="0" lang="en-US" sz="2600" b="1" i="1">
              <a:solidFill>
                <a:srgbClr val="DDDDDD"/>
              </a:solidFill>
              <a:latin typeface="Arial" charset="0"/>
              <a:ea typeface="ヒラギノ角ゴ Pro W3" pitchFamily="-111" charset="-128"/>
              <a:cs typeface="Arial" charset="0"/>
            </a:endParaRPr>
          </a:p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DE25E"/>
              </a:buClr>
              <a:defRPr/>
            </a:pPr>
            <a:endParaRPr kumimoji="0" lang="en-US" sz="2600" b="1" i="1">
              <a:solidFill>
                <a:srgbClr val="DDDDDD"/>
              </a:solidFill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1427163"/>
            <a:ext cx="7589837" cy="609600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24213"/>
            <a:ext cx="8185150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21059354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05740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51448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08163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505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6724246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225042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64853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7F9E-B12E-4677-A70B-0C7CF05EB2F1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740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D987-824D-4728-96C3-1AF934AA4EEB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41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3A7F-CE76-4C60-81B7-4A86C31C1871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668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F7BE0-741F-41E6-93C6-FA2B6C19C8CC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008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BC94C-3009-42C7-A8EB-1DCA78191BDE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100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FDFF3-65B8-42D9-A7FF-29F19711F320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830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64A0-5716-4CCB-B659-15323ABDB5D7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654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BBFD-057A-484B-9C61-BC7BCBCE6D73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30/10/2016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75826-4556-4BEA-9AF7-1152C0DDEDED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544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E503197-6599-43A1-815B-2927D0E25C68}" type="datetime1">
              <a:rPr kumimoji="0"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30/10/2016</a:t>
            </a:fld>
            <a:endParaRPr kumimoji="0"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kumimoji="0" lang="en-GB">
                <a:solidFill>
                  <a:prstClr val="black">
                    <a:tint val="75000"/>
                  </a:prstClr>
                </a:solidFill>
                <a:latin typeface="Calibri"/>
              </a:rPr>
              <a:t>DRAFT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B275826-4556-4BEA-9AF7-1152C0DDEDED}" type="slidenum">
              <a:rPr kumimoji="0"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kumimoji="0"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185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1336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376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bg1"/>
        </a:buClr>
        <a:buSzPct val="110000"/>
        <a:buChar char="•"/>
        <a:defRPr sz="30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bg1"/>
        </a:buClr>
        <a:buSzPct val="70000"/>
        <a:buFont typeface="Wingdings 2" pitchFamily="18" charset="2"/>
        <a:buChar char="¡"/>
        <a:defRPr sz="2800" b="1">
          <a:solidFill>
            <a:srgbClr val="053763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rgbClr val="053763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rgbClr val="053763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rgbClr val="053763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76882" y="1418355"/>
            <a:ext cx="7808555" cy="167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5376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kumimoji="0" lang="en-US" altLang="ja-JP" sz="2400" dirty="0" smtClean="0">
                <a:solidFill>
                  <a:srgbClr val="000090"/>
                </a:solidFill>
                <a:latin typeface="Arial"/>
              </a:rPr>
              <a:t>ABSORB II: Three-year Clinical Outcomes from a Prospective, Randomized Trial of an Everolimus-Eluting Bioresorbable Vascular Scaffold vs. an Everolimus-Eluting Metallic Stent in Patients with Coronary Artery Disease</a:t>
            </a:r>
            <a:endParaRPr kumimoji="0" lang="ja-JP" altLang="ja-JP" sz="2400" dirty="0">
              <a:solidFill>
                <a:srgbClr val="000090"/>
              </a:solidFill>
              <a:latin typeface="Aria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6646" y="3411749"/>
            <a:ext cx="8185150" cy="71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1"/>
              </a:buClr>
              <a:buSzPct val="110000"/>
              <a:buChar char="•"/>
              <a:defRPr sz="30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 2" pitchFamily="18" charset="2"/>
              <a:buChar char="¡"/>
              <a:defRPr sz="2800" b="1">
                <a:solidFill>
                  <a:srgbClr val="05376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400" b="1">
                <a:solidFill>
                  <a:srgbClr val="05376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000" b="1">
                <a:solidFill>
                  <a:srgbClr val="05376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rgbClr val="053763"/>
                </a:solidFill>
                <a:latin typeface="+mn-lt"/>
              </a:defRPr>
            </a:lvl5pPr>
            <a:lvl6pPr marL="25146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 eaLnBrk="1" hangingPunct="1">
              <a:buClr>
                <a:srgbClr val="002E4B"/>
              </a:buClr>
              <a:buFontTx/>
              <a:buNone/>
            </a:pPr>
            <a:r>
              <a:rPr kumimoji="0" lang="en-GB" altLang="ja-JP" sz="2000" dirty="0" smtClean="0">
                <a:solidFill>
                  <a:srgbClr val="002E4B"/>
                </a:solidFill>
                <a:latin typeface="Arial"/>
              </a:rPr>
              <a:t>Patrick W. </a:t>
            </a:r>
            <a:r>
              <a:rPr kumimoji="0" lang="en-GB" altLang="ja-JP" sz="2000" dirty="0" err="1" smtClean="0">
                <a:solidFill>
                  <a:srgbClr val="002E4B"/>
                </a:solidFill>
                <a:latin typeface="Arial"/>
              </a:rPr>
              <a:t>Serruys</a:t>
            </a:r>
            <a:r>
              <a:rPr kumimoji="0" lang="en-GB" altLang="ja-JP" sz="2000" dirty="0" smtClean="0">
                <a:solidFill>
                  <a:srgbClr val="002E4B"/>
                </a:solidFill>
                <a:latin typeface="Arial"/>
              </a:rPr>
              <a:t> MD. PhD.</a:t>
            </a:r>
            <a:r>
              <a:rPr kumimoji="0" lang="en-GB" altLang="ja-JP" sz="2000" baseline="30000" dirty="0" smtClean="0">
                <a:solidFill>
                  <a:srgbClr val="002E4B"/>
                </a:solidFill>
                <a:latin typeface="Arial"/>
              </a:rPr>
              <a:t>1</a:t>
            </a:r>
            <a:endParaRPr kumimoji="0" lang="en-GB" altLang="ja-JP" sz="2000" dirty="0" smtClean="0">
              <a:solidFill>
                <a:srgbClr val="002E4B"/>
              </a:solidFill>
              <a:latin typeface="Arial"/>
            </a:endParaRPr>
          </a:p>
          <a:p>
            <a:pPr marL="0" indent="0" algn="ctr" defTabSz="914400" eaLnBrk="1" hangingPunct="1">
              <a:buClr>
                <a:srgbClr val="002E4B"/>
              </a:buClr>
              <a:buFontTx/>
              <a:buNone/>
            </a:pPr>
            <a:r>
              <a:rPr kumimoji="0" lang="en-GB" altLang="ja-JP" sz="2000" dirty="0" smtClean="0">
                <a:solidFill>
                  <a:srgbClr val="002E4B"/>
                </a:solidFill>
                <a:latin typeface="Arial"/>
              </a:rPr>
              <a:t>Bernard Chevalier MD.</a:t>
            </a:r>
            <a:r>
              <a:rPr kumimoji="0" lang="en-GB" altLang="ja-JP" sz="2000" baseline="30000" dirty="0" smtClean="0">
                <a:solidFill>
                  <a:srgbClr val="002E4B"/>
                </a:solidFill>
                <a:latin typeface="Arial"/>
              </a:rPr>
              <a:t>2</a:t>
            </a:r>
          </a:p>
          <a:p>
            <a:pPr marL="0" indent="0" algn="ctr" defTabSz="914400" eaLnBrk="1" hangingPunct="1">
              <a:buClr>
                <a:srgbClr val="002E4B"/>
              </a:buClr>
              <a:buFontTx/>
              <a:buNone/>
            </a:pPr>
            <a:r>
              <a:rPr kumimoji="0" lang="en-US" altLang="ja-JP" sz="2000" dirty="0" err="1" smtClean="0">
                <a:solidFill>
                  <a:srgbClr val="002E4B"/>
                </a:solidFill>
                <a:latin typeface="Arial"/>
              </a:rPr>
              <a:t>Yoshinobu</a:t>
            </a:r>
            <a:r>
              <a:rPr kumimoji="0" lang="ja-JP" altLang="en-US" sz="2000" dirty="0" smtClean="0">
                <a:solidFill>
                  <a:srgbClr val="002E4B"/>
                </a:solidFill>
                <a:latin typeface="Arial"/>
              </a:rPr>
              <a:t> </a:t>
            </a:r>
            <a:r>
              <a:rPr kumimoji="0" lang="en-US" altLang="ja-JP" sz="2000" dirty="0" err="1" smtClean="0">
                <a:solidFill>
                  <a:srgbClr val="002E4B"/>
                </a:solidFill>
                <a:latin typeface="Arial"/>
              </a:rPr>
              <a:t>Onuma</a:t>
            </a:r>
            <a:r>
              <a:rPr kumimoji="0" lang="ja-JP" altLang="en-US" sz="2000" dirty="0" smtClean="0">
                <a:solidFill>
                  <a:srgbClr val="002E4B"/>
                </a:solidFill>
                <a:latin typeface="Arial"/>
              </a:rPr>
              <a:t> </a:t>
            </a:r>
            <a:r>
              <a:rPr kumimoji="0" lang="en-US" altLang="ja-JP" sz="2000" dirty="0" smtClean="0">
                <a:solidFill>
                  <a:srgbClr val="002E4B"/>
                </a:solidFill>
                <a:latin typeface="Arial"/>
              </a:rPr>
              <a:t>MD.</a:t>
            </a:r>
            <a:r>
              <a:rPr kumimoji="0" lang="ja-JP" altLang="en-US" sz="2000" dirty="0" smtClean="0">
                <a:solidFill>
                  <a:srgbClr val="002E4B"/>
                </a:solidFill>
                <a:latin typeface="Arial"/>
              </a:rPr>
              <a:t> </a:t>
            </a:r>
            <a:r>
              <a:rPr kumimoji="0" lang="en-US" altLang="ja-JP" sz="2000" dirty="0" smtClean="0">
                <a:solidFill>
                  <a:srgbClr val="002E4B"/>
                </a:solidFill>
                <a:latin typeface="Arial"/>
              </a:rPr>
              <a:t>PhD.</a:t>
            </a:r>
            <a:r>
              <a:rPr kumimoji="0" lang="en-US" altLang="ja-JP" sz="2000" baseline="30000" dirty="0" smtClean="0">
                <a:solidFill>
                  <a:srgbClr val="002E4B"/>
                </a:solidFill>
                <a:latin typeface="Arial"/>
              </a:rPr>
              <a:t>3</a:t>
            </a:r>
            <a:r>
              <a:rPr kumimoji="0" lang="ja-JP" altLang="ja-JP" sz="2000" dirty="0" smtClean="0">
                <a:solidFill>
                  <a:srgbClr val="002E4B"/>
                </a:solidFill>
                <a:latin typeface="Arial"/>
              </a:rPr>
              <a:t> </a:t>
            </a:r>
            <a:endParaRPr kumimoji="0" lang="en-US" altLang="ja-JP" sz="2000" dirty="0" smtClean="0">
              <a:solidFill>
                <a:srgbClr val="002E4B"/>
              </a:solidFill>
              <a:latin typeface="Arial"/>
            </a:endParaRPr>
          </a:p>
          <a:p>
            <a:pPr marL="0" indent="0" algn="ctr" defTabSz="914400" eaLnBrk="1" hangingPunct="1">
              <a:buClr>
                <a:srgbClr val="002E4B"/>
              </a:buClr>
              <a:buFontTx/>
              <a:buNone/>
            </a:pPr>
            <a:r>
              <a:rPr kumimoji="0" lang="en-GB" altLang="ja-JP" sz="2000" dirty="0" smtClean="0">
                <a:solidFill>
                  <a:srgbClr val="002E4B"/>
                </a:solidFill>
                <a:latin typeface="Arial"/>
              </a:rPr>
              <a:t>on behalf of ABSORB II investigators</a:t>
            </a:r>
            <a:endParaRPr kumimoji="0" lang="en-US" altLang="ja-JP" sz="2000" dirty="0" smtClean="0">
              <a:solidFill>
                <a:srgbClr val="002E4B"/>
              </a:solidFill>
              <a:latin typeface="Arial"/>
            </a:endParaRPr>
          </a:p>
          <a:p>
            <a:pPr marL="0" indent="0" algn="ctr" defTabSz="914400">
              <a:buClr>
                <a:srgbClr val="002E4B"/>
              </a:buClr>
              <a:buFontTx/>
              <a:buNone/>
            </a:pPr>
            <a:r>
              <a:rPr kumimoji="0" lang="en-GB" altLang="ja-JP" sz="1200" dirty="0" smtClean="0">
                <a:solidFill>
                  <a:srgbClr val="002E4B"/>
                </a:solidFill>
                <a:latin typeface="Arial"/>
              </a:rPr>
              <a:t>1. NHLI, Imperial College London, London, United Kingdom,</a:t>
            </a:r>
            <a:endParaRPr kumimoji="0" lang="ja-JP" altLang="ja-JP" sz="1200" dirty="0" smtClean="0">
              <a:solidFill>
                <a:srgbClr val="002E4B"/>
              </a:solidFill>
              <a:latin typeface="Arial"/>
            </a:endParaRPr>
          </a:p>
          <a:p>
            <a:pPr marL="0" indent="0" algn="ctr" defTabSz="914400">
              <a:buClr>
                <a:srgbClr val="002E4B"/>
              </a:buClr>
              <a:buFontTx/>
              <a:buNone/>
            </a:pPr>
            <a:r>
              <a:rPr kumimoji="0" lang="en-US" altLang="ja-JP" sz="1200" dirty="0" smtClean="0">
                <a:solidFill>
                  <a:srgbClr val="002E4B"/>
                </a:solidFill>
                <a:latin typeface="Arial"/>
              </a:rPr>
              <a:t>2. </a:t>
            </a:r>
            <a:r>
              <a:rPr kumimoji="0" lang="en-US" altLang="ja-JP" sz="1200" dirty="0" err="1" smtClean="0">
                <a:solidFill>
                  <a:srgbClr val="002E4B"/>
                </a:solidFill>
                <a:latin typeface="Arial"/>
              </a:rPr>
              <a:t>Institut</a:t>
            </a:r>
            <a:r>
              <a:rPr kumimoji="0" lang="en-US" altLang="ja-JP" sz="1200" dirty="0" smtClean="0">
                <a:solidFill>
                  <a:srgbClr val="002E4B"/>
                </a:solidFill>
                <a:latin typeface="Arial"/>
              </a:rPr>
              <a:t> Jacques Cartier, Massy, France</a:t>
            </a:r>
            <a:r>
              <a:rPr kumimoji="0" lang="ja-JP" altLang="ja-JP" sz="1200" dirty="0" smtClean="0">
                <a:solidFill>
                  <a:srgbClr val="002E4B"/>
                </a:solidFill>
                <a:latin typeface="Arial"/>
              </a:rPr>
              <a:t> </a:t>
            </a:r>
            <a:endParaRPr kumimoji="0" lang="en-US" altLang="ja-JP" sz="1200" dirty="0" smtClean="0">
              <a:solidFill>
                <a:srgbClr val="002E4B"/>
              </a:solidFill>
              <a:latin typeface="Arial"/>
            </a:endParaRPr>
          </a:p>
          <a:p>
            <a:pPr marL="0" indent="0" algn="ctr" defTabSz="914400">
              <a:buClr>
                <a:srgbClr val="002E4B"/>
              </a:buClr>
              <a:buFontTx/>
              <a:buNone/>
            </a:pPr>
            <a:r>
              <a:rPr kumimoji="0" lang="en-US" altLang="ja-JP" sz="1200" dirty="0" smtClean="0">
                <a:solidFill>
                  <a:srgbClr val="002E4B"/>
                </a:solidFill>
                <a:latin typeface="Arial"/>
              </a:rPr>
              <a:t>3. </a:t>
            </a:r>
            <a:r>
              <a:rPr kumimoji="0" lang="en-US" altLang="ja-JP" sz="1200" dirty="0" err="1" smtClean="0">
                <a:solidFill>
                  <a:srgbClr val="002E4B"/>
                </a:solidFill>
                <a:latin typeface="Arial"/>
              </a:rPr>
              <a:t>Cardialysis</a:t>
            </a:r>
            <a:r>
              <a:rPr kumimoji="0" lang="en-US" altLang="ja-JP" sz="1200" dirty="0" smtClean="0">
                <a:solidFill>
                  <a:srgbClr val="002E4B"/>
                </a:solidFill>
                <a:latin typeface="Arial"/>
              </a:rPr>
              <a:t>, Rotterdam, the Netherlands / Erasmus university</a:t>
            </a:r>
            <a:endParaRPr kumimoji="0" lang="en-US" sz="1200" dirty="0" smtClean="0">
              <a:solidFill>
                <a:srgbClr val="002E4B"/>
              </a:solidFill>
              <a:latin typeface="Arial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7822" y="178885"/>
            <a:ext cx="78811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5C8AE7">
                    <a:lumMod val="50000"/>
                  </a:srgbClr>
                </a:solidFill>
                <a:latin typeface="Arial" charset="0"/>
                <a:ea typeface="ヒラギノ角ゴ Pro W3"/>
                <a:cs typeface="Arial" charset="0"/>
              </a:rPr>
              <a:t>TCT 2016, Washington convention </a:t>
            </a:r>
            <a:r>
              <a:rPr lang="en-US" altLang="ja-JP" b="1" dirty="0" smtClean="0">
                <a:solidFill>
                  <a:srgbClr val="5C8AE7">
                    <a:lumMod val="50000"/>
                  </a:srgbClr>
                </a:solidFill>
                <a:latin typeface="Arial" charset="0"/>
                <a:ea typeface="ヒラギノ角ゴ Pro W3"/>
                <a:cs typeface="Arial" charset="0"/>
              </a:rPr>
              <a:t>center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 smtClean="0">
                <a:solidFill>
                  <a:srgbClr val="5C8AE7">
                    <a:lumMod val="50000"/>
                  </a:srgbClr>
                </a:solidFill>
                <a:latin typeface="Arial" charset="0"/>
                <a:ea typeface="ヒラギノ角ゴ Pro W3"/>
                <a:cs typeface="Arial" charset="0"/>
              </a:rPr>
              <a:t>October 30</a:t>
            </a:r>
            <a:r>
              <a:rPr lang="en-US" altLang="ja-JP" b="1" baseline="30000" dirty="0" smtClean="0">
                <a:solidFill>
                  <a:srgbClr val="5C8AE7">
                    <a:lumMod val="50000"/>
                  </a:srgbClr>
                </a:solidFill>
                <a:latin typeface="Arial" charset="0"/>
                <a:ea typeface="ヒラギノ角ゴ Pro W3"/>
                <a:cs typeface="Arial" charset="0"/>
              </a:rPr>
              <a:t>th</a:t>
            </a:r>
            <a:r>
              <a:rPr lang="en-US" altLang="ja-JP" b="1" dirty="0" smtClean="0">
                <a:solidFill>
                  <a:srgbClr val="5C8AE7">
                    <a:lumMod val="50000"/>
                  </a:srgbClr>
                </a:solidFill>
                <a:latin typeface="Arial" charset="0"/>
                <a:ea typeface="ヒラギノ角ゴ Pro W3"/>
                <a:cs typeface="Arial" charset="0"/>
              </a:rPr>
              <a:t> 2016, 8:30 am-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 smtClean="0">
                <a:solidFill>
                  <a:srgbClr val="5C8AE7">
                    <a:lumMod val="50000"/>
                  </a:srgbClr>
                </a:solidFill>
                <a:latin typeface="Arial" charset="0"/>
                <a:ea typeface="ヒラギノ角ゴ Pro W3"/>
                <a:cs typeface="Arial" charset="0"/>
              </a:rPr>
              <a:t>Room 159 Level 1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 smtClean="0">
                <a:solidFill>
                  <a:srgbClr val="5C8AE7">
                    <a:lumMod val="50000"/>
                  </a:srgbClr>
                </a:solidFill>
                <a:latin typeface="Arial" charset="0"/>
                <a:ea typeface="ヒラギノ角ゴ Pro W3"/>
                <a:cs typeface="Arial" charset="0"/>
              </a:rPr>
              <a:t>Late breaking clinical trial and First report investigations Press Conf.1</a:t>
            </a:r>
          </a:p>
        </p:txBody>
      </p:sp>
      <p:grpSp>
        <p:nvGrpSpPr>
          <p:cNvPr id="5" name="図形グループ 4"/>
          <p:cNvGrpSpPr/>
          <p:nvPr/>
        </p:nvGrpSpPr>
        <p:grpSpPr>
          <a:xfrm>
            <a:off x="130176" y="5718441"/>
            <a:ext cx="8840867" cy="590519"/>
            <a:chOff x="641295" y="5842344"/>
            <a:chExt cx="8840867" cy="590519"/>
          </a:xfrm>
        </p:grpSpPr>
        <p:grpSp>
          <p:nvGrpSpPr>
            <p:cNvPr id="4" name="図形グループ 3"/>
            <p:cNvGrpSpPr/>
            <p:nvPr/>
          </p:nvGrpSpPr>
          <p:grpSpPr>
            <a:xfrm>
              <a:off x="641295" y="5842344"/>
              <a:ext cx="5398748" cy="590519"/>
              <a:chOff x="3351596" y="5741677"/>
              <a:chExt cx="5398748" cy="590519"/>
            </a:xfrm>
          </p:grpSpPr>
          <p:grpSp>
            <p:nvGrpSpPr>
              <p:cNvPr id="10" name="図形グループ 9"/>
              <p:cNvGrpSpPr/>
              <p:nvPr/>
            </p:nvGrpSpPr>
            <p:grpSpPr>
              <a:xfrm>
                <a:off x="3351596" y="5780341"/>
                <a:ext cx="5398748" cy="507489"/>
                <a:chOff x="3351596" y="5780341"/>
                <a:chExt cx="5398748" cy="507489"/>
              </a:xfrm>
            </p:grpSpPr>
            <p:grpSp>
              <p:nvGrpSpPr>
                <p:cNvPr id="11" name="図形グループ 10"/>
                <p:cNvGrpSpPr/>
                <p:nvPr/>
              </p:nvGrpSpPr>
              <p:grpSpPr>
                <a:xfrm>
                  <a:off x="3351596" y="5846968"/>
                  <a:ext cx="1758652" cy="431185"/>
                  <a:chOff x="5640194" y="6143564"/>
                  <a:chExt cx="2050655" cy="502778"/>
                </a:xfrm>
              </p:grpSpPr>
              <p:pic>
                <p:nvPicPr>
                  <p:cNvPr id="14" name="Picture 7"/>
                  <p:cNvPicPr>
                    <a:picLocks noChangeAspect="1"/>
                  </p:cNvPicPr>
                  <p:nvPr/>
                </p:nvPicPr>
                <p:blipFill rotWithShape="1">
                  <a:blip r:embed="rId2"/>
                  <a:srcRect r="75228"/>
                  <a:stretch/>
                </p:blipFill>
                <p:spPr>
                  <a:xfrm>
                    <a:off x="5640194" y="6143564"/>
                    <a:ext cx="502557" cy="495992"/>
                  </a:xfrm>
                  <a:prstGeom prst="rect">
                    <a:avLst/>
                  </a:prstGeom>
                </p:spPr>
              </p:pic>
              <p:pic>
                <p:nvPicPr>
                  <p:cNvPr id="15" name="Picture 7"/>
                  <p:cNvPicPr>
                    <a:picLocks noChangeAspect="1"/>
                  </p:cNvPicPr>
                  <p:nvPr/>
                </p:nvPicPr>
                <p:blipFill rotWithShape="1">
                  <a:blip r:embed="rId2">
                    <a:biLevel thresh="75000"/>
                  </a:blip>
                  <a:srcRect l="23692"/>
                  <a:stretch/>
                </p:blipFill>
                <p:spPr>
                  <a:xfrm>
                    <a:off x="6142750" y="6150350"/>
                    <a:ext cx="1548099" cy="495992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2" name="図 11" descr="500px-AbbottLaboratories.svg_.png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2568"/>
                <a:stretch/>
              </p:blipFill>
              <p:spPr>
                <a:xfrm>
                  <a:off x="6806943" y="5780341"/>
                  <a:ext cx="726335" cy="504506"/>
                </a:xfrm>
                <a:prstGeom prst="rect">
                  <a:avLst/>
                </a:prstGeom>
              </p:spPr>
            </p:pic>
            <p:pic>
              <p:nvPicPr>
                <p:cNvPr id="13" name="図 12" descr="500px-AbbottLaboratories.svg_.png"/>
                <p:cNvPicPr>
                  <a:picLocks noChangeAspect="1"/>
                </p:cNvPicPr>
                <p:nvPr/>
              </p:nvPicPr>
              <p:blipFill rotWithShape="1">
                <a:blip r:embed="rId3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6315"/>
                <a:stretch/>
              </p:blipFill>
              <p:spPr>
                <a:xfrm>
                  <a:off x="7514602" y="5783324"/>
                  <a:ext cx="1235742" cy="504506"/>
                </a:xfrm>
                <a:prstGeom prst="rect">
                  <a:avLst/>
                </a:prstGeom>
              </p:spPr>
            </p:pic>
          </p:grpSp>
          <p:pic>
            <p:nvPicPr>
              <p:cNvPr id="3" name="図 2" descr="chu_cartier_massy.jp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49994" y="5741677"/>
                <a:ext cx="590519" cy="590519"/>
              </a:xfrm>
              <a:prstGeom prst="rect">
                <a:avLst/>
              </a:prstGeom>
            </p:spPr>
          </p:pic>
        </p:grpSp>
        <p:grpSp>
          <p:nvGrpSpPr>
            <p:cNvPr id="2" name="図形グループ 1"/>
            <p:cNvGrpSpPr>
              <a:grpSpLocks noChangeAspect="1"/>
            </p:cNvGrpSpPr>
            <p:nvPr/>
          </p:nvGrpSpPr>
          <p:grpSpPr>
            <a:xfrm>
              <a:off x="7589345" y="5929664"/>
              <a:ext cx="1892817" cy="331431"/>
              <a:chOff x="7453837" y="222525"/>
              <a:chExt cx="2821796" cy="494094"/>
            </a:xfrm>
          </p:grpSpPr>
          <p:pic>
            <p:nvPicPr>
              <p:cNvPr id="17" name="Picture 6"/>
              <p:cNvPicPr>
                <a:picLocks noChangeAspect="1"/>
              </p:cNvPicPr>
              <p:nvPr/>
            </p:nvPicPr>
            <p:blipFill rotWithShape="1">
              <a:blip r:embed="rId5"/>
              <a:srcRect t="1" b="28694"/>
              <a:stretch/>
            </p:blipFill>
            <p:spPr>
              <a:xfrm>
                <a:off x="7453837" y="222525"/>
                <a:ext cx="2799175" cy="365837"/>
              </a:xfrm>
              <a:prstGeom prst="rect">
                <a:avLst/>
              </a:prstGeom>
            </p:spPr>
          </p:pic>
          <p:pic>
            <p:nvPicPr>
              <p:cNvPr id="18" name="Picture 6"/>
              <p:cNvPicPr>
                <a:picLocks noChangeAspect="1"/>
              </p:cNvPicPr>
              <p:nvPr/>
            </p:nvPicPr>
            <p:blipFill rotWithShape="1">
              <a:blip r:embed="rId5">
                <a:duotone>
                  <a:prstClr val="black"/>
                  <a:srgbClr val="D9C3A5">
                    <a:tint val="50000"/>
                    <a:satMod val="180000"/>
                  </a:srgbClr>
                </a:duotone>
              </a:blip>
              <a:srcRect t="65278"/>
              <a:stretch/>
            </p:blipFill>
            <p:spPr>
              <a:xfrm>
                <a:off x="7476458" y="538476"/>
                <a:ext cx="2799175" cy="178143"/>
              </a:xfrm>
              <a:prstGeom prst="rect">
                <a:avLst/>
              </a:prstGeom>
            </p:spPr>
          </p:pic>
        </p:grpSp>
      </p:grpSp>
      <p:pic>
        <p:nvPicPr>
          <p:cNvPr id="19" name="図 18" descr="Logo-Erasmus-MC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86" y="5810691"/>
            <a:ext cx="1134613" cy="44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804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0090"/>
                </a:solidFill>
              </a:rPr>
              <a:t>Conclusions 2/2</a:t>
            </a:r>
            <a:endParaRPr kumimoji="1" lang="ja-JP" altLang="en-US" dirty="0">
              <a:solidFill>
                <a:srgbClr val="000090"/>
              </a:solidFill>
            </a:endParaRP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2565" y="1061265"/>
            <a:ext cx="8029471" cy="4114800"/>
          </a:xfrm>
        </p:spPr>
        <p:txBody>
          <a:bodyPr/>
          <a:lstStyle/>
          <a:p>
            <a:r>
              <a:rPr lang="en-GB" altLang="ja-JP" sz="2400" dirty="0">
                <a:solidFill>
                  <a:schemeClr val="bg2"/>
                </a:solidFill>
              </a:rPr>
              <a:t>A higher rate of device oriented composite endpoint due to target vessel myocardial infarction </a:t>
            </a:r>
            <a:r>
              <a:rPr lang="en-GB" altLang="ja-JP" sz="2400" dirty="0" smtClean="0">
                <a:solidFill>
                  <a:schemeClr val="bg2"/>
                </a:solidFill>
              </a:rPr>
              <a:t>largely driven by </a:t>
            </a:r>
            <a:r>
              <a:rPr lang="en-GB" altLang="ja-JP" sz="2400" dirty="0" err="1">
                <a:solidFill>
                  <a:schemeClr val="bg2"/>
                </a:solidFill>
              </a:rPr>
              <a:t>peri</a:t>
            </a:r>
            <a:r>
              <a:rPr lang="en-GB" altLang="ja-JP" sz="2400" dirty="0">
                <a:solidFill>
                  <a:schemeClr val="bg2"/>
                </a:solidFill>
              </a:rPr>
              <a:t>-procedural myocardial infarction was observed in the Absorb arm. </a:t>
            </a:r>
          </a:p>
          <a:p>
            <a:r>
              <a:rPr lang="en-US" altLang="ja-JP" sz="2400" dirty="0">
                <a:solidFill>
                  <a:schemeClr val="bg2"/>
                </a:solidFill>
              </a:rPr>
              <a:t>The incidence of very late scaffold thrombosis is a </a:t>
            </a:r>
            <a:r>
              <a:rPr lang="en-US" altLang="ja-JP" sz="2400" dirty="0" smtClean="0">
                <a:solidFill>
                  <a:schemeClr val="bg2"/>
                </a:solidFill>
              </a:rPr>
              <a:t>signal </a:t>
            </a:r>
            <a:r>
              <a:rPr lang="en-US" altLang="ja-JP" sz="2400" dirty="0">
                <a:solidFill>
                  <a:schemeClr val="bg2"/>
                </a:solidFill>
              </a:rPr>
              <a:t>that warrants further careful monitoring of the patient having a clinical follow-up of longer than 2 years.</a:t>
            </a:r>
          </a:p>
          <a:p>
            <a:r>
              <a:rPr lang="en-GB" altLang="ja-JP" sz="2400" dirty="0">
                <a:solidFill>
                  <a:schemeClr val="bg2"/>
                </a:solidFill>
              </a:rPr>
              <a:t>T</a:t>
            </a:r>
            <a:r>
              <a:rPr lang="en-GB" altLang="ja-JP" sz="2400" dirty="0" smtClean="0">
                <a:solidFill>
                  <a:schemeClr val="bg2"/>
                </a:solidFill>
              </a:rPr>
              <a:t>he </a:t>
            </a:r>
            <a:r>
              <a:rPr lang="en-GB" altLang="ja-JP" sz="2400" dirty="0">
                <a:solidFill>
                  <a:schemeClr val="bg2"/>
                </a:solidFill>
              </a:rPr>
              <a:t>patient oriented composite endpoint, exercise testing </a:t>
            </a:r>
            <a:r>
              <a:rPr lang="en-GB" altLang="ja-JP" sz="2400" dirty="0" smtClean="0">
                <a:solidFill>
                  <a:schemeClr val="bg2"/>
                </a:solidFill>
              </a:rPr>
              <a:t>and anginal </a:t>
            </a:r>
            <a:r>
              <a:rPr lang="en-GB" altLang="ja-JP" sz="2400" dirty="0">
                <a:solidFill>
                  <a:schemeClr val="bg2"/>
                </a:solidFill>
              </a:rPr>
              <a:t>status </a:t>
            </a:r>
            <a:r>
              <a:rPr lang="en-US" altLang="ja-JP" sz="2400" dirty="0" smtClean="0">
                <a:solidFill>
                  <a:schemeClr val="bg2"/>
                </a:solidFill>
              </a:rPr>
              <a:t>(compliance:</a:t>
            </a:r>
            <a:r>
              <a:rPr lang="ja-JP" altLang="en-US" sz="2400" dirty="0" smtClean="0">
                <a:solidFill>
                  <a:schemeClr val="bg2"/>
                </a:solidFill>
              </a:rPr>
              <a:t> </a:t>
            </a:r>
            <a:r>
              <a:rPr lang="en-US" altLang="ja-JP" sz="2400" dirty="0" smtClean="0">
                <a:solidFill>
                  <a:schemeClr val="bg2"/>
                </a:solidFill>
              </a:rPr>
              <a:t>93%)</a:t>
            </a:r>
            <a:r>
              <a:rPr lang="ja-JP" altLang="en-US" sz="2400" dirty="0" smtClean="0">
                <a:solidFill>
                  <a:schemeClr val="bg2"/>
                </a:solidFill>
              </a:rPr>
              <a:t> </a:t>
            </a:r>
            <a:r>
              <a:rPr lang="en-GB" altLang="ja-JP" sz="2400" dirty="0" smtClean="0">
                <a:solidFill>
                  <a:schemeClr val="bg2"/>
                </a:solidFill>
              </a:rPr>
              <a:t>were </a:t>
            </a:r>
            <a:r>
              <a:rPr lang="en-GB" altLang="ja-JP" sz="2400" dirty="0">
                <a:solidFill>
                  <a:schemeClr val="bg2"/>
                </a:solidFill>
              </a:rPr>
              <a:t>not statistically different between both devices at 3 </a:t>
            </a:r>
            <a:r>
              <a:rPr lang="en-GB" altLang="ja-JP" sz="2400" dirty="0" smtClean="0">
                <a:solidFill>
                  <a:schemeClr val="bg2"/>
                </a:solidFill>
              </a:rPr>
              <a:t>years </a:t>
            </a:r>
            <a:r>
              <a:rPr lang="en-US" altLang="ja-JP" sz="2400" dirty="0" smtClean="0">
                <a:solidFill>
                  <a:schemeClr val="bg2"/>
                </a:solidFill>
              </a:rPr>
              <a:t>with</a:t>
            </a:r>
            <a:r>
              <a:rPr lang="ja-JP" altLang="en-US" sz="2400" dirty="0" smtClean="0">
                <a:solidFill>
                  <a:schemeClr val="bg2"/>
                </a:solidFill>
              </a:rPr>
              <a:t> </a:t>
            </a:r>
            <a:r>
              <a:rPr lang="en-US" altLang="ja-JP" sz="2400" dirty="0">
                <a:solidFill>
                  <a:schemeClr val="bg2"/>
                </a:solidFill>
              </a:rPr>
              <a:t>treatment</a:t>
            </a:r>
            <a:r>
              <a:rPr lang="ja-JP" altLang="en-US" sz="2400" dirty="0">
                <a:solidFill>
                  <a:schemeClr val="bg2"/>
                </a:solidFill>
              </a:rPr>
              <a:t> </a:t>
            </a:r>
            <a:r>
              <a:rPr lang="en-US" altLang="ja-JP" sz="2400" dirty="0">
                <a:solidFill>
                  <a:schemeClr val="bg2"/>
                </a:solidFill>
              </a:rPr>
              <a:t>satisfaction</a:t>
            </a:r>
            <a:r>
              <a:rPr lang="ja-JP" altLang="en-US" sz="2400" dirty="0">
                <a:solidFill>
                  <a:schemeClr val="bg2"/>
                </a:solidFill>
              </a:rPr>
              <a:t> </a:t>
            </a:r>
            <a:r>
              <a:rPr lang="en-US" altLang="ja-JP" sz="2400" dirty="0">
                <a:solidFill>
                  <a:schemeClr val="bg2"/>
                </a:solidFill>
              </a:rPr>
              <a:t>of</a:t>
            </a:r>
            <a:r>
              <a:rPr lang="ja-JP" altLang="en-US" sz="2400" dirty="0">
                <a:solidFill>
                  <a:schemeClr val="bg2"/>
                </a:solidFill>
              </a:rPr>
              <a:t> </a:t>
            </a:r>
            <a:r>
              <a:rPr lang="en-US" altLang="ja-JP" sz="2400" dirty="0">
                <a:solidFill>
                  <a:schemeClr val="bg2"/>
                </a:solidFill>
              </a:rPr>
              <a:t>&gt;90</a:t>
            </a:r>
            <a:r>
              <a:rPr lang="en-US" altLang="ja-JP" sz="2400" dirty="0" smtClean="0">
                <a:solidFill>
                  <a:schemeClr val="bg2"/>
                </a:solidFill>
              </a:rPr>
              <a:t>%</a:t>
            </a:r>
            <a:r>
              <a:rPr lang="en-US" altLang="en-US" sz="2400" dirty="0">
                <a:solidFill>
                  <a:schemeClr val="bg2"/>
                </a:solidFill>
              </a:rPr>
              <a:t> </a:t>
            </a:r>
            <a:r>
              <a:rPr lang="en-US" altLang="en-US" sz="2400" dirty="0" smtClean="0">
                <a:solidFill>
                  <a:schemeClr val="bg2"/>
                </a:solidFill>
              </a:rPr>
              <a:t>in both arms.</a:t>
            </a:r>
            <a:endParaRPr lang="en-GB" altLang="ja-JP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6848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066800" y="1944688"/>
            <a:ext cx="594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>
              <a:solidFill>
                <a:srgbClr val="FFFFFF"/>
              </a:solidFill>
              <a:latin typeface="Arial" charset="0"/>
              <a:ea typeface="MS PGothic" pitchFamily="34" charset="-128"/>
              <a:cs typeface="ヒラギノ角ゴ Pro W3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/>
              <a:t>Disclosure Statement of Financial Interest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533400" y="2535245"/>
            <a:ext cx="3810000" cy="269875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/>
              <a:t>Grant/Research Support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/>
              <a:t>Consulting Fees/</a:t>
            </a:r>
            <a:r>
              <a:rPr lang="en-US" sz="1600" b="0" dirty="0" smtClean="0"/>
              <a:t>Honoraria</a:t>
            </a:r>
            <a:endParaRPr lang="en-US" sz="1600" b="0" dirty="0"/>
          </a:p>
        </p:txBody>
      </p:sp>
      <p:sp>
        <p:nvSpPr>
          <p:cNvPr id="14341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24400" y="2535245"/>
            <a:ext cx="3810000" cy="300355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Abbott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AstraZeneca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Biotronik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Boston scientific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err="1" smtClean="0"/>
              <a:t>Cardialysis</a:t>
            </a:r>
            <a:endParaRPr lang="en-US" sz="1600" b="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GLG Research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Medtronic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err="1" smtClean="0"/>
              <a:t>Sinomedical</a:t>
            </a:r>
            <a:r>
              <a:rPr lang="en-US" sz="1600" b="0" dirty="0" smtClean="0"/>
              <a:t> </a:t>
            </a:r>
            <a:r>
              <a:rPr lang="en-US" sz="1600" b="0" dirty="0"/>
              <a:t>Sciences </a:t>
            </a:r>
            <a:r>
              <a:rPr lang="en-US" sz="1600" b="0" dirty="0" smtClean="0"/>
              <a:t>Technology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err="1" smtClean="0"/>
              <a:t>Société</a:t>
            </a:r>
            <a:r>
              <a:rPr lang="en-US" sz="1600" b="0" dirty="0" smtClean="0"/>
              <a:t> </a:t>
            </a:r>
            <a:r>
              <a:rPr lang="en-US" sz="1600" b="0" dirty="0"/>
              <a:t>Europa Digital Publishing, </a:t>
            </a:r>
            <a:endParaRPr lang="en-US" sz="1600" b="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0" dirty="0" err="1" smtClean="0"/>
              <a:t>Stentys</a:t>
            </a:r>
            <a:r>
              <a:rPr lang="en-US" sz="1600" b="0" dirty="0" smtClean="0"/>
              <a:t> France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Svelte </a:t>
            </a:r>
            <a:r>
              <a:rPr lang="en-US" sz="1600" b="0" dirty="0"/>
              <a:t>Medical </a:t>
            </a:r>
            <a:r>
              <a:rPr lang="en-US" sz="1600" b="0" dirty="0" smtClean="0"/>
              <a:t>Systems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Volcano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1600" b="0" dirty="0" err="1" smtClean="0"/>
              <a:t>Qualimed</a:t>
            </a:r>
            <a:endParaRPr lang="en-US" sz="1600" b="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St</a:t>
            </a:r>
            <a:r>
              <a:rPr lang="en-US" sz="1600" b="0" dirty="0"/>
              <a:t>. Jude </a:t>
            </a:r>
            <a:r>
              <a:rPr lang="en-US" sz="1600" b="0" dirty="0" smtClean="0"/>
              <a:t>Medical</a:t>
            </a:r>
          </a:p>
        </p:txBody>
      </p:sp>
      <p:sp>
        <p:nvSpPr>
          <p:cNvPr id="548871" name="Text Box 7"/>
          <p:cNvSpPr txBox="1">
            <a:spLocks noChangeArrowheads="1"/>
          </p:cNvSpPr>
          <p:nvPr/>
        </p:nvSpPr>
        <p:spPr bwMode="auto">
          <a:xfrm>
            <a:off x="533400" y="1219201"/>
            <a:ext cx="8153400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b="1" dirty="0">
                <a:solidFill>
                  <a:srgbClr val="002E4B"/>
                </a:solidFill>
                <a:latin typeface="Arial" charset="0"/>
                <a:ea typeface="ヒラギノ角ゴ Pro W3" pitchFamily="-111" charset="-128"/>
                <a:cs typeface="Arial" charset="0"/>
              </a:rPr>
              <a:t>Within the past 12 months, I or my spouse/partner have had a financial interest/arrangement or affiliation with the organization(s) listed below.</a:t>
            </a:r>
            <a:endParaRPr kumimoji="0" lang="en-US" altLang="ja-JP" b="1" i="1" dirty="0">
              <a:solidFill>
                <a:srgbClr val="002E4B"/>
              </a:solidFill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498283" y="2154244"/>
            <a:ext cx="37625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dirty="0">
                <a:solidFill>
                  <a:srgbClr val="14202E"/>
                </a:solidFill>
                <a:latin typeface="Arial" charset="0"/>
                <a:ea typeface="ヒラギノ角ゴ Pro W3"/>
                <a:cs typeface="ヒラギノ角ゴ Pro W3"/>
              </a:rPr>
              <a:t>Affiliation/Financial Relationship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724400" y="2154244"/>
            <a:ext cx="1261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>
                <a:solidFill>
                  <a:srgbClr val="14202E"/>
                </a:solidFill>
                <a:latin typeface="Arial" charset="0"/>
                <a:ea typeface="ヒラギノ角ゴ Pro W3"/>
                <a:cs typeface="ヒラギノ角ゴ Pro W3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835018537"/>
      </p:ext>
    </p:extLst>
  </p:cSld>
  <p:clrMapOvr>
    <a:masterClrMapping/>
  </p:clrMapOvr>
  <p:transition advClick="0" advTm="2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315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ABSORB II Study Design</a:t>
            </a:r>
          </a:p>
        </p:txBody>
      </p:sp>
      <p:sp>
        <p:nvSpPr>
          <p:cNvPr id="5" name="Rectangle 4"/>
          <p:cNvSpPr/>
          <p:nvPr/>
        </p:nvSpPr>
        <p:spPr>
          <a:xfrm>
            <a:off x="645682" y="2396131"/>
            <a:ext cx="7890996" cy="345211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kumimoji="0"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8097850" y="2761847"/>
            <a:ext cx="762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097850" y="2132433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kumimoji="0"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7298905" y="2761847"/>
            <a:ext cx="762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298905" y="2132433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kumimoji="0"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52868" y="2132433"/>
            <a:ext cx="76200" cy="228600"/>
          </a:xfrm>
          <a:prstGeom prst="rect">
            <a:avLst/>
          </a:prstGeom>
          <a:solidFill>
            <a:srgbClr val="52BE0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kumimoji="0"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065965" y="2132433"/>
            <a:ext cx="76200" cy="228600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5682156" y="2132433"/>
            <a:ext cx="76200" cy="228600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77079" y="2132433"/>
            <a:ext cx="76200" cy="228600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 flipH="1">
            <a:off x="6510388" y="2251495"/>
            <a:ext cx="45720" cy="109538"/>
          </a:xfrm>
          <a:prstGeom prst="rect">
            <a:avLst/>
          </a:prstGeom>
          <a:solidFill>
            <a:srgbClr val="B5B5B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152868" y="2132433"/>
            <a:ext cx="76200" cy="228600"/>
          </a:xfrm>
          <a:prstGeom prst="rect">
            <a:avLst/>
          </a:prstGeom>
          <a:solidFill>
            <a:sysClr val="window" lastClr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kumimoji="0"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065965" y="2132433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kumimoji="0"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5682156" y="2132433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kumimoji="0"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4877079" y="2132433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kumimoji="0"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6495148" y="2132433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kumimoji="0"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146518" y="2132433"/>
            <a:ext cx="76200" cy="228600"/>
          </a:xfrm>
          <a:prstGeom prst="rect">
            <a:avLst/>
          </a:prstGeom>
          <a:solidFill>
            <a:srgbClr val="40B8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kumimoji="0" lang="en-GB" kern="0">
              <a:solidFill>
                <a:sysClr val="windowText" lastClr="000000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506261" y="2769148"/>
            <a:ext cx="76200" cy="64089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2" name="Rectangle 43"/>
          <p:cNvSpPr>
            <a:spLocks noChangeArrowheads="1"/>
          </p:cNvSpPr>
          <p:nvPr/>
        </p:nvSpPr>
        <p:spPr bwMode="auto">
          <a:xfrm>
            <a:off x="6506261" y="2812936"/>
            <a:ext cx="76200" cy="387248"/>
          </a:xfrm>
          <a:prstGeom prst="rect">
            <a:avLst/>
          </a:prstGeom>
          <a:solidFill>
            <a:srgbClr val="4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4054853" y="2761847"/>
            <a:ext cx="762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881842" y="2761847"/>
            <a:ext cx="762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5680568" y="2761847"/>
            <a:ext cx="762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6506261" y="2761847"/>
            <a:ext cx="76200" cy="2286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kumimoji="0" lang="en-GB">
              <a:solidFill>
                <a:prstClr val="black"/>
              </a:solidFill>
              <a:latin typeface="Tahoma"/>
              <a:ea typeface="MS PGothic" pitchFamily="34" charset="-128"/>
              <a:cs typeface="Tahoma"/>
            </a:endParaRPr>
          </a:p>
        </p:txBody>
      </p:sp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779830"/>
              </p:ext>
            </p:extLst>
          </p:nvPr>
        </p:nvGraphicFramePr>
        <p:xfrm>
          <a:off x="609692" y="3523287"/>
          <a:ext cx="7869934" cy="2557033"/>
        </p:xfrm>
        <a:graphic>
          <a:graphicData uri="http://schemas.openxmlformats.org/drawingml/2006/table">
            <a:tbl>
              <a:tblPr/>
              <a:tblGrid>
                <a:gridCol w="18478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22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22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Study Objective</a:t>
                      </a:r>
                    </a:p>
                  </a:txBody>
                  <a:tcPr marL="72000" marT="36009" marB="36009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Randomized against XIENCE control. First Patient In: 28-Nov-2011</a:t>
                      </a:r>
                    </a:p>
                  </a:txBody>
                  <a:tcPr marL="72000" marT="36009" marB="360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766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Co-primary Endpoints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36 months</a:t>
                      </a:r>
                    </a:p>
                  </a:txBody>
                  <a:tcPr marL="72000" marT="36009" marB="36009" anchor="ctr" anchorCtr="1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177800" marR="0" lvl="0" indent="-17780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Vasomotion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 assessed by change in Mean Lumen Diameter between pre- </a:t>
                      </a:r>
                    </a:p>
                    <a:p>
                      <a:pPr marL="177800" marR="0" lvl="0" indent="-17780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and post-nitrate at 3 years (superiority)</a:t>
                      </a:r>
                    </a:p>
                    <a:p>
                      <a:pPr marL="177800" marR="0" lvl="0" indent="-17780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Minimum Lumen Diameter (MLD) at 3 years post nitrate minus MLD </a:t>
                      </a:r>
                    </a:p>
                    <a:p>
                      <a:pPr marL="177800" marR="0" lvl="0" indent="-17780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SimSun" pitchFamily="2" charset="-122"/>
                          <a:cs typeface="Tahoma"/>
                        </a:rPr>
                        <a:t>post procedure post nitrate (non-inferiority, reflex to superiority)</a:t>
                      </a:r>
                    </a:p>
                  </a:txBody>
                  <a:tcPr marL="72000" marT="36009" marB="360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35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Treatment</a:t>
                      </a:r>
                    </a:p>
                  </a:txBody>
                  <a:tcPr marL="72000" marT="36009" marB="36009" anchor="ctr" anchorCtr="1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Up to 2 </a:t>
                      </a:r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de novo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lesions in different </a:t>
                      </a: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epicardial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 vessels</a:t>
                      </a:r>
                      <a:b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</a:b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Planned overlapping allowed in lesions ≤ 48 mm</a:t>
                      </a:r>
                    </a:p>
                  </a:txBody>
                  <a:tcPr marL="72000" marT="36009" marB="360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35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95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56C726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Tahoma" pitchFamily="34" charset="0"/>
                          <a:cs typeface="Tahoma"/>
                        </a:rPr>
                        <a:t>Device Sizes</a:t>
                      </a:r>
                    </a:p>
                  </a:txBody>
                  <a:tcPr marL="72000" marT="36009" marB="36009" anchor="ctr" anchorCtr="1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56C726"/>
                        </a:buClr>
                        <a:buSzPct val="85000"/>
                        <a:buFontTx/>
                        <a:buNone/>
                        <a:tabLst/>
                      </a:pPr>
                      <a:r>
                        <a:rPr kumimoji="1" lang="en-GB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MS PGothic" pitchFamily="34" charset="-128"/>
                          <a:cs typeface="Tahoma"/>
                        </a:rPr>
                        <a:t>Device diameters: 2.5, 3.0, 3.5 mm</a:t>
                      </a:r>
                      <a:br>
                        <a:rPr kumimoji="1" lang="en-GB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MS PGothic" pitchFamily="34" charset="-128"/>
                          <a:cs typeface="Tahoma"/>
                        </a:rPr>
                      </a:br>
                      <a:r>
                        <a:rPr kumimoji="1" lang="en-GB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MS PGothic" pitchFamily="34" charset="-128"/>
                          <a:cs typeface="Tahoma"/>
                        </a:rPr>
                        <a:t>Device lengths: 12 </a:t>
                      </a:r>
                      <a:r>
                        <a:rPr kumimoji="1" lang="en-GB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/>
                          <a:ea typeface="MS PGothic" pitchFamily="34" charset="-128"/>
                          <a:cs typeface="Tahoma"/>
                        </a:rPr>
                        <a:t>(3.5 mm diameter only), </a:t>
                      </a:r>
                      <a:r>
                        <a:rPr kumimoji="1" lang="en-GB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  <a:ea typeface="MS PGothic" pitchFamily="34" charset="-128"/>
                          <a:cs typeface="Tahoma"/>
                        </a:rPr>
                        <a:t>18, 28 mm</a:t>
                      </a:r>
                    </a:p>
                  </a:txBody>
                  <a:tcPr marL="72000" marT="36009" marB="36009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8" name="Round Diagonal Corner Rectangle 27"/>
          <p:cNvSpPr/>
          <p:nvPr/>
        </p:nvSpPr>
        <p:spPr>
          <a:xfrm>
            <a:off x="646206" y="1167377"/>
            <a:ext cx="7890472" cy="726250"/>
          </a:xfrm>
          <a:prstGeom prst="round2DiagRect">
            <a:avLst>
              <a:gd name="adj1" fmla="val 31263"/>
              <a:gd name="adj2" fmla="val 0"/>
            </a:avLst>
          </a:prstGeom>
          <a:noFill/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algn="ctr" defTabSz="914400">
              <a:lnSpc>
                <a:spcPts val="1900"/>
              </a:lnSpc>
              <a:defRPr/>
            </a:pPr>
            <a:r>
              <a:rPr kumimoji="0" lang="en-US" sz="2000" b="1" dirty="0">
                <a:solidFill>
                  <a:prstClr val="black"/>
                </a:solidFill>
                <a:latin typeface="Tahoma"/>
                <a:cs typeface="Tahoma"/>
              </a:rPr>
              <a:t>501 subjects </a:t>
            </a:r>
          </a:p>
          <a:p>
            <a:pPr algn="ctr" defTabSz="914400">
              <a:lnSpc>
                <a:spcPts val="1900"/>
              </a:lnSpc>
              <a:defRPr/>
            </a:pPr>
            <a:r>
              <a:rPr kumimoji="0" lang="en-US" sz="1600" dirty="0">
                <a:solidFill>
                  <a:prstClr val="black"/>
                </a:solidFill>
                <a:latin typeface="Tahoma"/>
                <a:cs typeface="Tahoma"/>
              </a:rPr>
              <a:t>Randomized 2:1 Absorb BVS:XIENCE </a:t>
            </a:r>
            <a:r>
              <a:rPr kumimoji="0" lang="en-GB" sz="1600" dirty="0">
                <a:solidFill>
                  <a:prstClr val="black"/>
                </a:solidFill>
                <a:latin typeface="Tahoma"/>
                <a:cs typeface="Tahoma"/>
              </a:rPr>
              <a:t>/ 46 sites (Europe and New Zealand)</a:t>
            </a: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646206" y="2058874"/>
            <a:ext cx="2971800" cy="246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ja-JP" sz="1600" b="1" dirty="0">
                <a:solidFill>
                  <a:srgbClr val="40B8D1"/>
                </a:solidFill>
                <a:latin typeface="Tahoma"/>
                <a:ea typeface="ＭＳ Ｐゴシック"/>
                <a:cs typeface="Tahoma"/>
              </a:rPr>
              <a:t>Clinical Follow-Up 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5503242" y="2465990"/>
            <a:ext cx="456956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ja-JP" sz="1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24m</a:t>
            </a:r>
            <a:endParaRPr lang="en-US" altLang="ja-JP" sz="1400" b="1" dirty="0">
              <a:solidFill>
                <a:srgbClr val="FFFF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3966364" y="2465990"/>
            <a:ext cx="301853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ja-JP" sz="1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6</a:t>
            </a:r>
            <a:r>
              <a:rPr lang="en-US" altLang="ja-JP" sz="14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m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4681528" y="2465990"/>
            <a:ext cx="43249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ja-JP" sz="1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12</a:t>
            </a:r>
            <a:r>
              <a:rPr lang="en-US" altLang="ja-JP" sz="14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m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6345798" y="2465990"/>
            <a:ext cx="43249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ja-JP" sz="1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36</a:t>
            </a:r>
            <a:r>
              <a:rPr lang="en-US" altLang="ja-JP" sz="14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m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3000516" y="2465990"/>
            <a:ext cx="390431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altLang="ja-JP" sz="1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30d</a:t>
            </a:r>
            <a:endParaRPr lang="en-US" altLang="ja-JP" sz="1400" b="1" dirty="0">
              <a:solidFill>
                <a:srgbClr val="FFFF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609692" y="2754591"/>
            <a:ext cx="34759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kumimoji="0" lang="en-US" sz="1400" b="1" dirty="0" err="1">
                <a:solidFill>
                  <a:srgbClr val="FF6600"/>
                </a:solidFill>
                <a:latin typeface="Tahoma"/>
                <a:ea typeface="MS PGothic" pitchFamily="34" charset="-128"/>
                <a:cs typeface="Tahoma"/>
              </a:rPr>
              <a:t>QoL</a:t>
            </a:r>
            <a:r>
              <a:rPr kumimoji="0" lang="en-US" sz="1400" b="1" dirty="0">
                <a:solidFill>
                  <a:srgbClr val="FF6600"/>
                </a:solidFill>
                <a:latin typeface="Tahoma"/>
                <a:ea typeface="MS PGothic" pitchFamily="34" charset="-128"/>
                <a:cs typeface="Tahoma"/>
              </a:rPr>
              <a:t> follow-up</a:t>
            </a:r>
          </a:p>
          <a:p>
            <a:pPr defTabSz="914400"/>
            <a:r>
              <a:rPr kumimoji="0" lang="en-US" sz="1400" b="1" dirty="0" err="1">
                <a:solidFill>
                  <a:srgbClr val="4FCC00"/>
                </a:solidFill>
                <a:latin typeface="Tahoma"/>
                <a:ea typeface="MS PGothic" pitchFamily="34" charset="-128"/>
                <a:cs typeface="Tahoma"/>
              </a:rPr>
              <a:t>Angio</a:t>
            </a:r>
            <a:r>
              <a:rPr kumimoji="0" lang="en-US" sz="1400" b="1" dirty="0">
                <a:solidFill>
                  <a:srgbClr val="4FCC00"/>
                </a:solidFill>
                <a:latin typeface="Tahoma"/>
                <a:ea typeface="MS PGothic" pitchFamily="34" charset="-128"/>
                <a:cs typeface="Tahoma"/>
              </a:rPr>
              <a:t>, IVUS follow-up</a:t>
            </a:r>
          </a:p>
          <a:p>
            <a:pPr defTabSz="914400"/>
            <a:r>
              <a:rPr kumimoji="0" lang="en-US" sz="1400" b="1" dirty="0">
                <a:solidFill>
                  <a:srgbClr val="660066"/>
                </a:solidFill>
                <a:latin typeface="Tahoma"/>
                <a:ea typeface="MS PGothic" pitchFamily="34" charset="-128"/>
                <a:cs typeface="Tahoma"/>
              </a:rPr>
              <a:t>MSCT follow-up (Absorb arm only)* 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7149287" y="2465990"/>
            <a:ext cx="456956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ja-JP" sz="1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48m</a:t>
            </a:r>
            <a:endParaRPr lang="en-US" altLang="ja-JP" sz="1400" b="1" dirty="0">
              <a:solidFill>
                <a:srgbClr val="FFFF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7966704" y="2465990"/>
            <a:ext cx="456956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ja-JP" sz="1600" b="1" dirty="0">
                <a:solidFill>
                  <a:srgbClr val="FFFFFF"/>
                </a:solidFill>
                <a:latin typeface="Tahoma"/>
                <a:ea typeface="ＭＳ Ｐゴシック"/>
                <a:cs typeface="Tahoma"/>
              </a:rPr>
              <a:t>60m</a:t>
            </a:r>
            <a:endParaRPr lang="en-US" altLang="ja-JP" sz="1400" b="1" dirty="0">
              <a:solidFill>
                <a:srgbClr val="FFFF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823" y="2064290"/>
            <a:ext cx="513473" cy="67558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kumimoji="0"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0796" y="6570884"/>
            <a:ext cx="3877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kumimoji="0" lang="nl-BE" sz="1200" dirty="0">
                <a:solidFill>
                  <a:prstClr val="white"/>
                </a:solidFill>
                <a:latin typeface="Calibri"/>
              </a:rPr>
              <a:t>The ABSORB II study is sponsored by Abbott Vascular</a:t>
            </a:r>
            <a:endParaRPr kumimoji="0" lang="en-GB" sz="1200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5903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367520"/>
              </p:ext>
            </p:extLst>
          </p:nvPr>
        </p:nvGraphicFramePr>
        <p:xfrm>
          <a:off x="384858" y="975125"/>
          <a:ext cx="8477499" cy="519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 rot="16200000">
            <a:off x="-1187382" y="3270626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i="0" kern="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rPr>
              <a:t>Cumulative frequency</a:t>
            </a:r>
            <a:endParaRPr kumimoji="1" lang="ja-JP" altLang="en-US" sz="2400" i="0" kern="0" dirty="0">
              <a:solidFill>
                <a:srgbClr val="000000"/>
              </a:solidFill>
              <a:latin typeface="Calibri"/>
              <a:ea typeface="ＭＳ Ｐゴシック"/>
              <a:cs typeface="+mn-cs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458638"/>
              </p:ext>
            </p:extLst>
          </p:nvPr>
        </p:nvGraphicFramePr>
        <p:xfrm>
          <a:off x="5170251" y="2978107"/>
          <a:ext cx="3797568" cy="737734"/>
        </p:xfrm>
        <a:graphic>
          <a:graphicData uri="http://schemas.openxmlformats.org/drawingml/2006/table">
            <a:tbl>
              <a:tblPr/>
              <a:tblGrid>
                <a:gridCol w="960656"/>
                <a:gridCol w="846820"/>
                <a:gridCol w="1990092"/>
              </a:tblGrid>
              <a:tr h="36886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s-I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Absorb</a:t>
                      </a:r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s-I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n=</a:t>
                      </a:r>
                      <a:r>
                        <a:rPr lang="is-I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258</a:t>
                      </a:r>
                      <a:endParaRPr lang="is-I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s-I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0.047±</a:t>
                      </a:r>
                      <a:r>
                        <a:rPr lang="is-I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0.109 mm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886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XIENCE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is-I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n=130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hr-H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0.05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6</a:t>
                      </a:r>
                      <a:r>
                        <a:rPr lang="hr-H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±</a:t>
                      </a:r>
                      <a:r>
                        <a:rPr lang="hr-H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  <a:cs typeface="Tahoma"/>
                        </a:rPr>
                        <a:t>0.117 mm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図形グループ 6"/>
          <p:cNvGrpSpPr/>
          <p:nvPr/>
        </p:nvGrpSpPr>
        <p:grpSpPr>
          <a:xfrm>
            <a:off x="4847573" y="3119479"/>
            <a:ext cx="3904132" cy="1135688"/>
            <a:chOff x="5366437" y="3436970"/>
            <a:chExt cx="3904132" cy="1135688"/>
          </a:xfrm>
        </p:grpSpPr>
        <p:sp>
          <p:nvSpPr>
            <p:cNvPr id="20" name="円/楕円 19"/>
            <p:cNvSpPr/>
            <p:nvPr/>
          </p:nvSpPr>
          <p:spPr>
            <a:xfrm>
              <a:off x="5366437" y="3837202"/>
              <a:ext cx="205267" cy="192416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b="0" i="0" kern="0">
                <a:solidFill>
                  <a:schemeClr val="tx1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5366437" y="3436970"/>
              <a:ext cx="205267" cy="192416"/>
            </a:xfrm>
            <a:prstGeom prst="ellipse">
              <a:avLst/>
            </a:prstGeom>
            <a:solidFill>
              <a:srgbClr val="0000FF"/>
            </a:solidFill>
            <a:ln w="9525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ja-JP" altLang="en-US" b="0" i="0" kern="0">
                <a:solidFill>
                  <a:schemeClr val="tx1"/>
                </a:solidFill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7528723" y="4203326"/>
              <a:ext cx="17418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1" lang="en-US" altLang="ja-JP" i="0" dirty="0" err="1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P</a:t>
              </a:r>
              <a:r>
                <a:rPr kumimoji="1" lang="en-US" altLang="ja-JP" i="0" baseline="-25000" dirty="0" err="1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superiority</a:t>
              </a:r>
              <a:r>
                <a:rPr kumimoji="1" lang="en-US" altLang="ja-JP" i="0" dirty="0" smtClean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  </a:t>
              </a:r>
              <a:r>
                <a:rPr kumimoji="1" lang="en-US" altLang="ja-JP" i="0" dirty="0">
                  <a:solidFill>
                    <a:srgbClr val="000000"/>
                  </a:solidFill>
                  <a:latin typeface="Calibri"/>
                  <a:ea typeface="ＭＳ Ｐゴシック"/>
                  <a:cs typeface="+mn-cs"/>
                </a:rPr>
                <a:t>= 0.49</a:t>
              </a:r>
              <a:endParaRPr kumimoji="1" lang="ja-JP" altLang="en-US" i="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endParaRPr>
            </a:p>
          </p:txBody>
        </p:sp>
      </p:grpSp>
      <p:grpSp>
        <p:nvGrpSpPr>
          <p:cNvPr id="28" name="図形グループ 27"/>
          <p:cNvGrpSpPr>
            <a:grpSpLocks noChangeAspect="1"/>
          </p:cNvGrpSpPr>
          <p:nvPr/>
        </p:nvGrpSpPr>
        <p:grpSpPr>
          <a:xfrm>
            <a:off x="5961414" y="4988757"/>
            <a:ext cx="2674678" cy="468334"/>
            <a:chOff x="6149248" y="222525"/>
            <a:chExt cx="2821796" cy="494094"/>
          </a:xfrm>
        </p:grpSpPr>
        <p:pic>
          <p:nvPicPr>
            <p:cNvPr id="29" name="Picture 6"/>
            <p:cNvPicPr>
              <a:picLocks noChangeAspect="1"/>
            </p:cNvPicPr>
            <p:nvPr/>
          </p:nvPicPr>
          <p:blipFill rotWithShape="1">
            <a:blip r:embed="rId3"/>
            <a:srcRect t="1" b="28694"/>
            <a:stretch/>
          </p:blipFill>
          <p:spPr>
            <a:xfrm>
              <a:off x="6149248" y="222525"/>
              <a:ext cx="2799175" cy="365837"/>
            </a:xfrm>
            <a:prstGeom prst="rect">
              <a:avLst/>
            </a:prstGeom>
          </p:spPr>
        </p:pic>
        <p:pic>
          <p:nvPicPr>
            <p:cNvPr id="30" name="Picture 6"/>
            <p:cNvPicPr>
              <a:picLocks noChangeAspect="1"/>
            </p:cNvPicPr>
            <p:nvPr/>
          </p:nvPicPr>
          <p:blipFill rotWithShape="1"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t="65278"/>
            <a:stretch/>
          </p:blipFill>
          <p:spPr>
            <a:xfrm>
              <a:off x="6171869" y="538475"/>
              <a:ext cx="2799175" cy="178144"/>
            </a:xfrm>
            <a:prstGeom prst="rect">
              <a:avLst/>
            </a:prstGeom>
          </p:spPr>
        </p:pic>
      </p:grpSp>
      <p:sp>
        <p:nvSpPr>
          <p:cNvPr id="18" name="テキスト ボックス 17"/>
          <p:cNvSpPr txBox="1"/>
          <p:nvPr/>
        </p:nvSpPr>
        <p:spPr>
          <a:xfrm>
            <a:off x="3206525" y="5981329"/>
            <a:ext cx="2495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2400" i="0" kern="0" dirty="0">
                <a:solidFill>
                  <a:schemeClr val="bg2"/>
                </a:solidFill>
                <a:latin typeface="Calibri"/>
                <a:ea typeface="ＭＳ Ｐゴシック"/>
                <a:cs typeface="+mn-cs"/>
              </a:rPr>
              <a:t>Vasomotion (mm)</a:t>
            </a:r>
            <a:endParaRPr kumimoji="1" lang="ja-JP" altLang="en-US" sz="2400" i="0" kern="0" dirty="0">
              <a:solidFill>
                <a:schemeClr val="bg2"/>
              </a:solidFill>
              <a:latin typeface="Calibri"/>
              <a:ea typeface="ＭＳ Ｐゴシック"/>
              <a:cs typeface="+mn-cs"/>
            </a:endParaRPr>
          </a:p>
        </p:txBody>
      </p:sp>
      <p:pic>
        <p:nvPicPr>
          <p:cNvPr id="3" name="図 2" descr="flag_yellow_lo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100" y="440573"/>
            <a:ext cx="988447" cy="660613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730072" y="1209229"/>
            <a:ext cx="2889883" cy="2800766"/>
          </a:xfrm>
          <a:prstGeom prst="rect">
            <a:avLst/>
          </a:prstGeom>
          <a:solidFill>
            <a:srgbClr val="14202E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i="0" dirty="0" smtClean="0">
                <a:solidFill>
                  <a:schemeClr val="tx1"/>
                </a:solidFill>
              </a:rPr>
              <a:t>Result will be discussed in details</a:t>
            </a:r>
          </a:p>
          <a:p>
            <a:r>
              <a:rPr kumimoji="1" lang="en-US" altLang="ja-JP" sz="1600" i="0" dirty="0" smtClean="0">
                <a:solidFill>
                  <a:schemeClr val="tx1"/>
                </a:solidFill>
              </a:rPr>
              <a:t>in the following session:</a:t>
            </a:r>
          </a:p>
          <a:p>
            <a:r>
              <a:rPr kumimoji="1" lang="en-US" altLang="ja-JP" sz="1600" i="0" dirty="0">
                <a:solidFill>
                  <a:schemeClr val="tx1"/>
                </a:solidFill>
              </a:rPr>
              <a:t>Room 207, level 2 Monday Oct. 31, 2:45-2:53 </a:t>
            </a:r>
            <a:r>
              <a:rPr kumimoji="1" lang="en-US" altLang="ja-JP" sz="1600" i="0" dirty="0" smtClean="0">
                <a:solidFill>
                  <a:schemeClr val="tx1"/>
                </a:solidFill>
              </a:rPr>
              <a:t>pm</a:t>
            </a:r>
          </a:p>
          <a:p>
            <a:endParaRPr kumimoji="1" lang="en-US" altLang="ja-JP" sz="1600" i="0" dirty="0">
              <a:solidFill>
                <a:schemeClr val="tx1"/>
              </a:solidFill>
            </a:endParaRPr>
          </a:p>
          <a:p>
            <a:r>
              <a:rPr kumimoji="1" lang="en-US" altLang="ja-JP" sz="1600" i="0" dirty="0" smtClean="0">
                <a:solidFill>
                  <a:schemeClr val="tx1"/>
                </a:solidFill>
              </a:rPr>
              <a:t>“</a:t>
            </a:r>
            <a:r>
              <a:rPr kumimoji="1" lang="en-US" altLang="ja-JP" sz="1600" i="0" dirty="0">
                <a:solidFill>
                  <a:schemeClr val="tx1"/>
                </a:solidFill>
              </a:rPr>
              <a:t>BVS at the Cusp of Complete Bioresorption: MLD and Vasomotion at 3-years in Absorb and Xience from the ABSORB </a:t>
            </a:r>
            <a:r>
              <a:rPr kumimoji="1" lang="en-US" altLang="ja-JP" sz="1600" i="0" dirty="0" smtClean="0">
                <a:solidFill>
                  <a:schemeClr val="tx1"/>
                </a:solidFill>
              </a:rPr>
              <a:t>II”</a:t>
            </a:r>
            <a:endParaRPr kumimoji="1" lang="en-US" altLang="ja-JP" sz="1600" i="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0604" y="0"/>
            <a:ext cx="86014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i="0" dirty="0">
                <a:solidFill>
                  <a:srgbClr val="000090"/>
                </a:solidFill>
              </a:rPr>
              <a:t>Co-primary endpoint: </a:t>
            </a:r>
            <a:r>
              <a:rPr kumimoji="1" lang="en-US" altLang="ja-JP" sz="2400" b="1" i="0" dirty="0" smtClean="0">
                <a:solidFill>
                  <a:srgbClr val="000090"/>
                </a:solidFill>
              </a:rPr>
              <a:t>in-device vasomotion</a:t>
            </a:r>
            <a:r>
              <a:rPr kumimoji="1" lang="ja-JP" altLang="en-US" sz="2400" b="1" i="0" dirty="0" smtClean="0">
                <a:solidFill>
                  <a:srgbClr val="000090"/>
                </a:solidFill>
              </a:rPr>
              <a:t> </a:t>
            </a:r>
            <a:r>
              <a:rPr kumimoji="1" lang="en-US" altLang="ja-JP" sz="2400" b="1" i="0" dirty="0" smtClean="0">
                <a:solidFill>
                  <a:srgbClr val="000090"/>
                </a:solidFill>
              </a:rPr>
              <a:t>in ABSORB</a:t>
            </a:r>
            <a:r>
              <a:rPr kumimoji="1" lang="ja-JP" altLang="en-US" sz="2400" b="1" i="0" dirty="0" smtClean="0">
                <a:solidFill>
                  <a:srgbClr val="000090"/>
                </a:solidFill>
              </a:rPr>
              <a:t> </a:t>
            </a:r>
            <a:r>
              <a:rPr kumimoji="1" lang="en-US" altLang="ja-JP" sz="2400" b="1" i="0" dirty="0" smtClean="0">
                <a:solidFill>
                  <a:srgbClr val="000090"/>
                </a:solidFill>
              </a:rPr>
              <a:t>II</a:t>
            </a:r>
            <a:endParaRPr kumimoji="1" lang="en-US" altLang="ja-JP" sz="2400" b="1" i="0" dirty="0" smtClean="0">
              <a:solidFill>
                <a:schemeClr val="bg2"/>
              </a:solidFill>
            </a:endParaRPr>
          </a:p>
          <a:p>
            <a:r>
              <a:rPr kumimoji="1" lang="en-US" altLang="ja-JP" b="1" i="0" dirty="0" smtClean="0">
                <a:solidFill>
                  <a:schemeClr val="bg2"/>
                </a:solidFill>
              </a:rPr>
              <a:t>Cumulative frequency distribution curves of vasomotion at 3 years</a:t>
            </a:r>
          </a:p>
          <a:p>
            <a:r>
              <a:rPr kumimoji="1" lang="en-US" altLang="ja-JP" sz="2400" b="1" i="0" dirty="0" smtClean="0">
                <a:solidFill>
                  <a:schemeClr val="bg1"/>
                </a:solidFill>
                <a:latin typeface="Tahoma"/>
                <a:cs typeface="Tahoma"/>
              </a:rPr>
              <a:t>Change in mean lumen diameter</a:t>
            </a:r>
            <a:endParaRPr kumimoji="1" lang="ja-JP" altLang="en-US" sz="2400" b="1" i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421600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216857"/>
              </p:ext>
            </p:extLst>
          </p:nvPr>
        </p:nvGraphicFramePr>
        <p:xfrm>
          <a:off x="568862" y="955130"/>
          <a:ext cx="8369170" cy="514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 rot="16200000">
            <a:off x="-1111706" y="3191880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i="0" kern="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rPr>
              <a:t>Cumulative frequency</a:t>
            </a:r>
            <a:endParaRPr kumimoji="1" lang="ja-JP" altLang="en-US" sz="2400" i="0" kern="0" dirty="0">
              <a:solidFill>
                <a:srgbClr val="000000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38510" y="5942484"/>
            <a:ext cx="5455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ja-JP" sz="2400" i="0" kern="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rPr>
              <a:t>Late luminal loss (in-stent/scaffold) (mm)</a:t>
            </a:r>
            <a:endParaRPr kumimoji="1" lang="ja-JP" altLang="en-US" sz="2400" i="0" kern="0" dirty="0">
              <a:solidFill>
                <a:srgbClr val="000000"/>
              </a:solidFill>
              <a:latin typeface="Calibri"/>
              <a:ea typeface="ＭＳ Ｐゴシック"/>
              <a:cs typeface="+mn-cs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921893"/>
              </p:ext>
            </p:extLst>
          </p:nvPr>
        </p:nvGraphicFramePr>
        <p:xfrm>
          <a:off x="4425416" y="3228958"/>
          <a:ext cx="3771600" cy="479774"/>
        </p:xfrm>
        <a:graphic>
          <a:graphicData uri="http://schemas.openxmlformats.org/drawingml/2006/table">
            <a:tbl>
              <a:tblPr/>
              <a:tblGrid>
                <a:gridCol w="878186"/>
                <a:gridCol w="762923"/>
                <a:gridCol w="2130491"/>
              </a:tblGrid>
              <a:tr h="47977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s-I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XIENCE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s-I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n=</a:t>
                      </a:r>
                      <a:r>
                        <a:rPr lang="is-I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151</a:t>
                      </a:r>
                      <a:endParaRPr lang="is-I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hr-H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0.2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50</a:t>
                      </a:r>
                      <a:r>
                        <a:rPr lang="hr-H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±0.2</a:t>
                      </a:r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50</a:t>
                      </a:r>
                      <a:r>
                        <a:rPr lang="hr-H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hr-H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962832" y="4260289"/>
            <a:ext cx="20530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i="0" kern="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 </a:t>
            </a:r>
            <a:r>
              <a:rPr kumimoji="1" lang="en-US" altLang="ja-JP" i="0" kern="0" baseline="-250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non-inferiority </a:t>
            </a:r>
            <a:r>
              <a:rPr lang="ja-JP" altLang="ja-JP" i="0" kern="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=</a:t>
            </a:r>
            <a:r>
              <a:rPr lang="en-US" altLang="ja-JP" i="0" kern="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altLang="ja-JP" i="0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0.78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altLang="ja-JP" kern="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i="0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P </a:t>
            </a:r>
            <a:r>
              <a:rPr lang="en-US" altLang="ja-JP" i="0" kern="0" baseline="-25000" dirty="0" smtClean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for difference </a:t>
            </a:r>
            <a:r>
              <a:rPr lang="en-US" altLang="ja-JP" i="0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= 0.0003 </a:t>
            </a:r>
            <a:endParaRPr kumimoji="1" lang="ja-JP" altLang="en-US" i="0" kern="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3993950" y="3460158"/>
            <a:ext cx="251734" cy="234325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b="0" i="0" kern="0">
              <a:solidFill>
                <a:schemeClr val="tx1"/>
              </a:solidFill>
              <a:latin typeface="Calibri"/>
              <a:ea typeface="ＭＳ Ｐゴシック"/>
              <a:cs typeface="+mn-cs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3998464" y="3931376"/>
            <a:ext cx="251734" cy="234325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 b="0" i="0" kern="0">
              <a:solidFill>
                <a:schemeClr val="tx1"/>
              </a:solidFill>
              <a:latin typeface="Calibri"/>
              <a:ea typeface="ＭＳ Ｐゴシック"/>
              <a:cs typeface="+mn-cs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036076"/>
              </p:ext>
            </p:extLst>
          </p:nvPr>
        </p:nvGraphicFramePr>
        <p:xfrm>
          <a:off x="4440296" y="3672585"/>
          <a:ext cx="3771600" cy="479774"/>
        </p:xfrm>
        <a:graphic>
          <a:graphicData uri="http://schemas.openxmlformats.org/drawingml/2006/table">
            <a:tbl>
              <a:tblPr/>
              <a:tblGrid>
                <a:gridCol w="878186"/>
                <a:gridCol w="762923"/>
                <a:gridCol w="2130491"/>
              </a:tblGrid>
              <a:tr h="47977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cs-CZ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Absorb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n</a:t>
                      </a: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=298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0.371±0.449 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mm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6" name="図形グループ 35"/>
          <p:cNvGrpSpPr/>
          <p:nvPr/>
        </p:nvGrpSpPr>
        <p:grpSpPr>
          <a:xfrm>
            <a:off x="5304326" y="1949670"/>
            <a:ext cx="4210493" cy="3431707"/>
            <a:chOff x="5933522" y="1124670"/>
            <a:chExt cx="3607207" cy="5070578"/>
          </a:xfrm>
        </p:grpSpPr>
        <p:cxnSp>
          <p:nvCxnSpPr>
            <p:cNvPr id="37" name="直線コネクタ 4"/>
            <p:cNvCxnSpPr/>
            <p:nvPr/>
          </p:nvCxnSpPr>
          <p:spPr>
            <a:xfrm>
              <a:off x="6018633" y="1124670"/>
              <a:ext cx="7237" cy="4544584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8" name="直線コネクタ 5"/>
            <p:cNvCxnSpPr/>
            <p:nvPr/>
          </p:nvCxnSpPr>
          <p:spPr>
            <a:xfrm flipH="1">
              <a:off x="5933522" y="5111010"/>
              <a:ext cx="284838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39" name="直線コネクタ 18"/>
            <p:cNvCxnSpPr/>
            <p:nvPr/>
          </p:nvCxnSpPr>
          <p:spPr>
            <a:xfrm>
              <a:off x="7319633" y="1968948"/>
              <a:ext cx="0" cy="3700306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ysDash"/>
              <a:miter lim="800000"/>
            </a:ln>
            <a:effectLst/>
          </p:spPr>
        </p:cxnSp>
        <p:sp>
          <p:nvSpPr>
            <p:cNvPr id="40" name="テキスト ボックス 20"/>
            <p:cNvSpPr txBox="1"/>
            <p:nvPr/>
          </p:nvSpPr>
          <p:spPr>
            <a:xfrm>
              <a:off x="6319132" y="1480865"/>
              <a:ext cx="2007776" cy="668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charset="0"/>
                  <a:ea typeface="Tahoma" charset="0"/>
                  <a:cs typeface="Tahoma" charset="0"/>
                </a:rPr>
                <a:t>NI Margin</a:t>
              </a:r>
              <a:endParaRPr kumimoji="1" lang="ja-JP" altLang="en-US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41" name="テキスト ボックス 22"/>
            <p:cNvSpPr txBox="1"/>
            <p:nvPr/>
          </p:nvSpPr>
          <p:spPr>
            <a:xfrm>
              <a:off x="6828605" y="5526276"/>
              <a:ext cx="1000635" cy="668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charset="0"/>
                  <a:ea typeface="Tahoma" charset="0"/>
                  <a:cs typeface="Tahoma" charset="0"/>
                </a:rPr>
                <a:t>0.14</a:t>
              </a:r>
            </a:p>
          </p:txBody>
        </p:sp>
        <p:sp>
          <p:nvSpPr>
            <p:cNvPr id="42" name="正方形/長方形 23"/>
            <p:cNvSpPr/>
            <p:nvPr/>
          </p:nvSpPr>
          <p:spPr>
            <a:xfrm>
              <a:off x="7421201" y="3584607"/>
              <a:ext cx="2119528" cy="5574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90"/>
                  </a:solidFill>
                  <a:effectLst/>
                  <a:uLnTx/>
                  <a:uFillTx/>
                  <a:latin typeface="Tahoma" charset="0"/>
                  <a:ea typeface="Tahoma" charset="0"/>
                  <a:cs typeface="Tahoma" charset="0"/>
                </a:rPr>
                <a:t>95%CI (0.06 – 0.19)</a:t>
              </a:r>
              <a:endPara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endParaRPr>
            </a:p>
          </p:txBody>
        </p:sp>
        <p:cxnSp>
          <p:nvCxnSpPr>
            <p:cNvPr id="43" name="直線矢印コネクタ 3"/>
            <p:cNvCxnSpPr/>
            <p:nvPr/>
          </p:nvCxnSpPr>
          <p:spPr>
            <a:xfrm>
              <a:off x="6518043" y="3029722"/>
              <a:ext cx="1453553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miter lim="800000"/>
              <a:headEnd type="oval"/>
              <a:tailEnd type="oval"/>
            </a:ln>
            <a:effectLst/>
          </p:spPr>
        </p:cxnSp>
        <p:sp>
          <p:nvSpPr>
            <p:cNvPr id="44" name="テキスト ボックス 12"/>
            <p:cNvSpPr txBox="1"/>
            <p:nvPr/>
          </p:nvSpPr>
          <p:spPr>
            <a:xfrm>
              <a:off x="5990384" y="5262081"/>
              <a:ext cx="255516" cy="6132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charset="0"/>
                  <a:ea typeface="Tahoma" charset="0"/>
                  <a:cs typeface="Tahoma" charset="0"/>
                </a:rPr>
                <a:t>0</a:t>
              </a:r>
              <a:endParaRPr kumimoji="1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Tahoma" charset="0"/>
                <a:cs typeface="Tahoma" charset="0"/>
              </a:endParaRPr>
            </a:p>
          </p:txBody>
        </p:sp>
        <p:sp>
          <p:nvSpPr>
            <p:cNvPr id="45" name="円/楕円 44"/>
            <p:cNvSpPr/>
            <p:nvPr/>
          </p:nvSpPr>
          <p:spPr bwMode="auto">
            <a:xfrm>
              <a:off x="7191779" y="2923288"/>
              <a:ext cx="123366" cy="212078"/>
            </a:xfrm>
            <a:prstGeom prst="ellipse">
              <a:avLst/>
            </a:prstGeom>
            <a:solidFill>
              <a:srgbClr val="000090"/>
            </a:solidFill>
            <a:ln w="952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6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7403635" y="3129182"/>
              <a:ext cx="585868" cy="591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0" dirty="0" smtClean="0">
                  <a:solidFill>
                    <a:srgbClr val="000090"/>
                  </a:solidFill>
                </a:rPr>
                <a:t>0.12</a:t>
              </a:r>
              <a:endParaRPr kumimoji="1" lang="ja-JP" altLang="en-US" sz="2000" b="1" i="0" dirty="0">
                <a:solidFill>
                  <a:srgbClr val="000090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7327781" y="3970770"/>
              <a:ext cx="1962112" cy="613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i="0" dirty="0" smtClean="0">
                  <a:solidFill>
                    <a:srgbClr val="000090"/>
                  </a:solidFill>
                </a:rPr>
                <a:t>P </a:t>
              </a:r>
              <a:r>
                <a:rPr kumimoji="1" lang="en-US" altLang="ja-JP" sz="1600" i="0" baseline="-25000" dirty="0" smtClean="0">
                  <a:solidFill>
                    <a:srgbClr val="000090"/>
                  </a:solidFill>
                </a:rPr>
                <a:t>non-inferiority </a:t>
              </a:r>
              <a:r>
                <a:rPr kumimoji="1" lang="en-US" altLang="ja-JP" sz="1600" i="0" dirty="0" smtClean="0">
                  <a:solidFill>
                    <a:srgbClr val="000090"/>
                  </a:solidFill>
                </a:rPr>
                <a:t>= 0.78</a:t>
              </a:r>
              <a:endParaRPr kumimoji="1" lang="ja-JP" altLang="en-US" sz="1600" i="0" dirty="0">
                <a:solidFill>
                  <a:srgbClr val="000090"/>
                </a:solidFill>
              </a:endParaRPr>
            </a:p>
          </p:txBody>
        </p:sp>
      </p:grpSp>
      <p:grpSp>
        <p:nvGrpSpPr>
          <p:cNvPr id="5" name="図形グループ 4"/>
          <p:cNvGrpSpPr/>
          <p:nvPr/>
        </p:nvGrpSpPr>
        <p:grpSpPr>
          <a:xfrm>
            <a:off x="3470483" y="1013009"/>
            <a:ext cx="5313568" cy="1833409"/>
            <a:chOff x="3470483" y="1013009"/>
            <a:chExt cx="5313568" cy="1833409"/>
          </a:xfrm>
        </p:grpSpPr>
        <p:sp>
          <p:nvSpPr>
            <p:cNvPr id="3" name="円/楕円 2"/>
            <p:cNvSpPr/>
            <p:nvPr/>
          </p:nvSpPr>
          <p:spPr bwMode="auto">
            <a:xfrm>
              <a:off x="7443664" y="1013009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3470483" y="2604177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7352055" y="1053546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6955649" y="1112272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22" name="円/楕円 21"/>
            <p:cNvSpPr/>
            <p:nvPr/>
          </p:nvSpPr>
          <p:spPr bwMode="auto">
            <a:xfrm>
              <a:off x="7262208" y="1073815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23" name="円/楕円 22"/>
            <p:cNvSpPr/>
            <p:nvPr/>
          </p:nvSpPr>
          <p:spPr bwMode="auto">
            <a:xfrm>
              <a:off x="6337255" y="1117859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24" name="円/楕円 23"/>
            <p:cNvSpPr/>
            <p:nvPr/>
          </p:nvSpPr>
          <p:spPr bwMode="auto">
            <a:xfrm>
              <a:off x="6254746" y="1160150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27" name="円/楕円 26"/>
            <p:cNvSpPr/>
            <p:nvPr/>
          </p:nvSpPr>
          <p:spPr bwMode="auto">
            <a:xfrm>
              <a:off x="5584969" y="1187758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rgbClr val="00804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28" name="円/楕円 27"/>
            <p:cNvSpPr/>
            <p:nvPr/>
          </p:nvSpPr>
          <p:spPr bwMode="auto">
            <a:xfrm>
              <a:off x="5487778" y="1200685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29" name="円/楕円 28"/>
            <p:cNvSpPr/>
            <p:nvPr/>
          </p:nvSpPr>
          <p:spPr bwMode="auto">
            <a:xfrm>
              <a:off x="6104105" y="2413576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30" name="円/楕円 29"/>
            <p:cNvSpPr/>
            <p:nvPr/>
          </p:nvSpPr>
          <p:spPr bwMode="auto">
            <a:xfrm>
              <a:off x="6106169" y="1483395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31" name="円/楕円 30"/>
            <p:cNvSpPr/>
            <p:nvPr/>
          </p:nvSpPr>
          <p:spPr bwMode="auto">
            <a:xfrm>
              <a:off x="6104414" y="2112935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rgbClr val="00804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32" name="円/楕円 31"/>
            <p:cNvSpPr/>
            <p:nvPr/>
          </p:nvSpPr>
          <p:spPr bwMode="auto">
            <a:xfrm>
              <a:off x="6109996" y="1810215"/>
              <a:ext cx="234909" cy="242241"/>
            </a:xfrm>
            <a:prstGeom prst="ellipse">
              <a:avLst/>
            </a:prstGeom>
            <a:noFill/>
            <a:ln w="12700" cap="flat" cmpd="sng" algn="ctr">
              <a:solidFill>
                <a:schemeClr val="tx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6415940" y="1411414"/>
              <a:ext cx="1935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i="0" dirty="0" smtClean="0">
                  <a:solidFill>
                    <a:srgbClr val="FF0000"/>
                  </a:solidFill>
                </a:rPr>
                <a:t>Acute </a:t>
              </a:r>
              <a:r>
                <a:rPr kumimoji="1" lang="en-US" altLang="ja-JP" b="1" i="0" dirty="0" err="1" smtClean="0">
                  <a:solidFill>
                    <a:srgbClr val="FF0000"/>
                  </a:solidFill>
                </a:rPr>
                <a:t>ScT</a:t>
              </a:r>
              <a:r>
                <a:rPr kumimoji="1" lang="en-US" altLang="ja-JP" b="1" i="0" dirty="0" smtClean="0">
                  <a:solidFill>
                    <a:srgbClr val="FF0000"/>
                  </a:solidFill>
                </a:rPr>
                <a:t> (n=1)</a:t>
              </a:r>
              <a:endParaRPr kumimoji="1" lang="ja-JP" altLang="en-US" b="1" i="0" dirty="0">
                <a:solidFill>
                  <a:srgbClr val="FF0000"/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450885" y="1710627"/>
              <a:ext cx="2333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i="0" dirty="0" smtClean="0">
                  <a:solidFill>
                    <a:schemeClr val="tx2">
                      <a:lumMod val="50000"/>
                    </a:schemeClr>
                  </a:solidFill>
                </a:rPr>
                <a:t>Subacute </a:t>
              </a:r>
              <a:r>
                <a:rPr kumimoji="1" lang="en-US" altLang="ja-JP" b="1" i="0" dirty="0" err="1" smtClean="0">
                  <a:solidFill>
                    <a:schemeClr val="tx2">
                      <a:lumMod val="50000"/>
                    </a:schemeClr>
                  </a:solidFill>
                </a:rPr>
                <a:t>ScT</a:t>
              </a:r>
              <a:r>
                <a:rPr kumimoji="1" lang="en-US" altLang="ja-JP" b="1" i="0" dirty="0" smtClean="0">
                  <a:solidFill>
                    <a:schemeClr val="tx2">
                      <a:lumMod val="50000"/>
                    </a:schemeClr>
                  </a:solidFill>
                </a:rPr>
                <a:t> (n=1)</a:t>
              </a:r>
              <a:endParaRPr kumimoji="1" lang="ja-JP" altLang="en-US" b="1" i="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449126" y="2002499"/>
              <a:ext cx="17688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i="0" dirty="0" smtClean="0">
                  <a:solidFill>
                    <a:srgbClr val="008040"/>
                  </a:solidFill>
                </a:rPr>
                <a:t>Late </a:t>
              </a:r>
              <a:r>
                <a:rPr kumimoji="1" lang="en-US" altLang="ja-JP" b="1" i="0" dirty="0" err="1" smtClean="0">
                  <a:solidFill>
                    <a:srgbClr val="008040"/>
                  </a:solidFill>
                </a:rPr>
                <a:t>ScT</a:t>
              </a:r>
              <a:r>
                <a:rPr kumimoji="1" lang="en-US" altLang="ja-JP" b="1" i="0" dirty="0" smtClean="0">
                  <a:solidFill>
                    <a:srgbClr val="008040"/>
                  </a:solidFill>
                </a:rPr>
                <a:t> (n=1)</a:t>
              </a:r>
              <a:endParaRPr kumimoji="1" lang="ja-JP" altLang="en-US" b="1" i="0" dirty="0">
                <a:solidFill>
                  <a:srgbClr val="008040"/>
                </a:solidFill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442565" y="2350556"/>
              <a:ext cx="2333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i="0" dirty="0" smtClean="0">
                  <a:solidFill>
                    <a:srgbClr val="000090"/>
                  </a:solidFill>
                </a:rPr>
                <a:t>Very Late </a:t>
              </a:r>
              <a:r>
                <a:rPr kumimoji="1" lang="en-US" altLang="ja-JP" b="1" i="0" dirty="0" err="1" smtClean="0">
                  <a:solidFill>
                    <a:srgbClr val="000090"/>
                  </a:solidFill>
                </a:rPr>
                <a:t>ScT</a:t>
              </a:r>
              <a:r>
                <a:rPr kumimoji="1" lang="en-US" altLang="ja-JP" b="1" i="0" dirty="0" smtClean="0">
                  <a:solidFill>
                    <a:srgbClr val="000090"/>
                  </a:solidFill>
                </a:rPr>
                <a:t> (n=6)</a:t>
              </a:r>
              <a:endParaRPr kumimoji="1" lang="ja-JP" altLang="en-US" b="1" i="0" dirty="0">
                <a:solidFill>
                  <a:srgbClr val="000090"/>
                </a:solidFill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420604" y="0"/>
            <a:ext cx="83131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i="0" dirty="0" smtClean="0">
                <a:solidFill>
                  <a:srgbClr val="000090"/>
                </a:solidFill>
              </a:rPr>
              <a:t>Co-primary endpoint: angiographic late luminal loss</a:t>
            </a:r>
            <a:endParaRPr kumimoji="1" lang="en-US" altLang="ja-JP" sz="2400" b="1" i="0" dirty="0" smtClean="0">
              <a:solidFill>
                <a:schemeClr val="bg2"/>
              </a:solidFill>
            </a:endParaRPr>
          </a:p>
          <a:p>
            <a:r>
              <a:rPr kumimoji="1" lang="en-US" altLang="ja-JP" b="1" i="0" dirty="0" smtClean="0">
                <a:solidFill>
                  <a:schemeClr val="bg2"/>
                </a:solidFill>
              </a:rPr>
              <a:t>Cumulative frequency distribution curves of late luminal loss at 3 years</a:t>
            </a:r>
            <a:endParaRPr kumimoji="1" lang="ja-JP" altLang="en-US" b="1" i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47984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Chart bld="series"/>
        </p:bldSub>
      </p:bldGraphic>
      <p:bldP spid="17" grpId="0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40"/>
          <p:cNvSpPr txBox="1"/>
          <p:nvPr/>
        </p:nvSpPr>
        <p:spPr>
          <a:xfrm>
            <a:off x="262549" y="236092"/>
            <a:ext cx="90042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i="0" dirty="0" smtClean="0">
                <a:solidFill>
                  <a:srgbClr val="000090"/>
                </a:solidFill>
              </a:rPr>
              <a:t>Kaplan Meier curves </a:t>
            </a:r>
            <a:r>
              <a:rPr kumimoji="1" lang="en-US" altLang="ja-JP" sz="2400" i="0" dirty="0" smtClean="0">
                <a:solidFill>
                  <a:srgbClr val="000090"/>
                </a:solidFill>
              </a:rPr>
              <a:t>for Device- and Patient-</a:t>
            </a:r>
            <a:r>
              <a:rPr kumimoji="1" lang="en-US" altLang="en-US" sz="2400" i="0" dirty="0">
                <a:solidFill>
                  <a:srgbClr val="000090"/>
                </a:solidFill>
              </a:rPr>
              <a:t> </a:t>
            </a:r>
            <a:r>
              <a:rPr kumimoji="1" lang="en-US" altLang="ja-JP" sz="2400" i="0" dirty="0" smtClean="0">
                <a:solidFill>
                  <a:srgbClr val="000090"/>
                </a:solidFill>
              </a:rPr>
              <a:t>oriented</a:t>
            </a:r>
            <a:r>
              <a:rPr kumimoji="1" lang="ja-JP" altLang="en-US" sz="2400" i="0" dirty="0" smtClean="0">
                <a:solidFill>
                  <a:srgbClr val="000090"/>
                </a:solidFill>
              </a:rPr>
              <a:t> </a:t>
            </a:r>
            <a:r>
              <a:rPr kumimoji="1" lang="en-US" altLang="ja-JP" sz="2400" i="0" dirty="0" smtClean="0">
                <a:solidFill>
                  <a:srgbClr val="000090"/>
                </a:solidFill>
              </a:rPr>
              <a:t>composite</a:t>
            </a:r>
            <a:r>
              <a:rPr kumimoji="1" lang="ja-JP" altLang="en-US" sz="2400" i="0" dirty="0" smtClean="0">
                <a:solidFill>
                  <a:srgbClr val="000090"/>
                </a:solidFill>
              </a:rPr>
              <a:t> </a:t>
            </a:r>
            <a:r>
              <a:rPr kumimoji="1" lang="en-US" altLang="ja-JP" sz="2400" i="0" dirty="0" smtClean="0">
                <a:solidFill>
                  <a:srgbClr val="000090"/>
                </a:solidFill>
              </a:rPr>
              <a:t>endpoints</a:t>
            </a:r>
            <a:r>
              <a:rPr kumimoji="1" lang="ja-JP" altLang="en-US" sz="2400" i="0" dirty="0" smtClean="0">
                <a:solidFill>
                  <a:srgbClr val="000090"/>
                </a:solidFill>
              </a:rPr>
              <a:t> </a:t>
            </a:r>
            <a:r>
              <a:rPr kumimoji="1" lang="en-US" altLang="ja-JP" sz="2400" i="0" dirty="0" smtClean="0">
                <a:solidFill>
                  <a:srgbClr val="000090"/>
                </a:solidFill>
              </a:rPr>
              <a:t>(DOCE and POCE)</a:t>
            </a:r>
            <a:endParaRPr kumimoji="1" lang="ja-JP" altLang="en-US" sz="2400" i="0" dirty="0">
              <a:solidFill>
                <a:srgbClr val="000090"/>
              </a:solidFill>
            </a:endParaRPr>
          </a:p>
        </p:txBody>
      </p:sp>
      <p:grpSp>
        <p:nvGrpSpPr>
          <p:cNvPr id="43" name="図形グループ 42"/>
          <p:cNvGrpSpPr>
            <a:grpSpLocks noChangeAspect="1"/>
          </p:cNvGrpSpPr>
          <p:nvPr/>
        </p:nvGrpSpPr>
        <p:grpSpPr>
          <a:xfrm>
            <a:off x="4523944" y="1504395"/>
            <a:ext cx="4628197" cy="3365468"/>
            <a:chOff x="195198" y="1760715"/>
            <a:chExt cx="2831549" cy="2059006"/>
          </a:xfrm>
        </p:grpSpPr>
        <p:grpSp>
          <p:nvGrpSpPr>
            <p:cNvPr id="44" name="図形グループ 43"/>
            <p:cNvGrpSpPr/>
            <p:nvPr/>
          </p:nvGrpSpPr>
          <p:grpSpPr>
            <a:xfrm>
              <a:off x="195198" y="1891621"/>
              <a:ext cx="2831549" cy="1928100"/>
              <a:chOff x="2793" y="629789"/>
              <a:chExt cx="4291456" cy="2922200"/>
            </a:xfrm>
          </p:grpSpPr>
          <p:pic>
            <p:nvPicPr>
              <p:cNvPr id="49" name="Picture 4" descr="Plot of failed by days identified by armcd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433" t="17960" r="13477" b="24429"/>
              <a:stretch/>
            </p:blipFill>
            <p:spPr bwMode="auto">
              <a:xfrm>
                <a:off x="2793" y="672712"/>
                <a:ext cx="4291456" cy="2536818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 xmlns=""/>
                </a:ext>
              </a:extLst>
            </p:spPr>
          </p:pic>
          <p:sp>
            <p:nvSpPr>
              <p:cNvPr id="50" name="テキスト ボックス 49"/>
              <p:cNvSpPr txBox="1"/>
              <p:nvPr/>
            </p:nvSpPr>
            <p:spPr>
              <a:xfrm rot="16200000">
                <a:off x="-919839" y="1692840"/>
                <a:ext cx="2382947" cy="256845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rPr>
                  <a:t>Patient oriented clinical endpoint (%) </a:t>
                </a:r>
                <a:endParaRPr kumimoji="0" lang="ja-JP" alt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1501817" y="3209529"/>
                <a:ext cx="1992533" cy="342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ja-JP" i="0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Time to event (days)</a:t>
                </a:r>
                <a:endParaRPr lang="ja-JP" altLang="en-US" i="0" dirty="0">
                  <a:solidFill>
                    <a:srgbClr val="000000"/>
                  </a:solidFill>
                  <a:latin typeface="Calibri"/>
                  <a:ea typeface="ＭＳ Ｐゴシック"/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1042770" y="742593"/>
                <a:ext cx="677746" cy="285383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ja-JP" sz="1400" i="0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Absorb</a:t>
                </a: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2006936" y="742593"/>
                <a:ext cx="634978" cy="285383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ja-JP" sz="1400" i="0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Xience</a:t>
                </a:r>
                <a:endParaRPr lang="ja-JP" altLang="en-US" sz="1400" i="0" dirty="0">
                  <a:solidFill>
                    <a:srgbClr val="000000"/>
                  </a:solidFill>
                  <a:latin typeface="Calibri"/>
                  <a:ea typeface="ＭＳ Ｐゴシック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437956" y="672712"/>
                <a:ext cx="170546" cy="2429073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60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345751" y="657676"/>
                <a:ext cx="315872" cy="256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ja-JP" sz="1200" i="0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25</a:t>
                </a:r>
                <a:endParaRPr lang="ja-JP" altLang="en-US" sz="1200" i="0" dirty="0">
                  <a:solidFill>
                    <a:srgbClr val="000000"/>
                  </a:solidFill>
                  <a:latin typeface="Calibri"/>
                  <a:ea typeface="ＭＳ Ｐゴシック"/>
                </a:endParaRPr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345751" y="1073933"/>
                <a:ext cx="315872" cy="256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ja-JP" sz="1200" i="0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20</a:t>
                </a:r>
                <a:endParaRPr lang="ja-JP" altLang="en-US" sz="1200" i="0" dirty="0">
                  <a:solidFill>
                    <a:srgbClr val="000000"/>
                  </a:solidFill>
                  <a:latin typeface="Calibri"/>
                  <a:ea typeface="ＭＳ Ｐゴシック"/>
                </a:endParaRP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345751" y="1486385"/>
                <a:ext cx="315872" cy="256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ja-JP" sz="1200" i="0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15</a:t>
                </a:r>
                <a:endParaRPr lang="ja-JP" altLang="en-US" sz="1200" i="0" dirty="0">
                  <a:solidFill>
                    <a:srgbClr val="000000"/>
                  </a:solidFill>
                  <a:latin typeface="Calibri"/>
                  <a:ea typeface="ＭＳ Ｐゴシック"/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345751" y="1913364"/>
                <a:ext cx="315872" cy="256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ja-JP" sz="1200" i="0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10</a:t>
                </a:r>
                <a:endParaRPr lang="ja-JP" altLang="en-US" sz="1200" i="0" dirty="0">
                  <a:solidFill>
                    <a:srgbClr val="000000"/>
                  </a:solidFill>
                  <a:latin typeface="Calibri"/>
                  <a:ea typeface="ＭＳ Ｐゴシック"/>
                </a:endParaRPr>
              </a:p>
            </p:txBody>
          </p:sp>
          <p:sp>
            <p:nvSpPr>
              <p:cNvPr id="59" name="テキスト ボックス 58"/>
              <p:cNvSpPr txBox="1"/>
              <p:nvPr/>
            </p:nvSpPr>
            <p:spPr>
              <a:xfrm>
                <a:off x="436745" y="2319619"/>
                <a:ext cx="243551" cy="256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ja-JP" sz="1200" i="0" dirty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5</a:t>
                </a:r>
                <a:endParaRPr lang="ja-JP" altLang="en-US" sz="1200" i="0" dirty="0">
                  <a:solidFill>
                    <a:srgbClr val="000000"/>
                  </a:solidFill>
                  <a:latin typeface="Calibri"/>
                  <a:ea typeface="ＭＳ Ｐゴシック"/>
                </a:endParaRPr>
              </a:p>
            </p:txBody>
          </p:sp>
          <p:sp>
            <p:nvSpPr>
              <p:cNvPr id="60" name="テキスト ボックス 59"/>
              <p:cNvSpPr txBox="1"/>
              <p:nvPr/>
            </p:nvSpPr>
            <p:spPr>
              <a:xfrm>
                <a:off x="436745" y="2755305"/>
                <a:ext cx="243551" cy="2568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/>
                <a:r>
                  <a:rPr lang="en-US" altLang="ja-JP" sz="1200" i="0" dirty="0" smtClean="0">
                    <a:solidFill>
                      <a:srgbClr val="000000"/>
                    </a:solidFill>
                    <a:latin typeface="Calibri"/>
                    <a:ea typeface="ＭＳ Ｐゴシック"/>
                  </a:rPr>
                  <a:t>0</a:t>
                </a:r>
                <a:endParaRPr lang="ja-JP" altLang="en-US" sz="1200" i="0" dirty="0">
                  <a:solidFill>
                    <a:srgbClr val="000000"/>
                  </a:solidFill>
                  <a:latin typeface="Calibri"/>
                  <a:ea typeface="ＭＳ Ｐゴシック"/>
                </a:endParaRPr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1046669" y="980152"/>
                <a:ext cx="1839813" cy="770534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altLang="ja-JP" sz="1600" i="0" dirty="0" smtClean="0">
                    <a:solidFill>
                      <a:prstClr val="black"/>
                    </a:solidFill>
                    <a:latin typeface="Calibri"/>
                    <a:ea typeface="ＭＳ Ｐゴシック"/>
                  </a:rPr>
                  <a:t>HR [95% CI]</a:t>
                </a:r>
              </a:p>
              <a:p>
                <a:pPr defTabSz="914400"/>
                <a:r>
                  <a:rPr lang="en-US" altLang="ja-JP" sz="1600" i="0" dirty="0" smtClean="0">
                    <a:solidFill>
                      <a:prstClr val="black"/>
                    </a:solidFill>
                    <a:latin typeface="Calibri"/>
                    <a:ea typeface="ＭＳ Ｐゴシック"/>
                  </a:rPr>
                  <a:t>0.86 [0.58, 1.27]</a:t>
                </a:r>
              </a:p>
              <a:p>
                <a:pPr defTabSz="914400"/>
                <a:r>
                  <a:rPr lang="en-US" altLang="ja-JP" sz="1600" i="0" dirty="0" smtClean="0">
                    <a:solidFill>
                      <a:prstClr val="black"/>
                    </a:solidFill>
                    <a:latin typeface="Calibri"/>
                    <a:ea typeface="ＭＳ Ｐゴシック"/>
                  </a:rPr>
                  <a:t>p=0.44</a:t>
                </a:r>
                <a:endParaRPr lang="ja-JP" altLang="en-US" sz="1600" i="0" dirty="0">
                  <a:solidFill>
                    <a:prstClr val="black"/>
                  </a:solidFill>
                  <a:latin typeface="Calibri"/>
                  <a:ea typeface="ＭＳ Ｐゴシック"/>
                </a:endParaRPr>
              </a:p>
            </p:txBody>
          </p:sp>
        </p:grpSp>
        <p:sp>
          <p:nvSpPr>
            <p:cNvPr id="45" name="正方形/長方形 44"/>
            <p:cNvSpPr/>
            <p:nvPr/>
          </p:nvSpPr>
          <p:spPr bwMode="auto">
            <a:xfrm>
              <a:off x="2724908" y="1909264"/>
              <a:ext cx="260716" cy="134573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auto">
            <a:xfrm>
              <a:off x="2740868" y="2271672"/>
              <a:ext cx="204848" cy="164723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206771" y="2642325"/>
              <a:ext cx="646891" cy="282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0" dirty="0" smtClean="0">
                  <a:solidFill>
                    <a:srgbClr val="0000FF"/>
                  </a:solidFill>
                </a:rPr>
                <a:t>20.8%</a:t>
              </a:r>
              <a:endParaRPr kumimoji="1" lang="ja-JP" altLang="en-US" sz="2400" i="0" dirty="0">
                <a:solidFill>
                  <a:srgbClr val="0000FF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156016" y="1760715"/>
              <a:ext cx="646891" cy="2824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0" dirty="0" smtClean="0">
                  <a:solidFill>
                    <a:srgbClr val="FF0000"/>
                  </a:solidFill>
                </a:rPr>
                <a:t>24.0%</a:t>
              </a:r>
              <a:endParaRPr kumimoji="1" lang="ja-JP" altLang="en-US" sz="2400" i="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" name="図形グループ 61"/>
          <p:cNvGrpSpPr>
            <a:grpSpLocks noChangeAspect="1"/>
          </p:cNvGrpSpPr>
          <p:nvPr/>
        </p:nvGrpSpPr>
        <p:grpSpPr>
          <a:xfrm>
            <a:off x="8141" y="1371021"/>
            <a:ext cx="4792772" cy="3515578"/>
            <a:chOff x="192153" y="3882795"/>
            <a:chExt cx="2986007" cy="2190286"/>
          </a:xfrm>
        </p:grpSpPr>
        <p:grpSp>
          <p:nvGrpSpPr>
            <p:cNvPr id="63" name="図形グループ 62"/>
            <p:cNvGrpSpPr/>
            <p:nvPr/>
          </p:nvGrpSpPr>
          <p:grpSpPr>
            <a:xfrm>
              <a:off x="192153" y="3882795"/>
              <a:ext cx="2951808" cy="2190286"/>
              <a:chOff x="4509711" y="242640"/>
              <a:chExt cx="4473718" cy="3319567"/>
            </a:xfrm>
          </p:grpSpPr>
          <p:pic>
            <p:nvPicPr>
              <p:cNvPr id="68" name="Picture 1" descr="Plot of failed by days identified by armcd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505" t="8641" r="11315" b="24433"/>
              <a:stretch/>
            </p:blipFill>
            <p:spPr bwMode="auto">
              <a:xfrm>
                <a:off x="4509711" y="242640"/>
                <a:ext cx="4473718" cy="2947663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 xmlns=""/>
                </a:ext>
              </a:extLst>
            </p:spPr>
          </p:pic>
          <p:sp>
            <p:nvSpPr>
              <p:cNvPr id="69" name="テキスト ボックス 68"/>
              <p:cNvSpPr txBox="1"/>
              <p:nvPr/>
            </p:nvSpPr>
            <p:spPr>
              <a:xfrm rot="16200000">
                <a:off x="3593178" y="1734195"/>
                <a:ext cx="2390320" cy="261555"/>
              </a:xfrm>
              <a:prstGeom prst="rect">
                <a:avLst/>
              </a:prstGeom>
              <a:solidFill>
                <a:sysClr val="window" lastClr="FFFFFF"/>
              </a:solidFill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rPr>
                  <a:t>Device oriented clinical endpoint (%) </a:t>
                </a:r>
                <a:endParaRPr kumimoji="0" lang="ja-JP" alt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6006090" y="3213467"/>
                <a:ext cx="2029071" cy="3487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rPr>
                  <a:t>Time to event (days)</a:t>
                </a:r>
                <a:endParaRPr kumimoji="0" lang="ja-JP" altLang="en-US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5604766" y="729808"/>
                <a:ext cx="690174" cy="290617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4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rPr>
                  <a:t>Absorb</a:t>
                </a:r>
              </a:p>
            </p:txBody>
          </p:sp>
          <p:sp>
            <p:nvSpPr>
              <p:cNvPr id="72" name="テキスト ボックス 71"/>
              <p:cNvSpPr txBox="1"/>
              <p:nvPr/>
            </p:nvSpPr>
            <p:spPr>
              <a:xfrm>
                <a:off x="6568934" y="729808"/>
                <a:ext cx="646622" cy="290617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4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rPr>
                  <a:t>Xience</a:t>
                </a:r>
                <a:endParaRPr kumimoji="0" lang="ja-JP" alt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  <p:sp>
            <p:nvSpPr>
              <p:cNvPr id="73" name="正方形/長方形 72"/>
              <p:cNvSpPr/>
              <p:nvPr/>
            </p:nvSpPr>
            <p:spPr>
              <a:xfrm>
                <a:off x="5011498" y="681580"/>
                <a:ext cx="170546" cy="2429073"/>
              </a:xfrm>
              <a:prstGeom prst="rect">
                <a:avLst/>
              </a:prstGeom>
              <a:solidFill>
                <a:srgbClr val="FFFFFF"/>
              </a:solidFill>
              <a:ln w="9525" cap="flat" cmpd="sng" algn="ctr">
                <a:solidFill>
                  <a:srgbClr val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60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grpSp>
            <p:nvGrpSpPr>
              <p:cNvPr id="74" name="図形グループ 73"/>
              <p:cNvGrpSpPr/>
              <p:nvPr/>
            </p:nvGrpSpPr>
            <p:grpSpPr>
              <a:xfrm>
                <a:off x="4888339" y="630602"/>
                <a:ext cx="339013" cy="2359185"/>
                <a:chOff x="345750" y="865486"/>
                <a:chExt cx="339013" cy="2359185"/>
              </a:xfrm>
            </p:grpSpPr>
            <p:sp>
              <p:nvSpPr>
                <p:cNvPr id="76" name="テキスト ボックス 75"/>
                <p:cNvSpPr txBox="1"/>
                <p:nvPr/>
              </p:nvSpPr>
              <p:spPr>
                <a:xfrm>
                  <a:off x="345750" y="865486"/>
                  <a:ext cx="321664" cy="2615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</a:rPr>
                    <a:t>25</a:t>
                  </a:r>
                  <a:endParaRPr kumimoji="0" lang="ja-JP" alt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sp>
              <p:nvSpPr>
                <p:cNvPr id="77" name="テキスト ボックス 76"/>
                <p:cNvSpPr txBox="1"/>
                <p:nvPr/>
              </p:nvSpPr>
              <p:spPr>
                <a:xfrm>
                  <a:off x="345750" y="1281743"/>
                  <a:ext cx="321664" cy="2615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</a:rPr>
                    <a:t>20</a:t>
                  </a:r>
                  <a:endParaRPr kumimoji="0" lang="ja-JP" alt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sp>
              <p:nvSpPr>
                <p:cNvPr id="78" name="テキスト ボックス 77"/>
                <p:cNvSpPr txBox="1"/>
                <p:nvPr/>
              </p:nvSpPr>
              <p:spPr>
                <a:xfrm>
                  <a:off x="345750" y="1694193"/>
                  <a:ext cx="321664" cy="2615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</a:rPr>
                    <a:t>15</a:t>
                  </a:r>
                  <a:endParaRPr kumimoji="0" lang="ja-JP" alt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sp>
              <p:nvSpPr>
                <p:cNvPr id="79" name="テキスト ボックス 78"/>
                <p:cNvSpPr txBox="1"/>
                <p:nvPr/>
              </p:nvSpPr>
              <p:spPr>
                <a:xfrm>
                  <a:off x="345750" y="2121170"/>
                  <a:ext cx="321664" cy="2615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</a:rPr>
                    <a:t>10</a:t>
                  </a:r>
                  <a:endParaRPr kumimoji="0" lang="ja-JP" alt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sp>
              <p:nvSpPr>
                <p:cNvPr id="80" name="テキスト ボックス 79"/>
                <p:cNvSpPr txBox="1"/>
                <p:nvPr/>
              </p:nvSpPr>
              <p:spPr>
                <a:xfrm>
                  <a:off x="436746" y="2527428"/>
                  <a:ext cx="248017" cy="2615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</a:rPr>
                    <a:t>5</a:t>
                  </a:r>
                  <a:endParaRPr kumimoji="0" lang="ja-JP" alt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  <p:sp>
              <p:nvSpPr>
                <p:cNvPr id="81" name="テキスト ボックス 80"/>
                <p:cNvSpPr txBox="1"/>
                <p:nvPr/>
              </p:nvSpPr>
              <p:spPr>
                <a:xfrm>
                  <a:off x="436746" y="2963116"/>
                  <a:ext cx="248017" cy="2615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ja-JP" sz="120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"/>
                      <a:ea typeface="ＭＳ Ｐゴシック"/>
                    </a:rPr>
                    <a:t>0</a:t>
                  </a:r>
                  <a:endParaRPr kumimoji="0" lang="ja-JP" alt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/>
                    <a:ea typeface="ＭＳ Ｐゴシック"/>
                  </a:endParaRPr>
                </a:p>
              </p:txBody>
            </p:sp>
          </p:grpSp>
          <p:sp>
            <p:nvSpPr>
              <p:cNvPr id="75" name="テキスト ボックス 74"/>
              <p:cNvSpPr txBox="1"/>
              <p:nvPr/>
            </p:nvSpPr>
            <p:spPr>
              <a:xfrm>
                <a:off x="5649027" y="991418"/>
                <a:ext cx="1839812" cy="78466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6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/>
                  </a:rPr>
                  <a:t>HR [95% CI]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6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/>
                  </a:rPr>
                  <a:t>2.17 [1.01, 4.69]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6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/>
                  </a:rPr>
                  <a:t>p=0.043</a:t>
                </a:r>
                <a:endParaRPr kumimoji="0" lang="ja-JP" alt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</a:endParaRPr>
              </a:p>
            </p:txBody>
          </p:sp>
        </p:grpSp>
        <p:sp>
          <p:nvSpPr>
            <p:cNvPr id="64" name="正方形/長方形 63"/>
            <p:cNvSpPr/>
            <p:nvPr/>
          </p:nvSpPr>
          <p:spPr bwMode="auto">
            <a:xfrm>
              <a:off x="2767975" y="4912943"/>
              <a:ext cx="260716" cy="134573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2760581" y="5208327"/>
              <a:ext cx="260716" cy="134573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200" b="1" i="1" u="none" strike="noStrike" cap="none" normalizeH="0" baseline="0" smtClean="0">
                <a:ln>
                  <a:noFill/>
                </a:ln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ヒラギノ角ゴ Pro W3" pitchFamily="-111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2626049" y="5089662"/>
              <a:ext cx="552111" cy="287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0" dirty="0" smtClean="0">
                  <a:solidFill>
                    <a:srgbClr val="FF0000"/>
                  </a:solidFill>
                </a:rPr>
                <a:t>4.9%</a:t>
              </a:r>
              <a:endParaRPr kumimoji="1" lang="ja-JP" altLang="en-US" sz="2400" i="0" dirty="0">
                <a:solidFill>
                  <a:srgbClr val="FF0000"/>
                </a:solidFill>
              </a:endParaRP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2482786" y="4723792"/>
              <a:ext cx="658754" cy="2876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0" dirty="0" smtClean="0">
                  <a:solidFill>
                    <a:srgbClr val="0000FF"/>
                  </a:solidFill>
                </a:rPr>
                <a:t>10.4%</a:t>
              </a:r>
              <a:endParaRPr kumimoji="1" lang="ja-JP" altLang="en-US" sz="2400" i="0" dirty="0">
                <a:solidFill>
                  <a:srgbClr val="0000FF"/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4618631" y="1230337"/>
            <a:ext cx="838841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0" dirty="0" smtClean="0">
                <a:solidFill>
                  <a:srgbClr val="002E4B"/>
                </a:solidFill>
              </a:rPr>
              <a:t>POCE</a:t>
            </a:r>
            <a:endParaRPr kumimoji="1" lang="ja-JP" altLang="en-US" i="0" dirty="0">
              <a:solidFill>
                <a:srgbClr val="002E4B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5196" y="1241526"/>
            <a:ext cx="851578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2E4B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0" dirty="0">
                <a:solidFill>
                  <a:srgbClr val="002E4B"/>
                </a:solidFill>
              </a:rPr>
              <a:t>D</a:t>
            </a:r>
            <a:r>
              <a:rPr kumimoji="1" lang="en-US" altLang="ja-JP" i="0" dirty="0" smtClean="0">
                <a:solidFill>
                  <a:srgbClr val="002E4B"/>
                </a:solidFill>
              </a:rPr>
              <a:t>OCE</a:t>
            </a:r>
            <a:endParaRPr kumimoji="1" lang="ja-JP" altLang="en-US" i="0" dirty="0">
              <a:solidFill>
                <a:srgbClr val="002E4B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2781" y="5079832"/>
            <a:ext cx="8578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sz="2400" i="0" dirty="0">
                <a:solidFill>
                  <a:srgbClr val="002E4B"/>
                </a:solidFill>
              </a:rPr>
              <a:t>T</a:t>
            </a:r>
            <a:r>
              <a:rPr lang="en-GB" altLang="ja-JP" sz="2400" i="0" dirty="0" smtClean="0">
                <a:solidFill>
                  <a:srgbClr val="002E4B"/>
                </a:solidFill>
              </a:rPr>
              <a:t>hree</a:t>
            </a:r>
            <a:r>
              <a:rPr lang="en-GB" altLang="ja-JP" sz="2400" i="0" dirty="0">
                <a:solidFill>
                  <a:srgbClr val="002E4B"/>
                </a:solidFill>
              </a:rPr>
              <a:t>-year protocol mandated imaging triggered subsequent revascularizations, clinically indicated or not.</a:t>
            </a:r>
            <a:r>
              <a:rPr lang="en-US" altLang="ja-JP" sz="2400" i="0" dirty="0">
                <a:solidFill>
                  <a:srgbClr val="002E4B"/>
                </a:solidFill>
              </a:rPr>
              <a:t> </a:t>
            </a:r>
            <a:endParaRPr kumimoji="1" lang="ja-JP" altLang="en-US" sz="2400" i="0" dirty="0">
              <a:solidFill>
                <a:srgbClr val="002E4B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108448" y="1076404"/>
            <a:ext cx="1371990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i="0" dirty="0" smtClean="0">
                <a:solidFill>
                  <a:srgbClr val="002E4B"/>
                </a:solidFill>
              </a:rPr>
              <a:t>Cardiac death</a:t>
            </a:r>
          </a:p>
          <a:p>
            <a:r>
              <a:rPr kumimoji="1" lang="en-US" altLang="ja-JP" sz="1400" i="0" dirty="0" smtClean="0">
                <a:solidFill>
                  <a:srgbClr val="002E4B"/>
                </a:solidFill>
              </a:rPr>
              <a:t>TV-MI</a:t>
            </a:r>
          </a:p>
          <a:p>
            <a:r>
              <a:rPr kumimoji="1" lang="en-US" altLang="ja-JP" sz="1400" i="0" dirty="0" smtClean="0">
                <a:solidFill>
                  <a:srgbClr val="002E4B"/>
                </a:solidFill>
              </a:rPr>
              <a:t>CI-TLR</a:t>
            </a:r>
            <a:endParaRPr kumimoji="1" lang="ja-JP" altLang="en-US" sz="1400" i="0" dirty="0">
              <a:solidFill>
                <a:srgbClr val="002E4B"/>
              </a:solidFill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542400" y="1074854"/>
            <a:ext cx="1891050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i="0" dirty="0" smtClean="0">
                <a:solidFill>
                  <a:srgbClr val="002E4B"/>
                </a:solidFill>
              </a:rPr>
              <a:t>All-cause death</a:t>
            </a:r>
          </a:p>
          <a:p>
            <a:r>
              <a:rPr kumimoji="1" lang="en-US" altLang="ja-JP" sz="1400" i="0" dirty="0" smtClean="0">
                <a:solidFill>
                  <a:srgbClr val="002E4B"/>
                </a:solidFill>
              </a:rPr>
              <a:t>Any-MI</a:t>
            </a:r>
          </a:p>
          <a:p>
            <a:r>
              <a:rPr kumimoji="1" lang="en-US" altLang="ja-JP" sz="1400" i="0" smtClean="0">
                <a:solidFill>
                  <a:srgbClr val="002E4B"/>
                </a:solidFill>
              </a:rPr>
              <a:t>Any revascularization</a:t>
            </a:r>
            <a:endParaRPr kumimoji="1" lang="ja-JP" altLang="en-US" sz="1400" i="0" dirty="0">
              <a:solidFill>
                <a:srgbClr val="002E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916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210199"/>
              </p:ext>
            </p:extLst>
          </p:nvPr>
        </p:nvGraphicFramePr>
        <p:xfrm>
          <a:off x="194730" y="1118316"/>
          <a:ext cx="8723351" cy="3467655"/>
        </p:xfrm>
        <a:graphic>
          <a:graphicData uri="http://schemas.openxmlformats.org/drawingml/2006/table">
            <a:tbl>
              <a:tblPr/>
              <a:tblGrid>
                <a:gridCol w="3670881"/>
                <a:gridCol w="2300989"/>
                <a:gridCol w="1969217"/>
                <a:gridCol w="782264"/>
              </a:tblGrid>
              <a:tr h="594654">
                <a:tc>
                  <a:txBody>
                    <a:bodyPr/>
                    <a:lstStyle/>
                    <a:p>
                      <a:pPr algn="l" fontAlgn="ctr"/>
                      <a:endParaRPr lang="ja-JP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Absorb</a:t>
                      </a:r>
                    </a:p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335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patients</a:t>
                      </a:r>
                      <a:endParaRPr 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Xience</a:t>
                      </a:r>
                    </a:p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166 patients</a:t>
                      </a:r>
                      <a:endParaRPr lang="ja-JP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p value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Participated in exercise test</a:t>
                      </a:r>
                      <a:endParaRPr lang="ja-JP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71·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3%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72·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3%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0·</a:t>
                      </a:r>
                      <a:r>
                        <a:rPr 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8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  <a:endParaRPr lang="ja-JP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580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Patient without prior repeat revascularization</a:t>
                      </a:r>
                      <a:endParaRPr lang="ja-JP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60·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6%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56·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0%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0·</a:t>
                      </a:r>
                      <a:r>
                        <a:rPr 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  <a:endParaRPr lang="ja-JP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9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Maximum heart rate </a:t>
                      </a:r>
                      <a:r>
                        <a:rPr 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(</a:t>
                      </a:r>
                      <a:r>
                        <a:rPr lang="en-US" altLang="ja-JP" sz="1400" b="1" i="0" u="none" strike="noStrike" dirty="0" err="1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bpm</a:t>
                      </a:r>
                      <a:r>
                        <a:rPr 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) </a:t>
                      </a:r>
                      <a:endParaRPr lang="ja-JP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131·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136·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0·</a:t>
                      </a:r>
                      <a:r>
                        <a:rPr 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054</a:t>
                      </a:r>
                      <a:endParaRPr lang="ja-JP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88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Peak systolic</a:t>
                      </a:r>
                      <a:r>
                        <a:rPr 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blood</a:t>
                      </a:r>
                      <a:r>
                        <a:rPr 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pressure (mmHg)</a:t>
                      </a:r>
                      <a:endParaRPr lang="ja-JP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178·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181·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9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0·</a:t>
                      </a:r>
                      <a:r>
                        <a:rPr 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30</a:t>
                      </a:r>
                      <a:endParaRPr lang="ja-JP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44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Exercise duration (min)</a:t>
                      </a:r>
                      <a:r>
                        <a:rPr 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ja-JP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8·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57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9·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23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0·</a:t>
                      </a:r>
                      <a:r>
                        <a:rPr 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11</a:t>
                      </a:r>
                      <a:endParaRPr lang="ja-JP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44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≥ 0.1 mV ST depression or chest pain</a:t>
                      </a:r>
                      <a:endParaRPr lang="ja-JP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17·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3%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11·</a:t>
                      </a:r>
                      <a:r>
                        <a:rPr lang="ja-JP" sz="20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8%</a:t>
                      </a:r>
                      <a:endParaRPr lang="ja-JP" sz="20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0·23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79399" y="194732"/>
            <a:ext cx="27170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i="0" dirty="0">
                <a:solidFill>
                  <a:srgbClr val="000090"/>
                </a:solidFill>
                <a:latin typeface="Arial"/>
                <a:cs typeface="Arial"/>
              </a:rPr>
              <a:t>Exercise test</a:t>
            </a:r>
            <a:r>
              <a:rPr lang="ja-JP" altLang="ja-JP" sz="3200" b="1" i="0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endParaRPr kumimoji="1" lang="ja-JP" altLang="en-US" sz="3200" b="1" i="0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257270"/>
              </p:ext>
            </p:extLst>
          </p:nvPr>
        </p:nvGraphicFramePr>
        <p:xfrm>
          <a:off x="193453" y="4633916"/>
          <a:ext cx="8723351" cy="1510317"/>
        </p:xfrm>
        <a:graphic>
          <a:graphicData uri="http://schemas.openxmlformats.org/drawingml/2006/table">
            <a:tbl>
              <a:tblPr/>
              <a:tblGrid>
                <a:gridCol w="3670881"/>
                <a:gridCol w="2300989"/>
                <a:gridCol w="1969217"/>
                <a:gridCol w="782264"/>
              </a:tblGrid>
              <a:tr h="27795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err="1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Antianginal</a:t>
                      </a:r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 medication</a:t>
                      </a:r>
                      <a:endParaRPr lang="ja-JP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sz="20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sz="2000" b="1" i="0" u="none" strike="noStrike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44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Beta blocker</a:t>
                      </a:r>
                      <a:endParaRPr lang="ja-JP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72083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69·5%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65·9%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0·</a:t>
                      </a:r>
                      <a:r>
                        <a:rPr 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5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ja-JP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44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Calcium channel blocker</a:t>
                      </a:r>
                      <a:endParaRPr lang="ja-JP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72083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23·6%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24·2%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0·</a:t>
                      </a:r>
                      <a:r>
                        <a:rPr 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92</a:t>
                      </a:r>
                      <a:endParaRPr lang="ja-JP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44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Nitrate</a:t>
                      </a:r>
                      <a:r>
                        <a:rPr lang="ja-JP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ja-JP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172083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18·7%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26·4%</a:t>
                      </a: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0·</a:t>
                      </a:r>
                      <a:r>
                        <a:rPr 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1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  <a:cs typeface="Arial"/>
                        </a:rPr>
                        <a:t>4</a:t>
                      </a:r>
                      <a:endParaRPr lang="ja-JP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7170" marR="7170" marT="717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28799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957853" y="516570"/>
            <a:ext cx="1463686" cy="55961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b="0" i="0">
              <a:solidFill>
                <a:prstClr val="white"/>
              </a:solidFill>
              <a:latin typeface="Calibri"/>
              <a:ea typeface="ＭＳ Ｐゴシック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68418" y="0"/>
            <a:ext cx="885118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3200" b="1" i="0" dirty="0">
                <a:solidFill>
                  <a:srgbClr val="000090"/>
                </a:solidFill>
              </a:rPr>
              <a:t>Seattle Angina </a:t>
            </a:r>
            <a:r>
              <a:rPr lang="en-GB" altLang="ja-JP" sz="3200" b="1" i="0" dirty="0" smtClean="0">
                <a:solidFill>
                  <a:srgbClr val="000090"/>
                </a:solidFill>
              </a:rPr>
              <a:t>Questionnaire</a:t>
            </a:r>
            <a:r>
              <a:rPr lang="en-GB" altLang="ja-JP" sz="3200" b="1" i="0" dirty="0">
                <a:solidFill>
                  <a:srgbClr val="000090"/>
                </a:solidFill>
              </a:rPr>
              <a:t> </a:t>
            </a:r>
            <a:endParaRPr lang="en-GB" altLang="ja-JP" sz="3200" b="1" i="0" dirty="0" smtClean="0">
              <a:solidFill>
                <a:srgbClr val="000090"/>
              </a:solidFill>
            </a:endParaRPr>
          </a:p>
          <a:p>
            <a:r>
              <a:rPr lang="en-GB" altLang="ja-JP" b="1" i="0" dirty="0" smtClean="0">
                <a:solidFill>
                  <a:srgbClr val="002E4B"/>
                </a:solidFill>
              </a:rPr>
              <a:t>angina </a:t>
            </a:r>
            <a:r>
              <a:rPr lang="en-GB" altLang="ja-JP" b="1" i="0" dirty="0">
                <a:solidFill>
                  <a:srgbClr val="002E4B"/>
                </a:solidFill>
                <a:latin typeface="Arial"/>
                <a:cs typeface="Arial"/>
              </a:rPr>
              <a:t>stability, frequency, physical limitation, disease perception, and treatment </a:t>
            </a:r>
            <a:r>
              <a:rPr lang="en-GB" altLang="ja-JP" b="1" i="0" dirty="0" smtClean="0">
                <a:solidFill>
                  <a:srgbClr val="002E4B"/>
                </a:solidFill>
                <a:latin typeface="Arial"/>
                <a:cs typeface="Arial"/>
              </a:rPr>
              <a:t>satisfaction </a:t>
            </a:r>
            <a:r>
              <a:rPr lang="en-GB" altLang="ja-JP" sz="1600" b="1" i="0" dirty="0" smtClean="0">
                <a:solidFill>
                  <a:srgbClr val="002E4B"/>
                </a:solidFill>
                <a:latin typeface="Arial"/>
                <a:cs typeface="Arial"/>
              </a:rPr>
              <a:t>(Compliance in answering SAQ: </a:t>
            </a:r>
            <a:r>
              <a:rPr kumimoji="1" lang="en-US" altLang="ja-JP" sz="1600" b="1" i="0" dirty="0" smtClean="0">
                <a:solidFill>
                  <a:srgbClr val="002E4B"/>
                </a:solidFill>
                <a:latin typeface="Arial"/>
                <a:cs typeface="Arial"/>
              </a:rPr>
              <a:t>93</a:t>
            </a:r>
            <a:r>
              <a:rPr kumimoji="1" lang="en-US" altLang="ja-JP" sz="1600" b="1" i="0" dirty="0">
                <a:solidFill>
                  <a:srgbClr val="002E4B"/>
                </a:solidFill>
                <a:latin typeface="Arial"/>
                <a:cs typeface="Arial"/>
              </a:rPr>
              <a:t>% for both </a:t>
            </a:r>
            <a:r>
              <a:rPr kumimoji="1" lang="en-US" altLang="ja-JP" sz="1600" b="1" i="0" dirty="0" smtClean="0">
                <a:solidFill>
                  <a:srgbClr val="002E4B"/>
                </a:solidFill>
                <a:latin typeface="Arial"/>
                <a:cs typeface="Arial"/>
              </a:rPr>
              <a:t>arms at 3 years)</a:t>
            </a:r>
            <a:endParaRPr kumimoji="1" lang="ja-JP" altLang="en-US" sz="1600" b="1" i="0" dirty="0">
              <a:solidFill>
                <a:srgbClr val="002E4B"/>
              </a:solidFill>
              <a:latin typeface="Arial"/>
              <a:cs typeface="Arial"/>
            </a:endParaRPr>
          </a:p>
          <a:p>
            <a:r>
              <a:rPr lang="en-GB" altLang="ja-JP" sz="1600" b="1" i="0" dirty="0" smtClean="0">
                <a:solidFill>
                  <a:schemeClr val="bg1"/>
                </a:solidFill>
                <a:latin typeface="Arial"/>
                <a:cs typeface="Arial"/>
              </a:rPr>
              <a:t>  </a:t>
            </a:r>
            <a:endParaRPr lang="ja-JP" altLang="ja-JP" sz="1600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15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894471"/>
              </p:ext>
            </p:extLst>
          </p:nvPr>
        </p:nvGraphicFramePr>
        <p:xfrm>
          <a:off x="129430" y="906042"/>
          <a:ext cx="8785035" cy="572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正方形/長方形 16"/>
          <p:cNvSpPr/>
          <p:nvPr/>
        </p:nvSpPr>
        <p:spPr bwMode="auto">
          <a:xfrm>
            <a:off x="954543" y="1100192"/>
            <a:ext cx="1447994" cy="53391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1" i="1" u="none" strike="noStrike" cap="none" normalizeH="0" baseline="0" smtClean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04160" y="987707"/>
            <a:ext cx="1571184" cy="59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200" i="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rPr>
              <a:t>Absorb</a:t>
            </a:r>
          </a:p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200" i="0" dirty="0">
                <a:solidFill>
                  <a:srgbClr val="000000"/>
                </a:solidFill>
                <a:latin typeface="Calibri"/>
                <a:ea typeface="ＭＳ Ｐゴシック"/>
                <a:cs typeface="+mn-cs"/>
              </a:rPr>
              <a:t>Xience</a:t>
            </a:r>
            <a:endParaRPr kumimoji="1" lang="ja-JP" altLang="en-US" sz="1200" i="0" dirty="0">
              <a:solidFill>
                <a:srgbClr val="000000"/>
              </a:solidFill>
              <a:latin typeface="Calibri"/>
              <a:ea typeface="ＭＳ Ｐゴシック"/>
              <a:cs typeface="+mn-cs"/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>
            <a:off x="3329103" y="1383396"/>
            <a:ext cx="8144" cy="47789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E4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/>
          <p:nvPr/>
        </p:nvCxnSpPr>
        <p:spPr bwMode="auto">
          <a:xfrm>
            <a:off x="6053916" y="1382092"/>
            <a:ext cx="8144" cy="47789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2E4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531797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000090"/>
                </a:solidFill>
              </a:rPr>
              <a:t>Conclusions 1/2</a:t>
            </a:r>
            <a:endParaRPr kumimoji="1" lang="ja-JP" altLang="en-US" dirty="0">
              <a:solidFill>
                <a:srgbClr val="00009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2565" y="780412"/>
            <a:ext cx="8029471" cy="4114800"/>
          </a:xfrm>
        </p:spPr>
        <p:txBody>
          <a:bodyPr/>
          <a:lstStyle/>
          <a:p>
            <a:r>
              <a:rPr lang="en-US" altLang="ja-JP" sz="2400" dirty="0">
                <a:solidFill>
                  <a:schemeClr val="bg2"/>
                </a:solidFill>
              </a:rPr>
              <a:t>The data presented in our report are the first randomized data published after a</a:t>
            </a:r>
            <a:r>
              <a:rPr lang="en-US" altLang="ja-JP" sz="2400" dirty="0" smtClean="0">
                <a:solidFill>
                  <a:schemeClr val="bg2"/>
                </a:solidFill>
              </a:rPr>
              <a:t> </a:t>
            </a:r>
            <a:r>
              <a:rPr lang="en-US" altLang="ja-JP" sz="2400" dirty="0">
                <a:solidFill>
                  <a:schemeClr val="bg2"/>
                </a:solidFill>
              </a:rPr>
              <a:t>period of observation of 3 years. </a:t>
            </a:r>
            <a:endParaRPr lang="en-US" altLang="ja-JP" sz="2400" dirty="0" smtClean="0">
              <a:solidFill>
                <a:schemeClr val="bg2"/>
              </a:solidFill>
            </a:endParaRPr>
          </a:p>
          <a:p>
            <a:r>
              <a:rPr lang="en-GB" altLang="ja-JP" sz="2400" dirty="0">
                <a:solidFill>
                  <a:schemeClr val="bg2"/>
                </a:solidFill>
              </a:rPr>
              <a:t>The trial did not meet its </a:t>
            </a:r>
            <a:r>
              <a:rPr lang="en-US" altLang="ja-JP" sz="2400" dirty="0" smtClean="0">
                <a:solidFill>
                  <a:schemeClr val="bg2"/>
                </a:solidFill>
              </a:rPr>
              <a:t>mechanistic</a:t>
            </a:r>
            <a:r>
              <a:rPr lang="ja-JP" altLang="en-US" sz="2400" dirty="0" smtClean="0">
                <a:solidFill>
                  <a:schemeClr val="bg2"/>
                </a:solidFill>
              </a:rPr>
              <a:t> </a:t>
            </a:r>
            <a:r>
              <a:rPr lang="en-GB" altLang="ja-JP" sz="2400" dirty="0" smtClean="0">
                <a:solidFill>
                  <a:schemeClr val="bg2"/>
                </a:solidFill>
              </a:rPr>
              <a:t>co</a:t>
            </a:r>
            <a:r>
              <a:rPr lang="en-GB" altLang="ja-JP" sz="2400" dirty="0">
                <a:solidFill>
                  <a:schemeClr val="bg2"/>
                </a:solidFill>
              </a:rPr>
              <a:t>-primary endpoints of </a:t>
            </a:r>
            <a:r>
              <a:rPr lang="en-GB" altLang="ja-JP" sz="2400" dirty="0">
                <a:solidFill>
                  <a:srgbClr val="000000"/>
                </a:solidFill>
              </a:rPr>
              <a:t>superior vasomotor reactivity because Xience showed unexpected vasomotion which had been hypothesised to be </a:t>
            </a:r>
            <a:r>
              <a:rPr lang="en-GB" altLang="ja-JP" sz="2400" dirty="0" smtClean="0">
                <a:solidFill>
                  <a:srgbClr val="000000"/>
                </a:solidFill>
              </a:rPr>
              <a:t>zero.</a:t>
            </a:r>
            <a:endParaRPr lang="en-GB" altLang="ja-JP" sz="2400" dirty="0">
              <a:solidFill>
                <a:srgbClr val="000000"/>
              </a:solidFill>
            </a:endParaRPr>
          </a:p>
          <a:p>
            <a:r>
              <a:rPr lang="en-GB" altLang="ja-JP" sz="2400" dirty="0" smtClean="0">
                <a:solidFill>
                  <a:schemeClr val="bg2"/>
                </a:solidFill>
              </a:rPr>
              <a:t>The </a:t>
            </a:r>
            <a:r>
              <a:rPr lang="en-GB" altLang="ja-JP" sz="2400" dirty="0">
                <a:solidFill>
                  <a:schemeClr val="bg2"/>
                </a:solidFill>
              </a:rPr>
              <a:t>trial did not meet its co-primary endpoints of </a:t>
            </a:r>
            <a:r>
              <a:rPr lang="en-GB" altLang="ja-JP" sz="2400" dirty="0" smtClean="0">
                <a:solidFill>
                  <a:schemeClr val="bg2"/>
                </a:solidFill>
              </a:rPr>
              <a:t>non</a:t>
            </a:r>
            <a:r>
              <a:rPr lang="en-GB" altLang="ja-JP" sz="2400" dirty="0">
                <a:solidFill>
                  <a:schemeClr val="bg2"/>
                </a:solidFill>
              </a:rPr>
              <a:t>-inferior late luminal loss with respect to Xience that was found to have lower late luminal loss </a:t>
            </a:r>
            <a:r>
              <a:rPr lang="en-GB" altLang="ja-JP" sz="2400" dirty="0" smtClean="0">
                <a:solidFill>
                  <a:schemeClr val="bg2"/>
                </a:solidFill>
              </a:rPr>
              <a:t>than </a:t>
            </a:r>
            <a:r>
              <a:rPr lang="en-GB" altLang="ja-JP" sz="2400" dirty="0">
                <a:solidFill>
                  <a:schemeClr val="bg2"/>
                </a:solidFill>
              </a:rPr>
              <a:t>Absorb</a:t>
            </a:r>
            <a:r>
              <a:rPr lang="en-GB" altLang="ja-JP" sz="2400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US" altLang="ja-JP" sz="2400" dirty="0">
                <a:solidFill>
                  <a:schemeClr val="bg2"/>
                </a:solidFill>
              </a:rPr>
              <a:t>Serial intravascular ultrasound follow-up showed a significant difference between the stable mean lumen area of Absorb as opposed to a significant loss in mean lumen area for </a:t>
            </a:r>
            <a:r>
              <a:rPr lang="en-US" altLang="ja-JP" sz="2400" dirty="0" smtClean="0">
                <a:solidFill>
                  <a:schemeClr val="bg2"/>
                </a:solidFill>
              </a:rPr>
              <a:t>Xience.</a:t>
            </a:r>
            <a:r>
              <a:rPr lang="ja-JP" altLang="ja-JP" sz="2400" dirty="0" smtClean="0">
                <a:solidFill>
                  <a:schemeClr val="bg2"/>
                </a:solidFill>
              </a:rPr>
              <a:t> </a:t>
            </a:r>
            <a:endParaRPr kumimoji="1" lang="ja-JP" alt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014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CT2016_PPT_presentation_slide-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987</Words>
  <Application>Microsoft Office PowerPoint</Application>
  <PresentationFormat>On-screen Show (4:3)</PresentationFormat>
  <Paragraphs>231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MS PGothic</vt:lpstr>
      <vt:lpstr>MS PGothic</vt:lpstr>
      <vt:lpstr>SimSun</vt:lpstr>
      <vt:lpstr>Arial</vt:lpstr>
      <vt:lpstr>Calibri</vt:lpstr>
      <vt:lpstr>Tahoma</vt:lpstr>
      <vt:lpstr>Wingdings</vt:lpstr>
      <vt:lpstr>Wingdings 2</vt:lpstr>
      <vt:lpstr>ヒラギノ角ゴ Pro W3</vt:lpstr>
      <vt:lpstr>1_TCT2016_PPT_presentation_slide-white</vt:lpstr>
      <vt:lpstr>1_CRF_2006_background</vt:lpstr>
      <vt:lpstr>PowerPoint Presentation</vt:lpstr>
      <vt:lpstr>Disclosure Statement of Financial Interest</vt:lpstr>
      <vt:lpstr>ABSORB II Study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 1/2</vt:lpstr>
      <vt:lpstr>Conclusions 2/2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Yohei Sotomi</dc:creator>
  <cp:lastModifiedBy>Checkin 024</cp:lastModifiedBy>
  <cp:revision>10</cp:revision>
  <dcterms:created xsi:type="dcterms:W3CDTF">2016-10-27T08:24:05Z</dcterms:created>
  <dcterms:modified xsi:type="dcterms:W3CDTF">2016-10-30T10:25:47Z</dcterms:modified>
</cp:coreProperties>
</file>