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jpg" ContentType="image/jp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3636" y="119972"/>
            <a:ext cx="8936726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AD192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3097" y="109860"/>
            <a:ext cx="8857805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7341" y="1570438"/>
            <a:ext cx="8409316" cy="1038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AD192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image" Target="../media/image15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Relationship Id="rId4" Type="http://schemas.openxmlformats.org/officeDocument/2006/relationships/image" Target="../media/image18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1734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500">
            <a:solidFill>
              <a:srgbClr val="AD18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509435"/>
            <a:ext cx="9144000" cy="1210310"/>
          </a:xfrm>
          <a:custGeom>
            <a:avLst/>
            <a:gdLst/>
            <a:ahLst/>
            <a:cxnLst/>
            <a:rect l="l" t="t" r="r" b="b"/>
            <a:pathLst>
              <a:path w="9144000" h="1210310">
                <a:moveTo>
                  <a:pt x="0" y="1209700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1209700"/>
                </a:lnTo>
                <a:lnTo>
                  <a:pt x="0" y="1209700"/>
                </a:lnTo>
                <a:close/>
              </a:path>
            </a:pathLst>
          </a:custGeom>
          <a:solidFill>
            <a:srgbClr val="F2EC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3990"/>
              </a:lnSpc>
              <a:spcBef>
                <a:spcPts val="100"/>
              </a:spcBef>
            </a:pPr>
            <a:r>
              <a:rPr dirty="0" spc="-5"/>
              <a:t>TAVI-PM</a:t>
            </a:r>
          </a:p>
          <a:p>
            <a:pPr algn="ctr">
              <a:lnSpc>
                <a:spcPts val="3990"/>
              </a:lnSpc>
            </a:pPr>
            <a:r>
              <a:rPr dirty="0" spc="-10">
                <a:solidFill>
                  <a:srgbClr val="000000"/>
                </a:solidFill>
              </a:rPr>
              <a:t>Post-mortem observation </a:t>
            </a:r>
            <a:r>
              <a:rPr dirty="0" spc="-5">
                <a:solidFill>
                  <a:srgbClr val="000000"/>
                </a:solidFill>
              </a:rPr>
              <a:t>study of</a:t>
            </a:r>
            <a:r>
              <a:rPr dirty="0" spc="-85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TAVI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45116" y="3454202"/>
            <a:ext cx="2652395" cy="13703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41045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Mahir Karakas  University Heart Center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Hamburg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Times New Roman"/>
              <a:cs typeface="Times New Roman"/>
            </a:endParaRPr>
          </a:p>
          <a:p>
            <a:pPr marL="965835" marR="558165" indent="-400685">
              <a:lnSpc>
                <a:spcPct val="100000"/>
              </a:lnSpc>
            </a:pPr>
            <a:r>
              <a:rPr dirty="0" sz="1400" spc="-5">
                <a:latin typeface="Arial"/>
                <a:cs typeface="Arial"/>
              </a:rPr>
              <a:t>Late breaking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TAVI  registries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5296" y="109860"/>
            <a:ext cx="728154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Preliminary results </a:t>
            </a:r>
            <a:r>
              <a:rPr dirty="0"/>
              <a:t>– </a:t>
            </a:r>
            <a:r>
              <a:rPr dirty="0" spc="-5"/>
              <a:t>Overview structural valve</a:t>
            </a:r>
            <a:r>
              <a:rPr dirty="0" spc="-85"/>
              <a:t> </a:t>
            </a:r>
            <a:r>
              <a:rPr dirty="0" spc="-5"/>
              <a:t>deterioration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56442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8575">
            <a:solidFill>
              <a:srgbClr val="AD19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825500"/>
            <a:ext cx="9144000" cy="2357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5389" y="110527"/>
            <a:ext cx="622554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Preliminary results </a:t>
            </a:r>
            <a:r>
              <a:rPr dirty="0"/>
              <a:t>– </a:t>
            </a:r>
            <a:r>
              <a:rPr dirty="0" spc="-5"/>
              <a:t>structural valve</a:t>
            </a:r>
            <a:r>
              <a:rPr dirty="0" spc="-90"/>
              <a:t> </a:t>
            </a:r>
            <a:r>
              <a:rPr dirty="0" spc="-5"/>
              <a:t>deteriorations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56442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8575">
            <a:solidFill>
              <a:srgbClr val="AD19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382236" y="4518057"/>
            <a:ext cx="23628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H&amp;E (general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morphology-fibrosis)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43176" y="761781"/>
            <a:ext cx="3872229" cy="462280"/>
          </a:xfrm>
          <a:prstGeom prst="rect">
            <a:avLst/>
          </a:prstGeom>
          <a:ln w="19050">
            <a:solidFill>
              <a:srgbClr val="B5B5B5"/>
            </a:solidFill>
          </a:ln>
        </p:spPr>
        <p:txBody>
          <a:bodyPr wrap="square" lIns="0" tIns="134620" rIns="0" bIns="0" rtlCol="0" vert="horz">
            <a:spAutoFit/>
          </a:bodyPr>
          <a:lstStyle/>
          <a:p>
            <a:pPr marL="354965">
              <a:lnSpc>
                <a:spcPct val="100000"/>
              </a:lnSpc>
              <a:spcBef>
                <a:spcPts val="1060"/>
              </a:spcBef>
            </a:pPr>
            <a:r>
              <a:rPr dirty="0" sz="1200" spc="-5" b="1">
                <a:latin typeface="Arial"/>
                <a:cs typeface="Arial"/>
              </a:rPr>
              <a:t>TAVIs post-mortem: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Immunohistochemistry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90415" y="701001"/>
            <a:ext cx="4403725" cy="3728085"/>
          </a:xfrm>
          <a:custGeom>
            <a:avLst/>
            <a:gdLst/>
            <a:ahLst/>
            <a:cxnLst/>
            <a:rect l="l" t="t" r="r" b="b"/>
            <a:pathLst>
              <a:path w="4403725" h="3728085">
                <a:moveTo>
                  <a:pt x="0" y="0"/>
                </a:moveTo>
                <a:lnTo>
                  <a:pt x="4403280" y="0"/>
                </a:lnTo>
                <a:lnTo>
                  <a:pt x="4403280" y="3727465"/>
                </a:lnTo>
                <a:lnTo>
                  <a:pt x="0" y="3727465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2F2F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628900" y="1397000"/>
            <a:ext cx="3780297" cy="2962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716454" y="2858257"/>
            <a:ext cx="16129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050" spc="-5">
                <a:latin typeface="Arial"/>
                <a:cs typeface="Arial"/>
              </a:rPr>
              <a:t>#1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76136" y="2858257"/>
            <a:ext cx="16129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050" spc="-5">
                <a:latin typeface="Arial"/>
                <a:cs typeface="Arial"/>
              </a:rPr>
              <a:t>#2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00594" y="2854515"/>
            <a:ext cx="16129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050" spc="-5">
                <a:latin typeface="Arial"/>
                <a:cs typeface="Arial"/>
              </a:rPr>
              <a:t>#3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26228" y="4132448"/>
            <a:ext cx="16129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050" spc="-5">
                <a:latin typeface="Arial"/>
                <a:cs typeface="Arial"/>
              </a:rPr>
              <a:t>#4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46685" y="4168248"/>
            <a:ext cx="16129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050" spc="-5">
                <a:latin typeface="Arial"/>
                <a:cs typeface="Arial"/>
              </a:rPr>
              <a:t>#5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00594" y="4132448"/>
            <a:ext cx="16129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050" spc="-5">
                <a:latin typeface="Arial"/>
                <a:cs typeface="Arial"/>
              </a:rPr>
              <a:t>#6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2876" y="110527"/>
            <a:ext cx="8344534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Preliminary results </a:t>
            </a:r>
            <a:r>
              <a:rPr dirty="0"/>
              <a:t>– </a:t>
            </a:r>
            <a:r>
              <a:rPr dirty="0" spc="-5"/>
              <a:t>Histological scoring</a:t>
            </a:r>
            <a:r>
              <a:rPr dirty="0" spc="-85"/>
              <a:t> </a:t>
            </a:r>
            <a:r>
              <a:rPr dirty="0" spc="-5"/>
              <a:t>(fragmentation/irregularity)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56442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8575">
            <a:solidFill>
              <a:srgbClr val="AD19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8900" y="2895600"/>
            <a:ext cx="2348630" cy="9238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8900" y="1841500"/>
            <a:ext cx="2430049" cy="821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8900" y="800100"/>
            <a:ext cx="2430049" cy="8592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86632" y="3888000"/>
            <a:ext cx="18110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08080"/>
                </a:solidFill>
                <a:latin typeface="Arial"/>
                <a:cs typeface="Arial"/>
              </a:rPr>
              <a:t>1 – </a:t>
            </a:r>
            <a:r>
              <a:rPr dirty="0" sz="1200" spc="-5">
                <a:solidFill>
                  <a:srgbClr val="808080"/>
                </a:solidFill>
                <a:latin typeface="Arial"/>
                <a:cs typeface="Arial"/>
              </a:rPr>
              <a:t>no/low fragmentation  </a:t>
            </a:r>
            <a:r>
              <a:rPr dirty="0" sz="1200">
                <a:solidFill>
                  <a:srgbClr val="808080"/>
                </a:solidFill>
                <a:latin typeface="Arial"/>
                <a:cs typeface="Arial"/>
              </a:rPr>
              <a:t>2 – </a:t>
            </a:r>
            <a:r>
              <a:rPr dirty="0" sz="1200" spc="-5">
                <a:solidFill>
                  <a:srgbClr val="808080"/>
                </a:solidFill>
                <a:latin typeface="Arial"/>
                <a:cs typeface="Arial"/>
              </a:rPr>
              <a:t>low/high</a:t>
            </a:r>
            <a:r>
              <a:rPr dirty="0" sz="1200" spc="-10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808080"/>
                </a:solidFill>
                <a:latin typeface="Arial"/>
                <a:cs typeface="Arial"/>
              </a:rPr>
              <a:t>fragmentation  </a:t>
            </a:r>
            <a:r>
              <a:rPr dirty="0" sz="1200">
                <a:solidFill>
                  <a:srgbClr val="808080"/>
                </a:solidFill>
                <a:latin typeface="Arial"/>
                <a:cs typeface="Arial"/>
              </a:rPr>
              <a:t>3 – </a:t>
            </a:r>
            <a:r>
              <a:rPr dirty="0" sz="1200" spc="-5">
                <a:solidFill>
                  <a:srgbClr val="808080"/>
                </a:solidFill>
                <a:latin typeface="Arial"/>
                <a:cs typeface="Arial"/>
              </a:rPr>
              <a:t>high</a:t>
            </a:r>
            <a:r>
              <a:rPr dirty="0" sz="1200" spc="-4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808080"/>
                </a:solidFill>
                <a:latin typeface="Arial"/>
                <a:cs typeface="Arial"/>
              </a:rPr>
              <a:t>fragmentation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2876" y="110527"/>
            <a:ext cx="8344534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Preliminary results </a:t>
            </a:r>
            <a:r>
              <a:rPr dirty="0"/>
              <a:t>– </a:t>
            </a:r>
            <a:r>
              <a:rPr dirty="0" spc="-5"/>
              <a:t>Histological scoring</a:t>
            </a:r>
            <a:r>
              <a:rPr dirty="0" spc="-85"/>
              <a:t> </a:t>
            </a:r>
            <a:r>
              <a:rPr dirty="0" spc="-5"/>
              <a:t>(fragmentation/irregularity)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56442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8575">
            <a:solidFill>
              <a:srgbClr val="AD19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243193" y="2572384"/>
            <a:ext cx="443865" cy="0"/>
          </a:xfrm>
          <a:custGeom>
            <a:avLst/>
            <a:gdLst/>
            <a:ahLst/>
            <a:cxnLst/>
            <a:rect l="l" t="t" r="r" b="b"/>
            <a:pathLst>
              <a:path w="443865" h="0">
                <a:moveTo>
                  <a:pt x="0" y="0"/>
                </a:moveTo>
                <a:lnTo>
                  <a:pt x="44360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728690" y="2572384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 h="0">
                <a:moveTo>
                  <a:pt x="0" y="0"/>
                </a:moveTo>
                <a:lnTo>
                  <a:pt x="10938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407351" y="2572384"/>
            <a:ext cx="1916430" cy="0"/>
          </a:xfrm>
          <a:custGeom>
            <a:avLst/>
            <a:gdLst/>
            <a:ahLst/>
            <a:cxnLst/>
            <a:rect l="l" t="t" r="r" b="b"/>
            <a:pathLst>
              <a:path w="1916429" h="0">
                <a:moveTo>
                  <a:pt x="0" y="0"/>
                </a:moveTo>
                <a:lnTo>
                  <a:pt x="19162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92848" y="2572384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 h="0">
                <a:moveTo>
                  <a:pt x="0" y="0"/>
                </a:moveTo>
                <a:lnTo>
                  <a:pt x="10938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63842" y="2572384"/>
            <a:ext cx="624205" cy="0"/>
          </a:xfrm>
          <a:custGeom>
            <a:avLst/>
            <a:gdLst/>
            <a:ahLst/>
            <a:cxnLst/>
            <a:rect l="l" t="t" r="r" b="b"/>
            <a:pathLst>
              <a:path w="624204" h="0">
                <a:moveTo>
                  <a:pt x="0" y="0"/>
                </a:moveTo>
                <a:lnTo>
                  <a:pt x="623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15116" y="2572384"/>
            <a:ext cx="443865" cy="0"/>
          </a:xfrm>
          <a:custGeom>
            <a:avLst/>
            <a:gdLst/>
            <a:ahLst/>
            <a:cxnLst/>
            <a:rect l="l" t="t" r="r" b="b"/>
            <a:pathLst>
              <a:path w="443864" h="0">
                <a:moveTo>
                  <a:pt x="0" y="0"/>
                </a:moveTo>
                <a:lnTo>
                  <a:pt x="44360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243193" y="2572384"/>
            <a:ext cx="443865" cy="0"/>
          </a:xfrm>
          <a:custGeom>
            <a:avLst/>
            <a:gdLst/>
            <a:ahLst/>
            <a:cxnLst/>
            <a:rect l="l" t="t" r="r" b="b"/>
            <a:pathLst>
              <a:path w="443865" h="0">
                <a:moveTo>
                  <a:pt x="0" y="0"/>
                </a:moveTo>
                <a:lnTo>
                  <a:pt x="44360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407351" y="2572384"/>
            <a:ext cx="2430780" cy="0"/>
          </a:xfrm>
          <a:custGeom>
            <a:avLst/>
            <a:gdLst/>
            <a:ahLst/>
            <a:cxnLst/>
            <a:rect l="l" t="t" r="r" b="b"/>
            <a:pathLst>
              <a:path w="2430779" h="0">
                <a:moveTo>
                  <a:pt x="0" y="0"/>
                </a:moveTo>
                <a:lnTo>
                  <a:pt x="243072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92848" y="2572384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 h="0">
                <a:moveTo>
                  <a:pt x="0" y="0"/>
                </a:moveTo>
                <a:lnTo>
                  <a:pt x="10938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863842" y="2572384"/>
            <a:ext cx="624205" cy="0"/>
          </a:xfrm>
          <a:custGeom>
            <a:avLst/>
            <a:gdLst/>
            <a:ahLst/>
            <a:cxnLst/>
            <a:rect l="l" t="t" r="r" b="b"/>
            <a:pathLst>
              <a:path w="624204" h="0">
                <a:moveTo>
                  <a:pt x="0" y="0"/>
                </a:moveTo>
                <a:lnTo>
                  <a:pt x="62388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15116" y="2572384"/>
            <a:ext cx="443865" cy="0"/>
          </a:xfrm>
          <a:custGeom>
            <a:avLst/>
            <a:gdLst/>
            <a:ahLst/>
            <a:cxnLst/>
            <a:rect l="l" t="t" r="r" b="b"/>
            <a:pathLst>
              <a:path w="443864" h="0">
                <a:moveTo>
                  <a:pt x="0" y="0"/>
                </a:moveTo>
                <a:lnTo>
                  <a:pt x="44360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015116" y="939800"/>
            <a:ext cx="5671820" cy="0"/>
          </a:xfrm>
          <a:custGeom>
            <a:avLst/>
            <a:gdLst/>
            <a:ahLst/>
            <a:cxnLst/>
            <a:rect l="l" t="t" r="r" b="b"/>
            <a:pathLst>
              <a:path w="5671820" h="0">
                <a:moveTo>
                  <a:pt x="0" y="0"/>
                </a:moveTo>
                <a:lnTo>
                  <a:pt x="567168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015116" y="939800"/>
            <a:ext cx="5671820" cy="0"/>
          </a:xfrm>
          <a:custGeom>
            <a:avLst/>
            <a:gdLst/>
            <a:ahLst/>
            <a:cxnLst/>
            <a:rect l="l" t="t" r="r" b="b"/>
            <a:pathLst>
              <a:path w="5671820" h="0">
                <a:moveTo>
                  <a:pt x="0" y="0"/>
                </a:moveTo>
                <a:lnTo>
                  <a:pt x="567168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458722" y="2409126"/>
            <a:ext cx="405130" cy="1796414"/>
          </a:xfrm>
          <a:custGeom>
            <a:avLst/>
            <a:gdLst/>
            <a:ahLst/>
            <a:cxnLst/>
            <a:rect l="l" t="t" r="r" b="b"/>
            <a:pathLst>
              <a:path w="405129" h="1796414">
                <a:moveTo>
                  <a:pt x="0" y="0"/>
                </a:moveTo>
                <a:lnTo>
                  <a:pt x="405120" y="0"/>
                </a:lnTo>
                <a:lnTo>
                  <a:pt x="405120" y="1795843"/>
                </a:lnTo>
                <a:lnTo>
                  <a:pt x="0" y="1795843"/>
                </a:lnTo>
                <a:lnTo>
                  <a:pt x="0" y="0"/>
                </a:lnTo>
                <a:close/>
              </a:path>
            </a:pathLst>
          </a:custGeom>
          <a:solidFill>
            <a:srgbClr val="BCD78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458722" y="2409126"/>
            <a:ext cx="405130" cy="1796414"/>
          </a:xfrm>
          <a:custGeom>
            <a:avLst/>
            <a:gdLst/>
            <a:ahLst/>
            <a:cxnLst/>
            <a:rect l="l" t="t" r="r" b="b"/>
            <a:pathLst>
              <a:path w="405129" h="1796414">
                <a:moveTo>
                  <a:pt x="0" y="0"/>
                </a:moveTo>
                <a:lnTo>
                  <a:pt x="405120" y="0"/>
                </a:lnTo>
                <a:lnTo>
                  <a:pt x="405120" y="1795843"/>
                </a:lnTo>
                <a:lnTo>
                  <a:pt x="0" y="179584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294564" y="3388677"/>
            <a:ext cx="405130" cy="816610"/>
          </a:xfrm>
          <a:custGeom>
            <a:avLst/>
            <a:gdLst/>
            <a:ahLst/>
            <a:cxnLst/>
            <a:rect l="l" t="t" r="r" b="b"/>
            <a:pathLst>
              <a:path w="405129" h="816610">
                <a:moveTo>
                  <a:pt x="0" y="0"/>
                </a:moveTo>
                <a:lnTo>
                  <a:pt x="405120" y="0"/>
                </a:lnTo>
                <a:lnTo>
                  <a:pt x="405120" y="816292"/>
                </a:lnTo>
                <a:lnTo>
                  <a:pt x="0" y="816292"/>
                </a:lnTo>
                <a:lnTo>
                  <a:pt x="0" y="0"/>
                </a:lnTo>
                <a:close/>
              </a:path>
            </a:pathLst>
          </a:custGeom>
          <a:solidFill>
            <a:srgbClr val="BCD78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294564" y="3388677"/>
            <a:ext cx="405130" cy="816610"/>
          </a:xfrm>
          <a:custGeom>
            <a:avLst/>
            <a:gdLst/>
            <a:ahLst/>
            <a:cxnLst/>
            <a:rect l="l" t="t" r="r" b="b"/>
            <a:pathLst>
              <a:path w="405129" h="816610">
                <a:moveTo>
                  <a:pt x="0" y="0"/>
                </a:moveTo>
                <a:lnTo>
                  <a:pt x="405120" y="0"/>
                </a:lnTo>
                <a:lnTo>
                  <a:pt x="405120" y="816292"/>
                </a:lnTo>
                <a:lnTo>
                  <a:pt x="0" y="81629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973225" y="2654014"/>
            <a:ext cx="405130" cy="1551305"/>
          </a:xfrm>
          <a:custGeom>
            <a:avLst/>
            <a:gdLst/>
            <a:ahLst/>
            <a:cxnLst/>
            <a:rect l="l" t="t" r="r" b="b"/>
            <a:pathLst>
              <a:path w="405129" h="1551304">
                <a:moveTo>
                  <a:pt x="0" y="0"/>
                </a:moveTo>
                <a:lnTo>
                  <a:pt x="405120" y="0"/>
                </a:lnTo>
                <a:lnTo>
                  <a:pt x="405120" y="1550955"/>
                </a:lnTo>
                <a:lnTo>
                  <a:pt x="0" y="1550955"/>
                </a:lnTo>
                <a:lnTo>
                  <a:pt x="0" y="0"/>
                </a:lnTo>
                <a:close/>
              </a:path>
            </a:pathLst>
          </a:custGeom>
          <a:solidFill>
            <a:srgbClr val="A8A8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973225" y="2654014"/>
            <a:ext cx="405130" cy="1551305"/>
          </a:xfrm>
          <a:custGeom>
            <a:avLst/>
            <a:gdLst/>
            <a:ahLst/>
            <a:cxnLst/>
            <a:rect l="l" t="t" r="r" b="b"/>
            <a:pathLst>
              <a:path w="405129" h="1551304">
                <a:moveTo>
                  <a:pt x="0" y="0"/>
                </a:moveTo>
                <a:lnTo>
                  <a:pt x="405120" y="0"/>
                </a:lnTo>
                <a:lnTo>
                  <a:pt x="405120" y="1550955"/>
                </a:lnTo>
                <a:lnTo>
                  <a:pt x="0" y="15509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809067" y="2735643"/>
            <a:ext cx="405130" cy="1469390"/>
          </a:xfrm>
          <a:custGeom>
            <a:avLst/>
            <a:gdLst/>
            <a:ahLst/>
            <a:cxnLst/>
            <a:rect l="l" t="t" r="r" b="b"/>
            <a:pathLst>
              <a:path w="405129" h="1469389">
                <a:moveTo>
                  <a:pt x="0" y="0"/>
                </a:moveTo>
                <a:lnTo>
                  <a:pt x="405120" y="0"/>
                </a:lnTo>
                <a:lnTo>
                  <a:pt x="405120" y="1469326"/>
                </a:lnTo>
                <a:lnTo>
                  <a:pt x="0" y="1469326"/>
                </a:lnTo>
                <a:lnTo>
                  <a:pt x="0" y="0"/>
                </a:lnTo>
                <a:close/>
              </a:path>
            </a:pathLst>
          </a:custGeom>
          <a:solidFill>
            <a:srgbClr val="A8A8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809067" y="2735643"/>
            <a:ext cx="405130" cy="1469390"/>
          </a:xfrm>
          <a:custGeom>
            <a:avLst/>
            <a:gdLst/>
            <a:ahLst/>
            <a:cxnLst/>
            <a:rect l="l" t="t" r="r" b="b"/>
            <a:pathLst>
              <a:path w="405129" h="1469389">
                <a:moveTo>
                  <a:pt x="0" y="0"/>
                </a:moveTo>
                <a:lnTo>
                  <a:pt x="405120" y="0"/>
                </a:lnTo>
                <a:lnTo>
                  <a:pt x="405120" y="1469326"/>
                </a:lnTo>
                <a:lnTo>
                  <a:pt x="0" y="14693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487728" y="1592833"/>
            <a:ext cx="405130" cy="2612390"/>
          </a:xfrm>
          <a:custGeom>
            <a:avLst/>
            <a:gdLst/>
            <a:ahLst/>
            <a:cxnLst/>
            <a:rect l="l" t="t" r="r" b="b"/>
            <a:pathLst>
              <a:path w="405129" h="2612390">
                <a:moveTo>
                  <a:pt x="0" y="0"/>
                </a:moveTo>
                <a:lnTo>
                  <a:pt x="405120" y="0"/>
                </a:lnTo>
                <a:lnTo>
                  <a:pt x="405120" y="2612135"/>
                </a:lnTo>
                <a:lnTo>
                  <a:pt x="0" y="2612135"/>
                </a:lnTo>
                <a:lnTo>
                  <a:pt x="0" y="0"/>
                </a:lnTo>
                <a:close/>
              </a:path>
            </a:pathLst>
          </a:custGeom>
          <a:solidFill>
            <a:srgbClr val="D6E3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487728" y="1592833"/>
            <a:ext cx="405130" cy="2612390"/>
          </a:xfrm>
          <a:custGeom>
            <a:avLst/>
            <a:gdLst/>
            <a:ahLst/>
            <a:cxnLst/>
            <a:rect l="l" t="t" r="r" b="b"/>
            <a:pathLst>
              <a:path w="405129" h="2612390">
                <a:moveTo>
                  <a:pt x="0" y="0"/>
                </a:moveTo>
                <a:lnTo>
                  <a:pt x="405120" y="0"/>
                </a:lnTo>
                <a:lnTo>
                  <a:pt x="405120" y="2612135"/>
                </a:lnTo>
                <a:lnTo>
                  <a:pt x="0" y="261213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323570" y="2572384"/>
            <a:ext cx="405130" cy="1632585"/>
          </a:xfrm>
          <a:custGeom>
            <a:avLst/>
            <a:gdLst/>
            <a:ahLst/>
            <a:cxnLst/>
            <a:rect l="l" t="t" r="r" b="b"/>
            <a:pathLst>
              <a:path w="405129" h="1632585">
                <a:moveTo>
                  <a:pt x="0" y="0"/>
                </a:moveTo>
                <a:lnTo>
                  <a:pt x="405120" y="0"/>
                </a:lnTo>
                <a:lnTo>
                  <a:pt x="405120" y="1632584"/>
                </a:lnTo>
                <a:lnTo>
                  <a:pt x="0" y="1632584"/>
                </a:lnTo>
                <a:lnTo>
                  <a:pt x="0" y="0"/>
                </a:lnTo>
                <a:close/>
              </a:path>
            </a:pathLst>
          </a:custGeom>
          <a:solidFill>
            <a:srgbClr val="D6E3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323570" y="2572384"/>
            <a:ext cx="405130" cy="1632585"/>
          </a:xfrm>
          <a:custGeom>
            <a:avLst/>
            <a:gdLst/>
            <a:ahLst/>
            <a:cxnLst/>
            <a:rect l="l" t="t" r="r" b="b"/>
            <a:pathLst>
              <a:path w="405129" h="1632585">
                <a:moveTo>
                  <a:pt x="0" y="0"/>
                </a:moveTo>
                <a:lnTo>
                  <a:pt x="405120" y="0"/>
                </a:lnTo>
                <a:lnTo>
                  <a:pt x="405120" y="1632584"/>
                </a:lnTo>
                <a:lnTo>
                  <a:pt x="0" y="163258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002231" y="1266316"/>
            <a:ext cx="405130" cy="2938780"/>
          </a:xfrm>
          <a:custGeom>
            <a:avLst/>
            <a:gdLst/>
            <a:ahLst/>
            <a:cxnLst/>
            <a:rect l="l" t="t" r="r" b="b"/>
            <a:pathLst>
              <a:path w="405129" h="2938779">
                <a:moveTo>
                  <a:pt x="0" y="0"/>
                </a:moveTo>
                <a:lnTo>
                  <a:pt x="405120" y="0"/>
                </a:lnTo>
                <a:lnTo>
                  <a:pt x="405120" y="2938652"/>
                </a:lnTo>
                <a:lnTo>
                  <a:pt x="0" y="293865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002231" y="1266316"/>
            <a:ext cx="405130" cy="2938780"/>
          </a:xfrm>
          <a:custGeom>
            <a:avLst/>
            <a:gdLst/>
            <a:ahLst/>
            <a:cxnLst/>
            <a:rect l="l" t="t" r="r" b="b"/>
            <a:pathLst>
              <a:path w="405129" h="2938779">
                <a:moveTo>
                  <a:pt x="0" y="0"/>
                </a:moveTo>
                <a:lnTo>
                  <a:pt x="405120" y="0"/>
                </a:lnTo>
                <a:lnTo>
                  <a:pt x="405120" y="2938652"/>
                </a:lnTo>
                <a:lnTo>
                  <a:pt x="0" y="293865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002231" y="1266316"/>
            <a:ext cx="405130" cy="2938780"/>
          </a:xfrm>
          <a:custGeom>
            <a:avLst/>
            <a:gdLst/>
            <a:ahLst/>
            <a:cxnLst/>
            <a:rect l="l" t="t" r="r" b="b"/>
            <a:pathLst>
              <a:path w="405129" h="2938779">
                <a:moveTo>
                  <a:pt x="0" y="0"/>
                </a:moveTo>
                <a:lnTo>
                  <a:pt x="405120" y="0"/>
                </a:lnTo>
                <a:lnTo>
                  <a:pt x="405120" y="2938652"/>
                </a:lnTo>
                <a:lnTo>
                  <a:pt x="0" y="293865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838073" y="1184687"/>
            <a:ext cx="405130" cy="3020695"/>
          </a:xfrm>
          <a:custGeom>
            <a:avLst/>
            <a:gdLst/>
            <a:ahLst/>
            <a:cxnLst/>
            <a:rect l="l" t="t" r="r" b="b"/>
            <a:pathLst>
              <a:path w="405129" h="3020695">
                <a:moveTo>
                  <a:pt x="0" y="0"/>
                </a:moveTo>
                <a:lnTo>
                  <a:pt x="405120" y="0"/>
                </a:lnTo>
                <a:lnTo>
                  <a:pt x="405120" y="3020281"/>
                </a:lnTo>
                <a:lnTo>
                  <a:pt x="0" y="302028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838073" y="1184687"/>
            <a:ext cx="405130" cy="3020695"/>
          </a:xfrm>
          <a:custGeom>
            <a:avLst/>
            <a:gdLst/>
            <a:ahLst/>
            <a:cxnLst/>
            <a:rect l="l" t="t" r="r" b="b"/>
            <a:pathLst>
              <a:path w="405129" h="3020695">
                <a:moveTo>
                  <a:pt x="0" y="0"/>
                </a:moveTo>
                <a:lnTo>
                  <a:pt x="405120" y="0"/>
                </a:lnTo>
                <a:lnTo>
                  <a:pt x="405120" y="3020281"/>
                </a:lnTo>
                <a:lnTo>
                  <a:pt x="0" y="302028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838073" y="1184687"/>
            <a:ext cx="405130" cy="3020695"/>
          </a:xfrm>
          <a:custGeom>
            <a:avLst/>
            <a:gdLst/>
            <a:ahLst/>
            <a:cxnLst/>
            <a:rect l="l" t="t" r="r" b="b"/>
            <a:pathLst>
              <a:path w="405129" h="3020695">
                <a:moveTo>
                  <a:pt x="0" y="0"/>
                </a:moveTo>
                <a:lnTo>
                  <a:pt x="405120" y="0"/>
                </a:lnTo>
                <a:lnTo>
                  <a:pt x="405120" y="3020281"/>
                </a:lnTo>
                <a:lnTo>
                  <a:pt x="0" y="302028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015116" y="4204969"/>
            <a:ext cx="5671820" cy="0"/>
          </a:xfrm>
          <a:custGeom>
            <a:avLst/>
            <a:gdLst/>
            <a:ahLst/>
            <a:cxnLst/>
            <a:rect l="l" t="t" r="r" b="b"/>
            <a:pathLst>
              <a:path w="5671820" h="0">
                <a:moveTo>
                  <a:pt x="0" y="0"/>
                </a:moveTo>
                <a:lnTo>
                  <a:pt x="567168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015116" y="4204969"/>
            <a:ext cx="5671820" cy="0"/>
          </a:xfrm>
          <a:custGeom>
            <a:avLst/>
            <a:gdLst/>
            <a:ahLst/>
            <a:cxnLst/>
            <a:rect l="l" t="t" r="r" b="b"/>
            <a:pathLst>
              <a:path w="5671820" h="0">
                <a:moveTo>
                  <a:pt x="0" y="0"/>
                </a:moveTo>
                <a:lnTo>
                  <a:pt x="567168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015116" y="4204969"/>
            <a:ext cx="0" cy="41910"/>
          </a:xfrm>
          <a:custGeom>
            <a:avLst/>
            <a:gdLst/>
            <a:ahLst/>
            <a:cxnLst/>
            <a:rect l="l" t="t" r="r" b="b"/>
            <a:pathLst>
              <a:path w="0" h="41910">
                <a:moveTo>
                  <a:pt x="0" y="0"/>
                </a:moveTo>
                <a:lnTo>
                  <a:pt x="0" y="4190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015116" y="4204969"/>
            <a:ext cx="0" cy="41910"/>
          </a:xfrm>
          <a:custGeom>
            <a:avLst/>
            <a:gdLst/>
            <a:ahLst/>
            <a:cxnLst/>
            <a:rect l="l" t="t" r="r" b="b"/>
            <a:pathLst>
              <a:path w="0" h="41910">
                <a:moveTo>
                  <a:pt x="0" y="0"/>
                </a:moveTo>
                <a:lnTo>
                  <a:pt x="0" y="4190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850957" y="4204969"/>
            <a:ext cx="0" cy="41910"/>
          </a:xfrm>
          <a:custGeom>
            <a:avLst/>
            <a:gdLst/>
            <a:ahLst/>
            <a:cxnLst/>
            <a:rect l="l" t="t" r="r" b="b"/>
            <a:pathLst>
              <a:path w="0" h="41910">
                <a:moveTo>
                  <a:pt x="0" y="0"/>
                </a:moveTo>
                <a:lnTo>
                  <a:pt x="0" y="4190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850957" y="4204969"/>
            <a:ext cx="0" cy="41910"/>
          </a:xfrm>
          <a:custGeom>
            <a:avLst/>
            <a:gdLst/>
            <a:ahLst/>
            <a:cxnLst/>
            <a:rect l="l" t="t" r="r" b="b"/>
            <a:pathLst>
              <a:path w="0" h="41910">
                <a:moveTo>
                  <a:pt x="0" y="0"/>
                </a:moveTo>
                <a:lnTo>
                  <a:pt x="0" y="4190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8686800" y="4204969"/>
            <a:ext cx="0" cy="41910"/>
          </a:xfrm>
          <a:custGeom>
            <a:avLst/>
            <a:gdLst/>
            <a:ahLst/>
            <a:cxnLst/>
            <a:rect l="l" t="t" r="r" b="b"/>
            <a:pathLst>
              <a:path w="0" h="41910">
                <a:moveTo>
                  <a:pt x="0" y="0"/>
                </a:moveTo>
                <a:lnTo>
                  <a:pt x="0" y="4190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8686800" y="4204969"/>
            <a:ext cx="0" cy="41910"/>
          </a:xfrm>
          <a:custGeom>
            <a:avLst/>
            <a:gdLst/>
            <a:ahLst/>
            <a:cxnLst/>
            <a:rect l="l" t="t" r="r" b="b"/>
            <a:pathLst>
              <a:path w="0" h="41910">
                <a:moveTo>
                  <a:pt x="0" y="0"/>
                </a:moveTo>
                <a:lnTo>
                  <a:pt x="0" y="4190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4261587" y="4296894"/>
            <a:ext cx="341630" cy="1562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15"/>
              </a:lnSpc>
            </a:pPr>
            <a:r>
              <a:rPr dirty="0" sz="1100" spc="-5" b="1">
                <a:solidFill>
                  <a:srgbClr val="595959"/>
                </a:solidFill>
                <a:latin typeface="Arial"/>
                <a:cs typeface="Arial"/>
              </a:rPr>
              <a:t>Apex</a:t>
            </a:r>
            <a:endParaRPr sz="11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105366" y="4296894"/>
            <a:ext cx="334010" cy="1562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15"/>
              </a:lnSpc>
            </a:pPr>
            <a:r>
              <a:rPr dirty="0" sz="1100" spc="-5" b="1">
                <a:solidFill>
                  <a:srgbClr val="595959"/>
                </a:solidFill>
                <a:latin typeface="Arial"/>
                <a:cs typeface="Arial"/>
              </a:rPr>
              <a:t>Base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812256" y="4104590"/>
            <a:ext cx="10350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595959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812256" y="2472005"/>
            <a:ext cx="10350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595959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812256" y="839421"/>
            <a:ext cx="10350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595959"/>
                </a:solidFill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178745" y="4635660"/>
            <a:ext cx="54927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595959"/>
                </a:solidFill>
                <a:latin typeface="Arial"/>
                <a:cs typeface="Arial"/>
              </a:rPr>
              <a:t>&lt; 1</a:t>
            </a:r>
            <a:r>
              <a:rPr dirty="0" sz="1100" spc="-95" b="1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595959"/>
                </a:solidFill>
                <a:latin typeface="Arial"/>
                <a:cs typeface="Arial"/>
              </a:rPr>
              <a:t>year</a:t>
            </a:r>
            <a:endParaRPr sz="11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078288" y="4698320"/>
            <a:ext cx="75565" cy="75565"/>
          </a:xfrm>
          <a:custGeom>
            <a:avLst/>
            <a:gdLst/>
            <a:ahLst/>
            <a:cxnLst/>
            <a:rect l="l" t="t" r="r" b="b"/>
            <a:pathLst>
              <a:path w="75564" h="75564">
                <a:moveTo>
                  <a:pt x="0" y="0"/>
                </a:moveTo>
                <a:lnTo>
                  <a:pt x="75437" y="0"/>
                </a:lnTo>
                <a:lnTo>
                  <a:pt x="75437" y="75437"/>
                </a:lnTo>
                <a:lnTo>
                  <a:pt x="0" y="7543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078288" y="4698320"/>
            <a:ext cx="75565" cy="75565"/>
          </a:xfrm>
          <a:custGeom>
            <a:avLst/>
            <a:gdLst/>
            <a:ahLst/>
            <a:cxnLst/>
            <a:rect l="l" t="t" r="r" b="b"/>
            <a:pathLst>
              <a:path w="75564" h="75564">
                <a:moveTo>
                  <a:pt x="0" y="0"/>
                </a:moveTo>
                <a:lnTo>
                  <a:pt x="75437" y="0"/>
                </a:lnTo>
                <a:lnTo>
                  <a:pt x="75437" y="75437"/>
                </a:lnTo>
                <a:lnTo>
                  <a:pt x="0" y="75437"/>
                </a:lnTo>
                <a:lnTo>
                  <a:pt x="0" y="0"/>
                </a:lnTo>
                <a:close/>
              </a:path>
            </a:pathLst>
          </a:custGeom>
          <a:solidFill>
            <a:srgbClr val="BCD78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078288" y="4698320"/>
            <a:ext cx="75565" cy="75565"/>
          </a:xfrm>
          <a:custGeom>
            <a:avLst/>
            <a:gdLst/>
            <a:ahLst/>
            <a:cxnLst/>
            <a:rect l="l" t="t" r="r" b="b"/>
            <a:pathLst>
              <a:path w="75564" h="75564">
                <a:moveTo>
                  <a:pt x="0" y="0"/>
                </a:moveTo>
                <a:lnTo>
                  <a:pt x="75437" y="0"/>
                </a:lnTo>
                <a:lnTo>
                  <a:pt x="75437" y="75437"/>
                </a:lnTo>
                <a:lnTo>
                  <a:pt x="0" y="7543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4943242" y="4635660"/>
            <a:ext cx="63119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 b="1">
                <a:solidFill>
                  <a:srgbClr val="595959"/>
                </a:solidFill>
                <a:latin typeface="Arial"/>
                <a:cs typeface="Arial"/>
              </a:rPr>
              <a:t>1-2</a:t>
            </a:r>
            <a:r>
              <a:rPr dirty="0" sz="1100" spc="-70" b="1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595959"/>
                </a:solidFill>
                <a:latin typeface="Arial"/>
                <a:cs typeface="Arial"/>
              </a:rPr>
              <a:t>years</a:t>
            </a:r>
            <a:endParaRPr sz="11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842785" y="4698320"/>
            <a:ext cx="75565" cy="75565"/>
          </a:xfrm>
          <a:custGeom>
            <a:avLst/>
            <a:gdLst/>
            <a:ahLst/>
            <a:cxnLst/>
            <a:rect l="l" t="t" r="r" b="b"/>
            <a:pathLst>
              <a:path w="75564" h="75564">
                <a:moveTo>
                  <a:pt x="0" y="0"/>
                </a:moveTo>
                <a:lnTo>
                  <a:pt x="75437" y="0"/>
                </a:lnTo>
                <a:lnTo>
                  <a:pt x="75437" y="75437"/>
                </a:lnTo>
                <a:lnTo>
                  <a:pt x="0" y="7543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842785" y="4698320"/>
            <a:ext cx="75565" cy="75565"/>
          </a:xfrm>
          <a:custGeom>
            <a:avLst/>
            <a:gdLst/>
            <a:ahLst/>
            <a:cxnLst/>
            <a:rect l="l" t="t" r="r" b="b"/>
            <a:pathLst>
              <a:path w="75564" h="75564">
                <a:moveTo>
                  <a:pt x="0" y="0"/>
                </a:moveTo>
                <a:lnTo>
                  <a:pt x="75437" y="0"/>
                </a:lnTo>
                <a:lnTo>
                  <a:pt x="75437" y="75437"/>
                </a:lnTo>
                <a:lnTo>
                  <a:pt x="0" y="75437"/>
                </a:lnTo>
                <a:lnTo>
                  <a:pt x="0" y="0"/>
                </a:lnTo>
                <a:close/>
              </a:path>
            </a:pathLst>
          </a:custGeom>
          <a:solidFill>
            <a:srgbClr val="A8A8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842785" y="4698320"/>
            <a:ext cx="75565" cy="75565"/>
          </a:xfrm>
          <a:custGeom>
            <a:avLst/>
            <a:gdLst/>
            <a:ahLst/>
            <a:cxnLst/>
            <a:rect l="l" t="t" r="r" b="b"/>
            <a:pathLst>
              <a:path w="75564" h="75564">
                <a:moveTo>
                  <a:pt x="0" y="0"/>
                </a:moveTo>
                <a:lnTo>
                  <a:pt x="75437" y="0"/>
                </a:lnTo>
                <a:lnTo>
                  <a:pt x="75437" y="75437"/>
                </a:lnTo>
                <a:lnTo>
                  <a:pt x="0" y="7543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5790288" y="4635660"/>
            <a:ext cx="63119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 b="1">
                <a:solidFill>
                  <a:srgbClr val="595959"/>
                </a:solidFill>
                <a:latin typeface="Arial"/>
                <a:cs typeface="Arial"/>
              </a:rPr>
              <a:t>2-4</a:t>
            </a:r>
            <a:r>
              <a:rPr dirty="0" sz="1100" spc="-70" b="1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595959"/>
                </a:solidFill>
                <a:latin typeface="Arial"/>
                <a:cs typeface="Arial"/>
              </a:rPr>
              <a:t>years</a:t>
            </a:r>
            <a:endParaRPr sz="11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689831" y="4698320"/>
            <a:ext cx="75565" cy="75565"/>
          </a:xfrm>
          <a:custGeom>
            <a:avLst/>
            <a:gdLst/>
            <a:ahLst/>
            <a:cxnLst/>
            <a:rect l="l" t="t" r="r" b="b"/>
            <a:pathLst>
              <a:path w="75564" h="75564">
                <a:moveTo>
                  <a:pt x="0" y="0"/>
                </a:moveTo>
                <a:lnTo>
                  <a:pt x="75437" y="0"/>
                </a:lnTo>
                <a:lnTo>
                  <a:pt x="75437" y="75437"/>
                </a:lnTo>
                <a:lnTo>
                  <a:pt x="0" y="7543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689831" y="4698320"/>
            <a:ext cx="75565" cy="75565"/>
          </a:xfrm>
          <a:custGeom>
            <a:avLst/>
            <a:gdLst/>
            <a:ahLst/>
            <a:cxnLst/>
            <a:rect l="l" t="t" r="r" b="b"/>
            <a:pathLst>
              <a:path w="75564" h="75564">
                <a:moveTo>
                  <a:pt x="0" y="0"/>
                </a:moveTo>
                <a:lnTo>
                  <a:pt x="75437" y="0"/>
                </a:lnTo>
                <a:lnTo>
                  <a:pt x="75437" y="75437"/>
                </a:lnTo>
                <a:lnTo>
                  <a:pt x="0" y="75437"/>
                </a:lnTo>
                <a:lnTo>
                  <a:pt x="0" y="0"/>
                </a:lnTo>
                <a:close/>
              </a:path>
            </a:pathLst>
          </a:custGeom>
          <a:solidFill>
            <a:srgbClr val="D6E3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5689831" y="4698320"/>
            <a:ext cx="75565" cy="75565"/>
          </a:xfrm>
          <a:custGeom>
            <a:avLst/>
            <a:gdLst/>
            <a:ahLst/>
            <a:cxnLst/>
            <a:rect l="l" t="t" r="r" b="b"/>
            <a:pathLst>
              <a:path w="75564" h="75564">
                <a:moveTo>
                  <a:pt x="0" y="0"/>
                </a:moveTo>
                <a:lnTo>
                  <a:pt x="75437" y="0"/>
                </a:lnTo>
                <a:lnTo>
                  <a:pt x="75437" y="75437"/>
                </a:lnTo>
                <a:lnTo>
                  <a:pt x="0" y="7543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6637335" y="4635660"/>
            <a:ext cx="62738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595959"/>
                </a:solidFill>
                <a:latin typeface="Arial"/>
                <a:cs typeface="Arial"/>
              </a:rPr>
              <a:t>&gt; 4</a:t>
            </a:r>
            <a:r>
              <a:rPr dirty="0" sz="1100" spc="-95" b="1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595959"/>
                </a:solidFill>
                <a:latin typeface="Arial"/>
                <a:cs typeface="Arial"/>
              </a:rPr>
              <a:t>years</a:t>
            </a:r>
            <a:endParaRPr sz="11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536878" y="4698320"/>
            <a:ext cx="75565" cy="75565"/>
          </a:xfrm>
          <a:custGeom>
            <a:avLst/>
            <a:gdLst/>
            <a:ahLst/>
            <a:cxnLst/>
            <a:rect l="l" t="t" r="r" b="b"/>
            <a:pathLst>
              <a:path w="75565" h="75564">
                <a:moveTo>
                  <a:pt x="0" y="0"/>
                </a:moveTo>
                <a:lnTo>
                  <a:pt x="75437" y="0"/>
                </a:lnTo>
                <a:lnTo>
                  <a:pt x="75437" y="75437"/>
                </a:lnTo>
                <a:lnTo>
                  <a:pt x="0" y="7543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6536878" y="4698320"/>
            <a:ext cx="75565" cy="75565"/>
          </a:xfrm>
          <a:custGeom>
            <a:avLst/>
            <a:gdLst/>
            <a:ahLst/>
            <a:cxnLst/>
            <a:rect l="l" t="t" r="r" b="b"/>
            <a:pathLst>
              <a:path w="75565" h="75564">
                <a:moveTo>
                  <a:pt x="0" y="0"/>
                </a:moveTo>
                <a:lnTo>
                  <a:pt x="75437" y="0"/>
                </a:lnTo>
                <a:lnTo>
                  <a:pt x="75437" y="75437"/>
                </a:lnTo>
                <a:lnTo>
                  <a:pt x="0" y="75437"/>
                </a:lnTo>
                <a:lnTo>
                  <a:pt x="0" y="0"/>
                </a:lnTo>
                <a:close/>
              </a:path>
            </a:pathLst>
          </a:custGeom>
          <a:solidFill>
            <a:srgbClr val="EFEF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6536878" y="4698320"/>
            <a:ext cx="75565" cy="75565"/>
          </a:xfrm>
          <a:custGeom>
            <a:avLst/>
            <a:gdLst/>
            <a:ahLst/>
            <a:cxnLst/>
            <a:rect l="l" t="t" r="r" b="b"/>
            <a:pathLst>
              <a:path w="75565" h="75564">
                <a:moveTo>
                  <a:pt x="0" y="0"/>
                </a:moveTo>
                <a:lnTo>
                  <a:pt x="75437" y="0"/>
                </a:lnTo>
                <a:lnTo>
                  <a:pt x="75437" y="75437"/>
                </a:lnTo>
                <a:lnTo>
                  <a:pt x="0" y="7543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4193049" y="4298648"/>
            <a:ext cx="591820" cy="238125"/>
          </a:xfrm>
          <a:custGeom>
            <a:avLst/>
            <a:gdLst/>
            <a:ahLst/>
            <a:cxnLst/>
            <a:rect l="l" t="t" r="r" b="b"/>
            <a:pathLst>
              <a:path w="591820" h="238125">
                <a:moveTo>
                  <a:pt x="0" y="0"/>
                </a:moveTo>
                <a:lnTo>
                  <a:pt x="591692" y="0"/>
                </a:lnTo>
                <a:lnTo>
                  <a:pt x="591692" y="238125"/>
                </a:lnTo>
                <a:lnTo>
                  <a:pt x="0" y="2381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7040898" y="4241879"/>
            <a:ext cx="591820" cy="238125"/>
          </a:xfrm>
          <a:custGeom>
            <a:avLst/>
            <a:gdLst/>
            <a:ahLst/>
            <a:cxnLst/>
            <a:rect l="l" t="t" r="r" b="b"/>
            <a:pathLst>
              <a:path w="591820" h="238125">
                <a:moveTo>
                  <a:pt x="0" y="0"/>
                </a:moveTo>
                <a:lnTo>
                  <a:pt x="591692" y="0"/>
                </a:lnTo>
                <a:lnTo>
                  <a:pt x="591692" y="238125"/>
                </a:lnTo>
                <a:lnTo>
                  <a:pt x="0" y="2381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 txBox="1"/>
          <p:nvPr/>
        </p:nvSpPr>
        <p:spPr>
          <a:xfrm>
            <a:off x="3995311" y="4327809"/>
            <a:ext cx="979169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 b="1">
                <a:solidFill>
                  <a:srgbClr val="808080"/>
                </a:solidFill>
                <a:latin typeface="Arial"/>
                <a:cs typeface="Arial"/>
              </a:rPr>
              <a:t>Apex of</a:t>
            </a:r>
            <a:r>
              <a:rPr dirty="0" sz="1100" spc="-80" b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808080"/>
                </a:solidFill>
                <a:latin typeface="Arial"/>
                <a:cs typeface="Arial"/>
              </a:rPr>
              <a:t>leaflet</a:t>
            </a:r>
            <a:endParaRPr sz="11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789184" y="4317141"/>
            <a:ext cx="97218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 b="1">
                <a:solidFill>
                  <a:srgbClr val="808080"/>
                </a:solidFill>
                <a:latin typeface="Arial"/>
                <a:cs typeface="Arial"/>
              </a:rPr>
              <a:t>Base of</a:t>
            </a:r>
            <a:r>
              <a:rPr dirty="0" sz="1100" spc="-70" b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808080"/>
                </a:solidFill>
                <a:latin typeface="Arial"/>
                <a:cs typeface="Arial"/>
              </a:rPr>
              <a:t>leaflet</a:t>
            </a:r>
            <a:endParaRPr sz="11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88900" y="2895600"/>
            <a:ext cx="2348630" cy="9238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88900" y="1841500"/>
            <a:ext cx="2430049" cy="821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88900" y="800100"/>
            <a:ext cx="2430049" cy="8592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 txBox="1"/>
          <p:nvPr/>
        </p:nvSpPr>
        <p:spPr>
          <a:xfrm>
            <a:off x="286632" y="3888000"/>
            <a:ext cx="18110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08080"/>
                </a:solidFill>
                <a:latin typeface="Arial"/>
                <a:cs typeface="Arial"/>
              </a:rPr>
              <a:t>1 – </a:t>
            </a:r>
            <a:r>
              <a:rPr dirty="0" sz="1200" spc="-5">
                <a:solidFill>
                  <a:srgbClr val="808080"/>
                </a:solidFill>
                <a:latin typeface="Arial"/>
                <a:cs typeface="Arial"/>
              </a:rPr>
              <a:t>no/low fragmentation  </a:t>
            </a:r>
            <a:r>
              <a:rPr dirty="0" sz="1200">
                <a:solidFill>
                  <a:srgbClr val="808080"/>
                </a:solidFill>
                <a:latin typeface="Arial"/>
                <a:cs typeface="Arial"/>
              </a:rPr>
              <a:t>2 – </a:t>
            </a:r>
            <a:r>
              <a:rPr dirty="0" sz="1200" spc="-5">
                <a:solidFill>
                  <a:srgbClr val="808080"/>
                </a:solidFill>
                <a:latin typeface="Arial"/>
                <a:cs typeface="Arial"/>
              </a:rPr>
              <a:t>low/high</a:t>
            </a:r>
            <a:r>
              <a:rPr dirty="0" sz="1200" spc="-10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808080"/>
                </a:solidFill>
                <a:latin typeface="Arial"/>
                <a:cs typeface="Arial"/>
              </a:rPr>
              <a:t>fragmentation  </a:t>
            </a:r>
            <a:r>
              <a:rPr dirty="0" sz="1200">
                <a:solidFill>
                  <a:srgbClr val="808080"/>
                </a:solidFill>
                <a:latin typeface="Arial"/>
                <a:cs typeface="Arial"/>
              </a:rPr>
              <a:t>3 – </a:t>
            </a:r>
            <a:r>
              <a:rPr dirty="0" sz="1200" spc="-5">
                <a:solidFill>
                  <a:srgbClr val="808080"/>
                </a:solidFill>
                <a:latin typeface="Arial"/>
                <a:cs typeface="Arial"/>
              </a:rPr>
              <a:t>high</a:t>
            </a:r>
            <a:r>
              <a:rPr dirty="0" sz="1200" spc="-4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808080"/>
                </a:solidFill>
                <a:latin typeface="Arial"/>
                <a:cs typeface="Arial"/>
              </a:rPr>
              <a:t>fragmentation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678865" y="1957155"/>
            <a:ext cx="0" cy="457200"/>
          </a:xfrm>
          <a:custGeom>
            <a:avLst/>
            <a:gdLst/>
            <a:ahLst/>
            <a:cxnLst/>
            <a:rect l="l" t="t" r="r" b="b"/>
            <a:pathLst>
              <a:path w="0"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3656005" y="1957155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 h="0">
                <a:moveTo>
                  <a:pt x="4571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7536023" y="2257710"/>
            <a:ext cx="0" cy="318135"/>
          </a:xfrm>
          <a:custGeom>
            <a:avLst/>
            <a:gdLst/>
            <a:ahLst/>
            <a:cxnLst/>
            <a:rect l="l" t="t" r="r" b="b"/>
            <a:pathLst>
              <a:path w="0" h="318135">
                <a:moveTo>
                  <a:pt x="0" y="0"/>
                </a:moveTo>
                <a:lnTo>
                  <a:pt x="0" y="31765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7472227" y="2257711"/>
            <a:ext cx="127635" cy="0"/>
          </a:xfrm>
          <a:custGeom>
            <a:avLst/>
            <a:gdLst/>
            <a:ahLst/>
            <a:cxnLst/>
            <a:rect l="l" t="t" r="r" b="b"/>
            <a:pathLst>
              <a:path w="127634" h="0">
                <a:moveTo>
                  <a:pt x="12759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4183617" y="2079541"/>
            <a:ext cx="0" cy="584835"/>
          </a:xfrm>
          <a:custGeom>
            <a:avLst/>
            <a:gdLst/>
            <a:ahLst/>
            <a:cxnLst/>
            <a:rect l="l" t="t" r="r" b="b"/>
            <a:pathLst>
              <a:path w="0" h="584835">
                <a:moveTo>
                  <a:pt x="0" y="0"/>
                </a:moveTo>
                <a:lnTo>
                  <a:pt x="0" y="5846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4151718" y="2079541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 h="0">
                <a:moveTo>
                  <a:pt x="6379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8054095" y="706172"/>
            <a:ext cx="0" cy="480695"/>
          </a:xfrm>
          <a:custGeom>
            <a:avLst/>
            <a:gdLst/>
            <a:ahLst/>
            <a:cxnLst/>
            <a:rect l="l" t="t" r="r" b="b"/>
            <a:pathLst>
              <a:path w="0" h="480694">
                <a:moveTo>
                  <a:pt x="0" y="0"/>
                </a:moveTo>
                <a:lnTo>
                  <a:pt x="0" y="48023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7990299" y="706172"/>
            <a:ext cx="127635" cy="0"/>
          </a:xfrm>
          <a:custGeom>
            <a:avLst/>
            <a:gdLst/>
            <a:ahLst/>
            <a:cxnLst/>
            <a:rect l="l" t="t" r="r" b="b"/>
            <a:pathLst>
              <a:path w="127634" h="0">
                <a:moveTo>
                  <a:pt x="12759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5222068" y="1000225"/>
            <a:ext cx="0" cy="261620"/>
          </a:xfrm>
          <a:custGeom>
            <a:avLst/>
            <a:gdLst/>
            <a:ahLst/>
            <a:cxnLst/>
            <a:rect l="l" t="t" r="r" b="b"/>
            <a:pathLst>
              <a:path w="0" h="261619">
                <a:moveTo>
                  <a:pt x="0" y="0"/>
                </a:moveTo>
                <a:lnTo>
                  <a:pt x="0" y="2614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5158272" y="1000225"/>
            <a:ext cx="127635" cy="0"/>
          </a:xfrm>
          <a:custGeom>
            <a:avLst/>
            <a:gdLst/>
            <a:ahLst/>
            <a:cxnLst/>
            <a:rect l="l" t="t" r="r" b="b"/>
            <a:pathLst>
              <a:path w="127635" h="0">
                <a:moveTo>
                  <a:pt x="12759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4708838" y="1111574"/>
            <a:ext cx="0" cy="474345"/>
          </a:xfrm>
          <a:custGeom>
            <a:avLst/>
            <a:gdLst/>
            <a:ahLst/>
            <a:cxnLst/>
            <a:rect l="l" t="t" r="r" b="b"/>
            <a:pathLst>
              <a:path w="0" h="474344">
                <a:moveTo>
                  <a:pt x="0" y="0"/>
                </a:moveTo>
                <a:lnTo>
                  <a:pt x="0" y="47415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4619968" y="1111574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 h="0">
                <a:moveTo>
                  <a:pt x="17773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7007136" y="2079540"/>
            <a:ext cx="0" cy="669925"/>
          </a:xfrm>
          <a:custGeom>
            <a:avLst/>
            <a:gdLst/>
            <a:ahLst/>
            <a:cxnLst/>
            <a:rect l="l" t="t" r="r" b="b"/>
            <a:pathLst>
              <a:path w="0" h="669925">
                <a:moveTo>
                  <a:pt x="0" y="0"/>
                </a:moveTo>
                <a:lnTo>
                  <a:pt x="0" y="66944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6935447" y="2079541"/>
            <a:ext cx="143510" cy="0"/>
          </a:xfrm>
          <a:custGeom>
            <a:avLst/>
            <a:gdLst/>
            <a:ahLst/>
            <a:cxnLst/>
            <a:rect l="l" t="t" r="r" b="b"/>
            <a:pathLst>
              <a:path w="143509" h="0">
                <a:moveTo>
                  <a:pt x="14337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6503196" y="3022778"/>
            <a:ext cx="0" cy="380365"/>
          </a:xfrm>
          <a:custGeom>
            <a:avLst/>
            <a:gdLst/>
            <a:ahLst/>
            <a:cxnLst/>
            <a:rect l="l" t="t" r="r" b="b"/>
            <a:pathLst>
              <a:path w="0" h="380364">
                <a:moveTo>
                  <a:pt x="0" y="0"/>
                </a:moveTo>
                <a:lnTo>
                  <a:pt x="0" y="3801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6439400" y="3022778"/>
            <a:ext cx="127635" cy="0"/>
          </a:xfrm>
          <a:custGeom>
            <a:avLst/>
            <a:gdLst/>
            <a:ahLst/>
            <a:cxnLst/>
            <a:rect l="l" t="t" r="r" b="b"/>
            <a:pathLst>
              <a:path w="127634" h="0">
                <a:moveTo>
                  <a:pt x="12759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6489" y="111229"/>
            <a:ext cx="560578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/>
              <a:t>Preliminary results </a:t>
            </a:r>
            <a:r>
              <a:rPr dirty="0" sz="1800"/>
              <a:t>– </a:t>
            </a:r>
            <a:r>
              <a:rPr dirty="0" sz="1800" spc="-5"/>
              <a:t>structural valve</a:t>
            </a:r>
            <a:r>
              <a:rPr dirty="0" sz="1800" spc="-90"/>
              <a:t> </a:t>
            </a:r>
            <a:r>
              <a:rPr dirty="0" sz="1800" spc="-5"/>
              <a:t>deteriorations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0" y="56442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8575">
            <a:solidFill>
              <a:srgbClr val="AD19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6627" y="715782"/>
            <a:ext cx="4485640" cy="3783965"/>
          </a:xfrm>
          <a:custGeom>
            <a:avLst/>
            <a:gdLst/>
            <a:ahLst/>
            <a:cxnLst/>
            <a:rect l="l" t="t" r="r" b="b"/>
            <a:pathLst>
              <a:path w="4485640" h="3783965">
                <a:moveTo>
                  <a:pt x="0" y="0"/>
                </a:moveTo>
                <a:lnTo>
                  <a:pt x="4485372" y="0"/>
                </a:lnTo>
                <a:lnTo>
                  <a:pt x="4485372" y="3783401"/>
                </a:lnTo>
                <a:lnTo>
                  <a:pt x="0" y="3783401"/>
                </a:lnTo>
                <a:lnTo>
                  <a:pt x="0" y="0"/>
                </a:lnTo>
                <a:close/>
              </a:path>
            </a:pathLst>
          </a:custGeom>
          <a:solidFill>
            <a:srgbClr val="D1D1D1">
              <a:alpha val="784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7800" y="876300"/>
            <a:ext cx="4389499" cy="35725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442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8575">
            <a:solidFill>
              <a:srgbClr val="AD19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6627" y="715782"/>
            <a:ext cx="4485640" cy="3783965"/>
          </a:xfrm>
          <a:custGeom>
            <a:avLst/>
            <a:gdLst/>
            <a:ahLst/>
            <a:cxnLst/>
            <a:rect l="l" t="t" r="r" b="b"/>
            <a:pathLst>
              <a:path w="4485640" h="3783965">
                <a:moveTo>
                  <a:pt x="0" y="0"/>
                </a:moveTo>
                <a:lnTo>
                  <a:pt x="4485372" y="0"/>
                </a:lnTo>
                <a:lnTo>
                  <a:pt x="4485372" y="3783401"/>
                </a:lnTo>
                <a:lnTo>
                  <a:pt x="0" y="3783401"/>
                </a:lnTo>
                <a:lnTo>
                  <a:pt x="0" y="0"/>
                </a:lnTo>
                <a:close/>
              </a:path>
            </a:pathLst>
          </a:custGeom>
          <a:solidFill>
            <a:srgbClr val="D1D1D1">
              <a:alpha val="784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800" y="876300"/>
            <a:ext cx="4389499" cy="35725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242796" y="2676540"/>
            <a:ext cx="596900" cy="0"/>
          </a:xfrm>
          <a:custGeom>
            <a:avLst/>
            <a:gdLst/>
            <a:ahLst/>
            <a:cxnLst/>
            <a:rect l="l" t="t" r="r" b="b"/>
            <a:pathLst>
              <a:path w="596900" h="0">
                <a:moveTo>
                  <a:pt x="0" y="0"/>
                </a:moveTo>
                <a:lnTo>
                  <a:pt x="5962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27159" y="2676540"/>
            <a:ext cx="2671445" cy="0"/>
          </a:xfrm>
          <a:custGeom>
            <a:avLst/>
            <a:gdLst/>
            <a:ahLst/>
            <a:cxnLst/>
            <a:rect l="l" t="t" r="r" b="b"/>
            <a:pathLst>
              <a:path w="2671445" h="0">
                <a:moveTo>
                  <a:pt x="0" y="0"/>
                </a:moveTo>
                <a:lnTo>
                  <a:pt x="26710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242796" y="2676540"/>
            <a:ext cx="596900" cy="0"/>
          </a:xfrm>
          <a:custGeom>
            <a:avLst/>
            <a:gdLst/>
            <a:ahLst/>
            <a:cxnLst/>
            <a:rect l="l" t="t" r="r" b="b"/>
            <a:pathLst>
              <a:path w="596900" h="0">
                <a:moveTo>
                  <a:pt x="0" y="0"/>
                </a:moveTo>
                <a:lnTo>
                  <a:pt x="59629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027159" y="2676540"/>
            <a:ext cx="2671445" cy="0"/>
          </a:xfrm>
          <a:custGeom>
            <a:avLst/>
            <a:gdLst/>
            <a:ahLst/>
            <a:cxnLst/>
            <a:rect l="l" t="t" r="r" b="b"/>
            <a:pathLst>
              <a:path w="2671445" h="0">
                <a:moveTo>
                  <a:pt x="0" y="0"/>
                </a:moveTo>
                <a:lnTo>
                  <a:pt x="267107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242796" y="2200600"/>
            <a:ext cx="596900" cy="0"/>
          </a:xfrm>
          <a:custGeom>
            <a:avLst/>
            <a:gdLst/>
            <a:ahLst/>
            <a:cxnLst/>
            <a:rect l="l" t="t" r="r" b="b"/>
            <a:pathLst>
              <a:path w="596900" h="0">
                <a:moveTo>
                  <a:pt x="0" y="0"/>
                </a:moveTo>
                <a:lnTo>
                  <a:pt x="5962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027159" y="2200600"/>
            <a:ext cx="2671445" cy="0"/>
          </a:xfrm>
          <a:custGeom>
            <a:avLst/>
            <a:gdLst/>
            <a:ahLst/>
            <a:cxnLst/>
            <a:rect l="l" t="t" r="r" b="b"/>
            <a:pathLst>
              <a:path w="2671445" h="0">
                <a:moveTo>
                  <a:pt x="0" y="0"/>
                </a:moveTo>
                <a:lnTo>
                  <a:pt x="26710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027159" y="2200600"/>
            <a:ext cx="3812540" cy="0"/>
          </a:xfrm>
          <a:custGeom>
            <a:avLst/>
            <a:gdLst/>
            <a:ahLst/>
            <a:cxnLst/>
            <a:rect l="l" t="t" r="r" b="b"/>
            <a:pathLst>
              <a:path w="3812540" h="0">
                <a:moveTo>
                  <a:pt x="0" y="0"/>
                </a:moveTo>
                <a:lnTo>
                  <a:pt x="381193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027159" y="1724660"/>
            <a:ext cx="3812540" cy="0"/>
          </a:xfrm>
          <a:custGeom>
            <a:avLst/>
            <a:gdLst/>
            <a:ahLst/>
            <a:cxnLst/>
            <a:rect l="l" t="t" r="r" b="b"/>
            <a:pathLst>
              <a:path w="3812540" h="0">
                <a:moveTo>
                  <a:pt x="0" y="0"/>
                </a:moveTo>
                <a:lnTo>
                  <a:pt x="381193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027159" y="1724660"/>
            <a:ext cx="3812540" cy="0"/>
          </a:xfrm>
          <a:custGeom>
            <a:avLst/>
            <a:gdLst/>
            <a:ahLst/>
            <a:cxnLst/>
            <a:rect l="l" t="t" r="r" b="b"/>
            <a:pathLst>
              <a:path w="3812540" h="0">
                <a:moveTo>
                  <a:pt x="0" y="0"/>
                </a:moveTo>
                <a:lnTo>
                  <a:pt x="381193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623454" y="3116785"/>
            <a:ext cx="544830" cy="0"/>
          </a:xfrm>
          <a:custGeom>
            <a:avLst/>
            <a:gdLst/>
            <a:ahLst/>
            <a:cxnLst/>
            <a:rect l="l" t="t" r="r" b="b"/>
            <a:pathLst>
              <a:path w="544829" h="0">
                <a:moveTo>
                  <a:pt x="0" y="0"/>
                </a:moveTo>
                <a:lnTo>
                  <a:pt x="544561" y="0"/>
                </a:lnTo>
              </a:path>
            </a:pathLst>
          </a:custGeom>
          <a:ln w="71390">
            <a:solidFill>
              <a:srgbClr val="BCD78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623454" y="3081090"/>
            <a:ext cx="544830" cy="71755"/>
          </a:xfrm>
          <a:custGeom>
            <a:avLst/>
            <a:gdLst/>
            <a:ahLst/>
            <a:cxnLst/>
            <a:rect l="l" t="t" r="r" b="b"/>
            <a:pathLst>
              <a:path w="544829" h="71755">
                <a:moveTo>
                  <a:pt x="0" y="0"/>
                </a:moveTo>
                <a:lnTo>
                  <a:pt x="544561" y="0"/>
                </a:lnTo>
                <a:lnTo>
                  <a:pt x="544561" y="71390"/>
                </a:lnTo>
                <a:lnTo>
                  <a:pt x="0" y="7139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315047" y="2795526"/>
            <a:ext cx="544830" cy="357505"/>
          </a:xfrm>
          <a:custGeom>
            <a:avLst/>
            <a:gdLst/>
            <a:ahLst/>
            <a:cxnLst/>
            <a:rect l="l" t="t" r="r" b="b"/>
            <a:pathLst>
              <a:path w="544829" h="357505">
                <a:moveTo>
                  <a:pt x="0" y="0"/>
                </a:moveTo>
                <a:lnTo>
                  <a:pt x="544561" y="0"/>
                </a:lnTo>
                <a:lnTo>
                  <a:pt x="544561" y="356955"/>
                </a:lnTo>
                <a:lnTo>
                  <a:pt x="0" y="356955"/>
                </a:lnTo>
                <a:lnTo>
                  <a:pt x="0" y="0"/>
                </a:lnTo>
                <a:close/>
              </a:path>
            </a:pathLst>
          </a:custGeom>
          <a:solidFill>
            <a:srgbClr val="A8A8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315047" y="2795526"/>
            <a:ext cx="544830" cy="357505"/>
          </a:xfrm>
          <a:custGeom>
            <a:avLst/>
            <a:gdLst/>
            <a:ahLst/>
            <a:cxnLst/>
            <a:rect l="l" t="t" r="r" b="b"/>
            <a:pathLst>
              <a:path w="544829" h="357505">
                <a:moveTo>
                  <a:pt x="0" y="0"/>
                </a:moveTo>
                <a:lnTo>
                  <a:pt x="544561" y="0"/>
                </a:lnTo>
                <a:lnTo>
                  <a:pt x="544561" y="356955"/>
                </a:lnTo>
                <a:lnTo>
                  <a:pt x="0" y="3569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006642" y="2757450"/>
            <a:ext cx="544830" cy="395605"/>
          </a:xfrm>
          <a:custGeom>
            <a:avLst/>
            <a:gdLst/>
            <a:ahLst/>
            <a:cxnLst/>
            <a:rect l="l" t="t" r="r" b="b"/>
            <a:pathLst>
              <a:path w="544829" h="395605">
                <a:moveTo>
                  <a:pt x="0" y="0"/>
                </a:moveTo>
                <a:lnTo>
                  <a:pt x="544561" y="0"/>
                </a:lnTo>
                <a:lnTo>
                  <a:pt x="544561" y="395030"/>
                </a:lnTo>
                <a:lnTo>
                  <a:pt x="0" y="395030"/>
                </a:lnTo>
                <a:lnTo>
                  <a:pt x="0" y="0"/>
                </a:lnTo>
                <a:close/>
              </a:path>
            </a:pathLst>
          </a:custGeom>
          <a:solidFill>
            <a:srgbClr val="D6E3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006642" y="2757450"/>
            <a:ext cx="544830" cy="395605"/>
          </a:xfrm>
          <a:custGeom>
            <a:avLst/>
            <a:gdLst/>
            <a:ahLst/>
            <a:cxnLst/>
            <a:rect l="l" t="t" r="r" b="b"/>
            <a:pathLst>
              <a:path w="544829" h="395605">
                <a:moveTo>
                  <a:pt x="0" y="0"/>
                </a:moveTo>
                <a:lnTo>
                  <a:pt x="544561" y="0"/>
                </a:lnTo>
                <a:lnTo>
                  <a:pt x="544561" y="395030"/>
                </a:lnTo>
                <a:lnTo>
                  <a:pt x="0" y="39503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698235" y="2200600"/>
            <a:ext cx="544830" cy="952500"/>
          </a:xfrm>
          <a:custGeom>
            <a:avLst/>
            <a:gdLst/>
            <a:ahLst/>
            <a:cxnLst/>
            <a:rect l="l" t="t" r="r" b="b"/>
            <a:pathLst>
              <a:path w="544829" h="952500">
                <a:moveTo>
                  <a:pt x="0" y="0"/>
                </a:moveTo>
                <a:lnTo>
                  <a:pt x="544561" y="0"/>
                </a:lnTo>
                <a:lnTo>
                  <a:pt x="544561" y="951880"/>
                </a:lnTo>
                <a:lnTo>
                  <a:pt x="0" y="95188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698235" y="2200600"/>
            <a:ext cx="544830" cy="952500"/>
          </a:xfrm>
          <a:custGeom>
            <a:avLst/>
            <a:gdLst/>
            <a:ahLst/>
            <a:cxnLst/>
            <a:rect l="l" t="t" r="r" b="b"/>
            <a:pathLst>
              <a:path w="544829" h="952500">
                <a:moveTo>
                  <a:pt x="0" y="0"/>
                </a:moveTo>
                <a:lnTo>
                  <a:pt x="544561" y="0"/>
                </a:lnTo>
                <a:lnTo>
                  <a:pt x="544561" y="951880"/>
                </a:lnTo>
                <a:lnTo>
                  <a:pt x="0" y="9518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698235" y="2200600"/>
            <a:ext cx="544830" cy="952500"/>
          </a:xfrm>
          <a:custGeom>
            <a:avLst/>
            <a:gdLst/>
            <a:ahLst/>
            <a:cxnLst/>
            <a:rect l="l" t="t" r="r" b="b"/>
            <a:pathLst>
              <a:path w="544829" h="952500">
                <a:moveTo>
                  <a:pt x="0" y="0"/>
                </a:moveTo>
                <a:lnTo>
                  <a:pt x="544561" y="0"/>
                </a:lnTo>
                <a:lnTo>
                  <a:pt x="544561" y="951880"/>
                </a:lnTo>
                <a:lnTo>
                  <a:pt x="0" y="95188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027159" y="3152481"/>
            <a:ext cx="3812540" cy="0"/>
          </a:xfrm>
          <a:custGeom>
            <a:avLst/>
            <a:gdLst/>
            <a:ahLst/>
            <a:cxnLst/>
            <a:rect l="l" t="t" r="r" b="b"/>
            <a:pathLst>
              <a:path w="3812540" h="0">
                <a:moveTo>
                  <a:pt x="0" y="0"/>
                </a:moveTo>
                <a:lnTo>
                  <a:pt x="381193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027159" y="3152481"/>
            <a:ext cx="3812540" cy="0"/>
          </a:xfrm>
          <a:custGeom>
            <a:avLst/>
            <a:gdLst/>
            <a:ahLst/>
            <a:cxnLst/>
            <a:rect l="l" t="t" r="r" b="b"/>
            <a:pathLst>
              <a:path w="3812540" h="0">
                <a:moveTo>
                  <a:pt x="0" y="0"/>
                </a:moveTo>
                <a:lnTo>
                  <a:pt x="381193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6783900" y="3276006"/>
            <a:ext cx="3092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40"/>
              </a:lnSpc>
            </a:pPr>
            <a:r>
              <a:rPr dirty="0" sz="1200" spc="-10">
                <a:solidFill>
                  <a:srgbClr val="595959"/>
                </a:solidFill>
                <a:latin typeface="Calibri"/>
                <a:cs typeface="Calibri"/>
              </a:rPr>
              <a:t>Apex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06156" y="1236782"/>
            <a:ext cx="3708400" cy="2010410"/>
          </a:xfrm>
          <a:prstGeom prst="rect">
            <a:avLst/>
          </a:prstGeom>
        </p:spPr>
        <p:txBody>
          <a:bodyPr wrap="square" lIns="0" tIns="99060" rIns="0" bIns="0" rtlCol="0" vert="horz">
            <a:spAutoFit/>
          </a:bodyPr>
          <a:lstStyle/>
          <a:p>
            <a:pPr marL="425450">
              <a:lnSpc>
                <a:spcPct val="100000"/>
              </a:lnSpc>
              <a:spcBef>
                <a:spcPts val="780"/>
              </a:spcBef>
            </a:pPr>
            <a:r>
              <a:rPr dirty="0" sz="1400" spc="-5">
                <a:solidFill>
                  <a:srgbClr val="595959"/>
                </a:solidFill>
                <a:latin typeface="Arial"/>
                <a:cs typeface="Arial"/>
              </a:rPr>
              <a:t>Macroscopic </a:t>
            </a:r>
            <a:r>
              <a:rPr dirty="0" sz="1400">
                <a:solidFill>
                  <a:srgbClr val="595959"/>
                </a:solidFill>
                <a:latin typeface="Arial"/>
                <a:cs typeface="Arial"/>
              </a:rPr>
              <a:t>scoring </a:t>
            </a:r>
            <a:r>
              <a:rPr dirty="0" sz="1400" spc="-5">
                <a:solidFill>
                  <a:srgbClr val="595959"/>
                </a:solidFill>
                <a:latin typeface="Arial"/>
                <a:cs typeface="Arial"/>
              </a:rPr>
              <a:t>deterioration</a:t>
            </a:r>
            <a:r>
              <a:rPr dirty="0" sz="1400" spc="-8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595959"/>
                </a:solidFill>
                <a:latin typeface="Arial"/>
                <a:cs typeface="Arial"/>
              </a:rPr>
              <a:t>(mean)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200" spc="-5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05727" y="3488820"/>
            <a:ext cx="578485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Arial"/>
                <a:cs typeface="Arial"/>
              </a:rPr>
              <a:t>&lt; 1</a:t>
            </a:r>
            <a:r>
              <a:rPr dirty="0" sz="1200" spc="-7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595959"/>
                </a:solidFill>
                <a:latin typeface="Arial"/>
                <a:cs typeface="Arial"/>
              </a:rPr>
              <a:t>year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395292" y="3555885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0"/>
                </a:moveTo>
                <a:lnTo>
                  <a:pt x="82089" y="0"/>
                </a:lnTo>
                <a:lnTo>
                  <a:pt x="82089" y="82089"/>
                </a:lnTo>
                <a:lnTo>
                  <a:pt x="0" y="8208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395292" y="3555885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0"/>
                </a:moveTo>
                <a:lnTo>
                  <a:pt x="82089" y="0"/>
                </a:lnTo>
                <a:lnTo>
                  <a:pt x="82089" y="82089"/>
                </a:lnTo>
                <a:lnTo>
                  <a:pt x="0" y="82089"/>
                </a:lnTo>
                <a:lnTo>
                  <a:pt x="0" y="0"/>
                </a:lnTo>
                <a:close/>
              </a:path>
            </a:pathLst>
          </a:custGeom>
          <a:solidFill>
            <a:srgbClr val="BCD78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395292" y="3555885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0"/>
                </a:moveTo>
                <a:lnTo>
                  <a:pt x="82089" y="0"/>
                </a:lnTo>
                <a:lnTo>
                  <a:pt x="82089" y="82089"/>
                </a:lnTo>
                <a:lnTo>
                  <a:pt x="0" y="8208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6265688" y="3488820"/>
            <a:ext cx="65913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Arial"/>
                <a:cs typeface="Arial"/>
              </a:rPr>
              <a:t>1-2</a:t>
            </a:r>
            <a:r>
              <a:rPr dirty="0" sz="1200" spc="-7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595959"/>
                </a:solidFill>
                <a:latin typeface="Arial"/>
                <a:cs typeface="Arial"/>
              </a:rPr>
              <a:t>years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155253" y="3555885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0"/>
                </a:moveTo>
                <a:lnTo>
                  <a:pt x="82089" y="0"/>
                </a:lnTo>
                <a:lnTo>
                  <a:pt x="82089" y="82089"/>
                </a:lnTo>
                <a:lnTo>
                  <a:pt x="0" y="8208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155253" y="3555885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0"/>
                </a:moveTo>
                <a:lnTo>
                  <a:pt x="82089" y="0"/>
                </a:lnTo>
                <a:lnTo>
                  <a:pt x="82089" y="82089"/>
                </a:lnTo>
                <a:lnTo>
                  <a:pt x="0" y="82089"/>
                </a:lnTo>
                <a:lnTo>
                  <a:pt x="0" y="0"/>
                </a:lnTo>
                <a:close/>
              </a:path>
            </a:pathLst>
          </a:custGeom>
          <a:solidFill>
            <a:srgbClr val="A8A8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155253" y="3555885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0"/>
                </a:moveTo>
                <a:lnTo>
                  <a:pt x="82089" y="0"/>
                </a:lnTo>
                <a:lnTo>
                  <a:pt x="82089" y="82089"/>
                </a:lnTo>
                <a:lnTo>
                  <a:pt x="0" y="8208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7105025" y="3488820"/>
            <a:ext cx="65913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Arial"/>
                <a:cs typeface="Arial"/>
              </a:rPr>
              <a:t>2-4</a:t>
            </a:r>
            <a:r>
              <a:rPr dirty="0" sz="1200" spc="-7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595959"/>
                </a:solidFill>
                <a:latin typeface="Arial"/>
                <a:cs typeface="Arial"/>
              </a:rPr>
              <a:t>years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994590" y="3555885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0"/>
                </a:moveTo>
                <a:lnTo>
                  <a:pt x="82089" y="0"/>
                </a:lnTo>
                <a:lnTo>
                  <a:pt x="82089" y="82089"/>
                </a:lnTo>
                <a:lnTo>
                  <a:pt x="0" y="8208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994590" y="3555885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0"/>
                </a:moveTo>
                <a:lnTo>
                  <a:pt x="82089" y="0"/>
                </a:lnTo>
                <a:lnTo>
                  <a:pt x="82089" y="82089"/>
                </a:lnTo>
                <a:lnTo>
                  <a:pt x="0" y="82089"/>
                </a:lnTo>
                <a:lnTo>
                  <a:pt x="0" y="0"/>
                </a:lnTo>
                <a:close/>
              </a:path>
            </a:pathLst>
          </a:custGeom>
          <a:solidFill>
            <a:srgbClr val="D6E3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994590" y="3555885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0"/>
                </a:moveTo>
                <a:lnTo>
                  <a:pt x="82089" y="0"/>
                </a:lnTo>
                <a:lnTo>
                  <a:pt x="82089" y="82089"/>
                </a:lnTo>
                <a:lnTo>
                  <a:pt x="0" y="8208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7944361" y="3488820"/>
            <a:ext cx="654685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solidFill>
                  <a:srgbClr val="595959"/>
                </a:solidFill>
                <a:latin typeface="Arial"/>
                <a:cs typeface="Arial"/>
              </a:rPr>
              <a:t>&gt; 4</a:t>
            </a:r>
            <a:r>
              <a:rPr dirty="0" sz="1200" spc="-7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595959"/>
                </a:solidFill>
                <a:latin typeface="Arial"/>
                <a:cs typeface="Arial"/>
              </a:rPr>
              <a:t>years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833926" y="3555885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0"/>
                </a:moveTo>
                <a:lnTo>
                  <a:pt x="82089" y="0"/>
                </a:lnTo>
                <a:lnTo>
                  <a:pt x="82089" y="82089"/>
                </a:lnTo>
                <a:lnTo>
                  <a:pt x="0" y="8208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7833926" y="3555885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0"/>
                </a:moveTo>
                <a:lnTo>
                  <a:pt x="82089" y="0"/>
                </a:lnTo>
                <a:lnTo>
                  <a:pt x="82089" y="82089"/>
                </a:lnTo>
                <a:lnTo>
                  <a:pt x="0" y="82089"/>
                </a:lnTo>
                <a:lnTo>
                  <a:pt x="0" y="0"/>
                </a:lnTo>
                <a:close/>
              </a:path>
            </a:pathLst>
          </a:custGeom>
          <a:solidFill>
            <a:srgbClr val="EFEF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7833926" y="3555885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0"/>
                </a:moveTo>
                <a:lnTo>
                  <a:pt x="82089" y="0"/>
                </a:lnTo>
                <a:lnTo>
                  <a:pt x="82089" y="82089"/>
                </a:lnTo>
                <a:lnTo>
                  <a:pt x="0" y="8208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743684" y="3263918"/>
            <a:ext cx="433070" cy="196850"/>
          </a:xfrm>
          <a:custGeom>
            <a:avLst/>
            <a:gdLst/>
            <a:ahLst/>
            <a:cxnLst/>
            <a:rect l="l" t="t" r="r" b="b"/>
            <a:pathLst>
              <a:path w="433070" h="196850">
                <a:moveTo>
                  <a:pt x="0" y="0"/>
                </a:moveTo>
                <a:lnTo>
                  <a:pt x="432561" y="0"/>
                </a:lnTo>
                <a:lnTo>
                  <a:pt x="432561" y="196850"/>
                </a:lnTo>
                <a:lnTo>
                  <a:pt x="0" y="1968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912779" y="2992054"/>
            <a:ext cx="0" cy="99695"/>
          </a:xfrm>
          <a:custGeom>
            <a:avLst/>
            <a:gdLst/>
            <a:ahLst/>
            <a:cxnLst/>
            <a:rect l="l" t="t" r="r" b="b"/>
            <a:pathLst>
              <a:path w="0" h="99694">
                <a:moveTo>
                  <a:pt x="0" y="0"/>
                </a:moveTo>
                <a:lnTo>
                  <a:pt x="0" y="996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848982" y="2992054"/>
            <a:ext cx="127635" cy="0"/>
          </a:xfrm>
          <a:custGeom>
            <a:avLst/>
            <a:gdLst/>
            <a:ahLst/>
            <a:cxnLst/>
            <a:rect l="l" t="t" r="r" b="b"/>
            <a:pathLst>
              <a:path w="127635" h="0">
                <a:moveTo>
                  <a:pt x="12759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601473" y="2604304"/>
            <a:ext cx="0" cy="193675"/>
          </a:xfrm>
          <a:custGeom>
            <a:avLst/>
            <a:gdLst/>
            <a:ahLst/>
            <a:cxnLst/>
            <a:rect l="l" t="t" r="r" b="b"/>
            <a:pathLst>
              <a:path w="0" h="193675">
                <a:moveTo>
                  <a:pt x="0" y="0"/>
                </a:moveTo>
                <a:lnTo>
                  <a:pt x="0" y="19349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537676" y="2604304"/>
            <a:ext cx="127635" cy="0"/>
          </a:xfrm>
          <a:custGeom>
            <a:avLst/>
            <a:gdLst/>
            <a:ahLst/>
            <a:cxnLst/>
            <a:rect l="l" t="t" r="r" b="b"/>
            <a:pathLst>
              <a:path w="127634" h="0">
                <a:moveTo>
                  <a:pt x="12759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971463" y="1858230"/>
            <a:ext cx="0" cy="335280"/>
          </a:xfrm>
          <a:custGeom>
            <a:avLst/>
            <a:gdLst/>
            <a:ahLst/>
            <a:cxnLst/>
            <a:rect l="l" t="t" r="r" b="b"/>
            <a:pathLst>
              <a:path w="0" h="335280">
                <a:moveTo>
                  <a:pt x="0" y="0"/>
                </a:moveTo>
                <a:lnTo>
                  <a:pt x="0" y="33517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7858004" y="1858230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 h="0">
                <a:moveTo>
                  <a:pt x="22691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265961" y="2511705"/>
            <a:ext cx="0" cy="247650"/>
          </a:xfrm>
          <a:custGeom>
            <a:avLst/>
            <a:gdLst/>
            <a:ahLst/>
            <a:cxnLst/>
            <a:rect l="l" t="t" r="r" b="b"/>
            <a:pathLst>
              <a:path w="0" h="247650">
                <a:moveTo>
                  <a:pt x="0" y="0"/>
                </a:moveTo>
                <a:lnTo>
                  <a:pt x="0" y="24751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7176210" y="2511705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 h="0">
                <a:moveTo>
                  <a:pt x="17950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3426489" y="111229"/>
            <a:ext cx="560578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/>
              <a:t>Preliminary results </a:t>
            </a:r>
            <a:r>
              <a:rPr dirty="0" sz="1800"/>
              <a:t>– </a:t>
            </a:r>
            <a:r>
              <a:rPr dirty="0" sz="1800" spc="-5"/>
              <a:t>structural valve</a:t>
            </a:r>
            <a:r>
              <a:rPr dirty="0" sz="1800" spc="-90"/>
              <a:t> </a:t>
            </a:r>
            <a:r>
              <a:rPr dirty="0" sz="1800" spc="-5"/>
              <a:t>deteriorations</a:t>
            </a: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17855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Preliminary results </a:t>
            </a:r>
            <a:r>
              <a:rPr dirty="0"/>
              <a:t>– </a:t>
            </a:r>
            <a:r>
              <a:rPr dirty="0" spc="-5"/>
              <a:t>Overview beyond structural valve</a:t>
            </a:r>
            <a:r>
              <a:rPr dirty="0" spc="-85"/>
              <a:t> </a:t>
            </a:r>
            <a:r>
              <a:rPr dirty="0" spc="-5"/>
              <a:t>deterioration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550138"/>
            <a:ext cx="9144000" cy="39918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17855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Preliminary results </a:t>
            </a:r>
            <a:r>
              <a:rPr dirty="0"/>
              <a:t>– </a:t>
            </a:r>
            <a:r>
              <a:rPr dirty="0" spc="-5"/>
              <a:t>Overview beyond structural valve</a:t>
            </a:r>
            <a:r>
              <a:rPr dirty="0" spc="-85"/>
              <a:t> </a:t>
            </a:r>
            <a:r>
              <a:rPr dirty="0" spc="-5"/>
              <a:t>deterioration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550138"/>
            <a:ext cx="9144000" cy="39918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17855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Preliminary results </a:t>
            </a:r>
            <a:r>
              <a:rPr dirty="0"/>
              <a:t>– </a:t>
            </a:r>
            <a:r>
              <a:rPr dirty="0" spc="-5"/>
              <a:t>Overview beyond structural valve</a:t>
            </a:r>
            <a:r>
              <a:rPr dirty="0" spc="-85"/>
              <a:t> </a:t>
            </a:r>
            <a:r>
              <a:rPr dirty="0" spc="-5"/>
              <a:t>deterioration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550138"/>
            <a:ext cx="9144000" cy="39918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17855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Preliminary results </a:t>
            </a:r>
            <a:r>
              <a:rPr dirty="0"/>
              <a:t>– </a:t>
            </a:r>
            <a:r>
              <a:rPr dirty="0" spc="-5"/>
              <a:t>Overview beyond structural valve</a:t>
            </a:r>
            <a:r>
              <a:rPr dirty="0" spc="-85"/>
              <a:t> </a:t>
            </a:r>
            <a:r>
              <a:rPr dirty="0" spc="-5"/>
              <a:t>deterioration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550138"/>
            <a:ext cx="9144000" cy="4016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442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8575">
            <a:solidFill>
              <a:srgbClr val="AD19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9765" y="111976"/>
            <a:ext cx="240665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Conflicts of</a:t>
            </a:r>
            <a:r>
              <a:rPr dirty="0" spc="-90"/>
              <a:t> </a:t>
            </a:r>
            <a:r>
              <a:rPr dirty="0" spc="-5"/>
              <a:t>Interest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5900" y="1103798"/>
            <a:ext cx="8544560" cy="1846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AD1929"/>
              </a:buClr>
              <a:buSzPct val="102941"/>
              <a:buFont typeface="Malgun Gothic"/>
              <a:buChar char="▪"/>
              <a:tabLst>
                <a:tab pos="297815" algn="l"/>
                <a:tab pos="298450" algn="l"/>
              </a:tabLst>
            </a:pPr>
            <a:r>
              <a:rPr dirty="0" sz="1700" spc="-5">
                <a:latin typeface="Arial"/>
                <a:cs typeface="Arial"/>
              </a:rPr>
              <a:t>Member of the Drug Commission of the German Medical</a:t>
            </a:r>
            <a:r>
              <a:rPr dirty="0" sz="1700" spc="-10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Association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AD1929"/>
              </a:buClr>
              <a:buFont typeface="Malgun Gothic"/>
              <a:buChar char="▪"/>
            </a:pPr>
            <a:endParaRPr sz="17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Clr>
                <a:srgbClr val="AD1929"/>
              </a:buClr>
              <a:buSzPct val="102941"/>
              <a:buFont typeface="Malgun Gothic"/>
              <a:buChar char="▪"/>
              <a:tabLst>
                <a:tab pos="297815" algn="l"/>
                <a:tab pos="298450" algn="l"/>
              </a:tabLst>
            </a:pPr>
            <a:r>
              <a:rPr dirty="0" sz="1700" spc="-5">
                <a:latin typeface="Arial"/>
                <a:cs typeface="Arial"/>
              </a:rPr>
              <a:t>Member of the Ethics Committee Hamburg/</a:t>
            </a:r>
            <a:r>
              <a:rPr dirty="0" sz="1700" spc="-15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Germany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AD1929"/>
              </a:buClr>
              <a:buFont typeface="Malgun Gothic"/>
              <a:buChar char="▪"/>
            </a:pPr>
            <a:endParaRPr sz="17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Clr>
                <a:srgbClr val="AD1929"/>
              </a:buClr>
              <a:buSzPct val="102941"/>
              <a:buFont typeface="Malgun Gothic"/>
              <a:buChar char="▪"/>
              <a:tabLst>
                <a:tab pos="297815" algn="l"/>
                <a:tab pos="298450" algn="l"/>
              </a:tabLst>
            </a:pPr>
            <a:r>
              <a:rPr dirty="0" sz="1700" spc="-5">
                <a:latin typeface="Arial"/>
                <a:cs typeface="Arial"/>
              </a:rPr>
              <a:t>Research grants: Vifor</a:t>
            </a:r>
            <a:r>
              <a:rPr dirty="0" sz="1700" spc="-10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Pharma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AD1929"/>
              </a:buClr>
              <a:buFont typeface="Malgun Gothic"/>
              <a:buChar char="▪"/>
            </a:pPr>
            <a:endParaRPr sz="17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Clr>
                <a:srgbClr val="AD1929"/>
              </a:buClr>
              <a:buSzPct val="102941"/>
              <a:buFont typeface="Malgun Gothic"/>
              <a:buChar char="▪"/>
              <a:tabLst>
                <a:tab pos="297815" algn="l"/>
                <a:tab pos="298450" algn="l"/>
              </a:tabLst>
            </a:pPr>
            <a:r>
              <a:rPr dirty="0" sz="1700" spc="-5">
                <a:latin typeface="Arial"/>
                <a:cs typeface="Arial"/>
              </a:rPr>
              <a:t>Previous honoraria: Amgen, Astra-Zeneca, Novartis, Sanofi-Aventis, Vifor</a:t>
            </a:r>
            <a:r>
              <a:rPr dirty="0" sz="1700" spc="-65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(2016-2018)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442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8575">
            <a:solidFill>
              <a:srgbClr val="AD19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65752" y="108294"/>
            <a:ext cx="137795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Limitations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5113" y="1320792"/>
            <a:ext cx="7710170" cy="2501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8595" indent="-175895">
              <a:lnSpc>
                <a:spcPct val="100000"/>
              </a:lnSpc>
              <a:spcBef>
                <a:spcPts val="100"/>
              </a:spcBef>
              <a:buClr>
                <a:srgbClr val="AD1929"/>
              </a:buClr>
              <a:buSzPct val="102777"/>
              <a:buFont typeface="Malgun Gothic"/>
              <a:buChar char="▪"/>
              <a:tabLst>
                <a:tab pos="189230" algn="l"/>
              </a:tabLst>
            </a:pPr>
            <a:r>
              <a:rPr dirty="0" sz="1800" spc="-5">
                <a:latin typeface="Arial"/>
                <a:cs typeface="Arial"/>
              </a:rPr>
              <a:t>Preliminary results and limited </a:t>
            </a:r>
            <a:r>
              <a:rPr dirty="0" sz="1800">
                <a:latin typeface="Arial"/>
                <a:cs typeface="Arial"/>
              </a:rPr>
              <a:t>sample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size</a:t>
            </a:r>
            <a:endParaRPr sz="1800">
              <a:latin typeface="Arial"/>
              <a:cs typeface="Arial"/>
            </a:endParaRPr>
          </a:p>
          <a:p>
            <a:pPr marL="188595" marR="5080" indent="-175895">
              <a:lnSpc>
                <a:spcPts val="4320"/>
              </a:lnSpc>
              <a:spcBef>
                <a:spcPts val="490"/>
              </a:spcBef>
              <a:buClr>
                <a:srgbClr val="AD1929"/>
              </a:buClr>
              <a:buSzPct val="102777"/>
              <a:buFont typeface="Malgun Gothic"/>
              <a:buChar char="▪"/>
              <a:tabLst>
                <a:tab pos="189230" algn="l"/>
                <a:tab pos="1811655" algn="l"/>
                <a:tab pos="2964180" algn="l"/>
                <a:tab pos="3316604" algn="l"/>
                <a:tab pos="4864100" algn="l"/>
                <a:tab pos="5965825" algn="l"/>
                <a:tab pos="6623684" algn="l"/>
                <a:tab pos="7090409" algn="l"/>
                <a:tab pos="7442834" algn="l"/>
              </a:tabLst>
            </a:pPr>
            <a:r>
              <a:rPr dirty="0" sz="1800" spc="-5">
                <a:latin typeface="Arial"/>
                <a:cs typeface="Arial"/>
              </a:rPr>
              <a:t>Hemodynami</a:t>
            </a:r>
            <a:r>
              <a:rPr dirty="0" sz="1800">
                <a:latin typeface="Arial"/>
                <a:cs typeface="Arial"/>
              </a:rPr>
              <a:t>c	</a:t>
            </a:r>
            <a:r>
              <a:rPr dirty="0" sz="1800" spc="-5">
                <a:latin typeface="Arial"/>
                <a:cs typeface="Arial"/>
              </a:rPr>
              <a:t>relevanc</a:t>
            </a:r>
            <a:r>
              <a:rPr dirty="0" sz="1800">
                <a:latin typeface="Arial"/>
                <a:cs typeface="Arial"/>
              </a:rPr>
              <a:t>e	</a:t>
            </a:r>
            <a:r>
              <a:rPr dirty="0" sz="1800" spc="-5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f	</a:t>
            </a:r>
            <a:r>
              <a:rPr dirty="0" sz="1800" spc="-5">
                <a:latin typeface="Arial"/>
                <a:cs typeface="Arial"/>
              </a:rPr>
              <a:t>deterioration</a:t>
            </a:r>
            <a:r>
              <a:rPr dirty="0" sz="1800">
                <a:latin typeface="Arial"/>
                <a:cs typeface="Arial"/>
              </a:rPr>
              <a:t>s	</a:t>
            </a:r>
            <a:r>
              <a:rPr dirty="0" sz="1800" spc="-5">
                <a:latin typeface="Arial"/>
                <a:cs typeface="Arial"/>
              </a:rPr>
              <a:t>observe</a:t>
            </a:r>
            <a:r>
              <a:rPr dirty="0" sz="1800">
                <a:latin typeface="Arial"/>
                <a:cs typeface="Arial"/>
              </a:rPr>
              <a:t>d	</a:t>
            </a:r>
            <a:r>
              <a:rPr dirty="0" sz="1800" spc="-5">
                <a:latin typeface="Arial"/>
                <a:cs typeface="Arial"/>
              </a:rPr>
              <a:t>hav</a:t>
            </a:r>
            <a:r>
              <a:rPr dirty="0" sz="1800">
                <a:latin typeface="Arial"/>
                <a:cs typeface="Arial"/>
              </a:rPr>
              <a:t>e	yet	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o	</a:t>
            </a:r>
            <a:r>
              <a:rPr dirty="0" sz="1800" spc="-5">
                <a:latin typeface="Arial"/>
                <a:cs typeface="Arial"/>
              </a:rPr>
              <a:t>be  assessed (post-mortem CT analyses and pulse-duplicator tests to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follow)</a:t>
            </a:r>
            <a:endParaRPr sz="1800">
              <a:latin typeface="Arial"/>
              <a:cs typeface="Arial"/>
            </a:endParaRPr>
          </a:p>
          <a:p>
            <a:pPr marL="188595" indent="-175895">
              <a:lnSpc>
                <a:spcPct val="100000"/>
              </a:lnSpc>
              <a:spcBef>
                <a:spcPts val="1610"/>
              </a:spcBef>
              <a:buClr>
                <a:srgbClr val="AD1929"/>
              </a:buClr>
              <a:buSzPct val="102777"/>
              <a:buFont typeface="Malgun Gothic"/>
              <a:buChar char="▪"/>
              <a:tabLst>
                <a:tab pos="189230" algn="l"/>
              </a:tabLst>
            </a:pPr>
            <a:r>
              <a:rPr dirty="0" sz="1800" spc="-5">
                <a:latin typeface="Arial"/>
                <a:cs typeface="Arial"/>
              </a:rPr>
              <a:t>Subanalyses to be performed (medication, inflammatory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status)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AD1929"/>
              </a:buClr>
              <a:buFont typeface="Malgun Gothic"/>
              <a:buChar char="▪"/>
            </a:pPr>
            <a:endParaRPr sz="1800">
              <a:latin typeface="Times New Roman"/>
              <a:cs typeface="Times New Roman"/>
            </a:endParaRPr>
          </a:p>
          <a:p>
            <a:pPr marL="188595" indent="-175895">
              <a:lnSpc>
                <a:spcPct val="100000"/>
              </a:lnSpc>
              <a:buClr>
                <a:srgbClr val="AD1929"/>
              </a:buClr>
              <a:buSzPct val="102777"/>
              <a:buFont typeface="Malgun Gothic"/>
              <a:buChar char="▪"/>
              <a:tabLst>
                <a:tab pos="189230" algn="l"/>
              </a:tabLst>
            </a:pPr>
            <a:r>
              <a:rPr dirty="0" sz="1800" spc="-5">
                <a:latin typeface="Arial"/>
                <a:cs typeface="Arial"/>
              </a:rPr>
              <a:t>Comparative analysis with </a:t>
            </a:r>
            <a:r>
              <a:rPr dirty="0" sz="1800">
                <a:latin typeface="Arial"/>
                <a:cs typeface="Arial"/>
              </a:rPr>
              <a:t>surgical </a:t>
            </a:r>
            <a:r>
              <a:rPr dirty="0" sz="1800" spc="-5">
                <a:latin typeface="Arial"/>
                <a:cs typeface="Arial"/>
              </a:rPr>
              <a:t>bioprosthetic </a:t>
            </a:r>
            <a:r>
              <a:rPr dirty="0" sz="1800">
                <a:latin typeface="Arial"/>
                <a:cs typeface="Arial"/>
              </a:rPr>
              <a:t>valves </a:t>
            </a:r>
            <a:r>
              <a:rPr dirty="0" sz="1800" spc="-5">
                <a:latin typeface="Arial"/>
                <a:cs typeface="Arial"/>
              </a:rPr>
              <a:t>on its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way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792" y="1187286"/>
            <a:ext cx="8900795" cy="2774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8595" marR="13970" indent="-175895">
              <a:lnSpc>
                <a:spcPct val="100000"/>
              </a:lnSpc>
              <a:spcBef>
                <a:spcPts val="100"/>
              </a:spcBef>
              <a:buClr>
                <a:srgbClr val="AD1929"/>
              </a:buClr>
              <a:buSzPct val="102777"/>
              <a:buFont typeface="Malgun Gothic"/>
              <a:buChar char="▪"/>
              <a:tabLst>
                <a:tab pos="189230" algn="l"/>
              </a:tabLst>
            </a:pPr>
            <a:r>
              <a:rPr dirty="0" sz="1800" spc="-5">
                <a:latin typeface="Arial"/>
                <a:cs typeface="Arial"/>
              </a:rPr>
              <a:t>TAVI </a:t>
            </a:r>
            <a:r>
              <a:rPr dirty="0" sz="1800">
                <a:latin typeface="Arial"/>
                <a:cs typeface="Arial"/>
              </a:rPr>
              <a:t>valves show </a:t>
            </a:r>
            <a:r>
              <a:rPr dirty="0" sz="1800" spc="-5">
                <a:latin typeface="Arial"/>
                <a:cs typeface="Arial"/>
              </a:rPr>
              <a:t>fragmentation and irregularity, </a:t>
            </a:r>
            <a:r>
              <a:rPr dirty="0" sz="1800">
                <a:latin typeface="Arial"/>
                <a:cs typeface="Arial"/>
              </a:rPr>
              <a:t>confirming </a:t>
            </a:r>
            <a:r>
              <a:rPr dirty="0" sz="1800" spc="-5">
                <a:latin typeface="Arial"/>
                <a:cs typeface="Arial"/>
              </a:rPr>
              <a:t>previous experimental </a:t>
            </a:r>
            <a:r>
              <a:rPr dirty="0" sz="1800" spc="-270">
                <a:latin typeface="Arial"/>
                <a:cs typeface="Arial"/>
              </a:rPr>
              <a:t>in  </a:t>
            </a:r>
            <a:r>
              <a:rPr dirty="0" sz="1800">
                <a:latin typeface="Arial"/>
                <a:cs typeface="Arial"/>
              </a:rPr>
              <a:t>vitro </a:t>
            </a:r>
            <a:r>
              <a:rPr dirty="0" sz="1800" spc="-5">
                <a:latin typeface="Arial"/>
                <a:cs typeface="Arial"/>
              </a:rPr>
              <a:t>reports, but this does not result in increased </a:t>
            </a:r>
            <a:r>
              <a:rPr dirty="0" sz="1800">
                <a:latin typeface="Arial"/>
                <a:cs typeface="Arial"/>
              </a:rPr>
              <a:t>valve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dysfunction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AD1929"/>
              </a:buClr>
              <a:buFont typeface="Malgun Gothic"/>
              <a:buChar char="▪"/>
            </a:pPr>
            <a:endParaRPr sz="1800">
              <a:latin typeface="Times New Roman"/>
              <a:cs typeface="Times New Roman"/>
            </a:endParaRPr>
          </a:p>
          <a:p>
            <a:pPr marL="188595" marR="15875" indent="-175895">
              <a:lnSpc>
                <a:spcPct val="100000"/>
              </a:lnSpc>
              <a:buClr>
                <a:srgbClr val="AD1929"/>
              </a:buClr>
              <a:buSzPct val="102777"/>
              <a:buFont typeface="Malgun Gothic"/>
              <a:buChar char="▪"/>
              <a:tabLst>
                <a:tab pos="189230" algn="l"/>
              </a:tabLst>
            </a:pPr>
            <a:r>
              <a:rPr dirty="0" sz="1800" spc="-5">
                <a:latin typeface="Arial"/>
                <a:cs typeface="Arial"/>
              </a:rPr>
              <a:t>Possible </a:t>
            </a:r>
            <a:r>
              <a:rPr dirty="0" sz="1800">
                <a:latin typeface="Arial"/>
                <a:cs typeface="Arial"/>
              </a:rPr>
              <a:t>correlation </a:t>
            </a:r>
            <a:r>
              <a:rPr dirty="0" sz="1800" spc="-5">
                <a:latin typeface="Arial"/>
                <a:cs typeface="Arial"/>
              </a:rPr>
              <a:t>of morphological </a:t>
            </a:r>
            <a:r>
              <a:rPr dirty="0" sz="1800">
                <a:latin typeface="Arial"/>
                <a:cs typeface="Arial"/>
              </a:rPr>
              <a:t>changes </a:t>
            </a:r>
            <a:r>
              <a:rPr dirty="0" sz="1800" spc="-5">
                <a:latin typeface="Arial"/>
                <a:cs typeface="Arial"/>
              </a:rPr>
              <a:t>observed on </a:t>
            </a:r>
            <a:r>
              <a:rPr dirty="0" sz="1800">
                <a:latin typeface="Arial"/>
                <a:cs typeface="Arial"/>
              </a:rPr>
              <a:t>clinical </a:t>
            </a:r>
            <a:r>
              <a:rPr dirty="0" sz="1800" spc="-5">
                <a:latin typeface="Arial"/>
                <a:cs typeface="Arial"/>
              </a:rPr>
              <a:t>outcome </a:t>
            </a:r>
            <a:r>
              <a:rPr dirty="0" sz="1800" spc="-265">
                <a:latin typeface="Arial"/>
                <a:cs typeface="Arial"/>
              </a:rPr>
              <a:t>remains  </a:t>
            </a:r>
            <a:r>
              <a:rPr dirty="0" sz="1800" spc="-5">
                <a:latin typeface="Arial"/>
                <a:cs typeface="Arial"/>
              </a:rPr>
              <a:t>unclear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AD1929"/>
              </a:buClr>
              <a:buFont typeface="Malgun Gothic"/>
              <a:buChar char="▪"/>
            </a:pPr>
            <a:endParaRPr sz="1800">
              <a:latin typeface="Times New Roman"/>
              <a:cs typeface="Times New Roman"/>
            </a:endParaRPr>
          </a:p>
          <a:p>
            <a:pPr marL="188595" indent="-175895">
              <a:lnSpc>
                <a:spcPct val="100000"/>
              </a:lnSpc>
              <a:buClr>
                <a:srgbClr val="AD1929"/>
              </a:buClr>
              <a:buSzPct val="102777"/>
              <a:buFont typeface="Malgun Gothic"/>
              <a:buChar char="▪"/>
              <a:tabLst>
                <a:tab pos="189230" algn="l"/>
              </a:tabLst>
            </a:pPr>
            <a:r>
              <a:rPr dirty="0" sz="1800" spc="-5">
                <a:latin typeface="Arial"/>
                <a:cs typeface="Arial"/>
              </a:rPr>
              <a:t>Hemodynamic relevance of deterioration in bioprosthetic </a:t>
            </a:r>
            <a:r>
              <a:rPr dirty="0" sz="1800">
                <a:latin typeface="Arial"/>
                <a:cs typeface="Arial"/>
              </a:rPr>
              <a:t>valves </a:t>
            </a:r>
            <a:r>
              <a:rPr dirty="0" sz="1800" spc="-5">
                <a:latin typeface="Arial"/>
                <a:cs typeface="Arial"/>
              </a:rPr>
              <a:t>remains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unclear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AD1929"/>
              </a:buClr>
              <a:buFont typeface="Malgun Gothic"/>
              <a:buChar char="▪"/>
            </a:pPr>
            <a:endParaRPr sz="1900">
              <a:latin typeface="Times New Roman"/>
              <a:cs typeface="Times New Roman"/>
            </a:endParaRPr>
          </a:p>
          <a:p>
            <a:pPr marL="188595" marR="5080" indent="-175895">
              <a:lnSpc>
                <a:spcPts val="2160"/>
              </a:lnSpc>
              <a:buClr>
                <a:srgbClr val="AD1929"/>
              </a:buClr>
              <a:buSzPct val="102777"/>
              <a:buFont typeface="Malgun Gothic"/>
              <a:buChar char="▪"/>
              <a:tabLst>
                <a:tab pos="189230" algn="l"/>
              </a:tabLst>
            </a:pPr>
            <a:r>
              <a:rPr dirty="0" sz="1800" spc="-5">
                <a:latin typeface="Arial"/>
                <a:cs typeface="Arial"/>
              </a:rPr>
              <a:t>Further research, in particular </a:t>
            </a:r>
            <a:r>
              <a:rPr dirty="0" sz="1800">
                <a:latin typeface="Arial"/>
                <a:cs typeface="Arial"/>
              </a:rPr>
              <a:t>comparative </a:t>
            </a:r>
            <a:r>
              <a:rPr dirty="0" sz="1800" spc="-5">
                <a:latin typeface="Arial"/>
                <a:cs typeface="Arial"/>
              </a:rPr>
              <a:t>analyses with </a:t>
            </a:r>
            <a:r>
              <a:rPr dirty="0" sz="1800">
                <a:latin typeface="Arial"/>
                <a:cs typeface="Arial"/>
              </a:rPr>
              <a:t>surgical </a:t>
            </a:r>
            <a:r>
              <a:rPr dirty="0" sz="1800" spc="-5">
                <a:latin typeface="Arial"/>
                <a:cs typeface="Arial"/>
              </a:rPr>
              <a:t>bioprosthetic </a:t>
            </a:r>
            <a:r>
              <a:rPr dirty="0" sz="1800" spc="-245">
                <a:latin typeface="Arial"/>
                <a:cs typeface="Arial"/>
              </a:rPr>
              <a:t>valves  </a:t>
            </a:r>
            <a:r>
              <a:rPr dirty="0" sz="1800" spc="-5">
                <a:latin typeface="Arial"/>
                <a:cs typeface="Arial"/>
              </a:rPr>
              <a:t>is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needed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36947" y="108294"/>
            <a:ext cx="140843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Conclusion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56442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8575">
            <a:solidFill>
              <a:srgbClr val="AD1929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442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8575">
            <a:solidFill>
              <a:srgbClr val="AD19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93103" y="617577"/>
            <a:ext cx="5736590" cy="665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12060" marR="5080" indent="-2499995">
              <a:lnSpc>
                <a:spcPct val="150000"/>
              </a:lnSpc>
              <a:spcBef>
                <a:spcPts val="100"/>
              </a:spcBef>
            </a:pPr>
            <a:r>
              <a:rPr dirty="0" sz="1400" spc="-5" b="1">
                <a:latin typeface="Arial"/>
                <a:cs typeface="Arial"/>
              </a:rPr>
              <a:t>TAVI proved benefit in subjects with severe and symptomatic aortic  stenosis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4422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Background</a:t>
            </a:r>
          </a:p>
        </p:txBody>
      </p:sp>
      <p:sp>
        <p:nvSpPr>
          <p:cNvPr id="5" name="object 5"/>
          <p:cNvSpPr/>
          <p:nvPr/>
        </p:nvSpPr>
        <p:spPr>
          <a:xfrm>
            <a:off x="939800" y="1016000"/>
            <a:ext cx="7272341" cy="3756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8832" y="626809"/>
            <a:ext cx="529082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28600">
              <a:lnSpc>
                <a:spcPct val="15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Assessing long-term durability of TAVI/ SAVR </a:t>
            </a:r>
            <a:r>
              <a:rPr dirty="0" sz="1800">
                <a:latin typeface="Arial"/>
                <a:cs typeface="Arial"/>
              </a:rPr>
              <a:t>–  </a:t>
            </a:r>
            <a:r>
              <a:rPr dirty="0" sz="1800" spc="-5">
                <a:latin typeface="Arial"/>
                <a:cs typeface="Arial"/>
              </a:rPr>
              <a:t>2017 Consensus </a:t>
            </a:r>
            <a:r>
              <a:rPr dirty="0" sz="1800">
                <a:latin typeface="Arial"/>
                <a:cs typeface="Arial"/>
              </a:rPr>
              <a:t>statement </a:t>
            </a:r>
            <a:r>
              <a:rPr dirty="0" sz="1800" spc="-5">
                <a:latin typeface="Arial"/>
                <a:cs typeface="Arial"/>
              </a:rPr>
              <a:t>of EAPCI, ESC,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EACTS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40491" y="4041475"/>
            <a:ext cx="22028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adapted from Eur Heart </a:t>
            </a:r>
            <a:r>
              <a:rPr dirty="0" sz="900">
                <a:latin typeface="Arial"/>
                <a:cs typeface="Arial"/>
              </a:rPr>
              <a:t>J</a:t>
            </a:r>
            <a:r>
              <a:rPr dirty="0" sz="900" spc="-7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2017;38:3382-90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6442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8575">
            <a:solidFill>
              <a:srgbClr val="AD19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1714499"/>
            <a:ext cx="9144000" cy="2323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4422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Background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22406" y="109860"/>
            <a:ext cx="130810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Objectives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1443" y="1366567"/>
            <a:ext cx="6577330" cy="9474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2745" indent="-360045">
              <a:lnSpc>
                <a:spcPct val="100000"/>
              </a:lnSpc>
              <a:spcBef>
                <a:spcPts val="100"/>
              </a:spcBef>
              <a:buClr>
                <a:srgbClr val="AD1929"/>
              </a:buClr>
              <a:buSzPct val="102500"/>
              <a:buFont typeface="Malgun Gothic"/>
              <a:buChar char="▪"/>
              <a:tabLst>
                <a:tab pos="372745" algn="l"/>
                <a:tab pos="373380" algn="l"/>
              </a:tabLst>
            </a:pPr>
            <a:r>
              <a:rPr dirty="0" sz="2000" spc="-5">
                <a:latin typeface="Arial"/>
                <a:cs typeface="Arial"/>
              </a:rPr>
              <a:t>To </a:t>
            </a:r>
            <a:r>
              <a:rPr dirty="0" sz="2000">
                <a:latin typeface="Arial"/>
                <a:cs typeface="Arial"/>
              </a:rPr>
              <a:t>systematically </a:t>
            </a:r>
            <a:r>
              <a:rPr dirty="0" sz="2000" spc="-5">
                <a:latin typeface="Arial"/>
                <a:cs typeface="Arial"/>
              </a:rPr>
              <a:t>explore TAVI prosthesis post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mortem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AD1929"/>
              </a:buClr>
              <a:buFont typeface="Malgun Gothic"/>
              <a:buChar char="▪"/>
            </a:pPr>
            <a:endParaRPr sz="2000">
              <a:latin typeface="Times New Roman"/>
              <a:cs typeface="Times New Roman"/>
            </a:endParaRPr>
          </a:p>
          <a:p>
            <a:pPr marL="372745" indent="-360045">
              <a:lnSpc>
                <a:spcPct val="100000"/>
              </a:lnSpc>
              <a:buClr>
                <a:srgbClr val="AD1929"/>
              </a:buClr>
              <a:buSzPct val="102500"/>
              <a:buFont typeface="Malgun Gothic"/>
              <a:buChar char="▪"/>
              <a:tabLst>
                <a:tab pos="372745" algn="l"/>
                <a:tab pos="373380" algn="l"/>
              </a:tabLst>
            </a:pPr>
            <a:r>
              <a:rPr dirty="0" sz="2000" spc="-5">
                <a:latin typeface="Arial"/>
                <a:cs typeface="Arial"/>
              </a:rPr>
              <a:t>To assess TAVI post mortem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immunohistologically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6442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8575">
            <a:solidFill>
              <a:srgbClr val="AD1929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25423" y="109860"/>
            <a:ext cx="220980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Overall study</a:t>
            </a:r>
            <a:r>
              <a:rPr dirty="0" spc="-85"/>
              <a:t> </a:t>
            </a:r>
            <a:r>
              <a:rPr dirty="0" spc="-5"/>
              <a:t>flow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56442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8575">
            <a:solidFill>
              <a:srgbClr val="AD19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4329" y="2538469"/>
            <a:ext cx="447040" cy="328295"/>
          </a:xfrm>
          <a:custGeom>
            <a:avLst/>
            <a:gdLst/>
            <a:ahLst/>
            <a:cxnLst/>
            <a:rect l="l" t="t" r="r" b="b"/>
            <a:pathLst>
              <a:path w="447039" h="328294">
                <a:moveTo>
                  <a:pt x="335278" y="164090"/>
                </a:moveTo>
                <a:lnTo>
                  <a:pt x="111759" y="164090"/>
                </a:lnTo>
                <a:lnTo>
                  <a:pt x="111759" y="0"/>
                </a:lnTo>
                <a:lnTo>
                  <a:pt x="335278" y="0"/>
                </a:lnTo>
                <a:lnTo>
                  <a:pt x="335278" y="164090"/>
                </a:lnTo>
                <a:close/>
              </a:path>
              <a:path w="447039" h="328294">
                <a:moveTo>
                  <a:pt x="223519" y="328181"/>
                </a:moveTo>
                <a:lnTo>
                  <a:pt x="0" y="164090"/>
                </a:lnTo>
                <a:lnTo>
                  <a:pt x="447038" y="164090"/>
                </a:lnTo>
                <a:lnTo>
                  <a:pt x="223519" y="3281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24329" y="2538469"/>
            <a:ext cx="447040" cy="328295"/>
          </a:xfrm>
          <a:custGeom>
            <a:avLst/>
            <a:gdLst/>
            <a:ahLst/>
            <a:cxnLst/>
            <a:rect l="l" t="t" r="r" b="b"/>
            <a:pathLst>
              <a:path w="447039" h="328294">
                <a:moveTo>
                  <a:pt x="0" y="164090"/>
                </a:moveTo>
                <a:lnTo>
                  <a:pt x="111759" y="164090"/>
                </a:lnTo>
                <a:lnTo>
                  <a:pt x="111759" y="0"/>
                </a:lnTo>
                <a:lnTo>
                  <a:pt x="335278" y="0"/>
                </a:lnTo>
                <a:lnTo>
                  <a:pt x="335278" y="164090"/>
                </a:lnTo>
                <a:lnTo>
                  <a:pt x="447038" y="164090"/>
                </a:lnTo>
                <a:lnTo>
                  <a:pt x="223519" y="328181"/>
                </a:lnTo>
                <a:lnTo>
                  <a:pt x="0" y="164090"/>
                </a:lnTo>
                <a:close/>
              </a:path>
            </a:pathLst>
          </a:custGeom>
          <a:ln w="9525">
            <a:solidFill>
              <a:srgbClr val="D7E3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176395" y="2518218"/>
            <a:ext cx="447040" cy="328295"/>
          </a:xfrm>
          <a:custGeom>
            <a:avLst/>
            <a:gdLst/>
            <a:ahLst/>
            <a:cxnLst/>
            <a:rect l="l" t="t" r="r" b="b"/>
            <a:pathLst>
              <a:path w="447039" h="328294">
                <a:moveTo>
                  <a:pt x="335278" y="164090"/>
                </a:moveTo>
                <a:lnTo>
                  <a:pt x="111759" y="164090"/>
                </a:lnTo>
                <a:lnTo>
                  <a:pt x="111759" y="0"/>
                </a:lnTo>
                <a:lnTo>
                  <a:pt x="335278" y="0"/>
                </a:lnTo>
                <a:lnTo>
                  <a:pt x="335278" y="164090"/>
                </a:lnTo>
                <a:close/>
              </a:path>
              <a:path w="447039" h="328294">
                <a:moveTo>
                  <a:pt x="223519" y="328182"/>
                </a:moveTo>
                <a:lnTo>
                  <a:pt x="0" y="164090"/>
                </a:lnTo>
                <a:lnTo>
                  <a:pt x="447038" y="164090"/>
                </a:lnTo>
                <a:lnTo>
                  <a:pt x="223519" y="3281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176395" y="2518218"/>
            <a:ext cx="447040" cy="328295"/>
          </a:xfrm>
          <a:custGeom>
            <a:avLst/>
            <a:gdLst/>
            <a:ahLst/>
            <a:cxnLst/>
            <a:rect l="l" t="t" r="r" b="b"/>
            <a:pathLst>
              <a:path w="447039" h="328294">
                <a:moveTo>
                  <a:pt x="0" y="164090"/>
                </a:moveTo>
                <a:lnTo>
                  <a:pt x="111759" y="164090"/>
                </a:lnTo>
                <a:lnTo>
                  <a:pt x="111759" y="0"/>
                </a:lnTo>
                <a:lnTo>
                  <a:pt x="335278" y="0"/>
                </a:lnTo>
                <a:lnTo>
                  <a:pt x="335278" y="164090"/>
                </a:lnTo>
                <a:lnTo>
                  <a:pt x="447038" y="164090"/>
                </a:lnTo>
                <a:lnTo>
                  <a:pt x="223519" y="328182"/>
                </a:lnTo>
                <a:lnTo>
                  <a:pt x="0" y="164090"/>
                </a:lnTo>
                <a:close/>
              </a:path>
            </a:pathLst>
          </a:custGeom>
          <a:ln w="9525">
            <a:solidFill>
              <a:srgbClr val="D7E3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17837" y="2531099"/>
            <a:ext cx="447040" cy="328295"/>
          </a:xfrm>
          <a:custGeom>
            <a:avLst/>
            <a:gdLst/>
            <a:ahLst/>
            <a:cxnLst/>
            <a:rect l="l" t="t" r="r" b="b"/>
            <a:pathLst>
              <a:path w="447039" h="328294">
                <a:moveTo>
                  <a:pt x="335278" y="164090"/>
                </a:moveTo>
                <a:lnTo>
                  <a:pt x="111759" y="164090"/>
                </a:lnTo>
                <a:lnTo>
                  <a:pt x="111759" y="0"/>
                </a:lnTo>
                <a:lnTo>
                  <a:pt x="335278" y="0"/>
                </a:lnTo>
                <a:lnTo>
                  <a:pt x="335278" y="164090"/>
                </a:lnTo>
                <a:close/>
              </a:path>
              <a:path w="447039" h="328294">
                <a:moveTo>
                  <a:pt x="223518" y="328182"/>
                </a:moveTo>
                <a:lnTo>
                  <a:pt x="0" y="164090"/>
                </a:lnTo>
                <a:lnTo>
                  <a:pt x="447037" y="164090"/>
                </a:lnTo>
                <a:lnTo>
                  <a:pt x="223518" y="3281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117837" y="2531099"/>
            <a:ext cx="447040" cy="328295"/>
          </a:xfrm>
          <a:custGeom>
            <a:avLst/>
            <a:gdLst/>
            <a:ahLst/>
            <a:cxnLst/>
            <a:rect l="l" t="t" r="r" b="b"/>
            <a:pathLst>
              <a:path w="447039" h="328294">
                <a:moveTo>
                  <a:pt x="0" y="164090"/>
                </a:moveTo>
                <a:lnTo>
                  <a:pt x="111759" y="164090"/>
                </a:lnTo>
                <a:lnTo>
                  <a:pt x="111759" y="0"/>
                </a:lnTo>
                <a:lnTo>
                  <a:pt x="335278" y="0"/>
                </a:lnTo>
                <a:lnTo>
                  <a:pt x="335278" y="164090"/>
                </a:lnTo>
                <a:lnTo>
                  <a:pt x="447037" y="164090"/>
                </a:lnTo>
                <a:lnTo>
                  <a:pt x="223518" y="328182"/>
                </a:lnTo>
                <a:lnTo>
                  <a:pt x="0" y="164090"/>
                </a:lnTo>
                <a:close/>
              </a:path>
            </a:pathLst>
          </a:custGeom>
          <a:ln w="9525">
            <a:solidFill>
              <a:srgbClr val="D7E3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114940" y="2538469"/>
            <a:ext cx="447040" cy="328295"/>
          </a:xfrm>
          <a:custGeom>
            <a:avLst/>
            <a:gdLst/>
            <a:ahLst/>
            <a:cxnLst/>
            <a:rect l="l" t="t" r="r" b="b"/>
            <a:pathLst>
              <a:path w="447040" h="328294">
                <a:moveTo>
                  <a:pt x="335278" y="164090"/>
                </a:moveTo>
                <a:lnTo>
                  <a:pt x="111759" y="164090"/>
                </a:lnTo>
                <a:lnTo>
                  <a:pt x="111759" y="0"/>
                </a:lnTo>
                <a:lnTo>
                  <a:pt x="335278" y="0"/>
                </a:lnTo>
                <a:lnTo>
                  <a:pt x="335278" y="164090"/>
                </a:lnTo>
                <a:close/>
              </a:path>
              <a:path w="447040" h="328294">
                <a:moveTo>
                  <a:pt x="223518" y="328181"/>
                </a:moveTo>
                <a:lnTo>
                  <a:pt x="0" y="164090"/>
                </a:lnTo>
                <a:lnTo>
                  <a:pt x="447037" y="164090"/>
                </a:lnTo>
                <a:lnTo>
                  <a:pt x="223518" y="3281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14940" y="2538469"/>
            <a:ext cx="447040" cy="328295"/>
          </a:xfrm>
          <a:custGeom>
            <a:avLst/>
            <a:gdLst/>
            <a:ahLst/>
            <a:cxnLst/>
            <a:rect l="l" t="t" r="r" b="b"/>
            <a:pathLst>
              <a:path w="447040" h="328294">
                <a:moveTo>
                  <a:pt x="0" y="164090"/>
                </a:moveTo>
                <a:lnTo>
                  <a:pt x="111759" y="164090"/>
                </a:lnTo>
                <a:lnTo>
                  <a:pt x="111759" y="0"/>
                </a:lnTo>
                <a:lnTo>
                  <a:pt x="335278" y="0"/>
                </a:lnTo>
                <a:lnTo>
                  <a:pt x="335278" y="164090"/>
                </a:lnTo>
                <a:lnTo>
                  <a:pt x="447037" y="164090"/>
                </a:lnTo>
                <a:lnTo>
                  <a:pt x="223518" y="328181"/>
                </a:lnTo>
                <a:lnTo>
                  <a:pt x="0" y="164090"/>
                </a:lnTo>
                <a:close/>
              </a:path>
            </a:pathLst>
          </a:custGeom>
          <a:ln w="9525">
            <a:solidFill>
              <a:srgbClr val="D7E3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05878" y="680297"/>
            <a:ext cx="7524115" cy="1880235"/>
          </a:xfrm>
          <a:custGeom>
            <a:avLst/>
            <a:gdLst/>
            <a:ahLst/>
            <a:cxnLst/>
            <a:rect l="l" t="t" r="r" b="b"/>
            <a:pathLst>
              <a:path w="7524115" h="1880235">
                <a:moveTo>
                  <a:pt x="0" y="0"/>
                </a:moveTo>
                <a:lnTo>
                  <a:pt x="7523897" y="0"/>
                </a:lnTo>
                <a:lnTo>
                  <a:pt x="7523897" y="1879974"/>
                </a:lnTo>
                <a:lnTo>
                  <a:pt x="0" y="18799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20800" y="965200"/>
            <a:ext cx="1794788" cy="13148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805878" y="680297"/>
            <a:ext cx="7524115" cy="1880235"/>
          </a:xfrm>
          <a:prstGeom prst="rect">
            <a:avLst/>
          </a:prstGeom>
          <a:ln w="28575">
            <a:solidFill>
              <a:srgbClr val="A6A6A6"/>
            </a:solidFill>
          </a:ln>
        </p:spPr>
        <p:txBody>
          <a:bodyPr wrap="square" lIns="0" tIns="166370" rIns="0" bIns="0" rtlCol="0" vert="horz">
            <a:spAutoFit/>
          </a:bodyPr>
          <a:lstStyle/>
          <a:p>
            <a:pPr algn="just" marL="2867025" marR="304165" indent="-182880">
              <a:lnSpc>
                <a:spcPts val="2160"/>
              </a:lnSpc>
              <a:spcBef>
                <a:spcPts val="1310"/>
              </a:spcBef>
              <a:buClr>
                <a:srgbClr val="AD1929"/>
              </a:buClr>
              <a:buSzPct val="102777"/>
              <a:buFont typeface="Malgun Gothic"/>
              <a:buChar char="▪"/>
              <a:tabLst>
                <a:tab pos="2867660" algn="l"/>
              </a:tabLst>
            </a:pPr>
            <a:r>
              <a:rPr dirty="0" sz="1800" spc="-5">
                <a:latin typeface="Arial"/>
                <a:cs typeface="Arial"/>
              </a:rPr>
              <a:t>451 TAVI patients (implanted 2007 </a:t>
            </a:r>
            <a:r>
              <a:rPr dirty="0" sz="1800">
                <a:latin typeface="Arial"/>
                <a:cs typeface="Arial"/>
              </a:rPr>
              <a:t>– </a:t>
            </a:r>
            <a:r>
              <a:rPr dirty="0" sz="1800" spc="-335">
                <a:latin typeface="Arial"/>
                <a:cs typeface="Arial"/>
              </a:rPr>
              <a:t>2018)  </a:t>
            </a:r>
            <a:r>
              <a:rPr dirty="0" sz="1800" spc="-5">
                <a:latin typeface="Arial"/>
                <a:cs typeface="Arial"/>
              </a:rPr>
              <a:t>with informed </a:t>
            </a:r>
            <a:r>
              <a:rPr dirty="0" sz="1800">
                <a:latin typeface="Arial"/>
                <a:cs typeface="Arial"/>
              </a:rPr>
              <a:t>consent </a:t>
            </a:r>
            <a:r>
              <a:rPr dirty="0" sz="1800" spc="-5">
                <a:latin typeface="Arial"/>
                <a:cs typeface="Arial"/>
              </a:rPr>
              <a:t>for post-mortem,  implanted or medically treated at our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site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AD1929"/>
              </a:buClr>
              <a:buFont typeface="Malgun Gothic"/>
              <a:buChar char="▪"/>
            </a:pPr>
            <a:endParaRPr sz="2000">
              <a:latin typeface="Times New Roman"/>
              <a:cs typeface="Times New Roman"/>
            </a:endParaRPr>
          </a:p>
          <a:p>
            <a:pPr marL="2867025" indent="-182880">
              <a:lnSpc>
                <a:spcPct val="100000"/>
              </a:lnSpc>
              <a:spcBef>
                <a:spcPts val="1595"/>
              </a:spcBef>
              <a:buClr>
                <a:srgbClr val="AD1929"/>
              </a:buClr>
              <a:buSzPct val="102777"/>
              <a:buFont typeface="Malgun Gothic"/>
              <a:buChar char="▪"/>
              <a:tabLst>
                <a:tab pos="2867660" algn="l"/>
              </a:tabLst>
            </a:pPr>
            <a:r>
              <a:rPr dirty="0" sz="1800" spc="-5">
                <a:latin typeface="Arial"/>
                <a:cs typeface="Arial"/>
              </a:rPr>
              <a:t>39 post mortem TAVIs examined </a:t>
            </a:r>
            <a:r>
              <a:rPr dirty="0" sz="1800">
                <a:latin typeface="Arial"/>
                <a:cs typeface="Arial"/>
              </a:rPr>
              <a:t>so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far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025018" y="1737294"/>
            <a:ext cx="447040" cy="328295"/>
          </a:xfrm>
          <a:custGeom>
            <a:avLst/>
            <a:gdLst/>
            <a:ahLst/>
            <a:cxnLst/>
            <a:rect l="l" t="t" r="r" b="b"/>
            <a:pathLst>
              <a:path w="447039" h="328294">
                <a:moveTo>
                  <a:pt x="335278" y="164090"/>
                </a:moveTo>
                <a:lnTo>
                  <a:pt x="111759" y="164090"/>
                </a:lnTo>
                <a:lnTo>
                  <a:pt x="111759" y="0"/>
                </a:lnTo>
                <a:lnTo>
                  <a:pt x="335278" y="0"/>
                </a:lnTo>
                <a:lnTo>
                  <a:pt x="335278" y="164090"/>
                </a:lnTo>
                <a:close/>
              </a:path>
              <a:path w="447039" h="328294">
                <a:moveTo>
                  <a:pt x="223519" y="328181"/>
                </a:moveTo>
                <a:lnTo>
                  <a:pt x="0" y="164090"/>
                </a:lnTo>
                <a:lnTo>
                  <a:pt x="447038" y="164090"/>
                </a:lnTo>
                <a:lnTo>
                  <a:pt x="223519" y="328181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00100" y="2959100"/>
            <a:ext cx="7577593" cy="1435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25423" y="109860"/>
            <a:ext cx="220980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Overall study</a:t>
            </a:r>
            <a:r>
              <a:rPr dirty="0" spc="-85"/>
              <a:t> </a:t>
            </a:r>
            <a:r>
              <a:rPr dirty="0" spc="-5"/>
              <a:t>flow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56442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8575">
            <a:solidFill>
              <a:srgbClr val="AD19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4329" y="2538469"/>
            <a:ext cx="447040" cy="328295"/>
          </a:xfrm>
          <a:custGeom>
            <a:avLst/>
            <a:gdLst/>
            <a:ahLst/>
            <a:cxnLst/>
            <a:rect l="l" t="t" r="r" b="b"/>
            <a:pathLst>
              <a:path w="447039" h="328294">
                <a:moveTo>
                  <a:pt x="335278" y="164090"/>
                </a:moveTo>
                <a:lnTo>
                  <a:pt x="111759" y="164090"/>
                </a:lnTo>
                <a:lnTo>
                  <a:pt x="111759" y="0"/>
                </a:lnTo>
                <a:lnTo>
                  <a:pt x="335278" y="0"/>
                </a:lnTo>
                <a:lnTo>
                  <a:pt x="335278" y="164090"/>
                </a:lnTo>
                <a:close/>
              </a:path>
              <a:path w="447039" h="328294">
                <a:moveTo>
                  <a:pt x="223519" y="328181"/>
                </a:moveTo>
                <a:lnTo>
                  <a:pt x="0" y="164090"/>
                </a:lnTo>
                <a:lnTo>
                  <a:pt x="447037" y="164090"/>
                </a:lnTo>
                <a:lnTo>
                  <a:pt x="223519" y="3281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24329" y="2538469"/>
            <a:ext cx="447040" cy="328295"/>
          </a:xfrm>
          <a:custGeom>
            <a:avLst/>
            <a:gdLst/>
            <a:ahLst/>
            <a:cxnLst/>
            <a:rect l="l" t="t" r="r" b="b"/>
            <a:pathLst>
              <a:path w="447039" h="328294">
                <a:moveTo>
                  <a:pt x="0" y="164090"/>
                </a:moveTo>
                <a:lnTo>
                  <a:pt x="111759" y="164090"/>
                </a:lnTo>
                <a:lnTo>
                  <a:pt x="111759" y="0"/>
                </a:lnTo>
                <a:lnTo>
                  <a:pt x="335278" y="0"/>
                </a:lnTo>
                <a:lnTo>
                  <a:pt x="335278" y="164090"/>
                </a:lnTo>
                <a:lnTo>
                  <a:pt x="447037" y="164090"/>
                </a:lnTo>
                <a:lnTo>
                  <a:pt x="223519" y="328181"/>
                </a:lnTo>
                <a:lnTo>
                  <a:pt x="0" y="164090"/>
                </a:lnTo>
                <a:close/>
              </a:path>
            </a:pathLst>
          </a:custGeom>
          <a:ln w="9525">
            <a:solidFill>
              <a:srgbClr val="D7E3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176395" y="2518218"/>
            <a:ext cx="447040" cy="328295"/>
          </a:xfrm>
          <a:custGeom>
            <a:avLst/>
            <a:gdLst/>
            <a:ahLst/>
            <a:cxnLst/>
            <a:rect l="l" t="t" r="r" b="b"/>
            <a:pathLst>
              <a:path w="447039" h="328294">
                <a:moveTo>
                  <a:pt x="335278" y="164090"/>
                </a:moveTo>
                <a:lnTo>
                  <a:pt x="111759" y="164090"/>
                </a:lnTo>
                <a:lnTo>
                  <a:pt x="111759" y="0"/>
                </a:lnTo>
                <a:lnTo>
                  <a:pt x="335278" y="0"/>
                </a:lnTo>
                <a:lnTo>
                  <a:pt x="335278" y="164090"/>
                </a:lnTo>
                <a:close/>
              </a:path>
              <a:path w="447039" h="328294">
                <a:moveTo>
                  <a:pt x="223519" y="328182"/>
                </a:moveTo>
                <a:lnTo>
                  <a:pt x="0" y="164090"/>
                </a:lnTo>
                <a:lnTo>
                  <a:pt x="447038" y="164090"/>
                </a:lnTo>
                <a:lnTo>
                  <a:pt x="223519" y="3281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176395" y="2518218"/>
            <a:ext cx="447040" cy="328295"/>
          </a:xfrm>
          <a:custGeom>
            <a:avLst/>
            <a:gdLst/>
            <a:ahLst/>
            <a:cxnLst/>
            <a:rect l="l" t="t" r="r" b="b"/>
            <a:pathLst>
              <a:path w="447039" h="328294">
                <a:moveTo>
                  <a:pt x="0" y="164090"/>
                </a:moveTo>
                <a:lnTo>
                  <a:pt x="111759" y="164090"/>
                </a:lnTo>
                <a:lnTo>
                  <a:pt x="111759" y="0"/>
                </a:lnTo>
                <a:lnTo>
                  <a:pt x="335278" y="0"/>
                </a:lnTo>
                <a:lnTo>
                  <a:pt x="335278" y="164090"/>
                </a:lnTo>
                <a:lnTo>
                  <a:pt x="447038" y="164090"/>
                </a:lnTo>
                <a:lnTo>
                  <a:pt x="223519" y="328182"/>
                </a:lnTo>
                <a:lnTo>
                  <a:pt x="0" y="164090"/>
                </a:lnTo>
                <a:close/>
              </a:path>
            </a:pathLst>
          </a:custGeom>
          <a:ln w="9525">
            <a:solidFill>
              <a:srgbClr val="D7E3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17837" y="2531099"/>
            <a:ext cx="447040" cy="328295"/>
          </a:xfrm>
          <a:custGeom>
            <a:avLst/>
            <a:gdLst/>
            <a:ahLst/>
            <a:cxnLst/>
            <a:rect l="l" t="t" r="r" b="b"/>
            <a:pathLst>
              <a:path w="447039" h="328294">
                <a:moveTo>
                  <a:pt x="335278" y="164090"/>
                </a:moveTo>
                <a:lnTo>
                  <a:pt x="111759" y="164090"/>
                </a:lnTo>
                <a:lnTo>
                  <a:pt x="111759" y="0"/>
                </a:lnTo>
                <a:lnTo>
                  <a:pt x="335278" y="0"/>
                </a:lnTo>
                <a:lnTo>
                  <a:pt x="335278" y="164090"/>
                </a:lnTo>
                <a:close/>
              </a:path>
              <a:path w="447039" h="328294">
                <a:moveTo>
                  <a:pt x="223518" y="328182"/>
                </a:moveTo>
                <a:lnTo>
                  <a:pt x="0" y="164090"/>
                </a:lnTo>
                <a:lnTo>
                  <a:pt x="447037" y="164090"/>
                </a:lnTo>
                <a:lnTo>
                  <a:pt x="223518" y="3281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117837" y="2531099"/>
            <a:ext cx="447040" cy="328295"/>
          </a:xfrm>
          <a:custGeom>
            <a:avLst/>
            <a:gdLst/>
            <a:ahLst/>
            <a:cxnLst/>
            <a:rect l="l" t="t" r="r" b="b"/>
            <a:pathLst>
              <a:path w="447039" h="328294">
                <a:moveTo>
                  <a:pt x="0" y="164090"/>
                </a:moveTo>
                <a:lnTo>
                  <a:pt x="111759" y="164090"/>
                </a:lnTo>
                <a:lnTo>
                  <a:pt x="111759" y="0"/>
                </a:lnTo>
                <a:lnTo>
                  <a:pt x="335278" y="0"/>
                </a:lnTo>
                <a:lnTo>
                  <a:pt x="335278" y="164090"/>
                </a:lnTo>
                <a:lnTo>
                  <a:pt x="447037" y="164090"/>
                </a:lnTo>
                <a:lnTo>
                  <a:pt x="223518" y="328182"/>
                </a:lnTo>
                <a:lnTo>
                  <a:pt x="0" y="164090"/>
                </a:lnTo>
                <a:close/>
              </a:path>
            </a:pathLst>
          </a:custGeom>
          <a:ln w="9525">
            <a:solidFill>
              <a:srgbClr val="D7E3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114940" y="2538469"/>
            <a:ext cx="447040" cy="328295"/>
          </a:xfrm>
          <a:custGeom>
            <a:avLst/>
            <a:gdLst/>
            <a:ahLst/>
            <a:cxnLst/>
            <a:rect l="l" t="t" r="r" b="b"/>
            <a:pathLst>
              <a:path w="447040" h="328294">
                <a:moveTo>
                  <a:pt x="335278" y="164090"/>
                </a:moveTo>
                <a:lnTo>
                  <a:pt x="111759" y="164090"/>
                </a:lnTo>
                <a:lnTo>
                  <a:pt x="111759" y="0"/>
                </a:lnTo>
                <a:lnTo>
                  <a:pt x="335278" y="0"/>
                </a:lnTo>
                <a:lnTo>
                  <a:pt x="335278" y="164090"/>
                </a:lnTo>
                <a:close/>
              </a:path>
              <a:path w="447040" h="328294">
                <a:moveTo>
                  <a:pt x="223518" y="328181"/>
                </a:moveTo>
                <a:lnTo>
                  <a:pt x="0" y="164090"/>
                </a:lnTo>
                <a:lnTo>
                  <a:pt x="447037" y="164090"/>
                </a:lnTo>
                <a:lnTo>
                  <a:pt x="223518" y="3281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14940" y="2538469"/>
            <a:ext cx="447040" cy="328295"/>
          </a:xfrm>
          <a:custGeom>
            <a:avLst/>
            <a:gdLst/>
            <a:ahLst/>
            <a:cxnLst/>
            <a:rect l="l" t="t" r="r" b="b"/>
            <a:pathLst>
              <a:path w="447040" h="328294">
                <a:moveTo>
                  <a:pt x="0" y="164090"/>
                </a:moveTo>
                <a:lnTo>
                  <a:pt x="111759" y="164090"/>
                </a:lnTo>
                <a:lnTo>
                  <a:pt x="111759" y="0"/>
                </a:lnTo>
                <a:lnTo>
                  <a:pt x="335278" y="0"/>
                </a:lnTo>
                <a:lnTo>
                  <a:pt x="335278" y="164090"/>
                </a:lnTo>
                <a:lnTo>
                  <a:pt x="447037" y="164090"/>
                </a:lnTo>
                <a:lnTo>
                  <a:pt x="223518" y="328181"/>
                </a:lnTo>
                <a:lnTo>
                  <a:pt x="0" y="164090"/>
                </a:lnTo>
                <a:close/>
              </a:path>
            </a:pathLst>
          </a:custGeom>
          <a:ln w="9525">
            <a:solidFill>
              <a:srgbClr val="D7E3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05878" y="680297"/>
            <a:ext cx="7524115" cy="1880235"/>
          </a:xfrm>
          <a:custGeom>
            <a:avLst/>
            <a:gdLst/>
            <a:ahLst/>
            <a:cxnLst/>
            <a:rect l="l" t="t" r="r" b="b"/>
            <a:pathLst>
              <a:path w="7524115" h="1880235">
                <a:moveTo>
                  <a:pt x="0" y="0"/>
                </a:moveTo>
                <a:lnTo>
                  <a:pt x="7523897" y="0"/>
                </a:lnTo>
                <a:lnTo>
                  <a:pt x="7523897" y="1879975"/>
                </a:lnTo>
                <a:lnTo>
                  <a:pt x="0" y="18799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20800" y="965200"/>
            <a:ext cx="1794787" cy="13148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805878" y="680297"/>
            <a:ext cx="7524115" cy="1880235"/>
          </a:xfrm>
          <a:prstGeom prst="rect">
            <a:avLst/>
          </a:prstGeom>
          <a:ln w="28575">
            <a:solidFill>
              <a:srgbClr val="A6A6A6"/>
            </a:solidFill>
          </a:ln>
        </p:spPr>
        <p:txBody>
          <a:bodyPr wrap="square" lIns="0" tIns="166370" rIns="0" bIns="0" rtlCol="0" vert="horz">
            <a:spAutoFit/>
          </a:bodyPr>
          <a:lstStyle/>
          <a:p>
            <a:pPr algn="just" marL="2867025" marR="304165" indent="-182880">
              <a:lnSpc>
                <a:spcPts val="2160"/>
              </a:lnSpc>
              <a:spcBef>
                <a:spcPts val="1310"/>
              </a:spcBef>
              <a:buClr>
                <a:srgbClr val="AD1929"/>
              </a:buClr>
              <a:buSzPct val="102777"/>
              <a:buFont typeface="Malgun Gothic"/>
              <a:buChar char="▪"/>
              <a:tabLst>
                <a:tab pos="2867660" algn="l"/>
              </a:tabLst>
            </a:pPr>
            <a:r>
              <a:rPr dirty="0" sz="1800" spc="-5">
                <a:latin typeface="Arial"/>
                <a:cs typeface="Arial"/>
              </a:rPr>
              <a:t>451 TAVI patients (implanted 2007 </a:t>
            </a:r>
            <a:r>
              <a:rPr dirty="0" sz="1800">
                <a:latin typeface="Arial"/>
                <a:cs typeface="Arial"/>
              </a:rPr>
              <a:t>– </a:t>
            </a:r>
            <a:r>
              <a:rPr dirty="0" sz="1800" spc="-335">
                <a:latin typeface="Arial"/>
                <a:cs typeface="Arial"/>
              </a:rPr>
              <a:t>2018)  </a:t>
            </a:r>
            <a:r>
              <a:rPr dirty="0" sz="1800" spc="-5">
                <a:latin typeface="Arial"/>
                <a:cs typeface="Arial"/>
              </a:rPr>
              <a:t>with informed </a:t>
            </a:r>
            <a:r>
              <a:rPr dirty="0" sz="1800">
                <a:latin typeface="Arial"/>
                <a:cs typeface="Arial"/>
              </a:rPr>
              <a:t>consent </a:t>
            </a:r>
            <a:r>
              <a:rPr dirty="0" sz="1800" spc="-5">
                <a:latin typeface="Arial"/>
                <a:cs typeface="Arial"/>
              </a:rPr>
              <a:t>for post-mortem,  implanted or medically treated at our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site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AD1929"/>
              </a:buClr>
              <a:buFont typeface="Malgun Gothic"/>
              <a:buChar char="▪"/>
            </a:pPr>
            <a:endParaRPr sz="2000">
              <a:latin typeface="Times New Roman"/>
              <a:cs typeface="Times New Roman"/>
            </a:endParaRPr>
          </a:p>
          <a:p>
            <a:pPr marL="2867025" indent="-182880">
              <a:lnSpc>
                <a:spcPct val="100000"/>
              </a:lnSpc>
              <a:spcBef>
                <a:spcPts val="1595"/>
              </a:spcBef>
              <a:buClr>
                <a:srgbClr val="AD1929"/>
              </a:buClr>
              <a:buSzPct val="102777"/>
              <a:buFont typeface="Malgun Gothic"/>
              <a:buChar char="▪"/>
              <a:tabLst>
                <a:tab pos="2867660" algn="l"/>
              </a:tabLst>
            </a:pPr>
            <a:r>
              <a:rPr dirty="0" sz="1800" spc="-5">
                <a:latin typeface="Arial"/>
                <a:cs typeface="Arial"/>
              </a:rPr>
              <a:t>39 post mortem TAVIs examined </a:t>
            </a:r>
            <a:r>
              <a:rPr dirty="0" sz="1800">
                <a:latin typeface="Arial"/>
                <a:cs typeface="Arial"/>
              </a:rPr>
              <a:t>so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far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025018" y="1737294"/>
            <a:ext cx="447040" cy="328295"/>
          </a:xfrm>
          <a:custGeom>
            <a:avLst/>
            <a:gdLst/>
            <a:ahLst/>
            <a:cxnLst/>
            <a:rect l="l" t="t" r="r" b="b"/>
            <a:pathLst>
              <a:path w="447039" h="328294">
                <a:moveTo>
                  <a:pt x="335278" y="164090"/>
                </a:moveTo>
                <a:lnTo>
                  <a:pt x="111759" y="164090"/>
                </a:lnTo>
                <a:lnTo>
                  <a:pt x="111759" y="0"/>
                </a:lnTo>
                <a:lnTo>
                  <a:pt x="335278" y="0"/>
                </a:lnTo>
                <a:lnTo>
                  <a:pt x="335278" y="164090"/>
                </a:lnTo>
                <a:close/>
              </a:path>
              <a:path w="447039" h="328294">
                <a:moveTo>
                  <a:pt x="223519" y="328181"/>
                </a:moveTo>
                <a:lnTo>
                  <a:pt x="0" y="164090"/>
                </a:lnTo>
                <a:lnTo>
                  <a:pt x="447038" y="164090"/>
                </a:lnTo>
                <a:lnTo>
                  <a:pt x="223519" y="328181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00100" y="2959100"/>
            <a:ext cx="7582234" cy="1436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480808" y="2886155"/>
            <a:ext cx="3952240" cy="1670050"/>
          </a:xfrm>
          <a:custGeom>
            <a:avLst/>
            <a:gdLst/>
            <a:ahLst/>
            <a:cxnLst/>
            <a:rect l="l" t="t" r="r" b="b"/>
            <a:pathLst>
              <a:path w="3952240" h="1670050">
                <a:moveTo>
                  <a:pt x="0" y="0"/>
                </a:moveTo>
                <a:lnTo>
                  <a:pt x="3951797" y="0"/>
                </a:lnTo>
                <a:lnTo>
                  <a:pt x="3951797" y="1669940"/>
                </a:lnTo>
                <a:lnTo>
                  <a:pt x="0" y="1669940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AE1928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51959" y="109860"/>
            <a:ext cx="436689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Preliminary results </a:t>
            </a:r>
            <a:r>
              <a:rPr dirty="0"/>
              <a:t>-</a:t>
            </a:r>
            <a:r>
              <a:rPr dirty="0" spc="-90"/>
              <a:t> </a:t>
            </a:r>
            <a:r>
              <a:rPr dirty="0" spc="-5"/>
              <a:t>Characteristics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56442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8575">
            <a:solidFill>
              <a:srgbClr val="AD19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00100" y="647700"/>
            <a:ext cx="3555546" cy="39506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51959" y="109860"/>
            <a:ext cx="436689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Preliminary results </a:t>
            </a:r>
            <a:r>
              <a:rPr dirty="0"/>
              <a:t>-</a:t>
            </a:r>
            <a:r>
              <a:rPr dirty="0" spc="-90"/>
              <a:t> </a:t>
            </a:r>
            <a:r>
              <a:rPr dirty="0" spc="-5"/>
              <a:t>Characteristics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56442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8575">
            <a:solidFill>
              <a:srgbClr val="AD19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00100" y="647700"/>
            <a:ext cx="3555546" cy="39506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72000" y="1155700"/>
            <a:ext cx="4409431" cy="30142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European Society of Cardiology</dc:creator>
  <cp:keywords>ESC Congress 2018, European Society of Cardiology</cp:keywords>
  <dc:subject>TAVI-PM - Post-mortem study on the durability of TAVI</dc:subject>
  <dc:title>TAVI-PM - Post-mortem study on the durability of TAVI</dc:title>
  <dcterms:created xsi:type="dcterms:W3CDTF">2018-09-05T13:56:21Z</dcterms:created>
  <dcterms:modified xsi:type="dcterms:W3CDTF">2018-09-05T13:56:21Z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2018-08-28T00:00:00Z</vt:filetime>
  </property>
  <property fmtid="{D5CDD505-2E9C-101B-9397-08002B2CF9AE}" pid="3" name="Creator">
    <vt:lpwstr>Aspose Ltd.</vt:lpwstr>
  </property>
  <property fmtid="{D5CDD505-2E9C-101B-9397-08002B2CF9AE}" pid="4" name="LastSaved">
    <vt:filetime>2018-09-05T00:00:00Z</vt:filetime>
  </property>
</Properties>
</file>