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257" r:id="rId3"/>
    <p:sldId id="259" r:id="rId4"/>
    <p:sldId id="266" r:id="rId5"/>
    <p:sldId id="267" r:id="rId6"/>
    <p:sldId id="284" r:id="rId7"/>
    <p:sldId id="285" r:id="rId8"/>
    <p:sldId id="287" r:id="rId9"/>
    <p:sldId id="286" r:id="rId10"/>
    <p:sldId id="299" r:id="rId11"/>
    <p:sldId id="300" r:id="rId12"/>
    <p:sldId id="30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Anderson" initials="JA" lastIdx="2" clrIdx="1"/>
  <p:cmAuthor id="1" name="Nicole Weng" initials="N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5"/>
    <p:restoredTop sz="94650"/>
  </p:normalViewPr>
  <p:slideViewPr>
    <p:cSldViewPr snapToGrid="0" snapToObjects="1"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E34C-735C-4F0F-862E-4D195FCA9784}" type="datetimeFigureOut">
              <a:rPr lang="en-US" smtClean="0"/>
              <a:t>10/30/2016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43B3A-A9DE-48BF-BEC9-43FE95E8F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Descr</a:t>
            </a:r>
            <a:r>
              <a:rPr lang="da-DK" dirty="0"/>
              <a:t>.</a:t>
            </a:r>
            <a:r>
              <a:rPr lang="da-DK" baseline="0" dirty="0"/>
              <a:t> </a:t>
            </a:r>
            <a:r>
              <a:rPr lang="da-DK" baseline="0" dirty="0" err="1"/>
              <a:t>pics</a:t>
            </a:r>
            <a:r>
              <a:rPr lang="da-DK" baseline="0" dirty="0"/>
              <a:t>, + </a:t>
            </a:r>
            <a:r>
              <a:rPr lang="da-DK" baseline="0" dirty="0" err="1"/>
              <a:t>graph</a:t>
            </a:r>
            <a:r>
              <a:rPr lang="da-DK" baseline="0" dirty="0"/>
              <a:t> : </a:t>
            </a:r>
            <a:r>
              <a:rPr lang="da-DK" dirty="0" err="1"/>
              <a:t>Matched</a:t>
            </a:r>
            <a:r>
              <a:rPr lang="da-DK" baseline="0" dirty="0"/>
              <a:t> patients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interconnected</a:t>
            </a:r>
            <a:endParaRPr lang="da-DK" dirty="0"/>
          </a:p>
          <a:p>
            <a:r>
              <a:rPr lang="da-DK" dirty="0" err="1"/>
              <a:t>Expected</a:t>
            </a:r>
            <a:r>
              <a:rPr lang="da-DK" dirty="0"/>
              <a:t> due to healing </a:t>
            </a:r>
            <a:r>
              <a:rPr lang="da-DK" dirty="0" err="1"/>
              <a:t>response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the</a:t>
            </a:r>
            <a:r>
              <a:rPr lang="da-DK" baseline="0" dirty="0"/>
              <a:t> </a:t>
            </a:r>
            <a:r>
              <a:rPr lang="da-DK" baseline="0" dirty="0" err="1"/>
              <a:t>stented</a:t>
            </a:r>
            <a:r>
              <a:rPr lang="da-DK" baseline="0" dirty="0"/>
              <a:t> segment. This </a:t>
            </a:r>
            <a:r>
              <a:rPr lang="da-DK" baseline="0" dirty="0" err="1"/>
              <a:t>decrease</a:t>
            </a:r>
            <a:r>
              <a:rPr lang="da-DK" baseline="0" dirty="0"/>
              <a:t> in lumen </a:t>
            </a:r>
            <a:r>
              <a:rPr lang="da-DK" baseline="0" dirty="0" err="1"/>
              <a:t>area</a:t>
            </a:r>
            <a:r>
              <a:rPr lang="da-DK" baseline="0" dirty="0"/>
              <a:t> </a:t>
            </a:r>
            <a:r>
              <a:rPr lang="da-DK" baseline="0" dirty="0" err="1"/>
              <a:t>was</a:t>
            </a:r>
            <a:r>
              <a:rPr lang="da-DK" baseline="0" dirty="0"/>
              <a:t> </a:t>
            </a:r>
            <a:r>
              <a:rPr lang="da-DK" baseline="0" dirty="0" err="1"/>
              <a:t>comparable</a:t>
            </a:r>
            <a:r>
              <a:rPr lang="da-DK" baseline="0" dirty="0"/>
              <a:t> to </a:t>
            </a:r>
            <a:r>
              <a:rPr lang="da-DK" baseline="0" dirty="0" err="1"/>
              <a:t>what</a:t>
            </a:r>
            <a:r>
              <a:rPr lang="da-DK" baseline="0" dirty="0"/>
              <a:t> has </a:t>
            </a:r>
            <a:r>
              <a:rPr lang="da-DK" baseline="0" dirty="0" err="1"/>
              <a:t>been</a:t>
            </a:r>
            <a:r>
              <a:rPr lang="da-DK" baseline="0" dirty="0"/>
              <a:t> </a:t>
            </a:r>
            <a:r>
              <a:rPr lang="da-DK" baseline="0" dirty="0" err="1"/>
              <a:t>observed</a:t>
            </a:r>
            <a:r>
              <a:rPr lang="da-DK" baseline="0" dirty="0"/>
              <a:t> for </a:t>
            </a:r>
            <a:r>
              <a:rPr lang="da-DK" baseline="0" dirty="0" err="1"/>
              <a:t>both</a:t>
            </a:r>
            <a:r>
              <a:rPr lang="da-DK" baseline="0" dirty="0"/>
              <a:t> the ABSORB and the </a:t>
            </a:r>
            <a:r>
              <a:rPr lang="da-DK" baseline="0" dirty="0" err="1"/>
              <a:t>DESolve</a:t>
            </a:r>
            <a:r>
              <a:rPr lang="da-DK" baseline="0" dirty="0"/>
              <a:t> stent.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81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Stent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assessed</a:t>
            </a:r>
            <a:r>
              <a:rPr lang="da-DK" baseline="0" dirty="0"/>
              <a:t> </a:t>
            </a:r>
            <a:r>
              <a:rPr lang="da-DK" baseline="0" dirty="0" err="1"/>
              <a:t>based</a:t>
            </a:r>
            <a:r>
              <a:rPr lang="da-DK" baseline="0" dirty="0"/>
              <a:t> on the abluminal stent </a:t>
            </a:r>
            <a:r>
              <a:rPr lang="da-DK" baseline="0" dirty="0" err="1"/>
              <a:t>contour</a:t>
            </a:r>
            <a:r>
              <a:rPr lang="da-DK" baseline="0" dirty="0"/>
              <a:t>.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observed</a:t>
            </a:r>
            <a:r>
              <a:rPr lang="da-DK" baseline="0" dirty="0"/>
              <a:t> </a:t>
            </a:r>
            <a:r>
              <a:rPr lang="da-DK" baseline="0" dirty="0" err="1"/>
              <a:t>no</a:t>
            </a:r>
            <a:r>
              <a:rPr lang="da-DK" baseline="0" dirty="0"/>
              <a:t> </a:t>
            </a:r>
            <a:r>
              <a:rPr lang="da-DK" baseline="0" dirty="0" err="1"/>
              <a:t>evidence</a:t>
            </a:r>
            <a:r>
              <a:rPr lang="da-DK" baseline="0" dirty="0"/>
              <a:t> of stent </a:t>
            </a:r>
            <a:r>
              <a:rPr lang="da-DK" baseline="0" dirty="0" err="1"/>
              <a:t>area</a:t>
            </a:r>
            <a:r>
              <a:rPr lang="da-DK" baseline="0" dirty="0"/>
              <a:t> </a:t>
            </a:r>
            <a:r>
              <a:rPr lang="da-DK" baseline="0" dirty="0" err="1"/>
              <a:t>shrinkage</a:t>
            </a:r>
            <a:r>
              <a:rPr lang="da-DK" baseline="0" dirty="0"/>
              <a:t> … . </a:t>
            </a:r>
          </a:p>
          <a:p>
            <a:r>
              <a:rPr lang="da-DK" baseline="0" dirty="0"/>
              <a:t>The </a:t>
            </a:r>
            <a:r>
              <a:rPr lang="da-DK" baseline="0" dirty="0" err="1"/>
              <a:t>reduction</a:t>
            </a:r>
            <a:r>
              <a:rPr lang="da-DK" baseline="0" dirty="0"/>
              <a:t> in </a:t>
            </a:r>
            <a:r>
              <a:rPr lang="da-DK" baseline="0" dirty="0" err="1"/>
              <a:t>molecular</a:t>
            </a:r>
            <a:r>
              <a:rPr lang="da-DK" baseline="0" dirty="0"/>
              <a:t> </a:t>
            </a:r>
            <a:r>
              <a:rPr lang="da-DK" baseline="0" dirty="0" err="1"/>
              <a:t>weitgh</a:t>
            </a:r>
            <a:r>
              <a:rPr lang="da-DK" baseline="0" dirty="0"/>
              <a:t> </a:t>
            </a:r>
            <a:r>
              <a:rPr lang="da-DK" baseline="0" dirty="0" err="1"/>
              <a:t>we</a:t>
            </a:r>
            <a:r>
              <a:rPr lang="da-DK" baseline="0" dirty="0"/>
              <a:t> start to </a:t>
            </a:r>
            <a:r>
              <a:rPr lang="da-DK" baseline="0" dirty="0" err="1"/>
              <a:t>see</a:t>
            </a:r>
            <a:r>
              <a:rPr lang="da-DK" baseline="0" dirty="0"/>
              <a:t> at the 6 </a:t>
            </a:r>
            <a:r>
              <a:rPr lang="da-DK" baseline="0" dirty="0" err="1"/>
              <a:t>months</a:t>
            </a:r>
            <a:r>
              <a:rPr lang="da-DK" baseline="0" dirty="0"/>
              <a:t> time point did </a:t>
            </a:r>
            <a:r>
              <a:rPr lang="da-DK" baseline="0" dirty="0" err="1"/>
              <a:t>importantly</a:t>
            </a:r>
            <a:r>
              <a:rPr lang="da-DK" baseline="0" dirty="0"/>
              <a:t> not </a:t>
            </a:r>
            <a:r>
              <a:rPr lang="da-DK" baseline="0" dirty="0" err="1"/>
              <a:t>affect</a:t>
            </a:r>
            <a:r>
              <a:rPr lang="da-DK" baseline="0" dirty="0"/>
              <a:t> the stent </a:t>
            </a:r>
            <a:r>
              <a:rPr lang="da-DK" baseline="0" dirty="0" err="1"/>
              <a:t>area</a:t>
            </a:r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00BD-5C00-4E46-BD68-7318F43751A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12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Strut</a:t>
            </a:r>
            <a:r>
              <a:rPr lang="da-DK" baseline="0" dirty="0"/>
              <a:t> </a:t>
            </a:r>
            <a:r>
              <a:rPr lang="da-DK" baseline="0" dirty="0" err="1"/>
              <a:t>coverage</a:t>
            </a:r>
            <a:r>
              <a:rPr lang="da-DK" baseline="0" dirty="0"/>
              <a:t> </a:t>
            </a:r>
            <a:r>
              <a:rPr lang="da-DK" baseline="0" dirty="0" err="1"/>
              <a:t>was</a:t>
            </a:r>
            <a:r>
              <a:rPr lang="da-DK" baseline="0" dirty="0"/>
              <a:t> </a:t>
            </a:r>
            <a:r>
              <a:rPr lang="da-DK" baseline="0" dirty="0" err="1"/>
              <a:t>assessed</a:t>
            </a:r>
            <a:r>
              <a:rPr lang="da-DK" baseline="0" dirty="0"/>
              <a:t> on strut </a:t>
            </a:r>
            <a:r>
              <a:rPr lang="da-DK" baseline="0" dirty="0" err="1"/>
              <a:t>level</a:t>
            </a:r>
            <a:r>
              <a:rPr lang="da-DK" baseline="0" dirty="0"/>
              <a:t> and </a:t>
            </a:r>
            <a:r>
              <a:rPr lang="da-DK" baseline="0" dirty="0" err="1"/>
              <a:t>estimated</a:t>
            </a:r>
            <a:r>
              <a:rPr lang="da-DK" baseline="0" dirty="0"/>
              <a:t> as </a:t>
            </a:r>
            <a:r>
              <a:rPr lang="da-DK" baseline="0" dirty="0" err="1"/>
              <a:t>percentage</a:t>
            </a:r>
            <a:r>
              <a:rPr lang="da-DK" baseline="0" dirty="0"/>
              <a:t> of </a:t>
            </a:r>
            <a:r>
              <a:rPr lang="da-DK" baseline="0" dirty="0" err="1"/>
              <a:t>covered</a:t>
            </a:r>
            <a:r>
              <a:rPr lang="da-DK" baseline="0" dirty="0"/>
              <a:t> struts per </a:t>
            </a:r>
            <a:r>
              <a:rPr lang="da-DK" baseline="0" dirty="0" err="1"/>
              <a:t>recording</a:t>
            </a:r>
            <a:r>
              <a:rPr lang="da-DK" baseline="0" dirty="0"/>
              <a:t>.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observed</a:t>
            </a:r>
            <a:r>
              <a:rPr lang="da-DK" baseline="0" dirty="0"/>
              <a:t> a </a:t>
            </a:r>
            <a:r>
              <a:rPr lang="da-DK" baseline="0" dirty="0" err="1"/>
              <a:t>high</a:t>
            </a:r>
            <a:r>
              <a:rPr lang="da-DK" baseline="0" dirty="0"/>
              <a:t> </a:t>
            </a:r>
            <a:r>
              <a:rPr lang="da-DK" baseline="0" dirty="0" err="1"/>
              <a:t>coverage</a:t>
            </a:r>
            <a:r>
              <a:rPr lang="da-DK" baseline="0" dirty="0"/>
              <a:t> of stent struts </a:t>
            </a:r>
            <a:r>
              <a:rPr lang="da-DK" baseline="0" dirty="0" err="1"/>
              <a:t>after</a:t>
            </a:r>
            <a:r>
              <a:rPr lang="da-DK" baseline="0" dirty="0"/>
              <a:t> 6 </a:t>
            </a:r>
            <a:r>
              <a:rPr lang="da-DK" baseline="0" dirty="0" err="1"/>
              <a:t>months</a:t>
            </a:r>
            <a:r>
              <a:rPr lang="da-DK" baseline="0" dirty="0"/>
              <a:t>.</a:t>
            </a:r>
          </a:p>
          <a:p>
            <a:r>
              <a:rPr lang="da-DK" baseline="0" dirty="0"/>
              <a:t>A standard </a:t>
            </a:r>
            <a:r>
              <a:rPr lang="da-DK" baseline="0" dirty="0" err="1"/>
              <a:t>limitation</a:t>
            </a:r>
            <a:r>
              <a:rPr lang="da-DK" baseline="0" dirty="0"/>
              <a:t> of OCT it is not </a:t>
            </a:r>
            <a:r>
              <a:rPr lang="da-DK" baseline="0" dirty="0" err="1"/>
              <a:t>possible</a:t>
            </a:r>
            <a:r>
              <a:rPr lang="da-DK" baseline="0" dirty="0"/>
              <a:t> to </a:t>
            </a:r>
            <a:r>
              <a:rPr lang="da-DK" baseline="0" dirty="0" err="1"/>
              <a:t>confidently</a:t>
            </a:r>
            <a:r>
              <a:rPr lang="da-DK" baseline="0" dirty="0"/>
              <a:t> </a:t>
            </a:r>
            <a:r>
              <a:rPr lang="da-DK" baseline="0" dirty="0" err="1"/>
              <a:t>detect</a:t>
            </a:r>
            <a:r>
              <a:rPr lang="da-DK" baseline="0" dirty="0"/>
              <a:t> </a:t>
            </a:r>
            <a:r>
              <a:rPr lang="da-DK" baseline="0" dirty="0" err="1"/>
              <a:t>layers</a:t>
            </a:r>
            <a:r>
              <a:rPr lang="da-DK" baseline="0" dirty="0"/>
              <a:t> of </a:t>
            </a:r>
            <a:r>
              <a:rPr lang="da-DK" baseline="0" dirty="0" err="1"/>
              <a:t>coverage</a:t>
            </a:r>
            <a:r>
              <a:rPr lang="da-DK" baseline="0" dirty="0"/>
              <a:t> </a:t>
            </a:r>
            <a:r>
              <a:rPr lang="da-DK" baseline="0" dirty="0" err="1"/>
              <a:t>below</a:t>
            </a:r>
            <a:r>
              <a:rPr lang="da-DK" baseline="0" dirty="0"/>
              <a:t> 10-15 </a:t>
            </a:r>
            <a:r>
              <a:rPr lang="da-DK" baseline="0" dirty="0" err="1"/>
              <a:t>um</a:t>
            </a:r>
            <a:r>
              <a:rPr lang="da-DK" baseline="0" dirty="0"/>
              <a:t>. Still 98% </a:t>
            </a:r>
            <a:r>
              <a:rPr lang="da-DK" baseline="0" dirty="0" err="1"/>
              <a:t>covereage</a:t>
            </a:r>
            <a:r>
              <a:rPr lang="da-DK" baseline="0" dirty="0"/>
              <a:t> is a </a:t>
            </a:r>
            <a:r>
              <a:rPr lang="da-DK" baseline="0" dirty="0" err="1"/>
              <a:t>good</a:t>
            </a:r>
            <a:r>
              <a:rPr lang="da-DK" baseline="0" dirty="0"/>
              <a:t> </a:t>
            </a:r>
            <a:r>
              <a:rPr lang="da-DK" baseline="0" dirty="0" err="1"/>
              <a:t>result</a:t>
            </a:r>
            <a:r>
              <a:rPr lang="da-DK" baseline="0" dirty="0"/>
              <a:t>. An </a:t>
            </a:r>
            <a:r>
              <a:rPr lang="da-DK" baseline="0" dirty="0" err="1"/>
              <a:t>even</a:t>
            </a:r>
            <a:r>
              <a:rPr lang="da-DK" baseline="0" dirty="0"/>
              <a:t> </a:t>
            </a:r>
            <a:r>
              <a:rPr lang="da-DK" baseline="0" dirty="0" err="1"/>
              <a:t>better</a:t>
            </a:r>
            <a:r>
              <a:rPr lang="da-DK" baseline="0" dirty="0"/>
              <a:t> </a:t>
            </a:r>
            <a:r>
              <a:rPr lang="da-DK" baseline="0" dirty="0" err="1"/>
              <a:t>coverage</a:t>
            </a:r>
            <a:r>
              <a:rPr lang="da-DK" baseline="0" dirty="0"/>
              <a:t> </a:t>
            </a:r>
            <a:r>
              <a:rPr lang="da-DK" baseline="0" dirty="0" err="1"/>
              <a:t>cannot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excluded</a:t>
            </a:r>
            <a:r>
              <a:rPr lang="da-DK" baseline="0" dirty="0"/>
              <a:t>. The </a:t>
            </a:r>
            <a:r>
              <a:rPr lang="da-DK" baseline="0" dirty="0" err="1"/>
              <a:t>meassure</a:t>
            </a:r>
            <a:r>
              <a:rPr lang="da-DK" baseline="0" dirty="0"/>
              <a:t> </a:t>
            </a:r>
            <a:r>
              <a:rPr lang="da-DK" baseline="0" dirty="0" err="1"/>
              <a:t>hwew</a:t>
            </a:r>
            <a:r>
              <a:rPr lang="da-DK" baseline="0" dirty="0"/>
              <a:t> is OCT </a:t>
            </a:r>
            <a:r>
              <a:rPr lang="da-DK" baseline="0" dirty="0" err="1"/>
              <a:t>coverage</a:t>
            </a:r>
            <a:r>
              <a:rPr lang="da-DK" baseline="0" dirty="0"/>
              <a:t>. 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00BD-5C00-4E46-BD68-7318F43751A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61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493B-6931-4A40-A42C-4CFF442B52E4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2018-1790-A942-9D46-E0822E6DD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545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FANTOM II: Six-Month </a:t>
            </a:r>
            <a:r>
              <a:rPr lang="en-US" sz="2400" b="1" dirty="0" smtClean="0">
                <a:solidFill>
                  <a:schemeClr val="bg1"/>
                </a:solidFill>
              </a:rPr>
              <a:t>Clinical and Angiographic Results </a:t>
            </a:r>
            <a:r>
              <a:rPr lang="en-US" sz="2400" b="1" dirty="0">
                <a:solidFill>
                  <a:schemeClr val="bg1"/>
                </a:solidFill>
              </a:rPr>
              <a:t>With a Radiopaque Desaminotyrosine Polycarbonate-Based Sirolimus-Eluting Bioresorbable Vascular Scaffold in Patients With Coronary Artery Disease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1310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FF00"/>
                </a:solidFill>
              </a:rPr>
              <a:t>Dr. Alexandre Abizaid</a:t>
            </a:r>
          </a:p>
          <a:p>
            <a:pPr algn="l"/>
            <a:r>
              <a:rPr lang="en-US" sz="2200" dirty="0">
                <a:solidFill>
                  <a:srgbClr val="FFFF00"/>
                </a:solidFill>
              </a:rPr>
              <a:t>Instituto Dante Pazzanese de Cardiologia</a:t>
            </a:r>
          </a:p>
          <a:p>
            <a:pPr algn="l"/>
            <a:r>
              <a:rPr lang="en-US" sz="2200" dirty="0">
                <a:solidFill>
                  <a:srgbClr val="FFFF00"/>
                </a:solidFill>
              </a:rPr>
              <a:t>Sao Paulo, Brazil</a:t>
            </a:r>
          </a:p>
          <a:p>
            <a:endParaRPr lang="en-US" dirty="0"/>
          </a:p>
        </p:txBody>
      </p:sp>
      <p:sp>
        <p:nvSpPr>
          <p:cNvPr id="4" name="Tekstboks 1"/>
          <p:cNvSpPr txBox="1"/>
          <p:nvPr/>
        </p:nvSpPr>
        <p:spPr>
          <a:xfrm>
            <a:off x="2369488" y="5769738"/>
            <a:ext cx="400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behalf of the </a:t>
            </a:r>
            <a:r>
              <a:rPr lang="en-US" dirty="0" smtClean="0">
                <a:solidFill>
                  <a:srgbClr val="FFC000"/>
                </a:solidFill>
              </a:rPr>
              <a:t>FANTOM II </a:t>
            </a:r>
            <a:r>
              <a:rPr lang="en-US" dirty="0" smtClean="0">
                <a:solidFill>
                  <a:schemeClr val="bg1"/>
                </a:solidFill>
              </a:rPr>
              <a:t>investigators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kstboks 6"/>
          <p:cNvSpPr txBox="1"/>
          <p:nvPr/>
        </p:nvSpPr>
        <p:spPr>
          <a:xfrm>
            <a:off x="7581900" y="190503"/>
            <a:ext cx="1323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FANTOM II</a:t>
            </a:r>
            <a:endParaRPr lang="da-DK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2977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Scaffold Lumen </a:t>
            </a:r>
            <a:r>
              <a:rPr lang="da-DK" sz="3600" b="1" dirty="0" err="1">
                <a:solidFill>
                  <a:srgbClr val="FFFF00"/>
                </a:solidFill>
                <a:latin typeface="Calibri"/>
              </a:rPr>
              <a:t>A</a:t>
            </a:r>
            <a:r>
              <a:rPr kumimoji="0" lang="da-D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rea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395536" y="4838328"/>
          <a:ext cx="8352928" cy="12241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922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>
                          <a:solidFill>
                            <a:srgbClr val="FFC000"/>
                          </a:solidFill>
                        </a:rPr>
                        <a:t>Follow-up</a:t>
                      </a:r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Difference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p-</a:t>
                      </a:r>
                      <a:r>
                        <a:rPr lang="da-DK" sz="1800" dirty="0" err="1">
                          <a:solidFill>
                            <a:srgbClr val="FFC000"/>
                          </a:solidFill>
                        </a:rPr>
                        <a:t>value</a:t>
                      </a:r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86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Mean lumen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(mm</a:t>
                      </a:r>
                      <a:r>
                        <a:rPr lang="da-DK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6.8 (1.7)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5.7 (1.4)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-1.1 (-1.3;-0.9)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Minimal lumen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a-DK" sz="1800" baseline="0" dirty="0">
                          <a:solidFill>
                            <a:schemeClr val="tx1"/>
                          </a:solidFill>
                        </a:rPr>
                        <a:t> (mm</a:t>
                      </a:r>
                      <a:r>
                        <a:rPr lang="da-DK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a-DK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5.3 (1.4)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4.4 (1.4)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-1.0 (-1.3;-0.7)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Afrundet rektangel 5"/>
          <p:cNvSpPr/>
          <p:nvPr/>
        </p:nvSpPr>
        <p:spPr>
          <a:xfrm>
            <a:off x="5940152" y="5198368"/>
            <a:ext cx="1584176" cy="86409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1" y="1417638"/>
            <a:ext cx="4176464" cy="3253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5" t="8304" r="16483" b="11148"/>
          <a:stretch/>
        </p:blipFill>
        <p:spPr bwMode="auto">
          <a:xfrm>
            <a:off x="271088" y="639901"/>
            <a:ext cx="2185747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" t="3886" r="16632" b="1905"/>
          <a:stretch/>
        </p:blipFill>
        <p:spPr bwMode="auto">
          <a:xfrm>
            <a:off x="2215306" y="2117091"/>
            <a:ext cx="2284686" cy="2339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Højrepil 9"/>
          <p:cNvSpPr/>
          <p:nvPr/>
        </p:nvSpPr>
        <p:spPr>
          <a:xfrm rot="2444412">
            <a:off x="2090014" y="2347270"/>
            <a:ext cx="497187" cy="308853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838825" y="1417638"/>
            <a:ext cx="2504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Mean </a:t>
            </a:r>
            <a:r>
              <a:rPr lang="da-DK" dirty="0" err="1"/>
              <a:t>luminal</a:t>
            </a:r>
            <a:r>
              <a:rPr lang="da-DK" dirty="0"/>
              <a:t> </a:t>
            </a:r>
            <a:r>
              <a:rPr lang="da-DK" dirty="0" err="1"/>
              <a:t>area</a:t>
            </a:r>
            <a:r>
              <a:rPr lang="da-DK" dirty="0"/>
              <a:t>, mm</a:t>
            </a:r>
            <a:r>
              <a:rPr lang="da-DK" baseline="30000" dirty="0"/>
              <a:t>2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5191374" y="4389650"/>
            <a:ext cx="707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200" dirty="0"/>
              <a:t>Baseline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8043863" y="4389650"/>
            <a:ext cx="803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200" dirty="0" err="1"/>
              <a:t>Follow-up</a:t>
            </a:r>
            <a:endParaRPr lang="da-DK" sz="1200" dirty="0"/>
          </a:p>
        </p:txBody>
      </p:sp>
      <p:sp>
        <p:nvSpPr>
          <p:cNvPr id="15" name="Tekstboks 14"/>
          <p:cNvSpPr txBox="1"/>
          <p:nvPr/>
        </p:nvSpPr>
        <p:spPr>
          <a:xfrm>
            <a:off x="8013782" y="6043414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bg1"/>
                </a:solidFill>
                <a:latin typeface="Calibri"/>
              </a:rPr>
              <a:t>Mean(SD)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525" y="6554847"/>
            <a:ext cx="3891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Reference: As presented by Jo Simonsen TCT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81549" y="179595"/>
            <a:ext cx="189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schemeClr val="bg1"/>
                </a:solidFill>
              </a:rPr>
              <a:t>PCI Research</a:t>
            </a:r>
          </a:p>
          <a:p>
            <a:pPr algn="r"/>
            <a:r>
              <a:rPr lang="da-DK" sz="1200" dirty="0">
                <a:solidFill>
                  <a:schemeClr val="bg1"/>
                </a:solidFill>
              </a:rPr>
              <a:t>Aarhus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34625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87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dirty="0" smtClean="0">
                <a:solidFill>
                  <a:srgbClr val="FFFF00"/>
                </a:solidFill>
                <a:latin typeface="Calibri"/>
              </a:rPr>
              <a:t>Stent Area</a:t>
            </a:r>
            <a:endParaRPr lang="da-DK" sz="3600" b="1" dirty="0">
              <a:solidFill>
                <a:srgbClr val="FFFF00"/>
              </a:solidFill>
              <a:latin typeface="Calibri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391022" y="4812568"/>
          <a:ext cx="8352928" cy="12241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922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err="1">
                          <a:solidFill>
                            <a:srgbClr val="FFC000"/>
                          </a:solidFill>
                        </a:rPr>
                        <a:t>Follow-up</a:t>
                      </a:r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Difference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rgbClr val="FFC000"/>
                          </a:solidFill>
                        </a:rPr>
                        <a:t>p-</a:t>
                      </a:r>
                      <a:r>
                        <a:rPr lang="da-DK" sz="1800" dirty="0" err="1">
                          <a:solidFill>
                            <a:srgbClr val="FFC000"/>
                          </a:solidFill>
                        </a:rPr>
                        <a:t>value</a:t>
                      </a:r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86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Mean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stent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(mm</a:t>
                      </a:r>
                      <a:r>
                        <a:rPr lang="da-DK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7.1 (1.5)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7.2 (1.4)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0.1 (-0.02;0.24)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Minimal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stent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a-DK" sz="1800" baseline="0" dirty="0">
                          <a:solidFill>
                            <a:schemeClr val="tx1"/>
                          </a:solidFill>
                        </a:rPr>
                        <a:t> (mm</a:t>
                      </a:r>
                      <a:r>
                        <a:rPr lang="da-DK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a-DK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5.9 (1.3)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6.0 (1.3)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0.1 (-0.02;0.25)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>
                          <a:solidFill>
                            <a:schemeClr val="tx1"/>
                          </a:solidFill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Afrundet rektangel 5"/>
          <p:cNvSpPr/>
          <p:nvPr/>
        </p:nvSpPr>
        <p:spPr>
          <a:xfrm>
            <a:off x="5923310" y="5156356"/>
            <a:ext cx="1658590" cy="88034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70" y="1335306"/>
            <a:ext cx="4320481" cy="313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5" t="8304" r="16483" b="11148"/>
          <a:stretch/>
        </p:blipFill>
        <p:spPr bwMode="auto">
          <a:xfrm>
            <a:off x="290584" y="658554"/>
            <a:ext cx="2185747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" t="3886" r="16632" b="1905"/>
          <a:stretch/>
        </p:blipFill>
        <p:spPr bwMode="auto">
          <a:xfrm>
            <a:off x="2234802" y="2135744"/>
            <a:ext cx="2284686" cy="2339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Højrepil 9"/>
          <p:cNvSpPr/>
          <p:nvPr/>
        </p:nvSpPr>
        <p:spPr>
          <a:xfrm rot="2444412">
            <a:off x="2152034" y="2342194"/>
            <a:ext cx="497187" cy="308853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5838825" y="1335306"/>
            <a:ext cx="22808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Mean stent </a:t>
            </a:r>
            <a:r>
              <a:rPr lang="da-DK" dirty="0" err="1"/>
              <a:t>area</a:t>
            </a:r>
            <a:r>
              <a:rPr lang="da-DK" dirty="0"/>
              <a:t>, mm</a:t>
            </a:r>
            <a:r>
              <a:rPr lang="da-DK" baseline="30000" dirty="0"/>
              <a:t>2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5105649" y="4199150"/>
            <a:ext cx="707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200" dirty="0"/>
              <a:t>Baseline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8101013" y="4199150"/>
            <a:ext cx="803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200" dirty="0" err="1"/>
              <a:t>Follow-up</a:t>
            </a:r>
            <a:endParaRPr lang="da-DK" sz="1200" dirty="0"/>
          </a:p>
        </p:txBody>
      </p:sp>
      <p:sp>
        <p:nvSpPr>
          <p:cNvPr id="14" name="Tekstboks 13"/>
          <p:cNvSpPr txBox="1"/>
          <p:nvPr/>
        </p:nvSpPr>
        <p:spPr>
          <a:xfrm>
            <a:off x="7994732" y="6024364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bg1"/>
                </a:solidFill>
                <a:latin typeface="Calibri"/>
              </a:rPr>
              <a:t>Mean(SD)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3525" y="6554847"/>
            <a:ext cx="3891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Reference: As presented by Jo Simonsen TCT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81549" y="179595"/>
            <a:ext cx="189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schemeClr val="bg1"/>
                </a:solidFill>
              </a:rPr>
              <a:t>PCI Research</a:t>
            </a:r>
          </a:p>
          <a:p>
            <a:pPr algn="r"/>
            <a:r>
              <a:rPr lang="da-DK" sz="1200" dirty="0">
                <a:solidFill>
                  <a:schemeClr val="bg1"/>
                </a:solidFill>
              </a:rPr>
              <a:t>Aarhus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407749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/>
          <a:stretch/>
        </p:blipFill>
        <p:spPr>
          <a:xfrm>
            <a:off x="4283968" y="1374279"/>
            <a:ext cx="4175296" cy="3608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1440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Strut </a:t>
            </a:r>
            <a:r>
              <a:rPr lang="da-DK" sz="3600" b="1" dirty="0" err="1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da-D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overage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2005351" y="5241987"/>
          <a:ext cx="4815465" cy="79208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95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0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22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 err="1">
                          <a:solidFill>
                            <a:srgbClr val="FFC000"/>
                          </a:solidFill>
                        </a:rPr>
                        <a:t>Follow-up</a:t>
                      </a:r>
                      <a:endParaRPr lang="da-DK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86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 err="1"/>
                        <a:t>Covered</a:t>
                      </a:r>
                      <a:r>
                        <a:rPr lang="da-DK" sz="1800" baseline="0" dirty="0"/>
                        <a:t> struts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800" dirty="0"/>
                        <a:t>98.1%</a:t>
                      </a:r>
                      <a:r>
                        <a:rPr lang="da-DK" sz="1800" baseline="0" dirty="0"/>
                        <a:t> </a:t>
                      </a:r>
                      <a:r>
                        <a:rPr lang="da-DK" sz="1800" dirty="0"/>
                        <a:t>(95.9;99.4)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Afrundet rektangel 6"/>
          <p:cNvSpPr/>
          <p:nvPr/>
        </p:nvSpPr>
        <p:spPr>
          <a:xfrm>
            <a:off x="4943475" y="5543550"/>
            <a:ext cx="1885958" cy="46051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5262" r="8645" b="3274"/>
          <a:stretch/>
        </p:blipFill>
        <p:spPr bwMode="auto">
          <a:xfrm>
            <a:off x="611559" y="1408167"/>
            <a:ext cx="3349521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kstboks 10"/>
          <p:cNvSpPr txBox="1"/>
          <p:nvPr/>
        </p:nvSpPr>
        <p:spPr>
          <a:xfrm>
            <a:off x="5913798" y="5994203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bg1"/>
                </a:solidFill>
                <a:latin typeface="Calibri"/>
              </a:rPr>
              <a:t>Median(IQR)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3525" y="6554847"/>
            <a:ext cx="3891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Reference: As presented by Jo Simonsen TCT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7101755" y="144012"/>
            <a:ext cx="189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schemeClr val="bg1"/>
                </a:solidFill>
              </a:rPr>
              <a:t>PCI Research</a:t>
            </a:r>
          </a:p>
          <a:p>
            <a:pPr algn="r"/>
            <a:r>
              <a:rPr lang="da-DK" sz="1200" dirty="0">
                <a:solidFill>
                  <a:schemeClr val="bg1"/>
                </a:solidFill>
              </a:rPr>
              <a:t>Aarhus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23232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638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cs typeface="Arial" panose="020B0604020202020204" pitchFamily="34" charset="0"/>
              </a:rPr>
              <a:t>FANTOM Program</a:t>
            </a:r>
            <a:r>
              <a:rPr sz="3600" b="1" dirty="0">
                <a:cs typeface="Arial" panose="020B0604020202020204" pitchFamily="34" charset="0"/>
              </a:rPr>
              <a:t/>
            </a:r>
            <a:br>
              <a:rPr sz="3600" b="1" dirty="0">
                <a:cs typeface="Arial" panose="020B0604020202020204" pitchFamily="34" charset="0"/>
              </a:rPr>
            </a:br>
            <a:r>
              <a:rPr lang="en-US" sz="2700" b="1" dirty="0">
                <a:cs typeface="Arial" panose="020B0604020202020204" pitchFamily="34" charset="0"/>
              </a:rPr>
              <a:t>Clinical </a:t>
            </a:r>
            <a:r>
              <a:rPr sz="2700" b="1" dirty="0"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084263"/>
            <a:ext cx="8731250" cy="5513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Fantom offers new and 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clinically important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features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Radiopacity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eliverability 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Single-step 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nflation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No special handling requirements</a:t>
            </a:r>
          </a:p>
          <a:p>
            <a:pPr>
              <a:spcBef>
                <a:spcPts val="24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Initial clinical data 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demonstrates</a:t>
            </a: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Good acute performance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Enhanced device deliverability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Minimal residual stenosis and acute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recoil (3%)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Sustained performance and safety 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through 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6 months</a:t>
            </a:r>
          </a:p>
          <a:p>
            <a:pPr marL="1198563" lvl="3" indent="-2841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Low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MACE Rate (2.1%)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198563" lvl="3" indent="-2841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Low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late lumen 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loss (0.25mm)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buFont typeface="Arial" charset="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9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bg2"/>
                </a:solidFill>
              </a:rPr>
              <a:t>Disclosure Statement of Financial Interest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3067313"/>
            <a:ext cx="4038600" cy="30588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 smtClean="0">
                <a:solidFill>
                  <a:schemeClr val="bg1"/>
                </a:solidFill>
              </a:rPr>
              <a:t>Research Grants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 smtClean="0">
                <a:solidFill>
                  <a:schemeClr val="bg1"/>
                </a:solidFill>
              </a:rPr>
              <a:t>Consulting </a:t>
            </a:r>
            <a:r>
              <a:rPr lang="en-US" altLang="en-US" sz="2000" dirty="0">
                <a:solidFill>
                  <a:schemeClr val="bg1"/>
                </a:solidFill>
              </a:rPr>
              <a:t>Fees/Honoraria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90604" y="3067313"/>
            <a:ext cx="3365863" cy="29737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Abbott Vascular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Boston Scientific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Elixir Medical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Medtronic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REVA Medical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195" y="1417638"/>
            <a:ext cx="687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2"/>
                </a:solidFill>
                <a:ea typeface="ヒラギノ角ゴ Pro W3" charset="-128"/>
              </a:rPr>
              <a:t>Within the past 12 months, I or my spouse/partner have had a financial interest/arrangement or affiliation with the organization(s) listed below.</a:t>
            </a:r>
            <a:endParaRPr lang="en-US" altLang="en-US" i="1" dirty="0">
              <a:solidFill>
                <a:schemeClr val="bg2"/>
              </a:solidFill>
              <a:ea typeface="ヒラギノ角ゴ Pro W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60638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Affiliation/Financial Relationship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2926" y="2560638"/>
            <a:ext cx="31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Company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502425" y="88083"/>
            <a:ext cx="8606857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i="1" dirty="0">
                <a:solidFill>
                  <a:srgbClr val="FFFF00"/>
                </a:solidFill>
                <a:ea typeface="Tahoma" pitchFamily="34" charset="0"/>
                <a:cs typeface="Arial" pitchFamily="34" charset="0"/>
              </a:rPr>
              <a:t>Fantom</a:t>
            </a:r>
            <a:r>
              <a:rPr lang="en-US" altLang="en-US" sz="3600" b="1" dirty="0">
                <a:solidFill>
                  <a:srgbClr val="FFFF00"/>
                </a:solidFill>
                <a:ea typeface="Tahoma" pitchFamily="34" charset="0"/>
                <a:cs typeface="Arial" pitchFamily="34" charset="0"/>
              </a:rPr>
              <a:t> Bioresorbable Scaffold</a:t>
            </a:r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23988"/>
            <a:ext cx="3232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itle 1"/>
          <p:cNvSpPr txBox="1">
            <a:spLocks/>
          </p:cNvSpPr>
          <p:nvPr/>
        </p:nvSpPr>
        <p:spPr bwMode="auto">
          <a:xfrm>
            <a:off x="85725" y="2700338"/>
            <a:ext cx="3835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chemeClr val="bg1"/>
                </a:solidFill>
                <a:latin typeface="+mn-lt"/>
                <a:cs typeface="Tahoma" pitchFamily="34" charset="0"/>
              </a:rPr>
              <a:t>Fantom</a:t>
            </a:r>
            <a:r>
              <a:rPr lang="en-US" altLang="en-US" b="1" i="1" baseline="30000" dirty="0">
                <a:solidFill>
                  <a:schemeClr val="bg1"/>
                </a:solidFill>
                <a:latin typeface="+mn-lt"/>
                <a:cs typeface="Tahoma" pitchFamily="34" charset="0"/>
              </a:rPr>
              <a:t>®</a:t>
            </a:r>
            <a:r>
              <a:rPr lang="en-US" altLang="en-US" sz="1400" dirty="0">
                <a:solidFill>
                  <a:schemeClr val="bg1"/>
                </a:solidFill>
                <a:latin typeface="+mn-lt"/>
                <a:cs typeface="Tahoma" pitchFamily="34" charset="0"/>
              </a:rPr>
              <a:t>  </a:t>
            </a:r>
            <a:r>
              <a:rPr lang="en-US" altLang="en-US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(REVA Medical)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+mn-lt"/>
                <a:cs typeface="Tahoma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+mn-lt"/>
                <a:cs typeface="Tahoma" pitchFamily="34" charset="0"/>
              </a:rPr>
              <a:t>Sirolimus-Eluting Bioresorbable Scaffold</a:t>
            </a:r>
          </a:p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  <a:cs typeface="Tahoma" pitchFamily="34" charset="0"/>
              </a:rPr>
              <a:t>Desaminotyrosine Polycarbonate</a:t>
            </a:r>
            <a:r>
              <a:rPr lang="en-US" altLang="en-US" sz="1400" dirty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en-US" altLang="en-US" sz="1400" dirty="0">
                <a:solidFill>
                  <a:schemeClr val="bg1"/>
                </a:solidFill>
                <a:cs typeface="Tahoma" pitchFamily="34" charset="0"/>
              </a:rPr>
            </a:br>
            <a:endParaRPr lang="en-US" altLang="en-US" sz="1400" i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8988" y="935034"/>
            <a:ext cx="5680294" cy="2749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61963" lvl="1" indent="0"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 2" pitchFamily="18" charset="2"/>
              <a:buNone/>
              <a:defRPr/>
            </a:pPr>
            <a:r>
              <a:rPr lang="en-US" kern="0" dirty="0">
                <a:solidFill>
                  <a:schemeClr val="bg1"/>
                </a:solidFill>
                <a:ea typeface="Tahoma" panose="020B0604030504040204" pitchFamily="34" charset="0"/>
              </a:rPr>
              <a:t>Key Scaffold Features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Complete scaffold visibility under x-ray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Single-step continuous inflation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Clinically significant expansion range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a typeface="Tahoma" panose="020B0604030504040204" pitchFamily="34" charset="0"/>
              </a:rPr>
              <a:t>Good </a:t>
            </a: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radial strength at 125 µm thickness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Vasomotion restoration </a:t>
            </a:r>
            <a:r>
              <a:rPr lang="en-US" sz="2000" kern="0" dirty="0" smtClean="0">
                <a:solidFill>
                  <a:schemeClr val="bg1"/>
                </a:solidFill>
                <a:ea typeface="Tahoma" panose="020B0604030504040204" pitchFamily="34" charset="0"/>
              </a:rPr>
              <a:t>~1 year </a:t>
            </a:r>
            <a:r>
              <a:rPr lang="en-US" sz="1400" kern="0" dirty="0" smtClean="0">
                <a:solidFill>
                  <a:schemeClr val="bg1"/>
                </a:solidFill>
                <a:ea typeface="Tahoma" panose="020B0604030504040204" pitchFamily="34" charset="0"/>
              </a:rPr>
              <a:t>(Preclinical)</a:t>
            </a:r>
            <a:endParaRPr lang="en-US" sz="2000" kern="0" dirty="0">
              <a:solidFill>
                <a:schemeClr val="bg1"/>
              </a:solidFill>
              <a:ea typeface="Tahoma" panose="020B060403050404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a typeface="Tahoma" panose="020B0604030504040204" pitchFamily="34" charset="0"/>
              </a:rPr>
              <a:t>No special storage or handling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4" r="17139" b="4507"/>
          <a:stretch>
            <a:fillRect/>
          </a:stretch>
        </p:blipFill>
        <p:spPr bwMode="auto">
          <a:xfrm>
            <a:off x="3803650" y="4265613"/>
            <a:ext cx="16049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16"/>
          <p:cNvSpPr txBox="1">
            <a:spLocks noChangeArrowheads="1"/>
          </p:cNvSpPr>
          <p:nvPr/>
        </p:nvSpPr>
        <p:spPr bwMode="auto">
          <a:xfrm>
            <a:off x="3921125" y="573563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i="1" dirty="0">
                <a:solidFill>
                  <a:schemeClr val="bg1"/>
                </a:solidFill>
                <a:latin typeface="+mn-lt"/>
                <a:cs typeface="Tahoma" pitchFamily="34" charset="0"/>
              </a:rPr>
              <a:t>Deliverability</a:t>
            </a:r>
          </a:p>
        </p:txBody>
      </p:sp>
      <p:sp>
        <p:nvSpPr>
          <p:cNvPr id="52233" name="TextBox 19"/>
          <p:cNvSpPr txBox="1">
            <a:spLocks noChangeArrowheads="1"/>
          </p:cNvSpPr>
          <p:nvPr/>
        </p:nvSpPr>
        <p:spPr bwMode="auto">
          <a:xfrm>
            <a:off x="6274000" y="5735638"/>
            <a:ext cx="167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i="1" dirty="0">
                <a:solidFill>
                  <a:schemeClr val="bg1"/>
                </a:solidFill>
                <a:latin typeface="+mn-lt"/>
                <a:cs typeface="Tahoma" pitchFamily="34" charset="0"/>
              </a:rPr>
              <a:t>Vessel Patency</a:t>
            </a:r>
          </a:p>
        </p:txBody>
      </p:sp>
      <p:pic>
        <p:nvPicPr>
          <p:cNvPr id="52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r="13023" b="12074"/>
          <a:stretch>
            <a:fillRect/>
          </a:stretch>
        </p:blipFill>
        <p:spPr bwMode="auto">
          <a:xfrm>
            <a:off x="1182688" y="4265613"/>
            <a:ext cx="17129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Box 22"/>
          <p:cNvSpPr txBox="1">
            <a:spLocks noChangeArrowheads="1"/>
          </p:cNvSpPr>
          <p:nvPr/>
        </p:nvSpPr>
        <p:spPr bwMode="auto">
          <a:xfrm>
            <a:off x="1352550" y="5735638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i="1" dirty="0">
                <a:solidFill>
                  <a:schemeClr val="bg1"/>
                </a:solidFill>
                <a:latin typeface="+mn-lt"/>
                <a:cs typeface="Tahoma" pitchFamily="34" charset="0"/>
              </a:rPr>
              <a:t>Visibility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08" y="4316296"/>
            <a:ext cx="1513023" cy="141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51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FANTOM II</a:t>
            </a:r>
            <a:r>
              <a:rPr lang="en-US" sz="6000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sz="60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cs typeface="Arial" panose="020B0604020202020204" pitchFamily="34" charset="0"/>
              </a:rPr>
              <a:t>Study </a:t>
            </a:r>
            <a:r>
              <a:rPr lang="en-US" sz="27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Investigators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Australia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Dr. Muller, Dr. Jepson, Dr. Walters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Belgium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Dr. De Bruyne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Brazil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Dr. Abizaid, Dr. Costa, Dr. Chamie, Dr. Perin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Denmark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Dr. Christiansen, Dr. Lassen,          Dr. Okkels-Jensen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France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Dr. </a:t>
            </a:r>
            <a:r>
              <a:rPr lang="en-US" sz="1800" dirty="0" smtClean="0">
                <a:solidFill>
                  <a:schemeClr val="bg1"/>
                </a:solidFill>
              </a:rPr>
              <a:t>Carrié, Dr. Chevalier, Dr. Fajadet, Dr. Collet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Germany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Dr. </a:t>
            </a:r>
            <a:r>
              <a:rPr lang="en-US" sz="1800" dirty="0" smtClean="0">
                <a:solidFill>
                  <a:schemeClr val="bg1"/>
                </a:solidFill>
              </a:rPr>
              <a:t>Weber-Albers, Dr. Naber,         Dr. Achenbach, Dr. Frey, Dr. Lutz,  Dr. Kische, Dr. Ince, Dr. Brachman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Netherlands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Dr. </a:t>
            </a:r>
            <a:r>
              <a:rPr lang="en-US" sz="1800" dirty="0" smtClean="0">
                <a:solidFill>
                  <a:schemeClr val="bg1"/>
                </a:solidFill>
              </a:rPr>
              <a:t>Amoroso, Dr. Wykrzykowska,  Dr. Daemen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Poland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Dr. </a:t>
            </a:r>
            <a:r>
              <a:rPr lang="en-US" sz="1800" dirty="0" smtClean="0">
                <a:solidFill>
                  <a:schemeClr val="bg1"/>
                </a:solidFill>
              </a:rPr>
              <a:t>Dudek, Dr. Kochman, Dr. Koltowski, Dr. Lesiak, Dr. Wojdyla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71" y="189018"/>
            <a:ext cx="8524214" cy="71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FANTOM II</a:t>
            </a:r>
            <a:br>
              <a:rPr lang="en-US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Study Design and Endpoints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07975" y="1344613"/>
            <a:ext cx="4479925" cy="4583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n-US" sz="2400" kern="0" dirty="0">
                <a:cs typeface="Arial" panose="020B0604020202020204" pitchFamily="34" charset="0"/>
              </a:rPr>
              <a:t>Study Design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2000" b="0" kern="0" dirty="0">
                <a:solidFill>
                  <a:schemeClr val="bg1"/>
                </a:solidFill>
              </a:rPr>
              <a:t>Safety and Performance Trial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2000" b="0" kern="0" dirty="0" smtClean="0">
                <a:solidFill>
                  <a:schemeClr val="bg1"/>
                </a:solidFill>
              </a:rPr>
              <a:t>2.5mm </a:t>
            </a:r>
            <a:r>
              <a:rPr lang="en-US" sz="2000" b="0" kern="0" dirty="0">
                <a:solidFill>
                  <a:schemeClr val="bg1"/>
                </a:solidFill>
              </a:rPr>
              <a:t>to 3.5mm vessels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2000" b="0" kern="0" dirty="0">
                <a:solidFill>
                  <a:schemeClr val="bg1"/>
                </a:solidFill>
              </a:rPr>
              <a:t>Lesion length ≤ 20mm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2000" b="0" kern="0" dirty="0" smtClean="0">
                <a:solidFill>
                  <a:schemeClr val="bg1"/>
                </a:solidFill>
              </a:rPr>
              <a:t>Primary Endpoint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1600" b="0" kern="0" dirty="0" smtClean="0">
                <a:solidFill>
                  <a:schemeClr val="bg1"/>
                </a:solidFill>
              </a:rPr>
              <a:t>MACE &amp; Late Loss at 6 Months</a:t>
            </a:r>
            <a:endParaRPr lang="en-US" sz="1600" b="0" kern="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Secondary Endpoints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1400" b="0" kern="0" dirty="0" smtClean="0">
                <a:solidFill>
                  <a:schemeClr val="bg1"/>
                </a:solidFill>
              </a:rPr>
              <a:t>MACE all time points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1400" b="0" kern="0" dirty="0" smtClean="0">
                <a:solidFill>
                  <a:schemeClr val="bg1"/>
                </a:solidFill>
              </a:rPr>
              <a:t>Late Loss </a:t>
            </a:r>
            <a:r>
              <a:rPr lang="en-US" sz="1400" b="0" kern="0" dirty="0">
                <a:solidFill>
                  <a:schemeClr val="bg1"/>
                </a:solidFill>
              </a:rPr>
              <a:t>at </a:t>
            </a:r>
            <a:r>
              <a:rPr lang="en-US" sz="1400" b="0" kern="0" dirty="0" smtClean="0">
                <a:solidFill>
                  <a:schemeClr val="bg1"/>
                </a:solidFill>
              </a:rPr>
              <a:t>9 </a:t>
            </a:r>
            <a:r>
              <a:rPr lang="en-US" sz="1400" b="0" kern="0" dirty="0">
                <a:solidFill>
                  <a:schemeClr val="bg1"/>
                </a:solidFill>
              </a:rPr>
              <a:t>Months</a:t>
            </a:r>
            <a:endParaRPr lang="en-US" sz="1400" kern="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-"/>
              <a:defRPr/>
            </a:pPr>
            <a:r>
              <a:rPr lang="en-US" sz="1600" b="0" kern="0" dirty="0">
                <a:solidFill>
                  <a:schemeClr val="bg1"/>
                </a:solidFill>
              </a:rPr>
              <a:t>Serial imaging sub-studies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b="0" kern="0" dirty="0">
                <a:solidFill>
                  <a:schemeClr val="bg1"/>
                </a:solidFill>
              </a:rPr>
              <a:t>Cohort A: 24 months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b="0" kern="0" dirty="0">
                <a:solidFill>
                  <a:schemeClr val="bg1"/>
                </a:solidFill>
              </a:rPr>
              <a:t>Cohort B: 48 months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068888" y="1439863"/>
            <a:ext cx="3338512" cy="7848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Study Population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N= 240 Patients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28 Clinical Centers Participating</a:t>
            </a: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5004367" y="2534336"/>
            <a:ext cx="1366837" cy="492443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FF00"/>
                </a:solidFill>
                <a:latin typeface="+mn-lt"/>
              </a:rPr>
              <a:t>Cohort A</a:t>
            </a:r>
            <a:r>
              <a:rPr lang="en-US" altLang="en-US" sz="16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(117 Patients)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5051198" y="3369365"/>
            <a:ext cx="1273175" cy="646331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6 Mo Clinical </a:t>
            </a:r>
          </a:p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Follow-up (MACE)</a:t>
            </a: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7091136" y="2543216"/>
            <a:ext cx="1366837" cy="461665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FF00"/>
                </a:solidFill>
                <a:latin typeface="+mn-lt"/>
              </a:rPr>
              <a:t>Cohort B </a:t>
            </a:r>
          </a:p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(123 Patients)</a:t>
            </a: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7137173" y="3347593"/>
            <a:ext cx="1274763" cy="646331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6 Mo Clinical </a:t>
            </a:r>
          </a:p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Follow-up (MACE)</a:t>
            </a:r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4876800" y="4302596"/>
            <a:ext cx="1621971" cy="792525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6 Mo </a:t>
            </a:r>
            <a:r>
              <a:rPr lang="en-US" altLang="en-US" sz="1200" b="1" dirty="0" smtClean="0">
                <a:solidFill>
                  <a:schemeClr val="bg1"/>
                </a:solidFill>
                <a:latin typeface="+mn-lt"/>
              </a:rPr>
              <a:t>Angio </a:t>
            </a:r>
            <a:endParaRPr lang="en-US" altLang="en-US" sz="1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+mn-lt"/>
              </a:rPr>
              <a:t>(Late Loss)</a:t>
            </a:r>
            <a:endParaRPr lang="en-US" altLang="en-US" sz="1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en-US" altLang="en-US" sz="1050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100" dirty="0" smtClean="0">
                <a:solidFill>
                  <a:schemeClr val="bg1"/>
                </a:solidFill>
                <a:latin typeface="+mn-lt"/>
              </a:rPr>
              <a:t> OCT Sub-Study </a:t>
            </a:r>
            <a:endParaRPr lang="en-US" alt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971166" y="4302596"/>
            <a:ext cx="1606777" cy="961802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9 Mo </a:t>
            </a:r>
            <a:r>
              <a:rPr lang="en-US" altLang="en-US" sz="1200" b="1" dirty="0" smtClean="0">
                <a:solidFill>
                  <a:schemeClr val="bg1"/>
                </a:solidFill>
                <a:latin typeface="+mn-lt"/>
              </a:rPr>
              <a:t>Angio </a:t>
            </a:r>
            <a:endParaRPr lang="en-US" altLang="en-US" sz="1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200" b="1" dirty="0" smtClean="0">
                <a:solidFill>
                  <a:schemeClr val="bg1"/>
                </a:solidFill>
                <a:latin typeface="+mn-lt"/>
              </a:rPr>
              <a:t>(Late Loss)</a:t>
            </a:r>
            <a:endParaRPr lang="en-US" altLang="en-US" sz="1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en-US" altLang="en-US" sz="1050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100" dirty="0">
                <a:solidFill>
                  <a:schemeClr val="bg1"/>
                </a:solidFill>
                <a:latin typeface="+mn-lt"/>
              </a:rPr>
              <a:t>Includes OCT &amp; IVUS </a:t>
            </a:r>
          </a:p>
          <a:p>
            <a:pPr algn="ctr" eaLnBrk="1" hangingPunct="1"/>
            <a:r>
              <a:rPr lang="en-US" altLang="en-US" sz="1100" dirty="0">
                <a:solidFill>
                  <a:schemeClr val="bg1"/>
                </a:solidFill>
                <a:latin typeface="+mn-lt"/>
              </a:rPr>
              <a:t>Sub-study @ 48 months</a:t>
            </a:r>
          </a:p>
        </p:txBody>
      </p:sp>
      <p:sp>
        <p:nvSpPr>
          <p:cNvPr id="66571" name="Text Box 10"/>
          <p:cNvSpPr txBox="1">
            <a:spLocks noChangeArrowheads="1"/>
          </p:cNvSpPr>
          <p:nvPr/>
        </p:nvSpPr>
        <p:spPr bwMode="auto">
          <a:xfrm>
            <a:off x="5050404" y="5648125"/>
            <a:ext cx="1274763" cy="430887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Annual Clinical</a:t>
            </a:r>
          </a:p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Follow-up (5 yrs)</a:t>
            </a:r>
          </a:p>
        </p:txBody>
      </p:sp>
      <p:sp>
        <p:nvSpPr>
          <p:cNvPr id="66572" name="Text Box 10"/>
          <p:cNvSpPr txBox="1">
            <a:spLocks noChangeArrowheads="1"/>
          </p:cNvSpPr>
          <p:nvPr/>
        </p:nvSpPr>
        <p:spPr bwMode="auto">
          <a:xfrm>
            <a:off x="7137966" y="5648126"/>
            <a:ext cx="1274763" cy="430887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Annual Clinical</a:t>
            </a:r>
          </a:p>
          <a:p>
            <a:pPr algn="ctr" eaLnBrk="1" hangingPunct="1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Follow-up (5 yrs)</a:t>
            </a: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>
            <a:off x="5680188" y="2224693"/>
            <a:ext cx="0" cy="30964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5680188" y="4015696"/>
            <a:ext cx="7597" cy="286899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5687785" y="3026779"/>
            <a:ext cx="0" cy="34417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7773760" y="3993923"/>
            <a:ext cx="1588" cy="308671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7774554" y="3004882"/>
            <a:ext cx="0" cy="34271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7774554" y="2227885"/>
            <a:ext cx="0" cy="306451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7773760" y="5264398"/>
            <a:ext cx="0" cy="35648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5687785" y="5089690"/>
            <a:ext cx="7597" cy="55843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87900" y="2379514"/>
            <a:ext cx="0" cy="2884884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87900" y="2358553"/>
            <a:ext cx="3869710" cy="20962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57610" y="2379514"/>
            <a:ext cx="0" cy="1748341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64231" y="5254224"/>
            <a:ext cx="1966542" cy="8743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54442" y="4148258"/>
            <a:ext cx="12631" cy="1146918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54442" y="4115528"/>
            <a:ext cx="1903168" cy="32730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7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1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FFF00"/>
                </a:solidFill>
                <a:cs typeface="Arial" pitchFamily="34" charset="0"/>
              </a:rPr>
              <a:t>FANTOM II – Cohort </a:t>
            </a:r>
            <a:r>
              <a:rPr lang="en-US" altLang="en-US" sz="4000" b="1" dirty="0" smtClean="0">
                <a:solidFill>
                  <a:srgbClr val="FFFF00"/>
                </a:solidFill>
                <a:cs typeface="Arial" pitchFamily="34" charset="0"/>
              </a:rPr>
              <a:t>A &amp; B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700" b="1" dirty="0">
                <a:solidFill>
                  <a:srgbClr val="FFFF00"/>
                </a:solidFill>
                <a:cs typeface="Arial" pitchFamily="34" charset="0"/>
              </a:rPr>
              <a:t>Study Overview and Baseline 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67200" y="1312862"/>
          <a:ext cx="4454525" cy="4324352"/>
        </p:xfrm>
        <a:graphic>
          <a:graphicData uri="http://schemas.openxmlformats.org/drawingml/2006/table">
            <a:tbl>
              <a:tblPr/>
              <a:tblGrid>
                <a:gridCol w="2646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8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19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Patient Characteristics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N=240)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6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Patient Age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(mean ± SD)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62.7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± 10.1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Male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70.4%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Diabetes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23.8%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Current/Former Smoker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59.6%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Hypertension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73.3%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Hyperlipidemia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70.4%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 PCI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43.8%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 CABG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2.9%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 MI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26.3%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Recent LVEF &lt;40%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0.4% </a:t>
                      </a:r>
                      <a:r>
                        <a:rPr kumimoji="0" lang="en-US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N=231)</a:t>
                      </a:r>
                      <a:endParaRPr kumimoji="0" lang="en-US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7384" name="Text Box 7"/>
          <p:cNvSpPr txBox="1">
            <a:spLocks noChangeArrowheads="1"/>
          </p:cNvSpPr>
          <p:nvPr/>
        </p:nvSpPr>
        <p:spPr bwMode="auto">
          <a:xfrm>
            <a:off x="496888" y="1344613"/>
            <a:ext cx="3338512" cy="646112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Study Population</a:t>
            </a:r>
          </a:p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N= </a:t>
            </a:r>
            <a:r>
              <a:rPr lang="en-US" altLang="en-US" sz="12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240 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Patients</a:t>
            </a:r>
          </a:p>
          <a:p>
            <a:pPr algn="ctr" eaLnBrk="1" hangingPunct="1"/>
            <a:r>
              <a:rPr lang="en-US" altLang="en-US" sz="10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28 </a:t>
            </a:r>
            <a:r>
              <a:rPr lang="en-US" altLang="en-US" sz="10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Clinical Centers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282700" y="1990725"/>
            <a:ext cx="4763" cy="439738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7386" name="Text Box 10"/>
          <p:cNvSpPr txBox="1">
            <a:spLocks noChangeArrowheads="1"/>
          </p:cNvSpPr>
          <p:nvPr/>
        </p:nvSpPr>
        <p:spPr bwMode="auto">
          <a:xfrm>
            <a:off x="434975" y="2430463"/>
            <a:ext cx="1695450" cy="430212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6 </a:t>
            </a:r>
            <a:r>
              <a:rPr lang="en-US" altLang="en-US" sz="1200" b="1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&amp; 9 Month </a:t>
            </a:r>
            <a:r>
              <a:rPr lang="en-US" altLang="en-US" sz="12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Follow-up</a:t>
            </a:r>
          </a:p>
          <a:p>
            <a:pPr algn="ctr" eaLnBrk="1" hangingPunct="1"/>
            <a:r>
              <a:rPr lang="en-US" altLang="en-US" sz="10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Imaging</a:t>
            </a:r>
            <a:endParaRPr lang="en-US" altLang="en-US" sz="1000" dirty="0">
              <a:solidFill>
                <a:schemeClr val="bg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281113" y="3017838"/>
            <a:ext cx="1344612" cy="0"/>
          </a:xfrm>
          <a:prstGeom prst="line">
            <a:avLst/>
          </a:prstGeom>
          <a:noFill/>
          <a:ln w="222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81113" y="3475038"/>
            <a:ext cx="1344612" cy="0"/>
          </a:xfrm>
          <a:prstGeom prst="line">
            <a:avLst/>
          </a:prstGeom>
          <a:noFill/>
          <a:ln w="222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7389" name="Text Box 10"/>
          <p:cNvSpPr txBox="1">
            <a:spLocks noChangeArrowheads="1"/>
          </p:cNvSpPr>
          <p:nvPr/>
        </p:nvSpPr>
        <p:spPr bwMode="auto">
          <a:xfrm>
            <a:off x="427038" y="4297363"/>
            <a:ext cx="1695450" cy="430212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6 Month Follow-up</a:t>
            </a:r>
          </a:p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Clinical </a:t>
            </a:r>
          </a:p>
        </p:txBody>
      </p:sp>
      <p:sp>
        <p:nvSpPr>
          <p:cNvPr id="57390" name="Text Box 10"/>
          <p:cNvSpPr txBox="1">
            <a:spLocks noChangeArrowheads="1"/>
          </p:cNvSpPr>
          <p:nvPr/>
        </p:nvSpPr>
        <p:spPr bwMode="auto">
          <a:xfrm>
            <a:off x="2636924" y="2645569"/>
            <a:ext cx="1047750" cy="492443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Angiographic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A N=100)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B ongoing)</a:t>
            </a:r>
            <a:endParaRPr lang="en-US" altLang="en-US" sz="800" dirty="0">
              <a:solidFill>
                <a:schemeClr val="bg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57391" name="Text Box 10"/>
          <p:cNvSpPr txBox="1">
            <a:spLocks noChangeArrowheads="1"/>
          </p:cNvSpPr>
          <p:nvPr/>
        </p:nvSpPr>
        <p:spPr bwMode="auto">
          <a:xfrm>
            <a:off x="2636924" y="3228816"/>
            <a:ext cx="1047750" cy="492443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OCT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A N=73)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B ongoing)</a:t>
            </a:r>
            <a:r>
              <a:rPr lang="en-US" altLang="en-US" sz="800" dirty="0" smtClean="0">
                <a:solidFill>
                  <a:srgbClr val="FF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endParaRPr lang="en-US" altLang="en-US" sz="800" dirty="0">
              <a:solidFill>
                <a:srgbClr val="FF0000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57392" name="Text Box 10"/>
          <p:cNvSpPr txBox="1">
            <a:spLocks noChangeArrowheads="1"/>
          </p:cNvSpPr>
          <p:nvPr/>
        </p:nvSpPr>
        <p:spPr bwMode="auto">
          <a:xfrm>
            <a:off x="2636924" y="3840462"/>
            <a:ext cx="1047750" cy="492443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IVUS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A N=45)</a:t>
            </a:r>
          </a:p>
          <a:p>
            <a:pPr eaLnBrk="1" hangingPunct="1"/>
            <a:r>
              <a:rPr lang="en-US" altLang="en-US" sz="800" dirty="0" smtClean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(cohort B ongoing)</a:t>
            </a:r>
            <a:endParaRPr lang="en-US" altLang="en-US" sz="800" dirty="0">
              <a:solidFill>
                <a:schemeClr val="bg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82700" y="3966540"/>
            <a:ext cx="1343025" cy="0"/>
          </a:xfrm>
          <a:prstGeom prst="line">
            <a:avLst/>
          </a:prstGeom>
          <a:noFill/>
          <a:ln w="222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7394" name="Text Box 10"/>
          <p:cNvSpPr txBox="1">
            <a:spLocks noChangeArrowheads="1"/>
          </p:cNvSpPr>
          <p:nvPr/>
        </p:nvSpPr>
        <p:spPr bwMode="auto">
          <a:xfrm>
            <a:off x="338138" y="5165725"/>
            <a:ext cx="1885950" cy="554038"/>
          </a:xfrm>
          <a:prstGeom prst="rect">
            <a:avLst/>
          </a:prstGeom>
          <a:solidFill>
            <a:srgbClr val="0070C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Long Term Follow-up</a:t>
            </a:r>
          </a:p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Clinical</a:t>
            </a:r>
          </a:p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latin typeface="+mn-lt"/>
                <a:ea typeface="ヒラギノ角ゴ Pro W3"/>
                <a:cs typeface="ヒラギノ角ゴ Pro W3"/>
              </a:rPr>
              <a:t>(annual through 5 years)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274763" y="2860675"/>
            <a:ext cx="0" cy="1436688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1274763" y="4727575"/>
            <a:ext cx="7937" cy="438150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23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8" y="294489"/>
            <a:ext cx="82296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FANTOM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II – Cohort A &amp; B</a:t>
            </a:r>
            <a:r>
              <a:rPr lang="en-US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Lesion Characteristics and Procedural 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1475" y="2016125"/>
          <a:ext cx="3752850" cy="3862039"/>
        </p:xfrm>
        <a:graphic>
          <a:graphicData uri="http://schemas.openxmlformats.org/drawingml/2006/table">
            <a:tbl>
              <a:tblPr firstRow="1" bandRow="1"/>
              <a:tblGrid>
                <a:gridCol w="1949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6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Target Lesion Location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n=240)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LAD</a:t>
                      </a: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48.8%   (117)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LCX</a:t>
                      </a: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30.8%   (74)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RCA</a:t>
                      </a: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20.4%   (49)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51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ACC/AHA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Lesion Class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n=238)*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6C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0" marR="431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Type 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19.3% (46)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Type B1</a:t>
                      </a: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48.7% (116)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Type B2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29.4%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(70)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 panose="020B0604020202020204" pitchFamily="34" charset="0"/>
                        </a:rPr>
                        <a:t>Type C</a:t>
                      </a:r>
                    </a:p>
                  </a:txBody>
                  <a:tcPr marL="43178" marR="43178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2.5%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(6)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78" marR="431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8402" name="TextBox 4"/>
          <p:cNvSpPr txBox="1">
            <a:spLocks noChangeArrowheads="1"/>
          </p:cNvSpPr>
          <p:nvPr/>
        </p:nvSpPr>
        <p:spPr bwMode="auto">
          <a:xfrm>
            <a:off x="876300" y="15144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Lesion Characteristics</a:t>
            </a:r>
          </a:p>
        </p:txBody>
      </p:sp>
      <p:sp>
        <p:nvSpPr>
          <p:cNvPr id="58403" name="TextBox 5"/>
          <p:cNvSpPr txBox="1">
            <a:spLocks noChangeArrowheads="1"/>
          </p:cNvSpPr>
          <p:nvPr/>
        </p:nvSpPr>
        <p:spPr bwMode="auto">
          <a:xfrm>
            <a:off x="5305425" y="151447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Initial Outcomes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22190"/>
              </p:ext>
            </p:extLst>
          </p:nvPr>
        </p:nvGraphicFramePr>
        <p:xfrm>
          <a:off x="4800600" y="2022475"/>
          <a:ext cx="3745871" cy="2259240"/>
        </p:xfrm>
        <a:graphic>
          <a:graphicData uri="http://schemas.openxmlformats.org/drawingml/2006/table">
            <a:tbl>
              <a:tblPr firstRow="1" bandRow="1"/>
              <a:tblGrid>
                <a:gridCol w="2756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9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Procedural Outcomes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Technical Success </a:t>
                      </a:r>
                      <a:r>
                        <a:rPr lang="en-US" sz="14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(1)</a:t>
                      </a:r>
                      <a:endParaRPr lang="en-US" sz="1400" b="1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95.8%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Procedural Success </a:t>
                      </a:r>
                      <a:r>
                        <a:rPr lang="en-US" sz="14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(2)</a:t>
                      </a:r>
                      <a:endParaRPr lang="en-US" sz="1400" b="1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99.1%</a:t>
                      </a:r>
                    </a:p>
                  </a:txBody>
                  <a:tcPr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Clinical Procedural Success </a:t>
                      </a:r>
                      <a:r>
                        <a:rPr lang="en-US" sz="14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(3)</a:t>
                      </a:r>
                      <a:endParaRPr lang="en-US" sz="1400" b="1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99.6%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74962" y="4616279"/>
            <a:ext cx="413543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eaLnBrk="0" fontAlgn="auto" hangingPunct="0">
              <a:spcBef>
                <a:spcPct val="300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lang="en-US" sz="1000" kern="0" dirty="0" smtClean="0">
                <a:solidFill>
                  <a:schemeClr val="bg1"/>
                </a:solidFill>
                <a:cs typeface="Arial" charset="0"/>
              </a:rPr>
              <a:t>Defined </a:t>
            </a:r>
            <a:r>
              <a:rPr lang="en-US" sz="1000" kern="0" dirty="0">
                <a:solidFill>
                  <a:schemeClr val="bg1"/>
                </a:solidFill>
                <a:cs typeface="Arial" charset="0"/>
              </a:rPr>
              <a:t>as successful delivery and deployment of the intended scaffold in the intended lesion without device related complications.</a:t>
            </a:r>
          </a:p>
          <a:p>
            <a:pPr marL="228600" indent="-228600" eaLnBrk="0" fontAlgn="auto" hangingPunct="0">
              <a:spcBef>
                <a:spcPct val="300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lang="en-US" sz="1000" kern="0" dirty="0">
                <a:solidFill>
                  <a:schemeClr val="bg1"/>
                </a:solidFill>
                <a:cs typeface="Arial" charset="0"/>
              </a:rPr>
              <a:t>Defined as acute technical success (see definition above), resulting in a residual stenosis of ≤50 percent with no immediate (in-hospital) MACE.</a:t>
            </a:r>
          </a:p>
          <a:p>
            <a:pPr marL="228600" indent="-228600" eaLnBrk="0" fontAlgn="auto" hangingPunct="0">
              <a:spcBef>
                <a:spcPct val="300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lang="en-US" sz="1000" kern="0" dirty="0">
                <a:solidFill>
                  <a:schemeClr val="bg1"/>
                </a:solidFill>
                <a:cs typeface="Arial" charset="0"/>
              </a:rPr>
              <a:t>Defined as acute procedural success (see definition above), with no MACE thirty days post-intervention and with a final diameter stenosis ≤50 percent.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5" y="5878164"/>
            <a:ext cx="2339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*As assessed by an independent core lab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2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9" y="184254"/>
            <a:ext cx="8589492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FANTOM II </a:t>
            </a:r>
            <a:r>
              <a:rPr lang="en-US" sz="4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– Cohort A &amp; B</a:t>
            </a: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Safety Results</a:t>
            </a:r>
            <a:endParaRPr lang="en-US" sz="3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26133"/>
              </p:ext>
            </p:extLst>
          </p:nvPr>
        </p:nvGraphicFramePr>
        <p:xfrm>
          <a:off x="728420" y="3690458"/>
          <a:ext cx="7958380" cy="2381174"/>
        </p:xfrm>
        <a:graphic>
          <a:graphicData uri="http://schemas.openxmlformats.org/drawingml/2006/table">
            <a:tbl>
              <a:tblPr firstRow="1" bandRow="1"/>
              <a:tblGrid>
                <a:gridCol w="4695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2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3437">
                <a:tc>
                  <a:txBody>
                    <a:bodyPr/>
                    <a:lstStyle/>
                    <a:p>
                      <a:pPr algn="l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 Month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MACE Results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Timeframe                                                               </a:t>
                      </a:r>
                    </a:p>
                  </a:txBody>
                  <a:tcPr marL="91424" marR="9142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N, (%)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4" marR="91424" marT="45750" marB="457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In-Hospital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(0.8%)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(Post Procedure MI)</a:t>
                      </a:r>
                    </a:p>
                  </a:txBody>
                  <a:tcPr marL="91424" marR="91424" marT="45750" marB="457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30-Day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Follow-up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(0.4%)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(MI/TLR/SAT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90-Day Follow-up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6-Month Follow-up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 (0.8%)</a:t>
                      </a:r>
                    </a:p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(1 cardiac death, 1 TLR)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56194"/>
              </p:ext>
            </p:extLst>
          </p:nvPr>
        </p:nvGraphicFramePr>
        <p:xfrm>
          <a:off x="728420" y="1204759"/>
          <a:ext cx="8012624" cy="2272268"/>
        </p:xfrm>
        <a:graphic>
          <a:graphicData uri="http://schemas.openxmlformats.org/drawingml/2006/table">
            <a:tbl>
              <a:tblPr firstRow="1" bandRow="1"/>
              <a:tblGrid>
                <a:gridCol w="4747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4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527">
                <a:tc>
                  <a:txBody>
                    <a:bodyPr/>
                    <a:lstStyle/>
                    <a:p>
                      <a:pPr algn="l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Components of the 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6-Month Primary 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Endpoint 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(modified ITT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non-Hierarchical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N=240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N, (%)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4" marR="91424" marT="45750" marB="457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76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MACE*</a:t>
                      </a:r>
                      <a:endParaRPr lang="en-US" sz="1400" b="0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(2.1%)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  Cardiac Death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(0.4%)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  Target vessel MI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 (1.3%)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  Clinically Driven TLR</a:t>
                      </a: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 (0.8%)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4" marR="91424" marT="45750" marB="45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0147" y="6052647"/>
            <a:ext cx="5011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As adjudicated by an independent Clinical Events Committee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221" y="6052647"/>
            <a:ext cx="2986579" cy="26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Note: Excludes 3 Non-Clinically Driven TLRs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2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30" y="265141"/>
            <a:ext cx="82296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FANTOM </a:t>
            </a:r>
            <a:r>
              <a:rPr lang="en-US" sz="3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II – Cohort A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Angiographic – QCA Results</a:t>
            </a:r>
            <a:r>
              <a:rPr 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*</a:t>
            </a:r>
            <a:endParaRPr 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6496"/>
              </p:ext>
            </p:extLst>
          </p:nvPr>
        </p:nvGraphicFramePr>
        <p:xfrm>
          <a:off x="171181" y="1399208"/>
          <a:ext cx="8767764" cy="442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8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5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54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9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In-Scaffold</a:t>
                      </a:r>
                      <a:r>
                        <a:rPr lang="en-US" sz="1600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Analysis</a:t>
                      </a:r>
                      <a:endParaRPr lang="en-US" sz="160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(n=115)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Post Procedure 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n=112)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6 Months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n=100)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42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RVD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2.68 ± 0.37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2.75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0.40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2.70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0.36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MLD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0.79 ± 0.29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2.47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0.37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2.23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0.41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Diameter Stenosis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70.3 ± 10.4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7.6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9.7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15.3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15.2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Acute Gain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(mm)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1.67 ± 0.41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Recoil (%)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2.9 ± 8.8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Mean LLL (mm)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0.5 ± 0.38</a:t>
                      </a:r>
                      <a:r>
                        <a:rPr lang="en-US" sz="1600" b="0" baseline="300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600" b="0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LLL (mm)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0.2 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(-0.43, 2.62)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00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In-Segment Analysis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27835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Mean LLL (mm)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0.17 ± 0.34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LLL (mm)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0.15 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(-0.43, 2.47) </a:t>
                      </a:r>
                    </a:p>
                  </a:txBody>
                  <a:tcPr marL="91444" marR="91444"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0462" name="TextBox 6"/>
          <p:cNvSpPr txBox="1">
            <a:spLocks noChangeArrowheads="1"/>
          </p:cNvSpPr>
          <p:nvPr/>
        </p:nvSpPr>
        <p:spPr bwMode="auto">
          <a:xfrm>
            <a:off x="322271" y="5889821"/>
            <a:ext cx="5951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/>
                </a:solidFill>
                <a:latin typeface="+mn-lt"/>
              </a:rPr>
              <a:t>Notes:	Binary restenosis at 6 months follow-up = 2.0%</a:t>
            </a: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+mn-lt"/>
              </a:rPr>
              <a:t>Data analyzed </a:t>
            </a:r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by an independent QCA core lab </a:t>
            </a:r>
            <a:r>
              <a:rPr lang="en-US" altLang="en-US" sz="1000" dirty="0" smtClean="0">
                <a:solidFill>
                  <a:schemeClr val="bg1"/>
                </a:solidFill>
                <a:latin typeface="+mn-lt"/>
              </a:rPr>
              <a:t>(Yale </a:t>
            </a:r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Cardiovascular Research Group, New Haven, US)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0657" y="3984502"/>
            <a:ext cx="2048288" cy="3374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0.25 </a:t>
            </a:r>
            <a:r>
              <a:rPr lang="en-US" u="sng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0.40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1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1307</Words>
  <Application>Microsoft Office PowerPoint</Application>
  <PresentationFormat>On-screen Show (4:3)</PresentationFormat>
  <Paragraphs>295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Tahoma</vt:lpstr>
      <vt:lpstr>Wingdings 2</vt:lpstr>
      <vt:lpstr>ヒラギノ角ゴ Pro W3</vt:lpstr>
      <vt:lpstr>Office Theme</vt:lpstr>
      <vt:lpstr>FANTOM II: Six-Month Clinical and Angiographic Results With a Radiopaque Desaminotyrosine Polycarbonate-Based Sirolimus-Eluting Bioresorbable Vascular Scaffold in Patients With Coronary Artery Disease</vt:lpstr>
      <vt:lpstr>Disclosure Statement of Financial Interest</vt:lpstr>
      <vt:lpstr>Fantom Bioresorbable Scaffold</vt:lpstr>
      <vt:lpstr>FANTOM II Study Investigators</vt:lpstr>
      <vt:lpstr>FANTOM II Study Design and Endpoints</vt:lpstr>
      <vt:lpstr>FANTOM II – Cohort A &amp; B Study Overview and Baseline Characteristics</vt:lpstr>
      <vt:lpstr>FANTOM II – Cohort A &amp; B Lesion Characteristics and Procedural Outcomes</vt:lpstr>
      <vt:lpstr>FANTOM II – Cohort A &amp; B Safety Results</vt:lpstr>
      <vt:lpstr>FANTOM II – Cohort A Angiographic – QCA Results*</vt:lpstr>
      <vt:lpstr>PowerPoint Presentation</vt:lpstr>
      <vt:lpstr>PowerPoint Presentation</vt:lpstr>
      <vt:lpstr>PowerPoint Presentation</vt:lpstr>
      <vt:lpstr>FANTOM Program Clinical Summary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Iturriza</dc:creator>
  <cp:lastModifiedBy>Checkin 052</cp:lastModifiedBy>
  <cp:revision>75</cp:revision>
  <dcterms:created xsi:type="dcterms:W3CDTF">2015-03-17T15:08:28Z</dcterms:created>
  <dcterms:modified xsi:type="dcterms:W3CDTF">2016-10-30T16:45:29Z</dcterms:modified>
</cp:coreProperties>
</file>