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6" r:id="rId2"/>
    <p:sldId id="288" r:id="rId3"/>
    <p:sldId id="316" r:id="rId4"/>
    <p:sldId id="322" r:id="rId5"/>
    <p:sldId id="311" r:id="rId6"/>
    <p:sldId id="290" r:id="rId7"/>
    <p:sldId id="325" r:id="rId8"/>
    <p:sldId id="319" r:id="rId9"/>
    <p:sldId id="323" r:id="rId10"/>
    <p:sldId id="302" r:id="rId11"/>
    <p:sldId id="313" r:id="rId12"/>
    <p:sldId id="32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9933"/>
    <a:srgbClr val="9E9458"/>
    <a:srgbClr val="C0B98E"/>
    <a:srgbClr val="002D86"/>
    <a:srgbClr val="002060"/>
    <a:srgbClr val="699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1" autoAdjust="0"/>
    <p:restoredTop sz="94650"/>
  </p:normalViewPr>
  <p:slideViewPr>
    <p:cSldViewPr snapToGrid="0" snapToObjects="1" showGuides="1">
      <p:cViewPr varScale="1">
        <p:scale>
          <a:sx n="89" d="100"/>
          <a:sy n="89" d="100"/>
        </p:scale>
        <p:origin x="1555" y="77"/>
      </p:cViewPr>
      <p:guideLst>
        <p:guide orient="horz" pos="40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90981B-D7DB-4CC8-A5E7-D810928BAB17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10704A-4F22-434D-B922-FD9EDEE8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FFD9-A4DF-4CF0-A63F-5A825EB9790F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2EEF-21B9-47CA-9292-24BF86181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F747-0EAC-4A9A-ADAD-EE5B98BB02C3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F66D-B91D-47BD-B28E-F1EA37BF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0090-398A-4C6F-87FF-25F6790125E6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0D7A-66D9-4354-8933-4937BA178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8814-623B-4C7E-942B-FE1204C73EDC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6B7F-CC58-40E3-A8A9-7250CE66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126E-DF49-4679-95BF-7D7AFE834F8D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62A6-D8FF-4EC4-B620-0F2DA474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CAD9-D67F-440A-BC0E-FC9809095981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743E-69E5-4561-AB1B-906B53578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A843-43E1-46F7-8A2D-289D684FCAA6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706F-B867-4947-BC65-F7B78A2E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BC3A-EF0A-45D9-B9BD-9241A2E1401F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37FA-9F82-422B-8946-AAE544C13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BD5E-AEB2-4F00-9D31-33524FDE0A7A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7708-9783-421E-9D30-24ADB0F3C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0199-38A1-4727-A277-0C1D920A060C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5013-DACE-4B8E-B151-E44F2321C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A185-92D3-417F-A5D1-B132F76896FB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3305-7C0A-463F-B7BC-6CF1961A2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FBC2A9-219B-4D73-B506-B6DF2949C549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F497B-7177-4198-99E9-5C3217B5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CC00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C000"/>
        </a:buClr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NUL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374650" y="1071563"/>
            <a:ext cx="8394700" cy="2357437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1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556" dirty="0" smtClean="0"/>
              <a:t>BIONICS Trial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111" u="sng" dirty="0" err="1" smtClean="0"/>
              <a:t>BioN</a:t>
            </a:r>
            <a:r>
              <a:rPr lang="en-US" sz="3111" dirty="0" err="1" smtClean="0"/>
              <a:t>IR</a:t>
            </a:r>
            <a:r>
              <a:rPr lang="en-US" sz="3111" dirty="0" smtClean="0"/>
              <a:t> </a:t>
            </a:r>
            <a:r>
              <a:rPr lang="en-US" sz="3111" dirty="0" err="1" smtClean="0"/>
              <a:t>Ridaforolimus</a:t>
            </a:r>
            <a:r>
              <a:rPr lang="en-US" sz="3111" dirty="0" smtClean="0"/>
              <a:t> Eluting Coronary Stent System </a:t>
            </a:r>
            <a:r>
              <a:rPr lang="en-US" sz="3111" u="sng" dirty="0" smtClean="0"/>
              <a:t>I</a:t>
            </a:r>
            <a:r>
              <a:rPr lang="en-US" sz="3111" dirty="0" smtClean="0"/>
              <a:t>n </a:t>
            </a:r>
            <a:r>
              <a:rPr lang="en-US" sz="3111" u="sng" dirty="0" smtClean="0"/>
              <a:t>C</a:t>
            </a:r>
            <a:r>
              <a:rPr lang="en-US" sz="3111" dirty="0" smtClean="0"/>
              <a:t>oronary </a:t>
            </a:r>
            <a:r>
              <a:rPr lang="en-US" sz="3111" u="sng" dirty="0" smtClean="0"/>
              <a:t>S</a:t>
            </a:r>
            <a:r>
              <a:rPr lang="en-US" sz="3111" dirty="0" smtClean="0"/>
              <a:t>tenosis Trial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0463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David E. Kandzari, MD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on behalf of the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BIONICS investigators</a:t>
            </a:r>
          </a:p>
        </p:txBody>
      </p:sp>
    </p:spTree>
    <p:extLst>
      <p:ext uri="{BB962C8B-B14F-4D97-AF65-F5344CB8AC3E}">
        <p14:creationId xmlns:p14="http://schemas.microsoft.com/office/powerpoint/2010/main" val="582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8" name="Rectangle 64"/>
          <p:cNvSpPr>
            <a:spLocks noGrp="1"/>
          </p:cNvSpPr>
          <p:nvPr>
            <p:ph type="title" idx="4294967295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r>
              <a:rPr lang="en-US" sz="3600" dirty="0" smtClean="0"/>
              <a:t>BIONICS</a:t>
            </a:r>
            <a:br>
              <a:rPr lang="en-US" sz="3600" dirty="0" smtClean="0"/>
            </a:br>
            <a:r>
              <a:rPr lang="en-US" sz="3600" dirty="0" smtClean="0"/>
              <a:t>Stent Thrombosis</a:t>
            </a:r>
          </a:p>
        </p:txBody>
      </p:sp>
      <p:graphicFrame>
        <p:nvGraphicFramePr>
          <p:cNvPr id="21649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19143"/>
              </p:ext>
            </p:extLst>
          </p:nvPr>
        </p:nvGraphicFramePr>
        <p:xfrm>
          <a:off x="508000" y="1257300"/>
          <a:ext cx="8139113" cy="4770504"/>
        </p:xfrm>
        <a:graphic>
          <a:graphicData uri="http://schemas.openxmlformats.org/drawingml/2006/table">
            <a:tbl>
              <a:tblPr/>
              <a:tblGrid>
                <a:gridCol w="3019425"/>
                <a:gridCol w="1819275"/>
                <a:gridCol w="2193925"/>
                <a:gridCol w="110648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BioNIR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(N=958)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Resolute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(N=961)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Stent Thrombosis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Definite/Probable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0.4% (4/921)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0.6% (6/927)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Definite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0.4% (4/921)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0.5% (5/926)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Any Stent Thrombosis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0.4% (4/921)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 (7/928)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0.37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Timing of Event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Acute ST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0.1% (1/920)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0.1% (1/926)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Sub-Acute ST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 (3/921)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 (3/927)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Late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0.0% (0/920)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 (3/927)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8399" y="6045200"/>
            <a:ext cx="67421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FCD308"/>
                </a:solidFill>
              </a:rPr>
              <a:t>12 Month DAPT Adherence: 75.1% </a:t>
            </a:r>
            <a:r>
              <a:rPr lang="en-US" i="1" dirty="0" err="1" smtClean="0">
                <a:solidFill>
                  <a:srgbClr val="FCD308"/>
                </a:solidFill>
              </a:rPr>
              <a:t>BioNiR</a:t>
            </a:r>
            <a:r>
              <a:rPr lang="en-US" i="1" dirty="0" smtClean="0">
                <a:solidFill>
                  <a:srgbClr val="FCD308"/>
                </a:solidFill>
              </a:rPr>
              <a:t>, 75.9% Resolute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 bwMode="auto">
          <a:xfrm>
            <a:off x="15875" y="76200"/>
            <a:ext cx="9128125" cy="67532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 pitchFamily="-111" charset="-128"/>
              <a:cs typeface="+mn-cs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43075" y="79375"/>
            <a:ext cx="565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000" b="1">
                <a:solidFill>
                  <a:srgbClr val="FFCC00"/>
                </a:solidFill>
              </a:rPr>
              <a:t>Target Lesion Failure at 1 Year by Subgroups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47148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b="1">
                <a:solidFill>
                  <a:srgbClr val="FFCC00"/>
                </a:solidFill>
              </a:rPr>
              <a:t>Subgroups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116138" y="495300"/>
            <a:ext cx="2327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en-US" sz="1600" b="1">
                <a:solidFill>
                  <a:srgbClr val="FFCC00"/>
                </a:solidFill>
              </a:rPr>
              <a:t>12-Month TLF Rate n/N (%)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714875" y="495300"/>
            <a:ext cx="1449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rgbClr val="FFCC00"/>
                </a:solidFill>
              </a:rPr>
              <a:t>Relative Risk</a:t>
            </a:r>
          </a:p>
          <a:p>
            <a:pPr algn="ctr" defTabSz="914400"/>
            <a:r>
              <a:rPr lang="en-US" sz="1600" b="1">
                <a:solidFill>
                  <a:srgbClr val="FFCC00"/>
                </a:solidFill>
              </a:rPr>
              <a:t>[95% CI]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8164513" y="739775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 i="1">
                <a:solidFill>
                  <a:srgbClr val="FFCC00"/>
                </a:solidFill>
              </a:rPr>
              <a:t>P</a:t>
            </a:r>
            <a:r>
              <a:rPr lang="en-US" sz="1600" b="1">
                <a:solidFill>
                  <a:srgbClr val="FFCC00"/>
                </a:solidFill>
              </a:rPr>
              <a:t> value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198688" y="1033463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rgbClr val="FFCC00"/>
                </a:solidFill>
              </a:rPr>
              <a:t>BioNIR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432175" y="1033463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rgbClr val="FFCC00"/>
                </a:solidFill>
              </a:rPr>
              <a:t>Resolute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9050" y="1331913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solidFill>
                  <a:schemeClr val="bg1"/>
                </a:solidFill>
              </a:rPr>
              <a:t>Overall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898650" y="1331913"/>
            <a:ext cx="146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49/926 (5.3%)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9050" y="1668463"/>
            <a:ext cx="279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solidFill>
                  <a:schemeClr val="bg1"/>
                </a:solidFill>
              </a:rPr>
              <a:t>Medically Treated Diabetes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Yes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898650" y="166846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22/277 (7.9%)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27/649 (4.2%)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222625" y="1331913"/>
            <a:ext cx="146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49/930 (5.3%)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222625" y="166846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21/264 (7.9%)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28/666 (4.2%)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4600575" y="1331913"/>
            <a:ext cx="167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1.00 [0.68, 1.48]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4600575" y="1668463"/>
            <a:ext cx="1677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1.00 [0.56, 1.77]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0.99 [0.59, 1.66]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8431213" y="162083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19050" y="2427288"/>
            <a:ext cx="33766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solidFill>
                  <a:schemeClr val="bg1"/>
                </a:solidFill>
              </a:rPr>
              <a:t>Acute Coronary Syndrome (ACS)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ACS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No ACS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1898650" y="2427288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18/380 (4.7%)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31/546 (5.7%)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3222625" y="2427288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19/363 (5.2%)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30/567 (5.3%)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600575" y="2427288"/>
            <a:ext cx="1677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0.91 [0.48, 1.70]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1.07 [0.66, 1.75]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8375650" y="2379663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0.39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9050" y="3205163"/>
            <a:ext cx="8842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solidFill>
                  <a:schemeClr val="bg1"/>
                </a:solidFill>
              </a:rPr>
              <a:t>Sex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Male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1898650" y="320516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39/725 (5.4%)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10/201 (5.0%)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222625" y="320516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40/762 (5.3%)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9/168 (5.4%)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4656138" y="3205163"/>
            <a:ext cx="1677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1.03 [0.67, 1.57]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0.93 [0.39, 2.23]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8375650" y="3157538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0.46</a:t>
            </a:r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19050" y="4030663"/>
            <a:ext cx="11445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solidFill>
                  <a:schemeClr val="bg1"/>
                </a:solidFill>
              </a:rPr>
              <a:t>Age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&gt;=65 Year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&lt;65 Year</a:t>
            </a:r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1898650" y="403066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33/433 (7.6%)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16/493 (3.3%)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3222625" y="403066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27/441 (6.1%)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22/489 (4.2%)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4600575" y="4030663"/>
            <a:ext cx="1677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1.24 [0.76, 2.03]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0.72 [0.38, 1.36]</a:t>
            </a: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8375650" y="3983038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0.19</a:t>
            </a: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5680075" y="57546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5911850" y="5972175"/>
            <a:ext cx="90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 i="1">
                <a:solidFill>
                  <a:srgbClr val="FF9933"/>
                </a:solidFill>
              </a:rPr>
              <a:t>Favors </a:t>
            </a:r>
          </a:p>
          <a:p>
            <a:pPr algn="ctr" defTabSz="914400"/>
            <a:r>
              <a:rPr lang="en-US" sz="1600" b="1" i="1">
                <a:solidFill>
                  <a:srgbClr val="FF9933"/>
                </a:solidFill>
              </a:rPr>
              <a:t>BioNIR</a:t>
            </a: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7258050" y="5972175"/>
            <a:ext cx="104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 i="1">
                <a:solidFill>
                  <a:srgbClr val="FF9933"/>
                </a:solidFill>
              </a:rPr>
              <a:t>Favors </a:t>
            </a:r>
          </a:p>
          <a:p>
            <a:pPr algn="ctr" defTabSz="914400"/>
            <a:r>
              <a:rPr lang="en-US" sz="1600" b="1" i="1">
                <a:solidFill>
                  <a:srgbClr val="FF9933"/>
                </a:solidFill>
              </a:rPr>
              <a:t>Resolute</a:t>
            </a: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19050" y="4760913"/>
            <a:ext cx="1892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solidFill>
                  <a:schemeClr val="bg1"/>
                </a:solidFill>
              </a:rPr>
              <a:t>Region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North America</a:t>
            </a:r>
          </a:p>
          <a:p>
            <a:pPr defTabSz="914400"/>
            <a:r>
              <a:rPr lang="en-US" sz="1600" b="1">
                <a:solidFill>
                  <a:schemeClr val="bg1"/>
                </a:solidFill>
              </a:rPr>
              <a:t>Outside of N. Am.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1898650" y="476091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>
              <a:solidFill>
                <a:schemeClr val="bg1"/>
              </a:solidFill>
            </a:endParaRP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22/420 (5.2%)</a:t>
            </a:r>
          </a:p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27/506 (5.3%)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3222625" y="4760913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 dirty="0">
              <a:solidFill>
                <a:schemeClr val="bg1"/>
              </a:solidFill>
            </a:endParaRPr>
          </a:p>
          <a:p>
            <a:pPr algn="ctr" defTabSz="914400"/>
            <a:r>
              <a:rPr lang="en-US" sz="1600" b="1" dirty="0">
                <a:solidFill>
                  <a:schemeClr val="bg1"/>
                </a:solidFill>
              </a:rPr>
              <a:t>25/402 (</a:t>
            </a:r>
            <a:r>
              <a:rPr lang="en-US" sz="1600" b="1" dirty="0" smtClean="0">
                <a:solidFill>
                  <a:schemeClr val="bg1"/>
                </a:solidFill>
              </a:rPr>
              <a:t>6.2%)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defTabSz="914400"/>
            <a:r>
              <a:rPr lang="en-US" sz="1600" b="1" dirty="0">
                <a:solidFill>
                  <a:schemeClr val="bg1"/>
                </a:solidFill>
              </a:rPr>
              <a:t>24/528 (4.6%)</a:t>
            </a:r>
          </a:p>
        </p:txBody>
      </p: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4600575" y="4760913"/>
            <a:ext cx="1677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endParaRPr lang="en-US" sz="1600" b="1" dirty="0">
              <a:solidFill>
                <a:schemeClr val="bg1"/>
              </a:solidFill>
            </a:endParaRPr>
          </a:p>
          <a:p>
            <a:pPr algn="ctr" defTabSz="914400"/>
            <a:r>
              <a:rPr lang="en-US" sz="1600" b="1" dirty="0">
                <a:solidFill>
                  <a:schemeClr val="bg1"/>
                </a:solidFill>
              </a:rPr>
              <a:t>0.84 [0.48, 1.47]</a:t>
            </a:r>
          </a:p>
          <a:p>
            <a:pPr algn="ctr" defTabSz="914400"/>
            <a:r>
              <a:rPr lang="en-US" sz="1600" b="1" dirty="0">
                <a:solidFill>
                  <a:schemeClr val="bg1"/>
                </a:solidFill>
              </a:rPr>
              <a:t>1.17 [0.69, </a:t>
            </a:r>
            <a:r>
              <a:rPr lang="en-US" sz="1600" b="1" dirty="0" smtClean="0">
                <a:solidFill>
                  <a:schemeClr val="bg1"/>
                </a:solidFill>
              </a:rPr>
              <a:t>2.01]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8375650" y="4713288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0.28</a:t>
            </a:r>
          </a:p>
        </p:txBody>
      </p:sp>
      <p:sp>
        <p:nvSpPr>
          <p:cNvPr id="50224" name="Text Box 48"/>
          <p:cNvSpPr txBox="1">
            <a:spLocks noChangeArrowheads="1"/>
          </p:cNvSpPr>
          <p:nvPr/>
        </p:nvSpPr>
        <p:spPr bwMode="auto">
          <a:xfrm>
            <a:off x="147638" y="6510338"/>
            <a:ext cx="7241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dirty="0" smtClean="0">
                <a:solidFill>
                  <a:schemeClr val="bg1"/>
                </a:solidFill>
              </a:rPr>
              <a:t>Interaction p value: Gail-Simon </a:t>
            </a:r>
            <a:r>
              <a:rPr lang="en-US" sz="1000" dirty="0">
                <a:solidFill>
                  <a:schemeClr val="bg1"/>
                </a:solidFill>
              </a:rPr>
              <a:t>test for qualitative interactions (interaction between the treatment and the subgroup variable)</a:t>
            </a:r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>
            <a:off x="5775325" y="5605463"/>
            <a:ext cx="25812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26" name="Line 50"/>
          <p:cNvSpPr>
            <a:spLocks noChangeShapeType="1"/>
          </p:cNvSpPr>
          <p:nvPr/>
        </p:nvSpPr>
        <p:spPr bwMode="auto">
          <a:xfrm>
            <a:off x="5913438" y="5605463"/>
            <a:ext cx="0" cy="85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27" name="Text Box 51"/>
          <p:cNvSpPr txBox="1">
            <a:spLocks noChangeArrowheads="1"/>
          </p:cNvSpPr>
          <p:nvPr/>
        </p:nvSpPr>
        <p:spPr bwMode="auto">
          <a:xfrm>
            <a:off x="6146800" y="57546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>
            <a:off x="6380163" y="5605463"/>
            <a:ext cx="0" cy="85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6623050" y="57546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50230" name="Line 54"/>
          <p:cNvSpPr>
            <a:spLocks noChangeShapeType="1"/>
          </p:cNvSpPr>
          <p:nvPr/>
        </p:nvSpPr>
        <p:spPr bwMode="auto">
          <a:xfrm>
            <a:off x="6856413" y="5605463"/>
            <a:ext cx="0" cy="85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>
            <a:off x="6856413" y="1370013"/>
            <a:ext cx="0" cy="42354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7089775" y="57546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1.5</a:t>
            </a:r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>
            <a:off x="7323138" y="5605463"/>
            <a:ext cx="0" cy="85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34" name="Text Box 58"/>
          <p:cNvSpPr txBox="1">
            <a:spLocks noChangeArrowheads="1"/>
          </p:cNvSpPr>
          <p:nvPr/>
        </p:nvSpPr>
        <p:spPr bwMode="auto">
          <a:xfrm>
            <a:off x="7556500" y="57546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7789863" y="5605463"/>
            <a:ext cx="0" cy="85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36" name="Text Box 60"/>
          <p:cNvSpPr txBox="1">
            <a:spLocks noChangeArrowheads="1"/>
          </p:cNvSpPr>
          <p:nvPr/>
        </p:nvSpPr>
        <p:spPr bwMode="auto">
          <a:xfrm>
            <a:off x="8023225" y="57546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 b="1">
                <a:solidFill>
                  <a:schemeClr val="bg1"/>
                </a:solidFill>
              </a:rPr>
              <a:t>2.5</a:t>
            </a:r>
          </a:p>
        </p:txBody>
      </p:sp>
      <p:sp>
        <p:nvSpPr>
          <p:cNvPr id="50237" name="Line 61"/>
          <p:cNvSpPr>
            <a:spLocks noChangeShapeType="1"/>
          </p:cNvSpPr>
          <p:nvPr/>
        </p:nvSpPr>
        <p:spPr bwMode="auto">
          <a:xfrm>
            <a:off x="8256588" y="5605463"/>
            <a:ext cx="0" cy="85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0296" name="Group 120"/>
          <p:cNvGrpSpPr>
            <a:grpSpLocks/>
          </p:cNvGrpSpPr>
          <p:nvPr/>
        </p:nvGrpSpPr>
        <p:grpSpPr bwMode="auto">
          <a:xfrm>
            <a:off x="6346825" y="1428750"/>
            <a:ext cx="1676400" cy="3860800"/>
            <a:chOff x="3998" y="900"/>
            <a:chExt cx="1056" cy="2432"/>
          </a:xfrm>
        </p:grpSpPr>
        <p:grpSp>
          <p:nvGrpSpPr>
            <p:cNvPr id="50242" name="Group 66"/>
            <p:cNvGrpSpPr>
              <a:grpSpLocks/>
            </p:cNvGrpSpPr>
            <p:nvPr/>
          </p:nvGrpSpPr>
          <p:grpSpPr bwMode="auto">
            <a:xfrm>
              <a:off x="4134" y="900"/>
              <a:ext cx="479" cy="121"/>
              <a:chOff x="4134" y="900"/>
              <a:chExt cx="479" cy="121"/>
            </a:xfrm>
          </p:grpSpPr>
          <p:sp>
            <p:nvSpPr>
              <p:cNvPr id="50238" name="Line 62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9" name="Line 63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0" name="Line 64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43" name="Group 67"/>
            <p:cNvGrpSpPr>
              <a:grpSpLocks/>
            </p:cNvGrpSpPr>
            <p:nvPr/>
          </p:nvGrpSpPr>
          <p:grpSpPr bwMode="auto">
            <a:xfrm>
              <a:off x="4071" y="1248"/>
              <a:ext cx="689" cy="121"/>
              <a:chOff x="4134" y="900"/>
              <a:chExt cx="479" cy="121"/>
            </a:xfrm>
          </p:grpSpPr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5" name="Line 69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6" name="Line 70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47" name="Rectangle 71"/>
            <p:cNvSpPr>
              <a:spLocks noChangeArrowheads="1"/>
            </p:cNvSpPr>
            <p:nvPr/>
          </p:nvSpPr>
          <p:spPr bwMode="auto">
            <a:xfrm>
              <a:off x="4293" y="127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sp>
          <p:nvSpPr>
            <p:cNvPr id="50248" name="Rectangle 72"/>
            <p:cNvSpPr>
              <a:spLocks noChangeArrowheads="1"/>
            </p:cNvSpPr>
            <p:nvPr/>
          </p:nvSpPr>
          <p:spPr bwMode="auto">
            <a:xfrm>
              <a:off x="4293" y="934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49" name="Group 73"/>
            <p:cNvGrpSpPr>
              <a:grpSpLocks/>
            </p:cNvGrpSpPr>
            <p:nvPr/>
          </p:nvGrpSpPr>
          <p:grpSpPr bwMode="auto">
            <a:xfrm>
              <a:off x="4071" y="1408"/>
              <a:ext cx="642" cy="121"/>
              <a:chOff x="4134" y="900"/>
              <a:chExt cx="479" cy="121"/>
            </a:xfrm>
          </p:grpSpPr>
          <p:sp>
            <p:nvSpPr>
              <p:cNvPr id="50250" name="Line 74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1" name="Line 75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2" name="Line 76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53" name="Rectangle 77"/>
            <p:cNvSpPr>
              <a:spLocks noChangeArrowheads="1"/>
            </p:cNvSpPr>
            <p:nvPr/>
          </p:nvSpPr>
          <p:spPr bwMode="auto">
            <a:xfrm>
              <a:off x="4287" y="143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54" name="Group 78"/>
            <p:cNvGrpSpPr>
              <a:grpSpLocks/>
            </p:cNvGrpSpPr>
            <p:nvPr/>
          </p:nvGrpSpPr>
          <p:grpSpPr bwMode="auto">
            <a:xfrm>
              <a:off x="4017" y="1738"/>
              <a:ext cx="705" cy="121"/>
              <a:chOff x="4134" y="900"/>
              <a:chExt cx="479" cy="121"/>
            </a:xfrm>
          </p:grpSpPr>
          <p:sp>
            <p:nvSpPr>
              <p:cNvPr id="50255" name="Line 79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6" name="Line 80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7" name="Line 81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58" name="Rectangle 82"/>
            <p:cNvSpPr>
              <a:spLocks noChangeArrowheads="1"/>
            </p:cNvSpPr>
            <p:nvPr/>
          </p:nvSpPr>
          <p:spPr bwMode="auto">
            <a:xfrm>
              <a:off x="4251" y="176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59" name="Group 83"/>
            <p:cNvGrpSpPr>
              <a:grpSpLocks/>
            </p:cNvGrpSpPr>
            <p:nvPr/>
          </p:nvGrpSpPr>
          <p:grpSpPr bwMode="auto">
            <a:xfrm>
              <a:off x="4122" y="1898"/>
              <a:ext cx="642" cy="121"/>
              <a:chOff x="4134" y="900"/>
              <a:chExt cx="479" cy="121"/>
            </a:xfrm>
          </p:grpSpPr>
          <p:sp>
            <p:nvSpPr>
              <p:cNvPr id="50260" name="Line 84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1" name="Line 85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2" name="Line 86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63" name="Rectangle 87"/>
            <p:cNvSpPr>
              <a:spLocks noChangeArrowheads="1"/>
            </p:cNvSpPr>
            <p:nvPr/>
          </p:nvSpPr>
          <p:spPr bwMode="auto">
            <a:xfrm>
              <a:off x="4344" y="192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64" name="Group 88"/>
            <p:cNvGrpSpPr>
              <a:grpSpLocks/>
            </p:cNvGrpSpPr>
            <p:nvPr/>
          </p:nvGrpSpPr>
          <p:grpSpPr bwMode="auto">
            <a:xfrm>
              <a:off x="4130" y="2228"/>
              <a:ext cx="529" cy="121"/>
              <a:chOff x="4134" y="900"/>
              <a:chExt cx="479" cy="121"/>
            </a:xfrm>
          </p:grpSpPr>
          <p:sp>
            <p:nvSpPr>
              <p:cNvPr id="50265" name="Line 89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6" name="Line 90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7" name="Line 91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68" name="Rectangle 92"/>
            <p:cNvSpPr>
              <a:spLocks noChangeArrowheads="1"/>
            </p:cNvSpPr>
            <p:nvPr/>
          </p:nvSpPr>
          <p:spPr bwMode="auto">
            <a:xfrm>
              <a:off x="4310" y="225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69" name="Group 93"/>
            <p:cNvGrpSpPr>
              <a:grpSpLocks/>
            </p:cNvGrpSpPr>
            <p:nvPr/>
          </p:nvGrpSpPr>
          <p:grpSpPr bwMode="auto">
            <a:xfrm>
              <a:off x="3998" y="2388"/>
              <a:ext cx="1056" cy="121"/>
              <a:chOff x="4134" y="900"/>
              <a:chExt cx="479" cy="121"/>
            </a:xfrm>
          </p:grpSpPr>
          <p:sp>
            <p:nvSpPr>
              <p:cNvPr id="50270" name="Line 94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1" name="Line 95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2" name="Line 96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73" name="Rectangle 97"/>
            <p:cNvSpPr>
              <a:spLocks noChangeArrowheads="1"/>
            </p:cNvSpPr>
            <p:nvPr/>
          </p:nvSpPr>
          <p:spPr bwMode="auto">
            <a:xfrm>
              <a:off x="4242" y="241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74" name="Group 98"/>
            <p:cNvGrpSpPr>
              <a:grpSpLocks/>
            </p:cNvGrpSpPr>
            <p:nvPr/>
          </p:nvGrpSpPr>
          <p:grpSpPr bwMode="auto">
            <a:xfrm>
              <a:off x="4181" y="2748"/>
              <a:ext cx="726" cy="121"/>
              <a:chOff x="4134" y="900"/>
              <a:chExt cx="479" cy="121"/>
            </a:xfrm>
          </p:grpSpPr>
          <p:sp>
            <p:nvSpPr>
              <p:cNvPr id="50275" name="Line 99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6" name="Line 100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7" name="Line 101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78" name="Rectangle 102"/>
            <p:cNvSpPr>
              <a:spLocks noChangeArrowheads="1"/>
            </p:cNvSpPr>
            <p:nvPr/>
          </p:nvSpPr>
          <p:spPr bwMode="auto">
            <a:xfrm>
              <a:off x="4442" y="277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79" name="Group 103"/>
            <p:cNvGrpSpPr>
              <a:grpSpLocks/>
            </p:cNvGrpSpPr>
            <p:nvPr/>
          </p:nvGrpSpPr>
          <p:grpSpPr bwMode="auto">
            <a:xfrm>
              <a:off x="3998" y="2908"/>
              <a:ext cx="547" cy="121"/>
              <a:chOff x="4134" y="900"/>
              <a:chExt cx="479" cy="121"/>
            </a:xfrm>
          </p:grpSpPr>
          <p:sp>
            <p:nvSpPr>
              <p:cNvPr id="50280" name="Line 104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1" name="Line 105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2" name="Line 106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83" name="Rectangle 107"/>
            <p:cNvSpPr>
              <a:spLocks noChangeArrowheads="1"/>
            </p:cNvSpPr>
            <p:nvPr/>
          </p:nvSpPr>
          <p:spPr bwMode="auto">
            <a:xfrm>
              <a:off x="4130" y="2939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  <p:grpSp>
          <p:nvGrpSpPr>
            <p:cNvPr id="50284" name="Group 108"/>
            <p:cNvGrpSpPr>
              <a:grpSpLocks/>
            </p:cNvGrpSpPr>
            <p:nvPr/>
          </p:nvGrpSpPr>
          <p:grpSpPr bwMode="auto">
            <a:xfrm>
              <a:off x="4014" y="3211"/>
              <a:ext cx="599" cy="121"/>
              <a:chOff x="4134" y="900"/>
              <a:chExt cx="479" cy="121"/>
            </a:xfrm>
          </p:grpSpPr>
          <p:sp>
            <p:nvSpPr>
              <p:cNvPr id="50285" name="Line 109"/>
              <p:cNvSpPr>
                <a:spLocks noChangeShapeType="1"/>
              </p:cNvSpPr>
              <p:nvPr/>
            </p:nvSpPr>
            <p:spPr bwMode="auto">
              <a:xfrm>
                <a:off x="4134" y="960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6" name="Line 110"/>
              <p:cNvSpPr>
                <a:spLocks noChangeShapeType="1"/>
              </p:cNvSpPr>
              <p:nvPr/>
            </p:nvSpPr>
            <p:spPr bwMode="auto">
              <a:xfrm>
                <a:off x="4134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7" name="Line 111"/>
              <p:cNvSpPr>
                <a:spLocks noChangeShapeType="1"/>
              </p:cNvSpPr>
              <p:nvPr/>
            </p:nvSpPr>
            <p:spPr bwMode="auto">
              <a:xfrm>
                <a:off x="4613" y="900"/>
                <a:ext cx="0" cy="121"/>
              </a:xfrm>
              <a:prstGeom prst="line">
                <a:avLst/>
              </a:prstGeom>
              <a:noFill/>
              <a:ln w="38100">
                <a:solidFill>
                  <a:srgbClr val="6999C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88" name="Rectangle 112"/>
            <p:cNvSpPr>
              <a:spLocks noChangeArrowheads="1"/>
            </p:cNvSpPr>
            <p:nvPr/>
          </p:nvSpPr>
          <p:spPr bwMode="auto">
            <a:xfrm>
              <a:off x="4200" y="3242"/>
              <a:ext cx="51" cy="5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endParaRPr lang="en-US"/>
            </a:p>
          </p:txBody>
        </p:sp>
      </p:grpSp>
      <p:grpSp>
        <p:nvGrpSpPr>
          <p:cNvPr id="50289" name="Group 113"/>
          <p:cNvGrpSpPr>
            <a:grpSpLocks/>
          </p:cNvGrpSpPr>
          <p:nvPr/>
        </p:nvGrpSpPr>
        <p:grpSpPr bwMode="auto">
          <a:xfrm>
            <a:off x="6577013" y="5351463"/>
            <a:ext cx="1212850" cy="192087"/>
            <a:chOff x="4134" y="900"/>
            <a:chExt cx="479" cy="121"/>
          </a:xfrm>
        </p:grpSpPr>
        <p:sp>
          <p:nvSpPr>
            <p:cNvPr id="50290" name="Line 114"/>
            <p:cNvSpPr>
              <a:spLocks noChangeShapeType="1"/>
            </p:cNvSpPr>
            <p:nvPr/>
          </p:nvSpPr>
          <p:spPr bwMode="auto">
            <a:xfrm>
              <a:off x="4134" y="960"/>
              <a:ext cx="479" cy="0"/>
            </a:xfrm>
            <a:prstGeom prst="line">
              <a:avLst/>
            </a:prstGeom>
            <a:noFill/>
            <a:ln w="38100">
              <a:solidFill>
                <a:srgbClr val="6999C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Line 115"/>
            <p:cNvSpPr>
              <a:spLocks noChangeShapeType="1"/>
            </p:cNvSpPr>
            <p:nvPr/>
          </p:nvSpPr>
          <p:spPr bwMode="auto">
            <a:xfrm>
              <a:off x="4134" y="900"/>
              <a:ext cx="0" cy="121"/>
            </a:xfrm>
            <a:prstGeom prst="line">
              <a:avLst/>
            </a:prstGeom>
            <a:noFill/>
            <a:ln w="38100">
              <a:solidFill>
                <a:srgbClr val="6999C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Line 116"/>
            <p:cNvSpPr>
              <a:spLocks noChangeShapeType="1"/>
            </p:cNvSpPr>
            <p:nvPr/>
          </p:nvSpPr>
          <p:spPr bwMode="auto">
            <a:xfrm>
              <a:off x="4613" y="900"/>
              <a:ext cx="0" cy="121"/>
            </a:xfrm>
            <a:prstGeom prst="line">
              <a:avLst/>
            </a:prstGeom>
            <a:noFill/>
            <a:ln w="38100">
              <a:solidFill>
                <a:srgbClr val="6999C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93" name="Rectangle 117"/>
          <p:cNvSpPr>
            <a:spLocks noChangeArrowheads="1"/>
          </p:cNvSpPr>
          <p:nvPr/>
        </p:nvSpPr>
        <p:spPr bwMode="auto">
          <a:xfrm>
            <a:off x="6977063" y="5400675"/>
            <a:ext cx="80962" cy="80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BIONICS</a:t>
            </a:r>
            <a:br>
              <a:rPr lang="en-US" sz="3600" smtClean="0"/>
            </a:br>
            <a:r>
              <a:rPr lang="en-US" sz="3600" smtClean="0"/>
              <a:t>Conclusions</a:t>
            </a:r>
          </a:p>
        </p:txBody>
      </p:sp>
      <p:sp>
        <p:nvSpPr>
          <p:cNvPr id="23558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In the present large-scale, ‘more comers’ trial, the </a:t>
            </a:r>
            <a:r>
              <a:rPr lang="en-US" sz="2800" dirty="0" err="1" smtClean="0"/>
              <a:t>BioNIR</a:t>
            </a:r>
            <a:r>
              <a:rPr lang="en-US" sz="2800" dirty="0" smtClean="0"/>
              <a:t> </a:t>
            </a:r>
            <a:r>
              <a:rPr lang="en-US" sz="2800" dirty="0" err="1" smtClean="0"/>
              <a:t>ridafirolimus</a:t>
            </a:r>
            <a:r>
              <a:rPr lang="en-US" sz="2800" dirty="0" smtClean="0"/>
              <a:t>-eluting stent was non-inferior to the Resolute stent for the primary endpoint of target lesion failure at 1 year, and resulted in low rates of target lesion revascularization and stent thrombosis</a:t>
            </a:r>
          </a:p>
          <a:p>
            <a:pPr lvl="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/>
              <a:t>These findings endorse the safety and efficacy of </a:t>
            </a:r>
            <a:r>
              <a:rPr lang="en-US" sz="2800" dirty="0" err="1" smtClean="0"/>
              <a:t>BioNIR</a:t>
            </a:r>
            <a:r>
              <a:rPr lang="en-US" sz="2800" dirty="0" smtClean="0"/>
              <a:t> in patients representative of real world clinical practice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584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 bwMode="auto">
          <a:xfrm>
            <a:off x="374650" y="1123950"/>
            <a:ext cx="8394700" cy="520223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 pitchFamily="-111" charset="-128"/>
              <a:cs typeface="+mn-cs"/>
            </a:endParaRPr>
          </a:p>
        </p:txBody>
      </p:sp>
      <p:sp>
        <p:nvSpPr>
          <p:cNvPr id="3079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Disclosure</a:t>
            </a:r>
            <a:endParaRPr lang="en-US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1123950"/>
            <a:ext cx="8001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455613"/>
            <a:r>
              <a:rPr lang="en-US" sz="2000">
                <a:solidFill>
                  <a:schemeClr val="bg1"/>
                </a:solidFill>
              </a:rPr>
              <a:t>Within the past 12 months, I or my spouse/partner have had a financial interest/arrangement or affiliation with the organization(s) listed below</a:t>
            </a:r>
          </a:p>
          <a:p>
            <a:pPr defTabSz="455613"/>
            <a:endParaRPr lang="en-US" sz="1600">
              <a:solidFill>
                <a:schemeClr val="bg1"/>
              </a:solidFill>
            </a:endParaRPr>
          </a:p>
          <a:p>
            <a:pPr defTabSz="455613"/>
            <a:r>
              <a:rPr lang="en-US" u="sng">
                <a:solidFill>
                  <a:schemeClr val="bg1"/>
                </a:solidFill>
              </a:rPr>
              <a:t>Affiliation/Financial Relationship					Company</a:t>
            </a:r>
          </a:p>
          <a:p>
            <a:pPr defTabSz="455613"/>
            <a:endParaRPr lang="en-US" sz="1400" u="sng">
              <a:solidFill>
                <a:schemeClr val="bg1"/>
              </a:solidFill>
            </a:endParaRP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Grant/Research Support				Abbott Vascular, Boston Scientific, Medtronic 										CardioVascular, Biotronik, St. Jude 											Medical/Thoratec, Ablative Solutions</a:t>
            </a:r>
          </a:p>
          <a:p>
            <a:pPr defTabSz="455613"/>
            <a:endParaRPr lang="en-US" sz="1400">
              <a:solidFill>
                <a:schemeClr val="bg1"/>
              </a:solidFill>
            </a:endParaRP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Consulting Fees/Honoraria				Boston Scientific Corporation, 					                     					Medtronic CardioVascular, Micell, St. Jude Medical</a:t>
            </a: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                   								</a:t>
            </a: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Major Stock Shareholder/Equity			None</a:t>
            </a:r>
          </a:p>
          <a:p>
            <a:pPr defTabSz="455613"/>
            <a:endParaRPr lang="en-US" sz="1400">
              <a:solidFill>
                <a:schemeClr val="bg1"/>
              </a:solidFill>
            </a:endParaRP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Royalty Income						None</a:t>
            </a:r>
          </a:p>
          <a:p>
            <a:pPr defTabSz="455613"/>
            <a:endParaRPr lang="en-US" sz="1400">
              <a:solidFill>
                <a:schemeClr val="bg1"/>
              </a:solidFill>
            </a:endParaRP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Ownership/Founder					None</a:t>
            </a:r>
          </a:p>
          <a:p>
            <a:pPr defTabSz="455613"/>
            <a:endParaRPr lang="en-US" sz="1400">
              <a:solidFill>
                <a:schemeClr val="bg1"/>
              </a:solidFill>
            </a:endParaRP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Intellectual Property Rights				None</a:t>
            </a:r>
          </a:p>
          <a:p>
            <a:pPr defTabSz="455613"/>
            <a:endParaRPr lang="en-US" sz="1400">
              <a:solidFill>
                <a:schemeClr val="bg1"/>
              </a:solidFill>
            </a:endParaRPr>
          </a:p>
          <a:p>
            <a:pPr defTabSz="455613"/>
            <a:r>
              <a:rPr lang="en-US" sz="1400">
                <a:solidFill>
                  <a:schemeClr val="bg1"/>
                </a:solidFill>
              </a:rPr>
              <a:t>Other Financial Benefit					None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 t="15966" r="30645" b="50000"/>
          <a:stretch/>
        </p:blipFill>
        <p:spPr>
          <a:xfrm>
            <a:off x="5354781" y="4296627"/>
            <a:ext cx="1411328" cy="1396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68" y="1101102"/>
            <a:ext cx="2789431" cy="15821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309" y="1091866"/>
            <a:ext cx="8885382" cy="5198097"/>
            <a:chOff x="683491" y="2341346"/>
            <a:chExt cx="7610764" cy="215221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3491" y="3417454"/>
              <a:ext cx="761076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488873" y="2341346"/>
              <a:ext cx="0" cy="2152217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29309" y="996745"/>
            <a:ext cx="208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99"/>
                </a:solidFill>
              </a:rPr>
              <a:t>Flat manufacturing: </a:t>
            </a:r>
            <a:r>
              <a:rPr lang="en-US" dirty="0">
                <a:solidFill>
                  <a:schemeClr val="bg1"/>
                </a:solidFill>
              </a:rPr>
              <a:t>Quality &amp; cost efficiency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5893" y="2796654"/>
            <a:ext cx="404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- 80µm CoCr </a:t>
            </a:r>
            <a:r>
              <a:rPr lang="en-US" sz="1600" i="1" dirty="0" err="1">
                <a:solidFill>
                  <a:schemeClr val="bg1"/>
                </a:solidFill>
              </a:rPr>
              <a:t>Wizecell</a:t>
            </a:r>
            <a:r>
              <a:rPr lang="en-US" sz="1600" i="1" dirty="0">
                <a:solidFill>
                  <a:schemeClr val="bg1"/>
                </a:solidFill>
              </a:rPr>
              <a:t> design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 Ridaforolimus high therapeutic index drug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20219" y="274638"/>
            <a:ext cx="3329785" cy="3195521"/>
            <a:chOff x="5928543" y="737542"/>
            <a:chExt cx="2873321" cy="2757463"/>
          </a:xfrm>
        </p:grpSpPr>
        <p:grpSp>
          <p:nvGrpSpPr>
            <p:cNvPr id="57" name="Group 56"/>
            <p:cNvGrpSpPr/>
            <p:nvPr/>
          </p:nvGrpSpPr>
          <p:grpSpPr>
            <a:xfrm>
              <a:off x="7712331" y="1542466"/>
              <a:ext cx="1089533" cy="1940911"/>
              <a:chOff x="5838956" y="992269"/>
              <a:chExt cx="1089533" cy="1940911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5413267" y="1417958"/>
                <a:ext cx="1940911" cy="108953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59" name="Freeform 38"/>
              <p:cNvSpPr/>
              <p:nvPr/>
            </p:nvSpPr>
            <p:spPr>
              <a:xfrm>
                <a:off x="5963105" y="1561997"/>
                <a:ext cx="304550" cy="550717"/>
              </a:xfrm>
              <a:custGeom>
                <a:avLst/>
                <a:gdLst>
                  <a:gd name="connsiteX0" fmla="*/ 0 w 406067"/>
                  <a:gd name="connsiteY0" fmla="*/ 127433 h 550717"/>
                  <a:gd name="connsiteX1" fmla="*/ 43132 w 406067"/>
                  <a:gd name="connsiteY1" fmla="*/ 41169 h 550717"/>
                  <a:gd name="connsiteX2" fmla="*/ 60385 w 406067"/>
                  <a:gd name="connsiteY2" fmla="*/ 6664 h 550717"/>
                  <a:gd name="connsiteX3" fmla="*/ 129396 w 406067"/>
                  <a:gd name="connsiteY3" fmla="*/ 170566 h 550717"/>
                  <a:gd name="connsiteX4" fmla="*/ 310551 w 406067"/>
                  <a:gd name="connsiteY4" fmla="*/ 144686 h 550717"/>
                  <a:gd name="connsiteX5" fmla="*/ 405441 w 406067"/>
                  <a:gd name="connsiteY5" fmla="*/ 282709 h 550717"/>
                  <a:gd name="connsiteX6" fmla="*/ 267419 w 406067"/>
                  <a:gd name="connsiteY6" fmla="*/ 455237 h 550717"/>
                  <a:gd name="connsiteX7" fmla="*/ 120770 w 406067"/>
                  <a:gd name="connsiteY7" fmla="*/ 377600 h 550717"/>
                  <a:gd name="connsiteX8" fmla="*/ 86264 w 406067"/>
                  <a:gd name="connsiteY8" fmla="*/ 550128 h 550717"/>
                  <a:gd name="connsiteX9" fmla="*/ 25879 w 406067"/>
                  <a:gd name="connsiteY9" fmla="*/ 437984 h 55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067" h="550717">
                    <a:moveTo>
                      <a:pt x="0" y="127433"/>
                    </a:moveTo>
                    <a:lnTo>
                      <a:pt x="43132" y="41169"/>
                    </a:lnTo>
                    <a:cubicBezTo>
                      <a:pt x="53196" y="21041"/>
                      <a:pt x="46008" y="-14902"/>
                      <a:pt x="60385" y="6664"/>
                    </a:cubicBezTo>
                    <a:cubicBezTo>
                      <a:pt x="74762" y="28230"/>
                      <a:pt x="87702" y="147562"/>
                      <a:pt x="129396" y="170566"/>
                    </a:cubicBezTo>
                    <a:cubicBezTo>
                      <a:pt x="171090" y="193570"/>
                      <a:pt x="264544" y="125996"/>
                      <a:pt x="310551" y="144686"/>
                    </a:cubicBezTo>
                    <a:cubicBezTo>
                      <a:pt x="356558" y="163376"/>
                      <a:pt x="412630" y="230951"/>
                      <a:pt x="405441" y="282709"/>
                    </a:cubicBezTo>
                    <a:cubicBezTo>
                      <a:pt x="398252" y="334467"/>
                      <a:pt x="314864" y="439422"/>
                      <a:pt x="267419" y="455237"/>
                    </a:cubicBezTo>
                    <a:cubicBezTo>
                      <a:pt x="219974" y="471052"/>
                      <a:pt x="150963" y="361785"/>
                      <a:pt x="120770" y="377600"/>
                    </a:cubicBezTo>
                    <a:cubicBezTo>
                      <a:pt x="90577" y="393415"/>
                      <a:pt x="102079" y="540064"/>
                      <a:pt x="86264" y="550128"/>
                    </a:cubicBezTo>
                    <a:cubicBezTo>
                      <a:pt x="70449" y="560192"/>
                      <a:pt x="25879" y="437984"/>
                      <a:pt x="25879" y="437984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39"/>
              <p:cNvSpPr/>
              <p:nvPr/>
            </p:nvSpPr>
            <p:spPr>
              <a:xfrm>
                <a:off x="6684231" y="1294772"/>
                <a:ext cx="4571" cy="138165"/>
              </a:xfrm>
              <a:custGeom>
                <a:avLst/>
                <a:gdLst>
                  <a:gd name="connsiteX0" fmla="*/ 6095 w 6095"/>
                  <a:gd name="connsiteY0" fmla="*/ 0 h 138165"/>
                  <a:gd name="connsiteX1" fmla="*/ 1333 w 6095"/>
                  <a:gd name="connsiteY1" fmla="*/ 138113 h 138165"/>
                  <a:gd name="connsiteX2" fmla="*/ 6095 w 6095"/>
                  <a:gd name="connsiteY2" fmla="*/ 0 h 13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5" h="138165">
                    <a:moveTo>
                      <a:pt x="6095" y="0"/>
                    </a:moveTo>
                    <a:cubicBezTo>
                      <a:pt x="6095" y="0"/>
                      <a:pt x="-3429" y="134938"/>
                      <a:pt x="1333" y="138113"/>
                    </a:cubicBezTo>
                    <a:cubicBezTo>
                      <a:pt x="6095" y="141288"/>
                      <a:pt x="6095" y="0"/>
                      <a:pt x="6095" y="0"/>
                    </a:cubicBezTo>
                    <a:close/>
                  </a:path>
                </a:pathLst>
              </a:cu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 40"/>
              <p:cNvSpPr/>
              <p:nvPr/>
            </p:nvSpPr>
            <p:spPr>
              <a:xfrm>
                <a:off x="6617365" y="1413835"/>
                <a:ext cx="50006" cy="162971"/>
              </a:xfrm>
              <a:custGeom>
                <a:avLst/>
                <a:gdLst>
                  <a:gd name="connsiteX0" fmla="*/ 66675 w 66675"/>
                  <a:gd name="connsiteY0" fmla="*/ 0 h 162971"/>
                  <a:gd name="connsiteX1" fmla="*/ 33338 w 66675"/>
                  <a:gd name="connsiteY1" fmla="*/ 161925 h 162971"/>
                  <a:gd name="connsiteX2" fmla="*/ 0 w 66675"/>
                  <a:gd name="connsiteY2" fmla="*/ 57150 h 1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62971">
                    <a:moveTo>
                      <a:pt x="66675" y="0"/>
                    </a:moveTo>
                    <a:cubicBezTo>
                      <a:pt x="55562" y="76200"/>
                      <a:pt x="44450" y="152400"/>
                      <a:pt x="33338" y="161925"/>
                    </a:cubicBezTo>
                    <a:cubicBezTo>
                      <a:pt x="22225" y="171450"/>
                      <a:pt x="11112" y="114300"/>
                      <a:pt x="0" y="5715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 41"/>
              <p:cNvSpPr/>
              <p:nvPr/>
            </p:nvSpPr>
            <p:spPr>
              <a:xfrm>
                <a:off x="6560215" y="1603245"/>
                <a:ext cx="92869" cy="182977"/>
              </a:xfrm>
              <a:custGeom>
                <a:avLst/>
                <a:gdLst>
                  <a:gd name="connsiteX0" fmla="*/ 0 w 123825"/>
                  <a:gd name="connsiteY0" fmla="*/ 58240 h 182977"/>
                  <a:gd name="connsiteX1" fmla="*/ 57150 w 123825"/>
                  <a:gd name="connsiteY1" fmla="*/ 182065 h 182977"/>
                  <a:gd name="connsiteX2" fmla="*/ 104775 w 123825"/>
                  <a:gd name="connsiteY2" fmla="*/ 1090 h 182977"/>
                  <a:gd name="connsiteX3" fmla="*/ 123825 w 123825"/>
                  <a:gd name="connsiteY3" fmla="*/ 120152 h 18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182977">
                    <a:moveTo>
                      <a:pt x="0" y="58240"/>
                    </a:moveTo>
                    <a:cubicBezTo>
                      <a:pt x="19844" y="124915"/>
                      <a:pt x="39688" y="191590"/>
                      <a:pt x="57150" y="182065"/>
                    </a:cubicBezTo>
                    <a:cubicBezTo>
                      <a:pt x="74613" y="172540"/>
                      <a:pt x="93663" y="11409"/>
                      <a:pt x="104775" y="1090"/>
                    </a:cubicBezTo>
                    <a:cubicBezTo>
                      <a:pt x="115887" y="-9229"/>
                      <a:pt x="119856" y="55461"/>
                      <a:pt x="123825" y="120152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 42"/>
              <p:cNvSpPr/>
              <p:nvPr/>
            </p:nvSpPr>
            <p:spPr>
              <a:xfrm>
                <a:off x="6553071" y="1742256"/>
                <a:ext cx="78581" cy="185929"/>
              </a:xfrm>
              <a:custGeom>
                <a:avLst/>
                <a:gdLst>
                  <a:gd name="connsiteX0" fmla="*/ 0 w 104775"/>
                  <a:gd name="connsiteY0" fmla="*/ 185929 h 185929"/>
                  <a:gd name="connsiteX1" fmla="*/ 61913 w 104775"/>
                  <a:gd name="connsiteY1" fmla="*/ 191 h 185929"/>
                  <a:gd name="connsiteX2" fmla="*/ 104775 w 104775"/>
                  <a:gd name="connsiteY2" fmla="*/ 147829 h 18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85929">
                    <a:moveTo>
                      <a:pt x="0" y="185929"/>
                    </a:moveTo>
                    <a:cubicBezTo>
                      <a:pt x="22225" y="96235"/>
                      <a:pt x="44451" y="6541"/>
                      <a:pt x="61913" y="191"/>
                    </a:cubicBezTo>
                    <a:cubicBezTo>
                      <a:pt x="79375" y="-6159"/>
                      <a:pt x="104775" y="147829"/>
                      <a:pt x="104775" y="147829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reeform 43"/>
              <p:cNvSpPr/>
              <p:nvPr/>
            </p:nvSpPr>
            <p:spPr>
              <a:xfrm>
                <a:off x="6549498" y="1909135"/>
                <a:ext cx="93974" cy="138177"/>
              </a:xfrm>
              <a:custGeom>
                <a:avLst/>
                <a:gdLst>
                  <a:gd name="connsiteX0" fmla="*/ 0 w 125298"/>
                  <a:gd name="connsiteY0" fmla="*/ 14287 h 138177"/>
                  <a:gd name="connsiteX1" fmla="*/ 114300 w 125298"/>
                  <a:gd name="connsiteY1" fmla="*/ 138112 h 138177"/>
                  <a:gd name="connsiteX2" fmla="*/ 114300 w 125298"/>
                  <a:gd name="connsiteY2" fmla="*/ 0 h 13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298" h="138177">
                    <a:moveTo>
                      <a:pt x="0" y="14287"/>
                    </a:moveTo>
                    <a:cubicBezTo>
                      <a:pt x="47625" y="77390"/>
                      <a:pt x="95250" y="140493"/>
                      <a:pt x="114300" y="138112"/>
                    </a:cubicBezTo>
                    <a:cubicBezTo>
                      <a:pt x="133350" y="135731"/>
                      <a:pt x="123825" y="67865"/>
                      <a:pt x="114300" y="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44"/>
              <p:cNvSpPr/>
              <p:nvPr/>
            </p:nvSpPr>
            <p:spPr>
              <a:xfrm>
                <a:off x="6635223" y="2061478"/>
                <a:ext cx="60722" cy="161980"/>
              </a:xfrm>
              <a:custGeom>
                <a:avLst/>
                <a:gdLst>
                  <a:gd name="connsiteX0" fmla="*/ 0 w 80962"/>
                  <a:gd name="connsiteY0" fmla="*/ 161980 h 161980"/>
                  <a:gd name="connsiteX1" fmla="*/ 19050 w 80962"/>
                  <a:gd name="connsiteY1" fmla="*/ 55 h 161980"/>
                  <a:gd name="connsiteX2" fmla="*/ 80962 w 80962"/>
                  <a:gd name="connsiteY2" fmla="*/ 147692 h 16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61980">
                    <a:moveTo>
                      <a:pt x="0" y="161980"/>
                    </a:moveTo>
                    <a:cubicBezTo>
                      <a:pt x="2778" y="82208"/>
                      <a:pt x="5556" y="2436"/>
                      <a:pt x="19050" y="55"/>
                    </a:cubicBezTo>
                    <a:cubicBezTo>
                      <a:pt x="32544" y="-2326"/>
                      <a:pt x="56753" y="72683"/>
                      <a:pt x="80962" y="147692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928543" y="1554523"/>
              <a:ext cx="1091521" cy="1940482"/>
              <a:chOff x="4650822" y="992701"/>
              <a:chExt cx="1091521" cy="1940482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3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26342" y="1417181"/>
                <a:ext cx="1940482" cy="109152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68" name="Freeform 37"/>
              <p:cNvSpPr/>
              <p:nvPr/>
            </p:nvSpPr>
            <p:spPr>
              <a:xfrm>
                <a:off x="4669142" y="1585885"/>
                <a:ext cx="398168" cy="535563"/>
              </a:xfrm>
              <a:custGeom>
                <a:avLst/>
                <a:gdLst>
                  <a:gd name="connsiteX0" fmla="*/ 0 w 530890"/>
                  <a:gd name="connsiteY0" fmla="*/ 198436 h 535563"/>
                  <a:gd name="connsiteX1" fmla="*/ 69011 w 530890"/>
                  <a:gd name="connsiteY1" fmla="*/ 86293 h 535563"/>
                  <a:gd name="connsiteX2" fmla="*/ 198407 w 530890"/>
                  <a:gd name="connsiteY2" fmla="*/ 129425 h 535563"/>
                  <a:gd name="connsiteX3" fmla="*/ 327804 w 530890"/>
                  <a:gd name="connsiteY3" fmla="*/ 29 h 535563"/>
                  <a:gd name="connsiteX4" fmla="*/ 448573 w 530890"/>
                  <a:gd name="connsiteY4" fmla="*/ 120798 h 535563"/>
                  <a:gd name="connsiteX5" fmla="*/ 526211 w 530890"/>
                  <a:gd name="connsiteY5" fmla="*/ 422723 h 535563"/>
                  <a:gd name="connsiteX6" fmla="*/ 310551 w 530890"/>
                  <a:gd name="connsiteY6" fmla="*/ 379591 h 535563"/>
                  <a:gd name="connsiteX7" fmla="*/ 207034 w 530890"/>
                  <a:gd name="connsiteY7" fmla="*/ 534866 h 535563"/>
                  <a:gd name="connsiteX8" fmla="*/ 69011 w 530890"/>
                  <a:gd name="connsiteY8" fmla="*/ 439976 h 535563"/>
                  <a:gd name="connsiteX9" fmla="*/ 60385 w 530890"/>
                  <a:gd name="connsiteY9" fmla="*/ 517613 h 53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0890" h="535563">
                    <a:moveTo>
                      <a:pt x="0" y="198436"/>
                    </a:moveTo>
                    <a:cubicBezTo>
                      <a:pt x="17971" y="148115"/>
                      <a:pt x="35943" y="97795"/>
                      <a:pt x="69011" y="86293"/>
                    </a:cubicBezTo>
                    <a:cubicBezTo>
                      <a:pt x="102079" y="74791"/>
                      <a:pt x="155275" y="143802"/>
                      <a:pt x="198407" y="129425"/>
                    </a:cubicBezTo>
                    <a:cubicBezTo>
                      <a:pt x="241539" y="115048"/>
                      <a:pt x="286110" y="1467"/>
                      <a:pt x="327804" y="29"/>
                    </a:cubicBezTo>
                    <a:cubicBezTo>
                      <a:pt x="369498" y="-1409"/>
                      <a:pt x="415505" y="50349"/>
                      <a:pt x="448573" y="120798"/>
                    </a:cubicBezTo>
                    <a:cubicBezTo>
                      <a:pt x="481641" y="191247"/>
                      <a:pt x="549215" y="379591"/>
                      <a:pt x="526211" y="422723"/>
                    </a:cubicBezTo>
                    <a:cubicBezTo>
                      <a:pt x="503207" y="465855"/>
                      <a:pt x="363747" y="360901"/>
                      <a:pt x="310551" y="379591"/>
                    </a:cubicBezTo>
                    <a:cubicBezTo>
                      <a:pt x="257355" y="398281"/>
                      <a:pt x="247291" y="524802"/>
                      <a:pt x="207034" y="534866"/>
                    </a:cubicBezTo>
                    <a:cubicBezTo>
                      <a:pt x="166777" y="544930"/>
                      <a:pt x="93452" y="442851"/>
                      <a:pt x="69011" y="439976"/>
                    </a:cubicBezTo>
                    <a:cubicBezTo>
                      <a:pt x="44570" y="437101"/>
                      <a:pt x="52477" y="477357"/>
                      <a:pt x="60385" y="517613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45"/>
              <p:cNvSpPr/>
              <p:nvPr/>
            </p:nvSpPr>
            <p:spPr>
              <a:xfrm>
                <a:off x="5260052" y="1707698"/>
                <a:ext cx="107156" cy="150579"/>
              </a:xfrm>
              <a:custGeom>
                <a:avLst/>
                <a:gdLst>
                  <a:gd name="connsiteX0" fmla="*/ 0 w 142875"/>
                  <a:gd name="connsiteY0" fmla="*/ 87137 h 150579"/>
                  <a:gd name="connsiteX1" fmla="*/ 95250 w 142875"/>
                  <a:gd name="connsiteY1" fmla="*/ 1412 h 150579"/>
                  <a:gd name="connsiteX2" fmla="*/ 123825 w 142875"/>
                  <a:gd name="connsiteY2" fmla="*/ 149049 h 150579"/>
                  <a:gd name="connsiteX3" fmla="*/ 142875 w 142875"/>
                  <a:gd name="connsiteY3" fmla="*/ 82374 h 15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150579">
                    <a:moveTo>
                      <a:pt x="0" y="87137"/>
                    </a:moveTo>
                    <a:cubicBezTo>
                      <a:pt x="37306" y="39115"/>
                      <a:pt x="74613" y="-8907"/>
                      <a:pt x="95250" y="1412"/>
                    </a:cubicBezTo>
                    <a:cubicBezTo>
                      <a:pt x="115888" y="11731"/>
                      <a:pt x="115888" y="135555"/>
                      <a:pt x="123825" y="149049"/>
                    </a:cubicBezTo>
                    <a:cubicBezTo>
                      <a:pt x="131762" y="162543"/>
                      <a:pt x="142875" y="82374"/>
                      <a:pt x="142875" y="8237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46"/>
              <p:cNvSpPr/>
              <p:nvPr/>
            </p:nvSpPr>
            <p:spPr>
              <a:xfrm>
                <a:off x="5249336" y="1804344"/>
                <a:ext cx="114300" cy="157176"/>
              </a:xfrm>
              <a:custGeom>
                <a:avLst/>
                <a:gdLst>
                  <a:gd name="connsiteX0" fmla="*/ 0 w 152400"/>
                  <a:gd name="connsiteY0" fmla="*/ 157176 h 157176"/>
                  <a:gd name="connsiteX1" fmla="*/ 109537 w 152400"/>
                  <a:gd name="connsiteY1" fmla="*/ 14 h 157176"/>
                  <a:gd name="connsiteX2" fmla="*/ 138112 w 152400"/>
                  <a:gd name="connsiteY2" fmla="*/ 147651 h 157176"/>
                  <a:gd name="connsiteX3" fmla="*/ 152400 w 152400"/>
                  <a:gd name="connsiteY3" fmla="*/ 123839 h 1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7176">
                    <a:moveTo>
                      <a:pt x="0" y="157176"/>
                    </a:moveTo>
                    <a:cubicBezTo>
                      <a:pt x="43259" y="79388"/>
                      <a:pt x="86518" y="1601"/>
                      <a:pt x="109537" y="14"/>
                    </a:cubicBezTo>
                    <a:cubicBezTo>
                      <a:pt x="132556" y="-1573"/>
                      <a:pt x="130968" y="127014"/>
                      <a:pt x="138112" y="147651"/>
                    </a:cubicBezTo>
                    <a:cubicBezTo>
                      <a:pt x="145256" y="168288"/>
                      <a:pt x="148828" y="146063"/>
                      <a:pt x="152400" y="123839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47"/>
              <p:cNvSpPr/>
              <p:nvPr/>
            </p:nvSpPr>
            <p:spPr>
              <a:xfrm>
                <a:off x="5285055" y="1985332"/>
                <a:ext cx="84072" cy="252415"/>
              </a:xfrm>
              <a:custGeom>
                <a:avLst/>
                <a:gdLst>
                  <a:gd name="connsiteX0" fmla="*/ 0 w 112096"/>
                  <a:gd name="connsiteY0" fmla="*/ 252415 h 252415"/>
                  <a:gd name="connsiteX1" fmla="*/ 28575 w 112096"/>
                  <a:gd name="connsiteY1" fmla="*/ 138115 h 252415"/>
                  <a:gd name="connsiteX2" fmla="*/ 47625 w 112096"/>
                  <a:gd name="connsiteY2" fmla="*/ 3 h 252415"/>
                  <a:gd name="connsiteX3" fmla="*/ 104775 w 112096"/>
                  <a:gd name="connsiteY3" fmla="*/ 133353 h 252415"/>
                  <a:gd name="connsiteX4" fmla="*/ 109537 w 112096"/>
                  <a:gd name="connsiteY4" fmla="*/ 28578 h 25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96" h="252415">
                    <a:moveTo>
                      <a:pt x="0" y="252415"/>
                    </a:moveTo>
                    <a:cubicBezTo>
                      <a:pt x="10319" y="216299"/>
                      <a:pt x="20638" y="180184"/>
                      <a:pt x="28575" y="138115"/>
                    </a:cubicBezTo>
                    <a:cubicBezTo>
                      <a:pt x="36513" y="96046"/>
                      <a:pt x="34925" y="797"/>
                      <a:pt x="47625" y="3"/>
                    </a:cubicBezTo>
                    <a:cubicBezTo>
                      <a:pt x="60325" y="-791"/>
                      <a:pt x="94456" y="128591"/>
                      <a:pt x="104775" y="133353"/>
                    </a:cubicBezTo>
                    <a:cubicBezTo>
                      <a:pt x="115094" y="138115"/>
                      <a:pt x="112315" y="83346"/>
                      <a:pt x="109537" y="28578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48"/>
              <p:cNvSpPr/>
              <p:nvPr/>
            </p:nvSpPr>
            <p:spPr>
              <a:xfrm>
                <a:off x="5331490" y="1479088"/>
                <a:ext cx="42919" cy="296697"/>
              </a:xfrm>
              <a:custGeom>
                <a:avLst/>
                <a:gdLst>
                  <a:gd name="connsiteX0" fmla="*/ 0 w 57225"/>
                  <a:gd name="connsiteY0" fmla="*/ 234784 h 296697"/>
                  <a:gd name="connsiteX1" fmla="*/ 42863 w 57225"/>
                  <a:gd name="connsiteY1" fmla="*/ 1422 h 296697"/>
                  <a:gd name="connsiteX2" fmla="*/ 57150 w 57225"/>
                  <a:gd name="connsiteY2" fmla="*/ 144297 h 296697"/>
                  <a:gd name="connsiteX3" fmla="*/ 38100 w 57225"/>
                  <a:gd name="connsiteY3" fmla="*/ 296697 h 29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25" h="296697">
                    <a:moveTo>
                      <a:pt x="0" y="234784"/>
                    </a:moveTo>
                    <a:cubicBezTo>
                      <a:pt x="16669" y="125643"/>
                      <a:pt x="33338" y="16503"/>
                      <a:pt x="42863" y="1422"/>
                    </a:cubicBezTo>
                    <a:cubicBezTo>
                      <a:pt x="52388" y="-13659"/>
                      <a:pt x="57944" y="95085"/>
                      <a:pt x="57150" y="144297"/>
                    </a:cubicBezTo>
                    <a:cubicBezTo>
                      <a:pt x="56356" y="193509"/>
                      <a:pt x="47228" y="245103"/>
                      <a:pt x="38100" y="29669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814487" y="737542"/>
              <a:ext cx="1091521" cy="1940482"/>
              <a:chOff x="3462690" y="992271"/>
              <a:chExt cx="1091521" cy="1940482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038210" y="1416751"/>
                <a:ext cx="1940482" cy="109152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75" name="Freeform 36"/>
              <p:cNvSpPr/>
              <p:nvPr/>
            </p:nvSpPr>
            <p:spPr>
              <a:xfrm>
                <a:off x="3624710" y="1728044"/>
                <a:ext cx="149764" cy="422718"/>
              </a:xfrm>
              <a:custGeom>
                <a:avLst/>
                <a:gdLst>
                  <a:gd name="connsiteX0" fmla="*/ 17253 w 310621"/>
                  <a:gd name="connsiteY0" fmla="*/ 250262 h 586692"/>
                  <a:gd name="connsiteX1" fmla="*/ 163902 w 310621"/>
                  <a:gd name="connsiteY1" fmla="*/ 96 h 586692"/>
                  <a:gd name="connsiteX2" fmla="*/ 310551 w 310621"/>
                  <a:gd name="connsiteY2" fmla="*/ 224383 h 586692"/>
                  <a:gd name="connsiteX3" fmla="*/ 181155 w 310621"/>
                  <a:gd name="connsiteY3" fmla="*/ 526307 h 586692"/>
                  <a:gd name="connsiteX4" fmla="*/ 34505 w 310621"/>
                  <a:gd name="connsiteY4" fmla="*/ 474549 h 586692"/>
                  <a:gd name="connsiteX5" fmla="*/ 0 w 310621"/>
                  <a:gd name="connsiteY5" fmla="*/ 586692 h 58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621" h="586692">
                    <a:moveTo>
                      <a:pt x="17253" y="250262"/>
                    </a:moveTo>
                    <a:cubicBezTo>
                      <a:pt x="66136" y="127335"/>
                      <a:pt x="115019" y="4409"/>
                      <a:pt x="163902" y="96"/>
                    </a:cubicBezTo>
                    <a:cubicBezTo>
                      <a:pt x="212785" y="-4217"/>
                      <a:pt x="307676" y="136681"/>
                      <a:pt x="310551" y="224383"/>
                    </a:cubicBezTo>
                    <a:cubicBezTo>
                      <a:pt x="313426" y="312085"/>
                      <a:pt x="227163" y="484613"/>
                      <a:pt x="181155" y="526307"/>
                    </a:cubicBezTo>
                    <a:cubicBezTo>
                      <a:pt x="135147" y="568001"/>
                      <a:pt x="64698" y="464485"/>
                      <a:pt x="34505" y="474549"/>
                    </a:cubicBezTo>
                    <a:cubicBezTo>
                      <a:pt x="4312" y="484613"/>
                      <a:pt x="2156" y="535652"/>
                      <a:pt x="0" y="586692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49"/>
              <p:cNvSpPr/>
              <p:nvPr/>
            </p:nvSpPr>
            <p:spPr>
              <a:xfrm>
                <a:off x="4120191" y="1423358"/>
                <a:ext cx="146879" cy="529310"/>
              </a:xfrm>
              <a:custGeom>
                <a:avLst/>
                <a:gdLst>
                  <a:gd name="connsiteX0" fmla="*/ 195838 w 195838"/>
                  <a:gd name="connsiteY0" fmla="*/ 0 h 529310"/>
                  <a:gd name="connsiteX1" fmla="*/ 138688 w 195838"/>
                  <a:gd name="connsiteY1" fmla="*/ 233362 h 529310"/>
                  <a:gd name="connsiteX2" fmla="*/ 105351 w 195838"/>
                  <a:gd name="connsiteY2" fmla="*/ 57150 h 529310"/>
                  <a:gd name="connsiteX3" fmla="*/ 576 w 195838"/>
                  <a:gd name="connsiteY3" fmla="*/ 257175 h 529310"/>
                  <a:gd name="connsiteX4" fmla="*/ 67251 w 195838"/>
                  <a:gd name="connsiteY4" fmla="*/ 528637 h 529310"/>
                  <a:gd name="connsiteX5" fmla="*/ 152976 w 195838"/>
                  <a:gd name="connsiteY5" fmla="*/ 319087 h 52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838" h="529310">
                    <a:moveTo>
                      <a:pt x="195838" y="0"/>
                    </a:moveTo>
                    <a:cubicBezTo>
                      <a:pt x="174803" y="111918"/>
                      <a:pt x="153769" y="223837"/>
                      <a:pt x="138688" y="233362"/>
                    </a:cubicBezTo>
                    <a:cubicBezTo>
                      <a:pt x="123607" y="242887"/>
                      <a:pt x="128370" y="53181"/>
                      <a:pt x="105351" y="57150"/>
                    </a:cubicBezTo>
                    <a:cubicBezTo>
                      <a:pt x="82332" y="61119"/>
                      <a:pt x="6926" y="178594"/>
                      <a:pt x="576" y="257175"/>
                    </a:cubicBezTo>
                    <a:cubicBezTo>
                      <a:pt x="-5774" y="335756"/>
                      <a:pt x="41851" y="518318"/>
                      <a:pt x="67251" y="528637"/>
                    </a:cubicBezTo>
                    <a:cubicBezTo>
                      <a:pt x="92651" y="538956"/>
                      <a:pt x="122813" y="429021"/>
                      <a:pt x="152976" y="319087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50"/>
              <p:cNvSpPr/>
              <p:nvPr/>
            </p:nvSpPr>
            <p:spPr>
              <a:xfrm>
                <a:off x="4023645" y="1956524"/>
                <a:ext cx="239853" cy="452694"/>
              </a:xfrm>
              <a:custGeom>
                <a:avLst/>
                <a:gdLst>
                  <a:gd name="connsiteX0" fmla="*/ 257891 w 319804"/>
                  <a:gd name="connsiteY0" fmla="*/ 157396 h 452694"/>
                  <a:gd name="connsiteX1" fmla="*/ 234079 w 319804"/>
                  <a:gd name="connsiteY1" fmla="*/ 90721 h 452694"/>
                  <a:gd name="connsiteX2" fmla="*/ 210266 w 319804"/>
                  <a:gd name="connsiteY2" fmla="*/ 234 h 452694"/>
                  <a:gd name="connsiteX3" fmla="*/ 138829 w 319804"/>
                  <a:gd name="connsiteY3" fmla="*/ 119296 h 452694"/>
                  <a:gd name="connsiteX4" fmla="*/ 53104 w 319804"/>
                  <a:gd name="connsiteY4" fmla="*/ 9759 h 452694"/>
                  <a:gd name="connsiteX5" fmla="*/ 5479 w 319804"/>
                  <a:gd name="connsiteY5" fmla="*/ 243121 h 452694"/>
                  <a:gd name="connsiteX6" fmla="*/ 181691 w 319804"/>
                  <a:gd name="connsiteY6" fmla="*/ 452671 h 452694"/>
                  <a:gd name="connsiteX7" fmla="*/ 281704 w 319804"/>
                  <a:gd name="connsiteY7" fmla="*/ 257409 h 452694"/>
                  <a:gd name="connsiteX8" fmla="*/ 319804 w 319804"/>
                  <a:gd name="connsiteY8" fmla="*/ 333609 h 4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9804" h="452694">
                    <a:moveTo>
                      <a:pt x="257891" y="157396"/>
                    </a:moveTo>
                    <a:cubicBezTo>
                      <a:pt x="249953" y="137155"/>
                      <a:pt x="242016" y="116915"/>
                      <a:pt x="234079" y="90721"/>
                    </a:cubicBezTo>
                    <a:cubicBezTo>
                      <a:pt x="226142" y="64527"/>
                      <a:pt x="226141" y="-4528"/>
                      <a:pt x="210266" y="234"/>
                    </a:cubicBezTo>
                    <a:cubicBezTo>
                      <a:pt x="194391" y="4996"/>
                      <a:pt x="165023" y="117708"/>
                      <a:pt x="138829" y="119296"/>
                    </a:cubicBezTo>
                    <a:cubicBezTo>
                      <a:pt x="112635" y="120883"/>
                      <a:pt x="75329" y="-10878"/>
                      <a:pt x="53104" y="9759"/>
                    </a:cubicBezTo>
                    <a:cubicBezTo>
                      <a:pt x="30879" y="30396"/>
                      <a:pt x="-15952" y="169302"/>
                      <a:pt x="5479" y="243121"/>
                    </a:cubicBezTo>
                    <a:cubicBezTo>
                      <a:pt x="26910" y="316940"/>
                      <a:pt x="135654" y="450290"/>
                      <a:pt x="181691" y="452671"/>
                    </a:cubicBezTo>
                    <a:cubicBezTo>
                      <a:pt x="227728" y="455052"/>
                      <a:pt x="258685" y="277253"/>
                      <a:pt x="281704" y="257409"/>
                    </a:cubicBezTo>
                    <a:cubicBezTo>
                      <a:pt x="304723" y="237565"/>
                      <a:pt x="312263" y="285587"/>
                      <a:pt x="319804" y="333609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88" name="Picture 3" descr="Y:\DES\EK\Xience\Xience 0002 after 50days in plasma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5"/>
          <a:stretch/>
        </p:blipFill>
        <p:spPr bwMode="auto">
          <a:xfrm flipH="1">
            <a:off x="123450" y="4444765"/>
            <a:ext cx="1796514" cy="1720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Y:\DES\EK\NIRsupreme\BioNIR after AEK\BioNIR0015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7"/>
          <a:stretch/>
        </p:blipFill>
        <p:spPr bwMode="auto">
          <a:xfrm>
            <a:off x="1451149" y="4210199"/>
            <a:ext cx="1769697" cy="1752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233365" y="3834687"/>
            <a:ext cx="421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99"/>
                </a:solidFill>
              </a:rPr>
              <a:t>Elastomeric Polymer: </a:t>
            </a:r>
            <a:r>
              <a:rPr lang="en-US" dirty="0">
                <a:solidFill>
                  <a:schemeClr val="bg1"/>
                </a:solidFill>
              </a:rPr>
              <a:t>Remains </a:t>
            </a:r>
            <a:r>
              <a:rPr lang="en-US" dirty="0" smtClean="0">
                <a:solidFill>
                  <a:schemeClr val="bg1"/>
                </a:solidFill>
              </a:rPr>
              <a:t>intact post elution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"/>
          <a:stretch/>
        </p:blipFill>
        <p:spPr>
          <a:xfrm>
            <a:off x="6968778" y="4657914"/>
            <a:ext cx="1401100" cy="1396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7" name="TextBox 96"/>
          <p:cNvSpPr txBox="1"/>
          <p:nvPr/>
        </p:nvSpPr>
        <p:spPr>
          <a:xfrm>
            <a:off x="4803827" y="3834687"/>
            <a:ext cx="39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99"/>
                </a:solidFill>
              </a:rPr>
              <a:t>Spring </a:t>
            </a:r>
            <a:r>
              <a:rPr lang="en-US" b="1" dirty="0">
                <a:solidFill>
                  <a:srgbClr val="FFFF99"/>
                </a:solidFill>
              </a:rPr>
              <a:t>tip: </a:t>
            </a:r>
            <a:r>
              <a:rPr lang="en-US" dirty="0" err="1">
                <a:solidFill>
                  <a:schemeClr val="bg1"/>
                </a:solidFill>
              </a:rPr>
              <a:t>Pushable</a:t>
            </a:r>
            <a:r>
              <a:rPr lang="en-US" dirty="0">
                <a:solidFill>
                  <a:schemeClr val="bg1"/>
                </a:solidFill>
              </a:rPr>
              <a:t> &amp; visible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75564" y="2076684"/>
            <a:ext cx="65766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</a:rPr>
              <a:t>BioNIR</a:t>
            </a:r>
            <a:endParaRPr lang="en-US" sz="1200" b="1" dirty="0">
              <a:solidFill>
                <a:srgbClr val="92D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74002" y="3051580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DES 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136916" y="3023944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000"/>
                </a:solidFill>
              </a:rPr>
              <a:t>DES 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002376" y="5508871"/>
            <a:ext cx="65766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</a:rPr>
              <a:t>BioNIR</a:t>
            </a:r>
            <a:endParaRPr lang="en-US" sz="1200" b="1" dirty="0">
              <a:solidFill>
                <a:srgbClr val="92D05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0227" y="5779389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DES 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08605" y="1000492"/>
            <a:ext cx="1428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Variable strut width/ frequency: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Uniform dosing</a:t>
            </a:r>
          </a:p>
        </p:txBody>
      </p:sp>
      <p:pic>
        <p:nvPicPr>
          <p:cNvPr id="89" name="Picture 5" descr="Y:\DES\EK\Resolute\Medtronic0003 after 50 days in plasma.b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 bwMode="auto">
          <a:xfrm>
            <a:off x="2857419" y="4546960"/>
            <a:ext cx="1773996" cy="1755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3478718" y="5918053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000"/>
                </a:solidFill>
              </a:rPr>
              <a:t>DES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67257" y="6446675"/>
            <a:ext cx="322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Medinol</a:t>
            </a:r>
            <a:r>
              <a:rPr lang="en-US" b="1" dirty="0" smtClean="0">
                <a:solidFill>
                  <a:schemeClr val="bg1"/>
                </a:solidFill>
              </a:rPr>
              <a:t> Ltd., Tel Aviv, Israel</a:t>
            </a:r>
          </a:p>
        </p:txBody>
      </p:sp>
      <p:sp>
        <p:nvSpPr>
          <p:cNvPr id="46" name="Rectangle 7"/>
          <p:cNvSpPr>
            <a:spLocks noGrp="1"/>
          </p:cNvSpPr>
          <p:nvPr>
            <p:ph type="title" idx="4294967295"/>
          </p:nvPr>
        </p:nvSpPr>
        <p:spPr>
          <a:xfrm>
            <a:off x="4381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BioNIR System</a:t>
            </a:r>
          </a:p>
        </p:txBody>
      </p:sp>
    </p:spTree>
    <p:extLst>
      <p:ext uri="{BB962C8B-B14F-4D97-AF65-F5344CB8AC3E}">
        <p14:creationId xmlns:p14="http://schemas.microsoft.com/office/powerpoint/2010/main" val="312295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 bwMode="auto">
          <a:xfrm>
            <a:off x="173038" y="1423988"/>
            <a:ext cx="8842375" cy="38989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 pitchFamily="-111" charset="-128"/>
              <a:cs typeface="+mn-cs"/>
            </a:endParaRPr>
          </a:p>
        </p:txBody>
      </p:sp>
      <p:grpSp>
        <p:nvGrpSpPr>
          <p:cNvPr id="39050" name="Group 138"/>
          <p:cNvGrpSpPr>
            <a:grpSpLocks/>
          </p:cNvGrpSpPr>
          <p:nvPr/>
        </p:nvGrpSpPr>
        <p:grpSpPr bwMode="auto">
          <a:xfrm>
            <a:off x="3247633" y="2076450"/>
            <a:ext cx="49212" cy="100013"/>
            <a:chOff x="1232" y="1311"/>
            <a:chExt cx="29" cy="148"/>
          </a:xfrm>
        </p:grpSpPr>
        <p:sp>
          <p:nvSpPr>
            <p:cNvPr id="39051" name="Line 139"/>
            <p:cNvSpPr>
              <a:spLocks noChangeShapeType="1"/>
            </p:cNvSpPr>
            <p:nvPr/>
          </p:nvSpPr>
          <p:spPr bwMode="auto">
            <a:xfrm rot="5400000">
              <a:off x="1247" y="1444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52" name="Line 140"/>
            <p:cNvSpPr>
              <a:spLocks noChangeShapeType="1"/>
            </p:cNvSpPr>
            <p:nvPr/>
          </p:nvSpPr>
          <p:spPr bwMode="auto">
            <a:xfrm flipV="1">
              <a:off x="1246" y="1315"/>
              <a:ext cx="0" cy="14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53" name="Line 141"/>
            <p:cNvSpPr>
              <a:spLocks noChangeShapeType="1"/>
            </p:cNvSpPr>
            <p:nvPr/>
          </p:nvSpPr>
          <p:spPr bwMode="auto">
            <a:xfrm rot="5400000">
              <a:off x="1247" y="1296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42" name="Group 130"/>
          <p:cNvGrpSpPr>
            <a:grpSpLocks/>
          </p:cNvGrpSpPr>
          <p:nvPr/>
        </p:nvGrpSpPr>
        <p:grpSpPr bwMode="auto">
          <a:xfrm>
            <a:off x="1614095" y="2378075"/>
            <a:ext cx="46038" cy="234950"/>
            <a:chOff x="1232" y="1311"/>
            <a:chExt cx="29" cy="148"/>
          </a:xfrm>
        </p:grpSpPr>
        <p:sp>
          <p:nvSpPr>
            <p:cNvPr id="39043" name="Line 131"/>
            <p:cNvSpPr>
              <a:spLocks noChangeShapeType="1"/>
            </p:cNvSpPr>
            <p:nvPr/>
          </p:nvSpPr>
          <p:spPr bwMode="auto">
            <a:xfrm rot="5400000">
              <a:off x="1247" y="1444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44" name="Line 132"/>
            <p:cNvSpPr>
              <a:spLocks noChangeShapeType="1"/>
            </p:cNvSpPr>
            <p:nvPr/>
          </p:nvSpPr>
          <p:spPr bwMode="auto">
            <a:xfrm flipV="1">
              <a:off x="1246" y="1315"/>
              <a:ext cx="0" cy="14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45" name="Line 133"/>
            <p:cNvSpPr>
              <a:spLocks noChangeShapeType="1"/>
            </p:cNvSpPr>
            <p:nvPr/>
          </p:nvSpPr>
          <p:spPr bwMode="auto">
            <a:xfrm rot="5400000">
              <a:off x="1247" y="1296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54" name="Group 142"/>
          <p:cNvGrpSpPr>
            <a:grpSpLocks/>
          </p:cNvGrpSpPr>
          <p:nvPr/>
        </p:nvGrpSpPr>
        <p:grpSpPr bwMode="auto">
          <a:xfrm>
            <a:off x="882258" y="3022600"/>
            <a:ext cx="49212" cy="80963"/>
            <a:chOff x="1232" y="1311"/>
            <a:chExt cx="29" cy="148"/>
          </a:xfrm>
        </p:grpSpPr>
        <p:sp>
          <p:nvSpPr>
            <p:cNvPr id="39055" name="Line 143"/>
            <p:cNvSpPr>
              <a:spLocks noChangeShapeType="1"/>
            </p:cNvSpPr>
            <p:nvPr/>
          </p:nvSpPr>
          <p:spPr bwMode="auto">
            <a:xfrm rot="5400000">
              <a:off x="1247" y="1444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56" name="Line 144"/>
            <p:cNvSpPr>
              <a:spLocks noChangeShapeType="1"/>
            </p:cNvSpPr>
            <p:nvPr/>
          </p:nvSpPr>
          <p:spPr bwMode="auto">
            <a:xfrm flipV="1">
              <a:off x="1246" y="1315"/>
              <a:ext cx="0" cy="14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57" name="Line 145"/>
            <p:cNvSpPr>
              <a:spLocks noChangeShapeType="1"/>
            </p:cNvSpPr>
            <p:nvPr/>
          </p:nvSpPr>
          <p:spPr bwMode="auto">
            <a:xfrm rot="5400000">
              <a:off x="1247" y="1296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46" name="Group 134"/>
          <p:cNvGrpSpPr>
            <a:grpSpLocks/>
          </p:cNvGrpSpPr>
          <p:nvPr/>
        </p:nvGrpSpPr>
        <p:grpSpPr bwMode="auto">
          <a:xfrm>
            <a:off x="971158" y="2873375"/>
            <a:ext cx="49212" cy="80963"/>
            <a:chOff x="1232" y="1311"/>
            <a:chExt cx="29" cy="148"/>
          </a:xfrm>
        </p:grpSpPr>
        <p:sp>
          <p:nvSpPr>
            <p:cNvPr id="39047" name="Line 135"/>
            <p:cNvSpPr>
              <a:spLocks noChangeShapeType="1"/>
            </p:cNvSpPr>
            <p:nvPr/>
          </p:nvSpPr>
          <p:spPr bwMode="auto">
            <a:xfrm rot="5400000">
              <a:off x="1247" y="1444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48" name="Line 136"/>
            <p:cNvSpPr>
              <a:spLocks noChangeShapeType="1"/>
            </p:cNvSpPr>
            <p:nvPr/>
          </p:nvSpPr>
          <p:spPr bwMode="auto">
            <a:xfrm flipV="1">
              <a:off x="1246" y="1315"/>
              <a:ext cx="0" cy="14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49" name="Line 137"/>
            <p:cNvSpPr>
              <a:spLocks noChangeShapeType="1"/>
            </p:cNvSpPr>
            <p:nvPr/>
          </p:nvSpPr>
          <p:spPr bwMode="auto">
            <a:xfrm rot="5400000">
              <a:off x="1247" y="1296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41" name="Group 129"/>
          <p:cNvGrpSpPr>
            <a:grpSpLocks/>
          </p:cNvGrpSpPr>
          <p:nvPr/>
        </p:nvGrpSpPr>
        <p:grpSpPr bwMode="auto">
          <a:xfrm>
            <a:off x="2015733" y="2195513"/>
            <a:ext cx="46037" cy="234950"/>
            <a:chOff x="1232" y="1311"/>
            <a:chExt cx="29" cy="148"/>
          </a:xfrm>
        </p:grpSpPr>
        <p:sp>
          <p:nvSpPr>
            <p:cNvPr id="39037" name="Line 125"/>
            <p:cNvSpPr>
              <a:spLocks noChangeShapeType="1"/>
            </p:cNvSpPr>
            <p:nvPr/>
          </p:nvSpPr>
          <p:spPr bwMode="auto">
            <a:xfrm rot="5400000">
              <a:off x="1247" y="1444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38" name="Line 126"/>
            <p:cNvSpPr>
              <a:spLocks noChangeShapeType="1"/>
            </p:cNvSpPr>
            <p:nvPr/>
          </p:nvSpPr>
          <p:spPr bwMode="auto">
            <a:xfrm flipV="1">
              <a:off x="1246" y="1315"/>
              <a:ext cx="0" cy="14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39" name="Line 127"/>
            <p:cNvSpPr>
              <a:spLocks noChangeShapeType="1"/>
            </p:cNvSpPr>
            <p:nvPr/>
          </p:nvSpPr>
          <p:spPr bwMode="auto">
            <a:xfrm rot="5400000">
              <a:off x="1247" y="1296"/>
              <a:ext cx="0" cy="2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18" name="Line 106"/>
          <p:cNvSpPr>
            <a:spLocks noChangeShapeType="1"/>
          </p:cNvSpPr>
          <p:nvPr/>
        </p:nvSpPr>
        <p:spPr bwMode="auto">
          <a:xfrm flipV="1">
            <a:off x="812408" y="2098675"/>
            <a:ext cx="0" cy="18113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BioNIR Pharmacokinetics</a:t>
            </a: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-3175" y="4630738"/>
            <a:ext cx="4708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Carter et al TCT 2006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Perkins et al </a:t>
            </a:r>
            <a:r>
              <a:rPr lang="en-US" sz="1400" b="1" i="1" dirty="0">
                <a:solidFill>
                  <a:srgbClr val="FFFFFF"/>
                </a:solidFill>
              </a:rPr>
              <a:t>J </a:t>
            </a:r>
            <a:r>
              <a:rPr lang="en-US" sz="1400" b="1" i="1" dirty="0" err="1">
                <a:solidFill>
                  <a:srgbClr val="FFFFFF"/>
                </a:solidFill>
              </a:rPr>
              <a:t>Interven</a:t>
            </a:r>
            <a:r>
              <a:rPr lang="en-US" sz="1400" b="1" i="1" dirty="0">
                <a:solidFill>
                  <a:srgbClr val="FFFFFF"/>
                </a:solidFill>
              </a:rPr>
              <a:t> </a:t>
            </a:r>
            <a:r>
              <a:rPr lang="en-US" sz="1400" b="1" i="1" dirty="0" err="1">
                <a:solidFill>
                  <a:srgbClr val="FFFFFF"/>
                </a:solidFill>
              </a:rPr>
              <a:t>Cardiol</a:t>
            </a:r>
            <a:r>
              <a:rPr lang="en-US" sz="1400" b="1" dirty="0">
                <a:solidFill>
                  <a:srgbClr val="FFFFFF"/>
                </a:solidFill>
              </a:rPr>
              <a:t> 2009;22:S28-S40</a:t>
            </a:r>
          </a:p>
        </p:txBody>
      </p:sp>
      <p:graphicFrame>
        <p:nvGraphicFramePr>
          <p:cNvPr id="38918" name="Chart 6"/>
          <p:cNvGraphicFramePr>
            <a:graphicFrameLocks/>
          </p:cNvGraphicFramePr>
          <p:nvPr/>
        </p:nvGraphicFramePr>
        <p:xfrm>
          <a:off x="4373563" y="1792288"/>
          <a:ext cx="460057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Chart" r:id="rId3" imgW="6146800" imgH="4038600" progId="">
                  <p:embed/>
                </p:oleObj>
              </mc:Choice>
              <mc:Fallback>
                <p:oleObj name="Chart" r:id="rId3" imgW="6146800" imgH="403860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1792288"/>
                        <a:ext cx="4600575" cy="302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273675" y="4791075"/>
            <a:ext cx="325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Yazdani et al </a:t>
            </a:r>
            <a:r>
              <a:rPr lang="en-US" sz="1400" b="1" i="1">
                <a:solidFill>
                  <a:schemeClr val="bg1"/>
                </a:solidFill>
              </a:rPr>
              <a:t>J Invasive Cardiol</a:t>
            </a:r>
            <a:r>
              <a:rPr lang="en-US" sz="1400" b="1">
                <a:solidFill>
                  <a:schemeClr val="bg1"/>
                </a:solidFill>
              </a:rPr>
              <a:t> 2013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1549008" y="14732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Drug Release</a:t>
            </a:r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5969000" y="14732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Drug Deposition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619134" y="4322763"/>
            <a:ext cx="61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EEE9E"/>
                </a:solidFill>
                <a:ea typeface="MS PGothic" pitchFamily="34" charset="-128"/>
              </a:rPr>
              <a:t>Days</a:t>
            </a:r>
            <a:endParaRPr lang="en-US" sz="1400" b="1" dirty="0">
              <a:solidFill>
                <a:srgbClr val="FEEE9E"/>
              </a:solidFill>
              <a:ea typeface="MS PGothic" pitchFamily="34" charset="-128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 rot="16200000">
            <a:off x="3211211" y="2894419"/>
            <a:ext cx="28200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EEE9E"/>
                </a:solidFill>
                <a:ea typeface="MS PGothic" pitchFamily="34" charset="-128"/>
              </a:rPr>
              <a:t>Arterial Drug Concentration [</a:t>
            </a:r>
            <a:r>
              <a:rPr lang="en-US" sz="1200" b="1" dirty="0" err="1">
                <a:solidFill>
                  <a:srgbClr val="FEEE9E"/>
                </a:solidFill>
                <a:ea typeface="MS PGothic" pitchFamily="34" charset="-128"/>
              </a:rPr>
              <a:t>ng</a:t>
            </a:r>
            <a:r>
              <a:rPr lang="en-US" sz="1200" b="1" dirty="0">
                <a:solidFill>
                  <a:srgbClr val="FEEE9E"/>
                </a:solidFill>
                <a:ea typeface="MS PGothic" pitchFamily="34" charset="-128"/>
              </a:rPr>
              <a:t>/mg]</a:t>
            </a:r>
          </a:p>
        </p:txBody>
      </p:sp>
      <p:sp>
        <p:nvSpPr>
          <p:cNvPr id="38933" name="Freeform 21"/>
          <p:cNvSpPr>
            <a:spLocks noEditPoints="1"/>
          </p:cNvSpPr>
          <p:nvPr/>
        </p:nvSpPr>
        <p:spPr bwMode="auto">
          <a:xfrm>
            <a:off x="810820" y="3513138"/>
            <a:ext cx="28575" cy="112712"/>
          </a:xfrm>
          <a:custGeom>
            <a:avLst/>
            <a:gdLst/>
            <a:ahLst/>
            <a:cxnLst>
              <a:cxn ang="0">
                <a:pos x="9" y="71"/>
              </a:cxn>
              <a:cxn ang="0">
                <a:pos x="9" y="35"/>
              </a:cxn>
              <a:cxn ang="0">
                <a:pos x="9" y="0"/>
              </a:cxn>
              <a:cxn ang="0">
                <a:pos x="9" y="71"/>
              </a:cxn>
              <a:cxn ang="0">
                <a:pos x="0" y="71"/>
              </a:cxn>
              <a:cxn ang="0">
                <a:pos x="18" y="71"/>
              </a:cxn>
              <a:cxn ang="0">
                <a:pos x="0" y="71"/>
              </a:cxn>
              <a:cxn ang="0">
                <a:pos x="0" y="0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18" h="71">
                <a:moveTo>
                  <a:pt x="9" y="71"/>
                </a:moveTo>
                <a:lnTo>
                  <a:pt x="9" y="35"/>
                </a:lnTo>
                <a:lnTo>
                  <a:pt x="9" y="0"/>
                </a:lnTo>
                <a:lnTo>
                  <a:pt x="9" y="71"/>
                </a:lnTo>
                <a:close/>
                <a:moveTo>
                  <a:pt x="0" y="71"/>
                </a:moveTo>
                <a:lnTo>
                  <a:pt x="18" y="71"/>
                </a:lnTo>
                <a:lnTo>
                  <a:pt x="0" y="71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Freeform 22"/>
          <p:cNvSpPr>
            <a:spLocks noEditPoints="1"/>
          </p:cNvSpPr>
          <p:nvPr/>
        </p:nvSpPr>
        <p:spPr bwMode="auto">
          <a:xfrm>
            <a:off x="810820" y="3509963"/>
            <a:ext cx="28575" cy="117475"/>
          </a:xfrm>
          <a:custGeom>
            <a:avLst/>
            <a:gdLst/>
            <a:ahLst/>
            <a:cxnLst>
              <a:cxn ang="0">
                <a:pos x="8" y="73"/>
              </a:cxn>
              <a:cxn ang="0">
                <a:pos x="8" y="37"/>
              </a:cxn>
              <a:cxn ang="0">
                <a:pos x="8" y="2"/>
              </a:cxn>
              <a:cxn ang="0">
                <a:pos x="11" y="2"/>
              </a:cxn>
              <a:cxn ang="0">
                <a:pos x="11" y="37"/>
              </a:cxn>
              <a:cxn ang="0">
                <a:pos x="11" y="73"/>
              </a:cxn>
              <a:cxn ang="0">
                <a:pos x="8" y="73"/>
              </a:cxn>
              <a:cxn ang="0">
                <a:pos x="0" y="72"/>
              </a:cxn>
              <a:cxn ang="0">
                <a:pos x="18" y="72"/>
              </a:cxn>
              <a:cxn ang="0">
                <a:pos x="18" y="74"/>
              </a:cxn>
              <a:cxn ang="0">
                <a:pos x="0" y="74"/>
              </a:cxn>
              <a:cxn ang="0">
                <a:pos x="0" y="72"/>
              </a:cxn>
              <a:cxn ang="0">
                <a:pos x="0" y="0"/>
              </a:cxn>
              <a:cxn ang="0">
                <a:pos x="18" y="0"/>
              </a:cxn>
              <a:cxn ang="0">
                <a:pos x="18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8" h="74">
                <a:moveTo>
                  <a:pt x="8" y="73"/>
                </a:moveTo>
                <a:lnTo>
                  <a:pt x="8" y="37"/>
                </a:lnTo>
                <a:lnTo>
                  <a:pt x="8" y="2"/>
                </a:lnTo>
                <a:lnTo>
                  <a:pt x="11" y="2"/>
                </a:lnTo>
                <a:lnTo>
                  <a:pt x="11" y="37"/>
                </a:lnTo>
                <a:lnTo>
                  <a:pt x="11" y="73"/>
                </a:lnTo>
                <a:lnTo>
                  <a:pt x="8" y="73"/>
                </a:lnTo>
                <a:close/>
                <a:moveTo>
                  <a:pt x="0" y="72"/>
                </a:moveTo>
                <a:lnTo>
                  <a:pt x="18" y="72"/>
                </a:lnTo>
                <a:lnTo>
                  <a:pt x="18" y="74"/>
                </a:lnTo>
                <a:lnTo>
                  <a:pt x="0" y="74"/>
                </a:lnTo>
                <a:lnTo>
                  <a:pt x="0" y="72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18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Freeform 23"/>
          <p:cNvSpPr>
            <a:spLocks noEditPoints="1"/>
          </p:cNvSpPr>
          <p:nvPr/>
        </p:nvSpPr>
        <p:spPr bwMode="auto">
          <a:xfrm>
            <a:off x="839395" y="3279775"/>
            <a:ext cx="30163" cy="138113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10" y="44"/>
              </a:cxn>
              <a:cxn ang="0">
                <a:pos x="10" y="0"/>
              </a:cxn>
              <a:cxn ang="0">
                <a:pos x="10" y="87"/>
              </a:cxn>
              <a:cxn ang="0">
                <a:pos x="0" y="87"/>
              </a:cxn>
              <a:cxn ang="0">
                <a:pos x="19" y="87"/>
              </a:cxn>
              <a:cxn ang="0">
                <a:pos x="0" y="87"/>
              </a:cxn>
              <a:cxn ang="0">
                <a:pos x="0" y="0"/>
              </a:cxn>
              <a:cxn ang="0">
                <a:pos x="19" y="0"/>
              </a:cxn>
              <a:cxn ang="0">
                <a:pos x="0" y="0"/>
              </a:cxn>
            </a:cxnLst>
            <a:rect l="0" t="0" r="r" b="b"/>
            <a:pathLst>
              <a:path w="19" h="87">
                <a:moveTo>
                  <a:pt x="10" y="87"/>
                </a:moveTo>
                <a:lnTo>
                  <a:pt x="10" y="44"/>
                </a:lnTo>
                <a:lnTo>
                  <a:pt x="10" y="0"/>
                </a:lnTo>
                <a:lnTo>
                  <a:pt x="10" y="87"/>
                </a:lnTo>
                <a:close/>
                <a:moveTo>
                  <a:pt x="0" y="87"/>
                </a:moveTo>
                <a:lnTo>
                  <a:pt x="19" y="87"/>
                </a:lnTo>
                <a:lnTo>
                  <a:pt x="0" y="87"/>
                </a:lnTo>
                <a:close/>
                <a:moveTo>
                  <a:pt x="0" y="0"/>
                </a:move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Freeform 24"/>
          <p:cNvSpPr>
            <a:spLocks noEditPoints="1"/>
          </p:cNvSpPr>
          <p:nvPr/>
        </p:nvSpPr>
        <p:spPr bwMode="auto">
          <a:xfrm>
            <a:off x="839395" y="3276600"/>
            <a:ext cx="30163" cy="144463"/>
          </a:xfrm>
          <a:custGeom>
            <a:avLst/>
            <a:gdLst/>
            <a:ahLst/>
            <a:cxnLst>
              <a:cxn ang="0">
                <a:pos x="8" y="89"/>
              </a:cxn>
              <a:cxn ang="0">
                <a:pos x="8" y="46"/>
              </a:cxn>
              <a:cxn ang="0">
                <a:pos x="8" y="2"/>
              </a:cxn>
              <a:cxn ang="0">
                <a:pos x="11" y="2"/>
              </a:cxn>
              <a:cxn ang="0">
                <a:pos x="11" y="46"/>
              </a:cxn>
              <a:cxn ang="0">
                <a:pos x="11" y="89"/>
              </a:cxn>
              <a:cxn ang="0">
                <a:pos x="8" y="89"/>
              </a:cxn>
              <a:cxn ang="0">
                <a:pos x="0" y="88"/>
              </a:cxn>
              <a:cxn ang="0">
                <a:pos x="19" y="88"/>
              </a:cxn>
              <a:cxn ang="0">
                <a:pos x="19" y="91"/>
              </a:cxn>
              <a:cxn ang="0">
                <a:pos x="0" y="91"/>
              </a:cxn>
              <a:cxn ang="0">
                <a:pos x="0" y="88"/>
              </a:cxn>
              <a:cxn ang="0">
                <a:pos x="0" y="0"/>
              </a:cxn>
              <a:cxn ang="0">
                <a:pos x="19" y="0"/>
              </a:cxn>
              <a:cxn ang="0">
                <a:pos x="19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9" h="91">
                <a:moveTo>
                  <a:pt x="8" y="89"/>
                </a:moveTo>
                <a:lnTo>
                  <a:pt x="8" y="46"/>
                </a:lnTo>
                <a:lnTo>
                  <a:pt x="8" y="2"/>
                </a:lnTo>
                <a:lnTo>
                  <a:pt x="11" y="2"/>
                </a:lnTo>
                <a:lnTo>
                  <a:pt x="11" y="46"/>
                </a:lnTo>
                <a:lnTo>
                  <a:pt x="11" y="89"/>
                </a:lnTo>
                <a:lnTo>
                  <a:pt x="8" y="89"/>
                </a:lnTo>
                <a:close/>
                <a:moveTo>
                  <a:pt x="0" y="88"/>
                </a:moveTo>
                <a:lnTo>
                  <a:pt x="19" y="88"/>
                </a:lnTo>
                <a:lnTo>
                  <a:pt x="19" y="91"/>
                </a:lnTo>
                <a:lnTo>
                  <a:pt x="0" y="91"/>
                </a:lnTo>
                <a:lnTo>
                  <a:pt x="0" y="88"/>
                </a:lnTo>
                <a:close/>
                <a:moveTo>
                  <a:pt x="0" y="0"/>
                </a:moveTo>
                <a:lnTo>
                  <a:pt x="19" y="0"/>
                </a:lnTo>
                <a:lnTo>
                  <a:pt x="1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Freeform 25"/>
          <p:cNvSpPr>
            <a:spLocks noEditPoints="1"/>
          </p:cNvSpPr>
          <p:nvPr/>
        </p:nvSpPr>
        <p:spPr bwMode="auto">
          <a:xfrm>
            <a:off x="893370" y="3022600"/>
            <a:ext cx="28575" cy="95250"/>
          </a:xfrm>
          <a:custGeom>
            <a:avLst/>
            <a:gdLst/>
            <a:ahLst/>
            <a:cxnLst>
              <a:cxn ang="0">
                <a:pos x="9" y="60"/>
              </a:cxn>
              <a:cxn ang="0">
                <a:pos x="9" y="30"/>
              </a:cxn>
              <a:cxn ang="0">
                <a:pos x="9" y="0"/>
              </a:cxn>
              <a:cxn ang="0">
                <a:pos x="9" y="60"/>
              </a:cxn>
              <a:cxn ang="0">
                <a:pos x="0" y="60"/>
              </a:cxn>
              <a:cxn ang="0">
                <a:pos x="18" y="60"/>
              </a:cxn>
              <a:cxn ang="0">
                <a:pos x="0" y="60"/>
              </a:cxn>
              <a:cxn ang="0">
                <a:pos x="0" y="0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18" h="60">
                <a:moveTo>
                  <a:pt x="9" y="60"/>
                </a:moveTo>
                <a:lnTo>
                  <a:pt x="9" y="30"/>
                </a:lnTo>
                <a:lnTo>
                  <a:pt x="9" y="0"/>
                </a:lnTo>
                <a:lnTo>
                  <a:pt x="9" y="60"/>
                </a:lnTo>
                <a:close/>
                <a:moveTo>
                  <a:pt x="0" y="60"/>
                </a:moveTo>
                <a:lnTo>
                  <a:pt x="18" y="60"/>
                </a:lnTo>
                <a:lnTo>
                  <a:pt x="0" y="60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Freeform 27"/>
          <p:cNvSpPr>
            <a:spLocks noEditPoints="1"/>
          </p:cNvSpPr>
          <p:nvPr/>
        </p:nvSpPr>
        <p:spPr bwMode="auto">
          <a:xfrm>
            <a:off x="990208" y="2816225"/>
            <a:ext cx="30162" cy="139700"/>
          </a:xfrm>
          <a:custGeom>
            <a:avLst/>
            <a:gdLst/>
            <a:ahLst/>
            <a:cxnLst>
              <a:cxn ang="0">
                <a:pos x="9" y="88"/>
              </a:cxn>
              <a:cxn ang="0">
                <a:pos x="9" y="44"/>
              </a:cxn>
              <a:cxn ang="0">
                <a:pos x="9" y="0"/>
              </a:cxn>
              <a:cxn ang="0">
                <a:pos x="9" y="88"/>
              </a:cxn>
              <a:cxn ang="0">
                <a:pos x="0" y="88"/>
              </a:cxn>
              <a:cxn ang="0">
                <a:pos x="19" y="88"/>
              </a:cxn>
              <a:cxn ang="0">
                <a:pos x="0" y="88"/>
              </a:cxn>
              <a:cxn ang="0">
                <a:pos x="0" y="0"/>
              </a:cxn>
              <a:cxn ang="0">
                <a:pos x="19" y="0"/>
              </a:cxn>
              <a:cxn ang="0">
                <a:pos x="0" y="0"/>
              </a:cxn>
            </a:cxnLst>
            <a:rect l="0" t="0" r="r" b="b"/>
            <a:pathLst>
              <a:path w="19" h="88">
                <a:moveTo>
                  <a:pt x="9" y="88"/>
                </a:moveTo>
                <a:lnTo>
                  <a:pt x="9" y="44"/>
                </a:lnTo>
                <a:lnTo>
                  <a:pt x="9" y="0"/>
                </a:lnTo>
                <a:lnTo>
                  <a:pt x="9" y="88"/>
                </a:lnTo>
                <a:close/>
                <a:moveTo>
                  <a:pt x="0" y="88"/>
                </a:moveTo>
                <a:lnTo>
                  <a:pt x="19" y="88"/>
                </a:lnTo>
                <a:lnTo>
                  <a:pt x="0" y="88"/>
                </a:lnTo>
                <a:close/>
                <a:moveTo>
                  <a:pt x="0" y="0"/>
                </a:move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Freeform 29"/>
          <p:cNvSpPr>
            <a:spLocks noEditPoints="1"/>
          </p:cNvSpPr>
          <p:nvPr/>
        </p:nvSpPr>
        <p:spPr bwMode="auto">
          <a:xfrm>
            <a:off x="1209283" y="2628900"/>
            <a:ext cx="28575" cy="74613"/>
          </a:xfrm>
          <a:custGeom>
            <a:avLst/>
            <a:gdLst/>
            <a:ahLst/>
            <a:cxnLst>
              <a:cxn ang="0">
                <a:pos x="9" y="47"/>
              </a:cxn>
              <a:cxn ang="0">
                <a:pos x="9" y="23"/>
              </a:cxn>
              <a:cxn ang="0">
                <a:pos x="9" y="0"/>
              </a:cxn>
              <a:cxn ang="0">
                <a:pos x="9" y="47"/>
              </a:cxn>
              <a:cxn ang="0">
                <a:pos x="0" y="47"/>
              </a:cxn>
              <a:cxn ang="0">
                <a:pos x="18" y="47"/>
              </a:cxn>
              <a:cxn ang="0">
                <a:pos x="0" y="47"/>
              </a:cxn>
              <a:cxn ang="0">
                <a:pos x="0" y="0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18" h="47">
                <a:moveTo>
                  <a:pt x="9" y="47"/>
                </a:moveTo>
                <a:lnTo>
                  <a:pt x="9" y="23"/>
                </a:lnTo>
                <a:lnTo>
                  <a:pt x="9" y="0"/>
                </a:lnTo>
                <a:lnTo>
                  <a:pt x="9" y="47"/>
                </a:lnTo>
                <a:close/>
                <a:moveTo>
                  <a:pt x="0" y="47"/>
                </a:moveTo>
                <a:lnTo>
                  <a:pt x="18" y="47"/>
                </a:lnTo>
                <a:lnTo>
                  <a:pt x="0" y="47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Freeform 30"/>
          <p:cNvSpPr>
            <a:spLocks noEditPoints="1"/>
          </p:cNvSpPr>
          <p:nvPr/>
        </p:nvSpPr>
        <p:spPr bwMode="auto">
          <a:xfrm>
            <a:off x="1209283" y="2625725"/>
            <a:ext cx="28575" cy="79375"/>
          </a:xfrm>
          <a:custGeom>
            <a:avLst/>
            <a:gdLst/>
            <a:ahLst/>
            <a:cxnLst>
              <a:cxn ang="0">
                <a:pos x="7" y="49"/>
              </a:cxn>
              <a:cxn ang="0">
                <a:pos x="7" y="25"/>
              </a:cxn>
              <a:cxn ang="0">
                <a:pos x="7" y="2"/>
              </a:cxn>
              <a:cxn ang="0">
                <a:pos x="11" y="2"/>
              </a:cxn>
              <a:cxn ang="0">
                <a:pos x="11" y="25"/>
              </a:cxn>
              <a:cxn ang="0">
                <a:pos x="11" y="49"/>
              </a:cxn>
              <a:cxn ang="0">
                <a:pos x="7" y="49"/>
              </a:cxn>
              <a:cxn ang="0">
                <a:pos x="0" y="48"/>
              </a:cxn>
              <a:cxn ang="0">
                <a:pos x="18" y="48"/>
              </a:cxn>
              <a:cxn ang="0">
                <a:pos x="18" y="50"/>
              </a:cxn>
              <a:cxn ang="0">
                <a:pos x="0" y="50"/>
              </a:cxn>
              <a:cxn ang="0">
                <a:pos x="0" y="48"/>
              </a:cxn>
              <a:cxn ang="0">
                <a:pos x="0" y="0"/>
              </a:cxn>
              <a:cxn ang="0">
                <a:pos x="18" y="0"/>
              </a:cxn>
              <a:cxn ang="0">
                <a:pos x="18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8" h="50">
                <a:moveTo>
                  <a:pt x="7" y="49"/>
                </a:moveTo>
                <a:lnTo>
                  <a:pt x="7" y="25"/>
                </a:lnTo>
                <a:lnTo>
                  <a:pt x="7" y="2"/>
                </a:lnTo>
                <a:lnTo>
                  <a:pt x="11" y="2"/>
                </a:lnTo>
                <a:lnTo>
                  <a:pt x="11" y="25"/>
                </a:lnTo>
                <a:lnTo>
                  <a:pt x="11" y="49"/>
                </a:lnTo>
                <a:lnTo>
                  <a:pt x="7" y="49"/>
                </a:lnTo>
                <a:close/>
                <a:moveTo>
                  <a:pt x="0" y="48"/>
                </a:moveTo>
                <a:lnTo>
                  <a:pt x="18" y="48"/>
                </a:lnTo>
                <a:lnTo>
                  <a:pt x="18" y="50"/>
                </a:lnTo>
                <a:lnTo>
                  <a:pt x="0" y="50"/>
                </a:lnTo>
                <a:lnTo>
                  <a:pt x="0" y="48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18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Freeform 31"/>
          <p:cNvSpPr>
            <a:spLocks noEditPoints="1"/>
          </p:cNvSpPr>
          <p:nvPr/>
        </p:nvSpPr>
        <p:spPr bwMode="auto">
          <a:xfrm>
            <a:off x="1617270" y="2379663"/>
            <a:ext cx="28575" cy="241300"/>
          </a:xfrm>
          <a:custGeom>
            <a:avLst/>
            <a:gdLst/>
            <a:ahLst/>
            <a:cxnLst>
              <a:cxn ang="0">
                <a:pos x="9" y="152"/>
              </a:cxn>
              <a:cxn ang="0">
                <a:pos x="9" y="76"/>
              </a:cxn>
              <a:cxn ang="0">
                <a:pos x="9" y="0"/>
              </a:cxn>
              <a:cxn ang="0">
                <a:pos x="9" y="152"/>
              </a:cxn>
              <a:cxn ang="0">
                <a:pos x="0" y="152"/>
              </a:cxn>
              <a:cxn ang="0">
                <a:pos x="18" y="152"/>
              </a:cxn>
              <a:cxn ang="0">
                <a:pos x="0" y="152"/>
              </a:cxn>
              <a:cxn ang="0">
                <a:pos x="0" y="0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18" h="152">
                <a:moveTo>
                  <a:pt x="9" y="152"/>
                </a:moveTo>
                <a:lnTo>
                  <a:pt x="9" y="76"/>
                </a:lnTo>
                <a:lnTo>
                  <a:pt x="9" y="0"/>
                </a:lnTo>
                <a:lnTo>
                  <a:pt x="9" y="152"/>
                </a:lnTo>
                <a:close/>
                <a:moveTo>
                  <a:pt x="0" y="152"/>
                </a:moveTo>
                <a:lnTo>
                  <a:pt x="18" y="152"/>
                </a:lnTo>
                <a:lnTo>
                  <a:pt x="0" y="152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Freeform 33"/>
          <p:cNvSpPr>
            <a:spLocks noEditPoints="1"/>
          </p:cNvSpPr>
          <p:nvPr/>
        </p:nvSpPr>
        <p:spPr bwMode="auto">
          <a:xfrm>
            <a:off x="2025258" y="2195513"/>
            <a:ext cx="28575" cy="233362"/>
          </a:xfrm>
          <a:custGeom>
            <a:avLst/>
            <a:gdLst/>
            <a:ahLst/>
            <a:cxnLst>
              <a:cxn ang="0">
                <a:pos x="9" y="147"/>
              </a:cxn>
              <a:cxn ang="0">
                <a:pos x="9" y="74"/>
              </a:cxn>
              <a:cxn ang="0">
                <a:pos x="9" y="0"/>
              </a:cxn>
              <a:cxn ang="0">
                <a:pos x="9" y="147"/>
              </a:cxn>
              <a:cxn ang="0">
                <a:pos x="0" y="147"/>
              </a:cxn>
              <a:cxn ang="0">
                <a:pos x="18" y="147"/>
              </a:cxn>
              <a:cxn ang="0">
                <a:pos x="0" y="147"/>
              </a:cxn>
              <a:cxn ang="0">
                <a:pos x="0" y="0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18" h="147">
                <a:moveTo>
                  <a:pt x="9" y="147"/>
                </a:moveTo>
                <a:lnTo>
                  <a:pt x="9" y="74"/>
                </a:lnTo>
                <a:lnTo>
                  <a:pt x="9" y="0"/>
                </a:lnTo>
                <a:lnTo>
                  <a:pt x="9" y="147"/>
                </a:lnTo>
                <a:close/>
                <a:moveTo>
                  <a:pt x="0" y="147"/>
                </a:moveTo>
                <a:lnTo>
                  <a:pt x="18" y="147"/>
                </a:lnTo>
                <a:lnTo>
                  <a:pt x="0" y="147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7" name="Freeform 35"/>
          <p:cNvSpPr>
            <a:spLocks noEditPoints="1"/>
          </p:cNvSpPr>
          <p:nvPr/>
        </p:nvSpPr>
        <p:spPr bwMode="auto">
          <a:xfrm>
            <a:off x="3257158" y="2079625"/>
            <a:ext cx="30162" cy="96838"/>
          </a:xfrm>
          <a:custGeom>
            <a:avLst/>
            <a:gdLst/>
            <a:ahLst/>
            <a:cxnLst>
              <a:cxn ang="0">
                <a:pos x="10" y="61"/>
              </a:cxn>
              <a:cxn ang="0">
                <a:pos x="10" y="30"/>
              </a:cxn>
              <a:cxn ang="0">
                <a:pos x="10" y="0"/>
              </a:cxn>
              <a:cxn ang="0">
                <a:pos x="10" y="61"/>
              </a:cxn>
              <a:cxn ang="0">
                <a:pos x="0" y="61"/>
              </a:cxn>
              <a:cxn ang="0">
                <a:pos x="19" y="61"/>
              </a:cxn>
              <a:cxn ang="0">
                <a:pos x="0" y="61"/>
              </a:cxn>
              <a:cxn ang="0">
                <a:pos x="0" y="0"/>
              </a:cxn>
              <a:cxn ang="0">
                <a:pos x="19" y="0"/>
              </a:cxn>
              <a:cxn ang="0">
                <a:pos x="0" y="0"/>
              </a:cxn>
            </a:cxnLst>
            <a:rect l="0" t="0" r="r" b="b"/>
            <a:pathLst>
              <a:path w="19" h="61">
                <a:moveTo>
                  <a:pt x="10" y="61"/>
                </a:moveTo>
                <a:lnTo>
                  <a:pt x="10" y="30"/>
                </a:lnTo>
                <a:lnTo>
                  <a:pt x="10" y="0"/>
                </a:lnTo>
                <a:lnTo>
                  <a:pt x="10" y="61"/>
                </a:lnTo>
                <a:close/>
                <a:moveTo>
                  <a:pt x="0" y="61"/>
                </a:moveTo>
                <a:lnTo>
                  <a:pt x="19" y="61"/>
                </a:lnTo>
                <a:lnTo>
                  <a:pt x="0" y="61"/>
                </a:lnTo>
                <a:close/>
                <a:moveTo>
                  <a:pt x="0" y="0"/>
                </a:move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9" name="Freeform 37"/>
          <p:cNvSpPr>
            <a:spLocks/>
          </p:cNvSpPr>
          <p:nvPr/>
        </p:nvSpPr>
        <p:spPr bwMode="auto">
          <a:xfrm>
            <a:off x="802883" y="2106613"/>
            <a:ext cx="3292475" cy="1811337"/>
          </a:xfrm>
          <a:custGeom>
            <a:avLst/>
            <a:gdLst/>
            <a:ahLst/>
            <a:cxnLst>
              <a:cxn ang="0">
                <a:pos x="20" y="7105"/>
              </a:cxn>
              <a:cxn ang="0">
                <a:pos x="45" y="6507"/>
              </a:cxn>
              <a:cxn ang="0">
                <a:pos x="83" y="5806"/>
              </a:cxn>
              <a:cxn ang="0">
                <a:pos x="120" y="5274"/>
              </a:cxn>
              <a:cxn ang="0">
                <a:pos x="212" y="4500"/>
              </a:cxn>
              <a:cxn ang="0">
                <a:pos x="287" y="4099"/>
              </a:cxn>
              <a:cxn ang="0">
                <a:pos x="377" y="3792"/>
              </a:cxn>
              <a:cxn ang="0">
                <a:pos x="480" y="3569"/>
              </a:cxn>
              <a:cxn ang="0">
                <a:pos x="635" y="3338"/>
              </a:cxn>
              <a:cxn ang="0">
                <a:pos x="932" y="2959"/>
              </a:cxn>
              <a:cxn ang="0">
                <a:pos x="1235" y="2645"/>
              </a:cxn>
              <a:cxn ang="0">
                <a:pos x="1502" y="2412"/>
              </a:cxn>
              <a:cxn ang="0">
                <a:pos x="2038" y="1997"/>
              </a:cxn>
              <a:cxn ang="0">
                <a:pos x="2570" y="1614"/>
              </a:cxn>
              <a:cxn ang="0">
                <a:pos x="2822" y="1445"/>
              </a:cxn>
              <a:cxn ang="0">
                <a:pos x="3091" y="1299"/>
              </a:cxn>
              <a:cxn ang="0">
                <a:pos x="3728" y="1022"/>
              </a:cxn>
              <a:cxn ang="0">
                <a:pos x="4743" y="681"/>
              </a:cxn>
              <a:cxn ang="0">
                <a:pos x="5039" y="599"/>
              </a:cxn>
              <a:cxn ang="0">
                <a:pos x="5302" y="538"/>
              </a:cxn>
              <a:cxn ang="0">
                <a:pos x="5710" y="459"/>
              </a:cxn>
              <a:cxn ang="0">
                <a:pos x="6418" y="336"/>
              </a:cxn>
              <a:cxn ang="0">
                <a:pos x="7109" y="240"/>
              </a:cxn>
              <a:cxn ang="0">
                <a:pos x="8798" y="92"/>
              </a:cxn>
              <a:cxn ang="0">
                <a:pos x="10824" y="0"/>
              </a:cxn>
              <a:cxn ang="0">
                <a:pos x="10150" y="73"/>
              </a:cxn>
              <a:cxn ang="0">
                <a:pos x="8127" y="188"/>
              </a:cxn>
              <a:cxn ang="0">
                <a:pos x="6778" y="330"/>
              </a:cxn>
              <a:cxn ang="0">
                <a:pos x="6062" y="444"/>
              </a:cxn>
              <a:cxn ang="0">
                <a:pos x="5566" y="535"/>
              </a:cxn>
              <a:cxn ang="0">
                <a:pos x="5214" y="607"/>
              </a:cxn>
              <a:cxn ang="0">
                <a:pos x="4909" y="685"/>
              </a:cxn>
              <a:cxn ang="0">
                <a:pos x="4420" y="827"/>
              </a:cxn>
              <a:cxn ang="0">
                <a:pos x="3409" y="1211"/>
              </a:cxn>
              <a:cxn ang="0">
                <a:pos x="3033" y="1381"/>
              </a:cxn>
              <a:cxn ang="0">
                <a:pos x="2738" y="1557"/>
              </a:cxn>
              <a:cxn ang="0">
                <a:pos x="2434" y="1769"/>
              </a:cxn>
              <a:cxn ang="0">
                <a:pos x="1879" y="2176"/>
              </a:cxn>
              <a:cxn ang="0">
                <a:pos x="1458" y="2511"/>
              </a:cxn>
              <a:cxn ang="0">
                <a:pos x="1158" y="2787"/>
              </a:cxn>
              <a:cxn ang="0">
                <a:pos x="886" y="3087"/>
              </a:cxn>
              <a:cxn ang="0">
                <a:pos x="614" y="3449"/>
              </a:cxn>
              <a:cxn ang="0">
                <a:pos x="485" y="3659"/>
              </a:cxn>
              <a:cxn ang="0">
                <a:pos x="392" y="3894"/>
              </a:cxn>
              <a:cxn ang="0">
                <a:pos x="307" y="4234"/>
              </a:cxn>
              <a:cxn ang="0">
                <a:pos x="219" y="4804"/>
              </a:cxn>
              <a:cxn ang="0">
                <a:pos x="153" y="5449"/>
              </a:cxn>
              <a:cxn ang="0">
                <a:pos x="110" y="6171"/>
              </a:cxn>
              <a:cxn ang="0">
                <a:pos x="85" y="6666"/>
              </a:cxn>
              <a:cxn ang="0">
                <a:pos x="58" y="7387"/>
              </a:cxn>
              <a:cxn ang="0">
                <a:pos x="0" y="7672"/>
              </a:cxn>
            </a:cxnLst>
            <a:rect l="0" t="0" r="r" b="b"/>
            <a:pathLst>
              <a:path w="10849" h="7697">
                <a:moveTo>
                  <a:pt x="0" y="7672"/>
                </a:moveTo>
                <a:lnTo>
                  <a:pt x="10" y="7386"/>
                </a:lnTo>
                <a:lnTo>
                  <a:pt x="20" y="7105"/>
                </a:lnTo>
                <a:lnTo>
                  <a:pt x="31" y="6815"/>
                </a:lnTo>
                <a:lnTo>
                  <a:pt x="37" y="6665"/>
                </a:lnTo>
                <a:lnTo>
                  <a:pt x="45" y="6507"/>
                </a:lnTo>
                <a:lnTo>
                  <a:pt x="55" y="6342"/>
                </a:lnTo>
                <a:lnTo>
                  <a:pt x="62" y="6168"/>
                </a:lnTo>
                <a:lnTo>
                  <a:pt x="83" y="5806"/>
                </a:lnTo>
                <a:lnTo>
                  <a:pt x="94" y="5624"/>
                </a:lnTo>
                <a:lnTo>
                  <a:pt x="106" y="5446"/>
                </a:lnTo>
                <a:lnTo>
                  <a:pt x="120" y="5274"/>
                </a:lnTo>
                <a:lnTo>
                  <a:pt x="136" y="5110"/>
                </a:lnTo>
                <a:lnTo>
                  <a:pt x="172" y="4799"/>
                </a:lnTo>
                <a:lnTo>
                  <a:pt x="212" y="4500"/>
                </a:lnTo>
                <a:lnTo>
                  <a:pt x="235" y="4359"/>
                </a:lnTo>
                <a:lnTo>
                  <a:pt x="260" y="4225"/>
                </a:lnTo>
                <a:lnTo>
                  <a:pt x="287" y="4099"/>
                </a:lnTo>
                <a:lnTo>
                  <a:pt x="316" y="3984"/>
                </a:lnTo>
                <a:lnTo>
                  <a:pt x="346" y="3881"/>
                </a:lnTo>
                <a:lnTo>
                  <a:pt x="377" y="3792"/>
                </a:lnTo>
                <a:lnTo>
                  <a:pt x="408" y="3713"/>
                </a:lnTo>
                <a:lnTo>
                  <a:pt x="442" y="3639"/>
                </a:lnTo>
                <a:lnTo>
                  <a:pt x="480" y="3569"/>
                </a:lnTo>
                <a:lnTo>
                  <a:pt x="524" y="3498"/>
                </a:lnTo>
                <a:lnTo>
                  <a:pt x="574" y="3422"/>
                </a:lnTo>
                <a:lnTo>
                  <a:pt x="635" y="3338"/>
                </a:lnTo>
                <a:lnTo>
                  <a:pt x="772" y="3153"/>
                </a:lnTo>
                <a:lnTo>
                  <a:pt x="849" y="3057"/>
                </a:lnTo>
                <a:lnTo>
                  <a:pt x="932" y="2959"/>
                </a:lnTo>
                <a:lnTo>
                  <a:pt x="1023" y="2858"/>
                </a:lnTo>
                <a:lnTo>
                  <a:pt x="1123" y="2754"/>
                </a:lnTo>
                <a:lnTo>
                  <a:pt x="1235" y="2645"/>
                </a:lnTo>
                <a:lnTo>
                  <a:pt x="1358" y="2534"/>
                </a:lnTo>
                <a:lnTo>
                  <a:pt x="1427" y="2474"/>
                </a:lnTo>
                <a:lnTo>
                  <a:pt x="1502" y="2412"/>
                </a:lnTo>
                <a:lnTo>
                  <a:pt x="1668" y="2279"/>
                </a:lnTo>
                <a:lnTo>
                  <a:pt x="1850" y="2138"/>
                </a:lnTo>
                <a:lnTo>
                  <a:pt x="2038" y="1997"/>
                </a:lnTo>
                <a:lnTo>
                  <a:pt x="2226" y="1859"/>
                </a:lnTo>
                <a:lnTo>
                  <a:pt x="2405" y="1730"/>
                </a:lnTo>
                <a:lnTo>
                  <a:pt x="2570" y="1614"/>
                </a:lnTo>
                <a:lnTo>
                  <a:pt x="2644" y="1563"/>
                </a:lnTo>
                <a:lnTo>
                  <a:pt x="2711" y="1518"/>
                </a:lnTo>
                <a:lnTo>
                  <a:pt x="2822" y="1445"/>
                </a:lnTo>
                <a:lnTo>
                  <a:pt x="2921" y="1387"/>
                </a:lnTo>
                <a:lnTo>
                  <a:pt x="3010" y="1338"/>
                </a:lnTo>
                <a:lnTo>
                  <a:pt x="3091" y="1299"/>
                </a:lnTo>
                <a:lnTo>
                  <a:pt x="3240" y="1233"/>
                </a:lnTo>
                <a:lnTo>
                  <a:pt x="3390" y="1167"/>
                </a:lnTo>
                <a:lnTo>
                  <a:pt x="3728" y="1022"/>
                </a:lnTo>
                <a:lnTo>
                  <a:pt x="4066" y="895"/>
                </a:lnTo>
                <a:lnTo>
                  <a:pt x="4405" y="782"/>
                </a:lnTo>
                <a:lnTo>
                  <a:pt x="4743" y="681"/>
                </a:lnTo>
                <a:lnTo>
                  <a:pt x="4823" y="658"/>
                </a:lnTo>
                <a:lnTo>
                  <a:pt x="4896" y="638"/>
                </a:lnTo>
                <a:lnTo>
                  <a:pt x="5039" y="599"/>
                </a:lnTo>
                <a:lnTo>
                  <a:pt x="5117" y="580"/>
                </a:lnTo>
                <a:lnTo>
                  <a:pt x="5203" y="560"/>
                </a:lnTo>
                <a:lnTo>
                  <a:pt x="5302" y="538"/>
                </a:lnTo>
                <a:lnTo>
                  <a:pt x="5420" y="515"/>
                </a:lnTo>
                <a:lnTo>
                  <a:pt x="5557" y="488"/>
                </a:lnTo>
                <a:lnTo>
                  <a:pt x="5710" y="459"/>
                </a:lnTo>
                <a:lnTo>
                  <a:pt x="5877" y="428"/>
                </a:lnTo>
                <a:lnTo>
                  <a:pt x="6053" y="397"/>
                </a:lnTo>
                <a:lnTo>
                  <a:pt x="6418" y="336"/>
                </a:lnTo>
                <a:lnTo>
                  <a:pt x="6598" y="308"/>
                </a:lnTo>
                <a:lnTo>
                  <a:pt x="6771" y="283"/>
                </a:lnTo>
                <a:lnTo>
                  <a:pt x="7109" y="240"/>
                </a:lnTo>
                <a:lnTo>
                  <a:pt x="7447" y="203"/>
                </a:lnTo>
                <a:lnTo>
                  <a:pt x="8122" y="141"/>
                </a:lnTo>
                <a:lnTo>
                  <a:pt x="8798" y="92"/>
                </a:lnTo>
                <a:lnTo>
                  <a:pt x="9473" y="54"/>
                </a:lnTo>
                <a:lnTo>
                  <a:pt x="10148" y="25"/>
                </a:lnTo>
                <a:lnTo>
                  <a:pt x="10824" y="0"/>
                </a:lnTo>
                <a:cubicBezTo>
                  <a:pt x="10837" y="0"/>
                  <a:pt x="10848" y="10"/>
                  <a:pt x="10848" y="24"/>
                </a:cubicBezTo>
                <a:cubicBezTo>
                  <a:pt x="10849" y="37"/>
                  <a:pt x="10839" y="48"/>
                  <a:pt x="10825" y="48"/>
                </a:cubicBezTo>
                <a:lnTo>
                  <a:pt x="10150" y="73"/>
                </a:lnTo>
                <a:lnTo>
                  <a:pt x="9476" y="101"/>
                </a:lnTo>
                <a:lnTo>
                  <a:pt x="8801" y="139"/>
                </a:lnTo>
                <a:lnTo>
                  <a:pt x="8127" y="188"/>
                </a:lnTo>
                <a:lnTo>
                  <a:pt x="7452" y="250"/>
                </a:lnTo>
                <a:lnTo>
                  <a:pt x="7115" y="287"/>
                </a:lnTo>
                <a:lnTo>
                  <a:pt x="6778" y="330"/>
                </a:lnTo>
                <a:lnTo>
                  <a:pt x="6605" y="355"/>
                </a:lnTo>
                <a:lnTo>
                  <a:pt x="6425" y="383"/>
                </a:lnTo>
                <a:lnTo>
                  <a:pt x="6062" y="444"/>
                </a:lnTo>
                <a:lnTo>
                  <a:pt x="5886" y="475"/>
                </a:lnTo>
                <a:lnTo>
                  <a:pt x="5719" y="506"/>
                </a:lnTo>
                <a:lnTo>
                  <a:pt x="5566" y="535"/>
                </a:lnTo>
                <a:lnTo>
                  <a:pt x="5429" y="562"/>
                </a:lnTo>
                <a:lnTo>
                  <a:pt x="5313" y="585"/>
                </a:lnTo>
                <a:lnTo>
                  <a:pt x="5214" y="607"/>
                </a:lnTo>
                <a:lnTo>
                  <a:pt x="5128" y="627"/>
                </a:lnTo>
                <a:lnTo>
                  <a:pt x="5052" y="646"/>
                </a:lnTo>
                <a:lnTo>
                  <a:pt x="4909" y="685"/>
                </a:lnTo>
                <a:lnTo>
                  <a:pt x="4836" y="705"/>
                </a:lnTo>
                <a:lnTo>
                  <a:pt x="4756" y="727"/>
                </a:lnTo>
                <a:lnTo>
                  <a:pt x="4420" y="827"/>
                </a:lnTo>
                <a:lnTo>
                  <a:pt x="4083" y="940"/>
                </a:lnTo>
                <a:lnTo>
                  <a:pt x="3747" y="1067"/>
                </a:lnTo>
                <a:lnTo>
                  <a:pt x="3409" y="1211"/>
                </a:lnTo>
                <a:lnTo>
                  <a:pt x="3259" y="1276"/>
                </a:lnTo>
                <a:lnTo>
                  <a:pt x="3112" y="1342"/>
                </a:lnTo>
                <a:lnTo>
                  <a:pt x="3033" y="1381"/>
                </a:lnTo>
                <a:lnTo>
                  <a:pt x="2946" y="1428"/>
                </a:lnTo>
                <a:lnTo>
                  <a:pt x="2849" y="1486"/>
                </a:lnTo>
                <a:lnTo>
                  <a:pt x="2738" y="1557"/>
                </a:lnTo>
                <a:lnTo>
                  <a:pt x="2671" y="1602"/>
                </a:lnTo>
                <a:lnTo>
                  <a:pt x="2597" y="1653"/>
                </a:lnTo>
                <a:lnTo>
                  <a:pt x="2434" y="1769"/>
                </a:lnTo>
                <a:lnTo>
                  <a:pt x="2255" y="1898"/>
                </a:lnTo>
                <a:lnTo>
                  <a:pt x="2067" y="2036"/>
                </a:lnTo>
                <a:lnTo>
                  <a:pt x="1879" y="2176"/>
                </a:lnTo>
                <a:lnTo>
                  <a:pt x="1698" y="2316"/>
                </a:lnTo>
                <a:lnTo>
                  <a:pt x="1533" y="2449"/>
                </a:lnTo>
                <a:lnTo>
                  <a:pt x="1458" y="2511"/>
                </a:lnTo>
                <a:lnTo>
                  <a:pt x="1391" y="2569"/>
                </a:lnTo>
                <a:lnTo>
                  <a:pt x="1268" y="2680"/>
                </a:lnTo>
                <a:lnTo>
                  <a:pt x="1158" y="2787"/>
                </a:lnTo>
                <a:lnTo>
                  <a:pt x="1058" y="2891"/>
                </a:lnTo>
                <a:lnTo>
                  <a:pt x="969" y="2990"/>
                </a:lnTo>
                <a:lnTo>
                  <a:pt x="886" y="3087"/>
                </a:lnTo>
                <a:lnTo>
                  <a:pt x="811" y="3182"/>
                </a:lnTo>
                <a:lnTo>
                  <a:pt x="674" y="3365"/>
                </a:lnTo>
                <a:lnTo>
                  <a:pt x="614" y="3449"/>
                </a:lnTo>
                <a:lnTo>
                  <a:pt x="565" y="3523"/>
                </a:lnTo>
                <a:lnTo>
                  <a:pt x="522" y="3592"/>
                </a:lnTo>
                <a:lnTo>
                  <a:pt x="485" y="3659"/>
                </a:lnTo>
                <a:lnTo>
                  <a:pt x="453" y="3730"/>
                </a:lnTo>
                <a:lnTo>
                  <a:pt x="422" y="3807"/>
                </a:lnTo>
                <a:lnTo>
                  <a:pt x="392" y="3894"/>
                </a:lnTo>
                <a:lnTo>
                  <a:pt x="363" y="3995"/>
                </a:lnTo>
                <a:lnTo>
                  <a:pt x="334" y="4110"/>
                </a:lnTo>
                <a:lnTo>
                  <a:pt x="307" y="4234"/>
                </a:lnTo>
                <a:lnTo>
                  <a:pt x="282" y="4366"/>
                </a:lnTo>
                <a:lnTo>
                  <a:pt x="259" y="4507"/>
                </a:lnTo>
                <a:lnTo>
                  <a:pt x="219" y="4804"/>
                </a:lnTo>
                <a:lnTo>
                  <a:pt x="183" y="5115"/>
                </a:lnTo>
                <a:lnTo>
                  <a:pt x="167" y="5277"/>
                </a:lnTo>
                <a:lnTo>
                  <a:pt x="153" y="5449"/>
                </a:lnTo>
                <a:lnTo>
                  <a:pt x="141" y="5627"/>
                </a:lnTo>
                <a:lnTo>
                  <a:pt x="130" y="5809"/>
                </a:lnTo>
                <a:lnTo>
                  <a:pt x="110" y="6171"/>
                </a:lnTo>
                <a:lnTo>
                  <a:pt x="102" y="6345"/>
                </a:lnTo>
                <a:lnTo>
                  <a:pt x="93" y="6510"/>
                </a:lnTo>
                <a:lnTo>
                  <a:pt x="85" y="6666"/>
                </a:lnTo>
                <a:lnTo>
                  <a:pt x="79" y="6816"/>
                </a:lnTo>
                <a:lnTo>
                  <a:pt x="68" y="7106"/>
                </a:lnTo>
                <a:lnTo>
                  <a:pt x="58" y="7387"/>
                </a:lnTo>
                <a:lnTo>
                  <a:pt x="48" y="7673"/>
                </a:lnTo>
                <a:cubicBezTo>
                  <a:pt x="48" y="7687"/>
                  <a:pt x="37" y="7697"/>
                  <a:pt x="24" y="7696"/>
                </a:cubicBezTo>
                <a:cubicBezTo>
                  <a:pt x="10" y="7696"/>
                  <a:pt x="0" y="7685"/>
                  <a:pt x="0" y="7672"/>
                </a:cubicBez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Freeform 38"/>
          <p:cNvSpPr>
            <a:spLocks/>
          </p:cNvSpPr>
          <p:nvPr/>
        </p:nvSpPr>
        <p:spPr bwMode="auto">
          <a:xfrm>
            <a:off x="826695" y="3567113"/>
            <a:ext cx="77788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8"/>
              </a:cxn>
            </a:cxnLst>
            <a:rect l="0" t="0" r="r" b="b"/>
            <a:pathLst>
              <a:path w="49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Freeform 39"/>
          <p:cNvSpPr>
            <a:spLocks noEditPoints="1"/>
          </p:cNvSpPr>
          <p:nvPr/>
        </p:nvSpPr>
        <p:spPr bwMode="auto">
          <a:xfrm>
            <a:off x="823520" y="3565525"/>
            <a:ext cx="84138" cy="65088"/>
          </a:xfrm>
          <a:custGeom>
            <a:avLst/>
            <a:gdLst/>
            <a:ahLst/>
            <a:cxnLst>
              <a:cxn ang="0">
                <a:pos x="143" y="270"/>
              </a:cxn>
              <a:cxn ang="0">
                <a:pos x="131" y="270"/>
              </a:cxn>
              <a:cxn ang="0">
                <a:pos x="3" y="142"/>
              </a:cxn>
              <a:cxn ang="0">
                <a:pos x="3" y="131"/>
              </a:cxn>
              <a:cxn ang="0">
                <a:pos x="131" y="3"/>
              </a:cxn>
              <a:cxn ang="0">
                <a:pos x="143" y="3"/>
              </a:cxn>
              <a:cxn ang="0">
                <a:pos x="271" y="131"/>
              </a:cxn>
              <a:cxn ang="0">
                <a:pos x="271" y="142"/>
              </a:cxn>
              <a:cxn ang="0">
                <a:pos x="143" y="270"/>
              </a:cxn>
              <a:cxn ang="0">
                <a:pos x="259" y="131"/>
              </a:cxn>
              <a:cxn ang="0">
                <a:pos x="259" y="142"/>
              </a:cxn>
              <a:cxn ang="0">
                <a:pos x="131" y="14"/>
              </a:cxn>
              <a:cxn ang="0">
                <a:pos x="143" y="14"/>
              </a:cxn>
              <a:cxn ang="0">
                <a:pos x="15" y="142"/>
              </a:cxn>
              <a:cxn ang="0">
                <a:pos x="15" y="131"/>
              </a:cxn>
              <a:cxn ang="0">
                <a:pos x="143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4" h="273">
                <a:moveTo>
                  <a:pt x="143" y="270"/>
                </a:moveTo>
                <a:cubicBezTo>
                  <a:pt x="139" y="273"/>
                  <a:pt x="134" y="273"/>
                  <a:pt x="131" y="270"/>
                </a:cubicBezTo>
                <a:lnTo>
                  <a:pt x="3" y="142"/>
                </a:lnTo>
                <a:cubicBezTo>
                  <a:pt x="0" y="139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3" y="3"/>
                </a:cubicBezTo>
                <a:lnTo>
                  <a:pt x="271" y="131"/>
                </a:lnTo>
                <a:cubicBezTo>
                  <a:pt x="274" y="134"/>
                  <a:pt x="274" y="139"/>
                  <a:pt x="271" y="142"/>
                </a:cubicBezTo>
                <a:lnTo>
                  <a:pt x="143" y="270"/>
                </a:lnTo>
                <a:close/>
                <a:moveTo>
                  <a:pt x="259" y="131"/>
                </a:moveTo>
                <a:lnTo>
                  <a:pt x="259" y="142"/>
                </a:lnTo>
                <a:lnTo>
                  <a:pt x="131" y="14"/>
                </a:lnTo>
                <a:lnTo>
                  <a:pt x="143" y="14"/>
                </a:lnTo>
                <a:lnTo>
                  <a:pt x="15" y="142"/>
                </a:lnTo>
                <a:lnTo>
                  <a:pt x="15" y="131"/>
                </a:lnTo>
                <a:lnTo>
                  <a:pt x="143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2" name="Freeform 40"/>
          <p:cNvSpPr>
            <a:spLocks/>
          </p:cNvSpPr>
          <p:nvPr/>
        </p:nvSpPr>
        <p:spPr bwMode="auto">
          <a:xfrm>
            <a:off x="844158" y="3405188"/>
            <a:ext cx="77787" cy="60325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0" y="19"/>
              </a:cxn>
              <a:cxn ang="0">
                <a:pos x="25" y="0"/>
              </a:cxn>
              <a:cxn ang="0">
                <a:pos x="49" y="19"/>
              </a:cxn>
              <a:cxn ang="0">
                <a:pos x="25" y="38"/>
              </a:cxn>
            </a:cxnLst>
            <a:rect l="0" t="0" r="r" b="b"/>
            <a:pathLst>
              <a:path w="49" h="38">
                <a:moveTo>
                  <a:pt x="25" y="38"/>
                </a:moveTo>
                <a:lnTo>
                  <a:pt x="0" y="19"/>
                </a:lnTo>
                <a:lnTo>
                  <a:pt x="25" y="0"/>
                </a:lnTo>
                <a:lnTo>
                  <a:pt x="49" y="19"/>
                </a:lnTo>
                <a:lnTo>
                  <a:pt x="25" y="3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3" name="Freeform 41"/>
          <p:cNvSpPr>
            <a:spLocks noEditPoints="1"/>
          </p:cNvSpPr>
          <p:nvPr/>
        </p:nvSpPr>
        <p:spPr bwMode="auto">
          <a:xfrm>
            <a:off x="840983" y="3403600"/>
            <a:ext cx="84137" cy="63500"/>
          </a:xfrm>
          <a:custGeom>
            <a:avLst/>
            <a:gdLst/>
            <a:ahLst/>
            <a:cxnLst>
              <a:cxn ang="0">
                <a:pos x="142" y="270"/>
              </a:cxn>
              <a:cxn ang="0">
                <a:pos x="131" y="270"/>
              </a:cxn>
              <a:cxn ang="0">
                <a:pos x="3" y="142"/>
              </a:cxn>
              <a:cxn ang="0">
                <a:pos x="3" y="131"/>
              </a:cxn>
              <a:cxn ang="0">
                <a:pos x="131" y="3"/>
              </a:cxn>
              <a:cxn ang="0">
                <a:pos x="142" y="3"/>
              </a:cxn>
              <a:cxn ang="0">
                <a:pos x="270" y="131"/>
              </a:cxn>
              <a:cxn ang="0">
                <a:pos x="270" y="142"/>
              </a:cxn>
              <a:cxn ang="0">
                <a:pos x="142" y="270"/>
              </a:cxn>
              <a:cxn ang="0">
                <a:pos x="259" y="131"/>
              </a:cxn>
              <a:cxn ang="0">
                <a:pos x="259" y="142"/>
              </a:cxn>
              <a:cxn ang="0">
                <a:pos x="131" y="14"/>
              </a:cxn>
              <a:cxn ang="0">
                <a:pos x="142" y="14"/>
              </a:cxn>
              <a:cxn ang="0">
                <a:pos x="14" y="142"/>
              </a:cxn>
              <a:cxn ang="0">
                <a:pos x="14" y="131"/>
              </a:cxn>
              <a:cxn ang="0">
                <a:pos x="142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3" h="273">
                <a:moveTo>
                  <a:pt x="142" y="270"/>
                </a:moveTo>
                <a:cubicBezTo>
                  <a:pt x="139" y="273"/>
                  <a:pt x="134" y="273"/>
                  <a:pt x="131" y="270"/>
                </a:cubicBezTo>
                <a:lnTo>
                  <a:pt x="3" y="142"/>
                </a:lnTo>
                <a:cubicBezTo>
                  <a:pt x="0" y="139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2" y="3"/>
                </a:cubicBezTo>
                <a:lnTo>
                  <a:pt x="270" y="131"/>
                </a:lnTo>
                <a:cubicBezTo>
                  <a:pt x="273" y="134"/>
                  <a:pt x="273" y="139"/>
                  <a:pt x="270" y="142"/>
                </a:cubicBezTo>
                <a:lnTo>
                  <a:pt x="142" y="270"/>
                </a:lnTo>
                <a:close/>
                <a:moveTo>
                  <a:pt x="259" y="131"/>
                </a:moveTo>
                <a:lnTo>
                  <a:pt x="259" y="142"/>
                </a:lnTo>
                <a:lnTo>
                  <a:pt x="131" y="14"/>
                </a:lnTo>
                <a:lnTo>
                  <a:pt x="142" y="14"/>
                </a:lnTo>
                <a:lnTo>
                  <a:pt x="14" y="142"/>
                </a:lnTo>
                <a:lnTo>
                  <a:pt x="14" y="131"/>
                </a:lnTo>
                <a:lnTo>
                  <a:pt x="142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Freeform 42"/>
          <p:cNvSpPr>
            <a:spLocks/>
          </p:cNvSpPr>
          <p:nvPr/>
        </p:nvSpPr>
        <p:spPr bwMode="auto">
          <a:xfrm>
            <a:off x="861620" y="3306763"/>
            <a:ext cx="77788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8"/>
              </a:cxn>
            </a:cxnLst>
            <a:rect l="0" t="0" r="r" b="b"/>
            <a:pathLst>
              <a:path w="49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Freeform 43"/>
          <p:cNvSpPr>
            <a:spLocks noEditPoints="1"/>
          </p:cNvSpPr>
          <p:nvPr/>
        </p:nvSpPr>
        <p:spPr bwMode="auto">
          <a:xfrm>
            <a:off x="858445" y="3305175"/>
            <a:ext cx="82550" cy="63500"/>
          </a:xfrm>
          <a:custGeom>
            <a:avLst/>
            <a:gdLst/>
            <a:ahLst/>
            <a:cxnLst>
              <a:cxn ang="0">
                <a:pos x="142" y="270"/>
              </a:cxn>
              <a:cxn ang="0">
                <a:pos x="131" y="270"/>
              </a:cxn>
              <a:cxn ang="0">
                <a:pos x="3" y="142"/>
              </a:cxn>
              <a:cxn ang="0">
                <a:pos x="3" y="131"/>
              </a:cxn>
              <a:cxn ang="0">
                <a:pos x="131" y="3"/>
              </a:cxn>
              <a:cxn ang="0">
                <a:pos x="142" y="3"/>
              </a:cxn>
              <a:cxn ang="0">
                <a:pos x="270" y="131"/>
              </a:cxn>
              <a:cxn ang="0">
                <a:pos x="270" y="142"/>
              </a:cxn>
              <a:cxn ang="0">
                <a:pos x="142" y="270"/>
              </a:cxn>
              <a:cxn ang="0">
                <a:pos x="259" y="131"/>
              </a:cxn>
              <a:cxn ang="0">
                <a:pos x="259" y="142"/>
              </a:cxn>
              <a:cxn ang="0">
                <a:pos x="131" y="14"/>
              </a:cxn>
              <a:cxn ang="0">
                <a:pos x="142" y="14"/>
              </a:cxn>
              <a:cxn ang="0">
                <a:pos x="14" y="142"/>
              </a:cxn>
              <a:cxn ang="0">
                <a:pos x="14" y="131"/>
              </a:cxn>
              <a:cxn ang="0">
                <a:pos x="142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3" h="274">
                <a:moveTo>
                  <a:pt x="142" y="270"/>
                </a:moveTo>
                <a:cubicBezTo>
                  <a:pt x="139" y="274"/>
                  <a:pt x="134" y="274"/>
                  <a:pt x="131" y="270"/>
                </a:cubicBezTo>
                <a:lnTo>
                  <a:pt x="3" y="142"/>
                </a:lnTo>
                <a:cubicBezTo>
                  <a:pt x="0" y="139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2" y="3"/>
                </a:cubicBezTo>
                <a:lnTo>
                  <a:pt x="270" y="131"/>
                </a:lnTo>
                <a:cubicBezTo>
                  <a:pt x="273" y="134"/>
                  <a:pt x="273" y="139"/>
                  <a:pt x="270" y="142"/>
                </a:cubicBezTo>
                <a:lnTo>
                  <a:pt x="142" y="270"/>
                </a:lnTo>
                <a:close/>
                <a:moveTo>
                  <a:pt x="259" y="131"/>
                </a:moveTo>
                <a:lnTo>
                  <a:pt x="259" y="142"/>
                </a:lnTo>
                <a:lnTo>
                  <a:pt x="131" y="14"/>
                </a:lnTo>
                <a:lnTo>
                  <a:pt x="142" y="14"/>
                </a:lnTo>
                <a:lnTo>
                  <a:pt x="14" y="142"/>
                </a:lnTo>
                <a:lnTo>
                  <a:pt x="14" y="131"/>
                </a:lnTo>
                <a:lnTo>
                  <a:pt x="142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Freeform 44"/>
          <p:cNvSpPr>
            <a:spLocks/>
          </p:cNvSpPr>
          <p:nvPr/>
        </p:nvSpPr>
        <p:spPr bwMode="auto">
          <a:xfrm>
            <a:off x="914008" y="3186113"/>
            <a:ext cx="77787" cy="60325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0" y="19"/>
              </a:cxn>
              <a:cxn ang="0">
                <a:pos x="25" y="0"/>
              </a:cxn>
              <a:cxn ang="0">
                <a:pos x="49" y="19"/>
              </a:cxn>
              <a:cxn ang="0">
                <a:pos x="25" y="38"/>
              </a:cxn>
            </a:cxnLst>
            <a:rect l="0" t="0" r="r" b="b"/>
            <a:pathLst>
              <a:path w="49" h="38">
                <a:moveTo>
                  <a:pt x="25" y="38"/>
                </a:moveTo>
                <a:lnTo>
                  <a:pt x="0" y="19"/>
                </a:lnTo>
                <a:lnTo>
                  <a:pt x="25" y="0"/>
                </a:lnTo>
                <a:lnTo>
                  <a:pt x="49" y="19"/>
                </a:lnTo>
                <a:lnTo>
                  <a:pt x="25" y="3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7" name="Freeform 45"/>
          <p:cNvSpPr>
            <a:spLocks noEditPoints="1"/>
          </p:cNvSpPr>
          <p:nvPr/>
        </p:nvSpPr>
        <p:spPr bwMode="auto">
          <a:xfrm>
            <a:off x="912420" y="3184525"/>
            <a:ext cx="82550" cy="65088"/>
          </a:xfrm>
          <a:custGeom>
            <a:avLst/>
            <a:gdLst/>
            <a:ahLst/>
            <a:cxnLst>
              <a:cxn ang="0">
                <a:pos x="142" y="271"/>
              </a:cxn>
              <a:cxn ang="0">
                <a:pos x="131" y="271"/>
              </a:cxn>
              <a:cxn ang="0">
                <a:pos x="3" y="143"/>
              </a:cxn>
              <a:cxn ang="0">
                <a:pos x="3" y="131"/>
              </a:cxn>
              <a:cxn ang="0">
                <a:pos x="131" y="3"/>
              </a:cxn>
              <a:cxn ang="0">
                <a:pos x="142" y="3"/>
              </a:cxn>
              <a:cxn ang="0">
                <a:pos x="270" y="131"/>
              </a:cxn>
              <a:cxn ang="0">
                <a:pos x="270" y="143"/>
              </a:cxn>
              <a:cxn ang="0">
                <a:pos x="142" y="271"/>
              </a:cxn>
              <a:cxn ang="0">
                <a:pos x="259" y="131"/>
              </a:cxn>
              <a:cxn ang="0">
                <a:pos x="259" y="143"/>
              </a:cxn>
              <a:cxn ang="0">
                <a:pos x="131" y="15"/>
              </a:cxn>
              <a:cxn ang="0">
                <a:pos x="142" y="15"/>
              </a:cxn>
              <a:cxn ang="0">
                <a:pos x="14" y="143"/>
              </a:cxn>
              <a:cxn ang="0">
                <a:pos x="14" y="131"/>
              </a:cxn>
              <a:cxn ang="0">
                <a:pos x="142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3" h="274">
                <a:moveTo>
                  <a:pt x="142" y="271"/>
                </a:moveTo>
                <a:cubicBezTo>
                  <a:pt x="139" y="274"/>
                  <a:pt x="134" y="274"/>
                  <a:pt x="131" y="271"/>
                </a:cubicBezTo>
                <a:lnTo>
                  <a:pt x="3" y="143"/>
                </a:lnTo>
                <a:cubicBezTo>
                  <a:pt x="0" y="140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2" y="3"/>
                </a:cubicBezTo>
                <a:lnTo>
                  <a:pt x="270" y="131"/>
                </a:lnTo>
                <a:cubicBezTo>
                  <a:pt x="273" y="134"/>
                  <a:pt x="273" y="140"/>
                  <a:pt x="270" y="143"/>
                </a:cubicBezTo>
                <a:lnTo>
                  <a:pt x="142" y="271"/>
                </a:lnTo>
                <a:close/>
                <a:moveTo>
                  <a:pt x="259" y="131"/>
                </a:moveTo>
                <a:lnTo>
                  <a:pt x="259" y="143"/>
                </a:lnTo>
                <a:lnTo>
                  <a:pt x="131" y="15"/>
                </a:lnTo>
                <a:lnTo>
                  <a:pt x="142" y="15"/>
                </a:lnTo>
                <a:lnTo>
                  <a:pt x="14" y="143"/>
                </a:lnTo>
                <a:lnTo>
                  <a:pt x="14" y="131"/>
                </a:lnTo>
                <a:lnTo>
                  <a:pt x="142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Freeform 46"/>
          <p:cNvSpPr>
            <a:spLocks/>
          </p:cNvSpPr>
          <p:nvPr/>
        </p:nvSpPr>
        <p:spPr bwMode="auto">
          <a:xfrm>
            <a:off x="993383" y="2814638"/>
            <a:ext cx="76200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8" y="19"/>
              </a:cxn>
              <a:cxn ang="0">
                <a:pos x="24" y="38"/>
              </a:cxn>
            </a:cxnLst>
            <a:rect l="0" t="0" r="r" b="b"/>
            <a:pathLst>
              <a:path w="48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8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Freeform 47"/>
          <p:cNvSpPr>
            <a:spLocks noEditPoints="1"/>
          </p:cNvSpPr>
          <p:nvPr/>
        </p:nvSpPr>
        <p:spPr bwMode="auto">
          <a:xfrm>
            <a:off x="990208" y="2813050"/>
            <a:ext cx="82550" cy="65088"/>
          </a:xfrm>
          <a:custGeom>
            <a:avLst/>
            <a:gdLst/>
            <a:ahLst/>
            <a:cxnLst>
              <a:cxn ang="0">
                <a:pos x="142" y="271"/>
              </a:cxn>
              <a:cxn ang="0">
                <a:pos x="131" y="271"/>
              </a:cxn>
              <a:cxn ang="0">
                <a:pos x="3" y="143"/>
              </a:cxn>
              <a:cxn ang="0">
                <a:pos x="3" y="132"/>
              </a:cxn>
              <a:cxn ang="0">
                <a:pos x="131" y="4"/>
              </a:cxn>
              <a:cxn ang="0">
                <a:pos x="142" y="4"/>
              </a:cxn>
              <a:cxn ang="0">
                <a:pos x="270" y="132"/>
              </a:cxn>
              <a:cxn ang="0">
                <a:pos x="270" y="143"/>
              </a:cxn>
              <a:cxn ang="0">
                <a:pos x="142" y="271"/>
              </a:cxn>
              <a:cxn ang="0">
                <a:pos x="259" y="132"/>
              </a:cxn>
              <a:cxn ang="0">
                <a:pos x="259" y="143"/>
              </a:cxn>
              <a:cxn ang="0">
                <a:pos x="131" y="15"/>
              </a:cxn>
              <a:cxn ang="0">
                <a:pos x="142" y="15"/>
              </a:cxn>
              <a:cxn ang="0">
                <a:pos x="14" y="143"/>
              </a:cxn>
              <a:cxn ang="0">
                <a:pos x="14" y="132"/>
              </a:cxn>
              <a:cxn ang="0">
                <a:pos x="142" y="260"/>
              </a:cxn>
              <a:cxn ang="0">
                <a:pos x="131" y="260"/>
              </a:cxn>
              <a:cxn ang="0">
                <a:pos x="259" y="132"/>
              </a:cxn>
            </a:cxnLst>
            <a:rect l="0" t="0" r="r" b="b"/>
            <a:pathLst>
              <a:path w="273" h="274">
                <a:moveTo>
                  <a:pt x="142" y="271"/>
                </a:moveTo>
                <a:cubicBezTo>
                  <a:pt x="139" y="274"/>
                  <a:pt x="134" y="274"/>
                  <a:pt x="131" y="271"/>
                </a:cubicBezTo>
                <a:lnTo>
                  <a:pt x="3" y="143"/>
                </a:lnTo>
                <a:cubicBezTo>
                  <a:pt x="0" y="140"/>
                  <a:pt x="0" y="135"/>
                  <a:pt x="3" y="132"/>
                </a:cubicBezTo>
                <a:lnTo>
                  <a:pt x="131" y="4"/>
                </a:lnTo>
                <a:cubicBezTo>
                  <a:pt x="134" y="0"/>
                  <a:pt x="139" y="0"/>
                  <a:pt x="142" y="4"/>
                </a:cubicBezTo>
                <a:lnTo>
                  <a:pt x="270" y="132"/>
                </a:lnTo>
                <a:cubicBezTo>
                  <a:pt x="273" y="135"/>
                  <a:pt x="273" y="140"/>
                  <a:pt x="270" y="143"/>
                </a:cubicBezTo>
                <a:lnTo>
                  <a:pt x="142" y="271"/>
                </a:lnTo>
                <a:close/>
                <a:moveTo>
                  <a:pt x="259" y="132"/>
                </a:moveTo>
                <a:lnTo>
                  <a:pt x="259" y="143"/>
                </a:lnTo>
                <a:lnTo>
                  <a:pt x="131" y="15"/>
                </a:lnTo>
                <a:lnTo>
                  <a:pt x="142" y="15"/>
                </a:lnTo>
                <a:lnTo>
                  <a:pt x="14" y="143"/>
                </a:lnTo>
                <a:lnTo>
                  <a:pt x="14" y="132"/>
                </a:lnTo>
                <a:lnTo>
                  <a:pt x="142" y="260"/>
                </a:lnTo>
                <a:lnTo>
                  <a:pt x="131" y="260"/>
                </a:lnTo>
                <a:lnTo>
                  <a:pt x="259" y="132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Freeform 48"/>
          <p:cNvSpPr>
            <a:spLocks/>
          </p:cNvSpPr>
          <p:nvPr/>
        </p:nvSpPr>
        <p:spPr bwMode="auto">
          <a:xfrm>
            <a:off x="1202933" y="2555875"/>
            <a:ext cx="77787" cy="58738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7"/>
              </a:cxn>
            </a:cxnLst>
            <a:rect l="0" t="0" r="r" b="b"/>
            <a:pathLst>
              <a:path w="49" h="37">
                <a:moveTo>
                  <a:pt x="24" y="37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7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1" name="Freeform 49"/>
          <p:cNvSpPr>
            <a:spLocks noEditPoints="1"/>
          </p:cNvSpPr>
          <p:nvPr/>
        </p:nvSpPr>
        <p:spPr bwMode="auto">
          <a:xfrm>
            <a:off x="1199758" y="2552700"/>
            <a:ext cx="82550" cy="65088"/>
          </a:xfrm>
          <a:custGeom>
            <a:avLst/>
            <a:gdLst/>
            <a:ahLst/>
            <a:cxnLst>
              <a:cxn ang="0">
                <a:pos x="142" y="270"/>
              </a:cxn>
              <a:cxn ang="0">
                <a:pos x="131" y="270"/>
              </a:cxn>
              <a:cxn ang="0">
                <a:pos x="3" y="142"/>
              </a:cxn>
              <a:cxn ang="0">
                <a:pos x="3" y="131"/>
              </a:cxn>
              <a:cxn ang="0">
                <a:pos x="131" y="3"/>
              </a:cxn>
              <a:cxn ang="0">
                <a:pos x="142" y="3"/>
              </a:cxn>
              <a:cxn ang="0">
                <a:pos x="270" y="131"/>
              </a:cxn>
              <a:cxn ang="0">
                <a:pos x="270" y="142"/>
              </a:cxn>
              <a:cxn ang="0">
                <a:pos x="142" y="270"/>
              </a:cxn>
              <a:cxn ang="0">
                <a:pos x="259" y="131"/>
              </a:cxn>
              <a:cxn ang="0">
                <a:pos x="259" y="142"/>
              </a:cxn>
              <a:cxn ang="0">
                <a:pos x="131" y="14"/>
              </a:cxn>
              <a:cxn ang="0">
                <a:pos x="142" y="14"/>
              </a:cxn>
              <a:cxn ang="0">
                <a:pos x="14" y="142"/>
              </a:cxn>
              <a:cxn ang="0">
                <a:pos x="14" y="131"/>
              </a:cxn>
              <a:cxn ang="0">
                <a:pos x="142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3" h="273">
                <a:moveTo>
                  <a:pt x="142" y="270"/>
                </a:moveTo>
                <a:cubicBezTo>
                  <a:pt x="139" y="273"/>
                  <a:pt x="134" y="273"/>
                  <a:pt x="131" y="270"/>
                </a:cubicBezTo>
                <a:lnTo>
                  <a:pt x="3" y="142"/>
                </a:lnTo>
                <a:cubicBezTo>
                  <a:pt x="0" y="139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2" y="3"/>
                </a:cubicBezTo>
                <a:lnTo>
                  <a:pt x="270" y="131"/>
                </a:lnTo>
                <a:cubicBezTo>
                  <a:pt x="273" y="134"/>
                  <a:pt x="273" y="139"/>
                  <a:pt x="270" y="142"/>
                </a:cubicBezTo>
                <a:lnTo>
                  <a:pt x="142" y="270"/>
                </a:lnTo>
                <a:close/>
                <a:moveTo>
                  <a:pt x="259" y="131"/>
                </a:moveTo>
                <a:lnTo>
                  <a:pt x="259" y="142"/>
                </a:lnTo>
                <a:lnTo>
                  <a:pt x="131" y="14"/>
                </a:lnTo>
                <a:lnTo>
                  <a:pt x="142" y="14"/>
                </a:lnTo>
                <a:lnTo>
                  <a:pt x="14" y="142"/>
                </a:lnTo>
                <a:lnTo>
                  <a:pt x="14" y="131"/>
                </a:lnTo>
                <a:lnTo>
                  <a:pt x="142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Freeform 50"/>
          <p:cNvSpPr>
            <a:spLocks/>
          </p:cNvSpPr>
          <p:nvPr/>
        </p:nvSpPr>
        <p:spPr bwMode="auto">
          <a:xfrm>
            <a:off x="1641083" y="2303463"/>
            <a:ext cx="77787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8"/>
              </a:cxn>
            </a:cxnLst>
            <a:rect l="0" t="0" r="r" b="b"/>
            <a:pathLst>
              <a:path w="49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3" name="Freeform 51"/>
          <p:cNvSpPr>
            <a:spLocks noEditPoints="1"/>
          </p:cNvSpPr>
          <p:nvPr/>
        </p:nvSpPr>
        <p:spPr bwMode="auto">
          <a:xfrm>
            <a:off x="1637908" y="2301875"/>
            <a:ext cx="84137" cy="63500"/>
          </a:xfrm>
          <a:custGeom>
            <a:avLst/>
            <a:gdLst/>
            <a:ahLst/>
            <a:cxnLst>
              <a:cxn ang="0">
                <a:pos x="143" y="270"/>
              </a:cxn>
              <a:cxn ang="0">
                <a:pos x="131" y="270"/>
              </a:cxn>
              <a:cxn ang="0">
                <a:pos x="3" y="142"/>
              </a:cxn>
              <a:cxn ang="0">
                <a:pos x="3" y="131"/>
              </a:cxn>
              <a:cxn ang="0">
                <a:pos x="131" y="3"/>
              </a:cxn>
              <a:cxn ang="0">
                <a:pos x="143" y="3"/>
              </a:cxn>
              <a:cxn ang="0">
                <a:pos x="271" y="131"/>
              </a:cxn>
              <a:cxn ang="0">
                <a:pos x="271" y="142"/>
              </a:cxn>
              <a:cxn ang="0">
                <a:pos x="143" y="270"/>
              </a:cxn>
              <a:cxn ang="0">
                <a:pos x="259" y="131"/>
              </a:cxn>
              <a:cxn ang="0">
                <a:pos x="259" y="142"/>
              </a:cxn>
              <a:cxn ang="0">
                <a:pos x="131" y="14"/>
              </a:cxn>
              <a:cxn ang="0">
                <a:pos x="143" y="14"/>
              </a:cxn>
              <a:cxn ang="0">
                <a:pos x="15" y="142"/>
              </a:cxn>
              <a:cxn ang="0">
                <a:pos x="15" y="131"/>
              </a:cxn>
              <a:cxn ang="0">
                <a:pos x="143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4" h="273">
                <a:moveTo>
                  <a:pt x="143" y="270"/>
                </a:moveTo>
                <a:cubicBezTo>
                  <a:pt x="139" y="273"/>
                  <a:pt x="134" y="273"/>
                  <a:pt x="131" y="270"/>
                </a:cubicBezTo>
                <a:lnTo>
                  <a:pt x="3" y="142"/>
                </a:lnTo>
                <a:cubicBezTo>
                  <a:pt x="0" y="139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3" y="3"/>
                </a:cubicBezTo>
                <a:lnTo>
                  <a:pt x="271" y="131"/>
                </a:lnTo>
                <a:cubicBezTo>
                  <a:pt x="274" y="134"/>
                  <a:pt x="274" y="139"/>
                  <a:pt x="271" y="142"/>
                </a:cubicBezTo>
                <a:lnTo>
                  <a:pt x="143" y="270"/>
                </a:lnTo>
                <a:close/>
                <a:moveTo>
                  <a:pt x="259" y="131"/>
                </a:moveTo>
                <a:lnTo>
                  <a:pt x="259" y="142"/>
                </a:lnTo>
                <a:lnTo>
                  <a:pt x="131" y="14"/>
                </a:lnTo>
                <a:lnTo>
                  <a:pt x="143" y="14"/>
                </a:lnTo>
                <a:lnTo>
                  <a:pt x="15" y="142"/>
                </a:lnTo>
                <a:lnTo>
                  <a:pt x="15" y="131"/>
                </a:lnTo>
                <a:lnTo>
                  <a:pt x="143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4" name="Freeform 52"/>
          <p:cNvSpPr>
            <a:spLocks/>
          </p:cNvSpPr>
          <p:nvPr/>
        </p:nvSpPr>
        <p:spPr bwMode="auto">
          <a:xfrm>
            <a:off x="2034783" y="2162175"/>
            <a:ext cx="77787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8"/>
              </a:cxn>
            </a:cxnLst>
            <a:rect l="0" t="0" r="r" b="b"/>
            <a:pathLst>
              <a:path w="49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5" name="Freeform 53"/>
          <p:cNvSpPr>
            <a:spLocks noEditPoints="1"/>
          </p:cNvSpPr>
          <p:nvPr/>
        </p:nvSpPr>
        <p:spPr bwMode="auto">
          <a:xfrm>
            <a:off x="2031608" y="2160588"/>
            <a:ext cx="82550" cy="63500"/>
          </a:xfrm>
          <a:custGeom>
            <a:avLst/>
            <a:gdLst/>
            <a:ahLst/>
            <a:cxnLst>
              <a:cxn ang="0">
                <a:pos x="143" y="271"/>
              </a:cxn>
              <a:cxn ang="0">
                <a:pos x="131" y="271"/>
              </a:cxn>
              <a:cxn ang="0">
                <a:pos x="3" y="143"/>
              </a:cxn>
              <a:cxn ang="0">
                <a:pos x="3" y="131"/>
              </a:cxn>
              <a:cxn ang="0">
                <a:pos x="131" y="3"/>
              </a:cxn>
              <a:cxn ang="0">
                <a:pos x="143" y="3"/>
              </a:cxn>
              <a:cxn ang="0">
                <a:pos x="271" y="131"/>
              </a:cxn>
              <a:cxn ang="0">
                <a:pos x="271" y="143"/>
              </a:cxn>
              <a:cxn ang="0">
                <a:pos x="143" y="271"/>
              </a:cxn>
              <a:cxn ang="0">
                <a:pos x="259" y="131"/>
              </a:cxn>
              <a:cxn ang="0">
                <a:pos x="259" y="143"/>
              </a:cxn>
              <a:cxn ang="0">
                <a:pos x="131" y="15"/>
              </a:cxn>
              <a:cxn ang="0">
                <a:pos x="143" y="15"/>
              </a:cxn>
              <a:cxn ang="0">
                <a:pos x="15" y="143"/>
              </a:cxn>
              <a:cxn ang="0">
                <a:pos x="15" y="131"/>
              </a:cxn>
              <a:cxn ang="0">
                <a:pos x="143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4" h="274">
                <a:moveTo>
                  <a:pt x="143" y="271"/>
                </a:moveTo>
                <a:cubicBezTo>
                  <a:pt x="139" y="274"/>
                  <a:pt x="134" y="274"/>
                  <a:pt x="131" y="271"/>
                </a:cubicBezTo>
                <a:lnTo>
                  <a:pt x="3" y="143"/>
                </a:lnTo>
                <a:cubicBezTo>
                  <a:pt x="0" y="140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3" y="3"/>
                </a:cubicBezTo>
                <a:lnTo>
                  <a:pt x="271" y="131"/>
                </a:lnTo>
                <a:cubicBezTo>
                  <a:pt x="274" y="134"/>
                  <a:pt x="274" y="140"/>
                  <a:pt x="271" y="143"/>
                </a:cubicBezTo>
                <a:lnTo>
                  <a:pt x="143" y="271"/>
                </a:lnTo>
                <a:close/>
                <a:moveTo>
                  <a:pt x="259" y="131"/>
                </a:moveTo>
                <a:lnTo>
                  <a:pt x="259" y="143"/>
                </a:lnTo>
                <a:lnTo>
                  <a:pt x="131" y="15"/>
                </a:lnTo>
                <a:lnTo>
                  <a:pt x="143" y="15"/>
                </a:lnTo>
                <a:lnTo>
                  <a:pt x="15" y="143"/>
                </a:lnTo>
                <a:lnTo>
                  <a:pt x="15" y="131"/>
                </a:lnTo>
                <a:lnTo>
                  <a:pt x="143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6" name="Freeform 54"/>
          <p:cNvSpPr>
            <a:spLocks/>
          </p:cNvSpPr>
          <p:nvPr/>
        </p:nvSpPr>
        <p:spPr bwMode="auto">
          <a:xfrm>
            <a:off x="3273033" y="2071688"/>
            <a:ext cx="77787" cy="58737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7"/>
              </a:cxn>
            </a:cxnLst>
            <a:rect l="0" t="0" r="r" b="b"/>
            <a:pathLst>
              <a:path w="49" h="37">
                <a:moveTo>
                  <a:pt x="24" y="37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7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7" name="Freeform 55"/>
          <p:cNvSpPr>
            <a:spLocks noEditPoints="1"/>
          </p:cNvSpPr>
          <p:nvPr/>
        </p:nvSpPr>
        <p:spPr bwMode="auto">
          <a:xfrm>
            <a:off x="3269858" y="2068513"/>
            <a:ext cx="82550" cy="65087"/>
          </a:xfrm>
          <a:custGeom>
            <a:avLst/>
            <a:gdLst/>
            <a:ahLst/>
            <a:cxnLst>
              <a:cxn ang="0">
                <a:pos x="143" y="271"/>
              </a:cxn>
              <a:cxn ang="0">
                <a:pos x="131" y="271"/>
              </a:cxn>
              <a:cxn ang="0">
                <a:pos x="3" y="143"/>
              </a:cxn>
              <a:cxn ang="0">
                <a:pos x="3" y="131"/>
              </a:cxn>
              <a:cxn ang="0">
                <a:pos x="131" y="3"/>
              </a:cxn>
              <a:cxn ang="0">
                <a:pos x="143" y="3"/>
              </a:cxn>
              <a:cxn ang="0">
                <a:pos x="271" y="131"/>
              </a:cxn>
              <a:cxn ang="0">
                <a:pos x="271" y="143"/>
              </a:cxn>
              <a:cxn ang="0">
                <a:pos x="143" y="271"/>
              </a:cxn>
              <a:cxn ang="0">
                <a:pos x="259" y="131"/>
              </a:cxn>
              <a:cxn ang="0">
                <a:pos x="259" y="143"/>
              </a:cxn>
              <a:cxn ang="0">
                <a:pos x="131" y="15"/>
              </a:cxn>
              <a:cxn ang="0">
                <a:pos x="143" y="15"/>
              </a:cxn>
              <a:cxn ang="0">
                <a:pos x="15" y="143"/>
              </a:cxn>
              <a:cxn ang="0">
                <a:pos x="15" y="131"/>
              </a:cxn>
              <a:cxn ang="0">
                <a:pos x="143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4" h="274">
                <a:moveTo>
                  <a:pt x="143" y="271"/>
                </a:moveTo>
                <a:cubicBezTo>
                  <a:pt x="140" y="274"/>
                  <a:pt x="134" y="274"/>
                  <a:pt x="131" y="271"/>
                </a:cubicBezTo>
                <a:lnTo>
                  <a:pt x="3" y="143"/>
                </a:lnTo>
                <a:cubicBezTo>
                  <a:pt x="0" y="140"/>
                  <a:pt x="0" y="135"/>
                  <a:pt x="3" y="131"/>
                </a:cubicBezTo>
                <a:lnTo>
                  <a:pt x="131" y="3"/>
                </a:lnTo>
                <a:cubicBezTo>
                  <a:pt x="134" y="0"/>
                  <a:pt x="140" y="0"/>
                  <a:pt x="143" y="3"/>
                </a:cubicBezTo>
                <a:lnTo>
                  <a:pt x="271" y="131"/>
                </a:lnTo>
                <a:cubicBezTo>
                  <a:pt x="274" y="135"/>
                  <a:pt x="274" y="140"/>
                  <a:pt x="271" y="143"/>
                </a:cubicBezTo>
                <a:lnTo>
                  <a:pt x="143" y="271"/>
                </a:lnTo>
                <a:close/>
                <a:moveTo>
                  <a:pt x="259" y="131"/>
                </a:moveTo>
                <a:lnTo>
                  <a:pt x="259" y="143"/>
                </a:lnTo>
                <a:lnTo>
                  <a:pt x="131" y="15"/>
                </a:lnTo>
                <a:lnTo>
                  <a:pt x="143" y="15"/>
                </a:lnTo>
                <a:lnTo>
                  <a:pt x="15" y="143"/>
                </a:lnTo>
                <a:lnTo>
                  <a:pt x="15" y="131"/>
                </a:lnTo>
                <a:lnTo>
                  <a:pt x="143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8" name="Freeform 56"/>
          <p:cNvSpPr>
            <a:spLocks/>
          </p:cNvSpPr>
          <p:nvPr/>
        </p:nvSpPr>
        <p:spPr bwMode="auto">
          <a:xfrm>
            <a:off x="771133" y="3578225"/>
            <a:ext cx="77787" cy="6032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49" y="38"/>
              </a:cxn>
              <a:cxn ang="0">
                <a:pos x="0" y="38"/>
              </a:cxn>
              <a:cxn ang="0">
                <a:pos x="25" y="0"/>
              </a:cxn>
            </a:cxnLst>
            <a:rect l="0" t="0" r="r" b="b"/>
            <a:pathLst>
              <a:path w="49" h="38">
                <a:moveTo>
                  <a:pt x="25" y="0"/>
                </a:moveTo>
                <a:lnTo>
                  <a:pt x="49" y="38"/>
                </a:lnTo>
                <a:lnTo>
                  <a:pt x="0" y="38"/>
                </a:lnTo>
                <a:lnTo>
                  <a:pt x="25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Freeform 57"/>
          <p:cNvSpPr>
            <a:spLocks/>
          </p:cNvSpPr>
          <p:nvPr/>
        </p:nvSpPr>
        <p:spPr bwMode="auto">
          <a:xfrm>
            <a:off x="780658" y="3546475"/>
            <a:ext cx="77787" cy="603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38"/>
              </a:cxn>
              <a:cxn ang="0">
                <a:pos x="0" y="38"/>
              </a:cxn>
              <a:cxn ang="0">
                <a:pos x="24" y="0"/>
              </a:cxn>
            </a:cxnLst>
            <a:rect l="0" t="0" r="r" b="b"/>
            <a:pathLst>
              <a:path w="49" h="38">
                <a:moveTo>
                  <a:pt x="24" y="0"/>
                </a:moveTo>
                <a:lnTo>
                  <a:pt x="49" y="38"/>
                </a:lnTo>
                <a:lnTo>
                  <a:pt x="0" y="38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0" name="Freeform 58"/>
          <p:cNvSpPr>
            <a:spLocks/>
          </p:cNvSpPr>
          <p:nvPr/>
        </p:nvSpPr>
        <p:spPr bwMode="auto">
          <a:xfrm>
            <a:off x="788595" y="3348038"/>
            <a:ext cx="77788" cy="6032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49" y="38"/>
              </a:cxn>
              <a:cxn ang="0">
                <a:pos x="0" y="38"/>
              </a:cxn>
              <a:cxn ang="0">
                <a:pos x="25" y="0"/>
              </a:cxn>
            </a:cxnLst>
            <a:rect l="0" t="0" r="r" b="b"/>
            <a:pathLst>
              <a:path w="49" h="38">
                <a:moveTo>
                  <a:pt x="25" y="0"/>
                </a:moveTo>
                <a:lnTo>
                  <a:pt x="49" y="38"/>
                </a:lnTo>
                <a:lnTo>
                  <a:pt x="0" y="38"/>
                </a:lnTo>
                <a:lnTo>
                  <a:pt x="25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1" name="Freeform 59"/>
          <p:cNvSpPr>
            <a:spLocks/>
          </p:cNvSpPr>
          <p:nvPr/>
        </p:nvSpPr>
        <p:spPr bwMode="auto">
          <a:xfrm>
            <a:off x="815583" y="3130550"/>
            <a:ext cx="77787" cy="603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38"/>
              </a:cxn>
              <a:cxn ang="0">
                <a:pos x="0" y="38"/>
              </a:cxn>
              <a:cxn ang="0">
                <a:pos x="24" y="0"/>
              </a:cxn>
            </a:cxnLst>
            <a:rect l="0" t="0" r="r" b="b"/>
            <a:pathLst>
              <a:path w="49" h="38">
                <a:moveTo>
                  <a:pt x="24" y="0"/>
                </a:moveTo>
                <a:lnTo>
                  <a:pt x="49" y="38"/>
                </a:lnTo>
                <a:lnTo>
                  <a:pt x="0" y="38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2" name="Freeform 60"/>
          <p:cNvSpPr>
            <a:spLocks/>
          </p:cNvSpPr>
          <p:nvPr/>
        </p:nvSpPr>
        <p:spPr bwMode="auto">
          <a:xfrm>
            <a:off x="867970" y="2971800"/>
            <a:ext cx="77788" cy="603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38"/>
              </a:cxn>
              <a:cxn ang="0">
                <a:pos x="0" y="38"/>
              </a:cxn>
              <a:cxn ang="0">
                <a:pos x="24" y="0"/>
              </a:cxn>
            </a:cxnLst>
            <a:rect l="0" t="0" r="r" b="b"/>
            <a:pathLst>
              <a:path w="49" h="38">
                <a:moveTo>
                  <a:pt x="24" y="0"/>
                </a:moveTo>
                <a:lnTo>
                  <a:pt x="49" y="38"/>
                </a:lnTo>
                <a:lnTo>
                  <a:pt x="0" y="38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Freeform 61"/>
          <p:cNvSpPr>
            <a:spLocks/>
          </p:cNvSpPr>
          <p:nvPr/>
        </p:nvSpPr>
        <p:spPr bwMode="auto">
          <a:xfrm>
            <a:off x="964808" y="2795588"/>
            <a:ext cx="77787" cy="603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38"/>
              </a:cxn>
              <a:cxn ang="0">
                <a:pos x="0" y="38"/>
              </a:cxn>
              <a:cxn ang="0">
                <a:pos x="24" y="0"/>
              </a:cxn>
            </a:cxnLst>
            <a:rect l="0" t="0" r="r" b="b"/>
            <a:pathLst>
              <a:path w="49" h="38">
                <a:moveTo>
                  <a:pt x="24" y="0"/>
                </a:moveTo>
                <a:lnTo>
                  <a:pt x="49" y="38"/>
                </a:lnTo>
                <a:lnTo>
                  <a:pt x="0" y="38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Freeform 62"/>
          <p:cNvSpPr>
            <a:spLocks/>
          </p:cNvSpPr>
          <p:nvPr/>
        </p:nvSpPr>
        <p:spPr bwMode="auto">
          <a:xfrm>
            <a:off x="1156895" y="2589213"/>
            <a:ext cx="77788" cy="603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38"/>
              </a:cxn>
              <a:cxn ang="0">
                <a:pos x="0" y="38"/>
              </a:cxn>
              <a:cxn ang="0">
                <a:pos x="24" y="0"/>
              </a:cxn>
            </a:cxnLst>
            <a:rect l="0" t="0" r="r" b="b"/>
            <a:pathLst>
              <a:path w="49" h="38">
                <a:moveTo>
                  <a:pt x="24" y="0"/>
                </a:moveTo>
                <a:lnTo>
                  <a:pt x="49" y="38"/>
                </a:lnTo>
                <a:lnTo>
                  <a:pt x="0" y="38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5" name="Freeform 63"/>
          <p:cNvSpPr>
            <a:spLocks/>
          </p:cNvSpPr>
          <p:nvPr/>
        </p:nvSpPr>
        <p:spPr bwMode="auto">
          <a:xfrm>
            <a:off x="1595045" y="2365375"/>
            <a:ext cx="76200" cy="603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38"/>
              </a:cxn>
              <a:cxn ang="0">
                <a:pos x="0" y="38"/>
              </a:cxn>
              <a:cxn ang="0">
                <a:pos x="24" y="0"/>
              </a:cxn>
            </a:cxnLst>
            <a:rect l="0" t="0" r="r" b="b"/>
            <a:pathLst>
              <a:path w="48" h="38">
                <a:moveTo>
                  <a:pt x="24" y="0"/>
                </a:moveTo>
                <a:lnTo>
                  <a:pt x="48" y="38"/>
                </a:lnTo>
                <a:lnTo>
                  <a:pt x="0" y="38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6" name="Freeform 64"/>
          <p:cNvSpPr>
            <a:spLocks/>
          </p:cNvSpPr>
          <p:nvPr/>
        </p:nvSpPr>
        <p:spPr bwMode="auto">
          <a:xfrm>
            <a:off x="1996683" y="2214563"/>
            <a:ext cx="77787" cy="6032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49" y="38"/>
              </a:cxn>
              <a:cxn ang="0">
                <a:pos x="0" y="38"/>
              </a:cxn>
              <a:cxn ang="0">
                <a:pos x="25" y="0"/>
              </a:cxn>
            </a:cxnLst>
            <a:rect l="0" t="0" r="r" b="b"/>
            <a:pathLst>
              <a:path w="49" h="38">
                <a:moveTo>
                  <a:pt x="25" y="0"/>
                </a:moveTo>
                <a:lnTo>
                  <a:pt x="49" y="38"/>
                </a:lnTo>
                <a:lnTo>
                  <a:pt x="0" y="38"/>
                </a:lnTo>
                <a:lnTo>
                  <a:pt x="25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7" name="Freeform 65"/>
          <p:cNvSpPr>
            <a:spLocks/>
          </p:cNvSpPr>
          <p:nvPr/>
        </p:nvSpPr>
        <p:spPr bwMode="auto">
          <a:xfrm>
            <a:off x="2407845" y="2141538"/>
            <a:ext cx="77788" cy="6032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49" y="38"/>
              </a:cxn>
              <a:cxn ang="0">
                <a:pos x="0" y="38"/>
              </a:cxn>
              <a:cxn ang="0">
                <a:pos x="25" y="0"/>
              </a:cxn>
            </a:cxnLst>
            <a:rect l="0" t="0" r="r" b="b"/>
            <a:pathLst>
              <a:path w="49" h="38">
                <a:moveTo>
                  <a:pt x="25" y="0"/>
                </a:moveTo>
                <a:lnTo>
                  <a:pt x="49" y="38"/>
                </a:lnTo>
                <a:lnTo>
                  <a:pt x="0" y="38"/>
                </a:lnTo>
                <a:lnTo>
                  <a:pt x="25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8" name="Freeform 66"/>
          <p:cNvSpPr>
            <a:spLocks/>
          </p:cNvSpPr>
          <p:nvPr/>
        </p:nvSpPr>
        <p:spPr bwMode="auto">
          <a:xfrm>
            <a:off x="785420" y="3536950"/>
            <a:ext cx="77788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8"/>
              </a:cxn>
            </a:cxnLst>
            <a:rect l="0" t="0" r="r" b="b"/>
            <a:pathLst>
              <a:path w="49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Freeform 67"/>
          <p:cNvSpPr>
            <a:spLocks/>
          </p:cNvSpPr>
          <p:nvPr/>
        </p:nvSpPr>
        <p:spPr bwMode="auto">
          <a:xfrm>
            <a:off x="812408" y="3317875"/>
            <a:ext cx="77787" cy="60325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0" y="19"/>
              </a:cxn>
              <a:cxn ang="0">
                <a:pos x="25" y="0"/>
              </a:cxn>
              <a:cxn ang="0">
                <a:pos x="49" y="19"/>
              </a:cxn>
              <a:cxn ang="0">
                <a:pos x="25" y="38"/>
              </a:cxn>
            </a:cxnLst>
            <a:rect l="0" t="0" r="r" b="b"/>
            <a:pathLst>
              <a:path w="49" h="38">
                <a:moveTo>
                  <a:pt x="25" y="38"/>
                </a:moveTo>
                <a:lnTo>
                  <a:pt x="0" y="19"/>
                </a:lnTo>
                <a:lnTo>
                  <a:pt x="25" y="0"/>
                </a:lnTo>
                <a:lnTo>
                  <a:pt x="49" y="19"/>
                </a:lnTo>
                <a:lnTo>
                  <a:pt x="25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Freeform 68"/>
          <p:cNvSpPr>
            <a:spLocks/>
          </p:cNvSpPr>
          <p:nvPr/>
        </p:nvSpPr>
        <p:spPr bwMode="auto">
          <a:xfrm>
            <a:off x="867970" y="3036888"/>
            <a:ext cx="77788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8"/>
              </a:cxn>
            </a:cxnLst>
            <a:rect l="0" t="0" r="r" b="b"/>
            <a:pathLst>
              <a:path w="49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1" name="Freeform 69"/>
          <p:cNvSpPr>
            <a:spLocks/>
          </p:cNvSpPr>
          <p:nvPr/>
        </p:nvSpPr>
        <p:spPr bwMode="auto">
          <a:xfrm>
            <a:off x="963220" y="2854325"/>
            <a:ext cx="77788" cy="60325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0" y="19"/>
              </a:cxn>
              <a:cxn ang="0">
                <a:pos x="24" y="0"/>
              </a:cxn>
              <a:cxn ang="0">
                <a:pos x="49" y="19"/>
              </a:cxn>
              <a:cxn ang="0">
                <a:pos x="24" y="38"/>
              </a:cxn>
            </a:cxnLst>
            <a:rect l="0" t="0" r="r" b="b"/>
            <a:pathLst>
              <a:path w="49" h="38">
                <a:moveTo>
                  <a:pt x="24" y="38"/>
                </a:moveTo>
                <a:lnTo>
                  <a:pt x="0" y="19"/>
                </a:lnTo>
                <a:lnTo>
                  <a:pt x="24" y="0"/>
                </a:lnTo>
                <a:lnTo>
                  <a:pt x="49" y="19"/>
                </a:lnTo>
                <a:lnTo>
                  <a:pt x="24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2" name="Freeform 70"/>
          <p:cNvSpPr>
            <a:spLocks/>
          </p:cNvSpPr>
          <p:nvPr/>
        </p:nvSpPr>
        <p:spPr bwMode="auto">
          <a:xfrm>
            <a:off x="1180708" y="2633663"/>
            <a:ext cx="77787" cy="60325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0" y="19"/>
              </a:cxn>
              <a:cxn ang="0">
                <a:pos x="25" y="0"/>
              </a:cxn>
              <a:cxn ang="0">
                <a:pos x="49" y="19"/>
              </a:cxn>
              <a:cxn ang="0">
                <a:pos x="25" y="38"/>
              </a:cxn>
            </a:cxnLst>
            <a:rect l="0" t="0" r="r" b="b"/>
            <a:pathLst>
              <a:path w="49" h="38">
                <a:moveTo>
                  <a:pt x="25" y="38"/>
                </a:moveTo>
                <a:lnTo>
                  <a:pt x="0" y="19"/>
                </a:lnTo>
                <a:lnTo>
                  <a:pt x="25" y="0"/>
                </a:lnTo>
                <a:lnTo>
                  <a:pt x="49" y="19"/>
                </a:lnTo>
                <a:lnTo>
                  <a:pt x="25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Freeform 71"/>
          <p:cNvSpPr>
            <a:spLocks/>
          </p:cNvSpPr>
          <p:nvPr/>
        </p:nvSpPr>
        <p:spPr bwMode="auto">
          <a:xfrm>
            <a:off x="1590283" y="2468563"/>
            <a:ext cx="77787" cy="60325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0" y="19"/>
              </a:cxn>
              <a:cxn ang="0">
                <a:pos x="25" y="0"/>
              </a:cxn>
              <a:cxn ang="0">
                <a:pos x="49" y="19"/>
              </a:cxn>
              <a:cxn ang="0">
                <a:pos x="25" y="38"/>
              </a:cxn>
            </a:cxnLst>
            <a:rect l="0" t="0" r="r" b="b"/>
            <a:pathLst>
              <a:path w="49" h="38">
                <a:moveTo>
                  <a:pt x="25" y="38"/>
                </a:moveTo>
                <a:lnTo>
                  <a:pt x="0" y="19"/>
                </a:lnTo>
                <a:lnTo>
                  <a:pt x="25" y="0"/>
                </a:lnTo>
                <a:lnTo>
                  <a:pt x="49" y="19"/>
                </a:lnTo>
                <a:lnTo>
                  <a:pt x="25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4" name="Freeform 72"/>
          <p:cNvSpPr>
            <a:spLocks/>
          </p:cNvSpPr>
          <p:nvPr/>
        </p:nvSpPr>
        <p:spPr bwMode="auto">
          <a:xfrm>
            <a:off x="1999858" y="2281238"/>
            <a:ext cx="77787" cy="60325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0" y="19"/>
              </a:cxn>
              <a:cxn ang="0">
                <a:pos x="25" y="0"/>
              </a:cxn>
              <a:cxn ang="0">
                <a:pos x="49" y="19"/>
              </a:cxn>
              <a:cxn ang="0">
                <a:pos x="25" y="38"/>
              </a:cxn>
            </a:cxnLst>
            <a:rect l="0" t="0" r="r" b="b"/>
            <a:pathLst>
              <a:path w="49" h="38">
                <a:moveTo>
                  <a:pt x="25" y="38"/>
                </a:moveTo>
                <a:lnTo>
                  <a:pt x="0" y="19"/>
                </a:lnTo>
                <a:lnTo>
                  <a:pt x="25" y="0"/>
                </a:lnTo>
                <a:lnTo>
                  <a:pt x="49" y="19"/>
                </a:lnTo>
                <a:lnTo>
                  <a:pt x="25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5" name="Freeform 73"/>
          <p:cNvSpPr>
            <a:spLocks/>
          </p:cNvSpPr>
          <p:nvPr/>
        </p:nvSpPr>
        <p:spPr bwMode="auto">
          <a:xfrm>
            <a:off x="3228583" y="2097088"/>
            <a:ext cx="77787" cy="60325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0" y="19"/>
              </a:cxn>
              <a:cxn ang="0">
                <a:pos x="25" y="0"/>
              </a:cxn>
              <a:cxn ang="0">
                <a:pos x="49" y="19"/>
              </a:cxn>
              <a:cxn ang="0">
                <a:pos x="25" y="38"/>
              </a:cxn>
            </a:cxnLst>
            <a:rect l="0" t="0" r="r" b="b"/>
            <a:pathLst>
              <a:path w="49" h="38">
                <a:moveTo>
                  <a:pt x="25" y="38"/>
                </a:moveTo>
                <a:lnTo>
                  <a:pt x="0" y="19"/>
                </a:lnTo>
                <a:lnTo>
                  <a:pt x="25" y="0"/>
                </a:lnTo>
                <a:lnTo>
                  <a:pt x="49" y="19"/>
                </a:lnTo>
                <a:lnTo>
                  <a:pt x="25" y="3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6" name="Rectangle 74"/>
          <p:cNvSpPr>
            <a:spLocks noChangeArrowheads="1"/>
          </p:cNvSpPr>
          <p:nvPr/>
        </p:nvSpPr>
        <p:spPr bwMode="auto">
          <a:xfrm>
            <a:off x="634608" y="38401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/>
            <a:r>
              <a:rPr lang="en-US" sz="1000" b="1">
                <a:solidFill>
                  <a:schemeClr val="bg1"/>
                </a:solidFill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87" name="Rectangle 75"/>
          <p:cNvSpPr>
            <a:spLocks noChangeArrowheads="1"/>
          </p:cNvSpPr>
          <p:nvPr/>
        </p:nvSpPr>
        <p:spPr bwMode="auto">
          <a:xfrm>
            <a:off x="564758" y="3476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/>
            <a:r>
              <a:rPr lang="en-US" sz="1000" b="1">
                <a:solidFill>
                  <a:schemeClr val="bg1"/>
                </a:solidFill>
              </a:rPr>
              <a:t>20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88" name="Rectangle 76"/>
          <p:cNvSpPr>
            <a:spLocks noChangeArrowheads="1"/>
          </p:cNvSpPr>
          <p:nvPr/>
        </p:nvSpPr>
        <p:spPr bwMode="auto">
          <a:xfrm>
            <a:off x="564758" y="3113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/>
            <a:r>
              <a:rPr lang="en-US" sz="1000" b="1">
                <a:solidFill>
                  <a:schemeClr val="bg1"/>
                </a:solidFill>
              </a:rPr>
              <a:t>40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89" name="Rectangle 77"/>
          <p:cNvSpPr>
            <a:spLocks noChangeArrowheads="1"/>
          </p:cNvSpPr>
          <p:nvPr/>
        </p:nvSpPr>
        <p:spPr bwMode="auto">
          <a:xfrm>
            <a:off x="577458" y="27495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/>
            <a:r>
              <a:rPr lang="en-US" sz="900" b="1">
                <a:solidFill>
                  <a:schemeClr val="bg1"/>
                </a:solidFill>
              </a:rPr>
              <a:t>60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0" name="Rectangle 78"/>
          <p:cNvSpPr>
            <a:spLocks noChangeArrowheads="1"/>
          </p:cNvSpPr>
          <p:nvPr/>
        </p:nvSpPr>
        <p:spPr bwMode="auto">
          <a:xfrm>
            <a:off x="564758" y="23844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/>
            <a:r>
              <a:rPr lang="en-US" sz="1000" b="1">
                <a:solidFill>
                  <a:schemeClr val="bg1"/>
                </a:solidFill>
              </a:rPr>
              <a:t>80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1" name="Rectangle 79"/>
          <p:cNvSpPr>
            <a:spLocks noChangeArrowheads="1"/>
          </p:cNvSpPr>
          <p:nvPr/>
        </p:nvSpPr>
        <p:spPr bwMode="auto">
          <a:xfrm>
            <a:off x="494908" y="20208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/>
            <a:r>
              <a:rPr lang="en-US" sz="1000" b="1">
                <a:solidFill>
                  <a:schemeClr val="bg1"/>
                </a:solidFill>
              </a:rPr>
              <a:t>100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774308" y="39862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1126733" y="3986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1542658" y="3986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60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1952233" y="3986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90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6" name="Rectangle 84"/>
          <p:cNvSpPr>
            <a:spLocks noChangeArrowheads="1"/>
          </p:cNvSpPr>
          <p:nvPr/>
        </p:nvSpPr>
        <p:spPr bwMode="auto">
          <a:xfrm>
            <a:off x="2318945" y="39862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120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2728520" y="39862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150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8" name="Rectangle 86"/>
          <p:cNvSpPr>
            <a:spLocks noChangeArrowheads="1"/>
          </p:cNvSpPr>
          <p:nvPr/>
        </p:nvSpPr>
        <p:spPr bwMode="auto">
          <a:xfrm>
            <a:off x="3138095" y="39862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180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99" name="Rectangle 87"/>
          <p:cNvSpPr>
            <a:spLocks noChangeArrowheads="1"/>
          </p:cNvSpPr>
          <p:nvPr/>
        </p:nvSpPr>
        <p:spPr bwMode="auto">
          <a:xfrm>
            <a:off x="3547670" y="39862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chemeClr val="bg1"/>
                </a:solidFill>
              </a:rPr>
              <a:t>210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3957245" y="39862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>
                <a:solidFill>
                  <a:schemeClr val="bg1"/>
                </a:solidFill>
              </a:rPr>
              <a:t>240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002" name="Rectangle 90"/>
          <p:cNvSpPr>
            <a:spLocks noChangeArrowheads="1"/>
          </p:cNvSpPr>
          <p:nvPr/>
        </p:nvSpPr>
        <p:spPr bwMode="auto">
          <a:xfrm>
            <a:off x="2199883" y="4322763"/>
            <a:ext cx="423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rgbClr val="FEEE9E"/>
                </a:solidFill>
                <a:ea typeface="MS PGothic" pitchFamily="34" charset="-128"/>
              </a:rPr>
              <a:t>Days</a:t>
            </a:r>
          </a:p>
        </p:txBody>
      </p:sp>
      <p:sp>
        <p:nvSpPr>
          <p:cNvPr id="39003" name="Freeform 91"/>
          <p:cNvSpPr>
            <a:spLocks/>
          </p:cNvSpPr>
          <p:nvPr/>
        </p:nvSpPr>
        <p:spPr bwMode="auto">
          <a:xfrm>
            <a:off x="3519095" y="2820988"/>
            <a:ext cx="77788" cy="58737"/>
          </a:xfrm>
          <a:custGeom>
            <a:avLst/>
            <a:gdLst/>
            <a:ahLst/>
            <a:cxnLst>
              <a:cxn ang="0">
                <a:pos x="25" y="37"/>
              </a:cxn>
              <a:cxn ang="0">
                <a:pos x="0" y="18"/>
              </a:cxn>
              <a:cxn ang="0">
                <a:pos x="25" y="0"/>
              </a:cxn>
              <a:cxn ang="0">
                <a:pos x="49" y="18"/>
              </a:cxn>
              <a:cxn ang="0">
                <a:pos x="25" y="37"/>
              </a:cxn>
            </a:cxnLst>
            <a:rect l="0" t="0" r="r" b="b"/>
            <a:pathLst>
              <a:path w="49" h="37">
                <a:moveTo>
                  <a:pt x="25" y="37"/>
                </a:moveTo>
                <a:lnTo>
                  <a:pt x="0" y="18"/>
                </a:lnTo>
                <a:lnTo>
                  <a:pt x="25" y="0"/>
                </a:lnTo>
                <a:lnTo>
                  <a:pt x="49" y="18"/>
                </a:lnTo>
                <a:lnTo>
                  <a:pt x="25" y="37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4" name="Freeform 92"/>
          <p:cNvSpPr>
            <a:spLocks noEditPoints="1"/>
          </p:cNvSpPr>
          <p:nvPr/>
        </p:nvSpPr>
        <p:spPr bwMode="auto">
          <a:xfrm>
            <a:off x="3517508" y="2817813"/>
            <a:ext cx="82550" cy="65087"/>
          </a:xfrm>
          <a:custGeom>
            <a:avLst/>
            <a:gdLst/>
            <a:ahLst/>
            <a:cxnLst>
              <a:cxn ang="0">
                <a:pos x="142" y="270"/>
              </a:cxn>
              <a:cxn ang="0">
                <a:pos x="131" y="270"/>
              </a:cxn>
              <a:cxn ang="0">
                <a:pos x="3" y="142"/>
              </a:cxn>
              <a:cxn ang="0">
                <a:pos x="3" y="131"/>
              </a:cxn>
              <a:cxn ang="0">
                <a:pos x="131" y="3"/>
              </a:cxn>
              <a:cxn ang="0">
                <a:pos x="142" y="3"/>
              </a:cxn>
              <a:cxn ang="0">
                <a:pos x="270" y="131"/>
              </a:cxn>
              <a:cxn ang="0">
                <a:pos x="270" y="142"/>
              </a:cxn>
              <a:cxn ang="0">
                <a:pos x="142" y="270"/>
              </a:cxn>
              <a:cxn ang="0">
                <a:pos x="259" y="131"/>
              </a:cxn>
              <a:cxn ang="0">
                <a:pos x="259" y="142"/>
              </a:cxn>
              <a:cxn ang="0">
                <a:pos x="131" y="14"/>
              </a:cxn>
              <a:cxn ang="0">
                <a:pos x="142" y="14"/>
              </a:cxn>
              <a:cxn ang="0">
                <a:pos x="14" y="142"/>
              </a:cxn>
              <a:cxn ang="0">
                <a:pos x="14" y="131"/>
              </a:cxn>
              <a:cxn ang="0">
                <a:pos x="142" y="259"/>
              </a:cxn>
              <a:cxn ang="0">
                <a:pos x="131" y="259"/>
              </a:cxn>
              <a:cxn ang="0">
                <a:pos x="259" y="131"/>
              </a:cxn>
            </a:cxnLst>
            <a:rect l="0" t="0" r="r" b="b"/>
            <a:pathLst>
              <a:path w="273" h="273">
                <a:moveTo>
                  <a:pt x="142" y="270"/>
                </a:moveTo>
                <a:cubicBezTo>
                  <a:pt x="139" y="273"/>
                  <a:pt x="134" y="273"/>
                  <a:pt x="131" y="270"/>
                </a:cubicBezTo>
                <a:lnTo>
                  <a:pt x="3" y="142"/>
                </a:lnTo>
                <a:cubicBezTo>
                  <a:pt x="0" y="139"/>
                  <a:pt x="0" y="134"/>
                  <a:pt x="3" y="131"/>
                </a:cubicBezTo>
                <a:lnTo>
                  <a:pt x="131" y="3"/>
                </a:lnTo>
                <a:cubicBezTo>
                  <a:pt x="134" y="0"/>
                  <a:pt x="139" y="0"/>
                  <a:pt x="142" y="3"/>
                </a:cubicBezTo>
                <a:lnTo>
                  <a:pt x="270" y="131"/>
                </a:lnTo>
                <a:cubicBezTo>
                  <a:pt x="273" y="134"/>
                  <a:pt x="273" y="139"/>
                  <a:pt x="270" y="142"/>
                </a:cubicBezTo>
                <a:lnTo>
                  <a:pt x="142" y="270"/>
                </a:lnTo>
                <a:close/>
                <a:moveTo>
                  <a:pt x="259" y="131"/>
                </a:moveTo>
                <a:lnTo>
                  <a:pt x="259" y="142"/>
                </a:lnTo>
                <a:lnTo>
                  <a:pt x="131" y="14"/>
                </a:lnTo>
                <a:lnTo>
                  <a:pt x="142" y="14"/>
                </a:lnTo>
                <a:lnTo>
                  <a:pt x="14" y="142"/>
                </a:lnTo>
                <a:lnTo>
                  <a:pt x="14" y="131"/>
                </a:lnTo>
                <a:lnTo>
                  <a:pt x="142" y="259"/>
                </a:lnTo>
                <a:lnTo>
                  <a:pt x="131" y="259"/>
                </a:lnTo>
                <a:lnTo>
                  <a:pt x="259" y="131"/>
                </a:lnTo>
                <a:close/>
              </a:path>
            </a:pathLst>
          </a:custGeom>
          <a:solidFill>
            <a:srgbClr val="4A7EBB"/>
          </a:solidFill>
          <a:ln w="4763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5" name="Rectangle 93"/>
          <p:cNvSpPr>
            <a:spLocks noChangeArrowheads="1"/>
          </p:cNvSpPr>
          <p:nvPr/>
        </p:nvSpPr>
        <p:spPr bwMode="auto">
          <a:xfrm>
            <a:off x="3634983" y="2774950"/>
            <a:ext cx="534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 dirty="0">
                <a:solidFill>
                  <a:schemeClr val="bg1"/>
                </a:solidFill>
              </a:rPr>
              <a:t>Resolute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006" name="Freeform 94"/>
          <p:cNvSpPr>
            <a:spLocks/>
          </p:cNvSpPr>
          <p:nvPr/>
        </p:nvSpPr>
        <p:spPr bwMode="auto">
          <a:xfrm>
            <a:off x="3517508" y="2984500"/>
            <a:ext cx="77787" cy="603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38"/>
              </a:cxn>
              <a:cxn ang="0">
                <a:pos x="0" y="38"/>
              </a:cxn>
              <a:cxn ang="0">
                <a:pos x="24" y="0"/>
              </a:cxn>
            </a:cxnLst>
            <a:rect l="0" t="0" r="r" b="b"/>
            <a:pathLst>
              <a:path w="49" h="38">
                <a:moveTo>
                  <a:pt x="24" y="0"/>
                </a:moveTo>
                <a:lnTo>
                  <a:pt x="49" y="38"/>
                </a:lnTo>
                <a:lnTo>
                  <a:pt x="0" y="38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7" name="Rectangle 95"/>
          <p:cNvSpPr>
            <a:spLocks noChangeArrowheads="1"/>
          </p:cNvSpPr>
          <p:nvPr/>
        </p:nvSpPr>
        <p:spPr bwMode="auto">
          <a:xfrm>
            <a:off x="3634983" y="2938463"/>
            <a:ext cx="525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 dirty="0">
                <a:solidFill>
                  <a:schemeClr val="bg1"/>
                </a:solidFill>
              </a:rPr>
              <a:t>Xience 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008" name="Freeform 96"/>
          <p:cNvSpPr>
            <a:spLocks/>
          </p:cNvSpPr>
          <p:nvPr/>
        </p:nvSpPr>
        <p:spPr bwMode="auto">
          <a:xfrm>
            <a:off x="3517508" y="3146425"/>
            <a:ext cx="77787" cy="58738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0" y="18"/>
              </a:cxn>
              <a:cxn ang="0">
                <a:pos x="24" y="0"/>
              </a:cxn>
              <a:cxn ang="0">
                <a:pos x="49" y="18"/>
              </a:cxn>
              <a:cxn ang="0">
                <a:pos x="24" y="37"/>
              </a:cxn>
            </a:cxnLst>
            <a:rect l="0" t="0" r="r" b="b"/>
            <a:pathLst>
              <a:path w="49" h="37">
                <a:moveTo>
                  <a:pt x="24" y="37"/>
                </a:moveTo>
                <a:lnTo>
                  <a:pt x="0" y="18"/>
                </a:lnTo>
                <a:lnTo>
                  <a:pt x="24" y="0"/>
                </a:lnTo>
                <a:lnTo>
                  <a:pt x="49" y="18"/>
                </a:lnTo>
                <a:lnTo>
                  <a:pt x="24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9" name="Rectangle 97"/>
          <p:cNvSpPr>
            <a:spLocks noChangeArrowheads="1"/>
          </p:cNvSpPr>
          <p:nvPr/>
        </p:nvSpPr>
        <p:spPr bwMode="auto">
          <a:xfrm>
            <a:off x="3634983" y="3095625"/>
            <a:ext cx="42800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 dirty="0" smtClean="0">
                <a:solidFill>
                  <a:schemeClr val="bg1"/>
                </a:solidFill>
              </a:rPr>
              <a:t>BioNIR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010" name="Freeform 98"/>
          <p:cNvSpPr>
            <a:spLocks/>
          </p:cNvSpPr>
          <p:nvPr/>
        </p:nvSpPr>
        <p:spPr bwMode="auto">
          <a:xfrm>
            <a:off x="3488933" y="3333750"/>
            <a:ext cx="134937" cy="111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1" name="Rectangle 99"/>
          <p:cNvSpPr>
            <a:spLocks noChangeArrowheads="1"/>
          </p:cNvSpPr>
          <p:nvPr/>
        </p:nvSpPr>
        <p:spPr bwMode="auto">
          <a:xfrm>
            <a:off x="3634983" y="3262313"/>
            <a:ext cx="5850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 dirty="0" smtClean="0">
                <a:solidFill>
                  <a:schemeClr val="bg1"/>
                </a:solidFill>
              </a:rPr>
              <a:t>BioNIR </a:t>
            </a:r>
            <a:r>
              <a:rPr lang="en-US" sz="1000" b="1" dirty="0">
                <a:solidFill>
                  <a:schemeClr val="bg1"/>
                </a:solidFill>
              </a:rPr>
              <a:t>fit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012" name="Rectangle 100"/>
          <p:cNvSpPr>
            <a:spLocks noChangeArrowheads="1"/>
          </p:cNvSpPr>
          <p:nvPr/>
        </p:nvSpPr>
        <p:spPr bwMode="auto">
          <a:xfrm>
            <a:off x="1463283" y="2759075"/>
            <a:ext cx="3606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 dirty="0">
                <a:solidFill>
                  <a:srgbClr val="6999C8"/>
                </a:solidFill>
              </a:rPr>
              <a:t>86.8</a:t>
            </a:r>
            <a:r>
              <a:rPr lang="en-US" sz="1000" b="1" dirty="0" smtClean="0">
                <a:solidFill>
                  <a:srgbClr val="6999C8"/>
                </a:solidFill>
              </a:rPr>
              <a:t>%</a:t>
            </a:r>
            <a:endParaRPr lang="en-US" sz="1000" dirty="0">
              <a:solidFill>
                <a:srgbClr val="6999C8"/>
              </a:solidFill>
            </a:endParaRPr>
          </a:p>
        </p:txBody>
      </p:sp>
      <p:sp>
        <p:nvSpPr>
          <p:cNvPr id="39013" name="Rectangle 101"/>
          <p:cNvSpPr>
            <a:spLocks noChangeArrowheads="1"/>
          </p:cNvSpPr>
          <p:nvPr/>
        </p:nvSpPr>
        <p:spPr bwMode="auto">
          <a:xfrm>
            <a:off x="1463283" y="2989263"/>
            <a:ext cx="357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>
                <a:solidFill>
                  <a:srgbClr val="FFC000"/>
                </a:solidFill>
              </a:rPr>
              <a:t>84.9%</a:t>
            </a:r>
            <a:endParaRPr lang="en-US" sz="1000">
              <a:solidFill>
                <a:srgbClr val="FFC000"/>
              </a:solidFill>
            </a:endParaRPr>
          </a:p>
        </p:txBody>
      </p:sp>
      <p:sp>
        <p:nvSpPr>
          <p:cNvPr id="39014" name="Rectangle 102"/>
          <p:cNvSpPr>
            <a:spLocks noChangeArrowheads="1"/>
          </p:cNvSpPr>
          <p:nvPr/>
        </p:nvSpPr>
        <p:spPr bwMode="auto">
          <a:xfrm>
            <a:off x="1463283" y="3192463"/>
            <a:ext cx="427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>
                <a:solidFill>
                  <a:srgbClr val="FF0000"/>
                </a:solidFill>
              </a:rPr>
              <a:t>77.61%</a:t>
            </a:r>
            <a:endParaRPr lang="en-US" sz="1000"/>
          </a:p>
        </p:txBody>
      </p:sp>
      <p:sp>
        <p:nvSpPr>
          <p:cNvPr id="39015" name="Rectangle 103"/>
          <p:cNvSpPr>
            <a:spLocks noChangeArrowheads="1"/>
          </p:cNvSpPr>
          <p:nvPr/>
        </p:nvSpPr>
        <p:spPr bwMode="auto">
          <a:xfrm>
            <a:off x="2228458" y="1912938"/>
            <a:ext cx="357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000" b="1">
                <a:solidFill>
                  <a:srgbClr val="FFC000"/>
                </a:solidFill>
              </a:rPr>
              <a:t>95.6%</a:t>
            </a:r>
            <a:endParaRPr lang="en-US" sz="1000">
              <a:solidFill>
                <a:srgbClr val="FFC000"/>
              </a:solidFill>
            </a:endParaRPr>
          </a:p>
        </p:txBody>
      </p:sp>
      <p:sp>
        <p:nvSpPr>
          <p:cNvPr id="39016" name="Rectangle 104"/>
          <p:cNvSpPr>
            <a:spLocks noChangeArrowheads="1"/>
          </p:cNvSpPr>
          <p:nvPr/>
        </p:nvSpPr>
        <p:spPr bwMode="auto">
          <a:xfrm>
            <a:off x="3030145" y="183991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000" b="1">
                <a:solidFill>
                  <a:srgbClr val="6999C8"/>
                </a:solidFill>
              </a:rPr>
              <a:t>99.6%</a:t>
            </a:r>
            <a:endParaRPr lang="en-US" sz="1000">
              <a:solidFill>
                <a:srgbClr val="6999C8"/>
              </a:solidFill>
            </a:endParaRPr>
          </a:p>
        </p:txBody>
      </p:sp>
      <p:sp>
        <p:nvSpPr>
          <p:cNvPr id="39017" name="Line 105"/>
          <p:cNvSpPr>
            <a:spLocks noChangeShapeType="1"/>
          </p:cNvSpPr>
          <p:nvPr/>
        </p:nvSpPr>
        <p:spPr bwMode="auto">
          <a:xfrm>
            <a:off x="804470" y="3913188"/>
            <a:ext cx="32654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0" name="Line 108"/>
          <p:cNvSpPr>
            <a:spLocks noChangeShapeType="1"/>
          </p:cNvSpPr>
          <p:nvPr/>
        </p:nvSpPr>
        <p:spPr bwMode="auto">
          <a:xfrm>
            <a:off x="1196583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1" name="Line 109"/>
          <p:cNvSpPr>
            <a:spLocks noChangeShapeType="1"/>
          </p:cNvSpPr>
          <p:nvPr/>
        </p:nvSpPr>
        <p:spPr bwMode="auto">
          <a:xfrm>
            <a:off x="809233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2" name="Line 110"/>
          <p:cNvSpPr>
            <a:spLocks noChangeShapeType="1"/>
          </p:cNvSpPr>
          <p:nvPr/>
        </p:nvSpPr>
        <p:spPr bwMode="auto">
          <a:xfrm rot="5400000">
            <a:off x="783039" y="3890169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3" name="Line 111"/>
          <p:cNvSpPr>
            <a:spLocks noChangeShapeType="1"/>
          </p:cNvSpPr>
          <p:nvPr/>
        </p:nvSpPr>
        <p:spPr bwMode="auto">
          <a:xfrm>
            <a:off x="1614095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4" name="Line 112"/>
          <p:cNvSpPr>
            <a:spLocks noChangeShapeType="1"/>
          </p:cNvSpPr>
          <p:nvPr/>
        </p:nvSpPr>
        <p:spPr bwMode="auto">
          <a:xfrm>
            <a:off x="2022083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5" name="Line 113"/>
          <p:cNvSpPr>
            <a:spLocks noChangeShapeType="1"/>
          </p:cNvSpPr>
          <p:nvPr/>
        </p:nvSpPr>
        <p:spPr bwMode="auto">
          <a:xfrm>
            <a:off x="2420545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6" name="Line 114"/>
          <p:cNvSpPr>
            <a:spLocks noChangeShapeType="1"/>
          </p:cNvSpPr>
          <p:nvPr/>
        </p:nvSpPr>
        <p:spPr bwMode="auto">
          <a:xfrm>
            <a:off x="2830120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7" name="Line 115"/>
          <p:cNvSpPr>
            <a:spLocks noChangeShapeType="1"/>
          </p:cNvSpPr>
          <p:nvPr/>
        </p:nvSpPr>
        <p:spPr bwMode="auto">
          <a:xfrm>
            <a:off x="3238108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8" name="Line 116"/>
          <p:cNvSpPr>
            <a:spLocks noChangeShapeType="1"/>
          </p:cNvSpPr>
          <p:nvPr/>
        </p:nvSpPr>
        <p:spPr bwMode="auto">
          <a:xfrm>
            <a:off x="3652445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29" name="Line 117"/>
          <p:cNvSpPr>
            <a:spLocks noChangeShapeType="1"/>
          </p:cNvSpPr>
          <p:nvPr/>
        </p:nvSpPr>
        <p:spPr bwMode="auto">
          <a:xfrm>
            <a:off x="4063608" y="3913188"/>
            <a:ext cx="0" cy="46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30" name="Line 118"/>
          <p:cNvSpPr>
            <a:spLocks noChangeShapeType="1"/>
          </p:cNvSpPr>
          <p:nvPr/>
        </p:nvSpPr>
        <p:spPr bwMode="auto">
          <a:xfrm rot="5400000">
            <a:off x="783039" y="3531394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31" name="Line 119"/>
          <p:cNvSpPr>
            <a:spLocks noChangeShapeType="1"/>
          </p:cNvSpPr>
          <p:nvPr/>
        </p:nvSpPr>
        <p:spPr bwMode="auto">
          <a:xfrm rot="5400000">
            <a:off x="783039" y="3167856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33" name="Line 121"/>
          <p:cNvSpPr>
            <a:spLocks noChangeShapeType="1"/>
          </p:cNvSpPr>
          <p:nvPr/>
        </p:nvSpPr>
        <p:spPr bwMode="auto">
          <a:xfrm rot="5400000">
            <a:off x="783039" y="2799556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34" name="Line 122"/>
          <p:cNvSpPr>
            <a:spLocks noChangeShapeType="1"/>
          </p:cNvSpPr>
          <p:nvPr/>
        </p:nvSpPr>
        <p:spPr bwMode="auto">
          <a:xfrm rot="5400000">
            <a:off x="783039" y="2450306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35" name="Line 123"/>
          <p:cNvSpPr>
            <a:spLocks noChangeShapeType="1"/>
          </p:cNvSpPr>
          <p:nvPr/>
        </p:nvSpPr>
        <p:spPr bwMode="auto">
          <a:xfrm rot="5400000">
            <a:off x="783039" y="2086769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16200000">
            <a:off x="-774850" y="2844596"/>
            <a:ext cx="224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FEEE9E"/>
                </a:solidFill>
                <a:ea typeface="MS PGothic" pitchFamily="34" charset="-128"/>
              </a:rPr>
              <a:t>Percent Cumulative Release</a:t>
            </a:r>
            <a:endParaRPr lang="en-US" sz="1200" b="1" dirty="0">
              <a:solidFill>
                <a:srgbClr val="FEEE9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6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 bwMode="auto">
          <a:xfrm>
            <a:off x="4755448" y="1303338"/>
            <a:ext cx="4373562" cy="29940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438" y="61913"/>
            <a:ext cx="9001125" cy="1143000"/>
          </a:xfrm>
        </p:spPr>
        <p:txBody>
          <a:bodyPr>
            <a:normAutofit/>
          </a:bodyPr>
          <a:lstStyle/>
          <a:p>
            <a:r>
              <a:rPr lang="en-US" smtClean="0"/>
              <a:t>NIREUS </a:t>
            </a:r>
            <a:br>
              <a:rPr lang="en-US" smtClean="0"/>
            </a:br>
            <a:r>
              <a:rPr lang="en-US" sz="2400" smtClean="0"/>
              <a:t>Primary Endpoint 6-month angiographic late loss, N=302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4294967295"/>
          </p:nvPr>
        </p:nvGraphicFramePr>
        <p:xfrm>
          <a:off x="79375" y="2005013"/>
          <a:ext cx="4664075" cy="923925"/>
        </p:xfrm>
        <a:graphic>
          <a:graphicData uri="http://schemas.openxmlformats.org/drawingml/2006/table">
            <a:tbl>
              <a:tblPr/>
              <a:tblGrid>
                <a:gridCol w="1599523"/>
                <a:gridCol w="1648918"/>
                <a:gridCol w="1415634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BioNIR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Resolute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Noninferiority</a:t>
                      </a:r>
                      <a:endParaRPr kumimoji="0" 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0.042 (0.306)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0.030 (0.308)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B4A050D-C8D8-4490-90F4-D08A0FBE0A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001" name="TextBox 2"/>
          <p:cNvSpPr txBox="1">
            <a:spLocks noChangeArrowheads="1"/>
          </p:cNvSpPr>
          <p:nvPr/>
        </p:nvSpPr>
        <p:spPr bwMode="auto">
          <a:xfrm>
            <a:off x="2863850" y="6491288"/>
            <a:ext cx="341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Smits, P. EuroPCR, May 2016</a:t>
            </a:r>
          </a:p>
        </p:txBody>
      </p:sp>
      <p:graphicFrame>
        <p:nvGraphicFramePr>
          <p:cNvPr id="4200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75194"/>
              </p:ext>
            </p:extLst>
          </p:nvPr>
        </p:nvGraphicFramePr>
        <p:xfrm>
          <a:off x="457200" y="4500563"/>
          <a:ext cx="8229600" cy="1834515"/>
        </p:xfrm>
        <a:graphic>
          <a:graphicData uri="http://schemas.openxmlformats.org/drawingml/2006/table">
            <a:tbl>
              <a:tblPr/>
              <a:tblGrid>
                <a:gridCol w="3462338"/>
                <a:gridCol w="1854200"/>
                <a:gridCol w="1528762"/>
                <a:gridCol w="1384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BioNIR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Resolute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value</a:t>
                      </a:r>
                    </a:p>
                  </a:txBody>
                  <a:tcPr anchor="b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TLF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1.5% (3/201)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3.0% (3/101)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0.39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CV Death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0.5% (1/201)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0.0% (0/101)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 Vessel MI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1.0% (2/201)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3.0% (3/101)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 Lesion Revascularization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1.6% (3/201)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1.0% (1/101)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2032" name="TextBox 7"/>
          <p:cNvSpPr txBox="1">
            <a:spLocks noChangeArrowheads="1"/>
          </p:cNvSpPr>
          <p:nvPr/>
        </p:nvSpPr>
        <p:spPr bwMode="auto">
          <a:xfrm>
            <a:off x="-6350" y="2951163"/>
            <a:ext cx="343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Data represented as mm, STD</a:t>
            </a:r>
          </a:p>
        </p:txBody>
      </p:sp>
      <p:sp>
        <p:nvSpPr>
          <p:cNvPr id="42033" name="TextBox 8"/>
          <p:cNvSpPr txBox="1">
            <a:spLocks noChangeArrowheads="1"/>
          </p:cNvSpPr>
          <p:nvPr/>
        </p:nvSpPr>
        <p:spPr bwMode="auto">
          <a:xfrm>
            <a:off x="457200" y="4111625"/>
            <a:ext cx="3433763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>
                <a:solidFill>
                  <a:srgbClr val="FFCC00"/>
                </a:solidFill>
              </a:rPr>
              <a:t>6 Month Clinical Outcomes</a:t>
            </a:r>
          </a:p>
        </p:txBody>
      </p:sp>
      <p:sp>
        <p:nvSpPr>
          <p:cNvPr id="42034" name="TextBox 9"/>
          <p:cNvSpPr txBox="1">
            <a:spLocks noChangeArrowheads="1"/>
          </p:cNvSpPr>
          <p:nvPr/>
        </p:nvSpPr>
        <p:spPr bwMode="auto">
          <a:xfrm>
            <a:off x="7938" y="1608138"/>
            <a:ext cx="3433762" cy="3683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6 Month In-Stent Late Loss</a:t>
            </a: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5967413" y="4052888"/>
            <a:ext cx="2014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FEEE9E"/>
                </a:solidFill>
                <a:ea typeface="MS PGothic" pitchFamily="34" charset="-128"/>
              </a:rPr>
              <a:t>In Stent Late Loss at 6 Months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4945063" y="3759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2037" name="Rectangle 53"/>
          <p:cNvSpPr>
            <a:spLocks noChangeArrowheads="1"/>
          </p:cNvSpPr>
          <p:nvPr/>
        </p:nvSpPr>
        <p:spPr bwMode="auto">
          <a:xfrm>
            <a:off x="7664450" y="2098675"/>
            <a:ext cx="7477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BioNIR</a:t>
            </a:r>
          </a:p>
          <a:p>
            <a:r>
              <a:rPr lang="en-US" sz="1400" b="1">
                <a:solidFill>
                  <a:schemeClr val="bg1"/>
                </a:solidFill>
              </a:rPr>
              <a:t>Resolute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2038" name="Line 54"/>
          <p:cNvSpPr>
            <a:spLocks noChangeShapeType="1"/>
          </p:cNvSpPr>
          <p:nvPr/>
        </p:nvSpPr>
        <p:spPr bwMode="auto">
          <a:xfrm>
            <a:off x="7334250" y="2224088"/>
            <a:ext cx="2587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39" name="Line 55"/>
          <p:cNvSpPr>
            <a:spLocks noChangeShapeType="1"/>
          </p:cNvSpPr>
          <p:nvPr/>
        </p:nvSpPr>
        <p:spPr bwMode="auto">
          <a:xfrm>
            <a:off x="7334250" y="2417763"/>
            <a:ext cx="2587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40" name="Rectangle 56"/>
          <p:cNvSpPr>
            <a:spLocks noChangeArrowheads="1"/>
          </p:cNvSpPr>
          <p:nvPr/>
        </p:nvSpPr>
        <p:spPr bwMode="auto">
          <a:xfrm rot="-5400000">
            <a:off x="4183063" y="2492375"/>
            <a:ext cx="136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FEEE9E"/>
                </a:solidFill>
                <a:ea typeface="MS PGothic" pitchFamily="34" charset="-128"/>
              </a:rPr>
              <a:t>Cumulative Percent</a:t>
            </a:r>
          </a:p>
        </p:txBody>
      </p:sp>
      <p:sp>
        <p:nvSpPr>
          <p:cNvPr id="42041" name="Text Box 57"/>
          <p:cNvSpPr txBox="1">
            <a:spLocks noChangeArrowheads="1"/>
          </p:cNvSpPr>
          <p:nvPr/>
        </p:nvSpPr>
        <p:spPr bwMode="auto">
          <a:xfrm>
            <a:off x="5021263" y="3944938"/>
            <a:ext cx="338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-0.8</a:t>
            </a:r>
          </a:p>
        </p:txBody>
      </p:sp>
      <p:sp>
        <p:nvSpPr>
          <p:cNvPr id="42042" name="Line 58"/>
          <p:cNvSpPr>
            <a:spLocks noChangeShapeType="1"/>
          </p:cNvSpPr>
          <p:nvPr/>
        </p:nvSpPr>
        <p:spPr bwMode="auto">
          <a:xfrm>
            <a:off x="5170488" y="3879850"/>
            <a:ext cx="391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43" name="Line 59"/>
          <p:cNvSpPr>
            <a:spLocks noChangeShapeType="1"/>
          </p:cNvSpPr>
          <p:nvPr/>
        </p:nvSpPr>
        <p:spPr bwMode="auto">
          <a:xfrm>
            <a:off x="5127625" y="3873500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44" name="Line 60"/>
          <p:cNvSpPr>
            <a:spLocks noChangeShapeType="1"/>
          </p:cNvSpPr>
          <p:nvPr/>
        </p:nvSpPr>
        <p:spPr bwMode="auto">
          <a:xfrm rot="-5400000">
            <a:off x="3937000" y="2644775"/>
            <a:ext cx="24701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45" name="Text Box 61"/>
          <p:cNvSpPr txBox="1">
            <a:spLocks noChangeArrowheads="1"/>
          </p:cNvSpPr>
          <p:nvPr/>
        </p:nvSpPr>
        <p:spPr bwMode="auto">
          <a:xfrm>
            <a:off x="4881563" y="3492500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5127625" y="3606800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47" name="Text Box 63"/>
          <p:cNvSpPr txBox="1">
            <a:spLocks noChangeArrowheads="1"/>
          </p:cNvSpPr>
          <p:nvPr/>
        </p:nvSpPr>
        <p:spPr bwMode="auto">
          <a:xfrm>
            <a:off x="4881563" y="3255963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2048" name="Line 64"/>
          <p:cNvSpPr>
            <a:spLocks noChangeShapeType="1"/>
          </p:cNvSpPr>
          <p:nvPr/>
        </p:nvSpPr>
        <p:spPr bwMode="auto">
          <a:xfrm>
            <a:off x="5127625" y="3370263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49" name="Text Box 65"/>
          <p:cNvSpPr txBox="1">
            <a:spLocks noChangeArrowheads="1"/>
          </p:cNvSpPr>
          <p:nvPr/>
        </p:nvSpPr>
        <p:spPr bwMode="auto">
          <a:xfrm>
            <a:off x="4881563" y="3014663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2050" name="Line 66"/>
          <p:cNvSpPr>
            <a:spLocks noChangeShapeType="1"/>
          </p:cNvSpPr>
          <p:nvPr/>
        </p:nvSpPr>
        <p:spPr bwMode="auto">
          <a:xfrm>
            <a:off x="5127625" y="3128963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4881563" y="2770188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2052" name="Line 68"/>
          <p:cNvSpPr>
            <a:spLocks noChangeShapeType="1"/>
          </p:cNvSpPr>
          <p:nvPr/>
        </p:nvSpPr>
        <p:spPr bwMode="auto">
          <a:xfrm>
            <a:off x="5127625" y="2884488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4881563" y="2525713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2057" name="Line 73"/>
          <p:cNvSpPr>
            <a:spLocks noChangeShapeType="1"/>
          </p:cNvSpPr>
          <p:nvPr/>
        </p:nvSpPr>
        <p:spPr bwMode="auto">
          <a:xfrm>
            <a:off x="5127625" y="2640013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53" name="Line 69"/>
          <p:cNvSpPr>
            <a:spLocks noChangeShapeType="1"/>
          </p:cNvSpPr>
          <p:nvPr/>
        </p:nvSpPr>
        <p:spPr bwMode="auto">
          <a:xfrm>
            <a:off x="5173663" y="3254375"/>
            <a:ext cx="39004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54" name="Line 70"/>
          <p:cNvSpPr>
            <a:spLocks noChangeShapeType="1"/>
          </p:cNvSpPr>
          <p:nvPr/>
        </p:nvSpPr>
        <p:spPr bwMode="auto">
          <a:xfrm>
            <a:off x="5173663" y="3362325"/>
            <a:ext cx="39004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>
            <a:off x="5173663" y="3730625"/>
            <a:ext cx="39004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58" name="Line 74"/>
          <p:cNvSpPr>
            <a:spLocks noChangeShapeType="1"/>
          </p:cNvSpPr>
          <p:nvPr/>
        </p:nvSpPr>
        <p:spPr bwMode="auto">
          <a:xfrm>
            <a:off x="5173663" y="2640013"/>
            <a:ext cx="39004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59" name="Line 75"/>
          <p:cNvSpPr>
            <a:spLocks noChangeShapeType="1"/>
          </p:cNvSpPr>
          <p:nvPr/>
        </p:nvSpPr>
        <p:spPr bwMode="auto">
          <a:xfrm>
            <a:off x="5173663" y="2020888"/>
            <a:ext cx="39004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60" name="Text Box 76"/>
          <p:cNvSpPr txBox="1">
            <a:spLocks noChangeArrowheads="1"/>
          </p:cNvSpPr>
          <p:nvPr/>
        </p:nvSpPr>
        <p:spPr bwMode="auto">
          <a:xfrm>
            <a:off x="4881563" y="2287588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>
            <a:off x="5127625" y="2401888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4881563" y="2033588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>
            <a:off x="5127625" y="2147888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4881563" y="1785938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42065" name="Line 81"/>
          <p:cNvSpPr>
            <a:spLocks noChangeShapeType="1"/>
          </p:cNvSpPr>
          <p:nvPr/>
        </p:nvSpPr>
        <p:spPr bwMode="auto">
          <a:xfrm>
            <a:off x="5127625" y="1900238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4881563" y="1538288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>
            <a:off x="5127625" y="1652588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4818063" y="1303338"/>
            <a:ext cx="374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42069" name="Line 85"/>
          <p:cNvSpPr>
            <a:spLocks noChangeShapeType="1"/>
          </p:cNvSpPr>
          <p:nvPr/>
        </p:nvSpPr>
        <p:spPr bwMode="auto">
          <a:xfrm>
            <a:off x="5127625" y="1417638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71" name="Line 87"/>
          <p:cNvSpPr>
            <a:spLocks noChangeShapeType="1"/>
          </p:cNvSpPr>
          <p:nvPr/>
        </p:nvSpPr>
        <p:spPr bwMode="auto">
          <a:xfrm>
            <a:off x="5173663" y="1525588"/>
            <a:ext cx="39004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72" name="Line 88"/>
          <p:cNvSpPr>
            <a:spLocks noChangeShapeType="1"/>
          </p:cNvSpPr>
          <p:nvPr/>
        </p:nvSpPr>
        <p:spPr bwMode="auto">
          <a:xfrm>
            <a:off x="5173663" y="1633538"/>
            <a:ext cx="39004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73" name="Line 89"/>
          <p:cNvSpPr>
            <a:spLocks noChangeShapeType="1"/>
          </p:cNvSpPr>
          <p:nvPr/>
        </p:nvSpPr>
        <p:spPr bwMode="auto">
          <a:xfrm rot="-5400000">
            <a:off x="517445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74" name="Text Box 90"/>
          <p:cNvSpPr txBox="1">
            <a:spLocks noChangeArrowheads="1"/>
          </p:cNvSpPr>
          <p:nvPr/>
        </p:nvSpPr>
        <p:spPr bwMode="auto">
          <a:xfrm>
            <a:off x="5180013" y="3944938"/>
            <a:ext cx="338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-0.7</a:t>
            </a:r>
          </a:p>
        </p:txBody>
      </p:sp>
      <p:sp>
        <p:nvSpPr>
          <p:cNvPr id="42075" name="Line 91"/>
          <p:cNvSpPr>
            <a:spLocks noChangeShapeType="1"/>
          </p:cNvSpPr>
          <p:nvPr/>
        </p:nvSpPr>
        <p:spPr bwMode="auto">
          <a:xfrm rot="-5400000">
            <a:off x="5330031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76" name="Text Box 92"/>
          <p:cNvSpPr txBox="1">
            <a:spLocks noChangeArrowheads="1"/>
          </p:cNvSpPr>
          <p:nvPr/>
        </p:nvSpPr>
        <p:spPr bwMode="auto">
          <a:xfrm>
            <a:off x="5326063" y="3944938"/>
            <a:ext cx="338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-0.6</a:t>
            </a:r>
          </a:p>
        </p:txBody>
      </p:sp>
      <p:sp>
        <p:nvSpPr>
          <p:cNvPr id="42077" name="Line 93"/>
          <p:cNvSpPr>
            <a:spLocks noChangeShapeType="1"/>
          </p:cNvSpPr>
          <p:nvPr/>
        </p:nvSpPr>
        <p:spPr bwMode="auto">
          <a:xfrm rot="-5400000">
            <a:off x="5476081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78" name="Text Box 94"/>
          <p:cNvSpPr txBox="1">
            <a:spLocks noChangeArrowheads="1"/>
          </p:cNvSpPr>
          <p:nvPr/>
        </p:nvSpPr>
        <p:spPr bwMode="auto">
          <a:xfrm>
            <a:off x="5484813" y="3944938"/>
            <a:ext cx="338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-0.5</a:t>
            </a:r>
          </a:p>
        </p:txBody>
      </p:sp>
      <p:sp>
        <p:nvSpPr>
          <p:cNvPr id="42079" name="Line 95"/>
          <p:cNvSpPr>
            <a:spLocks noChangeShapeType="1"/>
          </p:cNvSpPr>
          <p:nvPr/>
        </p:nvSpPr>
        <p:spPr bwMode="auto">
          <a:xfrm rot="-5400000">
            <a:off x="5634831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0" name="Text Box 96"/>
          <p:cNvSpPr txBox="1">
            <a:spLocks noChangeArrowheads="1"/>
          </p:cNvSpPr>
          <p:nvPr/>
        </p:nvSpPr>
        <p:spPr bwMode="auto">
          <a:xfrm>
            <a:off x="5641975" y="3944938"/>
            <a:ext cx="3381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-0.4</a:t>
            </a:r>
          </a:p>
        </p:txBody>
      </p:sp>
      <p:sp>
        <p:nvSpPr>
          <p:cNvPr id="42081" name="Line 97"/>
          <p:cNvSpPr>
            <a:spLocks noChangeShapeType="1"/>
          </p:cNvSpPr>
          <p:nvPr/>
        </p:nvSpPr>
        <p:spPr bwMode="auto">
          <a:xfrm rot="-5400000">
            <a:off x="5791993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2" name="Text Box 98"/>
          <p:cNvSpPr txBox="1">
            <a:spLocks noChangeArrowheads="1"/>
          </p:cNvSpPr>
          <p:nvPr/>
        </p:nvSpPr>
        <p:spPr bwMode="auto">
          <a:xfrm>
            <a:off x="5797550" y="3944938"/>
            <a:ext cx="3381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-0.3</a:t>
            </a:r>
          </a:p>
        </p:txBody>
      </p:sp>
      <p:sp>
        <p:nvSpPr>
          <p:cNvPr id="42083" name="Line 99"/>
          <p:cNvSpPr>
            <a:spLocks noChangeShapeType="1"/>
          </p:cNvSpPr>
          <p:nvPr/>
        </p:nvSpPr>
        <p:spPr bwMode="auto">
          <a:xfrm rot="-5400000">
            <a:off x="5947568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4" name="Text Box 100"/>
          <p:cNvSpPr txBox="1">
            <a:spLocks noChangeArrowheads="1"/>
          </p:cNvSpPr>
          <p:nvPr/>
        </p:nvSpPr>
        <p:spPr bwMode="auto">
          <a:xfrm>
            <a:off x="5956300" y="3944938"/>
            <a:ext cx="3381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-0.2</a:t>
            </a:r>
          </a:p>
        </p:txBody>
      </p:sp>
      <p:sp>
        <p:nvSpPr>
          <p:cNvPr id="42085" name="Line 101"/>
          <p:cNvSpPr>
            <a:spLocks noChangeShapeType="1"/>
          </p:cNvSpPr>
          <p:nvPr/>
        </p:nvSpPr>
        <p:spPr bwMode="auto">
          <a:xfrm rot="-5400000">
            <a:off x="6106318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6108700" y="3944938"/>
            <a:ext cx="3381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-0.1</a:t>
            </a:r>
          </a:p>
        </p:txBody>
      </p:sp>
      <p:sp>
        <p:nvSpPr>
          <p:cNvPr id="42087" name="Line 103"/>
          <p:cNvSpPr>
            <a:spLocks noChangeShapeType="1"/>
          </p:cNvSpPr>
          <p:nvPr/>
        </p:nvSpPr>
        <p:spPr bwMode="auto">
          <a:xfrm rot="-5400000">
            <a:off x="6258718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8" name="Text Box 104"/>
          <p:cNvSpPr txBox="1">
            <a:spLocks noChangeArrowheads="1"/>
          </p:cNvSpPr>
          <p:nvPr/>
        </p:nvSpPr>
        <p:spPr bwMode="auto">
          <a:xfrm>
            <a:off x="6276975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42089" name="Line 105"/>
          <p:cNvSpPr>
            <a:spLocks noChangeShapeType="1"/>
          </p:cNvSpPr>
          <p:nvPr/>
        </p:nvSpPr>
        <p:spPr bwMode="auto">
          <a:xfrm rot="-5400000">
            <a:off x="6411118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90" name="Line 106"/>
          <p:cNvSpPr>
            <a:spLocks noChangeShapeType="1"/>
          </p:cNvSpPr>
          <p:nvPr/>
        </p:nvSpPr>
        <p:spPr bwMode="auto">
          <a:xfrm rot="-5400000">
            <a:off x="5198269" y="2648744"/>
            <a:ext cx="24622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91" name="Text Box 107"/>
          <p:cNvSpPr txBox="1">
            <a:spLocks noChangeArrowheads="1"/>
          </p:cNvSpPr>
          <p:nvPr/>
        </p:nvSpPr>
        <p:spPr bwMode="auto">
          <a:xfrm>
            <a:off x="6442075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42092" name="Line 108"/>
          <p:cNvSpPr>
            <a:spLocks noChangeShapeType="1"/>
          </p:cNvSpPr>
          <p:nvPr/>
        </p:nvSpPr>
        <p:spPr bwMode="auto">
          <a:xfrm rot="-5400000">
            <a:off x="6576218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93" name="Text Box 109"/>
          <p:cNvSpPr txBox="1">
            <a:spLocks noChangeArrowheads="1"/>
          </p:cNvSpPr>
          <p:nvPr/>
        </p:nvSpPr>
        <p:spPr bwMode="auto">
          <a:xfrm>
            <a:off x="65960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0.2</a:t>
            </a:r>
          </a:p>
        </p:txBody>
      </p:sp>
      <p:sp>
        <p:nvSpPr>
          <p:cNvPr id="42094" name="Line 110"/>
          <p:cNvSpPr>
            <a:spLocks noChangeShapeType="1"/>
          </p:cNvSpPr>
          <p:nvPr/>
        </p:nvSpPr>
        <p:spPr bwMode="auto">
          <a:xfrm rot="-5400000">
            <a:off x="67302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95" name="Text Box 111"/>
          <p:cNvSpPr txBox="1">
            <a:spLocks noChangeArrowheads="1"/>
          </p:cNvSpPr>
          <p:nvPr/>
        </p:nvSpPr>
        <p:spPr bwMode="auto">
          <a:xfrm>
            <a:off x="67484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0.3</a:t>
            </a:r>
          </a:p>
        </p:txBody>
      </p:sp>
      <p:sp>
        <p:nvSpPr>
          <p:cNvPr id="42096" name="Line 112"/>
          <p:cNvSpPr>
            <a:spLocks noChangeShapeType="1"/>
          </p:cNvSpPr>
          <p:nvPr/>
        </p:nvSpPr>
        <p:spPr bwMode="auto">
          <a:xfrm rot="-5400000">
            <a:off x="68826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97" name="Text Box 113"/>
          <p:cNvSpPr txBox="1">
            <a:spLocks noChangeArrowheads="1"/>
          </p:cNvSpPr>
          <p:nvPr/>
        </p:nvSpPr>
        <p:spPr bwMode="auto">
          <a:xfrm>
            <a:off x="69008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42098" name="Line 114"/>
          <p:cNvSpPr>
            <a:spLocks noChangeShapeType="1"/>
          </p:cNvSpPr>
          <p:nvPr/>
        </p:nvSpPr>
        <p:spPr bwMode="auto">
          <a:xfrm rot="-5400000">
            <a:off x="70350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99" name="Text Box 115"/>
          <p:cNvSpPr txBox="1">
            <a:spLocks noChangeArrowheads="1"/>
          </p:cNvSpPr>
          <p:nvPr/>
        </p:nvSpPr>
        <p:spPr bwMode="auto">
          <a:xfrm>
            <a:off x="70532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42100" name="Line 116"/>
          <p:cNvSpPr>
            <a:spLocks noChangeShapeType="1"/>
          </p:cNvSpPr>
          <p:nvPr/>
        </p:nvSpPr>
        <p:spPr bwMode="auto">
          <a:xfrm rot="-5400000">
            <a:off x="71874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01" name="Text Box 117"/>
          <p:cNvSpPr txBox="1">
            <a:spLocks noChangeArrowheads="1"/>
          </p:cNvSpPr>
          <p:nvPr/>
        </p:nvSpPr>
        <p:spPr bwMode="auto">
          <a:xfrm>
            <a:off x="72183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0.6</a:t>
            </a:r>
          </a:p>
        </p:txBody>
      </p:sp>
      <p:sp>
        <p:nvSpPr>
          <p:cNvPr id="42102" name="Line 118"/>
          <p:cNvSpPr>
            <a:spLocks noChangeShapeType="1"/>
          </p:cNvSpPr>
          <p:nvPr/>
        </p:nvSpPr>
        <p:spPr bwMode="auto">
          <a:xfrm rot="-5400000">
            <a:off x="73525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03" name="Text Box 119"/>
          <p:cNvSpPr txBox="1">
            <a:spLocks noChangeArrowheads="1"/>
          </p:cNvSpPr>
          <p:nvPr/>
        </p:nvSpPr>
        <p:spPr bwMode="auto">
          <a:xfrm>
            <a:off x="73707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0.7</a:t>
            </a:r>
          </a:p>
        </p:txBody>
      </p:sp>
      <p:sp>
        <p:nvSpPr>
          <p:cNvPr id="42104" name="Line 120"/>
          <p:cNvSpPr>
            <a:spLocks noChangeShapeType="1"/>
          </p:cNvSpPr>
          <p:nvPr/>
        </p:nvSpPr>
        <p:spPr bwMode="auto">
          <a:xfrm rot="-5400000">
            <a:off x="75049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05" name="Text Box 121"/>
          <p:cNvSpPr txBox="1">
            <a:spLocks noChangeArrowheads="1"/>
          </p:cNvSpPr>
          <p:nvPr/>
        </p:nvSpPr>
        <p:spPr bwMode="auto">
          <a:xfrm>
            <a:off x="7526338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0.8</a:t>
            </a:r>
          </a:p>
        </p:txBody>
      </p:sp>
      <p:sp>
        <p:nvSpPr>
          <p:cNvPr id="42106" name="Line 122"/>
          <p:cNvSpPr>
            <a:spLocks noChangeShapeType="1"/>
          </p:cNvSpPr>
          <p:nvPr/>
        </p:nvSpPr>
        <p:spPr bwMode="auto">
          <a:xfrm rot="-5400000">
            <a:off x="7660481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07" name="Text Box 123"/>
          <p:cNvSpPr txBox="1">
            <a:spLocks noChangeArrowheads="1"/>
          </p:cNvSpPr>
          <p:nvPr/>
        </p:nvSpPr>
        <p:spPr bwMode="auto">
          <a:xfrm>
            <a:off x="7683500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0.9</a:t>
            </a:r>
          </a:p>
        </p:txBody>
      </p:sp>
      <p:sp>
        <p:nvSpPr>
          <p:cNvPr id="42108" name="Line 124"/>
          <p:cNvSpPr>
            <a:spLocks noChangeShapeType="1"/>
          </p:cNvSpPr>
          <p:nvPr/>
        </p:nvSpPr>
        <p:spPr bwMode="auto">
          <a:xfrm rot="-5400000">
            <a:off x="7817643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09" name="Text Box 125"/>
          <p:cNvSpPr txBox="1">
            <a:spLocks noChangeArrowheads="1"/>
          </p:cNvSpPr>
          <p:nvPr/>
        </p:nvSpPr>
        <p:spPr bwMode="auto">
          <a:xfrm>
            <a:off x="7837488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42110" name="Line 126"/>
          <p:cNvSpPr>
            <a:spLocks noChangeShapeType="1"/>
          </p:cNvSpPr>
          <p:nvPr/>
        </p:nvSpPr>
        <p:spPr bwMode="auto">
          <a:xfrm rot="-5400000">
            <a:off x="7971631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11" name="Text Box 127"/>
          <p:cNvSpPr txBox="1">
            <a:spLocks noChangeArrowheads="1"/>
          </p:cNvSpPr>
          <p:nvPr/>
        </p:nvSpPr>
        <p:spPr bwMode="auto">
          <a:xfrm>
            <a:off x="7997825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1.1</a:t>
            </a:r>
          </a:p>
        </p:txBody>
      </p:sp>
      <p:sp>
        <p:nvSpPr>
          <p:cNvPr id="42112" name="Line 128"/>
          <p:cNvSpPr>
            <a:spLocks noChangeShapeType="1"/>
          </p:cNvSpPr>
          <p:nvPr/>
        </p:nvSpPr>
        <p:spPr bwMode="auto">
          <a:xfrm rot="-5400000">
            <a:off x="8131968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13" name="Text Box 129"/>
          <p:cNvSpPr txBox="1">
            <a:spLocks noChangeArrowheads="1"/>
          </p:cNvSpPr>
          <p:nvPr/>
        </p:nvSpPr>
        <p:spPr bwMode="auto">
          <a:xfrm>
            <a:off x="81454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1.2</a:t>
            </a:r>
          </a:p>
        </p:txBody>
      </p:sp>
      <p:sp>
        <p:nvSpPr>
          <p:cNvPr id="42114" name="Line 130"/>
          <p:cNvSpPr>
            <a:spLocks noChangeShapeType="1"/>
          </p:cNvSpPr>
          <p:nvPr/>
        </p:nvSpPr>
        <p:spPr bwMode="auto">
          <a:xfrm rot="-5400000">
            <a:off x="82796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15" name="Text Box 131"/>
          <p:cNvSpPr txBox="1">
            <a:spLocks noChangeArrowheads="1"/>
          </p:cNvSpPr>
          <p:nvPr/>
        </p:nvSpPr>
        <p:spPr bwMode="auto">
          <a:xfrm>
            <a:off x="8305800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1.3</a:t>
            </a:r>
          </a:p>
        </p:txBody>
      </p:sp>
      <p:sp>
        <p:nvSpPr>
          <p:cNvPr id="42116" name="Line 132"/>
          <p:cNvSpPr>
            <a:spLocks noChangeShapeType="1"/>
          </p:cNvSpPr>
          <p:nvPr/>
        </p:nvSpPr>
        <p:spPr bwMode="auto">
          <a:xfrm rot="-5400000">
            <a:off x="8439943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17" name="Text Box 133"/>
          <p:cNvSpPr txBox="1">
            <a:spLocks noChangeArrowheads="1"/>
          </p:cNvSpPr>
          <p:nvPr/>
        </p:nvSpPr>
        <p:spPr bwMode="auto">
          <a:xfrm>
            <a:off x="8458200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1.4</a:t>
            </a:r>
          </a:p>
        </p:txBody>
      </p:sp>
      <p:sp>
        <p:nvSpPr>
          <p:cNvPr id="42118" name="Line 134"/>
          <p:cNvSpPr>
            <a:spLocks noChangeShapeType="1"/>
          </p:cNvSpPr>
          <p:nvPr/>
        </p:nvSpPr>
        <p:spPr bwMode="auto">
          <a:xfrm rot="-5400000">
            <a:off x="8592343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19" name="Text Box 135"/>
          <p:cNvSpPr txBox="1">
            <a:spLocks noChangeArrowheads="1"/>
          </p:cNvSpPr>
          <p:nvPr/>
        </p:nvSpPr>
        <p:spPr bwMode="auto">
          <a:xfrm>
            <a:off x="8610600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1.5</a:t>
            </a:r>
          </a:p>
        </p:txBody>
      </p:sp>
      <p:sp>
        <p:nvSpPr>
          <p:cNvPr id="42120" name="Line 136"/>
          <p:cNvSpPr>
            <a:spLocks noChangeShapeType="1"/>
          </p:cNvSpPr>
          <p:nvPr/>
        </p:nvSpPr>
        <p:spPr bwMode="auto">
          <a:xfrm rot="-5400000">
            <a:off x="8744743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21" name="Text Box 137"/>
          <p:cNvSpPr txBox="1">
            <a:spLocks noChangeArrowheads="1"/>
          </p:cNvSpPr>
          <p:nvPr/>
        </p:nvSpPr>
        <p:spPr bwMode="auto">
          <a:xfrm>
            <a:off x="8766175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1.6</a:t>
            </a:r>
          </a:p>
        </p:txBody>
      </p:sp>
      <p:sp>
        <p:nvSpPr>
          <p:cNvPr id="42122" name="Line 138"/>
          <p:cNvSpPr>
            <a:spLocks noChangeShapeType="1"/>
          </p:cNvSpPr>
          <p:nvPr/>
        </p:nvSpPr>
        <p:spPr bwMode="auto">
          <a:xfrm rot="-5400000">
            <a:off x="8900318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23" name="Text Box 139"/>
          <p:cNvSpPr txBox="1">
            <a:spLocks noChangeArrowheads="1"/>
          </p:cNvSpPr>
          <p:nvPr/>
        </p:nvSpPr>
        <p:spPr bwMode="auto">
          <a:xfrm>
            <a:off x="8920163" y="3944938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chemeClr val="bg1"/>
                </a:solidFill>
              </a:rPr>
              <a:t>1.7</a:t>
            </a:r>
          </a:p>
        </p:txBody>
      </p:sp>
      <p:sp>
        <p:nvSpPr>
          <p:cNvPr id="42124" name="Line 140"/>
          <p:cNvSpPr>
            <a:spLocks noChangeShapeType="1"/>
          </p:cNvSpPr>
          <p:nvPr/>
        </p:nvSpPr>
        <p:spPr bwMode="auto">
          <a:xfrm rot="-5400000">
            <a:off x="9054306" y="3901282"/>
            <a:ext cx="3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26" name="Freeform 142"/>
          <p:cNvSpPr>
            <a:spLocks/>
          </p:cNvSpPr>
          <p:nvPr/>
        </p:nvSpPr>
        <p:spPr bwMode="auto">
          <a:xfrm>
            <a:off x="5341938" y="1428750"/>
            <a:ext cx="3408362" cy="2436813"/>
          </a:xfrm>
          <a:custGeom>
            <a:avLst/>
            <a:gdLst/>
            <a:ahLst/>
            <a:cxnLst>
              <a:cxn ang="0">
                <a:pos x="1701" y="9"/>
              </a:cxn>
              <a:cxn ang="0">
                <a:pos x="1628" y="26"/>
              </a:cxn>
              <a:cxn ang="0">
                <a:pos x="1583" y="36"/>
              </a:cxn>
              <a:cxn ang="0">
                <a:pos x="1539" y="41"/>
              </a:cxn>
              <a:cxn ang="0">
                <a:pos x="1451" y="50"/>
              </a:cxn>
              <a:cxn ang="0">
                <a:pos x="1346" y="47"/>
              </a:cxn>
              <a:cxn ang="0">
                <a:pos x="1181" y="74"/>
              </a:cxn>
              <a:cxn ang="0">
                <a:pos x="1107" y="105"/>
              </a:cxn>
              <a:cxn ang="0">
                <a:pos x="1032" y="162"/>
              </a:cxn>
              <a:cxn ang="0">
                <a:pos x="992" y="200"/>
              </a:cxn>
              <a:cxn ang="0">
                <a:pos x="957" y="212"/>
              </a:cxn>
              <a:cxn ang="0">
                <a:pos x="938" y="230"/>
              </a:cxn>
              <a:cxn ang="0">
                <a:pos x="908" y="285"/>
              </a:cxn>
              <a:cxn ang="0">
                <a:pos x="894" y="309"/>
              </a:cxn>
              <a:cxn ang="0">
                <a:pos x="873" y="354"/>
              </a:cxn>
              <a:cxn ang="0">
                <a:pos x="866" y="380"/>
              </a:cxn>
              <a:cxn ang="0">
                <a:pos x="843" y="420"/>
              </a:cxn>
              <a:cxn ang="0">
                <a:pos x="825" y="465"/>
              </a:cxn>
              <a:cxn ang="0">
                <a:pos x="818" y="519"/>
              </a:cxn>
              <a:cxn ang="0">
                <a:pos x="791" y="599"/>
              </a:cxn>
              <a:cxn ang="0">
                <a:pos x="776" y="624"/>
              </a:cxn>
              <a:cxn ang="0">
                <a:pos x="761" y="650"/>
              </a:cxn>
              <a:cxn ang="0">
                <a:pos x="738" y="701"/>
              </a:cxn>
              <a:cxn ang="0">
                <a:pos x="716" y="723"/>
              </a:cxn>
              <a:cxn ang="0">
                <a:pos x="692" y="782"/>
              </a:cxn>
              <a:cxn ang="0">
                <a:pos x="645" y="888"/>
              </a:cxn>
              <a:cxn ang="0">
                <a:pos x="609" y="960"/>
              </a:cxn>
              <a:cxn ang="0">
                <a:pos x="594" y="1022"/>
              </a:cxn>
              <a:cxn ang="0">
                <a:pos x="569" y="1091"/>
              </a:cxn>
              <a:cxn ang="0">
                <a:pos x="536" y="1193"/>
              </a:cxn>
              <a:cxn ang="0">
                <a:pos x="504" y="1233"/>
              </a:cxn>
              <a:cxn ang="0">
                <a:pos x="482" y="1304"/>
              </a:cxn>
              <a:cxn ang="0">
                <a:pos x="386" y="1389"/>
              </a:cxn>
              <a:cxn ang="0">
                <a:pos x="363" y="1427"/>
              </a:cxn>
              <a:cxn ang="0">
                <a:pos x="320" y="1443"/>
              </a:cxn>
              <a:cxn ang="0">
                <a:pos x="215" y="1494"/>
              </a:cxn>
              <a:cxn ang="0">
                <a:pos x="24" y="1517"/>
              </a:cxn>
              <a:cxn ang="0">
                <a:pos x="0" y="1526"/>
              </a:cxn>
            </a:cxnLst>
            <a:rect l="0" t="0" r="r" b="b"/>
            <a:pathLst>
              <a:path w="2147" h="1535">
                <a:moveTo>
                  <a:pt x="2147" y="0"/>
                </a:moveTo>
                <a:lnTo>
                  <a:pt x="1701" y="9"/>
                </a:lnTo>
                <a:lnTo>
                  <a:pt x="1692" y="24"/>
                </a:lnTo>
                <a:lnTo>
                  <a:pt x="1628" y="26"/>
                </a:lnTo>
                <a:lnTo>
                  <a:pt x="1589" y="29"/>
                </a:lnTo>
                <a:lnTo>
                  <a:pt x="1583" y="36"/>
                </a:lnTo>
                <a:lnTo>
                  <a:pt x="1553" y="33"/>
                </a:lnTo>
                <a:lnTo>
                  <a:pt x="1539" y="41"/>
                </a:lnTo>
                <a:lnTo>
                  <a:pt x="1472" y="45"/>
                </a:lnTo>
                <a:lnTo>
                  <a:pt x="1451" y="50"/>
                </a:lnTo>
                <a:lnTo>
                  <a:pt x="1404" y="51"/>
                </a:lnTo>
                <a:lnTo>
                  <a:pt x="1346" y="47"/>
                </a:lnTo>
                <a:lnTo>
                  <a:pt x="1238" y="71"/>
                </a:lnTo>
                <a:lnTo>
                  <a:pt x="1181" y="74"/>
                </a:lnTo>
                <a:lnTo>
                  <a:pt x="1146" y="74"/>
                </a:lnTo>
                <a:lnTo>
                  <a:pt x="1107" y="105"/>
                </a:lnTo>
                <a:lnTo>
                  <a:pt x="1058" y="125"/>
                </a:lnTo>
                <a:lnTo>
                  <a:pt x="1032" y="162"/>
                </a:lnTo>
                <a:lnTo>
                  <a:pt x="996" y="174"/>
                </a:lnTo>
                <a:lnTo>
                  <a:pt x="992" y="200"/>
                </a:lnTo>
                <a:lnTo>
                  <a:pt x="965" y="201"/>
                </a:lnTo>
                <a:lnTo>
                  <a:pt x="957" y="212"/>
                </a:lnTo>
                <a:lnTo>
                  <a:pt x="941" y="213"/>
                </a:lnTo>
                <a:lnTo>
                  <a:pt x="938" y="230"/>
                </a:lnTo>
                <a:lnTo>
                  <a:pt x="930" y="255"/>
                </a:lnTo>
                <a:lnTo>
                  <a:pt x="908" y="285"/>
                </a:lnTo>
                <a:lnTo>
                  <a:pt x="903" y="306"/>
                </a:lnTo>
                <a:lnTo>
                  <a:pt x="894" y="309"/>
                </a:lnTo>
                <a:lnTo>
                  <a:pt x="882" y="339"/>
                </a:lnTo>
                <a:lnTo>
                  <a:pt x="873" y="354"/>
                </a:lnTo>
                <a:lnTo>
                  <a:pt x="869" y="363"/>
                </a:lnTo>
                <a:lnTo>
                  <a:pt x="866" y="380"/>
                </a:lnTo>
                <a:lnTo>
                  <a:pt x="845" y="380"/>
                </a:lnTo>
                <a:lnTo>
                  <a:pt x="843" y="420"/>
                </a:lnTo>
                <a:lnTo>
                  <a:pt x="836" y="422"/>
                </a:lnTo>
                <a:lnTo>
                  <a:pt x="825" y="465"/>
                </a:lnTo>
                <a:lnTo>
                  <a:pt x="827" y="509"/>
                </a:lnTo>
                <a:lnTo>
                  <a:pt x="818" y="519"/>
                </a:lnTo>
                <a:lnTo>
                  <a:pt x="798" y="579"/>
                </a:lnTo>
                <a:lnTo>
                  <a:pt x="791" y="599"/>
                </a:lnTo>
                <a:lnTo>
                  <a:pt x="789" y="614"/>
                </a:lnTo>
                <a:lnTo>
                  <a:pt x="776" y="624"/>
                </a:lnTo>
                <a:lnTo>
                  <a:pt x="776" y="641"/>
                </a:lnTo>
                <a:lnTo>
                  <a:pt x="761" y="650"/>
                </a:lnTo>
                <a:lnTo>
                  <a:pt x="755" y="684"/>
                </a:lnTo>
                <a:lnTo>
                  <a:pt x="738" y="701"/>
                </a:lnTo>
                <a:lnTo>
                  <a:pt x="734" y="720"/>
                </a:lnTo>
                <a:lnTo>
                  <a:pt x="716" y="723"/>
                </a:lnTo>
                <a:lnTo>
                  <a:pt x="710" y="773"/>
                </a:lnTo>
                <a:lnTo>
                  <a:pt x="692" y="782"/>
                </a:lnTo>
                <a:lnTo>
                  <a:pt x="657" y="851"/>
                </a:lnTo>
                <a:lnTo>
                  <a:pt x="645" y="888"/>
                </a:lnTo>
                <a:lnTo>
                  <a:pt x="620" y="945"/>
                </a:lnTo>
                <a:lnTo>
                  <a:pt x="609" y="960"/>
                </a:lnTo>
                <a:lnTo>
                  <a:pt x="606" y="996"/>
                </a:lnTo>
                <a:lnTo>
                  <a:pt x="594" y="1022"/>
                </a:lnTo>
                <a:lnTo>
                  <a:pt x="573" y="1041"/>
                </a:lnTo>
                <a:lnTo>
                  <a:pt x="569" y="1091"/>
                </a:lnTo>
                <a:lnTo>
                  <a:pt x="548" y="1121"/>
                </a:lnTo>
                <a:lnTo>
                  <a:pt x="536" y="1193"/>
                </a:lnTo>
                <a:lnTo>
                  <a:pt x="533" y="1209"/>
                </a:lnTo>
                <a:lnTo>
                  <a:pt x="504" y="1233"/>
                </a:lnTo>
                <a:lnTo>
                  <a:pt x="501" y="1278"/>
                </a:lnTo>
                <a:lnTo>
                  <a:pt x="482" y="1304"/>
                </a:lnTo>
                <a:lnTo>
                  <a:pt x="438" y="1347"/>
                </a:lnTo>
                <a:lnTo>
                  <a:pt x="386" y="1389"/>
                </a:lnTo>
                <a:lnTo>
                  <a:pt x="380" y="1401"/>
                </a:lnTo>
                <a:lnTo>
                  <a:pt x="363" y="1427"/>
                </a:lnTo>
                <a:lnTo>
                  <a:pt x="341" y="1427"/>
                </a:lnTo>
                <a:lnTo>
                  <a:pt x="320" y="1443"/>
                </a:lnTo>
                <a:lnTo>
                  <a:pt x="264" y="1475"/>
                </a:lnTo>
                <a:lnTo>
                  <a:pt x="215" y="1494"/>
                </a:lnTo>
                <a:lnTo>
                  <a:pt x="218" y="1508"/>
                </a:lnTo>
                <a:lnTo>
                  <a:pt x="24" y="1517"/>
                </a:lnTo>
                <a:lnTo>
                  <a:pt x="14" y="1524"/>
                </a:lnTo>
                <a:lnTo>
                  <a:pt x="0" y="1526"/>
                </a:lnTo>
                <a:lnTo>
                  <a:pt x="0" y="1535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25" name="Freeform 141"/>
          <p:cNvSpPr>
            <a:spLocks/>
          </p:cNvSpPr>
          <p:nvPr/>
        </p:nvSpPr>
        <p:spPr bwMode="auto">
          <a:xfrm>
            <a:off x="5426075" y="1414463"/>
            <a:ext cx="3144838" cy="2451100"/>
          </a:xfrm>
          <a:custGeom>
            <a:avLst/>
            <a:gdLst/>
            <a:ahLst/>
            <a:cxnLst>
              <a:cxn ang="0">
                <a:pos x="3" y="1527"/>
              </a:cxn>
              <a:cxn ang="0">
                <a:pos x="135" y="1512"/>
              </a:cxn>
              <a:cxn ang="0">
                <a:pos x="145" y="1493"/>
              </a:cxn>
              <a:cxn ang="0">
                <a:pos x="202" y="1472"/>
              </a:cxn>
              <a:cxn ang="0">
                <a:pos x="249" y="1449"/>
              </a:cxn>
              <a:cxn ang="0">
                <a:pos x="270" y="1418"/>
              </a:cxn>
              <a:cxn ang="0">
                <a:pos x="318" y="1392"/>
              </a:cxn>
              <a:cxn ang="0">
                <a:pos x="345" y="1376"/>
              </a:cxn>
              <a:cxn ang="0">
                <a:pos x="357" y="1358"/>
              </a:cxn>
              <a:cxn ang="0">
                <a:pos x="400" y="1331"/>
              </a:cxn>
              <a:cxn ang="0">
                <a:pos x="409" y="1310"/>
              </a:cxn>
              <a:cxn ang="0">
                <a:pos x="421" y="1295"/>
              </a:cxn>
              <a:cxn ang="0">
                <a:pos x="436" y="1266"/>
              </a:cxn>
              <a:cxn ang="0">
                <a:pos x="453" y="1242"/>
              </a:cxn>
              <a:cxn ang="0">
                <a:pos x="478" y="1191"/>
              </a:cxn>
              <a:cxn ang="0">
                <a:pos x="495" y="1148"/>
              </a:cxn>
              <a:cxn ang="0">
                <a:pos x="502" y="1119"/>
              </a:cxn>
              <a:cxn ang="0">
                <a:pos x="517" y="1098"/>
              </a:cxn>
              <a:cxn ang="0">
                <a:pos x="537" y="1005"/>
              </a:cxn>
              <a:cxn ang="0">
                <a:pos x="546" y="956"/>
              </a:cxn>
              <a:cxn ang="0">
                <a:pos x="567" y="938"/>
              </a:cxn>
              <a:cxn ang="0">
                <a:pos x="580" y="891"/>
              </a:cxn>
              <a:cxn ang="0">
                <a:pos x="604" y="836"/>
              </a:cxn>
              <a:cxn ang="0">
                <a:pos x="619" y="813"/>
              </a:cxn>
              <a:cxn ang="0">
                <a:pos x="622" y="753"/>
              </a:cxn>
              <a:cxn ang="0">
                <a:pos x="642" y="708"/>
              </a:cxn>
              <a:cxn ang="0">
                <a:pos x="658" y="674"/>
              </a:cxn>
              <a:cxn ang="0">
                <a:pos x="679" y="615"/>
              </a:cxn>
              <a:cxn ang="0">
                <a:pos x="696" y="584"/>
              </a:cxn>
              <a:cxn ang="0">
                <a:pos x="714" y="572"/>
              </a:cxn>
              <a:cxn ang="0">
                <a:pos x="762" y="525"/>
              </a:cxn>
              <a:cxn ang="0">
                <a:pos x="790" y="470"/>
              </a:cxn>
              <a:cxn ang="0">
                <a:pos x="799" y="441"/>
              </a:cxn>
              <a:cxn ang="0">
                <a:pos x="811" y="419"/>
              </a:cxn>
              <a:cxn ang="0">
                <a:pos x="837" y="383"/>
              </a:cxn>
              <a:cxn ang="0">
                <a:pos x="871" y="359"/>
              </a:cxn>
              <a:cxn ang="0">
                <a:pos x="886" y="285"/>
              </a:cxn>
              <a:cxn ang="0">
                <a:pos x="900" y="257"/>
              </a:cxn>
              <a:cxn ang="0">
                <a:pos x="910" y="239"/>
              </a:cxn>
              <a:cxn ang="0">
                <a:pos x="925" y="227"/>
              </a:cxn>
              <a:cxn ang="0">
                <a:pos x="963" y="180"/>
              </a:cxn>
              <a:cxn ang="0">
                <a:pos x="982" y="164"/>
              </a:cxn>
              <a:cxn ang="0">
                <a:pos x="996" y="138"/>
              </a:cxn>
              <a:cxn ang="0">
                <a:pos x="1071" y="93"/>
              </a:cxn>
              <a:cxn ang="0">
                <a:pos x="1102" y="72"/>
              </a:cxn>
              <a:cxn ang="0">
                <a:pos x="1359" y="59"/>
              </a:cxn>
              <a:cxn ang="0">
                <a:pos x="1419" y="47"/>
              </a:cxn>
              <a:cxn ang="0">
                <a:pos x="1527" y="29"/>
              </a:cxn>
              <a:cxn ang="0">
                <a:pos x="1977" y="15"/>
              </a:cxn>
            </a:cxnLst>
            <a:rect l="0" t="0" r="r" b="b"/>
            <a:pathLst>
              <a:path w="1981" h="1544">
                <a:moveTo>
                  <a:pt x="0" y="1544"/>
                </a:moveTo>
                <a:lnTo>
                  <a:pt x="3" y="1527"/>
                </a:lnTo>
                <a:lnTo>
                  <a:pt x="132" y="1524"/>
                </a:lnTo>
                <a:lnTo>
                  <a:pt x="135" y="1512"/>
                </a:lnTo>
                <a:lnTo>
                  <a:pt x="142" y="1508"/>
                </a:lnTo>
                <a:lnTo>
                  <a:pt x="145" y="1493"/>
                </a:lnTo>
                <a:lnTo>
                  <a:pt x="189" y="1493"/>
                </a:lnTo>
                <a:lnTo>
                  <a:pt x="202" y="1472"/>
                </a:lnTo>
                <a:lnTo>
                  <a:pt x="229" y="1464"/>
                </a:lnTo>
                <a:lnTo>
                  <a:pt x="249" y="1449"/>
                </a:lnTo>
                <a:lnTo>
                  <a:pt x="259" y="1422"/>
                </a:lnTo>
                <a:lnTo>
                  <a:pt x="270" y="1418"/>
                </a:lnTo>
                <a:lnTo>
                  <a:pt x="274" y="1392"/>
                </a:lnTo>
                <a:lnTo>
                  <a:pt x="318" y="1392"/>
                </a:lnTo>
                <a:lnTo>
                  <a:pt x="322" y="1374"/>
                </a:lnTo>
                <a:lnTo>
                  <a:pt x="345" y="1376"/>
                </a:lnTo>
                <a:lnTo>
                  <a:pt x="348" y="1358"/>
                </a:lnTo>
                <a:lnTo>
                  <a:pt x="357" y="1358"/>
                </a:lnTo>
                <a:lnTo>
                  <a:pt x="364" y="1328"/>
                </a:lnTo>
                <a:lnTo>
                  <a:pt x="400" y="1331"/>
                </a:lnTo>
                <a:lnTo>
                  <a:pt x="397" y="1317"/>
                </a:lnTo>
                <a:lnTo>
                  <a:pt x="409" y="1310"/>
                </a:lnTo>
                <a:lnTo>
                  <a:pt x="409" y="1299"/>
                </a:lnTo>
                <a:lnTo>
                  <a:pt x="421" y="1295"/>
                </a:lnTo>
                <a:lnTo>
                  <a:pt x="421" y="1268"/>
                </a:lnTo>
                <a:lnTo>
                  <a:pt x="436" y="1266"/>
                </a:lnTo>
                <a:lnTo>
                  <a:pt x="445" y="1248"/>
                </a:lnTo>
                <a:lnTo>
                  <a:pt x="453" y="1242"/>
                </a:lnTo>
                <a:lnTo>
                  <a:pt x="462" y="1200"/>
                </a:lnTo>
                <a:lnTo>
                  <a:pt x="478" y="1191"/>
                </a:lnTo>
                <a:lnTo>
                  <a:pt x="480" y="1169"/>
                </a:lnTo>
                <a:lnTo>
                  <a:pt x="495" y="1148"/>
                </a:lnTo>
                <a:lnTo>
                  <a:pt x="495" y="1128"/>
                </a:lnTo>
                <a:lnTo>
                  <a:pt x="502" y="1119"/>
                </a:lnTo>
                <a:lnTo>
                  <a:pt x="507" y="1100"/>
                </a:lnTo>
                <a:lnTo>
                  <a:pt x="517" y="1098"/>
                </a:lnTo>
                <a:lnTo>
                  <a:pt x="522" y="1008"/>
                </a:lnTo>
                <a:lnTo>
                  <a:pt x="537" y="1005"/>
                </a:lnTo>
                <a:lnTo>
                  <a:pt x="538" y="963"/>
                </a:lnTo>
                <a:lnTo>
                  <a:pt x="546" y="956"/>
                </a:lnTo>
                <a:lnTo>
                  <a:pt x="550" y="942"/>
                </a:lnTo>
                <a:lnTo>
                  <a:pt x="567" y="938"/>
                </a:lnTo>
                <a:lnTo>
                  <a:pt x="570" y="897"/>
                </a:lnTo>
                <a:lnTo>
                  <a:pt x="580" y="891"/>
                </a:lnTo>
                <a:lnTo>
                  <a:pt x="589" y="839"/>
                </a:lnTo>
                <a:lnTo>
                  <a:pt x="604" y="836"/>
                </a:lnTo>
                <a:lnTo>
                  <a:pt x="607" y="821"/>
                </a:lnTo>
                <a:lnTo>
                  <a:pt x="619" y="813"/>
                </a:lnTo>
                <a:lnTo>
                  <a:pt x="616" y="776"/>
                </a:lnTo>
                <a:lnTo>
                  <a:pt x="622" y="753"/>
                </a:lnTo>
                <a:lnTo>
                  <a:pt x="639" y="747"/>
                </a:lnTo>
                <a:lnTo>
                  <a:pt x="642" y="708"/>
                </a:lnTo>
                <a:lnTo>
                  <a:pt x="657" y="696"/>
                </a:lnTo>
                <a:lnTo>
                  <a:pt x="658" y="674"/>
                </a:lnTo>
                <a:lnTo>
                  <a:pt x="675" y="669"/>
                </a:lnTo>
                <a:lnTo>
                  <a:pt x="679" y="615"/>
                </a:lnTo>
                <a:lnTo>
                  <a:pt x="691" y="597"/>
                </a:lnTo>
                <a:lnTo>
                  <a:pt x="696" y="584"/>
                </a:lnTo>
                <a:lnTo>
                  <a:pt x="714" y="584"/>
                </a:lnTo>
                <a:lnTo>
                  <a:pt x="714" y="572"/>
                </a:lnTo>
                <a:lnTo>
                  <a:pt x="754" y="567"/>
                </a:lnTo>
                <a:lnTo>
                  <a:pt x="762" y="525"/>
                </a:lnTo>
                <a:lnTo>
                  <a:pt x="790" y="524"/>
                </a:lnTo>
                <a:lnTo>
                  <a:pt x="790" y="470"/>
                </a:lnTo>
                <a:lnTo>
                  <a:pt x="799" y="462"/>
                </a:lnTo>
                <a:lnTo>
                  <a:pt x="799" y="441"/>
                </a:lnTo>
                <a:lnTo>
                  <a:pt x="810" y="437"/>
                </a:lnTo>
                <a:lnTo>
                  <a:pt x="811" y="419"/>
                </a:lnTo>
                <a:lnTo>
                  <a:pt x="831" y="414"/>
                </a:lnTo>
                <a:lnTo>
                  <a:pt x="837" y="383"/>
                </a:lnTo>
                <a:lnTo>
                  <a:pt x="852" y="362"/>
                </a:lnTo>
                <a:lnTo>
                  <a:pt x="871" y="359"/>
                </a:lnTo>
                <a:lnTo>
                  <a:pt x="874" y="302"/>
                </a:lnTo>
                <a:lnTo>
                  <a:pt x="886" y="285"/>
                </a:lnTo>
                <a:lnTo>
                  <a:pt x="903" y="284"/>
                </a:lnTo>
                <a:lnTo>
                  <a:pt x="900" y="257"/>
                </a:lnTo>
                <a:lnTo>
                  <a:pt x="910" y="258"/>
                </a:lnTo>
                <a:lnTo>
                  <a:pt x="910" y="239"/>
                </a:lnTo>
                <a:lnTo>
                  <a:pt x="927" y="242"/>
                </a:lnTo>
                <a:lnTo>
                  <a:pt x="925" y="227"/>
                </a:lnTo>
                <a:lnTo>
                  <a:pt x="960" y="227"/>
                </a:lnTo>
                <a:lnTo>
                  <a:pt x="963" y="180"/>
                </a:lnTo>
                <a:lnTo>
                  <a:pt x="976" y="182"/>
                </a:lnTo>
                <a:lnTo>
                  <a:pt x="982" y="164"/>
                </a:lnTo>
                <a:lnTo>
                  <a:pt x="991" y="161"/>
                </a:lnTo>
                <a:lnTo>
                  <a:pt x="996" y="138"/>
                </a:lnTo>
                <a:lnTo>
                  <a:pt x="1053" y="123"/>
                </a:lnTo>
                <a:lnTo>
                  <a:pt x="1071" y="93"/>
                </a:lnTo>
                <a:lnTo>
                  <a:pt x="1096" y="87"/>
                </a:lnTo>
                <a:lnTo>
                  <a:pt x="1102" y="72"/>
                </a:lnTo>
                <a:lnTo>
                  <a:pt x="1125" y="65"/>
                </a:lnTo>
                <a:lnTo>
                  <a:pt x="1359" y="59"/>
                </a:lnTo>
                <a:lnTo>
                  <a:pt x="1365" y="48"/>
                </a:lnTo>
                <a:lnTo>
                  <a:pt x="1419" y="47"/>
                </a:lnTo>
                <a:lnTo>
                  <a:pt x="1429" y="30"/>
                </a:lnTo>
                <a:lnTo>
                  <a:pt x="1527" y="29"/>
                </a:lnTo>
                <a:lnTo>
                  <a:pt x="1531" y="14"/>
                </a:lnTo>
                <a:lnTo>
                  <a:pt x="1977" y="15"/>
                </a:lnTo>
                <a:lnTo>
                  <a:pt x="1981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"/>
          <p:cNvCxnSpPr>
            <a:cxnSpLocks noChangeShapeType="1"/>
            <a:stCxn id="56" idx="1"/>
            <a:endCxn id="52" idx="0"/>
          </p:cNvCxnSpPr>
          <p:nvPr/>
        </p:nvCxnSpPr>
        <p:spPr bwMode="auto">
          <a:xfrm rot="10800000" flipV="1">
            <a:off x="1384300" y="1238250"/>
            <a:ext cx="1254125" cy="504825"/>
          </a:xfrm>
          <a:prstGeom prst="bentConnector2">
            <a:avLst/>
          </a:prstGeom>
          <a:noFill/>
          <a:ln w="28575">
            <a:solidFill>
              <a:srgbClr val="D7E4BD"/>
            </a:solidFill>
            <a:miter lim="800000"/>
            <a:headEnd/>
            <a:tailEnd type="triangle" w="med" len="med"/>
          </a:ln>
        </p:spPr>
      </p:cxnSp>
      <p:cxnSp>
        <p:nvCxnSpPr>
          <p:cNvPr id="9219" name="AutoShape 4"/>
          <p:cNvCxnSpPr>
            <a:cxnSpLocks noChangeShapeType="1"/>
            <a:stCxn id="56" idx="3"/>
            <a:endCxn id="53" idx="0"/>
          </p:cNvCxnSpPr>
          <p:nvPr/>
        </p:nvCxnSpPr>
        <p:spPr bwMode="auto">
          <a:xfrm>
            <a:off x="6369050" y="1238250"/>
            <a:ext cx="1398588" cy="509588"/>
          </a:xfrm>
          <a:prstGeom prst="bentConnector2">
            <a:avLst/>
          </a:prstGeom>
          <a:noFill/>
          <a:ln w="28575">
            <a:solidFill>
              <a:srgbClr val="D7E4BD"/>
            </a:solidFill>
            <a:miter lim="800000"/>
            <a:headEnd/>
            <a:tailEnd type="triangle" w="med" len="med"/>
          </a:ln>
        </p:spPr>
      </p:cxnSp>
      <p:sp>
        <p:nvSpPr>
          <p:cNvPr id="9220" name="Line 7"/>
          <p:cNvSpPr>
            <a:spLocks noChangeShapeType="1"/>
          </p:cNvSpPr>
          <p:nvPr/>
        </p:nvSpPr>
        <p:spPr bwMode="blackWhite">
          <a:xfrm>
            <a:off x="2489200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blackWhite">
          <a:xfrm>
            <a:off x="3241675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blackWhite">
          <a:xfrm>
            <a:off x="7361238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blackWhite">
          <a:xfrm>
            <a:off x="6657975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blackWhite">
          <a:xfrm>
            <a:off x="5983288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blackWhite">
          <a:xfrm>
            <a:off x="4203700" y="3328988"/>
            <a:ext cx="0" cy="32067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blackWhite">
          <a:xfrm>
            <a:off x="5175250" y="37988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blackWhite">
          <a:xfrm>
            <a:off x="8093075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71463" y="3570288"/>
            <a:ext cx="8605837" cy="290512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blackWhite">
          <a:xfrm>
            <a:off x="2314575" y="3592513"/>
            <a:ext cx="3492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30d</a:t>
            </a: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blackWhite">
          <a:xfrm>
            <a:off x="3033713" y="3592513"/>
            <a:ext cx="4175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6mo</a:t>
            </a:r>
          </a:p>
        </p:txBody>
      </p:sp>
      <p:sp>
        <p:nvSpPr>
          <p:cNvPr id="9231" name="Rectangle 18"/>
          <p:cNvSpPr>
            <a:spLocks noChangeArrowheads="1"/>
          </p:cNvSpPr>
          <p:nvPr/>
        </p:nvSpPr>
        <p:spPr bwMode="blackWhite">
          <a:xfrm>
            <a:off x="7207250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4yr</a:t>
            </a:r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blackWhite">
          <a:xfrm>
            <a:off x="6500813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3yr</a:t>
            </a:r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blackWhite">
          <a:xfrm>
            <a:off x="5832475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2yr</a:t>
            </a:r>
          </a:p>
        </p:txBody>
      </p:sp>
      <p:sp>
        <p:nvSpPr>
          <p:cNvPr id="9234" name="Rectangle 21"/>
          <p:cNvSpPr>
            <a:spLocks noChangeArrowheads="1"/>
          </p:cNvSpPr>
          <p:nvPr/>
        </p:nvSpPr>
        <p:spPr bwMode="blackWhite">
          <a:xfrm>
            <a:off x="3938588" y="3592513"/>
            <a:ext cx="530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12mo</a:t>
            </a:r>
          </a:p>
        </p:txBody>
      </p:sp>
      <p:sp>
        <p:nvSpPr>
          <p:cNvPr id="9235" name="Rectangle 22"/>
          <p:cNvSpPr>
            <a:spLocks noChangeArrowheads="1"/>
          </p:cNvSpPr>
          <p:nvPr/>
        </p:nvSpPr>
        <p:spPr bwMode="blackWhite">
          <a:xfrm>
            <a:off x="4903788" y="3592513"/>
            <a:ext cx="530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13mo</a:t>
            </a:r>
          </a:p>
        </p:txBody>
      </p:sp>
      <p:sp>
        <p:nvSpPr>
          <p:cNvPr id="9236" name="Rectangle 23"/>
          <p:cNvSpPr>
            <a:spLocks noChangeArrowheads="1"/>
          </p:cNvSpPr>
          <p:nvPr/>
        </p:nvSpPr>
        <p:spPr bwMode="blackWhite">
          <a:xfrm>
            <a:off x="7940675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5yr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277813" y="1762125"/>
            <a:ext cx="2211387" cy="749300"/>
          </a:xfrm>
          <a:prstGeom prst="rect">
            <a:avLst/>
          </a:prstGeom>
          <a:solidFill>
            <a:srgbClr val="FF0000"/>
          </a:solidFill>
          <a:ln w="381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BioNIR Stent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N=958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6657975" y="1762125"/>
            <a:ext cx="2219325" cy="7493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Resolute Stent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N=961</a:t>
            </a:r>
          </a:p>
        </p:txBody>
      </p:sp>
      <p:sp>
        <p:nvSpPr>
          <p:cNvPr id="9239" name="Text Box 28"/>
          <p:cNvSpPr txBox="1">
            <a:spLocks noChangeArrowheads="1"/>
          </p:cNvSpPr>
          <p:nvPr/>
        </p:nvSpPr>
        <p:spPr bwMode="gray">
          <a:xfrm>
            <a:off x="2865515" y="1757075"/>
            <a:ext cx="3411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</a:rPr>
              <a:t>76 </a:t>
            </a:r>
            <a:r>
              <a:rPr lang="en-GB" sz="1600" dirty="0" err="1">
                <a:solidFill>
                  <a:srgbClr val="FFFFFF"/>
                </a:solidFill>
              </a:rPr>
              <a:t>Centers</a:t>
            </a:r>
            <a:r>
              <a:rPr lang="en-GB" sz="1600" dirty="0">
                <a:solidFill>
                  <a:srgbClr val="FFFFFF"/>
                </a:solidFill>
              </a:rPr>
              <a:t> in NA, Europe, Israel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FAS*:1919 </a:t>
            </a:r>
            <a:r>
              <a:rPr lang="en-GB" sz="1600" dirty="0">
                <a:solidFill>
                  <a:srgbClr val="FFFFFF"/>
                </a:solidFill>
              </a:rPr>
              <a:t>patients </a:t>
            </a:r>
            <a:r>
              <a:rPr lang="en-GB" sz="1600" dirty="0" smtClean="0">
                <a:solidFill>
                  <a:srgbClr val="FFFFFF"/>
                </a:solidFill>
              </a:rPr>
              <a:t>randomized </a:t>
            </a:r>
            <a:r>
              <a:rPr lang="en-GB" sz="1600" dirty="0">
                <a:solidFill>
                  <a:srgbClr val="FFFFFF"/>
                </a:solidFill>
              </a:rPr>
              <a:t>1:1</a:t>
            </a:r>
          </a:p>
        </p:txBody>
      </p:sp>
      <p:sp>
        <p:nvSpPr>
          <p:cNvPr id="9240" name="Rectangle 29"/>
          <p:cNvSpPr>
            <a:spLocks noChangeArrowheads="1"/>
          </p:cNvSpPr>
          <p:nvPr/>
        </p:nvSpPr>
        <p:spPr bwMode="blackWhite">
          <a:xfrm>
            <a:off x="3017356" y="2922588"/>
            <a:ext cx="2364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Primary Clinical Endpoint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2657475" y="803275"/>
            <a:ext cx="3692525" cy="869950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“More Comers” Population with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Symptomatic CAD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(eg, NSTEMI, CTO, SVG, MVD)</a:t>
            </a:r>
          </a:p>
        </p:txBody>
      </p:sp>
      <p:sp>
        <p:nvSpPr>
          <p:cNvPr id="9242" name="Rectangle 37"/>
          <p:cNvSpPr>
            <a:spLocks noChangeArrowheads="1"/>
          </p:cNvSpPr>
          <p:nvPr/>
        </p:nvSpPr>
        <p:spPr bwMode="auto">
          <a:xfrm>
            <a:off x="3905250" y="3273425"/>
            <a:ext cx="582613" cy="693738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Calibri" pitchFamily="34" charset="0"/>
            </a:endParaRPr>
          </a:p>
        </p:txBody>
      </p:sp>
      <p:sp>
        <p:nvSpPr>
          <p:cNvPr id="9243" name="Rectangle 39"/>
          <p:cNvSpPr>
            <a:spLocks noChangeArrowheads="1"/>
          </p:cNvSpPr>
          <p:nvPr/>
        </p:nvSpPr>
        <p:spPr bwMode="auto">
          <a:xfrm>
            <a:off x="4879975" y="3478213"/>
            <a:ext cx="581025" cy="695325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gray">
          <a:xfrm>
            <a:off x="277813" y="4414838"/>
            <a:ext cx="8599487" cy="1889125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23692" dir="3455067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 fontAlgn="ctr">
              <a:spcAft>
                <a:spcPct val="15000"/>
              </a:spcAft>
              <a:tabLst>
                <a:tab pos="177800" algn="l"/>
              </a:tabLst>
            </a:pPr>
            <a:r>
              <a:rPr lang="en-GB" sz="1600" dirty="0">
                <a:solidFill>
                  <a:srgbClr val="FFC000"/>
                </a:solidFill>
              </a:rPr>
              <a:t>Primary Endpoint: </a:t>
            </a:r>
          </a:p>
          <a:p>
            <a:pPr marL="225425" indent="-225425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12-month </a:t>
            </a:r>
            <a:r>
              <a:rPr lang="en-GB" sz="1600" dirty="0">
                <a:solidFill>
                  <a:schemeClr val="bg1"/>
                </a:solidFill>
              </a:rPr>
              <a:t>target lesion failure (TLF), composite of cardiac death, target vessel MI and ischemia driven TLR</a:t>
            </a:r>
          </a:p>
          <a:p>
            <a:pPr fontAlgn="ctr">
              <a:spcAft>
                <a:spcPct val="15000"/>
              </a:spcAft>
              <a:tabLst>
                <a:tab pos="177800" algn="l"/>
              </a:tabLst>
            </a:pPr>
            <a:r>
              <a:rPr lang="en-GB" sz="1600" dirty="0">
                <a:solidFill>
                  <a:srgbClr val="FFC000"/>
                </a:solidFill>
              </a:rPr>
              <a:t>Secondary Endpoints:</a:t>
            </a:r>
          </a:p>
          <a:p>
            <a:pPr marL="177800" lvl="1" indent="-177800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dirty="0">
                <a:solidFill>
                  <a:schemeClr val="bg1"/>
                </a:solidFill>
              </a:rPr>
              <a:t>12-month MACE, TVF and individual component endpoints</a:t>
            </a:r>
          </a:p>
          <a:p>
            <a:pPr marL="177800" lvl="1" indent="-177800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dirty="0">
                <a:solidFill>
                  <a:schemeClr val="bg1"/>
                </a:solidFill>
              </a:rPr>
              <a:t>Definite/probable stent thrombosis</a:t>
            </a:r>
          </a:p>
          <a:p>
            <a:pPr marL="177800" lvl="1" indent="-177800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dirty="0">
                <a:solidFill>
                  <a:schemeClr val="bg1"/>
                </a:solidFill>
              </a:rPr>
              <a:t>Procedural success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blackWhite">
          <a:xfrm>
            <a:off x="3963387" y="4160838"/>
            <a:ext cx="2415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solidFill>
                  <a:srgbClr val="FFFFFF"/>
                </a:solidFill>
              </a:rPr>
              <a:t>QCA &amp; Imaging Endpoints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7200" y="-158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3200" b="1">
                <a:solidFill>
                  <a:srgbClr val="FFCC00"/>
                </a:solidFill>
              </a:rPr>
              <a:t>BIONICS – Trial Design</a:t>
            </a:r>
          </a:p>
        </p:txBody>
      </p:sp>
      <p:sp>
        <p:nvSpPr>
          <p:cNvPr id="9247" name="Rectangle 29"/>
          <p:cNvSpPr>
            <a:spLocks noChangeArrowheads="1"/>
          </p:cNvSpPr>
          <p:nvPr/>
        </p:nvSpPr>
        <p:spPr bwMode="blackWhite">
          <a:xfrm>
            <a:off x="207963" y="3243263"/>
            <a:ext cx="982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400">
                <a:solidFill>
                  <a:srgbClr val="FFFFFF"/>
                </a:solidFill>
                <a:latin typeface="Calibri" pitchFamily="34" charset="0"/>
              </a:rPr>
              <a:t>Follow Up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9963" y="2333625"/>
            <a:ext cx="4684712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solidFill>
                  <a:schemeClr val="bg1"/>
                </a:solidFill>
              </a:rPr>
              <a:t>Noninferiority Design </a:t>
            </a:r>
          </a:p>
          <a:p>
            <a:pPr algn="ctr" eaLnBrk="0" hangingPunct="0"/>
            <a:r>
              <a:rPr lang="it-IT" sz="1200">
                <a:solidFill>
                  <a:schemeClr val="bg1"/>
                </a:solidFill>
              </a:rPr>
              <a:t>(Event rate 5.8%, Delta 3.3%, Power 90%)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236" y="6382306"/>
            <a:ext cx="343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sz="1600" dirty="0" smtClean="0">
                <a:solidFill>
                  <a:schemeClr val="bg1"/>
                </a:solidFill>
              </a:rPr>
              <a:t>FAS= Full Analysis Set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9" name="Rectangle 3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Procedural Outcomes</a:t>
            </a:r>
          </a:p>
        </p:txBody>
      </p:sp>
      <p:graphicFrame>
        <p:nvGraphicFramePr>
          <p:cNvPr id="1648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67486"/>
              </p:ext>
            </p:extLst>
          </p:nvPr>
        </p:nvGraphicFramePr>
        <p:xfrm>
          <a:off x="601663" y="1417638"/>
          <a:ext cx="7935912" cy="2981325"/>
        </p:xfrm>
        <a:graphic>
          <a:graphicData uri="http://schemas.openxmlformats.org/drawingml/2006/table">
            <a:tbl>
              <a:tblPr/>
              <a:tblGrid>
                <a:gridCol w="3055937"/>
                <a:gridCol w="1948721"/>
                <a:gridCol w="2008917"/>
                <a:gridCol w="922337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BioNIR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N=958 patients,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1275 lesions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Resolute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N=961 patients,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1277 lesions</a:t>
                      </a:r>
                      <a:endParaRPr lang="en-US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value 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Device Success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98.3%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99.5%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Lesion Success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99.9%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99.8%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Procedure Success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97.7%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97.3%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0.57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6416" name="TextBox 5"/>
          <p:cNvSpPr txBox="1">
            <a:spLocks noChangeArrowheads="1"/>
          </p:cNvSpPr>
          <p:nvPr/>
        </p:nvSpPr>
        <p:spPr bwMode="auto">
          <a:xfrm>
            <a:off x="601663" y="4506420"/>
            <a:ext cx="79359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FFC000"/>
                </a:solidFill>
              </a:rPr>
              <a:t>Device success: </a:t>
            </a:r>
            <a:r>
              <a:rPr lang="en-US" sz="1400" dirty="0">
                <a:solidFill>
                  <a:schemeClr val="bg1"/>
                </a:solidFill>
              </a:rPr>
              <a:t>final in-stent residual QCA diameter </a:t>
            </a:r>
            <a:r>
              <a:rPr lang="en-US" sz="1400" dirty="0" err="1">
                <a:solidFill>
                  <a:schemeClr val="bg1"/>
                </a:solidFill>
              </a:rPr>
              <a:t>stenosis</a:t>
            </a:r>
            <a:r>
              <a:rPr lang="en-US" sz="1400" dirty="0">
                <a:solidFill>
                  <a:schemeClr val="bg1"/>
                </a:solidFill>
              </a:rPr>
              <a:t> of &lt;50% using the assigned device only and without a device malfunction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Lesion success</a:t>
            </a:r>
            <a:r>
              <a:rPr lang="en-US" sz="1400" dirty="0">
                <a:solidFill>
                  <a:srgbClr val="FFC000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final in-stent residual QCA diameter </a:t>
            </a:r>
            <a:r>
              <a:rPr lang="en-US" sz="1400" dirty="0" err="1">
                <a:solidFill>
                  <a:schemeClr val="bg1"/>
                </a:solidFill>
              </a:rPr>
              <a:t>stenosis</a:t>
            </a:r>
            <a:r>
              <a:rPr lang="en-US" sz="1400" dirty="0">
                <a:solidFill>
                  <a:schemeClr val="bg1"/>
                </a:solidFill>
              </a:rPr>
              <a:t> of &lt;50% using any </a:t>
            </a:r>
            <a:r>
              <a:rPr lang="en-US" sz="1400" dirty="0" err="1">
                <a:solidFill>
                  <a:schemeClr val="bg1"/>
                </a:solidFill>
              </a:rPr>
              <a:t>percutaneous</a:t>
            </a:r>
            <a:r>
              <a:rPr lang="en-US" sz="1400" dirty="0">
                <a:solidFill>
                  <a:schemeClr val="bg1"/>
                </a:solidFill>
              </a:rPr>
              <a:t> method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Procedure success: </a:t>
            </a:r>
            <a:r>
              <a:rPr lang="en-US" sz="1400" dirty="0">
                <a:solidFill>
                  <a:srgbClr val="FFFFFF"/>
                </a:solidFill>
              </a:rPr>
              <a:t>final in-stent QCA diameter </a:t>
            </a:r>
            <a:r>
              <a:rPr lang="en-US" sz="1400" dirty="0" err="1">
                <a:solidFill>
                  <a:srgbClr val="FFFFFF"/>
                </a:solidFill>
              </a:rPr>
              <a:t>stenosis</a:t>
            </a:r>
            <a:r>
              <a:rPr lang="en-US" sz="1400" dirty="0">
                <a:solidFill>
                  <a:srgbClr val="FFFFFF"/>
                </a:solidFill>
              </a:rPr>
              <a:t> of &lt;50% using the assigned device and/or with any adjunctive devices, without the occurrence of cardiac death, Q wave or non-Q wave MI, or repeat revascularization of the target lesion during the hospital stay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15875" y="1331913"/>
            <a:ext cx="9128125" cy="4573587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BIONICS – Primary Endpoint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2860" y="1551285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C00"/>
                </a:solidFill>
                <a:ea typeface="+mj-ea"/>
              </a:rPr>
              <a:t>TLF at 12 months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8125" y="2526214"/>
            <a:ext cx="322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C00"/>
                </a:solidFill>
                <a:ea typeface="+mj-ea"/>
              </a:rPr>
              <a:t>Difference</a:t>
            </a:r>
            <a:r>
              <a:rPr lang="en-US" sz="1600" dirty="0" smtClean="0">
                <a:solidFill>
                  <a:srgbClr val="FFCC00"/>
                </a:solidFill>
                <a:ea typeface="+mj-ea"/>
              </a:rPr>
              <a:t>=</a:t>
            </a:r>
            <a:r>
              <a:rPr lang="en-US" b="1" dirty="0" smtClean="0">
                <a:solidFill>
                  <a:srgbClr val="FFCC00"/>
                </a:solidFill>
                <a:ea typeface="+mj-ea"/>
              </a:rPr>
              <a:t>0% ( - , 1.8%)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ea typeface="+mj-ea"/>
              </a:rPr>
              <a:t>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-5400000">
            <a:off x="-287470" y="3574205"/>
            <a:ext cx="15068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EEE9E"/>
                </a:solidFill>
                <a:ea typeface="MS PGothic" pitchFamily="34" charset="-128"/>
              </a:rPr>
              <a:t>%TLF at 12 mo.</a:t>
            </a:r>
            <a:endParaRPr lang="en-US" sz="1400" b="1" dirty="0">
              <a:solidFill>
                <a:srgbClr val="FEEE9E"/>
              </a:solidFill>
              <a:ea typeface="MS PGothic" pitchFamily="34" charset="-12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0260" y="20129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10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rot="5400000">
            <a:off x="981092" y="2102644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1007285" y="2136775"/>
            <a:ext cx="0" cy="2873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1738813" y="5019675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2973" y="25749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8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rot="5400000">
            <a:off x="981092" y="2664619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92973" y="315118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6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rot="5400000">
            <a:off x="981092" y="3240881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92973" y="37084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4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rot="5400000">
            <a:off x="981092" y="3798094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92973" y="42751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2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rot="5400000">
            <a:off x="981092" y="4364831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792973" y="48450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0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rot="5400000">
            <a:off x="981092" y="4934744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1397374" y="5146675"/>
            <a:ext cx="6828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BioNIR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475920" y="3205001"/>
            <a:ext cx="525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5.3%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36646" y="3541713"/>
            <a:ext cx="604334" cy="14779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436303" y="5146675"/>
            <a:ext cx="8656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Resolute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2606221" y="3205001"/>
            <a:ext cx="525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5.3%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66947" y="3541713"/>
            <a:ext cx="604334" cy="147796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rot="16200000" flipH="1">
            <a:off x="2210208" y="3802469"/>
            <a:ext cx="0" cy="242489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869114" y="5019675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16200000" flipH="1">
            <a:off x="6029325" y="3138488"/>
            <a:ext cx="0" cy="26860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67761" y="4491040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3.3 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4627766" y="5079635"/>
            <a:ext cx="6828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Favors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BioNIR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538428" y="5079635"/>
            <a:ext cx="8656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Favors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Resolute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3640" y="44910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5467350" y="4475163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6873875" y="4475163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6873875" y="2527916"/>
            <a:ext cx="0" cy="195359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5467350" y="3048000"/>
            <a:ext cx="0" cy="143351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675875" y="2963419"/>
            <a:ext cx="1460060" cy="1125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triangl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405629" y="2901699"/>
            <a:ext cx="123441" cy="12344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564432" y="4959350"/>
            <a:ext cx="744058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30783" y="4959350"/>
            <a:ext cx="744058" cy="0"/>
          </a:xfrm>
          <a:prstGeom prst="straightConnector1">
            <a:avLst/>
          </a:prstGeom>
          <a:ln>
            <a:solidFill>
              <a:srgbClr val="FFC000"/>
            </a:solidFill>
            <a:headEnd type="triangle" w="lg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0800000">
            <a:off x="6955026" y="451195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(ƍ)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29677" y="2009828"/>
            <a:ext cx="2431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i="1" dirty="0" err="1" smtClean="0">
                <a:solidFill>
                  <a:srgbClr val="FFFF0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noninferiority</a:t>
            </a:r>
            <a:r>
              <a:rPr lang="en-US" b="1" i="1" dirty="0" smtClean="0">
                <a:solidFill>
                  <a:srgbClr val="FFFF00"/>
                </a:solidFill>
              </a:rPr>
              <a:t>=0.0012</a:t>
            </a:r>
            <a:endParaRPr lang="en-US" b="1" baseline="-25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9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7" name="Rectangle 4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BIONICS</a:t>
            </a:r>
            <a:br>
              <a:rPr lang="en-US" sz="3600" dirty="0" smtClean="0"/>
            </a:br>
            <a:r>
              <a:rPr lang="en-US" sz="3600" dirty="0" smtClean="0"/>
              <a:t>12 </a:t>
            </a:r>
            <a:r>
              <a:rPr lang="en-US" sz="3600" dirty="0" err="1" smtClean="0"/>
              <a:t>mo</a:t>
            </a:r>
            <a:r>
              <a:rPr lang="en-US" sz="3600" dirty="0" smtClean="0"/>
              <a:t> Key Endpoint Results</a:t>
            </a:r>
          </a:p>
        </p:txBody>
      </p:sp>
      <p:graphicFrame>
        <p:nvGraphicFramePr>
          <p:cNvPr id="18545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795114"/>
              </p:ext>
            </p:extLst>
          </p:nvPr>
        </p:nvGraphicFramePr>
        <p:xfrm>
          <a:off x="111919" y="1633837"/>
          <a:ext cx="8920162" cy="4163113"/>
        </p:xfrm>
        <a:graphic>
          <a:graphicData uri="http://schemas.openxmlformats.org/drawingml/2006/table">
            <a:tbl>
              <a:tblPr/>
              <a:tblGrid>
                <a:gridCol w="1801033"/>
                <a:gridCol w="1766079"/>
                <a:gridCol w="1865313"/>
                <a:gridCol w="2133600"/>
                <a:gridCol w="1354137"/>
              </a:tblGrid>
              <a:tr h="8689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BioNIR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N=958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Resolute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N=961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Relative Risk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>
                          <a:srgbClr val="FFC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value</a:t>
                      </a:r>
                    </a:p>
                  </a:txBody>
                  <a:tcPr anchor="b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</a:tr>
              <a:tr h="7666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 Lesion Failure (TLF)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5.3% (49/926)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5.3%(49/930)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[0.68,1.48]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Cardiac      Death           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0.5% (5/926)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0.2% (2/930)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2.51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[0.49, 12.91]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0.29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TV-MI*     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3.1% (29/926)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3.3% (31/930)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0.94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[0.57, 1.55]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6423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ID-TLR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3.0% (28/926)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2.4% (22/930)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1.28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[0.74, 2.22]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693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Mortality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1.2% (11/931)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240" marR="152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1.1% (10/936)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240" marR="152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1.11[0.47,2.59]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240" marR="152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240" marR="15240" marT="0" marB="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8474" name="TextBox 6"/>
          <p:cNvSpPr txBox="1">
            <a:spLocks noChangeArrowheads="1"/>
          </p:cNvSpPr>
          <p:nvPr/>
        </p:nvSpPr>
        <p:spPr bwMode="auto">
          <a:xfrm>
            <a:off x="136525" y="5951173"/>
            <a:ext cx="527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 SCAI definition for </a:t>
            </a:r>
            <a:r>
              <a:rPr lang="en-US" sz="1400" dirty="0" err="1">
                <a:solidFill>
                  <a:schemeClr val="bg1"/>
                </a:solidFill>
              </a:rPr>
              <a:t>periprocedural</a:t>
            </a:r>
            <a:r>
              <a:rPr lang="en-US" sz="1400" dirty="0">
                <a:solidFill>
                  <a:schemeClr val="bg1"/>
                </a:solidFill>
              </a:rPr>
              <a:t> MI, </a:t>
            </a:r>
            <a:r>
              <a:rPr lang="en-US" sz="1400" dirty="0" err="1">
                <a:solidFill>
                  <a:schemeClr val="bg1"/>
                </a:solidFill>
              </a:rPr>
              <a:t>Moussa</a:t>
            </a:r>
            <a:r>
              <a:rPr lang="en-US" sz="1400" dirty="0">
                <a:solidFill>
                  <a:schemeClr val="bg1"/>
                </a:solidFill>
              </a:rPr>
              <a:t> et al. </a:t>
            </a:r>
            <a:r>
              <a:rPr lang="en-US" sz="1400" i="1" dirty="0">
                <a:solidFill>
                  <a:schemeClr val="bg1"/>
                </a:solidFill>
              </a:rPr>
              <a:t>JACC</a:t>
            </a:r>
            <a:r>
              <a:rPr lang="en-US" sz="1400" dirty="0">
                <a:solidFill>
                  <a:schemeClr val="bg1"/>
                </a:solidFill>
              </a:rPr>
              <a:t> 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1129</Words>
  <Application>Microsoft Office PowerPoint</Application>
  <PresentationFormat>On-screen Show (4:3)</PresentationFormat>
  <Paragraphs>383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Times New Roman</vt:lpstr>
      <vt:lpstr>ヒラギノ角ゴ Pro W3</vt:lpstr>
      <vt:lpstr>Office Theme</vt:lpstr>
      <vt:lpstr>Chart</vt:lpstr>
      <vt:lpstr> BIONICS Trial BioNIR Ridaforolimus Eluting Coronary Stent System In Coronary Stenosis Trial </vt:lpstr>
      <vt:lpstr>Disclosure</vt:lpstr>
      <vt:lpstr>BioNIR System</vt:lpstr>
      <vt:lpstr>BioNIR Pharmacokinetics</vt:lpstr>
      <vt:lpstr>NIREUS  Primary Endpoint 6-month angiographic late loss, N=302</vt:lpstr>
      <vt:lpstr>PowerPoint Presentation</vt:lpstr>
      <vt:lpstr>Procedural Outcomes</vt:lpstr>
      <vt:lpstr>BIONICS – Primary Endpoint</vt:lpstr>
      <vt:lpstr>BIONICS 12 mo Key Endpoint Results</vt:lpstr>
      <vt:lpstr>BIONICS Stent Thrombosis</vt:lpstr>
      <vt:lpstr>PowerPoint Presentation</vt:lpstr>
      <vt:lpstr>BIONICS Conclusions</vt:lpstr>
    </vt:vector>
  </TitlesOfParts>
  <Company>crf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Iturriza</dc:creator>
  <cp:lastModifiedBy>Checkin 005</cp:lastModifiedBy>
  <cp:revision>277</cp:revision>
  <dcterms:created xsi:type="dcterms:W3CDTF">2016-10-28T22:21:44Z</dcterms:created>
  <dcterms:modified xsi:type="dcterms:W3CDTF">2016-10-29T17:42:07Z</dcterms:modified>
</cp:coreProperties>
</file>