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93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81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92C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92C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92C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3824" y="440562"/>
            <a:ext cx="6356350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92C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3603" y="2468498"/>
            <a:ext cx="8276793" cy="324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043" y="1306957"/>
            <a:ext cx="8535670" cy="1701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0000"/>
              </a:lnSpc>
            </a:pP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dif</a:t>
            </a:r>
            <a:r>
              <a:rPr sz="3200" b="1" spc="-1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usio</a:t>
            </a:r>
            <a:r>
              <a:rPr sz="3200" b="1" spc="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eig</a:t>
            </a:r>
            <a:r>
              <a:rPr sz="3200" b="1" spc="-45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3200" b="1" spc="-4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MRI and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mult</a:t>
            </a:r>
            <a:r>
              <a:rPr sz="3200" b="1" spc="1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-slice</a:t>
            </a:r>
            <a:r>
              <a:rPr sz="3200" b="1" spc="-10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3200" b="1" spc="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-Study 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o as</a:t>
            </a:r>
            <a:r>
              <a:rPr sz="3200" b="1" spc="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es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edic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of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3200" b="1" spc="-8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embolis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3200" b="1" spc="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uring t</a:t>
            </a:r>
            <a:r>
              <a:rPr sz="3200" b="1" spc="-7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ans</a:t>
            </a:r>
            <a:r>
              <a:rPr sz="3200" b="1" spc="-2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th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aor</a:t>
            </a:r>
            <a:r>
              <a:rPr sz="3200" b="1" spc="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ic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spc="-5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impla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ta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512" y="3746627"/>
            <a:ext cx="1999614" cy="0"/>
          </a:xfrm>
          <a:custGeom>
            <a:avLst/>
            <a:gdLst/>
            <a:ahLst/>
            <a:cxnLst/>
            <a:rect l="l" t="t" r="r" b="b"/>
            <a:pathLst>
              <a:path w="1999614">
                <a:moveTo>
                  <a:pt x="0" y="0"/>
                </a:moveTo>
                <a:lnTo>
                  <a:pt x="1999488" y="0"/>
                </a:lnTo>
              </a:path>
            </a:pathLst>
          </a:custGeom>
          <a:ln w="13461">
            <a:solidFill>
              <a:srgbClr val="092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913" y="3499739"/>
            <a:ext cx="8308975" cy="231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</a:pPr>
            <a:r>
              <a:rPr sz="1950" b="1" spc="7" baseline="25641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mel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b="1" spc="-110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000" b="1" spc="-45" dirty="0">
                <a:solidFill>
                  <a:srgbClr val="092C74"/>
                </a:solidFill>
                <a:latin typeface="Calibri"/>
                <a:cs typeface="Calibri"/>
              </a:rPr>
              <a:t>z</a:t>
            </a: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ei</a:t>
            </a:r>
            <a:r>
              <a:rPr sz="2000" b="1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aj M</a:t>
            </a: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Klaudija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Bijukl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17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mo</a:t>
            </a:r>
            <a:r>
              <a:rPr sz="20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Hase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ba</a:t>
            </a:r>
            <a:r>
              <a:rPr sz="2000" spc="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Jul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Wi</a:t>
            </a:r>
            <a:r>
              <a:rPr sz="2000" spc="-2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000" spc="-35" dirty="0">
                <a:solidFill>
                  <a:srgbClr val="092C74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92C74"/>
                </a:solidFill>
                <a:latin typeface="Calibri"/>
                <a:cs typeface="Calibri"/>
              </a:rPr>
              <a:t>K</a:t>
            </a:r>
            <a:r>
              <a:rPr sz="2000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ause 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Lo</a:t>
            </a:r>
            <a:r>
              <a:rPr sz="2000" spc="-3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enz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Hanse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Friedric</a:t>
            </a:r>
            <a:r>
              <a:rPr sz="2000" spc="5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-Chri</a:t>
            </a:r>
            <a:r>
              <a:rPr sz="2000" spc="-3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tian</a:t>
            </a:r>
            <a:r>
              <a:rPr sz="2000" spc="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Rie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Ph</a:t>
            </a:r>
            <a:r>
              <a:rPr sz="2000" spc="-5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 </a:t>
            </a:r>
            <a:r>
              <a:rPr sz="1950" spc="7" baseline="25641" dirty="0">
                <a:solidFill>
                  <a:srgbClr val="092C74"/>
                </a:solidFill>
                <a:latin typeface="Calibri"/>
                <a:cs typeface="Calibri"/>
              </a:rPr>
              <a:t>1,2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Joachim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 S</a:t>
            </a:r>
            <a:r>
              <a:rPr sz="2000" spc="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ho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er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0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PhD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58419" algn="ctr">
              <a:lnSpc>
                <a:spcPct val="100000"/>
              </a:lnSpc>
            </a:pPr>
            <a:r>
              <a:rPr sz="1575" spc="-7" baseline="26455" dirty="0">
                <a:solidFill>
                  <a:srgbClr val="092C74"/>
                </a:solidFill>
                <a:latin typeface="Arial"/>
                <a:cs typeface="Arial"/>
              </a:rPr>
              <a:t>1</a:t>
            </a:r>
            <a:r>
              <a:rPr sz="1600" spc="-15" dirty="0">
                <a:solidFill>
                  <a:srgbClr val="092C74"/>
                </a:solidFill>
                <a:latin typeface="Arial"/>
                <a:cs typeface="Arial"/>
              </a:rPr>
              <a:t>Med</a:t>
            </a:r>
            <a:r>
              <a:rPr sz="1600" dirty="0">
                <a:solidFill>
                  <a:srgbClr val="092C74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cal Care</a:t>
            </a:r>
            <a:r>
              <a:rPr sz="1600" spc="5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Center</a:t>
            </a:r>
            <a:r>
              <a:rPr sz="1600" spc="5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Prof.</a:t>
            </a:r>
            <a:r>
              <a:rPr sz="1600" spc="30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Mathe</a:t>
            </a:r>
            <a:r>
              <a:rPr sz="1600" spc="-145" dirty="0">
                <a:solidFill>
                  <a:srgbClr val="092C74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92C74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Prof.</a:t>
            </a:r>
            <a:r>
              <a:rPr sz="1600" spc="25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92C74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92C74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hofe</a:t>
            </a:r>
            <a:r>
              <a:rPr sz="1600" spc="-95" dirty="0">
                <a:solidFill>
                  <a:srgbClr val="092C74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92C74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Hamburg,</a:t>
            </a:r>
            <a:r>
              <a:rPr sz="1600" spc="10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92C74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ermany</a:t>
            </a:r>
            <a:endParaRPr sz="1600">
              <a:latin typeface="Arial"/>
              <a:cs typeface="Arial"/>
            </a:endParaRPr>
          </a:p>
          <a:p>
            <a:pPr marL="56515" algn="ctr">
              <a:lnSpc>
                <a:spcPct val="100000"/>
              </a:lnSpc>
            </a:pPr>
            <a:r>
              <a:rPr sz="1575" spc="-7" baseline="26455" dirty="0">
                <a:solidFill>
                  <a:srgbClr val="092C74"/>
                </a:solidFill>
                <a:latin typeface="Arial"/>
                <a:cs typeface="Arial"/>
              </a:rPr>
              <a:t>2</a:t>
            </a:r>
            <a:r>
              <a:rPr sz="1600" spc="-15" dirty="0">
                <a:solidFill>
                  <a:srgbClr val="092C74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92C74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bertinen</a:t>
            </a:r>
            <a:r>
              <a:rPr sz="1600" spc="-15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Heart</a:t>
            </a:r>
            <a:r>
              <a:rPr sz="1600" spc="15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Cente</a:t>
            </a:r>
            <a:r>
              <a:rPr sz="1600" spc="-100" dirty="0">
                <a:solidFill>
                  <a:srgbClr val="092C74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092C74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Hamburg,</a:t>
            </a:r>
            <a:r>
              <a:rPr sz="1600" spc="20" dirty="0">
                <a:solidFill>
                  <a:srgbClr val="092C7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92C74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092C74"/>
                </a:solidFill>
                <a:latin typeface="Arial"/>
                <a:cs typeface="Arial"/>
              </a:rPr>
              <a:t>ermany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0">
              <a:lnSpc>
                <a:spcPct val="100000"/>
              </a:lnSpc>
            </a:pPr>
            <a:r>
              <a:rPr spc="-25" dirty="0"/>
              <a:t>MS</a:t>
            </a:r>
            <a:r>
              <a:rPr spc="-10" dirty="0"/>
              <a:t>C</a:t>
            </a:r>
            <a:r>
              <a:rPr dirty="0"/>
              <a:t>T</a:t>
            </a:r>
            <a:r>
              <a:rPr spc="-5" dirty="0"/>
              <a:t> </a:t>
            </a:r>
            <a:r>
              <a:rPr spc="-65" dirty="0"/>
              <a:t>R</a:t>
            </a:r>
            <a:r>
              <a:rPr spc="-20" dirty="0"/>
              <a:t>esults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035" y="1147952"/>
            <a:ext cx="7922259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1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ol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me</a:t>
            </a:r>
            <a:r>
              <a:rPr sz="2800" spc="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alcium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its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lo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tion</a:t>
            </a:r>
            <a:r>
              <a:rPr sz="2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800" spc="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wit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ou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800" spc="-8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chem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6291" y="2714637"/>
            <a:ext cx="1048385" cy="365125"/>
          </a:xfrm>
          <a:custGeom>
            <a:avLst/>
            <a:gdLst/>
            <a:ahLst/>
            <a:cxnLst/>
            <a:rect l="l" t="t" r="r" b="b"/>
            <a:pathLst>
              <a:path w="1048384" h="365125">
                <a:moveTo>
                  <a:pt x="0" y="364604"/>
                </a:moveTo>
                <a:lnTo>
                  <a:pt x="1048181" y="364604"/>
                </a:lnTo>
                <a:lnTo>
                  <a:pt x="1048181" y="0"/>
                </a:lnTo>
                <a:lnTo>
                  <a:pt x="0" y="0"/>
                </a:lnTo>
                <a:lnTo>
                  <a:pt x="0" y="36460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6291" y="3443744"/>
            <a:ext cx="1048385" cy="365125"/>
          </a:xfrm>
          <a:custGeom>
            <a:avLst/>
            <a:gdLst/>
            <a:ahLst/>
            <a:cxnLst/>
            <a:rect l="l" t="t" r="r" b="b"/>
            <a:pathLst>
              <a:path w="1048384" h="365125">
                <a:moveTo>
                  <a:pt x="0" y="364604"/>
                </a:moveTo>
                <a:lnTo>
                  <a:pt x="1048181" y="364604"/>
                </a:lnTo>
                <a:lnTo>
                  <a:pt x="1048181" y="0"/>
                </a:lnTo>
                <a:lnTo>
                  <a:pt x="0" y="0"/>
                </a:lnTo>
                <a:lnTo>
                  <a:pt x="0" y="36460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6291" y="4172978"/>
            <a:ext cx="1048385" cy="365125"/>
          </a:xfrm>
          <a:custGeom>
            <a:avLst/>
            <a:gdLst/>
            <a:ahLst/>
            <a:cxnLst/>
            <a:rect l="l" t="t" r="r" b="b"/>
            <a:pathLst>
              <a:path w="1048384" h="365125">
                <a:moveTo>
                  <a:pt x="0" y="364604"/>
                </a:moveTo>
                <a:lnTo>
                  <a:pt x="1048181" y="364604"/>
                </a:lnTo>
                <a:lnTo>
                  <a:pt x="1048181" y="0"/>
                </a:lnTo>
                <a:lnTo>
                  <a:pt x="0" y="0"/>
                </a:lnTo>
                <a:lnTo>
                  <a:pt x="0" y="36460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8431" y="2607564"/>
            <a:ext cx="818387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7581" y="2633345"/>
            <a:ext cx="720090" cy="1990725"/>
          </a:xfrm>
          <a:custGeom>
            <a:avLst/>
            <a:gdLst/>
            <a:ahLst/>
            <a:cxnLst/>
            <a:rect l="l" t="t" r="r" b="b"/>
            <a:pathLst>
              <a:path w="720090" h="1990725">
                <a:moveTo>
                  <a:pt x="0" y="995171"/>
                </a:moveTo>
                <a:lnTo>
                  <a:pt x="1193" y="913547"/>
                </a:lnTo>
                <a:lnTo>
                  <a:pt x="4711" y="833740"/>
                </a:lnTo>
                <a:lnTo>
                  <a:pt x="10461" y="756008"/>
                </a:lnTo>
                <a:lnTo>
                  <a:pt x="18352" y="680606"/>
                </a:lnTo>
                <a:lnTo>
                  <a:pt x="28289" y="607790"/>
                </a:lnTo>
                <a:lnTo>
                  <a:pt x="40181" y="537816"/>
                </a:lnTo>
                <a:lnTo>
                  <a:pt x="53934" y="470941"/>
                </a:lnTo>
                <a:lnTo>
                  <a:pt x="69457" y="407420"/>
                </a:lnTo>
                <a:lnTo>
                  <a:pt x="86657" y="347509"/>
                </a:lnTo>
                <a:lnTo>
                  <a:pt x="105441" y="291464"/>
                </a:lnTo>
                <a:lnTo>
                  <a:pt x="125717" y="239543"/>
                </a:lnTo>
                <a:lnTo>
                  <a:pt x="147392" y="191999"/>
                </a:lnTo>
                <a:lnTo>
                  <a:pt x="170373" y="149090"/>
                </a:lnTo>
                <a:lnTo>
                  <a:pt x="194568" y="111072"/>
                </a:lnTo>
                <a:lnTo>
                  <a:pt x="219884" y="78200"/>
                </a:lnTo>
                <a:lnTo>
                  <a:pt x="273510" y="28920"/>
                </a:lnTo>
                <a:lnTo>
                  <a:pt x="330511" y="3298"/>
                </a:lnTo>
                <a:lnTo>
                  <a:pt x="360045" y="0"/>
                </a:lnTo>
                <a:lnTo>
                  <a:pt x="389561" y="3298"/>
                </a:lnTo>
                <a:lnTo>
                  <a:pt x="446537" y="28920"/>
                </a:lnTo>
                <a:lnTo>
                  <a:pt x="500151" y="78200"/>
                </a:lnTo>
                <a:lnTo>
                  <a:pt x="525465" y="111072"/>
                </a:lnTo>
                <a:lnTo>
                  <a:pt x="549660" y="149090"/>
                </a:lnTo>
                <a:lnTo>
                  <a:pt x="572643" y="191999"/>
                </a:lnTo>
                <a:lnTo>
                  <a:pt x="594320" y="239543"/>
                </a:lnTo>
                <a:lnTo>
                  <a:pt x="614600" y="291464"/>
                </a:lnTo>
                <a:lnTo>
                  <a:pt x="633389" y="347509"/>
                </a:lnTo>
                <a:lnTo>
                  <a:pt x="650595" y="407420"/>
                </a:lnTo>
                <a:lnTo>
                  <a:pt x="666124" y="470941"/>
                </a:lnTo>
                <a:lnTo>
                  <a:pt x="679884" y="537816"/>
                </a:lnTo>
                <a:lnTo>
                  <a:pt x="691782" y="607790"/>
                </a:lnTo>
                <a:lnTo>
                  <a:pt x="701725" y="680606"/>
                </a:lnTo>
                <a:lnTo>
                  <a:pt x="709620" y="756008"/>
                </a:lnTo>
                <a:lnTo>
                  <a:pt x="715375" y="833740"/>
                </a:lnTo>
                <a:lnTo>
                  <a:pt x="718895" y="913547"/>
                </a:lnTo>
                <a:lnTo>
                  <a:pt x="720090" y="995171"/>
                </a:lnTo>
                <a:lnTo>
                  <a:pt x="718895" y="1076779"/>
                </a:lnTo>
                <a:lnTo>
                  <a:pt x="715375" y="1156572"/>
                </a:lnTo>
                <a:lnTo>
                  <a:pt x="709620" y="1234294"/>
                </a:lnTo>
                <a:lnTo>
                  <a:pt x="701725" y="1309689"/>
                </a:lnTo>
                <a:lnTo>
                  <a:pt x="691782" y="1382500"/>
                </a:lnTo>
                <a:lnTo>
                  <a:pt x="679884" y="1452471"/>
                </a:lnTo>
                <a:lnTo>
                  <a:pt x="666124" y="1519346"/>
                </a:lnTo>
                <a:lnTo>
                  <a:pt x="650595" y="1582869"/>
                </a:lnTo>
                <a:lnTo>
                  <a:pt x="633389" y="1642782"/>
                </a:lnTo>
                <a:lnTo>
                  <a:pt x="614600" y="1698831"/>
                </a:lnTo>
                <a:lnTo>
                  <a:pt x="594320" y="1750758"/>
                </a:lnTo>
                <a:lnTo>
                  <a:pt x="572643" y="1798307"/>
                </a:lnTo>
                <a:lnTo>
                  <a:pt x="549660" y="1841223"/>
                </a:lnTo>
                <a:lnTo>
                  <a:pt x="525465" y="1879247"/>
                </a:lnTo>
                <a:lnTo>
                  <a:pt x="500151" y="1912125"/>
                </a:lnTo>
                <a:lnTo>
                  <a:pt x="446537" y="1961416"/>
                </a:lnTo>
                <a:lnTo>
                  <a:pt x="389561" y="1987044"/>
                </a:lnTo>
                <a:lnTo>
                  <a:pt x="360045" y="1990343"/>
                </a:lnTo>
                <a:lnTo>
                  <a:pt x="330511" y="1987044"/>
                </a:lnTo>
                <a:lnTo>
                  <a:pt x="273510" y="1961416"/>
                </a:lnTo>
                <a:lnTo>
                  <a:pt x="219884" y="1912125"/>
                </a:lnTo>
                <a:lnTo>
                  <a:pt x="194568" y="1879247"/>
                </a:lnTo>
                <a:lnTo>
                  <a:pt x="170373" y="1841223"/>
                </a:lnTo>
                <a:lnTo>
                  <a:pt x="147392" y="1798307"/>
                </a:lnTo>
                <a:lnTo>
                  <a:pt x="125717" y="1750758"/>
                </a:lnTo>
                <a:lnTo>
                  <a:pt x="105441" y="1698831"/>
                </a:lnTo>
                <a:lnTo>
                  <a:pt x="86657" y="1642782"/>
                </a:lnTo>
                <a:lnTo>
                  <a:pt x="69457" y="1582869"/>
                </a:lnTo>
                <a:lnTo>
                  <a:pt x="53934" y="1519346"/>
                </a:lnTo>
                <a:lnTo>
                  <a:pt x="40181" y="1452471"/>
                </a:lnTo>
                <a:lnTo>
                  <a:pt x="28289" y="1382500"/>
                </a:lnTo>
                <a:lnTo>
                  <a:pt x="18352" y="1309689"/>
                </a:lnTo>
                <a:lnTo>
                  <a:pt x="10461" y="1234294"/>
                </a:lnTo>
                <a:lnTo>
                  <a:pt x="4711" y="1156572"/>
                </a:lnTo>
                <a:lnTo>
                  <a:pt x="1193" y="1076779"/>
                </a:lnTo>
                <a:lnTo>
                  <a:pt x="0" y="995171"/>
                </a:lnTo>
                <a:close/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1523" y="2023745"/>
          <a:ext cx="8713470" cy="435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119">
                <a:tc gridSpan="5"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eb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4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chemi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400" b="1" spc="-7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iabl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All p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400" b="1" spc="-4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b="1" spc="-1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 </a:t>
                      </a:r>
                      <a:r>
                        <a:rPr sz="1400" b="1" spc="-8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9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350" b="1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tic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oot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350" b="1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NCC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350" b="1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2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350" b="1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350" b="1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2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1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ium</a:t>
                      </a:r>
                      <a:r>
                        <a:rPr sz="14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350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ean</a:t>
                      </a:r>
                      <a:r>
                        <a:rPr sz="14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1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und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N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(m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50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m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ean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0.6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56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1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und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50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m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ean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0.5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0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spc="-1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und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50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m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ean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SEM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0.2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12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rtic</a:t>
                      </a:r>
                      <a:r>
                        <a:rPr sz="1400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nnu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lus</a:t>
                      </a:r>
                      <a:r>
                        <a:rPr sz="1400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ia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(mm)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 m</a:t>
                      </a:r>
                      <a:r>
                        <a:rPr sz="14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an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A2C4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.5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A2C4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.5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A2C4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.4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spc="-39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A2C4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r>
                        <a:rPr sz="14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A2C4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835" marR="5080" indent="-883285">
              <a:lnSpc>
                <a:spcPct val="100000"/>
              </a:lnSpc>
            </a:pPr>
            <a:r>
              <a:rPr sz="2800" spc="-15" dirty="0">
                <a:solidFill>
                  <a:srgbClr val="1F487C"/>
                </a:solidFill>
              </a:rPr>
              <a:t>Incidence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5" dirty="0">
                <a:solidFill>
                  <a:srgbClr val="1F487C"/>
                </a:solidFill>
              </a:rPr>
              <a:t>of</a:t>
            </a:r>
            <a:r>
              <a:rPr sz="2800" spc="-5" dirty="0">
                <a:solidFill>
                  <a:srgbClr val="1F487C"/>
                </a:solidFill>
              </a:rPr>
              <a:t> </a:t>
            </a:r>
            <a:r>
              <a:rPr sz="2800" spc="-20" dirty="0">
                <a:solidFill>
                  <a:srgbClr val="1F487C"/>
                </a:solidFill>
              </a:rPr>
              <a:t>new</a:t>
            </a:r>
            <a:r>
              <a:rPr sz="2800" spc="10" dirty="0">
                <a:solidFill>
                  <a:srgbClr val="1F487C"/>
                </a:solidFill>
              </a:rPr>
              <a:t> </a:t>
            </a:r>
            <a:r>
              <a:rPr sz="2800" spc="-20" dirty="0">
                <a:solidFill>
                  <a:srgbClr val="1F487C"/>
                </a:solidFill>
              </a:rPr>
              <a:t>cerebra</a:t>
            </a:r>
            <a:r>
              <a:rPr sz="2800" spc="-10" dirty="0">
                <a:solidFill>
                  <a:srgbClr val="1F487C"/>
                </a:solidFill>
              </a:rPr>
              <a:t>l</a:t>
            </a:r>
            <a:r>
              <a:rPr sz="2800" spc="50" dirty="0">
                <a:solidFill>
                  <a:srgbClr val="1F487C"/>
                </a:solidFill>
              </a:rPr>
              <a:t> </a:t>
            </a:r>
            <a:r>
              <a:rPr sz="2800" spc="-15" dirty="0">
                <a:solidFill>
                  <a:srgbClr val="1F487C"/>
                </a:solidFill>
              </a:rPr>
              <a:t>ischemic</a:t>
            </a:r>
            <a:r>
              <a:rPr sz="2800" spc="10" dirty="0">
                <a:solidFill>
                  <a:srgbClr val="1F487C"/>
                </a:solidFill>
              </a:rPr>
              <a:t> </a:t>
            </a:r>
            <a:r>
              <a:rPr sz="2800" spc="-15" dirty="0">
                <a:solidFill>
                  <a:srgbClr val="1F487C"/>
                </a:solidFill>
              </a:rPr>
              <a:t>les</a:t>
            </a:r>
            <a:r>
              <a:rPr sz="2800" spc="-25" dirty="0">
                <a:solidFill>
                  <a:srgbClr val="1F487C"/>
                </a:solidFill>
              </a:rPr>
              <a:t>i</a:t>
            </a:r>
            <a:r>
              <a:rPr sz="2800" spc="-15" dirty="0">
                <a:solidFill>
                  <a:srgbClr val="1F487C"/>
                </a:solidFill>
              </a:rPr>
              <a:t>ons</a:t>
            </a:r>
            <a:r>
              <a:rPr sz="2800" spc="-10" dirty="0">
                <a:solidFill>
                  <a:srgbClr val="1F487C"/>
                </a:solidFill>
              </a:rPr>
              <a:t> </a:t>
            </a:r>
            <a:r>
              <a:rPr sz="2800" spc="-20" dirty="0"/>
              <a:t>regardi</a:t>
            </a:r>
            <a:r>
              <a:rPr sz="2800" spc="-15" dirty="0"/>
              <a:t>ng</a:t>
            </a:r>
            <a:r>
              <a:rPr sz="2800" spc="25" dirty="0"/>
              <a:t> </a:t>
            </a:r>
            <a:r>
              <a:rPr sz="2800" spc="-25" dirty="0"/>
              <a:t>TH</a:t>
            </a:r>
            <a:r>
              <a:rPr sz="2800" spc="-20" dirty="0"/>
              <a:t>V</a:t>
            </a:r>
            <a:r>
              <a:rPr sz="2800" spc="-5" dirty="0"/>
              <a:t> </a:t>
            </a:r>
            <a:r>
              <a:rPr sz="2800" spc="-15" dirty="0"/>
              <a:t>type</a:t>
            </a:r>
            <a:r>
              <a:rPr sz="2800" spc="15" dirty="0"/>
              <a:t> </a:t>
            </a:r>
            <a:r>
              <a:rPr sz="2800" dirty="0"/>
              <a:t>(</a:t>
            </a:r>
            <a:r>
              <a:rPr sz="2800" spc="-15" dirty="0"/>
              <a:t>p</a:t>
            </a:r>
            <a:r>
              <a:rPr sz="2800" dirty="0"/>
              <a:t> </a:t>
            </a:r>
            <a:r>
              <a:rPr sz="2800" spc="-15" dirty="0"/>
              <a:t>=</a:t>
            </a:r>
            <a:r>
              <a:rPr sz="2800" spc="20" dirty="0"/>
              <a:t> </a:t>
            </a:r>
            <a:r>
              <a:rPr sz="2800" spc="-20" dirty="0"/>
              <a:t>0.033</a:t>
            </a:r>
            <a:r>
              <a:rPr sz="2800" spc="-10" dirty="0"/>
              <a:t>)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289050" y="1641386"/>
            <a:ext cx="6379845" cy="4271010"/>
          </a:xfrm>
          <a:custGeom>
            <a:avLst/>
            <a:gdLst/>
            <a:ahLst/>
            <a:cxnLst/>
            <a:rect l="l" t="t" r="r" b="b"/>
            <a:pathLst>
              <a:path w="6379845" h="4271010">
                <a:moveTo>
                  <a:pt x="0" y="4270629"/>
                </a:moveTo>
                <a:lnTo>
                  <a:pt x="6379336" y="4270629"/>
                </a:lnTo>
                <a:lnTo>
                  <a:pt x="6379336" y="0"/>
                </a:lnTo>
                <a:lnTo>
                  <a:pt x="0" y="0"/>
                </a:lnTo>
                <a:lnTo>
                  <a:pt x="0" y="427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9967" y="1780032"/>
            <a:ext cx="5628132" cy="3471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4098" y="56637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4098" y="56637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ln w="9525">
            <a:solidFill>
              <a:srgbClr val="8A3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2661" y="56637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solidFill>
            <a:srgbClr val="AA4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2661" y="56637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ln w="9525">
            <a:solidFill>
              <a:srgbClr val="8A3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7794" y="2733039"/>
            <a:ext cx="5251450" cy="311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58519" algn="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60%</a:t>
            </a:r>
            <a:endParaRPr sz="1800">
              <a:latin typeface="Calibri"/>
              <a:cs typeface="Calibri"/>
            </a:endParaRPr>
          </a:p>
          <a:p>
            <a:pPr marL="1418590">
              <a:lnSpc>
                <a:spcPts val="1764"/>
              </a:lnSpc>
              <a:spcBef>
                <a:spcPts val="5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86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ts val="1430"/>
              </a:lnSpc>
            </a:pP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40%</a:t>
            </a:r>
            <a:endParaRPr sz="1800">
              <a:latin typeface="Calibri"/>
              <a:cs typeface="Calibri"/>
            </a:endParaRPr>
          </a:p>
          <a:p>
            <a:pPr marL="429895" algn="ctr">
              <a:lnSpc>
                <a:spcPts val="1825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68</a:t>
            </a:r>
            <a:endParaRPr sz="18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345"/>
              </a:spcBef>
              <a:tabLst>
                <a:tab pos="4116070" algn="l"/>
              </a:tabLst>
            </a:pPr>
            <a:r>
              <a:rPr sz="2700" spc="-22" baseline="1543" dirty="0">
                <a:solidFill>
                  <a:srgbClr val="092C74"/>
                </a:solidFill>
                <a:latin typeface="Calibri"/>
                <a:cs typeface="Calibri"/>
              </a:rPr>
              <a:t>20%</a:t>
            </a:r>
            <a:r>
              <a:rPr sz="2700" baseline="1543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400">
              <a:latin typeface="Times New Roman"/>
              <a:cs typeface="Times New Roman"/>
            </a:endParaRPr>
          </a:p>
          <a:p>
            <a:pPr marL="186690">
              <a:lnSpc>
                <a:spcPct val="100000"/>
              </a:lnSpc>
            </a:pP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  <a:p>
            <a:pPr marL="1108710">
              <a:lnSpc>
                <a:spcPts val="1864"/>
              </a:lnSpc>
              <a:spcBef>
                <a:spcPts val="819"/>
              </a:spcBef>
            </a:pPr>
            <a:r>
              <a:rPr sz="1600" spc="-20" dirty="0">
                <a:solidFill>
                  <a:srgbClr val="092C74"/>
                </a:solidFill>
                <a:latin typeface="Calibri"/>
                <a:cs typeface="Calibri"/>
              </a:rPr>
              <a:t>DFM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1445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r>
              <a:rPr sz="1600" spc="-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1600" spc="-2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Sa</a:t>
            </a:r>
            <a:r>
              <a:rPr sz="16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ien</a:t>
            </a:r>
            <a:endParaRPr sz="1600">
              <a:latin typeface="Calibri"/>
              <a:cs typeface="Calibri"/>
            </a:endParaRPr>
          </a:p>
          <a:p>
            <a:pPr marR="971550" algn="r">
              <a:lnSpc>
                <a:spcPts val="15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Lo</a:t>
            </a:r>
            <a:r>
              <a:rPr sz="16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us</a:t>
            </a:r>
            <a:endParaRPr sz="1600">
              <a:latin typeface="Calibri"/>
              <a:cs typeface="Calibri"/>
            </a:endParaRPr>
          </a:p>
          <a:p>
            <a:pPr marL="330200" algn="ctr">
              <a:lnSpc>
                <a:spcPct val="100000"/>
              </a:lnSpc>
              <a:spcBef>
                <a:spcPts val="570"/>
              </a:spcBef>
              <a:tabLst>
                <a:tab pos="3319145" algn="l"/>
              </a:tabLst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No</a:t>
            </a: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new</a:t>
            </a: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bra</a:t>
            </a:r>
            <a:r>
              <a:rPr sz="180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92C74"/>
                </a:solidFill>
                <a:latin typeface="Calibri"/>
                <a:cs typeface="Calibri"/>
              </a:rPr>
              <a:t>le</a:t>
            </a: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092C74"/>
                </a:solidFill>
                <a:latin typeface="Calibri"/>
                <a:cs typeface="Calibri"/>
              </a:rPr>
              <a:t>s	</a:t>
            </a: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1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cere</a:t>
            </a: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92C74"/>
                </a:solidFill>
                <a:latin typeface="Calibri"/>
                <a:cs typeface="Calibri"/>
              </a:rPr>
              <a:t>l lesions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3410" y="2531236"/>
            <a:ext cx="3956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20" dirty="0">
                <a:solidFill>
                  <a:srgbClr val="092C74"/>
                </a:solidFill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2185" y="1997201"/>
            <a:ext cx="511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7682" y="2131085"/>
            <a:ext cx="2317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3848" y="2456560"/>
            <a:ext cx="231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9050" y="1641386"/>
            <a:ext cx="6379845" cy="4271010"/>
          </a:xfrm>
          <a:custGeom>
            <a:avLst/>
            <a:gdLst/>
            <a:ahLst/>
            <a:cxnLst/>
            <a:rect l="l" t="t" r="r" b="b"/>
            <a:pathLst>
              <a:path w="6379845" h="4271010">
                <a:moveTo>
                  <a:pt x="0" y="4270629"/>
                </a:moveTo>
                <a:lnTo>
                  <a:pt x="6379336" y="4270629"/>
                </a:lnTo>
                <a:lnTo>
                  <a:pt x="6379336" y="0"/>
                </a:lnTo>
                <a:lnTo>
                  <a:pt x="0" y="0"/>
                </a:lnTo>
                <a:lnTo>
                  <a:pt x="0" y="4270629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0">
              <a:lnSpc>
                <a:spcPct val="100000"/>
              </a:lnSpc>
            </a:pPr>
            <a:r>
              <a:rPr spc="-35" dirty="0"/>
              <a:t>D</a:t>
            </a:r>
            <a:r>
              <a:rPr dirty="0"/>
              <a:t>W-</a:t>
            </a:r>
            <a:r>
              <a:rPr spc="-35" dirty="0"/>
              <a:t>MR</a:t>
            </a:r>
            <a:r>
              <a:rPr spc="-10" dirty="0"/>
              <a:t>I</a:t>
            </a:r>
            <a:r>
              <a:rPr dirty="0"/>
              <a:t> </a:t>
            </a:r>
            <a:r>
              <a:rPr spc="-65" dirty="0"/>
              <a:t>R</a:t>
            </a:r>
            <a:r>
              <a:rPr spc="-25" dirty="0"/>
              <a:t>esu</a:t>
            </a:r>
            <a:r>
              <a:rPr spc="0" dirty="0"/>
              <a:t>l</a:t>
            </a:r>
            <a:r>
              <a:rPr spc="-15"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5089" y="6475882"/>
            <a:ext cx="87376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P=0.</a:t>
            </a:r>
            <a:r>
              <a:rPr sz="2000" b="1" spc="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39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9578" y="6475882"/>
            <a:ext cx="87376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P=0.</a:t>
            </a:r>
            <a:r>
              <a:rPr sz="2000" b="1" spc="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78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264" y="1402461"/>
            <a:ext cx="32581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Mul</a:t>
            </a:r>
            <a:r>
              <a:rPr sz="2400" b="1" spc="-2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le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s 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Si</a:t>
            </a:r>
            <a:r>
              <a:rPr sz="2400" b="1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092C74"/>
                </a:solidFill>
                <a:latin typeface="Calibri"/>
                <a:cs typeface="Calibri"/>
              </a:rPr>
              <a:t>gl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e L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sions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148" y="1413763"/>
            <a:ext cx="37191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Bi</a:t>
            </a:r>
            <a:r>
              <a:rPr sz="2400" b="1" spc="-2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400" b="1" spc="-40" dirty="0">
                <a:solidFill>
                  <a:srgbClr val="092C74"/>
                </a:solidFill>
                <a:latin typeface="Calibri"/>
                <a:cs typeface="Calibri"/>
              </a:rPr>
              <a:t>at</a:t>
            </a:r>
            <a:r>
              <a:rPr sz="2400" b="1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vs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Unil</a:t>
            </a:r>
            <a:r>
              <a:rPr sz="2400" b="1" spc="-40" dirty="0">
                <a:solidFill>
                  <a:srgbClr val="092C74"/>
                </a:solidFill>
                <a:latin typeface="Calibri"/>
                <a:cs typeface="Calibri"/>
              </a:rPr>
              <a:t>at</a:t>
            </a:r>
            <a:r>
              <a:rPr sz="2400" b="1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sions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487" y="2136394"/>
            <a:ext cx="1390142" cy="3758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487" y="5890869"/>
            <a:ext cx="4107179" cy="367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5021" y="2136381"/>
            <a:ext cx="2837306" cy="3458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45" y="2136495"/>
            <a:ext cx="1361439" cy="3754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6611" y="5895340"/>
            <a:ext cx="4075811" cy="363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5054" y="2113610"/>
            <a:ext cx="2817367" cy="35730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6341" y="5112684"/>
            <a:ext cx="2874518" cy="102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2047" y="5094739"/>
            <a:ext cx="2965069" cy="105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3778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6567" y="1944623"/>
            <a:ext cx="0" cy="3187065"/>
          </a:xfrm>
          <a:custGeom>
            <a:avLst/>
            <a:gdLst/>
            <a:ahLst/>
            <a:cxnLst/>
            <a:rect l="l" t="t" r="r" b="b"/>
            <a:pathLst>
              <a:path h="3187065">
                <a:moveTo>
                  <a:pt x="0" y="318668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6567" y="5131308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356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8528" y="1944623"/>
            <a:ext cx="0" cy="3152140"/>
          </a:xfrm>
          <a:custGeom>
            <a:avLst/>
            <a:gdLst/>
            <a:ahLst/>
            <a:cxnLst/>
            <a:rect l="l" t="t" r="r" b="b"/>
            <a:pathLst>
              <a:path h="3152140">
                <a:moveTo>
                  <a:pt x="0" y="0"/>
                </a:moveTo>
                <a:lnTo>
                  <a:pt x="0" y="31516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2447" y="3281171"/>
            <a:ext cx="0" cy="1815464"/>
          </a:xfrm>
          <a:custGeom>
            <a:avLst/>
            <a:gdLst/>
            <a:ahLst/>
            <a:cxnLst/>
            <a:rect l="l" t="t" r="r" b="b"/>
            <a:pathLst>
              <a:path h="1815464">
                <a:moveTo>
                  <a:pt x="0" y="0"/>
                </a:moveTo>
                <a:lnTo>
                  <a:pt x="0" y="18150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6368" y="1944623"/>
            <a:ext cx="0" cy="3150235"/>
          </a:xfrm>
          <a:custGeom>
            <a:avLst/>
            <a:gdLst/>
            <a:ahLst/>
            <a:cxnLst/>
            <a:rect l="l" t="t" r="r" b="b"/>
            <a:pathLst>
              <a:path h="3150235">
                <a:moveTo>
                  <a:pt x="0" y="0"/>
                </a:moveTo>
                <a:lnTo>
                  <a:pt x="0" y="31501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0288" y="490727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7547" y="4556759"/>
            <a:ext cx="3092196" cy="583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7234" y="1742465"/>
            <a:ext cx="4434205" cy="3896360"/>
          </a:xfrm>
          <a:custGeom>
            <a:avLst/>
            <a:gdLst/>
            <a:ahLst/>
            <a:cxnLst/>
            <a:rect l="l" t="t" r="r" b="b"/>
            <a:pathLst>
              <a:path w="4434205" h="3896360">
                <a:moveTo>
                  <a:pt x="0" y="3896360"/>
                </a:moveTo>
                <a:lnTo>
                  <a:pt x="4433824" y="3896360"/>
                </a:lnTo>
                <a:lnTo>
                  <a:pt x="4433824" y="0"/>
                </a:lnTo>
                <a:lnTo>
                  <a:pt x="0" y="0"/>
                </a:lnTo>
                <a:lnTo>
                  <a:pt x="0" y="389636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0289" y="1027302"/>
            <a:ext cx="272732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sion </a:t>
            </a:r>
            <a:r>
              <a:rPr sz="2400" b="1" spc="-114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olume 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(m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400" b="1" spc="-22" baseline="2430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=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0.123</a:t>
            </a:r>
            <a:endParaRPr sz="20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114"/>
              </a:spcBef>
              <a:tabLst>
                <a:tab pos="1829435" algn="l"/>
              </a:tabLst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*4192	</a:t>
            </a:r>
            <a:r>
              <a:rPr sz="2700" spc="-15" baseline="1543" dirty="0">
                <a:solidFill>
                  <a:srgbClr val="092C74"/>
                </a:solidFill>
                <a:latin typeface="Calibri"/>
                <a:cs typeface="Calibri"/>
              </a:rPr>
              <a:t>*4192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8453" y="4448454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92C74"/>
                </a:solidFill>
                <a:latin typeface="Calibri"/>
                <a:cs typeface="Calibri"/>
              </a:rPr>
              <a:t>424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48602" y="4613021"/>
            <a:ext cx="33210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400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5692" y="4437126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522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6822" y="4756048"/>
            <a:ext cx="33210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9"/>
              </a:lnSpc>
            </a:pPr>
            <a:r>
              <a:rPr sz="1600" spc="-20" dirty="0">
                <a:solidFill>
                  <a:srgbClr val="092C74"/>
                </a:solidFill>
                <a:latin typeface="Calibri"/>
                <a:cs typeface="Calibri"/>
              </a:rPr>
              <a:t>184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3217" y="2967735"/>
            <a:ext cx="434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1742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02879" y="4577715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211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2008" y="5137022"/>
            <a:ext cx="2305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33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10019" y="5137022"/>
            <a:ext cx="244475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1625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33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64"/>
              </a:lnSpc>
            </a:pPr>
            <a:r>
              <a:rPr sz="1800" b="1" spc="-15" dirty="0">
                <a:solidFill>
                  <a:srgbClr val="092C74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79385" y="5134864"/>
            <a:ext cx="13912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495" algn="ctr">
              <a:lnSpc>
                <a:spcPts val="1614"/>
              </a:lnSpc>
              <a:tabLst>
                <a:tab pos="850265" algn="l"/>
              </a:tabLst>
            </a:pPr>
            <a:r>
              <a:rPr sz="2400" spc="-22" baseline="1736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spc="-15" baseline="1736" dirty="0">
                <a:solidFill>
                  <a:srgbClr val="092C74"/>
                </a:solidFill>
                <a:latin typeface="Calibri"/>
                <a:cs typeface="Calibri"/>
              </a:rPr>
              <a:t>5</a:t>
            </a:r>
            <a:r>
              <a:rPr sz="2400" baseline="1736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42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55"/>
              </a:lnSpc>
              <a:tabLst>
                <a:tab pos="851535" algn="l"/>
              </a:tabLst>
            </a:pPr>
            <a:r>
              <a:rPr sz="1800" b="1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1800" b="1" spc="-2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92C74"/>
                </a:solidFill>
                <a:latin typeface="Calibri"/>
                <a:cs typeface="Calibri"/>
              </a:rPr>
              <a:t>M	</a:t>
            </a:r>
            <a:r>
              <a:rPr sz="1800" b="1" spc="-2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092C74"/>
                </a:solidFill>
                <a:latin typeface="Calibri"/>
                <a:cs typeface="Calibri"/>
              </a:rPr>
              <a:t>ot</a:t>
            </a:r>
            <a:r>
              <a:rPr sz="1800" b="1" spc="-5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8453" y="4923028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6547" y="4883658"/>
            <a:ext cx="332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167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5572" y="5014848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3671" y="4483633"/>
            <a:ext cx="3733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17846" y="3952392"/>
            <a:ext cx="4889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17846" y="3421379"/>
            <a:ext cx="488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1500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17846" y="2890011"/>
            <a:ext cx="488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2000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17846" y="2358770"/>
            <a:ext cx="488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2500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17846" y="1827529"/>
            <a:ext cx="488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3000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3511" y="5312283"/>
            <a:ext cx="509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92C74"/>
                </a:solidFill>
                <a:latin typeface="Calibri"/>
                <a:cs typeface="Calibri"/>
              </a:rPr>
              <a:t>Total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5612" y="1955292"/>
            <a:ext cx="0" cy="3187065"/>
          </a:xfrm>
          <a:custGeom>
            <a:avLst/>
            <a:gdLst/>
            <a:ahLst/>
            <a:cxnLst/>
            <a:rect l="l" t="t" r="r" b="b"/>
            <a:pathLst>
              <a:path h="3187065">
                <a:moveTo>
                  <a:pt x="0" y="318668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5612" y="5141976"/>
            <a:ext cx="3564890" cy="0"/>
          </a:xfrm>
          <a:custGeom>
            <a:avLst/>
            <a:gdLst/>
            <a:ahLst/>
            <a:cxnLst/>
            <a:rect l="l" t="t" r="r" b="b"/>
            <a:pathLst>
              <a:path w="3564890">
                <a:moveTo>
                  <a:pt x="0" y="0"/>
                </a:moveTo>
                <a:lnTo>
                  <a:pt x="35646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2144" y="2115311"/>
            <a:ext cx="0" cy="2868295"/>
          </a:xfrm>
          <a:custGeom>
            <a:avLst/>
            <a:gdLst/>
            <a:ahLst/>
            <a:cxnLst/>
            <a:rect l="l" t="t" r="r" b="b"/>
            <a:pathLst>
              <a:path h="2868295">
                <a:moveTo>
                  <a:pt x="0" y="0"/>
                </a:moveTo>
                <a:lnTo>
                  <a:pt x="0" y="28681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2160" y="3230879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3700" y="2115311"/>
            <a:ext cx="0" cy="2868295"/>
          </a:xfrm>
          <a:custGeom>
            <a:avLst/>
            <a:gdLst/>
            <a:ahLst/>
            <a:cxnLst/>
            <a:rect l="l" t="t" r="r" b="b"/>
            <a:pathLst>
              <a:path h="2868295">
                <a:moveTo>
                  <a:pt x="0" y="0"/>
                </a:moveTo>
                <a:lnTo>
                  <a:pt x="0" y="28681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23715" y="4504944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02735" y="4724400"/>
            <a:ext cx="443484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9639" y="4325111"/>
            <a:ext cx="2225040" cy="72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6880" y="5685535"/>
            <a:ext cx="8423910" cy="1072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 indent="-8890">
              <a:lnSpc>
                <a:spcPct val="102800"/>
              </a:lnSpc>
            </a:pP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92C74"/>
                </a:solidFill>
                <a:latin typeface="Calibri"/>
                <a:cs typeface="Calibri"/>
              </a:rPr>
              <a:t>lesi</a:t>
            </a:r>
            <a:r>
              <a:rPr sz="2400" b="1" i="1" spc="-3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b="1" i="1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b="1" i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b="1" i="1" spc="-15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400" b="1" i="1" spc="-2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400" b="1" i="1" spc="-1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400" b="1" i="1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i="1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b="1" i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pe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 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as: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medi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(IQR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5),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an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-19. Th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92C74"/>
                </a:solidFill>
                <a:latin typeface="Calibri"/>
                <a:cs typeface="Calibri"/>
              </a:rPr>
              <a:t>lesi</a:t>
            </a:r>
            <a:r>
              <a:rPr sz="2400" b="1" i="1" spc="-3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b="1" i="1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b="1" i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b="1" i="1" spc="-20" dirty="0">
                <a:solidFill>
                  <a:srgbClr val="092C74"/>
                </a:solidFill>
                <a:latin typeface="Calibri"/>
                <a:cs typeface="Calibri"/>
              </a:rPr>
              <a:t>ol</a:t>
            </a:r>
            <a:r>
              <a:rPr sz="2400" b="1" i="1" spc="-5" dirty="0">
                <a:solidFill>
                  <a:srgbClr val="092C74"/>
                </a:solidFill>
                <a:latin typeface="Calibri"/>
                <a:cs typeface="Calibri"/>
              </a:rPr>
              <a:t>um</a:t>
            </a:r>
            <a:r>
              <a:rPr sz="2400" b="1" i="1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i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pe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as: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medi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400" spc="-15" baseline="2430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spc="254" baseline="2430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(IQR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4),</a:t>
            </a:r>
            <a:endParaRPr sz="2400">
              <a:latin typeface="Calibri"/>
              <a:cs typeface="Calibri"/>
            </a:endParaRPr>
          </a:p>
          <a:p>
            <a:pPr marL="3279775">
              <a:lnSpc>
                <a:spcPct val="100000"/>
              </a:lnSpc>
            </a:pP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an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92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400" spc="-15" baseline="2430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2794" y="4137405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50998" y="4322190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54730" y="4124350"/>
            <a:ext cx="10350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68319" y="4423917"/>
            <a:ext cx="621030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90">
              <a:lnSpc>
                <a:spcPts val="19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marL="365125">
              <a:lnSpc>
                <a:spcPts val="19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,5</a:t>
            </a:r>
            <a:endParaRPr sz="1600">
              <a:latin typeface="Calibri"/>
              <a:cs typeface="Calibri"/>
            </a:endParaRPr>
          </a:p>
          <a:p>
            <a:pPr marL="339090">
              <a:lnSpc>
                <a:spcPct val="100000"/>
              </a:lnSpc>
              <a:spcBef>
                <a:spcPts val="459"/>
              </a:spcBef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5"/>
              </a:spcBef>
            </a:pPr>
            <a:r>
              <a:rPr sz="1800" b="1" spc="-2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092C74"/>
                </a:solidFill>
                <a:latin typeface="Calibri"/>
                <a:cs typeface="Calibri"/>
              </a:rPr>
              <a:t>ot</a:t>
            </a:r>
            <a:r>
              <a:rPr sz="1800" b="1" spc="-5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59738" y="2033397"/>
            <a:ext cx="2044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50617" y="3148964"/>
            <a:ext cx="2044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41650" y="2033397"/>
            <a:ext cx="2044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5" dirty="0">
                <a:solidFill>
                  <a:srgbClr val="092C74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9523" y="4965572"/>
            <a:ext cx="48450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860" algn="r"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945"/>
              </a:spcBef>
            </a:pPr>
            <a:r>
              <a:rPr sz="1800" b="1" spc="-15" dirty="0">
                <a:solidFill>
                  <a:srgbClr val="092C74"/>
                </a:solidFill>
                <a:latin typeface="Calibri"/>
                <a:cs typeface="Calibri"/>
              </a:rPr>
              <a:t>Total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32685" y="4939919"/>
            <a:ext cx="122491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5"/>
              </a:spcBef>
              <a:tabLst>
                <a:tab pos="776605" algn="l"/>
              </a:tabLst>
            </a:pPr>
            <a:r>
              <a:rPr sz="1800" b="1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92C74"/>
                </a:solidFill>
                <a:latin typeface="Calibri"/>
                <a:cs typeface="Calibri"/>
              </a:rPr>
              <a:t>	D</a:t>
            </a:r>
            <a:r>
              <a:rPr sz="1800" b="1" spc="-2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72104" y="4975758"/>
            <a:ext cx="10350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42157" y="4793360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2127" y="1850898"/>
            <a:ext cx="231775" cy="341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solidFill>
                  <a:srgbClr val="092C74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800" spc="-15" dirty="0">
                <a:solidFill>
                  <a:srgbClr val="092C74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345"/>
              </a:spcBef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9514" y="1752968"/>
            <a:ext cx="4229735" cy="3896360"/>
          </a:xfrm>
          <a:custGeom>
            <a:avLst/>
            <a:gdLst/>
            <a:ahLst/>
            <a:cxnLst/>
            <a:rect l="l" t="t" r="r" b="b"/>
            <a:pathLst>
              <a:path w="4229735" h="3896360">
                <a:moveTo>
                  <a:pt x="0" y="3896360"/>
                </a:moveTo>
                <a:lnTo>
                  <a:pt x="4229735" y="3896360"/>
                </a:lnTo>
                <a:lnTo>
                  <a:pt x="4229735" y="0"/>
                </a:lnTo>
                <a:lnTo>
                  <a:pt x="0" y="0"/>
                </a:lnTo>
                <a:lnTo>
                  <a:pt x="0" y="389636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40637" y="1052322"/>
            <a:ext cx="1939289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sion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umber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92C74"/>
                </a:solidFill>
                <a:latin typeface="Calibri"/>
                <a:cs typeface="Calibri"/>
              </a:rPr>
              <a:t>=</a:t>
            </a:r>
            <a:r>
              <a:rPr sz="2000" b="1" dirty="0">
                <a:solidFill>
                  <a:srgbClr val="092C74"/>
                </a:solidFill>
                <a:latin typeface="Calibri"/>
                <a:cs typeface="Calibri"/>
              </a:rPr>
              <a:t>0.088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0">
              <a:lnSpc>
                <a:spcPct val="100000"/>
              </a:lnSpc>
            </a:pPr>
            <a:r>
              <a:rPr spc="-40" dirty="0"/>
              <a:t>D</a:t>
            </a:r>
            <a:r>
              <a:rPr dirty="0"/>
              <a:t>W-</a:t>
            </a:r>
            <a:r>
              <a:rPr spc="-5" dirty="0"/>
              <a:t>MR</a:t>
            </a:r>
            <a:r>
              <a:rPr dirty="0"/>
              <a:t>I </a:t>
            </a:r>
            <a:r>
              <a:rPr spc="-50" dirty="0"/>
              <a:t>R</a:t>
            </a:r>
            <a:r>
              <a:rPr spc="-5" dirty="0"/>
              <a:t>esults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0733" y="651891"/>
            <a:ext cx="671131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7075" marR="5080" indent="-1985010">
              <a:lnSpc>
                <a:spcPct val="100000"/>
              </a:lnSpc>
            </a:pP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In</a:t>
            </a:r>
            <a:r>
              <a:rPr sz="3200" b="1" spc="-1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ep</a:t>
            </a:r>
            <a:r>
              <a:rPr sz="3200" b="1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nd</a:t>
            </a:r>
            <a:r>
              <a:rPr sz="3200" b="1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edic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3200" b="1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3200" b="1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of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3200" b="1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w 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ce</a:t>
            </a:r>
            <a:r>
              <a:rPr sz="3200" b="1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3200" b="1" spc="-8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al is</a:t>
            </a:r>
            <a:r>
              <a:rPr sz="3200" b="1" spc="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hemic</a:t>
            </a:r>
            <a:r>
              <a:rPr sz="3200" b="1" spc="-4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92C74"/>
                </a:solidFill>
                <a:latin typeface="Calibri"/>
                <a:cs typeface="Calibri"/>
              </a:rPr>
              <a:t>lesions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5354" y="1851786"/>
            <a:ext cx="48069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Binary</a:t>
            </a:r>
            <a:r>
              <a:rPr sz="28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log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tic</a:t>
            </a:r>
            <a:r>
              <a:rPr sz="28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eg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ess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3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anal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576" y="3093720"/>
            <a:ext cx="8327135" cy="1217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571" y="2468498"/>
          <a:ext cx="8251825" cy="324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1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18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95%</a:t>
                      </a:r>
                      <a:r>
                        <a:rPr sz="18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17375E"/>
                      </a:solidFill>
                      <a:prstDash val="solid"/>
                    </a:lnT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6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b="1" spc="-9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0009"/>
                      </a:solidFill>
                      <a:prstDash val="solid"/>
                    </a:lnL>
                    <a:lnT w="12700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3.310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1.210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9.055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1737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F70009"/>
                      </a:solidFill>
                      <a:prstDash val="solid"/>
                    </a:lnR>
                    <a:lnT w="12700">
                      <a:solidFill>
                        <a:srgbClr val="17375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000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1.007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1.161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F7000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6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Aortic</a:t>
                      </a:r>
                      <a:r>
                        <a:rPr sz="18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alcifi</a:t>
                      </a:r>
                      <a:r>
                        <a:rPr sz="18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8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b="1" spc="7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0009"/>
                      </a:solidFill>
                      <a:prstDash val="solid"/>
                    </a:lnL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1.000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F70009"/>
                      </a:solidFill>
                      <a:prstDash val="solid"/>
                    </a:lnR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NCC</a:t>
                      </a:r>
                      <a:r>
                        <a:rPr sz="1800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ifi</a:t>
                      </a: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3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0.455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ifi</a:t>
                      </a: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800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3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0.967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ifi</a:t>
                      </a:r>
                      <a:r>
                        <a:rPr sz="1800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3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0.305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7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800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800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7" baseline="25462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1737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9945">
              <a:lnSpc>
                <a:spcPct val="100000"/>
              </a:lnSpc>
            </a:pPr>
            <a:r>
              <a:rPr spc="-25" dirty="0"/>
              <a:t>Con</a:t>
            </a:r>
            <a:r>
              <a:rPr spc="-5" dirty="0"/>
              <a:t>c</a:t>
            </a:r>
            <a:r>
              <a:rPr spc="-15" dirty="0"/>
              <a:t>lu</a:t>
            </a:r>
            <a:r>
              <a:rPr spc="-10" dirty="0"/>
              <a:t>s</a:t>
            </a:r>
            <a:r>
              <a:rPr spc="-20" dirty="0"/>
              <a:t>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118" y="1532399"/>
            <a:ext cx="8307705" cy="400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Clr>
                <a:srgbClr val="092C74"/>
              </a:buClr>
              <a:buFont typeface="Wingdings"/>
              <a:buChar char=""/>
              <a:tabLst>
                <a:tab pos="584200" algn="l"/>
              </a:tabLst>
            </a:pPr>
            <a:r>
              <a:rPr sz="2400" spc="-2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1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 </a:t>
            </a:r>
            <a:r>
              <a:rPr sz="2400" spc="-16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is </a:t>
            </a:r>
            <a:r>
              <a:rPr sz="2400" spc="-15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ass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ci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with </a:t>
            </a:r>
            <a:r>
              <a:rPr sz="2400" spc="-16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 </a:t>
            </a:r>
            <a:r>
              <a:rPr sz="2400" spc="-14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hig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h </a:t>
            </a:r>
            <a:r>
              <a:rPr sz="2400" spc="-1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at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 </a:t>
            </a:r>
            <a:r>
              <a:rPr sz="2400" spc="-1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 </a:t>
            </a:r>
            <a:r>
              <a:rPr sz="2400" spc="-14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embol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ic</a:t>
            </a:r>
            <a:endParaRPr sz="24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</a:pP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lesio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7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3%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majority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them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sile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99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%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>
              <a:latin typeface="Times New Roman"/>
              <a:cs typeface="Times New Roman"/>
            </a:endParaRPr>
          </a:p>
          <a:p>
            <a:pPr marL="584200" marR="5080" indent="-571500" algn="just">
              <a:lnSpc>
                <a:spcPct val="100000"/>
              </a:lnSpc>
              <a:buClr>
                <a:srgbClr val="092C74"/>
              </a:buClr>
              <a:buFont typeface="Wingdings"/>
              <a:buChar char=""/>
              <a:tabLst>
                <a:tab pos="584200" algn="l"/>
              </a:tabLst>
            </a:pP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 </a:t>
            </a:r>
            <a:r>
              <a:rPr sz="2400" spc="-2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risk </a:t>
            </a:r>
            <a:r>
              <a:rPr sz="2400" spc="-2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 </a:t>
            </a:r>
            <a:r>
              <a:rPr sz="2400" spc="-2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w </a:t>
            </a:r>
            <a:r>
              <a:rPr sz="2400" spc="-2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isch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ic </a:t>
            </a:r>
            <a:r>
              <a:rPr sz="2400" spc="-229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lesio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s </a:t>
            </a:r>
            <a:r>
              <a:rPr sz="2400" spc="-229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eases </a:t>
            </a:r>
            <a:r>
              <a:rPr sz="2400" spc="-2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it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h </a:t>
            </a:r>
            <a:r>
              <a:rPr sz="2400" spc="-2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92C74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 </a:t>
            </a:r>
            <a:r>
              <a:rPr sz="2400" spc="-2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and </a:t>
            </a:r>
            <a:r>
              <a:rPr sz="2400" spc="-23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he 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olum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 </a:t>
            </a:r>
            <a:r>
              <a:rPr sz="2400" spc="-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 </a:t>
            </a:r>
            <a:r>
              <a:rPr sz="2400" spc="-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orti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c </a:t>
            </a:r>
            <a:r>
              <a:rPr sz="2400" spc="-19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ifi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tion </a:t>
            </a:r>
            <a:r>
              <a:rPr sz="2400" spc="-2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and </a:t>
            </a:r>
            <a:r>
              <a:rPr sz="2400" spc="-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ms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o </a:t>
            </a:r>
            <a:r>
              <a:rPr sz="2400" spc="-204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ly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dep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ende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type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92C74"/>
              </a:buClr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Clr>
                <a:srgbClr val="092C74"/>
              </a:buClr>
              <a:buFont typeface="Wingdings"/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584200" marR="5715" indent="-571500" algn="just">
              <a:lnSpc>
                <a:spcPct val="100000"/>
              </a:lnSpc>
              <a:buClr>
                <a:srgbClr val="092C74"/>
              </a:buClr>
              <a:buFont typeface="Wingdings"/>
              <a:buChar char=""/>
              <a:tabLst>
                <a:tab pos="584200" algn="l"/>
              </a:tabLst>
            </a:pP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Thes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find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s 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mig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hel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p </a:t>
            </a:r>
            <a:r>
              <a:rPr sz="2400" spc="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ide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ying 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s  who 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ne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d 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embolic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tion</a:t>
            </a:r>
            <a:r>
              <a:rPr sz="2400" spc="-3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vice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durin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g </a:t>
            </a:r>
            <a:r>
              <a:rPr sz="2400" spc="-2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2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VI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3120">
              <a:lnSpc>
                <a:spcPct val="100000"/>
              </a:lnSpc>
            </a:pPr>
            <a:r>
              <a:rPr dirty="0"/>
              <a:t>Backg</a:t>
            </a:r>
            <a:r>
              <a:rPr spc="-55" dirty="0"/>
              <a:t>r</a:t>
            </a:r>
            <a:r>
              <a:rPr spc="-20" dirty="0"/>
              <a:t>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1213662"/>
            <a:ext cx="245808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92C74"/>
              </a:buClr>
              <a:buFont typeface="Wingdings"/>
              <a:buChar char=""/>
              <a:tabLst>
                <a:tab pos="469900" algn="l"/>
              </a:tabLst>
            </a:pPr>
            <a:r>
              <a:rPr sz="2800" spc="-18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ans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th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et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501" y="1247647"/>
            <a:ext cx="541210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0610" algn="l"/>
                <a:tab pos="2038350" algn="l"/>
                <a:tab pos="4108450" algn="l"/>
                <a:tab pos="5179695" algn="l"/>
              </a:tabLst>
            </a:pP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aortic	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pl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tion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800" spc="-22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4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VI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041" y="1661667"/>
            <a:ext cx="761365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kn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204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19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soci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r>
              <a:rPr sz="2800" spc="19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with</a:t>
            </a:r>
            <a:r>
              <a:rPr sz="2800" spc="2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2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hi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800" spc="204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18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of</a:t>
            </a:r>
            <a:r>
              <a:rPr sz="2800" spc="19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ce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800" spc="-8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em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ol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sm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841" y="2920796"/>
            <a:ext cx="175577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092C74"/>
              </a:buClr>
              <a:buFont typeface="Wingdings"/>
              <a:buChar char=""/>
              <a:tabLst>
                <a:tab pos="528320" algn="l"/>
              </a:tabLst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Ce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800" spc="-8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9845" y="2942082"/>
            <a:ext cx="60909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3510" algn="l"/>
                <a:tab pos="3175000" algn="l"/>
                <a:tab pos="4498340" algn="l"/>
                <a:tab pos="5215890" algn="l"/>
              </a:tabLst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embo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ic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ecti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16976" y="2889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871" y="3368954"/>
            <a:ext cx="7758430" cy="306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29">
              <a:lnSpc>
                <a:spcPct val="100000"/>
              </a:lnSpc>
              <a:tabLst>
                <a:tab pos="1341120" algn="l"/>
                <a:tab pos="2999740" algn="l"/>
                <a:tab pos="3639185" algn="l"/>
                <a:tab pos="4270375" algn="l"/>
                <a:tab pos="5845175" algn="l"/>
                <a:tab pos="6405880" algn="l"/>
                <a:tab pos="7242809" algn="l"/>
              </a:tabLst>
            </a:pP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cl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al	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n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bu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i</a:t>
            </a:r>
            <a:r>
              <a:rPr sz="2800" spc="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di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n	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use</a:t>
            </a:r>
            <a:endParaRPr sz="2800">
              <a:latin typeface="Calibri"/>
              <a:cs typeface="Calibri"/>
            </a:endParaRPr>
          </a:p>
          <a:p>
            <a:pPr marL="214629">
              <a:lnSpc>
                <a:spcPct val="100000"/>
              </a:lnSpc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ha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bee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fi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R="387985" algn="ctr">
              <a:lnSpc>
                <a:spcPct val="100000"/>
              </a:lnSpc>
              <a:spcBef>
                <a:spcPts val="1755"/>
              </a:spcBef>
            </a:pPr>
            <a:r>
              <a:rPr sz="3600" b="1" dirty="0">
                <a:solidFill>
                  <a:srgbClr val="092C74"/>
                </a:solidFill>
                <a:latin typeface="Calibri"/>
                <a:cs typeface="Calibri"/>
              </a:rPr>
              <a:t>Aim</a:t>
            </a:r>
            <a:endParaRPr sz="3600">
              <a:latin typeface="Calibri"/>
              <a:cs typeface="Calibri"/>
            </a:endParaRPr>
          </a:p>
          <a:p>
            <a:pPr marL="12700" marR="406400" algn="ctr">
              <a:lnSpc>
                <a:spcPct val="100000"/>
              </a:lnSpc>
              <a:spcBef>
                <a:spcPts val="1645"/>
              </a:spcBef>
            </a:pPr>
            <a:r>
              <a:rPr sz="2800" i="1" spc="-254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i="1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id</a:t>
            </a:r>
            <a:r>
              <a:rPr sz="2800" i="1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i="1" spc="-4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tify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redict</a:t>
            </a:r>
            <a:r>
              <a:rPr sz="2800" i="1" spc="-2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ve</a:t>
            </a:r>
            <a:r>
              <a:rPr sz="2800" i="1" spc="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risk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4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ac</a:t>
            </a:r>
            <a:r>
              <a:rPr sz="2800" i="1" spc="-4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or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i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4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i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the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i="1" spc="-3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currence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i="1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3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erebral ischem</a:t>
            </a:r>
            <a:r>
              <a:rPr sz="2800" i="1" spc="-3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i="1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i="1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sion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i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in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atie</a:t>
            </a:r>
            <a:r>
              <a:rPr sz="2800" i="1" spc="-4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800" i="1" spc="-20" dirty="0">
                <a:solidFill>
                  <a:srgbClr val="092C74"/>
                </a:solidFill>
                <a:latin typeface="Calibri"/>
                <a:cs typeface="Calibri"/>
              </a:rPr>
              <a:t>nderg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i="1" spc="-15" dirty="0">
                <a:solidFill>
                  <a:srgbClr val="092C74"/>
                </a:solidFill>
                <a:latin typeface="Calibri"/>
                <a:cs typeface="Calibri"/>
              </a:rPr>
              <a:t>ing</a:t>
            </a:r>
            <a:r>
              <a:rPr sz="2800" i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i="1" spc="-2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i="1" spc="-2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i="1" spc="-5" dirty="0">
                <a:solidFill>
                  <a:srgbClr val="092C74"/>
                </a:solidFill>
                <a:latin typeface="Calibri"/>
                <a:cs typeface="Calibri"/>
              </a:rPr>
              <a:t>VI.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374265">
              <a:lnSpc>
                <a:spcPct val="100000"/>
              </a:lnSpc>
            </a:pPr>
            <a:r>
              <a:rPr dirty="0"/>
              <a:t>M</a:t>
            </a:r>
            <a:r>
              <a:rPr spc="-25" dirty="0"/>
              <a:t>e</a:t>
            </a:r>
            <a:r>
              <a:rPr spc="-20" dirty="0"/>
              <a:t>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3034" y="1408106"/>
            <a:ext cx="143383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92C74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Ca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iac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2001" y="1442110"/>
            <a:ext cx="646811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1665" algn="l"/>
                <a:tab pos="4981575" algn="l"/>
              </a:tabLst>
            </a:pP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8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-enhance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d	multis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ic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ompu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934" y="1856358"/>
            <a:ext cx="797369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omog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ap</a:t>
            </a:r>
            <a:r>
              <a:rPr sz="2800" spc="-7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MS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as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per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orme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7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29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4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ol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um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tr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29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qu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ti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tion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ca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cif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ca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ti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3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aortic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ompl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x</a:t>
            </a:r>
            <a:r>
              <a:rPr sz="2800" spc="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800" spc="-14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r>
              <a:rPr sz="2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as</a:t>
            </a:r>
            <a:r>
              <a:rPr sz="28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ospecti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spc="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assesse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034" y="3542334"/>
            <a:ext cx="1583690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92C74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Ce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800" spc="-8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8682" y="3563620"/>
            <a:ext cx="63595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21660" algn="l"/>
                <a:tab pos="4853305" algn="l"/>
              </a:tabLst>
            </a:pP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di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usi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on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eig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magn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tic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esonance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934" y="3990365"/>
            <a:ext cx="7974330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aging</a:t>
            </a:r>
            <a:r>
              <a:rPr sz="2800" spc="204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W-MRI)</a:t>
            </a:r>
            <a:r>
              <a:rPr sz="2800" spc="2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as</a:t>
            </a:r>
            <a:r>
              <a:rPr sz="2800" spc="2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per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orme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spc="2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800" spc="2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800" spc="2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5</a:t>
            </a:r>
            <a:r>
              <a:rPr sz="2800" spc="2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spc="-7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204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er</a:t>
            </a:r>
            <a:r>
              <a:rPr sz="2800" spc="2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oc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du</a:t>
            </a:r>
            <a:r>
              <a:rPr sz="28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e.</a:t>
            </a:r>
            <a:r>
              <a:rPr sz="2800" spc="4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Th</a:t>
            </a:r>
            <a:r>
              <a:rPr sz="2800" spc="-3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spc="3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4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anal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y</a:t>
            </a:r>
            <a:r>
              <a:rPr sz="2800" spc="-80" dirty="0">
                <a:solidFill>
                  <a:srgbClr val="092C74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r>
              <a:rPr sz="2800" spc="3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800" spc="4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assess</a:t>
            </a:r>
            <a:r>
              <a:rPr sz="2800" spc="5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the</a:t>
            </a:r>
            <a:r>
              <a:rPr sz="2800" spc="4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es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e,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 lo</a:t>
            </a:r>
            <a:r>
              <a:rPr sz="2800" spc="-4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tio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,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7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nu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be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8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7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ol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7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8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all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8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  </a:t>
            </a:r>
            <a:r>
              <a:rPr sz="2800" spc="-27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isc</a:t>
            </a:r>
            <a:r>
              <a:rPr sz="2800" spc="-20" dirty="0">
                <a:solidFill>
                  <a:srgbClr val="092C74"/>
                </a:solidFill>
                <a:latin typeface="Calibri"/>
                <a:cs typeface="Calibri"/>
              </a:rPr>
              <a:t>hemic</a:t>
            </a:r>
            <a:r>
              <a:rPr sz="28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92C74"/>
                </a:solidFill>
                <a:latin typeface="Calibri"/>
                <a:cs typeface="Calibri"/>
              </a:rPr>
              <a:t>ons</a:t>
            </a:r>
            <a:r>
              <a:rPr sz="2800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8646" y="2835529"/>
            <a:ext cx="2660015" cy="492759"/>
          </a:xfrm>
          <a:custGeom>
            <a:avLst/>
            <a:gdLst/>
            <a:ahLst/>
            <a:cxnLst/>
            <a:rect l="l" t="t" r="r" b="b"/>
            <a:pathLst>
              <a:path w="2660015" h="492760">
                <a:moveTo>
                  <a:pt x="0" y="0"/>
                </a:moveTo>
                <a:lnTo>
                  <a:pt x="0" y="261747"/>
                </a:lnTo>
                <a:lnTo>
                  <a:pt x="2660014" y="261747"/>
                </a:lnTo>
                <a:lnTo>
                  <a:pt x="2660014" y="492251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0615" y="283552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251"/>
                </a:lnTo>
              </a:path>
            </a:pathLst>
          </a:custGeom>
          <a:ln w="3937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6379" y="2835529"/>
            <a:ext cx="2652395" cy="492759"/>
          </a:xfrm>
          <a:custGeom>
            <a:avLst/>
            <a:gdLst/>
            <a:ahLst/>
            <a:cxnLst/>
            <a:rect l="l" t="t" r="r" b="b"/>
            <a:pathLst>
              <a:path w="2652395" h="492760">
                <a:moveTo>
                  <a:pt x="2652268" y="0"/>
                </a:moveTo>
                <a:lnTo>
                  <a:pt x="2652268" y="261747"/>
                </a:lnTo>
                <a:lnTo>
                  <a:pt x="0" y="261747"/>
                </a:lnTo>
                <a:lnTo>
                  <a:pt x="0" y="492251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203" y="1943100"/>
            <a:ext cx="7597140" cy="95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616" y="3297935"/>
            <a:ext cx="2624328" cy="10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6810" y="3458336"/>
            <a:ext cx="213931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0" marR="5080" indent="-658495">
              <a:lnSpc>
                <a:spcPts val="2530"/>
              </a:lnSpc>
            </a:pP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8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5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(6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%)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3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3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ds Sapien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1108" y="3304032"/>
            <a:ext cx="2282952" cy="981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22953" y="3625722"/>
            <a:ext cx="169989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4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4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(3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%)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DFM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7440" y="3304032"/>
            <a:ext cx="2282952" cy="981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14592" y="3625722"/>
            <a:ext cx="163258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1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(8%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)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Lotus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6071" y="1184783"/>
            <a:ext cx="7219315" cy="138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8830" marR="5080" indent="-2056764">
              <a:lnSpc>
                <a:spcPct val="100000"/>
              </a:lnSpc>
            </a:pP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Among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hig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su</a:t>
            </a:r>
            <a:r>
              <a:rPr sz="2400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gi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risk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who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nde</a:t>
            </a:r>
            <a:r>
              <a:rPr sz="2400" spc="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2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VI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2015: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400">
              <a:latin typeface="Times New Roman"/>
              <a:cs typeface="Times New Roman"/>
            </a:endParaRPr>
          </a:p>
          <a:p>
            <a:pPr marL="774700">
              <a:lnSpc>
                <a:spcPct val="100000"/>
              </a:lnSpc>
              <a:tabLst>
                <a:tab pos="1350645" algn="l"/>
              </a:tabLst>
            </a:pP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14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0	</a:t>
            </a:r>
            <a:r>
              <a:rPr sz="2300" spc="-18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spc="-10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unde</a:t>
            </a:r>
            <a:r>
              <a:rPr sz="2300" spc="1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spc="-3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MSCT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and</a:t>
            </a:r>
            <a:r>
              <a:rPr sz="23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W-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MRI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4265">
              <a:lnSpc>
                <a:spcPct val="100000"/>
              </a:lnSpc>
            </a:pPr>
            <a:r>
              <a:rPr dirty="0"/>
              <a:t>M</a:t>
            </a:r>
            <a:r>
              <a:rPr spc="-25" dirty="0"/>
              <a:t>e</a:t>
            </a:r>
            <a:r>
              <a:rPr spc="-20" dirty="0"/>
              <a:t>thods</a:t>
            </a:r>
          </a:p>
        </p:txBody>
      </p:sp>
      <p:sp>
        <p:nvSpPr>
          <p:cNvPr id="15" name="object 15"/>
          <p:cNvSpPr/>
          <p:nvPr/>
        </p:nvSpPr>
        <p:spPr>
          <a:xfrm>
            <a:off x="870203" y="4453128"/>
            <a:ext cx="7604759" cy="955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203" y="5628132"/>
            <a:ext cx="7604759" cy="975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7244" y="4591939"/>
            <a:ext cx="7440295" cy="186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App</a:t>
            </a:r>
            <a:r>
              <a:rPr sz="2300" b="1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oach:</a:t>
            </a:r>
            <a:r>
              <a:rPr sz="2300" b="1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14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an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emo</a:t>
            </a:r>
            <a:r>
              <a:rPr sz="23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app</a:t>
            </a:r>
            <a:r>
              <a:rPr sz="23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oac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3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use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in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13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7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300" spc="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(9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8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%)</a:t>
            </a:r>
            <a:endParaRPr sz="2300">
              <a:latin typeface="Calibri"/>
              <a:cs typeface="Calibri"/>
            </a:endParaRPr>
          </a:p>
          <a:p>
            <a:pPr marL="12700" indent="1332865">
              <a:lnSpc>
                <a:spcPct val="100000"/>
              </a:lnSpc>
            </a:pP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14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ansaor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ic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app</a:t>
            </a:r>
            <a:r>
              <a:rPr sz="2300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oa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 use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300" spc="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in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3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3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(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%)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b="1" spc="-50" dirty="0">
                <a:solidFill>
                  <a:srgbClr val="092C74"/>
                </a:solidFill>
                <a:latin typeface="Calibri"/>
                <a:cs typeface="Calibri"/>
              </a:rPr>
              <a:t>x</a:t>
            </a: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clu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sion</a:t>
            </a:r>
            <a:r>
              <a:rPr sz="2300" b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cr</a:t>
            </a:r>
            <a:r>
              <a:rPr sz="2300" b="1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300" b="1" spc="-2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eria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:</a:t>
            </a: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Use</a:t>
            </a:r>
            <a:r>
              <a:rPr sz="23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f ce</a:t>
            </a:r>
            <a:r>
              <a:rPr sz="2300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300" spc="-5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al embo</a:t>
            </a:r>
            <a:r>
              <a:rPr sz="2300" spc="-15" dirty="0">
                <a:solidFill>
                  <a:srgbClr val="092C74"/>
                </a:solidFill>
                <a:latin typeface="Calibri"/>
                <a:cs typeface="Calibri"/>
              </a:rPr>
              <a:t>l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ic</a:t>
            </a:r>
            <a:r>
              <a:rPr sz="23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300" spc="-3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ection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device</a:t>
            </a:r>
            <a:endParaRPr sz="2300">
              <a:latin typeface="Calibri"/>
              <a:cs typeface="Calibri"/>
            </a:endParaRPr>
          </a:p>
          <a:p>
            <a:pPr marL="2213610">
              <a:lnSpc>
                <a:spcPct val="100000"/>
              </a:lnSpc>
            </a:pPr>
            <a:r>
              <a:rPr sz="2300" b="1" dirty="0">
                <a:solidFill>
                  <a:srgbClr val="092C74"/>
                </a:solidFill>
                <a:latin typeface="Calibri"/>
                <a:cs typeface="Calibri"/>
              </a:rPr>
              <a:t>-</a:t>
            </a:r>
            <a:r>
              <a:rPr sz="2300" b="1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13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e-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n-</a:t>
            </a:r>
            <a:r>
              <a:rPr sz="2300" spc="-14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300" spc="-3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300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edu</a:t>
            </a:r>
            <a:r>
              <a:rPr sz="2300" spc="-40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3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per</a:t>
            </a:r>
            <a:r>
              <a:rPr sz="2300" spc="-40" dirty="0">
                <a:solidFill>
                  <a:srgbClr val="092C74"/>
                </a:solidFill>
                <a:latin typeface="Calibri"/>
                <a:cs typeface="Calibri"/>
              </a:rPr>
              <a:t>f</a:t>
            </a:r>
            <a:r>
              <a:rPr sz="2300" spc="-5" dirty="0">
                <a:solidFill>
                  <a:srgbClr val="092C74"/>
                </a:solidFill>
                <a:latin typeface="Calibri"/>
                <a:cs typeface="Calibri"/>
              </a:rPr>
              <a:t>or</a:t>
            </a:r>
            <a:r>
              <a:rPr sz="2300" spc="-1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092C74"/>
                </a:solidFill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0">
              <a:lnSpc>
                <a:spcPct val="100000"/>
              </a:lnSpc>
            </a:pPr>
            <a:r>
              <a:rPr dirty="0"/>
              <a:t>Aortic</a:t>
            </a:r>
            <a:r>
              <a:rPr spc="-5" dirty="0"/>
              <a:t> </a:t>
            </a:r>
            <a:r>
              <a:rPr spc="-204" dirty="0"/>
              <a:t>V</a:t>
            </a:r>
            <a:r>
              <a:rPr dirty="0"/>
              <a:t>al</a:t>
            </a:r>
            <a:r>
              <a:rPr spc="-40" dirty="0"/>
              <a:t>v</a:t>
            </a:r>
            <a:r>
              <a:rPr dirty="0"/>
              <a:t>e</a:t>
            </a:r>
            <a:r>
              <a:rPr spc="-5" dirty="0"/>
              <a:t> Compl</a:t>
            </a:r>
            <a:r>
              <a:rPr spc="-60" dirty="0"/>
              <a:t>e</a:t>
            </a:r>
            <a:r>
              <a:rPr dirty="0"/>
              <a:t>x</a:t>
            </a:r>
            <a:r>
              <a:rPr spc="-5" dirty="0"/>
              <a:t> </a:t>
            </a:r>
            <a:r>
              <a:rPr spc="-30" dirty="0"/>
              <a:t>(</a:t>
            </a:r>
            <a:r>
              <a:rPr spc="-180" dirty="0"/>
              <a:t>A</a:t>
            </a:r>
            <a:r>
              <a:rPr spc="-70" dirty="0"/>
              <a:t>V</a:t>
            </a:r>
            <a:r>
              <a:rPr spc="-5" dirty="0"/>
              <a:t>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3994" y="6168948"/>
            <a:ext cx="557466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75"/>
              </a:lnSpc>
            </a:pP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A th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eshold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 </a:t>
            </a:r>
            <a:r>
              <a:rPr sz="2400" i="1" spc="-15" dirty="0">
                <a:solidFill>
                  <a:srgbClr val="092C74"/>
                </a:solidFill>
                <a:latin typeface="Calibri"/>
                <a:cs typeface="Calibri"/>
              </a:rPr>
              <a:t>8</a:t>
            </a:r>
            <a:r>
              <a:rPr sz="2400" i="1" spc="-2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400" i="1" spc="-1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400" i="1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400" i="1" spc="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i="1" spc="-5" dirty="0">
                <a:solidFill>
                  <a:srgbClr val="092C74"/>
                </a:solidFill>
                <a:latin typeface="Calibri"/>
                <a:cs typeface="Calibri"/>
              </a:rPr>
              <a:t>unsfi</a:t>
            </a:r>
            <a:r>
              <a:rPr sz="2400" i="1" spc="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i="1" dirty="0">
                <a:solidFill>
                  <a:srgbClr val="092C74"/>
                </a:solidFill>
                <a:latin typeface="Calibri"/>
                <a:cs typeface="Calibri"/>
              </a:rPr>
              <a:t>ld</a:t>
            </a:r>
            <a:r>
              <a:rPr sz="2400" i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92C74"/>
                </a:solidFill>
                <a:latin typeface="Calibri"/>
                <a:cs typeface="Calibri"/>
              </a:rPr>
              <a:t>unit</a:t>
            </a:r>
            <a:r>
              <a:rPr sz="2400" i="1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400" i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as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2295"/>
              </a:lnSpc>
            </a:pP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3mens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o Me</a:t>
            </a:r>
            <a:r>
              <a:rPr sz="2000" spc="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al I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aging</a:t>
            </a:r>
            <a:r>
              <a:rPr sz="20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B</a:t>
            </a:r>
            <a:r>
              <a:rPr sz="2000" spc="-145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r>
              <a:rPr sz="2000" spc="-204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.</a:t>
            </a:r>
            <a:r>
              <a:rPr sz="20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092C74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92C74"/>
                </a:solidFill>
                <a:latin typeface="Calibri"/>
                <a:cs typeface="Calibri"/>
              </a:rPr>
              <a:t>n 7.2.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6500" y="1523111"/>
            <a:ext cx="3136900" cy="2480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7079" y="3731221"/>
            <a:ext cx="3113659" cy="2324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7079" y="1063307"/>
            <a:ext cx="3114040" cy="400685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440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Ao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tic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oot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3094" y="1048702"/>
            <a:ext cx="3114040" cy="400685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55" dirty="0">
                <a:latin typeface="Calibri"/>
                <a:cs typeface="Calibri"/>
              </a:rPr>
              <a:t>L</a:t>
            </a:r>
            <a:r>
              <a:rPr sz="2000" b="1" spc="-35" dirty="0">
                <a:latin typeface="Calibri"/>
                <a:cs typeface="Calibri"/>
              </a:rPr>
              <a:t>V</a:t>
            </a:r>
            <a:r>
              <a:rPr sz="2000" b="1" spc="-50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3094" y="1497583"/>
            <a:ext cx="3113658" cy="2463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3094" y="3544938"/>
            <a:ext cx="3119247" cy="2523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5080">
              <a:lnSpc>
                <a:spcPct val="100000"/>
              </a:lnSpc>
            </a:pPr>
            <a:r>
              <a:rPr spc="-70" dirty="0"/>
              <a:t>R</a:t>
            </a:r>
            <a:r>
              <a:rPr spc="-25" dirty="0"/>
              <a:t>esu</a:t>
            </a:r>
            <a:r>
              <a:rPr spc="0" dirty="0"/>
              <a:t>l</a:t>
            </a:r>
            <a:r>
              <a:rPr spc="-15" dirty="0"/>
              <a:t>ts</a:t>
            </a:r>
          </a:p>
        </p:txBody>
      </p:sp>
      <p:sp>
        <p:nvSpPr>
          <p:cNvPr id="4" name="object 4"/>
          <p:cNvSpPr/>
          <p:nvPr/>
        </p:nvSpPr>
        <p:spPr>
          <a:xfrm>
            <a:off x="4672584" y="2528823"/>
            <a:ext cx="1950720" cy="427990"/>
          </a:xfrm>
          <a:custGeom>
            <a:avLst/>
            <a:gdLst/>
            <a:ahLst/>
            <a:cxnLst/>
            <a:rect l="l" t="t" r="r" b="b"/>
            <a:pathLst>
              <a:path w="1950720" h="427989">
                <a:moveTo>
                  <a:pt x="0" y="0"/>
                </a:moveTo>
                <a:lnTo>
                  <a:pt x="0" y="227329"/>
                </a:lnTo>
                <a:lnTo>
                  <a:pt x="1950719" y="227329"/>
                </a:lnTo>
                <a:lnTo>
                  <a:pt x="1950719" y="427481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9158" y="2528823"/>
            <a:ext cx="2003425" cy="427990"/>
          </a:xfrm>
          <a:custGeom>
            <a:avLst/>
            <a:gdLst/>
            <a:ahLst/>
            <a:cxnLst/>
            <a:rect l="l" t="t" r="r" b="b"/>
            <a:pathLst>
              <a:path w="2003425" h="427989">
                <a:moveTo>
                  <a:pt x="2003425" y="0"/>
                </a:moveTo>
                <a:lnTo>
                  <a:pt x="2003425" y="227329"/>
                </a:lnTo>
                <a:lnTo>
                  <a:pt x="0" y="227329"/>
                </a:lnTo>
                <a:lnTo>
                  <a:pt x="0" y="427481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0203" y="1447800"/>
            <a:ext cx="7604759" cy="114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3472" y="1845055"/>
            <a:ext cx="66198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54020" algn="l"/>
              </a:tabLst>
            </a:pPr>
            <a:r>
              <a:rPr sz="2400" b="1" spc="-25" dirty="0">
                <a:solidFill>
                  <a:srgbClr val="092C74"/>
                </a:solidFill>
                <a:latin typeface="Calibri"/>
                <a:cs typeface="Calibri"/>
              </a:rPr>
              <a:t>D</a:t>
            </a:r>
            <a:r>
              <a:rPr sz="2400" b="1" spc="-5" dirty="0">
                <a:solidFill>
                  <a:srgbClr val="092C74"/>
                </a:solidFill>
                <a:latin typeface="Calibri"/>
                <a:cs typeface="Calibri"/>
              </a:rPr>
              <a:t>W-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MR</a:t>
            </a:r>
            <a:r>
              <a:rPr sz="2400" b="1" spc="-10" dirty="0">
                <a:solidFill>
                  <a:srgbClr val="092C74"/>
                </a:solidFill>
                <a:latin typeface="Calibri"/>
                <a:cs typeface="Calibri"/>
              </a:rPr>
              <a:t>I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esults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92C74"/>
                </a:solidFill>
                <a:latin typeface="Calibri"/>
                <a:cs typeface="Calibri"/>
              </a:rPr>
              <a:t>14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092C74"/>
                </a:solidFill>
                <a:latin typeface="Calibri"/>
                <a:cs typeface="Calibri"/>
              </a:rPr>
              <a:t>	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unde</a:t>
            </a:r>
            <a:r>
              <a:rPr sz="2400" spc="1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20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20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VI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231" y="2932176"/>
            <a:ext cx="3979164" cy="1138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0351" y="3159379"/>
            <a:ext cx="3477260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0500">
              <a:lnSpc>
                <a:spcPts val="2640"/>
              </a:lnSpc>
            </a:pPr>
            <a:r>
              <a:rPr sz="2400" b="1" spc="-20" dirty="0">
                <a:solidFill>
                  <a:srgbClr val="092C74"/>
                </a:solidFill>
                <a:latin typeface="Calibri"/>
                <a:cs typeface="Calibri"/>
              </a:rPr>
              <a:t>10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2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(7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%)</a:t>
            </a:r>
            <a:r>
              <a:rPr sz="2400" spc="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d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new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c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ischemic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lesions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6215" y="2831592"/>
            <a:ext cx="3694176" cy="1408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67046" y="2998089"/>
            <a:ext cx="3114040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500"/>
              </a:lnSpc>
            </a:pPr>
            <a:r>
              <a:rPr sz="2400" b="1" spc="-20" dirty="0">
                <a:solidFill>
                  <a:srgbClr val="092C74"/>
                </a:solidFill>
                <a:latin typeface="Calibri"/>
                <a:cs typeface="Calibri"/>
              </a:rPr>
              <a:t>3</a:t>
            </a:r>
            <a:r>
              <a:rPr sz="2400" b="1" spc="-15" dirty="0">
                <a:solidFill>
                  <a:srgbClr val="092C74"/>
                </a:solidFill>
                <a:latin typeface="Calibri"/>
                <a:cs typeface="Calibri"/>
              </a:rPr>
              <a:t>8</a:t>
            </a:r>
            <a:r>
              <a:rPr sz="2400" b="1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(2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7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%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)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ha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d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no 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eb</a:t>
            </a:r>
            <a:r>
              <a:rPr sz="2400" spc="-5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ischemic lesio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0203" y="4539996"/>
            <a:ext cx="7604759" cy="1289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33804" y="4798085"/>
            <a:ext cx="5878195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ese</a:t>
            </a:r>
            <a:r>
              <a:rPr sz="2400" spc="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lesio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92C74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sile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 in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9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%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f the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Onl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92C7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tie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d a </a:t>
            </a:r>
            <a:r>
              <a:rPr sz="2400" spc="-5" dirty="0">
                <a:solidFill>
                  <a:srgbClr val="092C74"/>
                </a:solidFill>
                <a:latin typeface="Calibri"/>
                <a:cs typeface="Calibri"/>
              </a:rPr>
              <a:t>disablin</a:t>
            </a:r>
            <a:r>
              <a:rPr sz="2400" dirty="0">
                <a:solidFill>
                  <a:srgbClr val="092C74"/>
                </a:solidFill>
                <a:latin typeface="Calibri"/>
                <a:cs typeface="Calibri"/>
              </a:rPr>
              <a:t>g</a:t>
            </a:r>
            <a:r>
              <a:rPr sz="2400" spc="15" dirty="0">
                <a:solidFill>
                  <a:srgbClr val="092C74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92C74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92C7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092C74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092C74"/>
                </a:solidFill>
                <a:latin typeface="Calibri"/>
                <a:cs typeface="Calibri"/>
              </a:rPr>
              <a:t>o</a:t>
            </a:r>
            <a:r>
              <a:rPr sz="2400" spc="-95" dirty="0">
                <a:solidFill>
                  <a:srgbClr val="092C74"/>
                </a:solidFill>
                <a:latin typeface="Calibri"/>
                <a:cs typeface="Calibri"/>
              </a:rPr>
              <a:t>k</a:t>
            </a:r>
            <a:r>
              <a:rPr sz="2400" spc="-15" dirty="0">
                <a:solidFill>
                  <a:srgbClr val="092C7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08" rIns="0" bIns="0" rtlCol="0">
            <a:spAutoFit/>
          </a:bodyPr>
          <a:lstStyle/>
          <a:p>
            <a:pPr marL="595630">
              <a:lnSpc>
                <a:spcPct val="100000"/>
              </a:lnSpc>
            </a:pPr>
            <a:r>
              <a:rPr sz="3200" dirty="0"/>
              <a:t>Ba</a:t>
            </a:r>
            <a:r>
              <a:rPr sz="3200" spc="5" dirty="0"/>
              <a:t>s</a:t>
            </a:r>
            <a:r>
              <a:rPr sz="3200" spc="-5" dirty="0"/>
              <a:t>elin</a:t>
            </a:r>
            <a:r>
              <a:rPr sz="3200" dirty="0"/>
              <a:t>e </a:t>
            </a:r>
            <a:r>
              <a:rPr sz="3200" spc="-5" dirty="0"/>
              <a:t>Clin</a:t>
            </a:r>
            <a:r>
              <a:rPr sz="3200" spc="15" dirty="0"/>
              <a:t>i</a:t>
            </a:r>
            <a:r>
              <a:rPr sz="3200" spc="-25" dirty="0"/>
              <a:t>c</a:t>
            </a:r>
            <a:r>
              <a:rPr sz="3200" dirty="0"/>
              <a:t>al</a:t>
            </a:r>
            <a:r>
              <a:rPr sz="3200" spc="-20" dirty="0"/>
              <a:t> </a:t>
            </a:r>
            <a:r>
              <a:rPr sz="3200" spc="-5" dirty="0"/>
              <a:t>Cha</a:t>
            </a:r>
            <a:r>
              <a:rPr sz="3200" spc="-70" dirty="0"/>
              <a:t>r</a:t>
            </a:r>
            <a:r>
              <a:rPr sz="3200" dirty="0"/>
              <a:t>ac</a:t>
            </a:r>
            <a:r>
              <a:rPr sz="3200" spc="-25" dirty="0"/>
              <a:t>t</a:t>
            </a:r>
            <a:r>
              <a:rPr sz="3200" spc="-5" dirty="0"/>
              <a:t>eri</a:t>
            </a:r>
            <a:r>
              <a:rPr sz="3200" spc="-20" dirty="0"/>
              <a:t>s</a:t>
            </a:r>
            <a:r>
              <a:rPr sz="3200" dirty="0"/>
              <a:t>tics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11555" y="1679067"/>
            <a:ext cx="2304415" cy="274320"/>
          </a:xfrm>
          <a:custGeom>
            <a:avLst/>
            <a:gdLst/>
            <a:ahLst/>
            <a:cxnLst/>
            <a:rect l="l" t="t" r="r" b="b"/>
            <a:pathLst>
              <a:path w="2304415" h="274319">
                <a:moveTo>
                  <a:pt x="0" y="274320"/>
                </a:moveTo>
                <a:lnTo>
                  <a:pt x="2304288" y="274320"/>
                </a:lnTo>
                <a:lnTo>
                  <a:pt x="2304288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5792" y="1679067"/>
            <a:ext cx="1747520" cy="274320"/>
          </a:xfrm>
          <a:custGeom>
            <a:avLst/>
            <a:gdLst/>
            <a:ahLst/>
            <a:cxnLst/>
            <a:rect l="l" t="t" r="r" b="b"/>
            <a:pathLst>
              <a:path w="1747520" h="274319">
                <a:moveTo>
                  <a:pt x="0" y="274320"/>
                </a:moveTo>
                <a:lnTo>
                  <a:pt x="1747520" y="274320"/>
                </a:lnTo>
                <a:lnTo>
                  <a:pt x="174752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3313" y="1679067"/>
            <a:ext cx="1560830" cy="274320"/>
          </a:xfrm>
          <a:custGeom>
            <a:avLst/>
            <a:gdLst/>
            <a:ahLst/>
            <a:cxnLst/>
            <a:rect l="l" t="t" r="r" b="b"/>
            <a:pathLst>
              <a:path w="1560829" h="274319">
                <a:moveTo>
                  <a:pt x="0" y="274320"/>
                </a:moveTo>
                <a:lnTo>
                  <a:pt x="1560449" y="274320"/>
                </a:lnTo>
                <a:lnTo>
                  <a:pt x="1560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761" y="1679067"/>
            <a:ext cx="1591945" cy="274320"/>
          </a:xfrm>
          <a:custGeom>
            <a:avLst/>
            <a:gdLst/>
            <a:ahLst/>
            <a:cxnLst/>
            <a:rect l="l" t="t" r="r" b="b"/>
            <a:pathLst>
              <a:path w="1591945" h="274319">
                <a:moveTo>
                  <a:pt x="0" y="274320"/>
                </a:moveTo>
                <a:lnTo>
                  <a:pt x="1591817" y="274320"/>
                </a:lnTo>
                <a:lnTo>
                  <a:pt x="1591817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5580" y="1679067"/>
            <a:ext cx="784860" cy="274320"/>
          </a:xfrm>
          <a:custGeom>
            <a:avLst/>
            <a:gdLst/>
            <a:ahLst/>
            <a:cxnLst/>
            <a:rect l="l" t="t" r="r" b="b"/>
            <a:pathLst>
              <a:path w="784859" h="274319">
                <a:moveTo>
                  <a:pt x="0" y="274320"/>
                </a:moveTo>
                <a:lnTo>
                  <a:pt x="784453" y="274320"/>
                </a:lnTo>
                <a:lnTo>
                  <a:pt x="78445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008" y="1647444"/>
            <a:ext cx="8327135" cy="4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87057" y="1077213"/>
          <a:ext cx="8247380" cy="560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369">
                <a:tc gridSpan="6">
                  <a:txBody>
                    <a:bodyPr/>
                    <a:lstStyle/>
                    <a:p>
                      <a:pPr marL="495935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eb</a:t>
                      </a:r>
                      <a:r>
                        <a:rPr sz="16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hemi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lesio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12700">
                      <a:solidFill>
                        <a:srgbClr val="8EB4E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83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8E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600" b="1" spc="-8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ari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1270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All p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4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N=140)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1270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400" b="1" spc="-1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1270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1270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 </a:t>
                      </a:r>
                      <a:r>
                        <a:rPr sz="1400" b="1" spc="-8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1270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84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70009"/>
                      </a:solidFill>
                      <a:prstDash val="solid"/>
                    </a:lnL>
                    <a:lnT w="9525">
                      <a:solidFill>
                        <a:srgbClr val="F70009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0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0.026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8EB4E2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F70009"/>
                      </a:solidFill>
                      <a:prstDash val="solid"/>
                    </a:lnR>
                    <a:lnT w="9525">
                      <a:solidFill>
                        <a:srgbClr val="F70009"/>
                      </a:solidFill>
                      <a:prstDash val="solid"/>
                    </a:lnT>
                    <a:lnB w="9525">
                      <a:solidFill>
                        <a:srgbClr val="F7000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054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(51)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(52)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(47)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0.244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F7000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07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Euro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19.6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11.1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19.6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10.5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19.7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12.9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0.939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NYHA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-I</a:t>
                      </a:r>
                      <a:r>
                        <a:rPr sz="1200" b="1" spc="-10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(7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79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(77)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(66)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(8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86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(84)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(87)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0.803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ipid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(50)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46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(45)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(63)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llit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s,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0.468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onary</a:t>
                      </a: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ry</a:t>
                      </a: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88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(63)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65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(64)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(61)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0.844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ry</a:t>
                      </a:r>
                      <a:r>
                        <a:rPr sz="12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dise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se,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Ex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rio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0.837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rcelai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 Ao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0.344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evi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ous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PCI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0.823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evi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ous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ABG,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0.563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evi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ous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fibrill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29 </a:t>
                      </a:r>
                      <a:r>
                        <a:rPr sz="1200" b="1" spc="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(32)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0.586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GF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71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200" b="1" spc="-33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0.970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s,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46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0.381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488" rIns="0" bIns="0" rtlCol="0">
            <a:spAutoFit/>
          </a:bodyPr>
          <a:lstStyle/>
          <a:p>
            <a:pPr marL="502284">
              <a:lnSpc>
                <a:spcPct val="100000"/>
              </a:lnSpc>
            </a:pPr>
            <a:r>
              <a:rPr sz="3200" dirty="0"/>
              <a:t>Basel</a:t>
            </a:r>
            <a:r>
              <a:rPr sz="3200" spc="5" dirty="0"/>
              <a:t>i</a:t>
            </a:r>
            <a:r>
              <a:rPr sz="3200" dirty="0"/>
              <a:t>ne</a:t>
            </a:r>
            <a:r>
              <a:rPr sz="3200" spc="-25" dirty="0"/>
              <a:t> </a:t>
            </a:r>
            <a:r>
              <a:rPr sz="3200" spc="-40" dirty="0"/>
              <a:t>E</a:t>
            </a:r>
            <a:r>
              <a:rPr sz="3200" spc="-5" dirty="0"/>
              <a:t>cho</a:t>
            </a:r>
            <a:r>
              <a:rPr sz="3200" spc="-15" dirty="0"/>
              <a:t>c</a:t>
            </a:r>
            <a:r>
              <a:rPr sz="3200" dirty="0"/>
              <a:t>a</a:t>
            </a:r>
            <a:r>
              <a:rPr sz="3200" spc="-35" dirty="0"/>
              <a:t>r</a:t>
            </a:r>
            <a:r>
              <a:rPr sz="3200" dirty="0"/>
              <a:t>dio</a:t>
            </a:r>
            <a:r>
              <a:rPr sz="3200" spc="-20" dirty="0"/>
              <a:t>g</a:t>
            </a:r>
            <a:r>
              <a:rPr sz="3200" spc="-75" dirty="0"/>
              <a:t>r</a:t>
            </a:r>
            <a:r>
              <a:rPr sz="3200" spc="-10" dirty="0"/>
              <a:t>a</a:t>
            </a:r>
            <a:r>
              <a:rPr sz="3200" dirty="0"/>
              <a:t>phic</a:t>
            </a:r>
            <a:r>
              <a:rPr sz="3200" spc="-50" dirty="0"/>
              <a:t> </a:t>
            </a:r>
            <a:r>
              <a:rPr sz="3200" spc="-5" dirty="0"/>
              <a:t>D</a:t>
            </a:r>
            <a:r>
              <a:rPr sz="3200" spc="-25" dirty="0"/>
              <a:t>a</a:t>
            </a:r>
            <a:r>
              <a:rPr sz="3200" spc="-35" dirty="0"/>
              <a:t>t</a:t>
            </a:r>
            <a:r>
              <a:rPr sz="3200" dirty="0"/>
              <a:t>a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6016" y="1800098"/>
          <a:ext cx="8453755" cy="3448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777">
                <a:tc gridSpan="5">
                  <a:txBody>
                    <a:bodyPr/>
                    <a:lstStyle/>
                    <a:p>
                      <a:pPr marL="555752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eb</a:t>
                      </a:r>
                      <a:r>
                        <a:rPr sz="16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hemi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lesio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1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600" b="1" spc="-8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ari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 marR="264160" indent="-12953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All p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ts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400" b="1" spc="-1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lnB w="19050">
                      <a:solidFill>
                        <a:srgbClr val="8EB4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tic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g</a:t>
                      </a:r>
                      <a:r>
                        <a:rPr sz="14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adie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mmH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0.356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8EB4E2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tic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adie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mmH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0.422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tic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(cm</a:t>
                      </a:r>
                      <a:r>
                        <a:rPr sz="1350" b="1" spc="7" baseline="2469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0.728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9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tic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annulus</a:t>
                      </a:r>
                      <a:r>
                        <a:rPr sz="14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diam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23.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22.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395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2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114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0.476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8EB4E2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6976" y="276288"/>
            <a:ext cx="565150" cy="56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399" rIns="0" bIns="0" rtlCol="0">
            <a:spAutoFit/>
          </a:bodyPr>
          <a:lstStyle/>
          <a:p>
            <a:pPr marL="1040765">
              <a:lnSpc>
                <a:spcPct val="100000"/>
              </a:lnSpc>
            </a:pPr>
            <a:r>
              <a:rPr sz="3200" spc="-5" dirty="0"/>
              <a:t>P</a:t>
            </a:r>
            <a:r>
              <a:rPr sz="3200" spc="-40" dirty="0"/>
              <a:t>r</a:t>
            </a:r>
            <a:r>
              <a:rPr sz="3200" dirty="0"/>
              <a:t>oced</a:t>
            </a:r>
            <a:r>
              <a:rPr sz="3200" spc="-15" dirty="0"/>
              <a:t>u</a:t>
            </a:r>
            <a:r>
              <a:rPr sz="3200" spc="-75" dirty="0"/>
              <a:t>r</a:t>
            </a:r>
            <a:r>
              <a:rPr sz="3200" dirty="0"/>
              <a:t>al</a:t>
            </a:r>
            <a:r>
              <a:rPr sz="3200" spc="-35" dirty="0"/>
              <a:t> </a:t>
            </a:r>
            <a:r>
              <a:rPr sz="3200" spc="-5" dirty="0"/>
              <a:t>C</a:t>
            </a:r>
            <a:r>
              <a:rPr sz="3200" spc="-10" dirty="0"/>
              <a:t>h</a:t>
            </a:r>
            <a:r>
              <a:rPr sz="3200" dirty="0"/>
              <a:t>a</a:t>
            </a:r>
            <a:r>
              <a:rPr sz="3200" spc="-75" dirty="0"/>
              <a:t>r</a:t>
            </a:r>
            <a:r>
              <a:rPr sz="3200" dirty="0"/>
              <a:t>ac</a:t>
            </a:r>
            <a:r>
              <a:rPr sz="3200" spc="-35" dirty="0"/>
              <a:t>t</a:t>
            </a:r>
            <a:r>
              <a:rPr sz="3200" spc="-5" dirty="0"/>
              <a:t>eri</a:t>
            </a:r>
            <a:r>
              <a:rPr sz="3200" spc="-30" dirty="0"/>
              <a:t>s</a:t>
            </a:r>
            <a:r>
              <a:rPr sz="3200" dirty="0"/>
              <a:t>tics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1523" y="1601850"/>
          <a:ext cx="8697595" cy="423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165">
                <a:tc gridSpan="5">
                  <a:txBody>
                    <a:bodyPr/>
                    <a:lstStyle/>
                    <a:p>
                      <a:pPr marL="55454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eb</a:t>
                      </a:r>
                      <a:r>
                        <a:rPr sz="16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hemi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lesio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9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600" b="1" spc="-8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ari</a:t>
                      </a:r>
                      <a:r>
                        <a:rPr sz="16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All p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sz="1400" b="1" spc="-4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400" b="1" spc="-1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N=38)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 </a:t>
                      </a:r>
                      <a:r>
                        <a:rPr sz="1400" b="1" spc="-8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lnB w="19050">
                      <a:solidFill>
                        <a:srgbClr val="B8CD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vic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cce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-2,</a:t>
                      </a:r>
                      <a:r>
                        <a:rPr sz="14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 (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98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B8CDE4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ause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8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3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vula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 ≥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1.000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tro</a:t>
                      </a:r>
                      <a:r>
                        <a:rPr sz="14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(%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812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(0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(1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00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4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ardial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49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ajor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ompli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4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ata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72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54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0.574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45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dil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atat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ion,</a:t>
                      </a:r>
                      <a:r>
                        <a:rPr sz="1400" b="1" spc="-4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74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0.190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4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Tim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oced</a:t>
                      </a:r>
                      <a:r>
                        <a:rPr sz="1400" b="1" spc="-1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ur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(min)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b="1" spc="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mea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SD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981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b="1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±</a:t>
                      </a:r>
                      <a:r>
                        <a:rPr sz="1400" b="1" spc="-409" dirty="0">
                          <a:solidFill>
                            <a:srgbClr val="092C74"/>
                          </a:solidFill>
                          <a:latin typeface="MS Mincho"/>
                          <a:cs typeface="MS Minch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92C74"/>
                          </a:solidFill>
                          <a:latin typeface="Calibri"/>
                          <a:cs typeface="Calibri"/>
                        </a:rPr>
                        <a:t>0.643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1415</Words>
  <Application>Microsoft Office PowerPoint</Application>
  <PresentationFormat>On-screen Show (4:3)</PresentationFormat>
  <Paragraphs>399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Mincho</vt:lpstr>
      <vt:lpstr>Arial</vt:lpstr>
      <vt:lpstr>Calibri</vt:lpstr>
      <vt:lpstr>Times New Roman</vt:lpstr>
      <vt:lpstr>Wingdings</vt:lpstr>
      <vt:lpstr>Office Theme</vt:lpstr>
      <vt:lpstr>PowerPoint Presentation</vt:lpstr>
      <vt:lpstr>Background</vt:lpstr>
      <vt:lpstr>Methods</vt:lpstr>
      <vt:lpstr>Methods</vt:lpstr>
      <vt:lpstr>Aortic Valve Complex (AVC)</vt:lpstr>
      <vt:lpstr>Results</vt:lpstr>
      <vt:lpstr>Baseline Clinical Characteristics</vt:lpstr>
      <vt:lpstr>Baseline Echocardiographic Data</vt:lpstr>
      <vt:lpstr>Procedural Characteristics</vt:lpstr>
      <vt:lpstr>MSCT Results</vt:lpstr>
      <vt:lpstr>Incidence of new cerebral ischemic lesions regarding THV type (p = 0.033)</vt:lpstr>
      <vt:lpstr>DW-MRI Results</vt:lpstr>
      <vt:lpstr>DW-MRI Results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a pichard</cp:lastModifiedBy>
  <cp:revision>1</cp:revision>
  <dcterms:created xsi:type="dcterms:W3CDTF">2016-05-24T08:22:42Z</dcterms:created>
  <dcterms:modified xsi:type="dcterms:W3CDTF">2016-05-24T12:26:36Z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2016-05-19T00:00:00Z</vt:filetime>
  </property>
  <property fmtid="{D5CDD505-2E9C-101B-9397-08002B2CF9AE}" pid="3" name="LastSaved">
    <vt:filetime>2016-05-24T00:00:00Z</vt:filetime>
  </property>
</Properties>
</file>