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23329" y="873696"/>
            <a:ext cx="2804579" cy="370839"/>
          </a:xfrm>
          <a:custGeom>
            <a:avLst/>
            <a:gdLst/>
            <a:ahLst/>
            <a:cxnLst/>
            <a:rect l="l" t="t" r="r" b="b"/>
            <a:pathLst>
              <a:path w="2804579" h="370839">
                <a:moveTo>
                  <a:pt x="0" y="0"/>
                </a:moveTo>
                <a:lnTo>
                  <a:pt x="2804579" y="0"/>
                </a:lnTo>
                <a:lnTo>
                  <a:pt x="2804579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227920" y="873696"/>
            <a:ext cx="1259420" cy="370839"/>
          </a:xfrm>
          <a:custGeom>
            <a:avLst/>
            <a:gdLst/>
            <a:ahLst/>
            <a:cxnLst/>
            <a:rect l="l" t="t" r="r" b="b"/>
            <a:pathLst>
              <a:path w="1259420" h="370839">
                <a:moveTo>
                  <a:pt x="0" y="0"/>
                </a:moveTo>
                <a:lnTo>
                  <a:pt x="1259420" y="0"/>
                </a:lnTo>
                <a:lnTo>
                  <a:pt x="1259420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23329" y="1615376"/>
            <a:ext cx="2804579" cy="370839"/>
          </a:xfrm>
          <a:custGeom>
            <a:avLst/>
            <a:gdLst/>
            <a:ahLst/>
            <a:cxnLst/>
            <a:rect l="l" t="t" r="r" b="b"/>
            <a:pathLst>
              <a:path w="2804579" h="370839">
                <a:moveTo>
                  <a:pt x="0" y="0"/>
                </a:moveTo>
                <a:lnTo>
                  <a:pt x="2804579" y="0"/>
                </a:lnTo>
                <a:lnTo>
                  <a:pt x="2804579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227920" y="1615376"/>
            <a:ext cx="1259420" cy="370839"/>
          </a:xfrm>
          <a:custGeom>
            <a:avLst/>
            <a:gdLst/>
            <a:ahLst/>
            <a:cxnLst/>
            <a:rect l="l" t="t" r="r" b="b"/>
            <a:pathLst>
              <a:path w="1259420" h="370839">
                <a:moveTo>
                  <a:pt x="0" y="0"/>
                </a:moveTo>
                <a:lnTo>
                  <a:pt x="1259420" y="0"/>
                </a:lnTo>
                <a:lnTo>
                  <a:pt x="1259420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bk object 22"/>
          <p:cNvSpPr/>
          <p:nvPr/>
        </p:nvSpPr>
        <p:spPr>
          <a:xfrm>
            <a:off x="423329" y="2357056"/>
            <a:ext cx="2804579" cy="1920239"/>
          </a:xfrm>
          <a:custGeom>
            <a:avLst/>
            <a:gdLst/>
            <a:ahLst/>
            <a:cxnLst/>
            <a:rect l="l" t="t" r="r" b="b"/>
            <a:pathLst>
              <a:path w="2804579" h="1920239">
                <a:moveTo>
                  <a:pt x="0" y="0"/>
                </a:moveTo>
                <a:lnTo>
                  <a:pt x="2804579" y="0"/>
                </a:lnTo>
                <a:lnTo>
                  <a:pt x="2804579" y="1920239"/>
                </a:lnTo>
                <a:lnTo>
                  <a:pt x="0" y="19202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227920" y="2357056"/>
            <a:ext cx="1259420" cy="1920239"/>
          </a:xfrm>
          <a:custGeom>
            <a:avLst/>
            <a:gdLst/>
            <a:ahLst/>
            <a:cxnLst/>
            <a:rect l="l" t="t" r="r" b="b"/>
            <a:pathLst>
              <a:path w="1259420" h="1920239">
                <a:moveTo>
                  <a:pt x="0" y="0"/>
                </a:moveTo>
                <a:lnTo>
                  <a:pt x="1259420" y="0"/>
                </a:lnTo>
                <a:lnTo>
                  <a:pt x="1259420" y="1920239"/>
                </a:lnTo>
                <a:lnTo>
                  <a:pt x="0" y="19202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789" y="332404"/>
            <a:ext cx="8314420" cy="390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3329" y="886391"/>
            <a:ext cx="8297341" cy="30581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853602"/>
            <a:ext cx="7080884" cy="2033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>
                <a:solidFill>
                  <a:srgbClr val="002E4B"/>
                </a:solidFill>
                <a:latin typeface="Arial"/>
                <a:cs typeface="Arial"/>
              </a:rPr>
              <a:t>was</a:t>
            </a:r>
            <a:r>
              <a:rPr dirty="0" smtClean="0" sz="225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o in</a:t>
            </a:r>
            <a:r>
              <a:rPr dirty="0" smtClean="0" sz="225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ig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e:</a:t>
            </a:r>
            <a:endParaRPr sz="2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6"/>
              </a:spcBef>
            </a:pPr>
            <a:endParaRPr sz="600"/>
          </a:p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08888"/>
              <a:buFont typeface="Arial"/>
              <a:buChar char="•"/>
              <a:tabLst>
                <a:tab pos="269875" algn="l"/>
              </a:tabLst>
            </a:pP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225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proce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come</a:t>
            </a:r>
            <a:endParaRPr sz="22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3"/>
              </a:spcBef>
              <a:buClr>
                <a:srgbClr val="002E4B"/>
              </a:buClr>
              <a:buFont typeface="Arial"/>
              <a:buChar char="•"/>
            </a:pPr>
            <a:endParaRPr sz="550"/>
          </a:p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08888"/>
              <a:buFont typeface="Arial"/>
              <a:buChar char="•"/>
              <a:tabLst>
                <a:tab pos="269875" algn="l"/>
              </a:tabLst>
            </a:pP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225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durab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5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225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dirty="0" smtClean="0" sz="225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duc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225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6"/>
              </a:spcBef>
              <a:buClr>
                <a:srgbClr val="002E4B"/>
              </a:buClr>
              <a:buFont typeface="Arial"/>
              <a:buChar char="•"/>
            </a:pPr>
            <a:endParaRPr sz="850"/>
          </a:p>
          <a:p>
            <a:pPr marL="269875" marR="12700" indent="-257810">
              <a:lnSpc>
                <a:spcPts val="2700"/>
              </a:lnSpc>
              <a:buClr>
                <a:srgbClr val="002E4B"/>
              </a:buClr>
              <a:buSzPct val="108888"/>
              <a:buFont typeface="Arial"/>
              <a:buChar char="•"/>
              <a:tabLst>
                <a:tab pos="269875" algn="l"/>
              </a:tabLst>
            </a:pP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225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year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ou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co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clu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25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mor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ali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5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and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unpla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 hospi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ns</a:t>
            </a:r>
            <a:r>
              <a:rPr dirty="0" smtClean="0" sz="2250" spc="-5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art</a:t>
            </a:r>
            <a:r>
              <a:rPr dirty="0" smtClean="0" sz="225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ailur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225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and</a:t>
            </a:r>
            <a:endParaRPr sz="2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954182"/>
            <a:ext cx="3332479" cy="383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08888"/>
              <a:buFont typeface="Arial"/>
              <a:buChar char="•"/>
              <a:tabLst>
                <a:tab pos="269875" algn="l"/>
              </a:tabLst>
            </a:pP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iden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5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predic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or: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9733" y="2979582"/>
            <a:ext cx="2966085" cy="695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7960" indent="-175895">
              <a:lnSpc>
                <a:spcPct val="100000"/>
              </a:lnSpc>
              <a:buClr>
                <a:srgbClr val="002E4B"/>
              </a:buClr>
              <a:buFont typeface="Arial"/>
              <a:buChar char="-"/>
              <a:tabLst>
                <a:tab pos="187960" algn="l"/>
              </a:tabLst>
            </a:pPr>
            <a:r>
              <a:rPr dirty="0" smtClean="0" sz="2250">
                <a:solidFill>
                  <a:srgbClr val="002E4B"/>
                </a:solidFill>
                <a:latin typeface="Arial"/>
                <a:cs typeface="Arial"/>
              </a:rPr>
              <a:t>proc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ailure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nd</a:t>
            </a:r>
            <a:endParaRPr sz="2250">
              <a:latin typeface="Arial"/>
              <a:cs typeface="Arial"/>
            </a:endParaRPr>
          </a:p>
          <a:p>
            <a:pPr marL="187960" indent="-175895">
              <a:lnSpc>
                <a:spcPct val="100000"/>
              </a:lnSpc>
              <a:buClr>
                <a:srgbClr val="002E4B"/>
              </a:buClr>
              <a:buFont typeface="Arial"/>
              <a:buChar char="-"/>
              <a:tabLst>
                <a:tab pos="187960" algn="l"/>
              </a:tabLst>
            </a:pP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-ye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408" y="3769209"/>
            <a:ext cx="7046595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>
                <a:solidFill>
                  <a:srgbClr val="002E4B"/>
                </a:solidFill>
                <a:latin typeface="Arial"/>
                <a:cs typeface="Arial"/>
              </a:rPr>
              <a:t>using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da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rom</a:t>
            </a:r>
            <a:r>
              <a:rPr dirty="0" smtClean="0" sz="225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225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large</a:t>
            </a:r>
            <a:r>
              <a:rPr dirty="0" smtClean="0" sz="225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ern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Tri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regis</a:t>
            </a:r>
            <a:r>
              <a:rPr dirty="0" smtClean="0" sz="2250" spc="-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>
                <a:solidFill>
                  <a:srgbClr val="002E4B"/>
                </a:solidFill>
                <a:latin typeface="Arial"/>
                <a:cs typeface="Arial"/>
              </a:rPr>
              <a:t>y.</a:t>
            </a:r>
            <a:endParaRPr sz="22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439160">
              <a:lnSpc>
                <a:spcPct val="100000"/>
              </a:lnSpc>
            </a:pP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R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on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ale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3773" y="91185"/>
            <a:ext cx="8120380" cy="483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3810"/>
              </a:lnSpc>
            </a:pPr>
            <a:r>
              <a:rPr dirty="0" smtClean="0" sz="320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3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3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3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3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549" y="1811273"/>
            <a:ext cx="3569970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100"/>
              </a:lnSpc>
            </a:pPr>
            <a:r>
              <a:rPr dirty="0" smtClean="0" sz="1800" spc="-5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ffili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tion/Fin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hip</a:t>
            </a:r>
            <a:endParaRPr sz="1800">
              <a:latin typeface="Arial"/>
              <a:cs typeface="Arial"/>
            </a:endParaRPr>
          </a:p>
          <a:p>
            <a:pPr marL="356870" indent="-342900">
              <a:lnSpc>
                <a:spcPts val="172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6870" algn="l"/>
              </a:tabLst>
            </a:pPr>
            <a:r>
              <a:rPr dirty="0" smtClean="0" sz="1600" spc="-2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ant/Re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6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Suppo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2298445"/>
            <a:ext cx="3224530" cy="161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/Hono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mtClean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Sha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eho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/Equ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ty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dirty="0" smtClean="0" sz="1600" spc="-3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dirty="0" smtClean="0" sz="16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ome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2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600" spc="-3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p/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ounder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Inte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tual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ope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dirty="0" smtClean="0" sz="16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ghts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2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ther</a:t>
            </a:r>
            <a:r>
              <a:rPr dirty="0" smtClean="0" sz="16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nan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Benef</a:t>
            </a:r>
            <a:r>
              <a:rPr dirty="0" smtClean="0" sz="16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3073" y="1811273"/>
            <a:ext cx="1935480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100"/>
              </a:lnSpc>
            </a:pP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172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5600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3140" y="2298445"/>
            <a:ext cx="1935480" cy="161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FFFFFF"/>
                </a:solidFill>
                <a:latin typeface="Arial"/>
                <a:cs typeface="Arial"/>
              </a:rPr>
              <a:t>Names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712293"/>
            <a:ext cx="7963534" cy="607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dirty="0" smtClean="0" sz="20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pou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dirty="0" smtClean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had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nan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ere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nge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dirty="0" smtClean="0" sz="20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4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organ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on(</a:t>
            </a:r>
            <a:r>
              <a:rPr dirty="0" smtClean="0" sz="20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mtClean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dirty="0" smtClean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mtClean="0" sz="20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000" spc="-10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4248477"/>
            <a:ext cx="51447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1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01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mtClean="0" sz="1400" spc="-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400" spc="-4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5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4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1400" spc="-2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-3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-2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-2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-2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-7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i="1">
                <a:solidFill>
                  <a:srgbClr val="FFFFFF"/>
                </a:solidFill>
                <a:latin typeface="Arial"/>
                <a:cs typeface="Arial"/>
              </a:rPr>
              <a:t>App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502025">
              <a:lnSpc>
                <a:spcPts val="2975"/>
              </a:lnSpc>
            </a:pPr>
            <a:r>
              <a:rPr dirty="0" smtClean="0" sz="2500" spc="-30" b="1">
                <a:solidFill>
                  <a:srgbClr val="053763"/>
                </a:solidFill>
                <a:latin typeface="Arial"/>
                <a:cs typeface="Arial"/>
              </a:rPr>
              <a:t>M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ods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9064" y="781835"/>
            <a:ext cx="8396605" cy="3741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marR="12700" indent="-257810">
              <a:lnSpc>
                <a:spcPts val="2640"/>
              </a:lnSpc>
              <a:buClr>
                <a:srgbClr val="002E4B"/>
              </a:buClr>
              <a:buSzPct val="109090"/>
              <a:buFont typeface="Arial"/>
              <a:buChar char="•"/>
              <a:tabLst>
                <a:tab pos="269875" algn="l"/>
              </a:tabLst>
            </a:pP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TriVal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regi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try</a:t>
            </a:r>
            <a:r>
              <a:rPr dirty="0" smtClean="0" sz="22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international,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ulti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enter,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retro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pe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ult</a:t>
            </a:r>
            <a:r>
              <a:rPr dirty="0" smtClean="0" sz="22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-de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regi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try</a:t>
            </a:r>
            <a:r>
              <a:rPr dirty="0" smtClean="0" sz="22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inter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entional</a:t>
            </a:r>
            <a:r>
              <a:rPr dirty="0" smtClean="0" sz="22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tri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pid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repair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for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TR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2"/>
              </a:spcBef>
              <a:buClr>
                <a:srgbClr val="002E4B"/>
              </a:buClr>
              <a:buFont typeface="Arial"/>
              <a:buChar char="•"/>
            </a:pPr>
            <a:endParaRPr sz="750"/>
          </a:p>
          <a:p>
            <a:pPr marL="269875" marR="229235" indent="-257810">
              <a:lnSpc>
                <a:spcPts val="2640"/>
              </a:lnSpc>
              <a:buClr>
                <a:srgbClr val="002E4B"/>
              </a:buClr>
              <a:buSzPct val="109090"/>
              <a:buFont typeface="Arial"/>
              <a:buChar char="•"/>
              <a:tabLst>
                <a:tab pos="269875" algn="l"/>
              </a:tabLst>
            </a:pPr>
            <a:r>
              <a:rPr dirty="0" smtClean="0" sz="2200" spc="-2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ubgroup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anal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patients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undergoing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edge-to-edge</a:t>
            </a:r>
            <a:r>
              <a:rPr dirty="0" smtClean="0" sz="2200" spc="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therapy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in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off-label/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ionate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progra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at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14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tudy</a:t>
            </a:r>
            <a:r>
              <a:rPr dirty="0" smtClean="0" sz="22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ites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  <a:buClr>
                <a:srgbClr val="002E4B"/>
              </a:buClr>
              <a:buFont typeface="Arial"/>
              <a:buChar char="•"/>
            </a:pPr>
            <a:endParaRPr sz="500"/>
          </a:p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Char char="•"/>
              <a:tabLst>
                <a:tab pos="269875" algn="l"/>
              </a:tabLst>
            </a:pP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e: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“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entional”</a:t>
            </a:r>
            <a:r>
              <a:rPr dirty="0" smtClean="0" sz="2200" spc="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itra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lip</a:t>
            </a:r>
            <a:r>
              <a:rPr dirty="0" smtClean="0" sz="22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1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17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mm 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ong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8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bbo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tt</a:t>
            </a:r>
            <a:r>
              <a:rPr dirty="0" smtClean="0" sz="18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sc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r)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9"/>
              </a:spcBef>
              <a:buClr>
                <a:srgbClr val="002E4B"/>
              </a:buClr>
              <a:buFont typeface="Arial"/>
              <a:buChar char="•"/>
            </a:pPr>
            <a:endParaRPr sz="800"/>
          </a:p>
          <a:p>
            <a:pPr marL="269875" marR="490220" indent="-257810">
              <a:lnSpc>
                <a:spcPts val="2640"/>
              </a:lnSpc>
              <a:buClr>
                <a:srgbClr val="002E4B"/>
              </a:buClr>
              <a:buSzPct val="109090"/>
              <a:buFont typeface="Arial"/>
              <a:buChar char="•"/>
              <a:tabLst>
                <a:tab pos="269875" algn="l"/>
              </a:tabLst>
            </a:pPr>
            <a:r>
              <a:rPr dirty="0" smtClean="0" sz="2200" spc="-2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ite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reporting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for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pro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edural,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in-ho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pital</a:t>
            </a:r>
            <a:r>
              <a:rPr dirty="0" smtClean="0" sz="22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and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follo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-up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data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as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ell</a:t>
            </a:r>
            <a:r>
              <a:rPr dirty="0" smtClean="0" sz="22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as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ho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ardiographic</a:t>
            </a:r>
            <a:r>
              <a:rPr dirty="0" smtClean="0" sz="22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data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(4-grade</a:t>
            </a:r>
            <a:r>
              <a:rPr dirty="0" smtClean="0" sz="2200" spc="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ale;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1+</a:t>
            </a:r>
            <a:r>
              <a:rPr dirty="0" smtClean="0" sz="2200" spc="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to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4+)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  <a:buClr>
                <a:srgbClr val="002E4B"/>
              </a:buClr>
              <a:buFont typeface="Arial"/>
              <a:buChar char="•"/>
            </a:pPr>
            <a:endParaRPr sz="500"/>
          </a:p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Char char="•"/>
              <a:tabLst>
                <a:tab pos="269875" algn="l"/>
              </a:tabLst>
            </a:pP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ain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out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ure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269875" marR="1443355" indent="0">
              <a:lnSpc>
                <a:spcPts val="2640"/>
              </a:lnSpc>
              <a:spcBef>
                <a:spcPts val="45"/>
              </a:spcBef>
            </a:pP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all-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au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ortalit</a:t>
            </a:r>
            <a:r>
              <a:rPr dirty="0" smtClean="0" sz="2200" spc="-2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2200" spc="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unplanned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repeat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ho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pitali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ation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25">
                <a:solidFill>
                  <a:srgbClr val="002E4B"/>
                </a:solidFill>
                <a:latin typeface="Arial"/>
                <a:cs typeface="Arial"/>
              </a:rPr>
              <a:t>NYH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la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pre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peripheral</a:t>
            </a:r>
            <a:r>
              <a:rPr dirty="0" smtClean="0" sz="22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ede</a:t>
            </a:r>
            <a:r>
              <a:rPr dirty="0" smtClean="0" sz="2200" spc="-3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10">
                <a:solidFill>
                  <a:srgbClr val="002E4B"/>
                </a:solidFill>
                <a:latin typeface="Arial"/>
                <a:cs typeface="Arial"/>
              </a:rPr>
              <a:t>a,</a:t>
            </a:r>
            <a:r>
              <a:rPr dirty="0" smtClean="0" sz="2200" spc="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dirty="0" smtClean="0" sz="22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>
                <a:solidFill>
                  <a:srgbClr val="002E4B"/>
                </a:solidFill>
                <a:latin typeface="Arial"/>
                <a:cs typeface="Arial"/>
              </a:rPr>
              <a:t>grade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852987" y="873696"/>
            <a:ext cx="2904591" cy="960119"/>
          </a:xfrm>
          <a:custGeom>
            <a:avLst/>
            <a:gdLst/>
            <a:ahLst/>
            <a:cxnLst/>
            <a:rect l="l" t="t" r="r" b="b"/>
            <a:pathLst>
              <a:path w="2904591" h="960119">
                <a:moveTo>
                  <a:pt x="0" y="0"/>
                </a:moveTo>
                <a:lnTo>
                  <a:pt x="2904591" y="0"/>
                </a:lnTo>
                <a:lnTo>
                  <a:pt x="2904591" y="960119"/>
                </a:lnTo>
                <a:lnTo>
                  <a:pt x="0" y="9601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757579" y="873696"/>
            <a:ext cx="1159408" cy="960119"/>
          </a:xfrm>
          <a:custGeom>
            <a:avLst/>
            <a:gdLst/>
            <a:ahLst/>
            <a:cxnLst/>
            <a:rect l="l" t="t" r="r" b="b"/>
            <a:pathLst>
              <a:path w="1159408" h="960119">
                <a:moveTo>
                  <a:pt x="0" y="0"/>
                </a:moveTo>
                <a:lnTo>
                  <a:pt x="1159408" y="0"/>
                </a:lnTo>
                <a:lnTo>
                  <a:pt x="1159408" y="960119"/>
                </a:lnTo>
                <a:lnTo>
                  <a:pt x="0" y="9601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852987" y="2204656"/>
            <a:ext cx="2904591" cy="1600200"/>
          </a:xfrm>
          <a:custGeom>
            <a:avLst/>
            <a:gdLst/>
            <a:ahLst/>
            <a:cxnLst/>
            <a:rect l="l" t="t" r="r" b="b"/>
            <a:pathLst>
              <a:path w="2904591" h="1600200">
                <a:moveTo>
                  <a:pt x="0" y="0"/>
                </a:moveTo>
                <a:lnTo>
                  <a:pt x="2904591" y="0"/>
                </a:lnTo>
                <a:lnTo>
                  <a:pt x="2904591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757579" y="2204656"/>
            <a:ext cx="1159408" cy="1600200"/>
          </a:xfrm>
          <a:custGeom>
            <a:avLst/>
            <a:gdLst/>
            <a:ahLst/>
            <a:cxnLst/>
            <a:rect l="l" t="t" r="r" b="b"/>
            <a:pathLst>
              <a:path w="1159408" h="1600200">
                <a:moveTo>
                  <a:pt x="0" y="0"/>
                </a:moveTo>
                <a:lnTo>
                  <a:pt x="1159408" y="0"/>
                </a:lnTo>
                <a:lnTo>
                  <a:pt x="1159408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35911" y="176099"/>
            <a:ext cx="3467735" cy="5791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2500" spc="-20" b="1">
                <a:solidFill>
                  <a:srgbClr val="053763"/>
                </a:solidFill>
                <a:latin typeface="Arial"/>
                <a:cs typeface="Arial"/>
              </a:rPr>
              <a:t>P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10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C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ac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ri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cs</a:t>
            </a:r>
            <a:endParaRPr sz="2500">
              <a:latin typeface="Arial"/>
              <a:cs typeface="Arial"/>
            </a:endParaRPr>
          </a:p>
          <a:p>
            <a:pPr algn="ctr" marL="0">
              <a:lnSpc>
                <a:spcPct val="100000"/>
              </a:lnSpc>
              <a:spcBef>
                <a:spcPts val="25"/>
              </a:spcBef>
            </a:pP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(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249</a:t>
            </a:r>
            <a:r>
              <a:rPr dirty="0" smtClean="0" sz="1200" spc="-20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p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a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ie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s)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23329" y="886391"/>
          <a:ext cx="4064012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4117"/>
                <a:gridCol w="1319895"/>
              </a:tblGrid>
              <a:tr h="35814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Age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54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5819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mtClean="0" sz="14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54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le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 n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51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4%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Bod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24691" sz="1350" spc="0">
                          <a:latin typeface="Arial"/>
                          <a:cs typeface="Arial"/>
                        </a:rPr>
                        <a:t>2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25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mtClean="0" sz="14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708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II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dirty="0" smtClean="0" sz="1400" spc="-11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mtClean="0" sz="14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</a:tr>
              <a:tr h="1932934">
                <a:tc>
                  <a:txBody>
                    <a:bodyPr/>
                    <a:lstStyle/>
                    <a:p>
                      <a:pPr marL="297180" marR="279400" indent="-228600">
                        <a:lnSpc>
                          <a:spcPct val="15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ed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(%)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rilla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6545" marR="628650" indent="0">
                        <a:lnSpc>
                          <a:spcPct val="150000"/>
                        </a:lnSpc>
                      </a:pPr>
                      <a:r>
                        <a:rPr dirty="0" smtClean="0" sz="140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hea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HF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(EF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%)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OPD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marL="29654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pa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ead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827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18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73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8%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algn="ctr" marL="20827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16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67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9%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algn="ctr" marL="30797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algn="ctr" marL="30797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algn="ctr" marL="30797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852987" y="886391"/>
          <a:ext cx="4064000" cy="2956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225"/>
                <a:gridCol w="1156774"/>
              </a:tblGrid>
              <a:tr h="947425">
                <a:tc>
                  <a:txBody>
                    <a:bodyPr/>
                    <a:lstStyle/>
                    <a:p>
                      <a:pPr marL="297180" marR="252095" indent="-228600">
                        <a:lnSpc>
                          <a:spcPct val="15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x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hea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l,</a:t>
                      </a:r>
                      <a:r>
                        <a:rPr dirty="0" smtClean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ona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l,</a:t>
                      </a:r>
                      <a:r>
                        <a:rPr dirty="0" smtClean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54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11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54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FR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mtClean="0" sz="14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</a:tr>
              <a:tr h="1612896">
                <a:tc>
                  <a:txBody>
                    <a:bodyPr/>
                    <a:lstStyle/>
                    <a:p>
                      <a:pPr marL="299085" marR="1457325" indent="-230504">
                        <a:lnSpc>
                          <a:spcPct val="15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ed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Be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9085" marR="118110">
                        <a:lnSpc>
                          <a:spcPct val="15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-i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nh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400" spc="-11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equ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130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do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do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ag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87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7%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17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72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dirty="0" smtClean="0" sz="1400" spc="-11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120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dirty="0" smtClean="0" sz="1400" spc="-11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45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3329" y="873696"/>
            <a:ext cx="2804579" cy="640079"/>
          </a:xfrm>
          <a:custGeom>
            <a:avLst/>
            <a:gdLst/>
            <a:ahLst/>
            <a:cxnLst/>
            <a:rect l="l" t="t" r="r" b="b"/>
            <a:pathLst>
              <a:path w="2804579" h="640079">
                <a:moveTo>
                  <a:pt x="0" y="0"/>
                </a:moveTo>
                <a:lnTo>
                  <a:pt x="2804579" y="0"/>
                </a:lnTo>
                <a:lnTo>
                  <a:pt x="2804579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227920" y="873696"/>
            <a:ext cx="1259420" cy="640079"/>
          </a:xfrm>
          <a:custGeom>
            <a:avLst/>
            <a:gdLst/>
            <a:ahLst/>
            <a:cxnLst/>
            <a:rect l="l" t="t" r="r" b="b"/>
            <a:pathLst>
              <a:path w="1259420" h="640079">
                <a:moveTo>
                  <a:pt x="0" y="0"/>
                </a:moveTo>
                <a:lnTo>
                  <a:pt x="1259420" y="0"/>
                </a:lnTo>
                <a:lnTo>
                  <a:pt x="1259420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3329" y="2793936"/>
            <a:ext cx="2804579" cy="370839"/>
          </a:xfrm>
          <a:custGeom>
            <a:avLst/>
            <a:gdLst/>
            <a:ahLst/>
            <a:cxnLst/>
            <a:rect l="l" t="t" r="r" b="b"/>
            <a:pathLst>
              <a:path w="2804579" h="370839">
                <a:moveTo>
                  <a:pt x="0" y="0"/>
                </a:moveTo>
                <a:lnTo>
                  <a:pt x="2804579" y="0"/>
                </a:lnTo>
                <a:lnTo>
                  <a:pt x="2804579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27920" y="2793936"/>
            <a:ext cx="1259420" cy="370839"/>
          </a:xfrm>
          <a:custGeom>
            <a:avLst/>
            <a:gdLst/>
            <a:ahLst/>
            <a:cxnLst/>
            <a:rect l="l" t="t" r="r" b="b"/>
            <a:pathLst>
              <a:path w="1259420" h="370839">
                <a:moveTo>
                  <a:pt x="0" y="0"/>
                </a:moveTo>
                <a:lnTo>
                  <a:pt x="1259420" y="0"/>
                </a:lnTo>
                <a:lnTo>
                  <a:pt x="1259420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3329" y="3535616"/>
            <a:ext cx="2804579" cy="370840"/>
          </a:xfrm>
          <a:custGeom>
            <a:avLst/>
            <a:gdLst/>
            <a:ahLst/>
            <a:cxnLst/>
            <a:rect l="l" t="t" r="r" b="b"/>
            <a:pathLst>
              <a:path w="2804579" h="370839">
                <a:moveTo>
                  <a:pt x="0" y="0"/>
                </a:moveTo>
                <a:lnTo>
                  <a:pt x="2804579" y="0"/>
                </a:lnTo>
                <a:lnTo>
                  <a:pt x="2804579" y="370840"/>
                </a:lnTo>
                <a:lnTo>
                  <a:pt x="0" y="3708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27920" y="3535616"/>
            <a:ext cx="1259420" cy="370840"/>
          </a:xfrm>
          <a:custGeom>
            <a:avLst/>
            <a:gdLst/>
            <a:ahLst/>
            <a:cxnLst/>
            <a:rect l="l" t="t" r="r" b="b"/>
            <a:pathLst>
              <a:path w="1259420" h="370839">
                <a:moveTo>
                  <a:pt x="0" y="0"/>
                </a:moveTo>
                <a:lnTo>
                  <a:pt x="1259420" y="0"/>
                </a:lnTo>
                <a:lnTo>
                  <a:pt x="1259420" y="370840"/>
                </a:lnTo>
                <a:lnTo>
                  <a:pt x="0" y="3708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10231" y="176099"/>
            <a:ext cx="2917825" cy="5791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Proce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ural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R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esul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  <a:spcBef>
                <a:spcPts val="25"/>
              </a:spcBef>
            </a:pP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(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249</a:t>
            </a:r>
            <a:r>
              <a:rPr dirty="0" smtClean="0" sz="1200" spc="-20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p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a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ie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1200" spc="-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53763"/>
                </a:solidFill>
                <a:latin typeface="Arial"/>
                <a:cs typeface="Arial"/>
              </a:rPr>
              <a:t>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32676" y="2900159"/>
            <a:ext cx="589787" cy="1089672"/>
          </a:xfrm>
          <a:custGeom>
            <a:avLst/>
            <a:gdLst/>
            <a:ahLst/>
            <a:cxnLst/>
            <a:rect l="l" t="t" r="r" b="b"/>
            <a:pathLst>
              <a:path w="589787" h="1089672">
                <a:moveTo>
                  <a:pt x="589787" y="0"/>
                </a:moveTo>
                <a:lnTo>
                  <a:pt x="0" y="0"/>
                </a:lnTo>
                <a:lnTo>
                  <a:pt x="0" y="1089672"/>
                </a:lnTo>
                <a:lnTo>
                  <a:pt x="589787" y="1089672"/>
                </a:lnTo>
                <a:lnTo>
                  <a:pt x="589787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932676" y="1781568"/>
            <a:ext cx="589787" cy="1118603"/>
          </a:xfrm>
          <a:custGeom>
            <a:avLst/>
            <a:gdLst/>
            <a:ahLst/>
            <a:cxnLst/>
            <a:rect l="l" t="t" r="r" b="b"/>
            <a:pathLst>
              <a:path w="589787" h="1118603">
                <a:moveTo>
                  <a:pt x="589787" y="0"/>
                </a:moveTo>
                <a:lnTo>
                  <a:pt x="0" y="0"/>
                </a:lnTo>
                <a:lnTo>
                  <a:pt x="0" y="1118603"/>
                </a:lnTo>
                <a:lnTo>
                  <a:pt x="589787" y="1118603"/>
                </a:lnTo>
                <a:lnTo>
                  <a:pt x="58978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047232" y="3902964"/>
            <a:ext cx="589788" cy="86868"/>
          </a:xfrm>
          <a:custGeom>
            <a:avLst/>
            <a:gdLst/>
            <a:ahLst/>
            <a:cxnLst/>
            <a:rect l="l" t="t" r="r" b="b"/>
            <a:pathLst>
              <a:path w="589788" h="86868">
                <a:moveTo>
                  <a:pt x="589788" y="0"/>
                </a:moveTo>
                <a:lnTo>
                  <a:pt x="0" y="0"/>
                </a:lnTo>
                <a:lnTo>
                  <a:pt x="0" y="86868"/>
                </a:lnTo>
                <a:lnTo>
                  <a:pt x="589788" y="86868"/>
                </a:lnTo>
                <a:lnTo>
                  <a:pt x="58978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047232" y="2612135"/>
            <a:ext cx="589788" cy="1290828"/>
          </a:xfrm>
          <a:custGeom>
            <a:avLst/>
            <a:gdLst/>
            <a:ahLst/>
            <a:cxnLst/>
            <a:rect l="l" t="t" r="r" b="b"/>
            <a:pathLst>
              <a:path w="589788" h="1290827">
                <a:moveTo>
                  <a:pt x="589788" y="0"/>
                </a:moveTo>
                <a:lnTo>
                  <a:pt x="0" y="0"/>
                </a:lnTo>
                <a:lnTo>
                  <a:pt x="0" y="1290828"/>
                </a:lnTo>
                <a:lnTo>
                  <a:pt x="589788" y="1290828"/>
                </a:lnTo>
                <a:lnTo>
                  <a:pt x="5897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932676" y="1293875"/>
            <a:ext cx="589787" cy="487679"/>
          </a:xfrm>
          <a:custGeom>
            <a:avLst/>
            <a:gdLst/>
            <a:ahLst/>
            <a:cxnLst/>
            <a:rect l="l" t="t" r="r" b="b"/>
            <a:pathLst>
              <a:path w="589787" h="487679">
                <a:moveTo>
                  <a:pt x="589787" y="0"/>
                </a:moveTo>
                <a:lnTo>
                  <a:pt x="0" y="0"/>
                </a:lnTo>
                <a:lnTo>
                  <a:pt x="0" y="487679"/>
                </a:lnTo>
                <a:lnTo>
                  <a:pt x="589787" y="487679"/>
                </a:lnTo>
                <a:lnTo>
                  <a:pt x="5897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932676" y="1121663"/>
            <a:ext cx="589787" cy="172212"/>
          </a:xfrm>
          <a:custGeom>
            <a:avLst/>
            <a:gdLst/>
            <a:ahLst/>
            <a:cxnLst/>
            <a:rect l="l" t="t" r="r" b="b"/>
            <a:pathLst>
              <a:path w="589787" h="172212">
                <a:moveTo>
                  <a:pt x="589787" y="0"/>
                </a:moveTo>
                <a:lnTo>
                  <a:pt x="0" y="0"/>
                </a:lnTo>
                <a:lnTo>
                  <a:pt x="0" y="172212"/>
                </a:lnTo>
                <a:lnTo>
                  <a:pt x="589787" y="172212"/>
                </a:lnTo>
                <a:lnTo>
                  <a:pt x="58978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047232" y="1121663"/>
            <a:ext cx="589788" cy="1490472"/>
          </a:xfrm>
          <a:custGeom>
            <a:avLst/>
            <a:gdLst/>
            <a:ahLst/>
            <a:cxnLst/>
            <a:rect l="l" t="t" r="r" b="b"/>
            <a:pathLst>
              <a:path w="589788" h="1490472">
                <a:moveTo>
                  <a:pt x="589788" y="0"/>
                </a:moveTo>
                <a:lnTo>
                  <a:pt x="0" y="0"/>
                </a:lnTo>
                <a:lnTo>
                  <a:pt x="0" y="1490472"/>
                </a:lnTo>
                <a:lnTo>
                  <a:pt x="589788" y="1490472"/>
                </a:lnTo>
                <a:lnTo>
                  <a:pt x="58978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899404" y="3989832"/>
            <a:ext cx="1830324" cy="0"/>
          </a:xfrm>
          <a:custGeom>
            <a:avLst/>
            <a:gdLst/>
            <a:ahLst/>
            <a:cxnLst/>
            <a:rect l="l" t="t" r="r" b="b"/>
            <a:pathLst>
              <a:path w="1830324" h="0">
                <a:moveTo>
                  <a:pt x="0" y="0"/>
                </a:moveTo>
                <a:lnTo>
                  <a:pt x="1830324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113241" y="3330383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29728" y="1107952"/>
            <a:ext cx="932815" cy="3284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65735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81"/>
              </a:spcBef>
            </a:pPr>
            <a:endParaRPr sz="1400"/>
          </a:p>
          <a:p>
            <a:pPr algn="ctr" marR="16637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16637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algn="ctr" marR="16637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16573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l</a:t>
            </a:r>
            <a:r>
              <a:rPr dirty="0" smtClean="0" sz="1400" spc="-5">
                <a:latin typeface="Arial"/>
                <a:cs typeface="Arial"/>
              </a:rPr>
              <a:t>a</a:t>
            </a:r>
            <a:r>
              <a:rPr dirty="0" smtClean="0" sz="1400" spc="-10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 </a:t>
            </a:r>
            <a:r>
              <a:rPr dirty="0" smtClean="0" sz="1400" spc="-10">
                <a:latin typeface="Arial"/>
                <a:cs typeface="Arial"/>
              </a:rPr>
              <a:t>FU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13241" y="2226300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28298" y="3144051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04690" y="716963"/>
            <a:ext cx="1137920" cy="1261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TR G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6"/>
              </a:spcBef>
            </a:pPr>
            <a:endParaRPr sz="800"/>
          </a:p>
          <a:p>
            <a:pPr algn="r" marR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5"/>
              </a:spcBef>
            </a:pPr>
            <a:endParaRPr sz="900"/>
          </a:p>
          <a:p>
            <a:pPr algn="r" marR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36195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35959" y="3868516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7176" y="3294899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37176" y="2721283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4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37176" y="2147666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6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89543" y="4079990"/>
            <a:ext cx="7086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Ba</a:t>
            </a:r>
            <a:r>
              <a:rPr dirty="0" smtClean="0" sz="1400" spc="-10">
                <a:latin typeface="Arial"/>
                <a:cs typeface="Arial"/>
              </a:rPr>
              <a:t>s</a:t>
            </a:r>
            <a:r>
              <a:rPr dirty="0" smtClean="0" sz="1400" spc="-5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li</a:t>
            </a:r>
            <a:r>
              <a:rPr dirty="0" smtClean="0" sz="1400" spc="-5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15466" y="4079990"/>
            <a:ext cx="8255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D</a:t>
            </a:r>
            <a:r>
              <a:rPr dirty="0" smtClean="0" sz="1400" spc="0">
                <a:latin typeface="Arial"/>
                <a:cs typeface="Arial"/>
              </a:rPr>
              <a:t>i</a:t>
            </a:r>
            <a:r>
              <a:rPr dirty="0" smtClean="0" sz="1400" spc="5">
                <a:latin typeface="Arial"/>
                <a:cs typeface="Arial"/>
              </a:rPr>
              <a:t>s</a:t>
            </a:r>
            <a:r>
              <a:rPr dirty="0" smtClean="0" sz="1400" spc="-10">
                <a:latin typeface="Arial"/>
                <a:cs typeface="Arial"/>
              </a:rPr>
              <a:t>c</a:t>
            </a:r>
            <a:r>
              <a:rPr dirty="0" smtClean="0" sz="1400" spc="-5">
                <a:latin typeface="Arial"/>
                <a:cs typeface="Arial"/>
              </a:rPr>
              <a:t>ha</a:t>
            </a:r>
            <a:r>
              <a:rPr dirty="0" smtClean="0" sz="1400" spc="-15">
                <a:latin typeface="Arial"/>
                <a:cs typeface="Arial"/>
              </a:rPr>
              <a:t>r</a:t>
            </a:r>
            <a:r>
              <a:rPr dirty="0" smtClean="0" sz="1400" spc="-5">
                <a:latin typeface="Arial"/>
                <a:cs typeface="Arial"/>
              </a:rPr>
              <a:t>g</a:t>
            </a:r>
            <a:r>
              <a:rPr dirty="0" smtClean="0" sz="1400" spc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729728" y="920496"/>
            <a:ext cx="932687" cy="3471672"/>
          </a:xfrm>
          <a:custGeom>
            <a:avLst/>
            <a:gdLst/>
            <a:ahLst/>
            <a:cxnLst/>
            <a:rect l="l" t="t" r="r" b="b"/>
            <a:pathLst>
              <a:path w="932687" h="3471672">
                <a:moveTo>
                  <a:pt x="0" y="0"/>
                </a:moveTo>
                <a:lnTo>
                  <a:pt x="932687" y="0"/>
                </a:lnTo>
                <a:lnTo>
                  <a:pt x="932687" y="3471672"/>
                </a:lnTo>
                <a:lnTo>
                  <a:pt x="0" y="34716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700009" y="1779270"/>
            <a:ext cx="202493" cy="2189920"/>
          </a:xfrm>
          <a:custGeom>
            <a:avLst/>
            <a:gdLst/>
            <a:ahLst/>
            <a:cxnLst/>
            <a:rect l="l" t="t" r="r" b="b"/>
            <a:pathLst>
              <a:path w="202493" h="2189920">
                <a:moveTo>
                  <a:pt x="0" y="0"/>
                </a:moveTo>
                <a:lnTo>
                  <a:pt x="9342" y="2189920"/>
                </a:lnTo>
                <a:lnTo>
                  <a:pt x="29030" y="2189316"/>
                </a:lnTo>
                <a:lnTo>
                  <a:pt x="47264" y="2188137"/>
                </a:lnTo>
                <a:lnTo>
                  <a:pt x="89631" y="2181746"/>
                </a:lnTo>
                <a:lnTo>
                  <a:pt x="107152" y="1109934"/>
                </a:lnTo>
                <a:lnTo>
                  <a:pt x="112539" y="1106440"/>
                </a:lnTo>
                <a:lnTo>
                  <a:pt x="165485" y="1096447"/>
                </a:lnTo>
                <a:lnTo>
                  <a:pt x="202493" y="1094926"/>
                </a:lnTo>
                <a:lnTo>
                  <a:pt x="182805" y="1094322"/>
                </a:lnTo>
                <a:lnTo>
                  <a:pt x="133910" y="1089298"/>
                </a:lnTo>
                <a:lnTo>
                  <a:pt x="105511" y="16095"/>
                </a:lnTo>
                <a:lnTo>
                  <a:pt x="101889" y="12813"/>
                </a:lnTo>
                <a:lnTo>
                  <a:pt x="56460" y="2713"/>
                </a:lnTo>
                <a:lnTo>
                  <a:pt x="20230" y="3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700009" y="1779270"/>
            <a:ext cx="202493" cy="2189920"/>
          </a:xfrm>
          <a:custGeom>
            <a:avLst/>
            <a:gdLst/>
            <a:ahLst/>
            <a:cxnLst/>
            <a:rect l="l" t="t" r="r" b="b"/>
            <a:pathLst>
              <a:path w="202493" h="2189920">
                <a:moveTo>
                  <a:pt x="0" y="0"/>
                </a:moveTo>
                <a:lnTo>
                  <a:pt x="39170" y="1245"/>
                </a:lnTo>
                <a:lnTo>
                  <a:pt x="84642" y="7037"/>
                </a:lnTo>
                <a:lnTo>
                  <a:pt x="105918" y="1077341"/>
                </a:lnTo>
                <a:lnTo>
                  <a:pt x="107847" y="1080713"/>
                </a:lnTo>
                <a:lnTo>
                  <a:pt x="148152" y="1091449"/>
                </a:lnTo>
                <a:lnTo>
                  <a:pt x="202493" y="1094926"/>
                </a:lnTo>
                <a:lnTo>
                  <a:pt x="183605" y="1095332"/>
                </a:lnTo>
                <a:lnTo>
                  <a:pt x="133918" y="1100492"/>
                </a:lnTo>
                <a:lnTo>
                  <a:pt x="105918" y="2172335"/>
                </a:lnTo>
                <a:lnTo>
                  <a:pt x="103988" y="2175707"/>
                </a:lnTo>
                <a:lnTo>
                  <a:pt x="63683" y="2186443"/>
                </a:lnTo>
                <a:lnTo>
                  <a:pt x="29030" y="2189316"/>
                </a:lnTo>
                <a:lnTo>
                  <a:pt x="9342" y="2189920"/>
                </a:lnTo>
              </a:path>
            </a:pathLst>
          </a:custGeom>
          <a:ln w="28956">
            <a:solidFill>
              <a:srgbClr val="08285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8174404" y="2517612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77%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32084" y="2731047"/>
            <a:ext cx="866775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9855" marR="12700" indent="-97790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du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23329" y="886391"/>
          <a:ext cx="4064012" cy="30581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622"/>
                <a:gridCol w="1243390"/>
              </a:tblGrid>
              <a:tr h="627385"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54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54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ro-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marR="140970">
                        <a:lnSpc>
                          <a:spcPct val="15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ro-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+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po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271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16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65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algn="ctr" marL="23177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algn="ctr" marL="23177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du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276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708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edu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≥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ade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89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2%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8E8E8"/>
                    </a:solidFill>
                  </a:tcPr>
                </a:tc>
              </a:tr>
              <a:tr h="3835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 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51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8%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87070">
              <a:lnSpc>
                <a:spcPct val="100000"/>
              </a:lnSpc>
            </a:pP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Indepe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dent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Predic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ors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Proce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ural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Failure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55208" y="1332587"/>
            <a:ext cx="229891" cy="229461"/>
          </a:xfrm>
          <a:custGeom>
            <a:avLst/>
            <a:gdLst/>
            <a:ahLst/>
            <a:cxnLst/>
            <a:rect l="l" t="t" r="r" b="b"/>
            <a:pathLst>
              <a:path w="229891" h="229461">
                <a:moveTo>
                  <a:pt x="103123" y="0"/>
                </a:moveTo>
                <a:lnTo>
                  <a:pt x="62566" y="12032"/>
                </a:lnTo>
                <a:lnTo>
                  <a:pt x="29834" y="37144"/>
                </a:lnTo>
                <a:lnTo>
                  <a:pt x="7965" y="72297"/>
                </a:lnTo>
                <a:lnTo>
                  <a:pt x="0" y="114450"/>
                </a:lnTo>
                <a:lnTo>
                  <a:pt x="914" y="129013"/>
                </a:lnTo>
                <a:lnTo>
                  <a:pt x="13626" y="168624"/>
                </a:lnTo>
                <a:lnTo>
                  <a:pt x="39231" y="200507"/>
                </a:lnTo>
                <a:lnTo>
                  <a:pt x="75081" y="221755"/>
                </a:lnTo>
                <a:lnTo>
                  <a:pt x="118526" y="229461"/>
                </a:lnTo>
                <a:lnTo>
                  <a:pt x="132586" y="228180"/>
                </a:lnTo>
                <a:lnTo>
                  <a:pt x="171120" y="214711"/>
                </a:lnTo>
                <a:lnTo>
                  <a:pt x="202029" y="188546"/>
                </a:lnTo>
                <a:lnTo>
                  <a:pt x="222543" y="151926"/>
                </a:lnTo>
                <a:lnTo>
                  <a:pt x="229891" y="107089"/>
                </a:lnTo>
                <a:lnTo>
                  <a:pt x="228196" y="93455"/>
                </a:lnTo>
                <a:lnTo>
                  <a:pt x="213851" y="56199"/>
                </a:lnTo>
                <a:lnTo>
                  <a:pt x="187023" y="26455"/>
                </a:lnTo>
                <a:lnTo>
                  <a:pt x="149513" y="6847"/>
                </a:lnTo>
                <a:lnTo>
                  <a:pt x="103123" y="0"/>
                </a:lnTo>
                <a:close/>
              </a:path>
            </a:pathLst>
          </a:custGeom>
          <a:solidFill>
            <a:srgbClr val="0828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838700" y="1446275"/>
            <a:ext cx="2428316" cy="0"/>
          </a:xfrm>
          <a:custGeom>
            <a:avLst/>
            <a:gdLst/>
            <a:ahLst/>
            <a:cxnLst/>
            <a:rect l="l" t="t" r="r" b="b"/>
            <a:pathLst>
              <a:path w="2428316" h="0">
                <a:moveTo>
                  <a:pt x="0" y="0"/>
                </a:moveTo>
                <a:lnTo>
                  <a:pt x="2428316" y="0"/>
                </a:lnTo>
              </a:path>
            </a:pathLst>
          </a:custGeom>
          <a:ln w="76200">
            <a:solidFill>
              <a:srgbClr val="08285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984747" y="3582011"/>
            <a:ext cx="229891" cy="229461"/>
          </a:xfrm>
          <a:custGeom>
            <a:avLst/>
            <a:gdLst/>
            <a:ahLst/>
            <a:cxnLst/>
            <a:rect l="l" t="t" r="r" b="b"/>
            <a:pathLst>
              <a:path w="229891" h="229461">
                <a:moveTo>
                  <a:pt x="103123" y="0"/>
                </a:moveTo>
                <a:lnTo>
                  <a:pt x="62566" y="12032"/>
                </a:lnTo>
                <a:lnTo>
                  <a:pt x="29834" y="37144"/>
                </a:lnTo>
                <a:lnTo>
                  <a:pt x="7965" y="72297"/>
                </a:lnTo>
                <a:lnTo>
                  <a:pt x="0" y="114450"/>
                </a:lnTo>
                <a:lnTo>
                  <a:pt x="914" y="129013"/>
                </a:lnTo>
                <a:lnTo>
                  <a:pt x="13626" y="168624"/>
                </a:lnTo>
                <a:lnTo>
                  <a:pt x="39231" y="200507"/>
                </a:lnTo>
                <a:lnTo>
                  <a:pt x="75081" y="221755"/>
                </a:lnTo>
                <a:lnTo>
                  <a:pt x="118526" y="229461"/>
                </a:lnTo>
                <a:lnTo>
                  <a:pt x="132586" y="228180"/>
                </a:lnTo>
                <a:lnTo>
                  <a:pt x="171120" y="214711"/>
                </a:lnTo>
                <a:lnTo>
                  <a:pt x="202029" y="188546"/>
                </a:lnTo>
                <a:lnTo>
                  <a:pt x="222543" y="151926"/>
                </a:lnTo>
                <a:lnTo>
                  <a:pt x="229891" y="107089"/>
                </a:lnTo>
                <a:lnTo>
                  <a:pt x="228196" y="93455"/>
                </a:lnTo>
                <a:lnTo>
                  <a:pt x="213851" y="56199"/>
                </a:lnTo>
                <a:lnTo>
                  <a:pt x="187023" y="26455"/>
                </a:lnTo>
                <a:lnTo>
                  <a:pt x="149513" y="6847"/>
                </a:lnTo>
                <a:lnTo>
                  <a:pt x="103123" y="0"/>
                </a:lnTo>
                <a:close/>
              </a:path>
            </a:pathLst>
          </a:custGeom>
          <a:solidFill>
            <a:srgbClr val="0828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230367" y="3688079"/>
            <a:ext cx="1862734" cy="0"/>
          </a:xfrm>
          <a:custGeom>
            <a:avLst/>
            <a:gdLst/>
            <a:ahLst/>
            <a:cxnLst/>
            <a:rect l="l" t="t" r="r" b="b"/>
            <a:pathLst>
              <a:path w="1862734" h="0">
                <a:moveTo>
                  <a:pt x="0" y="0"/>
                </a:moveTo>
                <a:lnTo>
                  <a:pt x="1862734" y="0"/>
                </a:lnTo>
              </a:path>
            </a:pathLst>
          </a:custGeom>
          <a:ln w="76200">
            <a:solidFill>
              <a:srgbClr val="08285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870447" y="2070203"/>
            <a:ext cx="229891" cy="229461"/>
          </a:xfrm>
          <a:custGeom>
            <a:avLst/>
            <a:gdLst/>
            <a:ahLst/>
            <a:cxnLst/>
            <a:rect l="l" t="t" r="r" b="b"/>
            <a:pathLst>
              <a:path w="229891" h="229461">
                <a:moveTo>
                  <a:pt x="103123" y="0"/>
                </a:moveTo>
                <a:lnTo>
                  <a:pt x="62566" y="12032"/>
                </a:lnTo>
                <a:lnTo>
                  <a:pt x="29834" y="37144"/>
                </a:lnTo>
                <a:lnTo>
                  <a:pt x="7965" y="72297"/>
                </a:lnTo>
                <a:lnTo>
                  <a:pt x="0" y="114450"/>
                </a:lnTo>
                <a:lnTo>
                  <a:pt x="914" y="129013"/>
                </a:lnTo>
                <a:lnTo>
                  <a:pt x="13626" y="168624"/>
                </a:lnTo>
                <a:lnTo>
                  <a:pt x="39231" y="200507"/>
                </a:lnTo>
                <a:lnTo>
                  <a:pt x="75081" y="221755"/>
                </a:lnTo>
                <a:lnTo>
                  <a:pt x="118526" y="229461"/>
                </a:lnTo>
                <a:lnTo>
                  <a:pt x="132586" y="228180"/>
                </a:lnTo>
                <a:lnTo>
                  <a:pt x="171120" y="214711"/>
                </a:lnTo>
                <a:lnTo>
                  <a:pt x="202029" y="188546"/>
                </a:lnTo>
                <a:lnTo>
                  <a:pt x="222543" y="151926"/>
                </a:lnTo>
                <a:lnTo>
                  <a:pt x="229891" y="107089"/>
                </a:lnTo>
                <a:lnTo>
                  <a:pt x="228196" y="93455"/>
                </a:lnTo>
                <a:lnTo>
                  <a:pt x="213851" y="56199"/>
                </a:lnTo>
                <a:lnTo>
                  <a:pt x="187023" y="26455"/>
                </a:lnTo>
                <a:lnTo>
                  <a:pt x="149513" y="6847"/>
                </a:lnTo>
                <a:lnTo>
                  <a:pt x="103123" y="0"/>
                </a:lnTo>
                <a:close/>
              </a:path>
            </a:pathLst>
          </a:custGeom>
          <a:solidFill>
            <a:srgbClr val="0828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180076" y="2183892"/>
            <a:ext cx="1710969" cy="0"/>
          </a:xfrm>
          <a:custGeom>
            <a:avLst/>
            <a:gdLst/>
            <a:ahLst/>
            <a:cxnLst/>
            <a:rect l="l" t="t" r="r" b="b"/>
            <a:pathLst>
              <a:path w="1710969" h="0">
                <a:moveTo>
                  <a:pt x="0" y="0"/>
                </a:moveTo>
                <a:lnTo>
                  <a:pt x="1710969" y="0"/>
                </a:lnTo>
              </a:path>
            </a:pathLst>
          </a:custGeom>
          <a:ln w="76200">
            <a:solidFill>
              <a:srgbClr val="08285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628132" y="2827631"/>
            <a:ext cx="229891" cy="229461"/>
          </a:xfrm>
          <a:custGeom>
            <a:avLst/>
            <a:gdLst/>
            <a:ahLst/>
            <a:cxnLst/>
            <a:rect l="l" t="t" r="r" b="b"/>
            <a:pathLst>
              <a:path w="229891" h="229461">
                <a:moveTo>
                  <a:pt x="103123" y="0"/>
                </a:moveTo>
                <a:lnTo>
                  <a:pt x="62566" y="12032"/>
                </a:lnTo>
                <a:lnTo>
                  <a:pt x="29834" y="37144"/>
                </a:lnTo>
                <a:lnTo>
                  <a:pt x="7965" y="72297"/>
                </a:lnTo>
                <a:lnTo>
                  <a:pt x="0" y="114450"/>
                </a:lnTo>
                <a:lnTo>
                  <a:pt x="914" y="129013"/>
                </a:lnTo>
                <a:lnTo>
                  <a:pt x="13626" y="168624"/>
                </a:lnTo>
                <a:lnTo>
                  <a:pt x="39231" y="200507"/>
                </a:lnTo>
                <a:lnTo>
                  <a:pt x="75081" y="221755"/>
                </a:lnTo>
                <a:lnTo>
                  <a:pt x="118526" y="229461"/>
                </a:lnTo>
                <a:lnTo>
                  <a:pt x="132586" y="228180"/>
                </a:lnTo>
                <a:lnTo>
                  <a:pt x="171120" y="214711"/>
                </a:lnTo>
                <a:lnTo>
                  <a:pt x="202029" y="188546"/>
                </a:lnTo>
                <a:lnTo>
                  <a:pt x="222543" y="151926"/>
                </a:lnTo>
                <a:lnTo>
                  <a:pt x="229891" y="107089"/>
                </a:lnTo>
                <a:lnTo>
                  <a:pt x="228196" y="93455"/>
                </a:lnTo>
                <a:lnTo>
                  <a:pt x="213851" y="56199"/>
                </a:lnTo>
                <a:lnTo>
                  <a:pt x="187023" y="26455"/>
                </a:lnTo>
                <a:lnTo>
                  <a:pt x="149513" y="6847"/>
                </a:lnTo>
                <a:lnTo>
                  <a:pt x="103123" y="0"/>
                </a:lnTo>
                <a:close/>
              </a:path>
            </a:pathLst>
          </a:custGeom>
          <a:solidFill>
            <a:srgbClr val="0828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660391" y="2930651"/>
            <a:ext cx="2366771" cy="0"/>
          </a:xfrm>
          <a:custGeom>
            <a:avLst/>
            <a:gdLst/>
            <a:ahLst/>
            <a:cxnLst/>
            <a:rect l="l" t="t" r="r" b="b"/>
            <a:pathLst>
              <a:path w="2366771" h="0">
                <a:moveTo>
                  <a:pt x="0" y="0"/>
                </a:moveTo>
                <a:lnTo>
                  <a:pt x="2366772" y="0"/>
                </a:lnTo>
              </a:path>
            </a:pathLst>
          </a:custGeom>
          <a:ln w="76200">
            <a:solidFill>
              <a:srgbClr val="08285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579620" y="944118"/>
            <a:ext cx="0" cy="3243427"/>
          </a:xfrm>
          <a:custGeom>
            <a:avLst/>
            <a:gdLst/>
            <a:ahLst/>
            <a:cxnLst/>
            <a:rect l="l" t="t" r="r" b="b"/>
            <a:pathLst>
              <a:path w="0" h="3243427">
                <a:moveTo>
                  <a:pt x="0" y="0"/>
                </a:moveTo>
                <a:lnTo>
                  <a:pt x="0" y="3243427"/>
                </a:lnTo>
              </a:path>
            </a:pathLst>
          </a:custGeom>
          <a:ln w="21335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06417" y="40927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3646" y="4063746"/>
            <a:ext cx="4581042" cy="0"/>
          </a:xfrm>
          <a:custGeom>
            <a:avLst/>
            <a:gdLst/>
            <a:ahLst/>
            <a:cxnLst/>
            <a:rect l="l" t="t" r="r" b="b"/>
            <a:pathLst>
              <a:path w="4581042" h="0">
                <a:moveTo>
                  <a:pt x="4581042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835645" y="4063746"/>
            <a:ext cx="0" cy="123799"/>
          </a:xfrm>
          <a:custGeom>
            <a:avLst/>
            <a:gdLst/>
            <a:ahLst/>
            <a:cxnLst/>
            <a:rect l="l" t="t" r="r" b="b"/>
            <a:pathLst>
              <a:path w="0" h="123799">
                <a:moveTo>
                  <a:pt x="0" y="0"/>
                </a:moveTo>
                <a:lnTo>
                  <a:pt x="0" y="123799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190993" y="4063746"/>
            <a:ext cx="0" cy="123799"/>
          </a:xfrm>
          <a:custGeom>
            <a:avLst/>
            <a:gdLst/>
            <a:ahLst/>
            <a:cxnLst/>
            <a:rect l="l" t="t" r="r" b="b"/>
            <a:pathLst>
              <a:path w="0" h="123799">
                <a:moveTo>
                  <a:pt x="0" y="0"/>
                </a:moveTo>
                <a:lnTo>
                  <a:pt x="0" y="123799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537197" y="4063746"/>
            <a:ext cx="0" cy="123799"/>
          </a:xfrm>
          <a:custGeom>
            <a:avLst/>
            <a:gdLst/>
            <a:ahLst/>
            <a:cxnLst/>
            <a:rect l="l" t="t" r="r" b="b"/>
            <a:pathLst>
              <a:path w="0" h="123799">
                <a:moveTo>
                  <a:pt x="0" y="0"/>
                </a:moveTo>
                <a:lnTo>
                  <a:pt x="0" y="123799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878829" y="4063746"/>
            <a:ext cx="0" cy="123799"/>
          </a:xfrm>
          <a:custGeom>
            <a:avLst/>
            <a:gdLst/>
            <a:ahLst/>
            <a:cxnLst/>
            <a:rect l="l" t="t" r="r" b="b"/>
            <a:pathLst>
              <a:path w="0" h="123799">
                <a:moveTo>
                  <a:pt x="0" y="0"/>
                </a:moveTo>
                <a:lnTo>
                  <a:pt x="0" y="123799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229605" y="4063746"/>
            <a:ext cx="0" cy="123799"/>
          </a:xfrm>
          <a:custGeom>
            <a:avLst/>
            <a:gdLst/>
            <a:ahLst/>
            <a:cxnLst/>
            <a:rect l="l" t="t" r="r" b="b"/>
            <a:pathLst>
              <a:path w="0" h="123799">
                <a:moveTo>
                  <a:pt x="0" y="0"/>
                </a:moveTo>
                <a:lnTo>
                  <a:pt x="0" y="123799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917441" y="4063746"/>
            <a:ext cx="0" cy="123799"/>
          </a:xfrm>
          <a:custGeom>
            <a:avLst/>
            <a:gdLst/>
            <a:ahLst/>
            <a:cxnLst/>
            <a:rect l="l" t="t" r="r" b="b"/>
            <a:pathLst>
              <a:path w="0" h="123799">
                <a:moveTo>
                  <a:pt x="0" y="0"/>
                </a:moveTo>
                <a:lnTo>
                  <a:pt x="0" y="123799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63646" y="4063746"/>
            <a:ext cx="0" cy="123799"/>
          </a:xfrm>
          <a:custGeom>
            <a:avLst/>
            <a:gdLst/>
            <a:ahLst/>
            <a:cxnLst/>
            <a:rect l="l" t="t" r="r" b="b"/>
            <a:pathLst>
              <a:path w="0" h="123799">
                <a:moveTo>
                  <a:pt x="0" y="0"/>
                </a:moveTo>
                <a:lnTo>
                  <a:pt x="0" y="123799"/>
                </a:lnTo>
              </a:path>
            </a:pathLst>
          </a:custGeom>
          <a:ln w="19812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71117" y="1167989"/>
            <a:ext cx="3091815" cy="265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541780">
              <a:lnSpc>
                <a:spcPct val="100000"/>
              </a:lnSpc>
            </a:pPr>
            <a:r>
              <a:rPr dirty="0" smtClean="0" sz="1800" spc="15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5">
                <a:latin typeface="Arial"/>
                <a:cs typeface="Arial"/>
              </a:rPr>
              <a:t> </a:t>
            </a:r>
            <a:r>
              <a:rPr dirty="0" smtClean="0" sz="1800" spc="-5">
                <a:latin typeface="Arial"/>
                <a:cs typeface="Arial"/>
              </a:rPr>
              <a:t>j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-5">
                <a:latin typeface="Arial"/>
                <a:cs typeface="Arial"/>
              </a:rPr>
              <a:t>l</a:t>
            </a:r>
            <a:r>
              <a:rPr dirty="0" smtClean="0" sz="1800" spc="-1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on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(</a:t>
            </a:r>
            <a:r>
              <a:rPr dirty="0" smtClean="0" sz="1800" spc="-10">
                <a:latin typeface="Arial"/>
                <a:cs typeface="Arial"/>
              </a:rPr>
              <a:t>non</a:t>
            </a:r>
            <a:r>
              <a:rPr dirty="0" smtClean="0" sz="1800" spc="0">
                <a:latin typeface="Arial"/>
                <a:cs typeface="Arial"/>
              </a:rPr>
              <a:t>-c</a:t>
            </a:r>
            <a:r>
              <a:rPr dirty="0" smtClean="0" sz="1800" spc="-10">
                <a:latin typeface="Arial"/>
                <a:cs typeface="Arial"/>
              </a:rPr>
              <a:t>en</a:t>
            </a:r>
            <a:r>
              <a:rPr dirty="0" smtClean="0" sz="1800" spc="0">
                <a:latin typeface="Arial"/>
                <a:cs typeface="Arial"/>
              </a:rPr>
              <a:t>tr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l/</a:t>
            </a:r>
            <a:r>
              <a:rPr dirty="0" smtClean="0" sz="1800" spc="-10">
                <a:latin typeface="Arial"/>
                <a:cs typeface="Arial"/>
              </a:rPr>
              <a:t>non</a:t>
            </a:r>
            <a:r>
              <a:rPr dirty="0" smtClean="0" sz="1800" spc="0">
                <a:latin typeface="Arial"/>
                <a:cs typeface="Arial"/>
              </a:rPr>
              <a:t>-</a:t>
            </a:r>
            <a:r>
              <a:rPr dirty="0" smtClean="0" sz="1800" spc="-10">
                <a:latin typeface="Arial"/>
                <a:cs typeface="Arial"/>
              </a:rPr>
              <a:t>an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-10">
                <a:latin typeface="Arial"/>
                <a:cs typeface="Arial"/>
              </a:rPr>
              <a:t>ep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82"/>
              </a:spcBef>
            </a:pPr>
            <a:endParaRPr sz="1400"/>
          </a:p>
          <a:p>
            <a:pPr marL="826135">
              <a:lnSpc>
                <a:spcPct val="100000"/>
              </a:lnSpc>
            </a:pPr>
            <a:r>
              <a:rPr dirty="0" smtClean="0" sz="1800" spc="15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5">
                <a:latin typeface="Arial"/>
                <a:cs typeface="Arial"/>
              </a:rPr>
              <a:t> </a:t>
            </a:r>
            <a:r>
              <a:rPr dirty="0" smtClean="0" sz="1800" spc="-5">
                <a:latin typeface="Arial"/>
                <a:cs typeface="Arial"/>
              </a:rPr>
              <a:t>E</a:t>
            </a:r>
            <a:r>
              <a:rPr dirty="0" smtClean="0" sz="1800" spc="-5">
                <a:latin typeface="Arial"/>
                <a:cs typeface="Arial"/>
              </a:rPr>
              <a:t>R</a:t>
            </a:r>
            <a:r>
              <a:rPr dirty="0" smtClean="0" sz="1800" spc="0">
                <a:latin typeface="Arial"/>
                <a:cs typeface="Arial"/>
              </a:rPr>
              <a:t>OA</a:t>
            </a:r>
            <a:r>
              <a:rPr dirty="0" smtClean="0" sz="1800" spc="-10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(&gt;</a:t>
            </a:r>
            <a:r>
              <a:rPr dirty="0" smtClean="0" sz="1800" spc="-10">
                <a:latin typeface="Arial"/>
                <a:cs typeface="Arial"/>
              </a:rPr>
              <a:t>0</a:t>
            </a:r>
            <a:r>
              <a:rPr dirty="0" smtClean="0" sz="1800" spc="0">
                <a:latin typeface="Arial"/>
                <a:cs typeface="Arial"/>
              </a:rPr>
              <a:t>.</a:t>
            </a:r>
            <a:r>
              <a:rPr dirty="0" smtClean="0" sz="1800" spc="-10">
                <a:latin typeface="Arial"/>
                <a:cs typeface="Arial"/>
              </a:rPr>
              <a:t>7</a:t>
            </a:r>
            <a:r>
              <a:rPr dirty="0" smtClean="0" sz="1800" spc="0">
                <a:latin typeface="Arial"/>
                <a:cs typeface="Arial"/>
              </a:rPr>
              <a:t>0</a:t>
            </a:r>
            <a:r>
              <a:rPr dirty="0" smtClean="0" sz="1800" spc="-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5">
                <a:latin typeface="Arial"/>
                <a:cs typeface="Arial"/>
              </a:rPr>
              <a:t>m</a:t>
            </a:r>
            <a:r>
              <a:rPr dirty="0" smtClean="0" baseline="25462" sz="1800" spc="0">
                <a:latin typeface="Arial"/>
                <a:cs typeface="Arial"/>
              </a:rPr>
              <a:t>2</a:t>
            </a:r>
            <a:r>
              <a:rPr dirty="0" smtClean="0" sz="1800" spc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marL="899794" marR="13335" indent="-328295">
              <a:lnSpc>
                <a:spcPts val="5920"/>
              </a:lnSpc>
            </a:pPr>
            <a:r>
              <a:rPr dirty="0" smtClean="0" sz="1800" spc="-190">
                <a:latin typeface="Arial"/>
                <a:cs typeface="Arial"/>
              </a:rPr>
              <a:t>T</a:t>
            </a:r>
            <a:r>
              <a:rPr dirty="0" smtClean="0" sz="1800" spc="-10">
                <a:latin typeface="Arial"/>
                <a:cs typeface="Arial"/>
              </a:rPr>
              <a:t>en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g 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(&gt;</a:t>
            </a:r>
            <a:r>
              <a:rPr dirty="0" smtClean="0" sz="1800" spc="-10">
                <a:latin typeface="Arial"/>
                <a:cs typeface="Arial"/>
              </a:rPr>
              <a:t>3</a:t>
            </a:r>
            <a:r>
              <a:rPr dirty="0" smtClean="0" sz="1800" spc="0">
                <a:latin typeface="Arial"/>
                <a:cs typeface="Arial"/>
              </a:rPr>
              <a:t>.</a:t>
            </a:r>
            <a:r>
              <a:rPr dirty="0" smtClean="0" sz="1800" spc="-10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5</a:t>
            </a:r>
            <a:r>
              <a:rPr dirty="0" smtClean="0" sz="1800" spc="-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cm</a:t>
            </a:r>
            <a:r>
              <a:rPr dirty="0" smtClean="0" baseline="25462" sz="1800" spc="0">
                <a:latin typeface="Arial"/>
                <a:cs typeface="Arial"/>
              </a:rPr>
              <a:t>2</a:t>
            </a:r>
            <a:r>
              <a:rPr dirty="0" smtClean="0" sz="1800" spc="0">
                <a:latin typeface="Arial"/>
                <a:cs typeface="Arial"/>
              </a:rPr>
              <a:t>)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Lea</a:t>
            </a:r>
            <a:r>
              <a:rPr dirty="0" smtClean="0" sz="1800" spc="0">
                <a:latin typeface="Arial"/>
                <a:cs typeface="Arial"/>
              </a:rPr>
              <a:t>f</a:t>
            </a:r>
            <a:r>
              <a:rPr dirty="0" smtClean="0" sz="1800" spc="-5">
                <a:latin typeface="Arial"/>
                <a:cs typeface="Arial"/>
              </a:rPr>
              <a:t>l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20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ga</a:t>
            </a:r>
            <a:r>
              <a:rPr dirty="0" smtClean="0" sz="1800" spc="0">
                <a:latin typeface="Arial"/>
                <a:cs typeface="Arial"/>
              </a:rPr>
              <a:t>p (&gt;</a:t>
            </a:r>
            <a:r>
              <a:rPr dirty="0" smtClean="0" sz="1800" spc="-5">
                <a:latin typeface="Arial"/>
                <a:cs typeface="Arial"/>
              </a:rPr>
              <a:t>6</a:t>
            </a:r>
            <a:r>
              <a:rPr dirty="0" smtClean="0" sz="1800" spc="0">
                <a:latin typeface="Arial"/>
                <a:cs typeface="Arial"/>
              </a:rPr>
              <a:t>.</a:t>
            </a:r>
            <a:r>
              <a:rPr dirty="0" smtClean="0" sz="1800" spc="-5">
                <a:latin typeface="Arial"/>
                <a:cs typeface="Arial"/>
              </a:rPr>
              <a:t>4</a:t>
            </a:r>
            <a:r>
              <a:rPr dirty="0" smtClean="0" sz="1800" spc="0">
                <a:latin typeface="Arial"/>
                <a:cs typeface="Arial"/>
              </a:rPr>
              <a:t>mm)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89511" y="4187612"/>
            <a:ext cx="165862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69290" algn="l"/>
                <a:tab pos="1327785" algn="l"/>
              </a:tabLst>
            </a:pPr>
            <a:r>
              <a:rPr dirty="0" smtClean="0" sz="1800" spc="-10">
                <a:latin typeface="Arial"/>
                <a:cs typeface="Arial"/>
              </a:rPr>
              <a:t>0</a:t>
            </a:r>
            <a:r>
              <a:rPr dirty="0" smtClean="0" sz="1800" spc="0">
                <a:latin typeface="Arial"/>
                <a:cs typeface="Arial"/>
              </a:rPr>
              <a:t>.8	</a:t>
            </a:r>
            <a:r>
              <a:rPr dirty="0" smtClean="0" sz="1800" spc="-10">
                <a:latin typeface="Arial"/>
                <a:cs typeface="Arial"/>
              </a:rPr>
              <a:t>0</a:t>
            </a:r>
            <a:r>
              <a:rPr dirty="0" smtClean="0" sz="1800" spc="0">
                <a:latin typeface="Arial"/>
                <a:cs typeface="Arial"/>
              </a:rPr>
              <a:t>.9	</a:t>
            </a:r>
            <a:r>
              <a:rPr dirty="0" smtClean="0" sz="1800" spc="-10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.0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57071" y="4187612"/>
            <a:ext cx="295275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64845" algn="l"/>
                <a:tab pos="1316990" algn="l"/>
                <a:tab pos="1969770" algn="l"/>
                <a:tab pos="2621915" algn="l"/>
              </a:tabLst>
            </a:pPr>
            <a:r>
              <a:rPr dirty="0" smtClean="0" sz="1800" spc="-10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.1	</a:t>
            </a:r>
            <a:r>
              <a:rPr dirty="0" smtClean="0" sz="1800" spc="-10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.2	</a:t>
            </a:r>
            <a:r>
              <a:rPr dirty="0" smtClean="0" sz="1800" spc="-10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.3	</a:t>
            </a:r>
            <a:r>
              <a:rPr dirty="0" smtClean="0" sz="1800" spc="-10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.4	</a:t>
            </a:r>
            <a:r>
              <a:rPr dirty="0" smtClean="0" sz="1800" spc="-10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.4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8120" y="3881525"/>
            <a:ext cx="1135380" cy="651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(</a:t>
            </a:r>
            <a:r>
              <a:rPr dirty="0" smtClean="0" sz="1400" spc="5">
                <a:latin typeface="Arial"/>
                <a:cs typeface="Arial"/>
              </a:rPr>
              <a:t>c</a:t>
            </a:r>
            <a:r>
              <a:rPr dirty="0" smtClean="0" sz="1400" spc="-5">
                <a:latin typeface="Arial"/>
                <a:cs typeface="Arial"/>
              </a:rPr>
              <a:t>u</a:t>
            </a:r>
            <a:r>
              <a:rPr dirty="0" smtClean="0" sz="1400" spc="5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-</a:t>
            </a:r>
            <a:r>
              <a:rPr dirty="0" smtClean="0" sz="1400" spc="-5">
                <a:latin typeface="Arial"/>
                <a:cs typeface="Arial"/>
              </a:rPr>
              <a:t>o</a:t>
            </a:r>
            <a:r>
              <a:rPr dirty="0" smtClean="0" sz="1400" spc="-35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f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v</a:t>
            </a:r>
            <a:r>
              <a:rPr dirty="0" smtClean="0" sz="1400" spc="-5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l</a:t>
            </a:r>
            <a:r>
              <a:rPr dirty="0" smtClean="0" sz="1400" spc="-5">
                <a:latin typeface="Arial"/>
                <a:cs typeface="Arial"/>
              </a:rPr>
              <a:t>ue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b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R</a:t>
            </a:r>
            <a:r>
              <a:rPr dirty="0" smtClean="0" sz="1400" spc="-5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ana</a:t>
            </a:r>
            <a:r>
              <a:rPr dirty="0" smtClean="0" sz="1400" spc="0">
                <a:latin typeface="Arial"/>
                <a:cs typeface="Arial"/>
              </a:rPr>
              <a:t>l</a:t>
            </a:r>
            <a:r>
              <a:rPr dirty="0" smtClean="0" sz="1400" spc="-20">
                <a:latin typeface="Arial"/>
                <a:cs typeface="Arial"/>
              </a:rPr>
              <a:t>y</a:t>
            </a:r>
            <a:r>
              <a:rPr dirty="0" smtClean="0" sz="1400" spc="5">
                <a:latin typeface="Arial"/>
                <a:cs typeface="Arial"/>
              </a:rPr>
              <a:t>s</a:t>
            </a:r>
            <a:r>
              <a:rPr dirty="0" smtClean="0" sz="1400" spc="-5">
                <a:latin typeface="Arial"/>
                <a:cs typeface="Arial"/>
              </a:rPr>
              <a:t>e</a:t>
            </a:r>
            <a:r>
              <a:rPr dirty="0" smtClean="0" sz="1400" spc="5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58761" y="4408102"/>
            <a:ext cx="127000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>
                <a:latin typeface="Arial"/>
                <a:cs typeface="Arial"/>
              </a:rPr>
              <a:t>H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z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rd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Proce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ural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Success</a:t>
            </a:r>
            <a:r>
              <a:rPr dirty="0" smtClean="0" sz="2500" spc="-20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and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30" b="1">
                <a:solidFill>
                  <a:srgbClr val="053763"/>
                </a:solidFill>
                <a:latin typeface="Arial"/>
                <a:cs typeface="Arial"/>
              </a:rPr>
              <a:t>M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o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r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ali</a:t>
            </a:r>
            <a:r>
              <a:rPr dirty="0" smtClean="0" sz="2500" spc="-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y</a:t>
            </a:r>
            <a:r>
              <a:rPr dirty="0" smtClean="0" sz="2500" spc="2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53763"/>
                </a:solidFill>
                <a:latin typeface="Arial"/>
                <a:cs typeface="Arial"/>
              </a:rPr>
              <a:t>&amp;</a:t>
            </a:r>
            <a:r>
              <a:rPr dirty="0" smtClean="0" sz="2500" spc="10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R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-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ospi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aliza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740151" y="3814571"/>
            <a:ext cx="3991355" cy="0"/>
          </a:xfrm>
          <a:custGeom>
            <a:avLst/>
            <a:gdLst/>
            <a:ahLst/>
            <a:cxnLst/>
            <a:rect l="l" t="t" r="r" b="b"/>
            <a:pathLst>
              <a:path w="3991355" h="0">
                <a:moveTo>
                  <a:pt x="0" y="0"/>
                </a:moveTo>
                <a:lnTo>
                  <a:pt x="399135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740151" y="3814571"/>
            <a:ext cx="0" cy="88391"/>
          </a:xfrm>
          <a:custGeom>
            <a:avLst/>
            <a:gdLst/>
            <a:ahLst/>
            <a:cxnLst/>
            <a:rect l="l" t="t" r="r" b="b"/>
            <a:pathLst>
              <a:path w="0" h="88391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407664" y="3814571"/>
            <a:ext cx="0" cy="88391"/>
          </a:xfrm>
          <a:custGeom>
            <a:avLst/>
            <a:gdLst/>
            <a:ahLst/>
            <a:cxnLst/>
            <a:rect l="l" t="t" r="r" b="b"/>
            <a:pathLst>
              <a:path w="0" h="88391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067555" y="3814571"/>
            <a:ext cx="0" cy="88391"/>
          </a:xfrm>
          <a:custGeom>
            <a:avLst/>
            <a:gdLst/>
            <a:ahLst/>
            <a:cxnLst/>
            <a:rect l="l" t="t" r="r" b="b"/>
            <a:pathLst>
              <a:path w="0" h="88391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735067" y="3814571"/>
            <a:ext cx="0" cy="88391"/>
          </a:xfrm>
          <a:custGeom>
            <a:avLst/>
            <a:gdLst/>
            <a:ahLst/>
            <a:cxnLst/>
            <a:rect l="l" t="t" r="r" b="b"/>
            <a:pathLst>
              <a:path w="0" h="88391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02579" y="3814571"/>
            <a:ext cx="0" cy="88391"/>
          </a:xfrm>
          <a:custGeom>
            <a:avLst/>
            <a:gdLst/>
            <a:ahLst/>
            <a:cxnLst/>
            <a:rect l="l" t="t" r="r" b="b"/>
            <a:pathLst>
              <a:path w="0" h="88391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062471" y="3814571"/>
            <a:ext cx="0" cy="88391"/>
          </a:xfrm>
          <a:custGeom>
            <a:avLst/>
            <a:gdLst/>
            <a:ahLst/>
            <a:cxnLst/>
            <a:rect l="l" t="t" r="r" b="b"/>
            <a:pathLst>
              <a:path w="0" h="88391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731507" y="3814571"/>
            <a:ext cx="0" cy="88391"/>
          </a:xfrm>
          <a:custGeom>
            <a:avLst/>
            <a:gdLst/>
            <a:ahLst/>
            <a:cxnLst/>
            <a:rect l="l" t="t" r="r" b="b"/>
            <a:pathLst>
              <a:path w="0" h="88391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652382" y="4000089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4119" y="4000089"/>
            <a:ext cx="3225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Arial"/>
                <a:cs typeface="Arial"/>
              </a:rPr>
              <a:t>120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80132" y="891539"/>
            <a:ext cx="0" cy="2810256"/>
          </a:xfrm>
          <a:custGeom>
            <a:avLst/>
            <a:gdLst/>
            <a:ahLst/>
            <a:cxnLst/>
            <a:rect l="l" t="t" r="r" b="b"/>
            <a:pathLst>
              <a:path w="0" h="2810256">
                <a:moveTo>
                  <a:pt x="0" y="2810256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517648" y="3701796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517648" y="3134867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517648" y="2580132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517648" y="2013204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517648" y="1458467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517648" y="891539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673095" y="906780"/>
            <a:ext cx="4072128" cy="1426464"/>
          </a:xfrm>
          <a:custGeom>
            <a:avLst/>
            <a:gdLst/>
            <a:ahLst/>
            <a:cxnLst/>
            <a:rect l="l" t="t" r="r" b="b"/>
            <a:pathLst>
              <a:path w="4072128" h="1426464">
                <a:moveTo>
                  <a:pt x="0" y="0"/>
                </a:moveTo>
                <a:lnTo>
                  <a:pt x="54533" y="0"/>
                </a:lnTo>
                <a:lnTo>
                  <a:pt x="54533" y="50939"/>
                </a:lnTo>
                <a:lnTo>
                  <a:pt x="81800" y="50939"/>
                </a:lnTo>
                <a:lnTo>
                  <a:pt x="90893" y="50939"/>
                </a:lnTo>
                <a:lnTo>
                  <a:pt x="90893" y="101892"/>
                </a:lnTo>
                <a:lnTo>
                  <a:pt x="136347" y="101892"/>
                </a:lnTo>
                <a:lnTo>
                  <a:pt x="136347" y="152831"/>
                </a:lnTo>
                <a:lnTo>
                  <a:pt x="227241" y="152831"/>
                </a:lnTo>
                <a:lnTo>
                  <a:pt x="309041" y="152831"/>
                </a:lnTo>
                <a:lnTo>
                  <a:pt x="309041" y="203784"/>
                </a:lnTo>
                <a:lnTo>
                  <a:pt x="318135" y="203784"/>
                </a:lnTo>
                <a:lnTo>
                  <a:pt x="318135" y="305676"/>
                </a:lnTo>
                <a:lnTo>
                  <a:pt x="372668" y="305676"/>
                </a:lnTo>
                <a:lnTo>
                  <a:pt x="372668" y="407555"/>
                </a:lnTo>
                <a:lnTo>
                  <a:pt x="399935" y="407555"/>
                </a:lnTo>
                <a:lnTo>
                  <a:pt x="409028" y="407555"/>
                </a:lnTo>
                <a:lnTo>
                  <a:pt x="409028" y="458508"/>
                </a:lnTo>
                <a:lnTo>
                  <a:pt x="463562" y="458508"/>
                </a:lnTo>
                <a:lnTo>
                  <a:pt x="499922" y="458508"/>
                </a:lnTo>
                <a:lnTo>
                  <a:pt x="499922" y="522185"/>
                </a:lnTo>
                <a:lnTo>
                  <a:pt x="509016" y="522185"/>
                </a:lnTo>
                <a:lnTo>
                  <a:pt x="518109" y="522185"/>
                </a:lnTo>
                <a:lnTo>
                  <a:pt x="518109" y="573138"/>
                </a:lnTo>
                <a:lnTo>
                  <a:pt x="563549" y="573138"/>
                </a:lnTo>
                <a:lnTo>
                  <a:pt x="563549" y="636816"/>
                </a:lnTo>
                <a:lnTo>
                  <a:pt x="927138" y="636816"/>
                </a:lnTo>
                <a:lnTo>
                  <a:pt x="927138" y="687755"/>
                </a:lnTo>
                <a:lnTo>
                  <a:pt x="1118019" y="687755"/>
                </a:lnTo>
                <a:lnTo>
                  <a:pt x="1118019" y="738708"/>
                </a:lnTo>
                <a:lnTo>
                  <a:pt x="1199819" y="738708"/>
                </a:lnTo>
                <a:lnTo>
                  <a:pt x="1199819" y="802386"/>
                </a:lnTo>
                <a:lnTo>
                  <a:pt x="1281633" y="802386"/>
                </a:lnTo>
                <a:lnTo>
                  <a:pt x="1372527" y="802386"/>
                </a:lnTo>
                <a:lnTo>
                  <a:pt x="1372527" y="853325"/>
                </a:lnTo>
                <a:lnTo>
                  <a:pt x="1436154" y="853325"/>
                </a:lnTo>
                <a:lnTo>
                  <a:pt x="1436154" y="917016"/>
                </a:lnTo>
                <a:lnTo>
                  <a:pt x="1445247" y="917016"/>
                </a:lnTo>
                <a:lnTo>
                  <a:pt x="1445247" y="980694"/>
                </a:lnTo>
                <a:lnTo>
                  <a:pt x="1490687" y="980694"/>
                </a:lnTo>
                <a:lnTo>
                  <a:pt x="1490687" y="1031633"/>
                </a:lnTo>
                <a:lnTo>
                  <a:pt x="1581581" y="1031633"/>
                </a:lnTo>
                <a:lnTo>
                  <a:pt x="1608848" y="1031633"/>
                </a:lnTo>
                <a:lnTo>
                  <a:pt x="1608848" y="1095324"/>
                </a:lnTo>
                <a:lnTo>
                  <a:pt x="1727022" y="1095324"/>
                </a:lnTo>
                <a:lnTo>
                  <a:pt x="1727022" y="1159002"/>
                </a:lnTo>
                <a:lnTo>
                  <a:pt x="1754289" y="1159002"/>
                </a:lnTo>
                <a:lnTo>
                  <a:pt x="1754289" y="1222679"/>
                </a:lnTo>
                <a:lnTo>
                  <a:pt x="2099691" y="1222679"/>
                </a:lnTo>
                <a:lnTo>
                  <a:pt x="2181491" y="1222679"/>
                </a:lnTo>
                <a:lnTo>
                  <a:pt x="2326932" y="1222679"/>
                </a:lnTo>
                <a:lnTo>
                  <a:pt x="2499626" y="1222679"/>
                </a:lnTo>
                <a:lnTo>
                  <a:pt x="2499626" y="1286370"/>
                </a:lnTo>
                <a:lnTo>
                  <a:pt x="2645067" y="1286370"/>
                </a:lnTo>
                <a:lnTo>
                  <a:pt x="2645067" y="1350048"/>
                </a:lnTo>
                <a:lnTo>
                  <a:pt x="2735961" y="1350048"/>
                </a:lnTo>
                <a:lnTo>
                  <a:pt x="2926842" y="1350048"/>
                </a:lnTo>
                <a:lnTo>
                  <a:pt x="2926842" y="1426464"/>
                </a:lnTo>
                <a:lnTo>
                  <a:pt x="2963202" y="1426464"/>
                </a:lnTo>
                <a:lnTo>
                  <a:pt x="3535845" y="1426464"/>
                </a:lnTo>
                <a:lnTo>
                  <a:pt x="3563112" y="1426464"/>
                </a:lnTo>
                <a:lnTo>
                  <a:pt x="3717632" y="1426464"/>
                </a:lnTo>
                <a:lnTo>
                  <a:pt x="4072128" y="1426464"/>
                </a:lnTo>
              </a:path>
            </a:pathLst>
          </a:custGeom>
          <a:ln w="57912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673095" y="906780"/>
            <a:ext cx="4072128" cy="851915"/>
          </a:xfrm>
          <a:custGeom>
            <a:avLst/>
            <a:gdLst/>
            <a:ahLst/>
            <a:cxnLst/>
            <a:rect l="l" t="t" r="r" b="b"/>
            <a:pathLst>
              <a:path w="4072128" h="851915">
                <a:moveTo>
                  <a:pt x="0" y="0"/>
                </a:moveTo>
                <a:lnTo>
                  <a:pt x="9093" y="0"/>
                </a:lnTo>
                <a:lnTo>
                  <a:pt x="36360" y="0"/>
                </a:lnTo>
                <a:lnTo>
                  <a:pt x="81800" y="0"/>
                </a:lnTo>
                <a:lnTo>
                  <a:pt x="99987" y="0"/>
                </a:lnTo>
                <a:lnTo>
                  <a:pt x="99987" y="12712"/>
                </a:lnTo>
                <a:lnTo>
                  <a:pt x="118160" y="12712"/>
                </a:lnTo>
                <a:lnTo>
                  <a:pt x="136347" y="12712"/>
                </a:lnTo>
                <a:lnTo>
                  <a:pt x="163614" y="12712"/>
                </a:lnTo>
                <a:lnTo>
                  <a:pt x="181787" y="12712"/>
                </a:lnTo>
                <a:lnTo>
                  <a:pt x="181787" y="38150"/>
                </a:lnTo>
                <a:lnTo>
                  <a:pt x="190881" y="38150"/>
                </a:lnTo>
                <a:lnTo>
                  <a:pt x="190881" y="50863"/>
                </a:lnTo>
                <a:lnTo>
                  <a:pt x="218147" y="50863"/>
                </a:lnTo>
                <a:lnTo>
                  <a:pt x="218147" y="63576"/>
                </a:lnTo>
                <a:lnTo>
                  <a:pt x="227241" y="63576"/>
                </a:lnTo>
                <a:lnTo>
                  <a:pt x="245414" y="63576"/>
                </a:lnTo>
                <a:lnTo>
                  <a:pt x="245414" y="76288"/>
                </a:lnTo>
                <a:lnTo>
                  <a:pt x="263601" y="76288"/>
                </a:lnTo>
                <a:lnTo>
                  <a:pt x="272681" y="76288"/>
                </a:lnTo>
                <a:lnTo>
                  <a:pt x="309041" y="76288"/>
                </a:lnTo>
                <a:lnTo>
                  <a:pt x="336308" y="76288"/>
                </a:lnTo>
                <a:lnTo>
                  <a:pt x="336308" y="114439"/>
                </a:lnTo>
                <a:lnTo>
                  <a:pt x="363588" y="114439"/>
                </a:lnTo>
                <a:lnTo>
                  <a:pt x="363588" y="139865"/>
                </a:lnTo>
                <a:lnTo>
                  <a:pt x="381762" y="139865"/>
                </a:lnTo>
                <a:lnTo>
                  <a:pt x="399935" y="139865"/>
                </a:lnTo>
                <a:lnTo>
                  <a:pt x="409028" y="139865"/>
                </a:lnTo>
                <a:lnTo>
                  <a:pt x="409028" y="178015"/>
                </a:lnTo>
                <a:lnTo>
                  <a:pt x="427215" y="178015"/>
                </a:lnTo>
                <a:lnTo>
                  <a:pt x="445389" y="178015"/>
                </a:lnTo>
                <a:lnTo>
                  <a:pt x="509016" y="178015"/>
                </a:lnTo>
                <a:lnTo>
                  <a:pt x="536282" y="178015"/>
                </a:lnTo>
                <a:lnTo>
                  <a:pt x="536282" y="190728"/>
                </a:lnTo>
                <a:lnTo>
                  <a:pt x="545376" y="190728"/>
                </a:lnTo>
                <a:lnTo>
                  <a:pt x="545376" y="203441"/>
                </a:lnTo>
                <a:lnTo>
                  <a:pt x="599909" y="203441"/>
                </a:lnTo>
                <a:lnTo>
                  <a:pt x="672630" y="203441"/>
                </a:lnTo>
                <a:lnTo>
                  <a:pt x="772617" y="203441"/>
                </a:lnTo>
                <a:lnTo>
                  <a:pt x="799884" y="203441"/>
                </a:lnTo>
                <a:lnTo>
                  <a:pt x="818057" y="203441"/>
                </a:lnTo>
                <a:lnTo>
                  <a:pt x="818057" y="228866"/>
                </a:lnTo>
                <a:lnTo>
                  <a:pt x="827151" y="228866"/>
                </a:lnTo>
                <a:lnTo>
                  <a:pt x="908951" y="228866"/>
                </a:lnTo>
                <a:lnTo>
                  <a:pt x="908951" y="241592"/>
                </a:lnTo>
                <a:lnTo>
                  <a:pt x="918044" y="241592"/>
                </a:lnTo>
                <a:lnTo>
                  <a:pt x="1027125" y="241592"/>
                </a:lnTo>
                <a:lnTo>
                  <a:pt x="1027125" y="279730"/>
                </a:lnTo>
                <a:lnTo>
                  <a:pt x="1090752" y="279730"/>
                </a:lnTo>
                <a:lnTo>
                  <a:pt x="1090752" y="292442"/>
                </a:lnTo>
                <a:lnTo>
                  <a:pt x="1163459" y="292442"/>
                </a:lnTo>
                <a:lnTo>
                  <a:pt x="1163459" y="305168"/>
                </a:lnTo>
                <a:lnTo>
                  <a:pt x="1263446" y="305168"/>
                </a:lnTo>
                <a:lnTo>
                  <a:pt x="1263446" y="330593"/>
                </a:lnTo>
                <a:lnTo>
                  <a:pt x="1281633" y="330593"/>
                </a:lnTo>
                <a:lnTo>
                  <a:pt x="1281633" y="356019"/>
                </a:lnTo>
                <a:lnTo>
                  <a:pt x="1290713" y="356019"/>
                </a:lnTo>
                <a:lnTo>
                  <a:pt x="1290713" y="381457"/>
                </a:lnTo>
                <a:lnTo>
                  <a:pt x="1381620" y="381457"/>
                </a:lnTo>
                <a:lnTo>
                  <a:pt x="1381620" y="394169"/>
                </a:lnTo>
                <a:lnTo>
                  <a:pt x="1508874" y="394169"/>
                </a:lnTo>
                <a:lnTo>
                  <a:pt x="1508874" y="419595"/>
                </a:lnTo>
                <a:lnTo>
                  <a:pt x="1608848" y="419595"/>
                </a:lnTo>
                <a:lnTo>
                  <a:pt x="1608848" y="432320"/>
                </a:lnTo>
                <a:lnTo>
                  <a:pt x="1617941" y="432320"/>
                </a:lnTo>
                <a:lnTo>
                  <a:pt x="1617941" y="445033"/>
                </a:lnTo>
                <a:lnTo>
                  <a:pt x="1745195" y="445033"/>
                </a:lnTo>
                <a:lnTo>
                  <a:pt x="1745195" y="470458"/>
                </a:lnTo>
                <a:lnTo>
                  <a:pt x="1754289" y="470458"/>
                </a:lnTo>
                <a:lnTo>
                  <a:pt x="1754289" y="483171"/>
                </a:lnTo>
                <a:lnTo>
                  <a:pt x="1763382" y="483171"/>
                </a:lnTo>
                <a:lnTo>
                  <a:pt x="1763382" y="521322"/>
                </a:lnTo>
                <a:lnTo>
                  <a:pt x="1808822" y="521322"/>
                </a:lnTo>
                <a:lnTo>
                  <a:pt x="1817916" y="521322"/>
                </a:lnTo>
                <a:lnTo>
                  <a:pt x="1817916" y="534035"/>
                </a:lnTo>
                <a:lnTo>
                  <a:pt x="1926983" y="534035"/>
                </a:lnTo>
                <a:lnTo>
                  <a:pt x="1926983" y="559473"/>
                </a:lnTo>
                <a:lnTo>
                  <a:pt x="1936076" y="559473"/>
                </a:lnTo>
                <a:lnTo>
                  <a:pt x="1936076" y="572185"/>
                </a:lnTo>
                <a:lnTo>
                  <a:pt x="1945170" y="572185"/>
                </a:lnTo>
                <a:lnTo>
                  <a:pt x="1972437" y="572185"/>
                </a:lnTo>
                <a:lnTo>
                  <a:pt x="2036064" y="572185"/>
                </a:lnTo>
                <a:lnTo>
                  <a:pt x="2036064" y="597611"/>
                </a:lnTo>
                <a:lnTo>
                  <a:pt x="2045157" y="597611"/>
                </a:lnTo>
                <a:lnTo>
                  <a:pt x="2045157" y="610323"/>
                </a:lnTo>
                <a:lnTo>
                  <a:pt x="2072424" y="610323"/>
                </a:lnTo>
                <a:lnTo>
                  <a:pt x="2126957" y="610323"/>
                </a:lnTo>
                <a:lnTo>
                  <a:pt x="2126957" y="635762"/>
                </a:lnTo>
                <a:lnTo>
                  <a:pt x="2145144" y="635762"/>
                </a:lnTo>
                <a:lnTo>
                  <a:pt x="2145144" y="673900"/>
                </a:lnTo>
                <a:lnTo>
                  <a:pt x="2181491" y="673900"/>
                </a:lnTo>
                <a:lnTo>
                  <a:pt x="2181491" y="686612"/>
                </a:lnTo>
                <a:lnTo>
                  <a:pt x="2217851" y="686612"/>
                </a:lnTo>
                <a:lnTo>
                  <a:pt x="2226945" y="686612"/>
                </a:lnTo>
                <a:lnTo>
                  <a:pt x="2226945" y="712050"/>
                </a:lnTo>
                <a:lnTo>
                  <a:pt x="2390559" y="712050"/>
                </a:lnTo>
                <a:lnTo>
                  <a:pt x="2390559" y="750189"/>
                </a:lnTo>
                <a:lnTo>
                  <a:pt x="2908668" y="750189"/>
                </a:lnTo>
                <a:lnTo>
                  <a:pt x="2908668" y="775627"/>
                </a:lnTo>
                <a:lnTo>
                  <a:pt x="2963202" y="775627"/>
                </a:lnTo>
                <a:lnTo>
                  <a:pt x="2963202" y="801052"/>
                </a:lnTo>
                <a:lnTo>
                  <a:pt x="3008642" y="801052"/>
                </a:lnTo>
                <a:lnTo>
                  <a:pt x="3808526" y="801052"/>
                </a:lnTo>
                <a:lnTo>
                  <a:pt x="3808526" y="851916"/>
                </a:lnTo>
                <a:lnTo>
                  <a:pt x="4063034" y="851916"/>
                </a:lnTo>
                <a:lnTo>
                  <a:pt x="4072128" y="851916"/>
                </a:lnTo>
              </a:path>
            </a:pathLst>
          </a:custGeom>
          <a:ln w="57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230359" y="3501921"/>
            <a:ext cx="1651000" cy="722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55880">
              <a:lnSpc>
                <a:spcPct val="100000"/>
              </a:lnSpc>
            </a:pPr>
            <a:r>
              <a:rPr dirty="0" smtClean="0" sz="1400" spc="5" b="1" i="1">
                <a:latin typeface="Arial"/>
                <a:cs typeface="Arial"/>
              </a:rPr>
              <a:t>l</a:t>
            </a:r>
            <a:r>
              <a:rPr dirty="0" smtClean="0" sz="1400" spc="-10" b="1" i="1">
                <a:latin typeface="Arial"/>
                <a:cs typeface="Arial"/>
              </a:rPr>
              <a:t>og</a:t>
            </a:r>
            <a:r>
              <a:rPr dirty="0" smtClean="0" sz="1400" spc="0" b="1" i="1">
                <a:latin typeface="Arial"/>
                <a:cs typeface="Arial"/>
              </a:rPr>
              <a:t>-</a:t>
            </a:r>
            <a:r>
              <a:rPr dirty="0" smtClean="0" sz="1400" spc="5" b="1" i="1">
                <a:latin typeface="Arial"/>
                <a:cs typeface="Arial"/>
              </a:rPr>
              <a:t>r</a:t>
            </a:r>
            <a:r>
              <a:rPr dirty="0" smtClean="0" sz="1400" spc="-5" b="1" i="1">
                <a:latin typeface="Arial"/>
                <a:cs typeface="Arial"/>
              </a:rPr>
              <a:t>a</a:t>
            </a:r>
            <a:r>
              <a:rPr dirty="0" smtClean="0" sz="1400" spc="-10" b="1" i="1">
                <a:latin typeface="Arial"/>
                <a:cs typeface="Arial"/>
              </a:rPr>
              <a:t>n</a:t>
            </a:r>
            <a:r>
              <a:rPr dirty="0" smtClean="0" sz="1400" spc="0" b="1" i="1">
                <a:latin typeface="Arial"/>
                <a:cs typeface="Arial"/>
              </a:rPr>
              <a:t>k</a:t>
            </a:r>
            <a:r>
              <a:rPr dirty="0" smtClean="0" sz="1400" spc="-30" b="1" i="1">
                <a:latin typeface="Arial"/>
                <a:cs typeface="Arial"/>
              </a:rPr>
              <a:t> </a:t>
            </a:r>
            <a:r>
              <a:rPr dirty="0" smtClean="0" sz="1400" spc="-10" b="1" i="1">
                <a:latin typeface="Arial"/>
                <a:cs typeface="Arial"/>
              </a:rPr>
              <a:t>p</a:t>
            </a:r>
            <a:r>
              <a:rPr dirty="0" smtClean="0" sz="1400" spc="-5" b="1" i="1">
                <a:latin typeface="Arial"/>
                <a:cs typeface="Arial"/>
              </a:rPr>
              <a:t>&lt;0</a:t>
            </a:r>
            <a:r>
              <a:rPr dirty="0" smtClean="0" sz="1400" spc="5" b="1" i="1">
                <a:latin typeface="Arial"/>
                <a:cs typeface="Arial"/>
              </a:rPr>
              <a:t>.</a:t>
            </a:r>
            <a:r>
              <a:rPr dirty="0" smtClean="0" sz="1400" spc="-5" b="1" i="1">
                <a:latin typeface="Arial"/>
                <a:cs typeface="Arial"/>
              </a:rPr>
              <a:t>00</a:t>
            </a:r>
            <a:r>
              <a:rPr dirty="0" smtClean="0" sz="1400" spc="-5" b="1" i="1">
                <a:latin typeface="Arial"/>
                <a:cs typeface="Arial"/>
              </a:rPr>
              <a:t>0</a:t>
            </a:r>
            <a:r>
              <a:rPr dirty="0" smtClean="0" sz="1400" spc="0" b="1" i="1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42"/>
              </a:spcBef>
            </a:pPr>
            <a:endParaRPr sz="1200"/>
          </a:p>
          <a:p>
            <a:pPr algn="ctr">
              <a:lnSpc>
                <a:spcPct val="100000"/>
              </a:lnSpc>
              <a:tabLst>
                <a:tab pos="1327785" algn="l"/>
              </a:tabLst>
            </a:pPr>
            <a:r>
              <a:rPr dirty="0" smtClean="0" sz="1400" spc="-5" b="1" i="1">
                <a:latin typeface="Arial"/>
                <a:cs typeface="Arial"/>
              </a:rPr>
              <a:t>24</a:t>
            </a:r>
            <a:r>
              <a:rPr dirty="0" smtClean="0" sz="1400" spc="0" b="1" i="1">
                <a:latin typeface="Arial"/>
                <a:cs typeface="Arial"/>
              </a:rPr>
              <a:t>0	</a:t>
            </a:r>
            <a:r>
              <a:rPr dirty="0" smtClean="0" sz="1400" spc="-5" b="1" i="1">
                <a:latin typeface="Arial"/>
                <a:cs typeface="Arial"/>
              </a:rPr>
              <a:t>360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34970" y="2375086"/>
            <a:ext cx="175069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i="1">
                <a:solidFill>
                  <a:srgbClr val="C00000"/>
                </a:solidFill>
                <a:latin typeface="Arial"/>
                <a:cs typeface="Arial"/>
              </a:rPr>
              <a:t>Pr</a:t>
            </a:r>
            <a:r>
              <a:rPr dirty="0" smtClean="0" sz="1600" spc="-15" b="1" i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mtClean="0" sz="1600" spc="-10" b="1" i="1">
                <a:solidFill>
                  <a:srgbClr val="C00000"/>
                </a:solidFill>
                <a:latin typeface="Arial"/>
                <a:cs typeface="Arial"/>
              </a:rPr>
              <a:t>ce</a:t>
            </a:r>
            <a:r>
              <a:rPr dirty="0" smtClean="0" sz="1600" spc="-15" b="1" i="1">
                <a:solidFill>
                  <a:srgbClr val="C00000"/>
                </a:solidFill>
                <a:latin typeface="Arial"/>
                <a:cs typeface="Arial"/>
              </a:rPr>
              <a:t>du</a:t>
            </a:r>
            <a:r>
              <a:rPr dirty="0" smtClean="0" sz="1600" spc="-10" b="1" i="1">
                <a:solidFill>
                  <a:srgbClr val="C00000"/>
                </a:solidFill>
                <a:latin typeface="Arial"/>
                <a:cs typeface="Arial"/>
              </a:rPr>
              <a:t>ral</a:t>
            </a:r>
            <a:r>
              <a:rPr dirty="0" smtClean="0" sz="1600" spc="10" b="1" i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mtClean="0" sz="1600" spc="-15" b="1" i="1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dirty="0" smtClean="0" sz="1600" spc="-10" b="1" i="1">
                <a:solidFill>
                  <a:srgbClr val="C00000"/>
                </a:solidFill>
                <a:latin typeface="Arial"/>
                <a:cs typeface="Arial"/>
              </a:rPr>
              <a:t>ail</a:t>
            </a:r>
            <a:r>
              <a:rPr dirty="0" smtClean="0" sz="1600" spc="-15" b="1" i="1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dirty="0" smtClean="0" sz="1600" spc="-10" b="1" i="1">
                <a:solidFill>
                  <a:srgbClr val="C00000"/>
                </a:solidFill>
                <a:latin typeface="Arial"/>
                <a:cs typeface="Arial"/>
              </a:rPr>
              <a:t>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78492" y="1098735"/>
            <a:ext cx="1942464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i="1">
                <a:latin typeface="Arial"/>
                <a:cs typeface="Arial"/>
              </a:rPr>
              <a:t>Pr</a:t>
            </a:r>
            <a:r>
              <a:rPr dirty="0" smtClean="0" sz="1600" spc="-15" b="1" i="1">
                <a:latin typeface="Arial"/>
                <a:cs typeface="Arial"/>
              </a:rPr>
              <a:t>o</a:t>
            </a:r>
            <a:r>
              <a:rPr dirty="0" smtClean="0" sz="1600" spc="-10" b="1" i="1">
                <a:latin typeface="Arial"/>
                <a:cs typeface="Arial"/>
              </a:rPr>
              <a:t>ce</a:t>
            </a:r>
            <a:r>
              <a:rPr dirty="0" smtClean="0" sz="1600" spc="-15" b="1" i="1">
                <a:latin typeface="Arial"/>
                <a:cs typeface="Arial"/>
              </a:rPr>
              <a:t>du</a:t>
            </a:r>
            <a:r>
              <a:rPr dirty="0" smtClean="0" sz="1600" spc="-10" b="1" i="1">
                <a:latin typeface="Arial"/>
                <a:cs typeface="Arial"/>
              </a:rPr>
              <a:t>ral</a:t>
            </a:r>
            <a:r>
              <a:rPr dirty="0" smtClean="0" sz="1600" spc="10" b="1" i="1">
                <a:latin typeface="Arial"/>
                <a:cs typeface="Arial"/>
              </a:rPr>
              <a:t> </a:t>
            </a:r>
            <a:r>
              <a:rPr dirty="0" smtClean="0" sz="1600" spc="-10" b="1" i="1">
                <a:latin typeface="Arial"/>
                <a:cs typeface="Arial"/>
              </a:rPr>
              <a:t>s</a:t>
            </a:r>
            <a:r>
              <a:rPr dirty="0" smtClean="0" sz="1600" spc="-15" b="1" i="1">
                <a:latin typeface="Arial"/>
                <a:cs typeface="Arial"/>
              </a:rPr>
              <a:t>u</a:t>
            </a:r>
            <a:r>
              <a:rPr dirty="0" smtClean="0" sz="1600" spc="-10" b="1" i="1">
                <a:latin typeface="Arial"/>
                <a:cs typeface="Arial"/>
              </a:rPr>
              <a:t>ccess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25875" y="2195281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solidFill>
                  <a:srgbClr val="C00000"/>
                </a:solidFill>
                <a:latin typeface="Arial"/>
                <a:cs typeface="Arial"/>
              </a:rPr>
              <a:t>49</a:t>
            </a:r>
            <a:r>
              <a:rPr dirty="0" smtClean="0" sz="1400" spc="5" b="1" i="1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dirty="0" smtClean="0" sz="1400" spc="-5" b="1" i="1">
                <a:solidFill>
                  <a:srgbClr val="C00000"/>
                </a:solidFill>
                <a:latin typeface="Arial"/>
                <a:cs typeface="Arial"/>
              </a:rPr>
              <a:t>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25875" y="1621664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Arial"/>
                <a:cs typeface="Arial"/>
              </a:rPr>
              <a:t>70</a:t>
            </a:r>
            <a:r>
              <a:rPr dirty="0" smtClean="0" sz="1400" spc="5" b="1" i="1">
                <a:latin typeface="Arial"/>
                <a:cs typeface="Arial"/>
              </a:rPr>
              <a:t>.</a:t>
            </a:r>
            <a:r>
              <a:rPr dirty="0" smtClean="0" sz="1400" spc="-5" b="1" i="1">
                <a:latin typeface="Arial"/>
                <a:cs typeface="Arial"/>
              </a:rPr>
              <a:t>1</a:t>
            </a:r>
            <a:r>
              <a:rPr dirty="0" smtClean="0" sz="1400" spc="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01452" y="4086059"/>
            <a:ext cx="4508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Arial"/>
                <a:cs typeface="Arial"/>
              </a:rPr>
              <a:t>D</a:t>
            </a:r>
            <a:r>
              <a:rPr dirty="0" smtClean="0" sz="1400" spc="-5" b="1" i="1">
                <a:latin typeface="Arial"/>
                <a:cs typeface="Arial"/>
              </a:rPr>
              <a:t>ay</a:t>
            </a:r>
            <a:r>
              <a:rPr dirty="0" smtClean="0" sz="1400" spc="0" b="1" i="1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39677" y="3575701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39825" y="3006363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Arial"/>
                <a:cs typeface="Arial"/>
              </a:rPr>
              <a:t>2</a:t>
            </a:r>
            <a:r>
              <a:rPr dirty="0" smtClean="0" sz="1400" spc="0" b="1" i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39825" y="2451112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Arial"/>
                <a:cs typeface="Arial"/>
              </a:rPr>
              <a:t>4</a:t>
            </a:r>
            <a:r>
              <a:rPr dirty="0" smtClean="0" sz="1400" spc="0" b="1" i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39825" y="1881775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Arial"/>
                <a:cs typeface="Arial"/>
              </a:rPr>
              <a:t>6</a:t>
            </a:r>
            <a:r>
              <a:rPr dirty="0" smtClean="0" sz="1400" spc="0" b="1" i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39825" y="1322958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Arial"/>
                <a:cs typeface="Arial"/>
              </a:rPr>
              <a:t>8</a:t>
            </a:r>
            <a:r>
              <a:rPr dirty="0" smtClean="0" sz="1400" spc="0" b="1" i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41577" y="774956"/>
            <a:ext cx="322580" cy="399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780" marR="12700" indent="-5715">
              <a:lnSpc>
                <a:spcPts val="1540"/>
              </a:lnSpc>
            </a:pPr>
            <a:r>
              <a:rPr dirty="0" smtClean="0" sz="1400" spc="-5" b="1" i="1">
                <a:latin typeface="Arial"/>
                <a:cs typeface="Arial"/>
              </a:rPr>
              <a:t>100</a:t>
            </a:r>
            <a:r>
              <a:rPr dirty="0" smtClean="0" sz="1400" spc="-5" b="1" i="1">
                <a:latin typeface="Arial"/>
                <a:cs typeface="Arial"/>
              </a:rPr>
              <a:t> </a:t>
            </a:r>
            <a:r>
              <a:rPr dirty="0" smtClean="0" sz="1400" spc="0" b="1" i="1">
                <a:latin typeface="Arial"/>
                <a:cs typeface="Arial"/>
              </a:rPr>
              <a:t>(</a:t>
            </a:r>
            <a:r>
              <a:rPr dirty="0" smtClean="0" sz="1400" spc="20" b="1" i="1">
                <a:latin typeface="Arial"/>
                <a:cs typeface="Arial"/>
              </a:rPr>
              <a:t>%</a:t>
            </a:r>
            <a:r>
              <a:rPr dirty="0" smtClean="0" sz="1400" spc="0" b="1" i="1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973516" y="4341208"/>
          <a:ext cx="4884423" cy="428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888"/>
                <a:gridCol w="666865"/>
                <a:gridCol w="706900"/>
                <a:gridCol w="700639"/>
                <a:gridCol w="646121"/>
                <a:gridCol w="665600"/>
                <a:gridCol w="423407"/>
              </a:tblGrid>
              <a:tr h="21982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baseline="5555" sz="1500" b="1" i="1">
                          <a:latin typeface="Arial"/>
                          <a:cs typeface="Arial"/>
                        </a:rPr>
                        <a:t>No</a:t>
                      </a:r>
                      <a:r>
                        <a:rPr dirty="0" smtClean="0" baseline="5555" sz="150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baseline="5555" sz="1500" spc="-7" b="1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baseline="5555" sz="1500" spc="0" b="1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baseline="5555" sz="1500" spc="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baseline="5555" sz="1500" spc="-7" b="1" i="1">
                          <a:latin typeface="Arial"/>
                          <a:cs typeface="Arial"/>
                        </a:rPr>
                        <a:t>ri</a:t>
                      </a:r>
                      <a:r>
                        <a:rPr dirty="0" smtClean="0" baseline="5555" sz="1500" spc="-7" b="1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baseline="5555" sz="1500" spc="0" b="1" i="1"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baseline="5555" sz="1500" spc="179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192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157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140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119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9209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95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82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68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08965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34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9530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26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9209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18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dirty="0" smtClean="0" sz="1000" spc="-5" b="1" i="1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943100">
              <a:lnSpc>
                <a:spcPct val="100000"/>
              </a:lnSpc>
            </a:pPr>
            <a:r>
              <a:rPr dirty="0" smtClean="0" sz="2500" spc="-20" b="1">
                <a:solidFill>
                  <a:srgbClr val="053763"/>
                </a:solidFill>
                <a:latin typeface="Arial"/>
                <a:cs typeface="Arial"/>
              </a:rPr>
              <a:t>Ec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ocardi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o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graphic</a:t>
            </a:r>
            <a:r>
              <a:rPr dirty="0" smtClean="0" sz="2500" spc="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urabili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112264" y="2932176"/>
            <a:ext cx="591312" cy="1089660"/>
          </a:xfrm>
          <a:custGeom>
            <a:avLst/>
            <a:gdLst/>
            <a:ahLst/>
            <a:cxnLst/>
            <a:rect l="l" t="t" r="r" b="b"/>
            <a:pathLst>
              <a:path w="591312" h="1089660">
                <a:moveTo>
                  <a:pt x="591312" y="0"/>
                </a:moveTo>
                <a:lnTo>
                  <a:pt x="0" y="0"/>
                </a:lnTo>
                <a:lnTo>
                  <a:pt x="0" y="1089660"/>
                </a:lnTo>
                <a:lnTo>
                  <a:pt x="591312" y="1089660"/>
                </a:lnTo>
                <a:lnTo>
                  <a:pt x="591312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997707" y="2990088"/>
            <a:ext cx="589788" cy="1031747"/>
          </a:xfrm>
          <a:custGeom>
            <a:avLst/>
            <a:gdLst/>
            <a:ahLst/>
            <a:cxnLst/>
            <a:rect l="l" t="t" r="r" b="b"/>
            <a:pathLst>
              <a:path w="589788" h="1031748">
                <a:moveTo>
                  <a:pt x="589788" y="0"/>
                </a:moveTo>
                <a:lnTo>
                  <a:pt x="0" y="0"/>
                </a:lnTo>
                <a:lnTo>
                  <a:pt x="0" y="1031747"/>
                </a:lnTo>
                <a:lnTo>
                  <a:pt x="589788" y="1031747"/>
                </a:lnTo>
                <a:lnTo>
                  <a:pt x="589788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228344" y="3936491"/>
            <a:ext cx="589788" cy="85343"/>
          </a:xfrm>
          <a:custGeom>
            <a:avLst/>
            <a:gdLst/>
            <a:ahLst/>
            <a:cxnLst/>
            <a:rect l="l" t="t" r="r" b="b"/>
            <a:pathLst>
              <a:path w="589788" h="85344">
                <a:moveTo>
                  <a:pt x="589788" y="0"/>
                </a:moveTo>
                <a:lnTo>
                  <a:pt x="0" y="0"/>
                </a:lnTo>
                <a:lnTo>
                  <a:pt x="0" y="85344"/>
                </a:lnTo>
                <a:lnTo>
                  <a:pt x="589788" y="85344"/>
                </a:lnTo>
                <a:lnTo>
                  <a:pt x="58978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112264" y="1813560"/>
            <a:ext cx="591312" cy="1118615"/>
          </a:xfrm>
          <a:custGeom>
            <a:avLst/>
            <a:gdLst/>
            <a:ahLst/>
            <a:cxnLst/>
            <a:rect l="l" t="t" r="r" b="b"/>
            <a:pathLst>
              <a:path w="591312" h="1118615">
                <a:moveTo>
                  <a:pt x="591312" y="0"/>
                </a:moveTo>
                <a:lnTo>
                  <a:pt x="0" y="0"/>
                </a:lnTo>
                <a:lnTo>
                  <a:pt x="0" y="1118615"/>
                </a:lnTo>
                <a:lnTo>
                  <a:pt x="591312" y="1118615"/>
                </a:lnTo>
                <a:lnTo>
                  <a:pt x="5913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997707" y="1956816"/>
            <a:ext cx="589788" cy="1033271"/>
          </a:xfrm>
          <a:custGeom>
            <a:avLst/>
            <a:gdLst/>
            <a:ahLst/>
            <a:cxnLst/>
            <a:rect l="l" t="t" r="r" b="b"/>
            <a:pathLst>
              <a:path w="589788" h="1033271">
                <a:moveTo>
                  <a:pt x="589788" y="0"/>
                </a:moveTo>
                <a:lnTo>
                  <a:pt x="0" y="0"/>
                </a:lnTo>
                <a:lnTo>
                  <a:pt x="0" y="1033271"/>
                </a:lnTo>
                <a:lnTo>
                  <a:pt x="589788" y="1033271"/>
                </a:lnTo>
                <a:lnTo>
                  <a:pt x="58978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228344" y="2645664"/>
            <a:ext cx="589788" cy="1290828"/>
          </a:xfrm>
          <a:custGeom>
            <a:avLst/>
            <a:gdLst/>
            <a:ahLst/>
            <a:cxnLst/>
            <a:rect l="l" t="t" r="r" b="b"/>
            <a:pathLst>
              <a:path w="589788" h="1290827">
                <a:moveTo>
                  <a:pt x="589788" y="0"/>
                </a:moveTo>
                <a:lnTo>
                  <a:pt x="0" y="0"/>
                </a:lnTo>
                <a:lnTo>
                  <a:pt x="0" y="1290828"/>
                </a:lnTo>
                <a:lnTo>
                  <a:pt x="589788" y="1290828"/>
                </a:lnTo>
                <a:lnTo>
                  <a:pt x="5897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112264" y="1325880"/>
            <a:ext cx="591312" cy="487679"/>
          </a:xfrm>
          <a:custGeom>
            <a:avLst/>
            <a:gdLst/>
            <a:ahLst/>
            <a:cxnLst/>
            <a:rect l="l" t="t" r="r" b="b"/>
            <a:pathLst>
              <a:path w="591312" h="487679">
                <a:moveTo>
                  <a:pt x="591312" y="0"/>
                </a:moveTo>
                <a:lnTo>
                  <a:pt x="0" y="0"/>
                </a:lnTo>
                <a:lnTo>
                  <a:pt x="0" y="487679"/>
                </a:lnTo>
                <a:lnTo>
                  <a:pt x="591312" y="487679"/>
                </a:lnTo>
                <a:lnTo>
                  <a:pt x="59131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997707" y="1354836"/>
            <a:ext cx="589788" cy="601980"/>
          </a:xfrm>
          <a:custGeom>
            <a:avLst/>
            <a:gdLst/>
            <a:ahLst/>
            <a:cxnLst/>
            <a:rect l="l" t="t" r="r" b="b"/>
            <a:pathLst>
              <a:path w="589788" h="601980">
                <a:moveTo>
                  <a:pt x="589788" y="0"/>
                </a:moveTo>
                <a:lnTo>
                  <a:pt x="0" y="0"/>
                </a:lnTo>
                <a:lnTo>
                  <a:pt x="0" y="601980"/>
                </a:lnTo>
                <a:lnTo>
                  <a:pt x="589788" y="601980"/>
                </a:lnTo>
                <a:lnTo>
                  <a:pt x="5897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997707" y="1153667"/>
            <a:ext cx="589788" cy="201167"/>
          </a:xfrm>
          <a:custGeom>
            <a:avLst/>
            <a:gdLst/>
            <a:ahLst/>
            <a:cxnLst/>
            <a:rect l="l" t="t" r="r" b="b"/>
            <a:pathLst>
              <a:path w="589788" h="201167">
                <a:moveTo>
                  <a:pt x="589788" y="0"/>
                </a:moveTo>
                <a:lnTo>
                  <a:pt x="0" y="0"/>
                </a:lnTo>
                <a:lnTo>
                  <a:pt x="0" y="201167"/>
                </a:lnTo>
                <a:lnTo>
                  <a:pt x="589788" y="201167"/>
                </a:lnTo>
                <a:lnTo>
                  <a:pt x="58978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112264" y="1153667"/>
            <a:ext cx="591312" cy="172212"/>
          </a:xfrm>
          <a:custGeom>
            <a:avLst/>
            <a:gdLst/>
            <a:ahLst/>
            <a:cxnLst/>
            <a:rect l="l" t="t" r="r" b="b"/>
            <a:pathLst>
              <a:path w="591312" h="172212">
                <a:moveTo>
                  <a:pt x="591312" y="0"/>
                </a:moveTo>
                <a:lnTo>
                  <a:pt x="0" y="0"/>
                </a:lnTo>
                <a:lnTo>
                  <a:pt x="0" y="172212"/>
                </a:lnTo>
                <a:lnTo>
                  <a:pt x="591312" y="172212"/>
                </a:lnTo>
                <a:lnTo>
                  <a:pt x="59131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228344" y="1153655"/>
            <a:ext cx="589788" cy="1492008"/>
          </a:xfrm>
          <a:custGeom>
            <a:avLst/>
            <a:gdLst/>
            <a:ahLst/>
            <a:cxnLst/>
            <a:rect l="l" t="t" r="r" b="b"/>
            <a:pathLst>
              <a:path w="589788" h="1492008">
                <a:moveTo>
                  <a:pt x="589788" y="0"/>
                </a:moveTo>
                <a:lnTo>
                  <a:pt x="0" y="0"/>
                </a:lnTo>
                <a:lnTo>
                  <a:pt x="0" y="1492008"/>
                </a:lnTo>
                <a:lnTo>
                  <a:pt x="589788" y="1492008"/>
                </a:lnTo>
                <a:lnTo>
                  <a:pt x="58978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080516" y="4021835"/>
            <a:ext cx="2654808" cy="0"/>
          </a:xfrm>
          <a:custGeom>
            <a:avLst/>
            <a:gdLst/>
            <a:ahLst/>
            <a:cxnLst/>
            <a:rect l="l" t="t" r="r" b="b"/>
            <a:pathLst>
              <a:path w="2654808" h="0">
                <a:moveTo>
                  <a:pt x="0" y="0"/>
                </a:moveTo>
                <a:lnTo>
                  <a:pt x="2654808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93499" y="3363231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8620" y="3391939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6217" y="3901365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9802" y="4112838"/>
            <a:ext cx="7086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Ba</a:t>
            </a:r>
            <a:r>
              <a:rPr dirty="0" smtClean="0" sz="1400" spc="-10">
                <a:latin typeface="Arial"/>
                <a:cs typeface="Arial"/>
              </a:rPr>
              <a:t>s</a:t>
            </a:r>
            <a:r>
              <a:rPr dirty="0" smtClean="0" sz="1400" spc="-5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li</a:t>
            </a:r>
            <a:r>
              <a:rPr dirty="0" smtClean="0" sz="1400" spc="-5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63740" y="4247388"/>
            <a:ext cx="1274063" cy="399288"/>
          </a:xfrm>
          <a:custGeom>
            <a:avLst/>
            <a:gdLst/>
            <a:ahLst/>
            <a:cxnLst/>
            <a:rect l="l" t="t" r="r" b="b"/>
            <a:pathLst>
              <a:path w="1274063" h="399288">
                <a:moveTo>
                  <a:pt x="0" y="0"/>
                </a:moveTo>
                <a:lnTo>
                  <a:pt x="1274063" y="0"/>
                </a:lnTo>
                <a:lnTo>
                  <a:pt x="1274063" y="399288"/>
                </a:lnTo>
                <a:lnTo>
                  <a:pt x="0" y="3992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625340" y="4256532"/>
            <a:ext cx="1202436" cy="400812"/>
          </a:xfrm>
          <a:custGeom>
            <a:avLst/>
            <a:gdLst/>
            <a:ahLst/>
            <a:cxnLst/>
            <a:rect l="l" t="t" r="r" b="b"/>
            <a:pathLst>
              <a:path w="1202436" h="400812">
                <a:moveTo>
                  <a:pt x="0" y="0"/>
                </a:moveTo>
                <a:lnTo>
                  <a:pt x="1202436" y="0"/>
                </a:lnTo>
                <a:lnTo>
                  <a:pt x="1202436" y="400812"/>
                </a:lnTo>
                <a:lnTo>
                  <a:pt x="0" y="4008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177598" y="903922"/>
            <a:ext cx="4411345" cy="1534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latin typeface="Arial"/>
                <a:cs typeface="Arial"/>
              </a:rPr>
              <a:t>8</a:t>
            </a:r>
            <a:r>
              <a:rPr dirty="0" smtClean="0" sz="1800" spc="0">
                <a:latin typeface="Arial"/>
                <a:cs typeface="Arial"/>
              </a:rPr>
              <a:t>4</a:t>
            </a:r>
            <a:r>
              <a:rPr dirty="0" smtClean="0" sz="1800" spc="-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y </a:t>
            </a:r>
            <a:r>
              <a:rPr dirty="0" smtClean="0" sz="1800" spc="-10">
                <a:latin typeface="Arial"/>
                <a:cs typeface="Arial"/>
              </a:rPr>
              <a:t>o</a:t>
            </a:r>
            <a:r>
              <a:rPr dirty="0" smtClean="0" sz="1800" spc="-5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-5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-5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pa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ent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99085" indent="-287020">
              <a:lnSpc>
                <a:spcPts val="2155"/>
              </a:lnSpc>
              <a:buClr>
                <a:srgbClr val="082850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1800" spc="-5">
                <a:latin typeface="Arial"/>
                <a:cs typeface="Arial"/>
              </a:rPr>
              <a:t>N</a:t>
            </a:r>
            <a:r>
              <a:rPr dirty="0" smtClean="0" sz="1800" spc="-5">
                <a:latin typeface="Arial"/>
                <a:cs typeface="Arial"/>
              </a:rPr>
              <a:t>Y</a:t>
            </a:r>
            <a:r>
              <a:rPr dirty="0" smtClean="0" sz="1800" spc="-5">
                <a:latin typeface="Arial"/>
                <a:cs typeface="Arial"/>
              </a:rPr>
              <a:t>H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III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–</a:t>
            </a:r>
            <a:r>
              <a:rPr dirty="0" smtClean="0" sz="1800" spc="-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-135">
                <a:latin typeface="Arial"/>
                <a:cs typeface="Arial"/>
              </a:rPr>
              <a:t>Va</a:t>
            </a:r>
            <a:endParaRPr sz="1800">
              <a:latin typeface="Arial"/>
              <a:cs typeface="Arial"/>
            </a:endParaRPr>
          </a:p>
          <a:p>
            <a:pPr marL="298450">
              <a:lnSpc>
                <a:spcPts val="2285"/>
              </a:lnSpc>
            </a:pPr>
            <a:r>
              <a:rPr dirty="0" smtClean="0" sz="1800" spc="-40">
                <a:latin typeface="Arial"/>
                <a:cs typeface="Arial"/>
              </a:rPr>
              <a:t>w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th</a:t>
            </a:r>
            <a:r>
              <a:rPr dirty="0" smtClean="0" sz="1800" spc="3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-5">
                <a:latin typeface="Arial"/>
                <a:cs typeface="Arial"/>
              </a:rPr>
              <a:t>c</a:t>
            </a:r>
            <a:r>
              <a:rPr dirty="0" smtClean="0" sz="1800" spc="-10">
                <a:latin typeface="Arial"/>
                <a:cs typeface="Arial"/>
              </a:rPr>
              <a:t>en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1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0">
                <a:latin typeface="Arial"/>
                <a:cs typeface="Arial"/>
              </a:rPr>
              <a:t>d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15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de</a:t>
            </a:r>
            <a:r>
              <a:rPr dirty="0" smtClean="0" sz="1800" spc="-484">
                <a:latin typeface="Arial"/>
                <a:cs typeface="Arial"/>
              </a:rPr>
              <a:t>c</a:t>
            </a:r>
            <a:r>
              <a:rPr dirty="0" smtClean="0" baseline="-3472" sz="3600" spc="-1477" b="1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800" spc="-25">
                <a:latin typeface="Arial"/>
                <a:cs typeface="Arial"/>
              </a:rPr>
              <a:t>o</a:t>
            </a:r>
            <a:r>
              <a:rPr dirty="0" smtClean="0" baseline="-3472" sz="3600" spc="-2579" b="1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800" spc="0">
                <a:latin typeface="Arial"/>
                <a:cs typeface="Arial"/>
              </a:rPr>
              <a:t>m</a:t>
            </a:r>
            <a:r>
              <a:rPr dirty="0" smtClean="0" sz="1800" spc="-120">
                <a:latin typeface="Arial"/>
                <a:cs typeface="Arial"/>
              </a:rPr>
              <a:t>p</a:t>
            </a:r>
            <a:r>
              <a:rPr dirty="0" smtClean="0" baseline="-3472" sz="3600" spc="-2640" b="1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-240">
                <a:latin typeface="Arial"/>
                <a:cs typeface="Arial"/>
              </a:rPr>
              <a:t>n</a:t>
            </a:r>
            <a:r>
              <a:rPr dirty="0" smtClean="0" baseline="-3472" sz="3600" spc="-1057" b="1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800" spc="0">
                <a:latin typeface="Arial"/>
                <a:cs typeface="Arial"/>
              </a:rPr>
              <a:t>sa</a:t>
            </a:r>
            <a:r>
              <a:rPr dirty="0" smtClean="0" sz="1800" spc="-5">
                <a:latin typeface="Arial"/>
                <a:cs typeface="Arial"/>
              </a:rPr>
              <a:t>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295">
                <a:latin typeface="Arial"/>
                <a:cs typeface="Arial"/>
              </a:rPr>
              <a:t>o</a:t>
            </a:r>
            <a:r>
              <a:rPr dirty="0" smtClean="0" baseline="-3472" sz="3600" spc="-1575" b="1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800" spc="-1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299085" marR="12700" indent="-287020">
              <a:lnSpc>
                <a:spcPct val="100000"/>
              </a:lnSpc>
              <a:spcBef>
                <a:spcPts val="480"/>
              </a:spcBef>
              <a:buClr>
                <a:srgbClr val="082850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1800" spc="-5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tr</a:t>
            </a:r>
            <a:r>
              <a:rPr dirty="0" smtClean="0" sz="1800" spc="-1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ke</a:t>
            </a:r>
            <a:r>
              <a:rPr dirty="0" smtClean="0" sz="1800" spc="-5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2016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15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tr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 f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5">
                <a:latin typeface="Arial"/>
                <a:cs typeface="Arial"/>
              </a:rPr>
              <a:t>l</a:t>
            </a:r>
            <a:r>
              <a:rPr dirty="0" smtClean="0" sz="1800" spc="-5">
                <a:latin typeface="Arial"/>
                <a:cs typeface="Arial"/>
              </a:rPr>
              <a:t>l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on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3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0">
                <a:latin typeface="Arial"/>
                <a:cs typeface="Arial"/>
              </a:rPr>
              <a:t>edu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-10">
                <a:latin typeface="Arial"/>
                <a:cs typeface="Arial"/>
              </a:rPr>
              <a:t>ed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k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dne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1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f</a:t>
            </a:r>
            <a:r>
              <a:rPr dirty="0" smtClean="0" sz="1800" spc="-10">
                <a:latin typeface="Arial"/>
                <a:cs typeface="Arial"/>
              </a:rPr>
              <a:t>un</a:t>
            </a:r>
            <a:r>
              <a:rPr dirty="0" smtClean="0" sz="1800" spc="0">
                <a:latin typeface="Arial"/>
                <a:cs typeface="Arial"/>
              </a:rPr>
              <a:t>ct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-10">
                <a:latin typeface="Arial"/>
                <a:cs typeface="Arial"/>
              </a:rPr>
              <a:t>on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ob</a:t>
            </a:r>
            <a:r>
              <a:rPr dirty="0" smtClean="0" sz="1800" spc="0">
                <a:latin typeface="Arial"/>
                <a:cs typeface="Arial"/>
              </a:rPr>
              <a:t>str</a:t>
            </a:r>
            <a:r>
              <a:rPr dirty="0" smtClean="0" sz="1800" spc="-1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ct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ve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-5">
                <a:latin typeface="Arial"/>
                <a:cs typeface="Arial"/>
              </a:rPr>
              <a:t>l</a:t>
            </a:r>
            <a:r>
              <a:rPr dirty="0" smtClean="0" sz="1800" spc="-10">
                <a:latin typeface="Arial"/>
                <a:cs typeface="Arial"/>
              </a:rPr>
              <a:t>un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-10">
                <a:latin typeface="Arial"/>
                <a:cs typeface="Arial"/>
              </a:rPr>
              <a:t>d</a:t>
            </a:r>
            <a:r>
              <a:rPr dirty="0" smtClean="0" sz="1800" spc="-5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-10">
                <a:latin typeface="Arial"/>
                <a:cs typeface="Arial"/>
              </a:rPr>
              <a:t>ea</a:t>
            </a:r>
            <a:r>
              <a:rPr dirty="0" smtClean="0" sz="1800" spc="0">
                <a:latin typeface="Arial"/>
                <a:cs typeface="Arial"/>
              </a:rPr>
              <a:t>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93499" y="2259148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78620" y="2359536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08556" y="3176899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93677" y="1456227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8798" y="1542350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08735" y="1786097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93855" y="1126536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78976" y="1140800"/>
            <a:ext cx="228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7434" y="3327748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7434" y="2754131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4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17434" y="2180514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6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8652" y="1033281"/>
            <a:ext cx="32258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 algn="ctr" marL="9525">
              <a:lnSpc>
                <a:spcPct val="100000"/>
              </a:lnSpc>
              <a:spcBef>
                <a:spcPts val="100"/>
              </a:spcBef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(%)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3"/>
              </a:spcBef>
            </a:pPr>
            <a:endParaRPr sz="1000"/>
          </a:p>
          <a:p>
            <a:pPr algn="ctr" marL="98425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8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95725" y="4112838"/>
            <a:ext cx="152336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79195" algn="l"/>
              </a:tabLst>
            </a:pPr>
            <a:r>
              <a:rPr dirty="0" smtClean="0" sz="1400" spc="-10">
                <a:latin typeface="Arial"/>
                <a:cs typeface="Arial"/>
              </a:rPr>
              <a:t>D</a:t>
            </a:r>
            <a:r>
              <a:rPr dirty="0" smtClean="0" sz="1400" spc="0">
                <a:latin typeface="Arial"/>
                <a:cs typeface="Arial"/>
              </a:rPr>
              <a:t>i</a:t>
            </a:r>
            <a:r>
              <a:rPr dirty="0" smtClean="0" sz="1400" spc="5">
                <a:latin typeface="Arial"/>
                <a:cs typeface="Arial"/>
              </a:rPr>
              <a:t>s</a:t>
            </a:r>
            <a:r>
              <a:rPr dirty="0" smtClean="0" sz="1400" spc="-10">
                <a:latin typeface="Arial"/>
                <a:cs typeface="Arial"/>
              </a:rPr>
              <a:t>c</a:t>
            </a:r>
            <a:r>
              <a:rPr dirty="0" smtClean="0" sz="1400" spc="-5">
                <a:latin typeface="Arial"/>
                <a:cs typeface="Arial"/>
              </a:rPr>
              <a:t>ha</a:t>
            </a:r>
            <a:r>
              <a:rPr dirty="0" smtClean="0" sz="1400" spc="-15">
                <a:latin typeface="Arial"/>
                <a:cs typeface="Arial"/>
              </a:rPr>
              <a:t>r</a:t>
            </a:r>
            <a:r>
              <a:rPr dirty="0" smtClean="0" sz="1400" spc="-5">
                <a:latin typeface="Arial"/>
                <a:cs typeface="Arial"/>
              </a:rPr>
              <a:t>g</a:t>
            </a:r>
            <a:r>
              <a:rPr dirty="0" smtClean="0" sz="1400" spc="0">
                <a:latin typeface="Arial"/>
                <a:cs typeface="Arial"/>
              </a:rPr>
              <a:t>e	</a:t>
            </a:r>
            <a:r>
              <a:rPr dirty="0" smtClean="0" sz="1400" spc="-10">
                <a:latin typeface="Arial"/>
                <a:cs typeface="Arial"/>
              </a:rPr>
              <a:t>FU</a:t>
            </a:r>
            <a:endParaRPr sz="140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  <a:spcBef>
                <a:spcPts val="330"/>
              </a:spcBef>
            </a:pPr>
            <a:r>
              <a:rPr dirty="0" smtClean="0" sz="180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00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800" spc="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baseline="-7936" sz="2100" spc="-7">
                <a:solidFill>
                  <a:srgbClr val="002E4B"/>
                </a:solidFill>
                <a:latin typeface="Arial"/>
                <a:cs typeface="Arial"/>
              </a:rPr>
              <a:t>72%</a:t>
            </a:r>
            <a:endParaRPr baseline="-7936" sz="2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44763" y="804556"/>
            <a:ext cx="105537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TR G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78250" y="4285357"/>
            <a:ext cx="1045210" cy="31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000" spc="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0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000" spc="5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0" i="1">
                <a:solidFill>
                  <a:srgbClr val="FFFFFF"/>
                </a:solidFill>
                <a:latin typeface="Arial"/>
                <a:cs typeface="Arial"/>
              </a:rPr>
              <a:t>-up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38971" y="4295421"/>
            <a:ext cx="975360" cy="31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i="1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dirty="0" smtClean="0" sz="2000" spc="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0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-5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i="1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55620" y="4404359"/>
            <a:ext cx="544068" cy="524256"/>
          </a:xfrm>
          <a:custGeom>
            <a:avLst/>
            <a:gdLst/>
            <a:ahLst/>
            <a:cxnLst/>
            <a:rect l="l" t="t" r="r" b="b"/>
            <a:pathLst>
              <a:path w="544068" h="524255">
                <a:moveTo>
                  <a:pt x="0" y="0"/>
                </a:moveTo>
                <a:lnTo>
                  <a:pt x="544068" y="0"/>
                </a:lnTo>
                <a:lnTo>
                  <a:pt x="544068" y="524255"/>
                </a:lnTo>
                <a:lnTo>
                  <a:pt x="0" y="5242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139781" y="4658402"/>
            <a:ext cx="3752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≤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7620">
              <a:lnSpc>
                <a:spcPts val="2975"/>
              </a:lnSpc>
            </a:pP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C</a:t>
            </a:r>
            <a:r>
              <a:rPr dirty="0" smtClean="0" sz="2500" spc="-10" b="1">
                <a:solidFill>
                  <a:srgbClr val="053763"/>
                </a:solidFill>
                <a:latin typeface="Arial"/>
                <a:cs typeface="Arial"/>
              </a:rPr>
              <a:t>li</a:t>
            </a:r>
            <a:r>
              <a:rPr dirty="0" smtClean="0" sz="2500" spc="-2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ical</a:t>
            </a:r>
            <a:r>
              <a:rPr dirty="0" smtClean="0" sz="2500" spc="1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53763"/>
                </a:solidFill>
                <a:latin typeface="Arial"/>
                <a:cs typeface="Arial"/>
              </a:rPr>
              <a:t>Improvement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15656" y="4661915"/>
            <a:ext cx="1151139" cy="403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346960" y="3491484"/>
            <a:ext cx="605027" cy="518159"/>
          </a:xfrm>
          <a:custGeom>
            <a:avLst/>
            <a:gdLst/>
            <a:ahLst/>
            <a:cxnLst/>
            <a:rect l="l" t="t" r="r" b="b"/>
            <a:pathLst>
              <a:path w="605027" h="518160">
                <a:moveTo>
                  <a:pt x="0" y="0"/>
                </a:moveTo>
                <a:lnTo>
                  <a:pt x="605027" y="0"/>
                </a:lnTo>
                <a:lnTo>
                  <a:pt x="605027" y="518160"/>
                </a:lnTo>
                <a:lnTo>
                  <a:pt x="0" y="51816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440180" y="3893820"/>
            <a:ext cx="605028" cy="115824"/>
          </a:xfrm>
          <a:custGeom>
            <a:avLst/>
            <a:gdLst/>
            <a:ahLst/>
            <a:cxnLst/>
            <a:rect l="l" t="t" r="r" b="b"/>
            <a:pathLst>
              <a:path w="605028" h="115824">
                <a:moveTo>
                  <a:pt x="605028" y="0"/>
                </a:moveTo>
                <a:lnTo>
                  <a:pt x="0" y="0"/>
                </a:lnTo>
                <a:lnTo>
                  <a:pt x="0" y="115823"/>
                </a:lnTo>
                <a:lnTo>
                  <a:pt x="605028" y="115823"/>
                </a:lnTo>
                <a:lnTo>
                  <a:pt x="60502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346960" y="2022348"/>
            <a:ext cx="605027" cy="1469136"/>
          </a:xfrm>
          <a:custGeom>
            <a:avLst/>
            <a:gdLst/>
            <a:ahLst/>
            <a:cxnLst/>
            <a:rect l="l" t="t" r="r" b="b"/>
            <a:pathLst>
              <a:path w="605027" h="1469136">
                <a:moveTo>
                  <a:pt x="605027" y="0"/>
                </a:moveTo>
                <a:lnTo>
                  <a:pt x="0" y="0"/>
                </a:lnTo>
                <a:lnTo>
                  <a:pt x="0" y="1469136"/>
                </a:lnTo>
                <a:lnTo>
                  <a:pt x="605027" y="1469136"/>
                </a:lnTo>
                <a:lnTo>
                  <a:pt x="6050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440180" y="1937004"/>
            <a:ext cx="605028" cy="1956816"/>
          </a:xfrm>
          <a:custGeom>
            <a:avLst/>
            <a:gdLst/>
            <a:ahLst/>
            <a:cxnLst/>
            <a:rect l="l" t="t" r="r" b="b"/>
            <a:pathLst>
              <a:path w="605028" h="1956816">
                <a:moveTo>
                  <a:pt x="605028" y="0"/>
                </a:moveTo>
                <a:lnTo>
                  <a:pt x="0" y="0"/>
                </a:lnTo>
                <a:lnTo>
                  <a:pt x="0" y="1956816"/>
                </a:lnTo>
                <a:lnTo>
                  <a:pt x="605028" y="1956816"/>
                </a:lnTo>
                <a:lnTo>
                  <a:pt x="60502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346960" y="1158239"/>
            <a:ext cx="605027" cy="864108"/>
          </a:xfrm>
          <a:custGeom>
            <a:avLst/>
            <a:gdLst/>
            <a:ahLst/>
            <a:cxnLst/>
            <a:rect l="l" t="t" r="r" b="b"/>
            <a:pathLst>
              <a:path w="605027" h="864108">
                <a:moveTo>
                  <a:pt x="605027" y="0"/>
                </a:moveTo>
                <a:lnTo>
                  <a:pt x="0" y="0"/>
                </a:lnTo>
                <a:lnTo>
                  <a:pt x="0" y="864108"/>
                </a:lnTo>
                <a:lnTo>
                  <a:pt x="605027" y="864108"/>
                </a:lnTo>
                <a:lnTo>
                  <a:pt x="6050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440180" y="1130808"/>
            <a:ext cx="605028" cy="806195"/>
          </a:xfrm>
          <a:custGeom>
            <a:avLst/>
            <a:gdLst/>
            <a:ahLst/>
            <a:cxnLst/>
            <a:rect l="l" t="t" r="r" b="b"/>
            <a:pathLst>
              <a:path w="605028" h="806195">
                <a:moveTo>
                  <a:pt x="605028" y="0"/>
                </a:moveTo>
                <a:lnTo>
                  <a:pt x="0" y="0"/>
                </a:lnTo>
                <a:lnTo>
                  <a:pt x="0" y="806195"/>
                </a:lnTo>
                <a:lnTo>
                  <a:pt x="605028" y="806195"/>
                </a:lnTo>
                <a:lnTo>
                  <a:pt x="60502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346960" y="1130172"/>
            <a:ext cx="605027" cy="28701"/>
          </a:xfrm>
          <a:custGeom>
            <a:avLst/>
            <a:gdLst/>
            <a:ahLst/>
            <a:cxnLst/>
            <a:rect l="l" t="t" r="r" b="b"/>
            <a:pathLst>
              <a:path w="605027" h="28701">
                <a:moveTo>
                  <a:pt x="0" y="28701"/>
                </a:moveTo>
                <a:lnTo>
                  <a:pt x="605027" y="28701"/>
                </a:lnTo>
                <a:lnTo>
                  <a:pt x="605027" y="0"/>
                </a:lnTo>
                <a:lnTo>
                  <a:pt x="0" y="0"/>
                </a:lnTo>
                <a:lnTo>
                  <a:pt x="0" y="2870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289303" y="4009644"/>
            <a:ext cx="1813560" cy="0"/>
          </a:xfrm>
          <a:custGeom>
            <a:avLst/>
            <a:gdLst/>
            <a:ahLst/>
            <a:cxnLst/>
            <a:rect l="l" t="t" r="r" b="b"/>
            <a:pathLst>
              <a:path w="1813560" h="0">
                <a:moveTo>
                  <a:pt x="0" y="0"/>
                </a:moveTo>
                <a:lnTo>
                  <a:pt x="181356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611043" y="3636525"/>
            <a:ext cx="755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86615" y="2643171"/>
            <a:ext cx="1263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Arial"/>
                <a:cs typeface="Arial"/>
              </a:rPr>
              <a:t>II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3529" y="2801509"/>
            <a:ext cx="1765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III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0760" y="1476859"/>
            <a:ext cx="1765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III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24459" y="3888831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5676" y="3312896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25676" y="2736961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4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25676" y="2161027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6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5676" y="1585092"/>
            <a:ext cx="2241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8</a:t>
            </a:r>
            <a:r>
              <a:rPr dirty="0" smtClean="0" sz="1400" spc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89099" y="4100483"/>
            <a:ext cx="7086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Ba</a:t>
            </a:r>
            <a:r>
              <a:rPr dirty="0" smtClean="0" sz="1400" spc="-10">
                <a:latin typeface="Arial"/>
                <a:cs typeface="Arial"/>
              </a:rPr>
              <a:t>s</a:t>
            </a:r>
            <a:r>
              <a:rPr dirty="0" smtClean="0" sz="1400" spc="-5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li</a:t>
            </a:r>
            <a:r>
              <a:rPr dirty="0" smtClean="0" sz="1400" spc="-5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18858" y="4100483"/>
            <a:ext cx="262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FU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30473" y="2020061"/>
            <a:ext cx="202493" cy="1979608"/>
          </a:xfrm>
          <a:custGeom>
            <a:avLst/>
            <a:gdLst/>
            <a:ahLst/>
            <a:cxnLst/>
            <a:rect l="l" t="t" r="r" b="b"/>
            <a:pathLst>
              <a:path w="202493" h="1979608">
                <a:moveTo>
                  <a:pt x="0" y="0"/>
                </a:moveTo>
                <a:lnTo>
                  <a:pt x="9342" y="1979608"/>
                </a:lnTo>
                <a:lnTo>
                  <a:pt x="29030" y="1979004"/>
                </a:lnTo>
                <a:lnTo>
                  <a:pt x="47264" y="1977825"/>
                </a:lnTo>
                <a:lnTo>
                  <a:pt x="89631" y="1971434"/>
                </a:lnTo>
                <a:lnTo>
                  <a:pt x="107152" y="1004778"/>
                </a:lnTo>
                <a:lnTo>
                  <a:pt x="112539" y="1001284"/>
                </a:lnTo>
                <a:lnTo>
                  <a:pt x="165485" y="991291"/>
                </a:lnTo>
                <a:lnTo>
                  <a:pt x="202493" y="989770"/>
                </a:lnTo>
                <a:lnTo>
                  <a:pt x="182805" y="989166"/>
                </a:lnTo>
                <a:lnTo>
                  <a:pt x="133910" y="984142"/>
                </a:lnTo>
                <a:lnTo>
                  <a:pt x="105511" y="16095"/>
                </a:lnTo>
                <a:lnTo>
                  <a:pt x="101889" y="12813"/>
                </a:lnTo>
                <a:lnTo>
                  <a:pt x="56460" y="2713"/>
                </a:lnTo>
                <a:lnTo>
                  <a:pt x="20230" y="3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30473" y="2020061"/>
            <a:ext cx="202493" cy="1979608"/>
          </a:xfrm>
          <a:custGeom>
            <a:avLst/>
            <a:gdLst/>
            <a:ahLst/>
            <a:cxnLst/>
            <a:rect l="l" t="t" r="r" b="b"/>
            <a:pathLst>
              <a:path w="202493" h="1979608">
                <a:moveTo>
                  <a:pt x="0" y="0"/>
                </a:moveTo>
                <a:lnTo>
                  <a:pt x="39170" y="1245"/>
                </a:lnTo>
                <a:lnTo>
                  <a:pt x="84642" y="7037"/>
                </a:lnTo>
                <a:lnTo>
                  <a:pt x="105918" y="972185"/>
                </a:lnTo>
                <a:lnTo>
                  <a:pt x="107847" y="975557"/>
                </a:lnTo>
                <a:lnTo>
                  <a:pt x="148152" y="986293"/>
                </a:lnTo>
                <a:lnTo>
                  <a:pt x="202493" y="989770"/>
                </a:lnTo>
                <a:lnTo>
                  <a:pt x="183605" y="990176"/>
                </a:lnTo>
                <a:lnTo>
                  <a:pt x="133918" y="995336"/>
                </a:lnTo>
                <a:lnTo>
                  <a:pt x="105918" y="1962023"/>
                </a:lnTo>
                <a:lnTo>
                  <a:pt x="103988" y="1965395"/>
                </a:lnTo>
                <a:lnTo>
                  <a:pt x="63683" y="1976131"/>
                </a:lnTo>
                <a:lnTo>
                  <a:pt x="29030" y="1979004"/>
                </a:lnTo>
                <a:lnTo>
                  <a:pt x="9342" y="1979608"/>
                </a:lnTo>
              </a:path>
            </a:pathLst>
          </a:custGeom>
          <a:ln w="28956">
            <a:solidFill>
              <a:srgbClr val="08285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374285" y="2678629"/>
            <a:ext cx="517525" cy="651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66675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69%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HA</a:t>
            </a:r>
            <a:endParaRPr sz="14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I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II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24400" y="1711452"/>
            <a:ext cx="1923288" cy="1950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828032" y="1711452"/>
            <a:ext cx="879347" cy="1025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528" y="1730700"/>
            <a:ext cx="1881124" cy="1881124"/>
          </a:xfrm>
          <a:custGeom>
            <a:avLst/>
            <a:gdLst/>
            <a:ahLst/>
            <a:cxnLst/>
            <a:rect l="l" t="t" r="r" b="b"/>
            <a:pathLst>
              <a:path w="1881124" h="1881124">
                <a:moveTo>
                  <a:pt x="146418" y="436587"/>
                </a:moveTo>
                <a:lnTo>
                  <a:pt x="119080" y="482499"/>
                </a:lnTo>
                <a:lnTo>
                  <a:pt x="94468" y="529734"/>
                </a:lnTo>
                <a:lnTo>
                  <a:pt x="72618" y="578170"/>
                </a:lnTo>
                <a:lnTo>
                  <a:pt x="53566" y="627684"/>
                </a:lnTo>
                <a:lnTo>
                  <a:pt x="37347" y="678154"/>
                </a:lnTo>
                <a:lnTo>
                  <a:pt x="23997" y="729458"/>
                </a:lnTo>
                <a:lnTo>
                  <a:pt x="13552" y="781473"/>
                </a:lnTo>
                <a:lnTo>
                  <a:pt x="6046" y="834077"/>
                </a:lnTo>
                <a:lnTo>
                  <a:pt x="1517" y="887147"/>
                </a:lnTo>
                <a:lnTo>
                  <a:pt x="0" y="940562"/>
                </a:lnTo>
                <a:lnTo>
                  <a:pt x="3117" y="1017702"/>
                </a:lnTo>
                <a:lnTo>
                  <a:pt x="12310" y="1093125"/>
                </a:lnTo>
                <a:lnTo>
                  <a:pt x="27335" y="1166589"/>
                </a:lnTo>
                <a:lnTo>
                  <a:pt x="47950" y="1237851"/>
                </a:lnTo>
                <a:lnTo>
                  <a:pt x="73914" y="1306670"/>
                </a:lnTo>
                <a:lnTo>
                  <a:pt x="104984" y="1372803"/>
                </a:lnTo>
                <a:lnTo>
                  <a:pt x="140918" y="1436008"/>
                </a:lnTo>
                <a:lnTo>
                  <a:pt x="181474" y="1496044"/>
                </a:lnTo>
                <a:lnTo>
                  <a:pt x="226410" y="1552668"/>
                </a:lnTo>
                <a:lnTo>
                  <a:pt x="275485" y="1605638"/>
                </a:lnTo>
                <a:lnTo>
                  <a:pt x="328455" y="1654713"/>
                </a:lnTo>
                <a:lnTo>
                  <a:pt x="385079" y="1699649"/>
                </a:lnTo>
                <a:lnTo>
                  <a:pt x="445115" y="1740205"/>
                </a:lnTo>
                <a:lnTo>
                  <a:pt x="508320" y="1776139"/>
                </a:lnTo>
                <a:lnTo>
                  <a:pt x="574453" y="1807209"/>
                </a:lnTo>
                <a:lnTo>
                  <a:pt x="643272" y="1833173"/>
                </a:lnTo>
                <a:lnTo>
                  <a:pt x="714534" y="1853788"/>
                </a:lnTo>
                <a:lnTo>
                  <a:pt x="787998" y="1868813"/>
                </a:lnTo>
                <a:lnTo>
                  <a:pt x="863421" y="1878006"/>
                </a:lnTo>
                <a:lnTo>
                  <a:pt x="940562" y="1881124"/>
                </a:lnTo>
                <a:lnTo>
                  <a:pt x="1017702" y="1878006"/>
                </a:lnTo>
                <a:lnTo>
                  <a:pt x="1093125" y="1868813"/>
                </a:lnTo>
                <a:lnTo>
                  <a:pt x="1166589" y="1853788"/>
                </a:lnTo>
                <a:lnTo>
                  <a:pt x="1237851" y="1833173"/>
                </a:lnTo>
                <a:lnTo>
                  <a:pt x="1306670" y="1807209"/>
                </a:lnTo>
                <a:lnTo>
                  <a:pt x="1372803" y="1776139"/>
                </a:lnTo>
                <a:lnTo>
                  <a:pt x="1436008" y="1740205"/>
                </a:lnTo>
                <a:lnTo>
                  <a:pt x="1496044" y="1699649"/>
                </a:lnTo>
                <a:lnTo>
                  <a:pt x="1552668" y="1654713"/>
                </a:lnTo>
                <a:lnTo>
                  <a:pt x="1605638" y="1605638"/>
                </a:lnTo>
                <a:lnTo>
                  <a:pt x="1654713" y="1552668"/>
                </a:lnTo>
                <a:lnTo>
                  <a:pt x="1699649" y="1496044"/>
                </a:lnTo>
                <a:lnTo>
                  <a:pt x="1740205" y="1436008"/>
                </a:lnTo>
                <a:lnTo>
                  <a:pt x="1776139" y="1372803"/>
                </a:lnTo>
                <a:lnTo>
                  <a:pt x="1807209" y="1306670"/>
                </a:lnTo>
                <a:lnTo>
                  <a:pt x="1833173" y="1237851"/>
                </a:lnTo>
                <a:lnTo>
                  <a:pt x="1853788" y="1166589"/>
                </a:lnTo>
                <a:lnTo>
                  <a:pt x="1868813" y="1093125"/>
                </a:lnTo>
                <a:lnTo>
                  <a:pt x="1878006" y="1017702"/>
                </a:lnTo>
                <a:lnTo>
                  <a:pt x="1881124" y="940562"/>
                </a:lnTo>
                <a:lnTo>
                  <a:pt x="940562" y="940562"/>
                </a:lnTo>
                <a:lnTo>
                  <a:pt x="146418" y="436587"/>
                </a:lnTo>
                <a:close/>
              </a:path>
              <a:path w="1881124" h="1881124">
                <a:moveTo>
                  <a:pt x="940562" y="0"/>
                </a:moveTo>
                <a:lnTo>
                  <a:pt x="940562" y="940562"/>
                </a:lnTo>
                <a:lnTo>
                  <a:pt x="1881124" y="940562"/>
                </a:lnTo>
                <a:lnTo>
                  <a:pt x="1878006" y="863421"/>
                </a:lnTo>
                <a:lnTo>
                  <a:pt x="1868813" y="787998"/>
                </a:lnTo>
                <a:lnTo>
                  <a:pt x="1853788" y="714534"/>
                </a:lnTo>
                <a:lnTo>
                  <a:pt x="1833173" y="643272"/>
                </a:lnTo>
                <a:lnTo>
                  <a:pt x="1807209" y="574453"/>
                </a:lnTo>
                <a:lnTo>
                  <a:pt x="1776139" y="508320"/>
                </a:lnTo>
                <a:lnTo>
                  <a:pt x="1740205" y="445115"/>
                </a:lnTo>
                <a:lnTo>
                  <a:pt x="1699649" y="385079"/>
                </a:lnTo>
                <a:lnTo>
                  <a:pt x="1654713" y="328455"/>
                </a:lnTo>
                <a:lnTo>
                  <a:pt x="1605638" y="275485"/>
                </a:lnTo>
                <a:lnTo>
                  <a:pt x="1552668" y="226410"/>
                </a:lnTo>
                <a:lnTo>
                  <a:pt x="1496044" y="181474"/>
                </a:lnTo>
                <a:lnTo>
                  <a:pt x="1436008" y="140918"/>
                </a:lnTo>
                <a:lnTo>
                  <a:pt x="1372803" y="104984"/>
                </a:lnTo>
                <a:lnTo>
                  <a:pt x="1306670" y="73914"/>
                </a:lnTo>
                <a:lnTo>
                  <a:pt x="1237851" y="47950"/>
                </a:lnTo>
                <a:lnTo>
                  <a:pt x="1166589" y="27335"/>
                </a:lnTo>
                <a:lnTo>
                  <a:pt x="1093125" y="12310"/>
                </a:lnTo>
                <a:lnTo>
                  <a:pt x="1017702" y="3117"/>
                </a:lnTo>
                <a:lnTo>
                  <a:pt x="940562" y="0"/>
                </a:lnTo>
                <a:close/>
              </a:path>
            </a:pathLst>
          </a:custGeom>
          <a:solidFill>
            <a:srgbClr val="0828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870948" y="1730695"/>
            <a:ext cx="794143" cy="940562"/>
          </a:xfrm>
          <a:custGeom>
            <a:avLst/>
            <a:gdLst/>
            <a:ahLst/>
            <a:cxnLst/>
            <a:rect l="l" t="t" r="r" b="b"/>
            <a:pathLst>
              <a:path w="794143" h="940562">
                <a:moveTo>
                  <a:pt x="794143" y="0"/>
                </a:moveTo>
                <a:lnTo>
                  <a:pt x="746025" y="1228"/>
                </a:lnTo>
                <a:lnTo>
                  <a:pt x="698320" y="4884"/>
                </a:lnTo>
                <a:lnTo>
                  <a:pt x="651109" y="10924"/>
                </a:lnTo>
                <a:lnTo>
                  <a:pt x="604469" y="19305"/>
                </a:lnTo>
                <a:lnTo>
                  <a:pt x="558478" y="29985"/>
                </a:lnTo>
                <a:lnTo>
                  <a:pt x="513216" y="42919"/>
                </a:lnTo>
                <a:lnTo>
                  <a:pt x="468761" y="58065"/>
                </a:lnTo>
                <a:lnTo>
                  <a:pt x="425191" y="75380"/>
                </a:lnTo>
                <a:lnTo>
                  <a:pt x="382585" y="94820"/>
                </a:lnTo>
                <a:lnTo>
                  <a:pt x="341021" y="116343"/>
                </a:lnTo>
                <a:lnTo>
                  <a:pt x="300579" y="139904"/>
                </a:lnTo>
                <a:lnTo>
                  <a:pt x="261336" y="165461"/>
                </a:lnTo>
                <a:lnTo>
                  <a:pt x="223371" y="192971"/>
                </a:lnTo>
                <a:lnTo>
                  <a:pt x="186763" y="222390"/>
                </a:lnTo>
                <a:lnTo>
                  <a:pt x="151590" y="253676"/>
                </a:lnTo>
                <a:lnTo>
                  <a:pt x="117930" y="286785"/>
                </a:lnTo>
                <a:lnTo>
                  <a:pt x="85863" y="321673"/>
                </a:lnTo>
                <a:lnTo>
                  <a:pt x="55466" y="358299"/>
                </a:lnTo>
                <a:lnTo>
                  <a:pt x="26819" y="396618"/>
                </a:lnTo>
                <a:lnTo>
                  <a:pt x="0" y="436587"/>
                </a:lnTo>
                <a:lnTo>
                  <a:pt x="794143" y="940562"/>
                </a:lnTo>
                <a:lnTo>
                  <a:pt x="794143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749540" y="1748028"/>
            <a:ext cx="1011935" cy="1068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824471" y="1748028"/>
            <a:ext cx="1933955" cy="19354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792442" y="1767027"/>
            <a:ext cx="925690" cy="976472"/>
          </a:xfrm>
          <a:custGeom>
            <a:avLst/>
            <a:gdLst/>
            <a:ahLst/>
            <a:cxnLst/>
            <a:rect l="l" t="t" r="r" b="b"/>
            <a:pathLst>
              <a:path w="925690" h="976472">
                <a:moveTo>
                  <a:pt x="0" y="0"/>
                </a:moveTo>
                <a:lnTo>
                  <a:pt x="0" y="925690"/>
                </a:lnTo>
                <a:lnTo>
                  <a:pt x="924294" y="976472"/>
                </a:lnTo>
                <a:lnTo>
                  <a:pt x="924905" y="963784"/>
                </a:lnTo>
                <a:lnTo>
                  <a:pt x="925341" y="951091"/>
                </a:lnTo>
                <a:lnTo>
                  <a:pt x="925603" y="938393"/>
                </a:lnTo>
                <a:lnTo>
                  <a:pt x="925690" y="925690"/>
                </a:lnTo>
                <a:lnTo>
                  <a:pt x="922621" y="849770"/>
                </a:lnTo>
                <a:lnTo>
                  <a:pt x="913574" y="775540"/>
                </a:lnTo>
                <a:lnTo>
                  <a:pt x="898786" y="703238"/>
                </a:lnTo>
                <a:lnTo>
                  <a:pt x="878497" y="633102"/>
                </a:lnTo>
                <a:lnTo>
                  <a:pt x="852944" y="565372"/>
                </a:lnTo>
                <a:lnTo>
                  <a:pt x="822365" y="500285"/>
                </a:lnTo>
                <a:lnTo>
                  <a:pt x="786999" y="438078"/>
                </a:lnTo>
                <a:lnTo>
                  <a:pt x="747084" y="378992"/>
                </a:lnTo>
                <a:lnTo>
                  <a:pt x="702858" y="323263"/>
                </a:lnTo>
                <a:lnTo>
                  <a:pt x="654559" y="271130"/>
                </a:lnTo>
                <a:lnTo>
                  <a:pt x="602426" y="222832"/>
                </a:lnTo>
                <a:lnTo>
                  <a:pt x="546698" y="178606"/>
                </a:lnTo>
                <a:lnTo>
                  <a:pt x="487611" y="138691"/>
                </a:lnTo>
                <a:lnTo>
                  <a:pt x="425405" y="103325"/>
                </a:lnTo>
                <a:lnTo>
                  <a:pt x="360317" y="72746"/>
                </a:lnTo>
                <a:lnTo>
                  <a:pt x="292587" y="47192"/>
                </a:lnTo>
                <a:lnTo>
                  <a:pt x="222452" y="26903"/>
                </a:lnTo>
                <a:lnTo>
                  <a:pt x="150150" y="12115"/>
                </a:lnTo>
                <a:lnTo>
                  <a:pt x="75920" y="3068"/>
                </a:lnTo>
                <a:lnTo>
                  <a:pt x="0" y="0"/>
                </a:lnTo>
                <a:close/>
              </a:path>
            </a:pathLst>
          </a:custGeom>
          <a:solidFill>
            <a:srgbClr val="0828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866880" y="1767025"/>
            <a:ext cx="1849428" cy="1851256"/>
          </a:xfrm>
          <a:custGeom>
            <a:avLst/>
            <a:gdLst/>
            <a:ahLst/>
            <a:cxnLst/>
            <a:rect l="l" t="t" r="r" b="b"/>
            <a:pathLst>
              <a:path w="1849428" h="1851256">
                <a:moveTo>
                  <a:pt x="925566" y="0"/>
                </a:moveTo>
                <a:lnTo>
                  <a:pt x="852931" y="2814"/>
                </a:lnTo>
                <a:lnTo>
                  <a:pt x="781776" y="11123"/>
                </a:lnTo>
                <a:lnTo>
                  <a:pt x="712319" y="24722"/>
                </a:lnTo>
                <a:lnTo>
                  <a:pt x="644776" y="43406"/>
                </a:lnTo>
                <a:lnTo>
                  <a:pt x="579364" y="66973"/>
                </a:lnTo>
                <a:lnTo>
                  <a:pt x="516302" y="95217"/>
                </a:lnTo>
                <a:lnTo>
                  <a:pt x="455805" y="127935"/>
                </a:lnTo>
                <a:lnTo>
                  <a:pt x="398092" y="164923"/>
                </a:lnTo>
                <a:lnTo>
                  <a:pt x="343380" y="205977"/>
                </a:lnTo>
                <a:lnTo>
                  <a:pt x="291885" y="250893"/>
                </a:lnTo>
                <a:lnTo>
                  <a:pt x="243826" y="299466"/>
                </a:lnTo>
                <a:lnTo>
                  <a:pt x="199418" y="351494"/>
                </a:lnTo>
                <a:lnTo>
                  <a:pt x="158880" y="406771"/>
                </a:lnTo>
                <a:lnTo>
                  <a:pt x="122429" y="465095"/>
                </a:lnTo>
                <a:lnTo>
                  <a:pt x="90281" y="526260"/>
                </a:lnTo>
                <a:lnTo>
                  <a:pt x="62655" y="590063"/>
                </a:lnTo>
                <a:lnTo>
                  <a:pt x="39767" y="656300"/>
                </a:lnTo>
                <a:lnTo>
                  <a:pt x="21834" y="724767"/>
                </a:lnTo>
                <a:lnTo>
                  <a:pt x="9075" y="795260"/>
                </a:lnTo>
                <a:lnTo>
                  <a:pt x="1705" y="867575"/>
                </a:lnTo>
                <a:lnTo>
                  <a:pt x="0" y="943538"/>
                </a:lnTo>
                <a:lnTo>
                  <a:pt x="4367" y="1018191"/>
                </a:lnTo>
                <a:lnTo>
                  <a:pt x="14585" y="1091279"/>
                </a:lnTo>
                <a:lnTo>
                  <a:pt x="30430" y="1162550"/>
                </a:lnTo>
                <a:lnTo>
                  <a:pt x="51679" y="1231751"/>
                </a:lnTo>
                <a:lnTo>
                  <a:pt x="78110" y="1298630"/>
                </a:lnTo>
                <a:lnTo>
                  <a:pt x="109500" y="1362933"/>
                </a:lnTo>
                <a:lnTo>
                  <a:pt x="145626" y="1424409"/>
                </a:lnTo>
                <a:lnTo>
                  <a:pt x="186264" y="1482804"/>
                </a:lnTo>
                <a:lnTo>
                  <a:pt x="231194" y="1537866"/>
                </a:lnTo>
                <a:lnTo>
                  <a:pt x="280190" y="1589342"/>
                </a:lnTo>
                <a:lnTo>
                  <a:pt x="333032" y="1636979"/>
                </a:lnTo>
                <a:lnTo>
                  <a:pt x="389495" y="1680525"/>
                </a:lnTo>
                <a:lnTo>
                  <a:pt x="449358" y="1719726"/>
                </a:lnTo>
                <a:lnTo>
                  <a:pt x="512397" y="1754330"/>
                </a:lnTo>
                <a:lnTo>
                  <a:pt x="578390" y="1784085"/>
                </a:lnTo>
                <a:lnTo>
                  <a:pt x="647113" y="1808737"/>
                </a:lnTo>
                <a:lnTo>
                  <a:pt x="718344" y="1828034"/>
                </a:lnTo>
                <a:lnTo>
                  <a:pt x="791860" y="1841723"/>
                </a:lnTo>
                <a:lnTo>
                  <a:pt x="867438" y="1849551"/>
                </a:lnTo>
                <a:lnTo>
                  <a:pt x="943402" y="1851256"/>
                </a:lnTo>
                <a:lnTo>
                  <a:pt x="1018054" y="1846889"/>
                </a:lnTo>
                <a:lnTo>
                  <a:pt x="1091142" y="1836671"/>
                </a:lnTo>
                <a:lnTo>
                  <a:pt x="1162413" y="1820826"/>
                </a:lnTo>
                <a:lnTo>
                  <a:pt x="1231615" y="1799577"/>
                </a:lnTo>
                <a:lnTo>
                  <a:pt x="1298494" y="1773146"/>
                </a:lnTo>
                <a:lnTo>
                  <a:pt x="1362798" y="1741756"/>
                </a:lnTo>
                <a:lnTo>
                  <a:pt x="1424274" y="1705630"/>
                </a:lnTo>
                <a:lnTo>
                  <a:pt x="1482669" y="1664992"/>
                </a:lnTo>
                <a:lnTo>
                  <a:pt x="1537732" y="1620062"/>
                </a:lnTo>
                <a:lnTo>
                  <a:pt x="1589208" y="1571065"/>
                </a:lnTo>
                <a:lnTo>
                  <a:pt x="1636846" y="1518224"/>
                </a:lnTo>
                <a:lnTo>
                  <a:pt x="1680392" y="1461760"/>
                </a:lnTo>
                <a:lnTo>
                  <a:pt x="1719594" y="1401898"/>
                </a:lnTo>
                <a:lnTo>
                  <a:pt x="1754199" y="1338859"/>
                </a:lnTo>
                <a:lnTo>
                  <a:pt x="1783955" y="1272866"/>
                </a:lnTo>
                <a:lnTo>
                  <a:pt x="1808608" y="1204143"/>
                </a:lnTo>
                <a:lnTo>
                  <a:pt x="1827907" y="1132912"/>
                </a:lnTo>
                <a:lnTo>
                  <a:pt x="1841597" y="1059396"/>
                </a:lnTo>
                <a:lnTo>
                  <a:pt x="1849428" y="983818"/>
                </a:lnTo>
                <a:lnTo>
                  <a:pt x="925566" y="925690"/>
                </a:lnTo>
                <a:lnTo>
                  <a:pt x="925566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6504449" y="1484136"/>
            <a:ext cx="1449705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-5" b="1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400" spc="0" b="1" i="1">
                <a:solidFill>
                  <a:srgbClr val="FFFFFF"/>
                </a:solidFill>
                <a:latin typeface="Arial"/>
                <a:cs typeface="Arial"/>
              </a:rPr>
              <a:t>R Gr</a:t>
            </a:r>
            <a:r>
              <a:rPr dirty="0" smtClean="0" sz="2400" spc="-5" b="1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-665" b="1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baseline="32407" sz="2700" spc="-667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400" spc="-890" b="1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baseline="32407" sz="2700" spc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endParaRPr baseline="32407" sz="27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7095" y="1419265"/>
            <a:ext cx="1955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IV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26893" y="1009157"/>
            <a:ext cx="3225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65861" y="790287"/>
            <a:ext cx="129794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NYH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6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48468" y="828880"/>
            <a:ext cx="1929764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140"/>
              </a:lnSpc>
            </a:pP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iph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34575" y="1353517"/>
            <a:ext cx="87249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ba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81031" y="2852676"/>
            <a:ext cx="48133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FFFFFF"/>
                </a:solidFill>
                <a:latin typeface="Arial"/>
                <a:cs typeface="Arial"/>
              </a:rPr>
              <a:t>84%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79147" y="2194765"/>
            <a:ext cx="48133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FFFFFF"/>
                </a:solidFill>
                <a:latin typeface="Arial"/>
                <a:cs typeface="Arial"/>
              </a:rPr>
              <a:t>26%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66588" y="3729228"/>
            <a:ext cx="2656331" cy="414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760720" y="3720084"/>
            <a:ext cx="2066543" cy="480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492496" y="3755135"/>
            <a:ext cx="2549652" cy="307847"/>
          </a:xfrm>
          <a:custGeom>
            <a:avLst/>
            <a:gdLst/>
            <a:ahLst/>
            <a:cxnLst/>
            <a:rect l="l" t="t" r="r" b="b"/>
            <a:pathLst>
              <a:path w="2549652" h="307848">
                <a:moveTo>
                  <a:pt x="0" y="0"/>
                </a:moveTo>
                <a:lnTo>
                  <a:pt x="2549652" y="0"/>
                </a:lnTo>
                <a:lnTo>
                  <a:pt x="2549652" y="307847"/>
                </a:lnTo>
                <a:lnTo>
                  <a:pt x="0" y="307847"/>
                </a:lnTo>
                <a:lnTo>
                  <a:pt x="0" y="0"/>
                </a:lnTo>
                <a:close/>
              </a:path>
            </a:pathLst>
          </a:custGeom>
          <a:solidFill>
            <a:srgbClr val="0828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880672" y="3794902"/>
            <a:ext cx="17722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phe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ede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66588" y="4056888"/>
            <a:ext cx="2656331" cy="414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638800" y="4047744"/>
            <a:ext cx="2311907" cy="4800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492496" y="4082796"/>
            <a:ext cx="2549652" cy="307847"/>
          </a:xfrm>
          <a:custGeom>
            <a:avLst/>
            <a:gdLst/>
            <a:ahLst/>
            <a:cxnLst/>
            <a:rect l="l" t="t" r="r" b="b"/>
            <a:pathLst>
              <a:path w="2549652" h="307848">
                <a:moveTo>
                  <a:pt x="0" y="0"/>
                </a:moveTo>
                <a:lnTo>
                  <a:pt x="2549652" y="0"/>
                </a:lnTo>
                <a:lnTo>
                  <a:pt x="2549652" y="307847"/>
                </a:lnTo>
                <a:lnTo>
                  <a:pt x="0" y="307847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758720" y="4122494"/>
            <a:ext cx="20173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hou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phe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ede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79295" y="4401228"/>
            <a:ext cx="982344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001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91757" y="1671286"/>
            <a:ext cx="982344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8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002E4B"/>
                </a:solidFill>
                <a:latin typeface="Arial"/>
                <a:cs typeface="Arial"/>
              </a:rPr>
              <a:t>001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jzuccardy</dc:creator>
  <dc:title>The Detrimental Impact of Chronic Renal Insufficiency</dc:title>
  <dcterms:created xsi:type="dcterms:W3CDTF">2018-09-23T12:12:28Z</dcterms:created>
  <dcterms:modified xsi:type="dcterms:W3CDTF">2018-09-23T12:12:28Z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2018-09-22T00:00:00Z</vt:filetime>
  </property>
  <property fmtid="{D5CDD505-2E9C-101B-9397-08002B2CF9AE}" pid="3" name="LastSaved">
    <vt:filetime>2018-09-23T00:00:00Z</vt:filetime>
  </property>
</Properties>
</file>