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41"/>
  </p:notesMasterIdLst>
  <p:sldIdLst>
    <p:sldId id="256" r:id="rId4"/>
    <p:sldId id="298" r:id="rId5"/>
    <p:sldId id="842" r:id="rId6"/>
    <p:sldId id="798" r:id="rId7"/>
    <p:sldId id="799" r:id="rId8"/>
    <p:sldId id="810" r:id="rId9"/>
    <p:sldId id="811" r:id="rId10"/>
    <p:sldId id="812" r:id="rId11"/>
    <p:sldId id="832" r:id="rId12"/>
    <p:sldId id="830" r:id="rId13"/>
    <p:sldId id="831" r:id="rId14"/>
    <p:sldId id="800" r:id="rId15"/>
    <p:sldId id="807" r:id="rId16"/>
    <p:sldId id="801" r:id="rId17"/>
    <p:sldId id="809" r:id="rId18"/>
    <p:sldId id="814" r:id="rId19"/>
    <p:sldId id="815" r:id="rId20"/>
    <p:sldId id="824" r:id="rId21"/>
    <p:sldId id="834" r:id="rId22"/>
    <p:sldId id="822" r:id="rId23"/>
    <p:sldId id="835" r:id="rId24"/>
    <p:sldId id="836" r:id="rId25"/>
    <p:sldId id="837" r:id="rId26"/>
    <p:sldId id="838" r:id="rId27"/>
    <p:sldId id="825" r:id="rId28"/>
    <p:sldId id="839" r:id="rId29"/>
    <p:sldId id="840" r:id="rId30"/>
    <p:sldId id="841" r:id="rId31"/>
    <p:sldId id="826" r:id="rId32"/>
    <p:sldId id="827" r:id="rId33"/>
    <p:sldId id="828" r:id="rId34"/>
    <p:sldId id="806" r:id="rId35"/>
    <p:sldId id="805" r:id="rId36"/>
    <p:sldId id="803" r:id="rId37"/>
    <p:sldId id="843" r:id="rId38"/>
    <p:sldId id="813" r:id="rId39"/>
    <p:sldId id="83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9440391-2660-7A42-BF7D-AAF0E03BBCC8}">
          <p14:sldIdLst>
            <p14:sldId id="256"/>
            <p14:sldId id="298"/>
            <p14:sldId id="842"/>
          </p14:sldIdLst>
        </p14:section>
        <p14:section name="Background and Rationale" id="{90B1EE47-918B-B746-9B53-03CC73726715}">
          <p14:sldIdLst>
            <p14:sldId id="798"/>
            <p14:sldId id="799"/>
            <p14:sldId id="810"/>
            <p14:sldId id="811"/>
            <p14:sldId id="812"/>
            <p14:sldId id="832"/>
            <p14:sldId id="830"/>
            <p14:sldId id="831"/>
          </p14:sldIdLst>
        </p14:section>
        <p14:section name="Methods" id="{596EBA9D-A5BF-F54B-90DE-B4E0E7431D4D}">
          <p14:sldIdLst>
            <p14:sldId id="800"/>
            <p14:sldId id="807"/>
            <p14:sldId id="801"/>
            <p14:sldId id="809"/>
            <p14:sldId id="814"/>
            <p14:sldId id="815"/>
          </p14:sldIdLst>
        </p14:section>
        <p14:section name="Results" id="{BB1EC970-E788-364B-B715-340948BBEDB2}">
          <p14:sldIdLst>
            <p14:sldId id="824"/>
            <p14:sldId id="834"/>
            <p14:sldId id="822"/>
            <p14:sldId id="835"/>
            <p14:sldId id="836"/>
            <p14:sldId id="837"/>
            <p14:sldId id="838"/>
            <p14:sldId id="825"/>
            <p14:sldId id="839"/>
            <p14:sldId id="840"/>
            <p14:sldId id="841"/>
            <p14:sldId id="826"/>
            <p14:sldId id="827"/>
            <p14:sldId id="828"/>
          </p14:sldIdLst>
        </p14:section>
        <p14:section name="Discussion and Limitations" id="{4B86AD47-6118-C341-8B52-FCFDA071ED96}">
          <p14:sldIdLst>
            <p14:sldId id="806"/>
          </p14:sldIdLst>
        </p14:section>
        <p14:section name="Conclusions and Thanks" id="{7EDF58B9-5B64-AD47-915C-AA0336DB6958}">
          <p14:sldIdLst>
            <p14:sldId id="805"/>
            <p14:sldId id="803"/>
            <p14:sldId id="843"/>
            <p14:sldId id="813"/>
            <p14:sldId id="8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4"/>
    <p:restoredTop sz="86407"/>
  </p:normalViewPr>
  <p:slideViewPr>
    <p:cSldViewPr snapToGrid="0" snapToObjects="1">
      <p:cViewPr varScale="1">
        <p:scale>
          <a:sx n="77" d="100"/>
          <a:sy n="77" d="100"/>
        </p:scale>
        <p:origin x="192" y="864"/>
      </p:cViewPr>
      <p:guideLst>
        <p:guide orient="horz" pos="117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7594050743664E-2"/>
          <c:y val="0.1316963973123384"/>
          <c:w val="0.89019685039370078"/>
          <c:h val="0.557833983707458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Young (18-40)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Sheet1!$B$4:$B$18</c:f>
              <c:strCache>
                <c:ptCount val="15"/>
                <c:pt idx="0">
                  <c:v>Australia</c:v>
                </c:pt>
                <c:pt idx="1">
                  <c:v>China</c:v>
                </c:pt>
                <c:pt idx="2">
                  <c:v>Japan</c:v>
                </c:pt>
                <c:pt idx="3">
                  <c:v>S.Korea</c:v>
                </c:pt>
                <c:pt idx="4">
                  <c:v>Philipinnes</c:v>
                </c:pt>
                <c:pt idx="5">
                  <c:v>India</c:v>
                </c:pt>
                <c:pt idx="6">
                  <c:v>Iran</c:v>
                </c:pt>
                <c:pt idx="7">
                  <c:v>Argentina</c:v>
                </c:pt>
                <c:pt idx="8">
                  <c:v>Brazil</c:v>
                </c:pt>
                <c:pt idx="9">
                  <c:v>Nigeria</c:v>
                </c:pt>
                <c:pt idx="10">
                  <c:v>Canada</c:v>
                </c:pt>
                <c:pt idx="11">
                  <c:v>USA</c:v>
                </c:pt>
                <c:pt idx="12">
                  <c:v>Mexico</c:v>
                </c:pt>
                <c:pt idx="13">
                  <c:v>Italy</c:v>
                </c:pt>
                <c:pt idx="14">
                  <c:v>UK</c:v>
                </c:pt>
              </c:strCache>
            </c:strRef>
          </c:cat>
          <c:val>
            <c:numRef>
              <c:f>Sheet1!$E$4:$E$18</c:f>
              <c:numCache>
                <c:formatCode>General</c:formatCode>
                <c:ptCount val="15"/>
                <c:pt idx="0">
                  <c:v>42</c:v>
                </c:pt>
                <c:pt idx="1">
                  <c:v>64</c:v>
                </c:pt>
                <c:pt idx="2">
                  <c:v>104</c:v>
                </c:pt>
                <c:pt idx="3">
                  <c:v>41</c:v>
                </c:pt>
                <c:pt idx="4">
                  <c:v>40</c:v>
                </c:pt>
                <c:pt idx="5">
                  <c:v>81</c:v>
                </c:pt>
                <c:pt idx="6">
                  <c:v>77</c:v>
                </c:pt>
                <c:pt idx="7">
                  <c:v>40</c:v>
                </c:pt>
                <c:pt idx="8">
                  <c:v>42</c:v>
                </c:pt>
                <c:pt idx="9">
                  <c:v>42</c:v>
                </c:pt>
                <c:pt idx="10">
                  <c:v>40</c:v>
                </c:pt>
                <c:pt idx="11">
                  <c:v>79</c:v>
                </c:pt>
                <c:pt idx="12">
                  <c:v>41</c:v>
                </c:pt>
                <c:pt idx="13">
                  <c:v>81</c:v>
                </c:pt>
                <c:pt idx="1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99-0D41-B7F2-693A2D727DA6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Middle (41-65)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Sheet1!$B$4:$B$18</c:f>
              <c:strCache>
                <c:ptCount val="15"/>
                <c:pt idx="0">
                  <c:v>Australia</c:v>
                </c:pt>
                <c:pt idx="1">
                  <c:v>China</c:v>
                </c:pt>
                <c:pt idx="2">
                  <c:v>Japan</c:v>
                </c:pt>
                <c:pt idx="3">
                  <c:v>S.Korea</c:v>
                </c:pt>
                <c:pt idx="4">
                  <c:v>Philipinnes</c:v>
                </c:pt>
                <c:pt idx="5">
                  <c:v>India</c:v>
                </c:pt>
                <c:pt idx="6">
                  <c:v>Iran</c:v>
                </c:pt>
                <c:pt idx="7">
                  <c:v>Argentina</c:v>
                </c:pt>
                <c:pt idx="8">
                  <c:v>Brazil</c:v>
                </c:pt>
                <c:pt idx="9">
                  <c:v>Nigeria</c:v>
                </c:pt>
                <c:pt idx="10">
                  <c:v>Canada</c:v>
                </c:pt>
                <c:pt idx="11">
                  <c:v>USA</c:v>
                </c:pt>
                <c:pt idx="12">
                  <c:v>Mexico</c:v>
                </c:pt>
                <c:pt idx="13">
                  <c:v>Italy</c:v>
                </c:pt>
                <c:pt idx="14">
                  <c:v>UK</c:v>
                </c:pt>
              </c:strCache>
            </c:strRef>
          </c:cat>
          <c:val>
            <c:numRef>
              <c:f>Sheet1!$H$4:$H$18</c:f>
              <c:numCache>
                <c:formatCode>General</c:formatCode>
                <c:ptCount val="15"/>
                <c:pt idx="0">
                  <c:v>30</c:v>
                </c:pt>
                <c:pt idx="1">
                  <c:v>36</c:v>
                </c:pt>
                <c:pt idx="2">
                  <c:v>73</c:v>
                </c:pt>
                <c:pt idx="3">
                  <c:v>31</c:v>
                </c:pt>
                <c:pt idx="4">
                  <c:v>30</c:v>
                </c:pt>
                <c:pt idx="5">
                  <c:v>85</c:v>
                </c:pt>
                <c:pt idx="6">
                  <c:v>50</c:v>
                </c:pt>
                <c:pt idx="7">
                  <c:v>32</c:v>
                </c:pt>
                <c:pt idx="8">
                  <c:v>36</c:v>
                </c:pt>
                <c:pt idx="9">
                  <c:v>36</c:v>
                </c:pt>
                <c:pt idx="10">
                  <c:v>31</c:v>
                </c:pt>
                <c:pt idx="11">
                  <c:v>63</c:v>
                </c:pt>
                <c:pt idx="12">
                  <c:v>30</c:v>
                </c:pt>
                <c:pt idx="13">
                  <c:v>60</c:v>
                </c:pt>
                <c:pt idx="1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99-0D41-B7F2-693A2D727DA6}"/>
            </c:ext>
          </c:extLst>
        </c:ser>
        <c:ser>
          <c:idx val="2"/>
          <c:order val="2"/>
          <c:tx>
            <c:strRef>
              <c:f>Sheet1!$I$2</c:f>
              <c:strCache>
                <c:ptCount val="1"/>
                <c:pt idx="0">
                  <c:v>Old (&gt;65)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Sheet1!$B$4:$B$18</c:f>
              <c:strCache>
                <c:ptCount val="15"/>
                <c:pt idx="0">
                  <c:v>Australia</c:v>
                </c:pt>
                <c:pt idx="1">
                  <c:v>China</c:v>
                </c:pt>
                <c:pt idx="2">
                  <c:v>Japan</c:v>
                </c:pt>
                <c:pt idx="3">
                  <c:v>S.Korea</c:v>
                </c:pt>
                <c:pt idx="4">
                  <c:v>Philipinnes</c:v>
                </c:pt>
                <c:pt idx="5">
                  <c:v>India</c:v>
                </c:pt>
                <c:pt idx="6">
                  <c:v>Iran</c:v>
                </c:pt>
                <c:pt idx="7">
                  <c:v>Argentina</c:v>
                </c:pt>
                <c:pt idx="8">
                  <c:v>Brazil</c:v>
                </c:pt>
                <c:pt idx="9">
                  <c:v>Nigeria</c:v>
                </c:pt>
                <c:pt idx="10">
                  <c:v>Canada</c:v>
                </c:pt>
                <c:pt idx="11">
                  <c:v>USA</c:v>
                </c:pt>
                <c:pt idx="12">
                  <c:v>Mexico</c:v>
                </c:pt>
                <c:pt idx="13">
                  <c:v>Italy</c:v>
                </c:pt>
                <c:pt idx="14">
                  <c:v>UK</c:v>
                </c:pt>
              </c:strCache>
            </c:strRef>
          </c:cat>
          <c:val>
            <c:numRef>
              <c:f>Sheet1!$K$4:$K$18</c:f>
              <c:numCache>
                <c:formatCode>General</c:formatCode>
                <c:ptCount val="15"/>
                <c:pt idx="0">
                  <c:v>29</c:v>
                </c:pt>
                <c:pt idx="1">
                  <c:v>31</c:v>
                </c:pt>
                <c:pt idx="2">
                  <c:v>53</c:v>
                </c:pt>
                <c:pt idx="3">
                  <c:v>30</c:v>
                </c:pt>
                <c:pt idx="4">
                  <c:v>30</c:v>
                </c:pt>
                <c:pt idx="5">
                  <c:v>61</c:v>
                </c:pt>
                <c:pt idx="6">
                  <c:v>32</c:v>
                </c:pt>
                <c:pt idx="7">
                  <c:v>30</c:v>
                </c:pt>
                <c:pt idx="8">
                  <c:v>34</c:v>
                </c:pt>
                <c:pt idx="9">
                  <c:v>29</c:v>
                </c:pt>
                <c:pt idx="10">
                  <c:v>32</c:v>
                </c:pt>
                <c:pt idx="11">
                  <c:v>30</c:v>
                </c:pt>
                <c:pt idx="12">
                  <c:v>31</c:v>
                </c:pt>
                <c:pt idx="13">
                  <c:v>37</c:v>
                </c:pt>
                <c:pt idx="1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99-0D41-B7F2-693A2D727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2982064"/>
        <c:axId val="322980424"/>
      </c:barChart>
      <c:catAx>
        <c:axId val="32298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980424"/>
        <c:crosses val="autoZero"/>
        <c:auto val="1"/>
        <c:lblAlgn val="ctr"/>
        <c:lblOffset val="100"/>
        <c:noMultiLvlLbl val="0"/>
      </c:catAx>
      <c:valAx>
        <c:axId val="322980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98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875945209413654"/>
          <c:y val="5.0748184817509548E-2"/>
          <c:w val="0.18893553218839923"/>
          <c:h val="0.220231348804264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96635-D5A2-0D47-90B1-130C7E8A7268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D0D56-8636-FF43-9CD6-1FC8CDE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01EB-08C2-D342-BBC7-DC183EC92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BD592-47BA-2A4D-BD1D-3C7803CA3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1004F-E839-2044-B7A2-2FED9E4D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AE88-6BCD-9E4C-8C7B-22CBD80D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CABA5-84CC-4A44-B4CC-CAA6A7D5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4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E15C-BF26-B44C-A9D9-FCCB4E4A0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ED07A-5328-7C4E-9423-1102A077D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438B9-4228-BD40-AF56-66144439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6E2B-5647-0E4C-911C-850597C0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8D8E7-91EE-C74E-9893-DD12C557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8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32862-897C-0947-A8E8-036295668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65E7A-69BA-AF40-AED4-029F5FB32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1DA0-6288-A244-A2F3-60A2396D4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4F0CD-1E40-0446-A986-246331AC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4ADD0-D541-F049-9777-2FCBCE5E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01EB-08C2-D342-BBC7-DC183EC92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BD592-47BA-2A4D-BD1D-3C7803CA3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1004F-E839-2044-B7A2-2FED9E4D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AE88-6BCD-9E4C-8C7B-22CBD80D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CABA5-84CC-4A44-B4CC-CAA6A7D5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2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8FD3-7E93-EB4D-9650-9CAE2A67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5F4DA-678E-C743-B0DC-F66CECD73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63E95-EBAF-0E47-9715-6B04F20B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926C-D9B2-8849-BB5F-414F2099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DF8EB-50ED-4847-BD68-D19AE2C6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368D-B7D6-1745-BCC1-D1BCF8F1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71D8A-1635-4542-A28F-56A26B2D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E689-F98F-9C43-A7DB-203F41DF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39AF3-134E-8C4B-8DF8-E2109381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34260-B8AA-D14A-B267-F7972CEF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1119-769B-174E-8A29-55934B92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A1D2-B44C-D24F-BF73-635767218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79B74-9000-8D4B-A0B6-330318F39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2F500-B379-C045-A934-0A5D905C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4CE8-DABD-FF45-B593-1BB5EA02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1B10C-998C-1A4E-B790-599A2728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42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8086-D0BF-5B49-B3F5-63B9721D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964-9406-A745-A69E-66444F096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F6666-F424-0943-B565-7D4309BC4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E0BB6-0962-1348-BC74-383238E00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289CB-AD8C-C547-9BB8-E9D6FDC82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0A7F9-BB4E-2944-A527-C54462BE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EF6A97-5B4C-8442-8EE8-B5B6BBB6B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85387-AF32-0246-B815-F3C4C971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3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AC00-0F27-4D49-A36D-5D3EF496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10571-05AC-F34E-8D48-38AAFFE7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DDE6F-1281-3F40-BE6C-72A32795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C190-27A3-AD4E-8E5C-A79E8954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90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7B331-CF5A-7544-8624-F513B86F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7311F-481E-6548-8BC2-831B7428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F5011-224D-0D4A-A3C5-8BF037A4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16E2-F544-C947-A058-D6073A3C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F686-6BA4-1640-B03C-C6F071091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53BD7-D071-8D44-A4DE-793C5A7E1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5050A-6165-6F4B-8465-48B87867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87C44-EC64-F740-A71F-D9CEB5BC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CC7C2-76B6-A042-86AE-B35D684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5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8FD3-7E93-EB4D-9650-9CAE2A67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5F4DA-678E-C743-B0DC-F66CECD73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63E95-EBAF-0E47-9715-6B04F20B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926C-D9B2-8849-BB5F-414F2099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DF8EB-50ED-4847-BD68-D19AE2C6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9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CC4E-A4F2-1F40-ACE3-2B052A64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3ED5A-DFD2-4942-8778-1567568C2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63251-9268-1B4B-BEB7-50D33A48C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2DE0-3991-4C4E-805A-68E8EC60F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65291-873C-504C-8D72-AC81CE81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9B93E-8BC5-D14E-81B8-AF32A4DB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24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E15C-BF26-B44C-A9D9-FCCB4E4A0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ED07A-5328-7C4E-9423-1102A077D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438B9-4228-BD40-AF56-66144439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6E2B-5647-0E4C-911C-850597C0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8D8E7-91EE-C74E-9893-DD12C557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72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32862-897C-0947-A8E8-036295668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65E7A-69BA-AF40-AED4-029F5FB32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1DA0-6288-A244-A2F3-60A2396D4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4F0CD-1E40-0446-A986-246331AC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4ADD0-D541-F049-9777-2FCBCE5E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5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CD56-777E-C44B-BADA-5FFB187E3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7D166-4CD3-1F44-BC49-67703F48B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17D2-C6BA-5F4E-849A-31DD8314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F268C-18FB-014B-932A-83F8D662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EA0D-35A9-4C4C-BFCD-68360F45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4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1A2B-10F9-AE43-B71A-E24D1B64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ED77-BE21-A044-AB86-3C48DB1FA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B2E7-6A16-E142-9102-8C03BF38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F955D-66A1-084F-91B4-92AF38E4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3D83-8023-1640-9FDF-D1A4556D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5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B1C1E-F600-164E-BECB-DAE67799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FA804-4283-6D4A-A06D-7E33888C2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9AEB-FAAE-8243-89D4-6A817536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55EB-53F9-1641-A42C-32ADADF8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B2226-0087-CC4F-A5F9-BBD8D3FA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3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52A7-44AC-8347-B8CA-A0EB8A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24101-448C-3947-AEE4-1274023BB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53A02-9B1F-284E-B948-2242E7B45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8189D-1843-184D-84A1-590AF923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0E8D0-8A99-B346-8114-38060495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9DF7C-2153-674F-848B-84D3C34E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07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E4393-994F-AE4B-AF24-30A33647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6F463-1AFB-A14C-B53C-C587E24EE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F614C-8EAE-EB4A-82A2-C1AF8892E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31CF9-5168-1243-882C-F1E81D5C1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29248-522B-DC4A-A087-0EA805020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3470D-737C-9F49-BEC4-A023C25B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FB94F-D78A-1441-A59E-5B02E068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3DE7B6-FBF3-9D40-944E-BE11BFEB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4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6CED-A0E8-2F40-9268-107D2187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587DC-415D-D34F-8237-4E72975C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A1C16-BFE1-8443-8BC5-3A79D099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4F515-CC2C-6E44-8A73-226A40B3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1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A8BC9-7707-9A4A-A388-1A1577BB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E14C2-0B9D-F340-A99C-BED930EA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A49EF-B71E-D142-986A-C862D9A6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368D-B7D6-1745-BCC1-D1BCF8F1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71D8A-1635-4542-A28F-56A26B2D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E689-F98F-9C43-A7DB-203F41DF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39AF3-134E-8C4B-8DF8-E2109381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34260-B8AA-D14A-B267-F7972CEF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0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E944-19B0-A84C-A8AC-357D0749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3F08E-2BB6-8745-A33C-807DC355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FB3FFC-E1CE-DD42-ADA3-96E721099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9CEE9-08B6-3A43-B024-7CEE48DA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A8CB7-9AD4-8C47-9D54-F26CDEC1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1FF51-54DD-4F43-8B27-F638F69F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87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14E1-E5FC-B044-B3A2-3CACEDFD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E718D-A407-AF43-9AEC-866EC76FC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F47CA-7CC3-A64A-B089-99FE3507C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A75DF-10C8-F84E-BC95-6EEB7628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6BD0D-B321-4147-827A-718AB7AF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92904-CD2A-3847-88A5-EDE2ADA2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16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FBB9-93CF-D042-B8D2-08EEB1D9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50491-E796-A844-81E6-DD404FD4E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51700-1107-8642-8A23-9A5A0D16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8BD10-ECAB-9E4C-B5E9-F832C4BA8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BE678-8E64-4C44-AB32-C758DCC3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75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5953A-D240-F749-94A8-94698EDECD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54C0F-8B76-D749-B916-2DF982FCF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16927-1205-0045-B4A9-28596B8F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F723A-A30E-2347-AC1E-DF99CBC0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FFF4-44C1-5F43-B2E3-D5E56E8D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1119-769B-174E-8A29-55934B92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A1D2-B44C-D24F-BF73-635767218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79B74-9000-8D4B-A0B6-330318F39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2F500-B379-C045-A934-0A5D905C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4CE8-DABD-FF45-B593-1BB5EA02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1B10C-998C-1A4E-B790-599A2728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2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8086-D0BF-5B49-B3F5-63B9721D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964-9406-A745-A69E-66444F096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F6666-F424-0943-B565-7D4309BC4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E0BB6-0962-1348-BC74-383238E00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289CB-AD8C-C547-9BB8-E9D6FDC82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0A7F9-BB4E-2944-A527-C54462BE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EF6A97-5B4C-8442-8EE8-B5B6BBB6B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85387-AF32-0246-B815-F3C4C971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AC00-0F27-4D49-A36D-5D3EF496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10571-05AC-F34E-8D48-38AAFFE7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DDE6F-1281-3F40-BE6C-72A32795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C190-27A3-AD4E-8E5C-A79E8954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7B331-CF5A-7544-8624-F513B86F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7311F-481E-6548-8BC2-831B7428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F5011-224D-0D4A-A3C5-8BF037A4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16E2-F544-C947-A058-D6073A3C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F686-6BA4-1640-B03C-C6F071091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53BD7-D071-8D44-A4DE-793C5A7E1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5050A-6165-6F4B-8465-48B87867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87C44-EC64-F740-A71F-D9CEB5BC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CC7C2-76B6-A042-86AE-B35D684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7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CC4E-A4F2-1F40-ACE3-2B052A64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3ED5A-DFD2-4942-8778-1567568C2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63251-9268-1B4B-BEB7-50D33A48C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2DE0-3991-4C4E-805A-68E8EC60F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65291-873C-504C-8D72-AC81CE81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9B93E-8BC5-D14E-81B8-AF32A4DB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C9A74-680C-3D47-AF6E-1DDF1987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B5015-75B1-F843-80CE-3413D01E1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B090A-DE85-B74E-B6D0-9B0FA204C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5AC1D-F8B8-054C-9346-DD1F15AD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57B5-8932-8E48-8C3D-C31C525FB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C9A74-680C-3D47-AF6E-1DDF1987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B5015-75B1-F843-80CE-3413D01E1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B090A-DE85-B74E-B6D0-9B0FA204C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42D1-E05A-1642-BADD-F8D08FDEAC1D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5AC1D-F8B8-054C-9346-DD1F15AD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57B5-8932-8E48-8C3D-C31C525FB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C4F8-60CA-764F-8824-F3F9AEB59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8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641A5-A078-FB46-86FD-71669A0A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CF835-E4C3-8341-A824-EA8550837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2CE36-2997-6343-B896-381F95A4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87F0F-4812-2841-B9C7-D223AD9CA84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0352C-7FFA-9441-999E-9DD8997DB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18CA2-DBCC-BA47-808F-4B1279B18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B4109-2346-2C4C-B29D-82858D8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6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EA7F6A20-C718-5D41-813B-FDF1DD80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919" t="9905" r="6229"/>
          <a:stretch>
            <a:fillRect/>
          </a:stretch>
        </p:blipFill>
        <p:spPr bwMode="auto">
          <a:xfrm>
            <a:off x="9621981" y="4658455"/>
            <a:ext cx="2439991" cy="112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>
            <a:cxnSpLocks/>
          </p:cNvCxnSpPr>
          <p:nvPr/>
        </p:nvCxnSpPr>
        <p:spPr>
          <a:xfrm>
            <a:off x="1646539" y="6097194"/>
            <a:ext cx="9637553" cy="3354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C997C50-759D-4D6C-A427-B6C110FB092A}"/>
              </a:ext>
            </a:extLst>
          </p:cNvPr>
          <p:cNvGrpSpPr/>
          <p:nvPr/>
        </p:nvGrpSpPr>
        <p:grpSpPr>
          <a:xfrm>
            <a:off x="515389" y="3540330"/>
            <a:ext cx="11414557" cy="117266"/>
            <a:chOff x="1359918" y="1186543"/>
            <a:chExt cx="10570028" cy="9664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95633B-7E5A-D14E-AF78-D33278C3668E}"/>
                </a:ext>
              </a:extLst>
            </p:cNvPr>
            <p:cNvCxnSpPr>
              <a:cxnSpLocks/>
            </p:cNvCxnSpPr>
            <p:nvPr/>
          </p:nvCxnSpPr>
          <p:spPr>
            <a:xfrm>
              <a:off x="1359918" y="1283187"/>
              <a:ext cx="10570028" cy="0"/>
            </a:xfrm>
            <a:prstGeom prst="line">
              <a:avLst/>
            </a:prstGeom>
            <a:ln w="38100">
              <a:solidFill>
                <a:srgbClr val="B5D4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B76D66-10DE-F042-87CC-483E55FB0AA2}"/>
                </a:ext>
              </a:extLst>
            </p:cNvPr>
            <p:cNvCxnSpPr/>
            <p:nvPr/>
          </p:nvCxnSpPr>
          <p:spPr>
            <a:xfrm>
              <a:off x="1359918" y="1186543"/>
              <a:ext cx="10570028" cy="0"/>
            </a:xfrm>
            <a:prstGeom prst="line">
              <a:avLst/>
            </a:prstGeom>
            <a:ln w="76200">
              <a:solidFill>
                <a:srgbClr val="B5D4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814" y="2584102"/>
            <a:ext cx="10082007" cy="965539"/>
          </a:xfrm>
          <a:effectLst/>
        </p:spPr>
        <p:txBody>
          <a:bodyPr>
            <a:noAutofit/>
          </a:bodyPr>
          <a:lstStyle/>
          <a:p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Similarities and Differences in Left Ventricular Size and Function Among Races and Nationalities.</a:t>
            </a:r>
            <a:b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WASE Normal Values Study</a:t>
            </a:r>
            <a:endParaRPr lang="en-US" sz="3600" dirty="0"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7055E4-6F23-0C4F-8D15-FC3F8D0F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044972" y="5750530"/>
            <a:ext cx="1072301" cy="107230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3D0E615-4012-4638-9AED-4339CBDA45FA}"/>
              </a:ext>
            </a:extLst>
          </p:cNvPr>
          <p:cNvSpPr txBox="1">
            <a:spLocks/>
          </p:cNvSpPr>
          <p:nvPr/>
        </p:nvSpPr>
        <p:spPr>
          <a:xfrm>
            <a:off x="2011580" y="3966413"/>
            <a:ext cx="840102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Federico M Asch, MD, FASE, FACC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B549BA-F935-4408-B197-D2C0F00D7182}"/>
              </a:ext>
            </a:extLst>
          </p:cNvPr>
          <p:cNvGrpSpPr/>
          <p:nvPr/>
        </p:nvGrpSpPr>
        <p:grpSpPr>
          <a:xfrm rot="5400000">
            <a:off x="-135352" y="2562655"/>
            <a:ext cx="3377318" cy="82060"/>
            <a:chOff x="1359918" y="1186543"/>
            <a:chExt cx="10570035" cy="9664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A88C1E-045D-4422-B163-20DD8DFCE82C}"/>
                </a:ext>
              </a:extLst>
            </p:cNvPr>
            <p:cNvCxnSpPr/>
            <p:nvPr/>
          </p:nvCxnSpPr>
          <p:spPr>
            <a:xfrm>
              <a:off x="1359918" y="1186543"/>
              <a:ext cx="10570028" cy="0"/>
            </a:xfrm>
            <a:prstGeom prst="line">
              <a:avLst/>
            </a:prstGeom>
            <a:ln w="76200">
              <a:solidFill>
                <a:srgbClr val="B5D4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3BFAA-0B16-4952-89AB-D35C9451E17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61662" y="-3985106"/>
              <a:ext cx="0" cy="10536583"/>
            </a:xfrm>
            <a:prstGeom prst="line">
              <a:avLst/>
            </a:prstGeom>
            <a:ln w="38100">
              <a:solidFill>
                <a:srgbClr val="B5D4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582F883A-4C51-4021-AB8D-5525386D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750" y="4548238"/>
            <a:ext cx="8486220" cy="153479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Director, CV Core labs and Cardiac Imaging Research</a:t>
            </a:r>
          </a:p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MedStar Heart and Vascular Institute</a:t>
            </a:r>
          </a:p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MedStar Health Research Institute</a:t>
            </a:r>
          </a:p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Washington, DC - USA</a:t>
            </a:r>
          </a:p>
          <a:p>
            <a:pPr algn="l"/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BFB904-61B2-9141-8A3E-40C0D0A22592}"/>
              </a:ext>
            </a:extLst>
          </p:cNvPr>
          <p:cNvSpPr txBox="1"/>
          <p:nvPr/>
        </p:nvSpPr>
        <p:spPr>
          <a:xfrm>
            <a:off x="2534886" y="6251171"/>
            <a:ext cx="8565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ESC Scientific Sessions, Paris. Sept 2</a:t>
            </a:r>
            <a:r>
              <a:rPr lang="en-US" sz="2400" baseline="30000" dirty="0"/>
              <a:t>nd</a:t>
            </a:r>
            <a:r>
              <a:rPr lang="en-US" sz="2400" dirty="0"/>
              <a:t> 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50AA0-A424-304A-899A-98EF8CB4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97" y="233393"/>
            <a:ext cx="1510117" cy="16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1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of need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r>
              <a:rPr lang="en-US" sz="2800" b="1" dirty="0"/>
              <a:t>Hence, there is still a need for standardizing the interpretation of cardiac measurements across different ethnic/racial groups and regions around the world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042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Aims of the WASE Study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463034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/>
              <a:t>To provide a set of “normal values” in a large cohort of healthy adult individuals (multi race, nationality) using available new imaging technologies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/>
              <a:t>To understand how cardiac chamber dimensions, shape and function are </a:t>
            </a:r>
            <a:r>
              <a:rPr lang="en-US" sz="2800" b="1" dirty="0">
                <a:solidFill>
                  <a:srgbClr val="002060"/>
                </a:solidFill>
              </a:rPr>
              <a:t>similar or dissimilar </a:t>
            </a:r>
            <a:r>
              <a:rPr lang="en-US" sz="2800" b="1" dirty="0"/>
              <a:t>among patients from different countries, races, ethnicities.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/>
              <a:t>In this First WASE report, we focus on LV size and function, analyzed by 2D echo.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769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WASE study Design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512917"/>
            <a:ext cx="10605607" cy="4870298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Prospective, Observational, Cross-sectional, International</a:t>
            </a:r>
          </a:p>
          <a:p>
            <a:pPr algn="l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Prospective Enrollment of 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Adult Healthy Volunteers 			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100 per center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Evenly distributed by age and gender</a:t>
            </a:r>
          </a:p>
          <a:p>
            <a:pPr algn="l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Biospecimen: 	Single Echocardiogram. 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Standard acquisition and analysis (ASE Guidelines)</a:t>
            </a:r>
          </a:p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Basic clinical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634A2F-E2AE-6E4A-8946-E3D78A62D905}"/>
              </a:ext>
            </a:extLst>
          </p:cNvPr>
          <p:cNvSpPr txBox="1"/>
          <p:nvPr/>
        </p:nvSpPr>
        <p:spPr>
          <a:xfrm>
            <a:off x="1371600" y="6488668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Asch FM, Lang R et al. Rationale and Design of the WASE Study. J Am </a:t>
            </a:r>
            <a:r>
              <a:rPr lang="en-US" dirty="0" err="1"/>
              <a:t>Soc</a:t>
            </a:r>
            <a:r>
              <a:rPr lang="en-US" dirty="0"/>
              <a:t> </a:t>
            </a:r>
            <a:r>
              <a:rPr lang="en-US" dirty="0" err="1"/>
              <a:t>Echocardiogr</a:t>
            </a:r>
            <a:r>
              <a:rPr lang="en-US" dirty="0"/>
              <a:t>, Jan 2019</a:t>
            </a:r>
          </a:p>
        </p:txBody>
      </p:sp>
    </p:spTree>
    <p:extLst>
      <p:ext uri="{BB962C8B-B14F-4D97-AF65-F5344CB8AC3E}">
        <p14:creationId xmlns:p14="http://schemas.microsoft.com/office/powerpoint/2010/main" val="332275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24"/>
            <a:ext cx="10515600" cy="1325563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383" y="1542994"/>
            <a:ext cx="5770418" cy="5032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Criteria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≥ 18 years old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BP &lt; 140/90 mmHg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BMI 20-30 kg/m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  #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≤ mild valvular 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E1283-D59A-C84A-BA83-BD24CCB35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39241"/>
            <a:ext cx="5181600" cy="4874433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Exclusion Criteria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Cardiac, Lung or Kidney disease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 of (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or receiving drugs for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Hypertension*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Dyslipidemia*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Pregnant women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Competitive athletes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 of alcoholism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191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kumimoji="1" lang="en-US" altLang="ja-JP" sz="4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centers in 15 countries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2" name="Picture 2" descr="N:\CoreLab\Echo\WASE\Tatsuya's files\WASE Protocol (Jan. 2018)\WASE enrolling centers and PIs\WASE Normal Values Study(19 centers, 15 countries)(Blue) (Final 01092019).png">
            <a:extLst>
              <a:ext uri="{FF2B5EF4-FFF2-40B4-BE49-F238E27FC236}">
                <a16:creationId xmlns:a16="http://schemas.microsoft.com/office/drawing/2014/main" id="{EB6485D1-5015-614D-8A37-E4323B02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541" y="1692776"/>
            <a:ext cx="8741092" cy="4708824"/>
          </a:xfrm>
          <a:prstGeom prst="rect">
            <a:avLst/>
          </a:prstGeom>
          <a:noFill/>
        </p:spPr>
      </p:pic>
      <p:sp>
        <p:nvSpPr>
          <p:cNvPr id="13" name="正方形/長方形 8">
            <a:extLst>
              <a:ext uri="{FF2B5EF4-FFF2-40B4-BE49-F238E27FC236}">
                <a16:creationId xmlns:a16="http://schemas.microsoft.com/office/drawing/2014/main" id="{5AB28695-C773-4442-BA8B-C5D45A421675}"/>
              </a:ext>
            </a:extLst>
          </p:cNvPr>
          <p:cNvSpPr/>
          <p:nvPr/>
        </p:nvSpPr>
        <p:spPr>
          <a:xfrm>
            <a:off x="9459378" y="1314087"/>
            <a:ext cx="1831707" cy="5334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Argentina,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Australia,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Brazil,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Canada,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China, 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India, x2 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Iran,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Italy, x2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Japan, x2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Mexico,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Nigeria,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Philippines,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South Korea,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United Kingdom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US Chicago,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Helvetica"/>
                <a:cs typeface="Helvetica"/>
              </a:rPr>
              <a:t>US Seattle</a:t>
            </a:r>
            <a:endParaRPr kumimoji="1" lang="ja-JP" altLang="en-US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8131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analysis </a:t>
            </a:r>
            <a:r>
              <a:rPr lang="mr-IN" sz="4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CORE LABS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/>
              <a:t>MedStar Health (2D and strain)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University of Chicago (3D)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5485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1" y="-17253"/>
            <a:ext cx="10957823" cy="1325563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analysis (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TOMTEC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(ASE/EACVI Guidelines)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u="sng" dirty="0"/>
              <a:t>Left Ventricular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174A9-5802-9A42-A63B-D3A4E2CF6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75"/>
            <a:ext cx="5157787" cy="3684588"/>
          </a:xfrm>
        </p:spPr>
        <p:txBody>
          <a:bodyPr/>
          <a:lstStyle/>
          <a:p>
            <a:r>
              <a:rPr lang="en-US" dirty="0"/>
              <a:t>Dimensions (2D, </a:t>
            </a:r>
            <a:r>
              <a:rPr lang="en-US" dirty="0" err="1"/>
              <a:t>plax</a:t>
            </a:r>
            <a:r>
              <a:rPr lang="en-US" dirty="0"/>
              <a:t>)</a:t>
            </a:r>
          </a:p>
          <a:p>
            <a:r>
              <a:rPr lang="en-US" dirty="0"/>
              <a:t>Mass</a:t>
            </a:r>
          </a:p>
          <a:p>
            <a:r>
              <a:rPr lang="en-US" dirty="0"/>
              <a:t>Volumes (biplane MOD)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BB0AA-DBA9-E04D-B8A2-541964A42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u="sng" dirty="0"/>
              <a:t>Left Ventricular Function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EB667-CEA2-3242-A19F-4BA4B0739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75"/>
            <a:ext cx="5757746" cy="3684588"/>
          </a:xfrm>
        </p:spPr>
        <p:txBody>
          <a:bodyPr/>
          <a:lstStyle/>
          <a:p>
            <a:r>
              <a:rPr lang="en-US" dirty="0"/>
              <a:t>EF (biplane MOD)</a:t>
            </a:r>
          </a:p>
          <a:p>
            <a:r>
              <a:rPr lang="en-US" dirty="0"/>
              <a:t>Global longitudinal strain (2, 3, 4 </a:t>
            </a:r>
            <a:r>
              <a:rPr lang="en-US" dirty="0" err="1"/>
              <a:t>ch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121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Stats – Normal range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Includes 95% of healthy individuals</a:t>
            </a:r>
            <a:r>
              <a:rPr lang="en-US" sz="2800" dirty="0"/>
              <a:t>, for each subgroup of data</a:t>
            </a:r>
          </a:p>
          <a:p>
            <a:pPr algn="l"/>
            <a:r>
              <a:rPr lang="en-US" sz="2800" dirty="0"/>
              <a:t>	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	Mean </a:t>
            </a:r>
            <a:r>
              <a:rPr lang="en-US" sz="2800" u="sng" dirty="0"/>
              <a:t>+</a:t>
            </a:r>
            <a:r>
              <a:rPr lang="en-US" sz="2800" dirty="0"/>
              <a:t> SD x 1.96 (normal distribution)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	Mean </a:t>
            </a:r>
            <a:r>
              <a:rPr lang="en-US" sz="2800" u="sng" dirty="0"/>
              <a:t>+</a:t>
            </a:r>
            <a:r>
              <a:rPr lang="en-US" sz="2800" dirty="0"/>
              <a:t> SD x 1.96 of log-transformed (non-normal distribution)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	2.5-97.5 percentile (non-normal)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4496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514213"/>
            <a:ext cx="11143653" cy="793523"/>
          </a:xfrm>
          <a:effectLst/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Demographic Characteristics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N=2008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FC1EF0-EFD6-3F49-8A16-B48038763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044353"/>
              </p:ext>
            </p:extLst>
          </p:nvPr>
        </p:nvGraphicFramePr>
        <p:xfrm>
          <a:off x="2011681" y="1466062"/>
          <a:ext cx="8204647" cy="501861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954384">
                  <a:extLst>
                    <a:ext uri="{9D8B030D-6E8A-4147-A177-3AD203B41FA5}">
                      <a16:colId xmlns:a16="http://schemas.microsoft.com/office/drawing/2014/main" val="1028250971"/>
                    </a:ext>
                  </a:extLst>
                </a:gridCol>
                <a:gridCol w="3250263">
                  <a:extLst>
                    <a:ext uri="{9D8B030D-6E8A-4147-A177-3AD203B41FA5}">
                      <a16:colId xmlns:a16="http://schemas.microsoft.com/office/drawing/2014/main" val="2420748681"/>
                    </a:ext>
                  </a:extLst>
                </a:gridCol>
              </a:tblGrid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Age, </a:t>
                      </a:r>
                      <a:r>
                        <a:rPr lang="en-US" sz="2400" dirty="0" err="1">
                          <a:effectLst/>
                        </a:rPr>
                        <a:t>y.o</a:t>
                      </a:r>
                      <a:r>
                        <a:rPr lang="en-US" sz="2400" dirty="0">
                          <a:effectLst/>
                        </a:rPr>
                        <a:t>.               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45 (32 - 65)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4795559"/>
                  </a:ext>
                </a:extLst>
              </a:tr>
              <a:tr h="16728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Age group               </a:t>
                      </a:r>
                      <a:r>
                        <a:rPr lang="en-US" sz="2400" b="0" dirty="0">
                          <a:effectLst/>
                        </a:rPr>
                        <a:t>(n, %)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18-40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41-65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sym typeface="Symbol" pitchFamily="2" charset="2"/>
                        </a:rPr>
                        <a:t></a:t>
                      </a:r>
                      <a:r>
                        <a:rPr lang="en-US" sz="2400" dirty="0">
                          <a:effectLst/>
                        </a:rPr>
                        <a:t>65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854 (42.5)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653 (32.5)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501 (25.0)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9487822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Male, n                    </a:t>
                      </a:r>
                      <a:r>
                        <a:rPr lang="en-US" sz="2400" b="0" dirty="0">
                          <a:effectLst/>
                        </a:rPr>
                        <a:t>(%)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1033 (51.4)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894661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Height, cm           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167 (160 - 174)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0315979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Weight, kg           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67 (58 – 77)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5611512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BSA, m</a:t>
                      </a:r>
                      <a:r>
                        <a:rPr lang="en-US" sz="2400" baseline="30000" dirty="0">
                          <a:effectLst/>
                        </a:rPr>
                        <a:t>2                         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1.76 (1.62 – 1.92)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4222798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Heart Rate, bpm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68 (60 - 75)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0523575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SBP, mmHg          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120 (110 – 130)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8659091"/>
                  </a:ext>
                </a:extLst>
              </a:tr>
              <a:tr h="418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DBP, mmHg            </a:t>
                      </a:r>
                      <a:r>
                        <a:rPr lang="en-US" sz="2400" b="0" dirty="0">
                          <a:effectLst/>
                        </a:rPr>
                        <a:t>(median, IQ)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74 (69 – 80)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5990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47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55" y="99120"/>
            <a:ext cx="10515600" cy="1325563"/>
          </a:xfrm>
          <a:effectLst/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Race 		       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(%)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Ethnicity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FC1EF0-EFD6-3F49-8A16-B48038763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497922"/>
              </p:ext>
            </p:extLst>
          </p:nvPr>
        </p:nvGraphicFramePr>
        <p:xfrm>
          <a:off x="630316" y="1807063"/>
          <a:ext cx="5171962" cy="323513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{BC89EF96-8CEA-46FF-86C4-4CE0E7609802}</a:tableStyleId>
              </a:tblPr>
              <a:tblGrid>
                <a:gridCol w="3698226">
                  <a:extLst>
                    <a:ext uri="{9D8B030D-6E8A-4147-A177-3AD203B41FA5}">
                      <a16:colId xmlns:a16="http://schemas.microsoft.com/office/drawing/2014/main" val="1028250971"/>
                    </a:ext>
                  </a:extLst>
                </a:gridCol>
                <a:gridCol w="1473736">
                  <a:extLst>
                    <a:ext uri="{9D8B030D-6E8A-4147-A177-3AD203B41FA5}">
                      <a16:colId xmlns:a16="http://schemas.microsoft.com/office/drawing/2014/main" val="2420748681"/>
                    </a:ext>
                  </a:extLst>
                </a:gridCol>
              </a:tblGrid>
              <a:tr h="2509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White 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Black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Asian 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Other (</a:t>
                      </a:r>
                      <a:r>
                        <a:rPr lang="en-US" sz="2400" dirty="0" err="1">
                          <a:effectLst/>
                        </a:rPr>
                        <a:t>Mixed+Others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860 (42.8)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194 (9.7)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840 (41.8)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114 (5.7)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31397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05A3B42-4938-284E-B8D0-4049F6741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21581"/>
              </p:ext>
            </p:extLst>
          </p:nvPr>
        </p:nvGraphicFramePr>
        <p:xfrm>
          <a:off x="6291355" y="1809000"/>
          <a:ext cx="5698435" cy="323323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{BC89EF96-8CEA-46FF-86C4-4CE0E7609802}</a:tableStyleId>
              </a:tblPr>
              <a:tblGrid>
                <a:gridCol w="4082931">
                  <a:extLst>
                    <a:ext uri="{9D8B030D-6E8A-4147-A177-3AD203B41FA5}">
                      <a16:colId xmlns:a16="http://schemas.microsoft.com/office/drawing/2014/main" val="3418859"/>
                    </a:ext>
                  </a:extLst>
                </a:gridCol>
                <a:gridCol w="1615504">
                  <a:extLst>
                    <a:ext uri="{9D8B030D-6E8A-4147-A177-3AD203B41FA5}">
                      <a16:colId xmlns:a16="http://schemas.microsoft.com/office/drawing/2014/main" val="282623396"/>
                    </a:ext>
                  </a:extLst>
                </a:gridCol>
              </a:tblGrid>
              <a:tr h="32331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White (North America, Europe)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White (Middle Eastern)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Black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Asian 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Hispanic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Other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605 (30.1)</a:t>
                      </a: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162 (8.1)</a:t>
                      </a: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196 (9.8)</a:t>
                      </a: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839 (41.8)</a:t>
                      </a: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202 (10.1)</a:t>
                      </a: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 (0.2)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90" marR="6799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36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05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134" y="4623254"/>
            <a:ext cx="8163090" cy="1752600"/>
          </a:xfrm>
        </p:spPr>
        <p:txBody>
          <a:bodyPr>
            <a:normAutofit/>
          </a:bodyPr>
          <a:lstStyle/>
          <a:p>
            <a:r>
              <a:rPr lang="en-US" sz="2400" dirty="0"/>
              <a:t>American Society of Echocardiography Foundation,</a:t>
            </a:r>
          </a:p>
          <a:p>
            <a:r>
              <a:rPr lang="en-US" sz="2400" dirty="0"/>
              <a:t>Alliance Partners and </a:t>
            </a:r>
          </a:p>
          <a:p>
            <a:r>
              <a:rPr lang="en-US" sz="2400" dirty="0"/>
              <a:t>Global Collaborators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0" y="5144946"/>
            <a:ext cx="3467190" cy="682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B0FE9-0CA7-5149-BE51-8E02A2D7A2BC}"/>
              </a:ext>
            </a:extLst>
          </p:cNvPr>
          <p:cNvSpPr txBox="1"/>
          <p:nvPr/>
        </p:nvSpPr>
        <p:spPr>
          <a:xfrm>
            <a:off x="2133600" y="3669147"/>
            <a:ext cx="802762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Federico Asch MD FASE, PI</a:t>
            </a:r>
            <a:br>
              <a:rPr lang="en-US" sz="2800" b="1" dirty="0"/>
            </a:br>
            <a:r>
              <a:rPr lang="en-US" sz="2800" b="1" dirty="0"/>
              <a:t>Roberto Lang MD FASE, PI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58040B-F975-8D41-8236-460EA8392A2A}"/>
              </a:ext>
            </a:extLst>
          </p:cNvPr>
          <p:cNvGrpSpPr/>
          <p:nvPr/>
        </p:nvGrpSpPr>
        <p:grpSpPr>
          <a:xfrm>
            <a:off x="9609299" y="4555062"/>
            <a:ext cx="2439991" cy="1756693"/>
            <a:chOff x="9609299" y="4555062"/>
            <a:chExt cx="2439991" cy="175669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FD9A505D-4E09-8E4F-984D-481503245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2419" r="3602" b="30138"/>
            <a:stretch>
              <a:fillRect/>
            </a:stretch>
          </p:blipFill>
          <p:spPr bwMode="auto">
            <a:xfrm>
              <a:off x="9660284" y="5727844"/>
              <a:ext cx="2312806" cy="58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42A0EF7E-15A1-4A49-9732-3DCC8237E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919" t="9905" r="6229"/>
            <a:stretch>
              <a:fillRect/>
            </a:stretch>
          </p:blipFill>
          <p:spPr bwMode="auto">
            <a:xfrm>
              <a:off x="9609299" y="4555062"/>
              <a:ext cx="2439991" cy="1125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301B9DD-6B1A-F643-8B99-B9D4D61047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0669" y="121766"/>
            <a:ext cx="3110294" cy="348764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5FBFC1-95CD-3C48-A4D5-BB1718C2EB81}"/>
              </a:ext>
            </a:extLst>
          </p:cNvPr>
          <p:cNvCxnSpPr>
            <a:cxnSpLocks/>
          </p:cNvCxnSpPr>
          <p:nvPr/>
        </p:nvCxnSpPr>
        <p:spPr>
          <a:xfrm>
            <a:off x="1380536" y="6363199"/>
            <a:ext cx="9637553" cy="3354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7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71311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74667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87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by Country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DD9CBA3-EC1B-CC41-931D-858EF5635D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778522"/>
              </p:ext>
            </p:extLst>
          </p:nvPr>
        </p:nvGraphicFramePr>
        <p:xfrm>
          <a:off x="234537" y="814470"/>
          <a:ext cx="11866418" cy="6109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795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 Ranges - Global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D144-CEBB-1941-BCF7-70BF21FDE06D}"/>
              </a:ext>
            </a:extLst>
          </p:cNvPr>
          <p:cNvGraphicFramePr>
            <a:graphicFrameLocks noGrp="1"/>
          </p:cNvGraphicFramePr>
          <p:nvPr/>
        </p:nvGraphicFramePr>
        <p:xfrm>
          <a:off x="671942" y="1347976"/>
          <a:ext cx="105156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69">
                  <a:extLst>
                    <a:ext uri="{9D8B030D-6E8A-4147-A177-3AD203B41FA5}">
                      <a16:colId xmlns:a16="http://schemas.microsoft.com/office/drawing/2014/main" val="3207329090"/>
                    </a:ext>
                  </a:extLst>
                </a:gridCol>
                <a:gridCol w="1296786">
                  <a:extLst>
                    <a:ext uri="{9D8B030D-6E8A-4147-A177-3AD203B41FA5}">
                      <a16:colId xmlns:a16="http://schemas.microsoft.com/office/drawing/2014/main" val="2835467010"/>
                    </a:ext>
                  </a:extLst>
                </a:gridCol>
                <a:gridCol w="1357745">
                  <a:extLst>
                    <a:ext uri="{9D8B030D-6E8A-4147-A177-3AD203B41FA5}">
                      <a16:colId xmlns:a16="http://schemas.microsoft.com/office/drawing/2014/main" val="1276541642"/>
                    </a:ext>
                  </a:extLst>
                </a:gridCol>
                <a:gridCol w="1485207">
                  <a:extLst>
                    <a:ext uri="{9D8B030D-6E8A-4147-A177-3AD203B41FA5}">
                      <a16:colId xmlns:a16="http://schemas.microsoft.com/office/drawing/2014/main" val="2172218695"/>
                    </a:ext>
                  </a:extLst>
                </a:gridCol>
                <a:gridCol w="2019993">
                  <a:extLst>
                    <a:ext uri="{9D8B030D-6E8A-4147-A177-3AD203B41FA5}">
                      <a16:colId xmlns:a16="http://schemas.microsoft.com/office/drawing/2014/main" val="3750903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1668715"/>
                    </a:ext>
                  </a:extLst>
                </a:gridCol>
              </a:tblGrid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WASE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Guidelines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74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 value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0496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36 - 56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33 - 51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42 - 58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38 - 52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36340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19 - 30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22 - 30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23 - 31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837089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22 - 37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21 - 34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25 - 40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22 - 35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19737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12 - 20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9371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IVSd,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487755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LVPWd,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49415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Mass, 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74 -204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55 - 148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88 - 224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67 - 162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59516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 I, g/m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42 - 101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36 - 85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49 - 115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43 - 95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45425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61 -165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47 - 122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62 - 150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46 - 106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8607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31 - 70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29 - 61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55512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17 - 47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14 - 42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1150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12 - 32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11 - 28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11 - 31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8 - 24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980102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LVEF,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57 - 68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58 - 69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52 - 72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49727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GLS,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-17 - -24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-18 - -26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NA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0400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D0D2DF-6968-6D4B-B529-64478CFB387B}"/>
              </a:ext>
            </a:extLst>
          </p:cNvPr>
          <p:cNvSpPr/>
          <p:nvPr/>
        </p:nvSpPr>
        <p:spPr>
          <a:xfrm>
            <a:off x="7448203" y="1347976"/>
            <a:ext cx="3755964" cy="536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B0BB6-37C3-9446-B2EA-970C2979833E}"/>
              </a:ext>
            </a:extLst>
          </p:cNvPr>
          <p:cNvSpPr/>
          <p:nvPr/>
        </p:nvSpPr>
        <p:spPr>
          <a:xfrm>
            <a:off x="597689" y="3374968"/>
            <a:ext cx="6950270" cy="3402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68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Women smaller than men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D144-CEBB-1941-BCF7-70BF21FDE06D}"/>
              </a:ext>
            </a:extLst>
          </p:cNvPr>
          <p:cNvGraphicFramePr>
            <a:graphicFrameLocks noGrp="1"/>
          </p:cNvGraphicFramePr>
          <p:nvPr/>
        </p:nvGraphicFramePr>
        <p:xfrm>
          <a:off x="671942" y="1347976"/>
          <a:ext cx="105156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69">
                  <a:extLst>
                    <a:ext uri="{9D8B030D-6E8A-4147-A177-3AD203B41FA5}">
                      <a16:colId xmlns:a16="http://schemas.microsoft.com/office/drawing/2014/main" val="3207329090"/>
                    </a:ext>
                  </a:extLst>
                </a:gridCol>
                <a:gridCol w="1296786">
                  <a:extLst>
                    <a:ext uri="{9D8B030D-6E8A-4147-A177-3AD203B41FA5}">
                      <a16:colId xmlns:a16="http://schemas.microsoft.com/office/drawing/2014/main" val="2835467010"/>
                    </a:ext>
                  </a:extLst>
                </a:gridCol>
                <a:gridCol w="1357745">
                  <a:extLst>
                    <a:ext uri="{9D8B030D-6E8A-4147-A177-3AD203B41FA5}">
                      <a16:colId xmlns:a16="http://schemas.microsoft.com/office/drawing/2014/main" val="1276541642"/>
                    </a:ext>
                  </a:extLst>
                </a:gridCol>
                <a:gridCol w="1485207">
                  <a:extLst>
                    <a:ext uri="{9D8B030D-6E8A-4147-A177-3AD203B41FA5}">
                      <a16:colId xmlns:a16="http://schemas.microsoft.com/office/drawing/2014/main" val="2172218695"/>
                    </a:ext>
                  </a:extLst>
                </a:gridCol>
                <a:gridCol w="2019993">
                  <a:extLst>
                    <a:ext uri="{9D8B030D-6E8A-4147-A177-3AD203B41FA5}">
                      <a16:colId xmlns:a16="http://schemas.microsoft.com/office/drawing/2014/main" val="3750903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1668715"/>
                    </a:ext>
                  </a:extLst>
                </a:gridCol>
              </a:tblGrid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WASE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Guidelines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74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 value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0496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36 - 56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33 - 51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42 - 58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38 - 52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36340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19 - 30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22 - 30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23 - 31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837089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22 - 37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21 - 34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25 - 40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22 - 35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19737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12 - 20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9371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IVSd,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487755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LVPWd,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49415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Mass, 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74 -204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55 - 148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88 - 224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67 - 162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59516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 I, g/m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42 - 101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36 - 85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49 - 115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43 - 95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45425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61 -165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47 - 122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62 - 150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46 - 106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8607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31 - 70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29 - 61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55512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17 - 47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14 - 42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1150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12 - 32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11 - 28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11 - 31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8 - 24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980102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LVEF,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57 - 68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58 - 69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52 - 72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49727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GLS,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-17 - -24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-18 - -26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NA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0400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D0D2DF-6968-6D4B-B529-64478CFB387B}"/>
              </a:ext>
            </a:extLst>
          </p:cNvPr>
          <p:cNvSpPr/>
          <p:nvPr/>
        </p:nvSpPr>
        <p:spPr>
          <a:xfrm>
            <a:off x="7448203" y="1347976"/>
            <a:ext cx="3755964" cy="536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2E86E5-07AF-8045-B16B-E610BD594EFB}"/>
              </a:ext>
            </a:extLst>
          </p:cNvPr>
          <p:cNvSpPr/>
          <p:nvPr/>
        </p:nvSpPr>
        <p:spPr>
          <a:xfrm>
            <a:off x="671942" y="4705004"/>
            <a:ext cx="6942515" cy="207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9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Women smaller than men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D144-CEBB-1941-BCF7-70BF21FDE06D}"/>
              </a:ext>
            </a:extLst>
          </p:cNvPr>
          <p:cNvGraphicFramePr>
            <a:graphicFrameLocks noGrp="1"/>
          </p:cNvGraphicFramePr>
          <p:nvPr/>
        </p:nvGraphicFramePr>
        <p:xfrm>
          <a:off x="671942" y="1347976"/>
          <a:ext cx="105156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69">
                  <a:extLst>
                    <a:ext uri="{9D8B030D-6E8A-4147-A177-3AD203B41FA5}">
                      <a16:colId xmlns:a16="http://schemas.microsoft.com/office/drawing/2014/main" val="3207329090"/>
                    </a:ext>
                  </a:extLst>
                </a:gridCol>
                <a:gridCol w="1296786">
                  <a:extLst>
                    <a:ext uri="{9D8B030D-6E8A-4147-A177-3AD203B41FA5}">
                      <a16:colId xmlns:a16="http://schemas.microsoft.com/office/drawing/2014/main" val="2835467010"/>
                    </a:ext>
                  </a:extLst>
                </a:gridCol>
                <a:gridCol w="1357745">
                  <a:extLst>
                    <a:ext uri="{9D8B030D-6E8A-4147-A177-3AD203B41FA5}">
                      <a16:colId xmlns:a16="http://schemas.microsoft.com/office/drawing/2014/main" val="1276541642"/>
                    </a:ext>
                  </a:extLst>
                </a:gridCol>
                <a:gridCol w="1485207">
                  <a:extLst>
                    <a:ext uri="{9D8B030D-6E8A-4147-A177-3AD203B41FA5}">
                      <a16:colId xmlns:a16="http://schemas.microsoft.com/office/drawing/2014/main" val="2172218695"/>
                    </a:ext>
                  </a:extLst>
                </a:gridCol>
                <a:gridCol w="2019993">
                  <a:extLst>
                    <a:ext uri="{9D8B030D-6E8A-4147-A177-3AD203B41FA5}">
                      <a16:colId xmlns:a16="http://schemas.microsoft.com/office/drawing/2014/main" val="3750903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1668715"/>
                    </a:ext>
                  </a:extLst>
                </a:gridCol>
              </a:tblGrid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WASE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Guidelines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74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 value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0496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36 - 56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33 - 51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42 - 58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38 - 52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36340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19 - 30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22 - 30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23 - 31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837089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22 - 37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21 - 34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25 - 40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22 - 35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19737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12 - 20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9371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IVSd,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487755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LVPWd,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49415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Mass, 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74 -204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55 - 148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88 - 224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67 - 162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59516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 I, g/m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42 - 101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36 - 85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49 - 115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43 - 95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45425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61 -165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47 - 122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62 - 150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46 - 106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8607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34 - 80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31 - 70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29 - 61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55512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17 - 47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14 - 42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1150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12 - 32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11 - 28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11 - 31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8 - 24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980102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LVEF,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57 - 68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58 - 69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52 - 72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49727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GLS,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-17 - -24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-18 - -26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NA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0400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D0D2DF-6968-6D4B-B529-64478CFB387B}"/>
              </a:ext>
            </a:extLst>
          </p:cNvPr>
          <p:cNvSpPr/>
          <p:nvPr/>
        </p:nvSpPr>
        <p:spPr>
          <a:xfrm>
            <a:off x="7448203" y="1347976"/>
            <a:ext cx="3755964" cy="536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F1645-5D34-364F-A0F5-BBB9608AA3D9}"/>
              </a:ext>
            </a:extLst>
          </p:cNvPr>
          <p:cNvSpPr/>
          <p:nvPr/>
        </p:nvSpPr>
        <p:spPr>
          <a:xfrm>
            <a:off x="671942" y="6018414"/>
            <a:ext cx="6942515" cy="758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3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Women better function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D144-CEBB-1941-BCF7-70BF21FDE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52430"/>
              </p:ext>
            </p:extLst>
          </p:nvPr>
        </p:nvGraphicFramePr>
        <p:xfrm>
          <a:off x="671942" y="1347976"/>
          <a:ext cx="105156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69">
                  <a:extLst>
                    <a:ext uri="{9D8B030D-6E8A-4147-A177-3AD203B41FA5}">
                      <a16:colId xmlns:a16="http://schemas.microsoft.com/office/drawing/2014/main" val="3207329090"/>
                    </a:ext>
                  </a:extLst>
                </a:gridCol>
                <a:gridCol w="1296786">
                  <a:extLst>
                    <a:ext uri="{9D8B030D-6E8A-4147-A177-3AD203B41FA5}">
                      <a16:colId xmlns:a16="http://schemas.microsoft.com/office/drawing/2014/main" val="2835467010"/>
                    </a:ext>
                  </a:extLst>
                </a:gridCol>
                <a:gridCol w="1357745">
                  <a:extLst>
                    <a:ext uri="{9D8B030D-6E8A-4147-A177-3AD203B41FA5}">
                      <a16:colId xmlns:a16="http://schemas.microsoft.com/office/drawing/2014/main" val="1276541642"/>
                    </a:ext>
                  </a:extLst>
                </a:gridCol>
                <a:gridCol w="1485207">
                  <a:extLst>
                    <a:ext uri="{9D8B030D-6E8A-4147-A177-3AD203B41FA5}">
                      <a16:colId xmlns:a16="http://schemas.microsoft.com/office/drawing/2014/main" val="2172218695"/>
                    </a:ext>
                  </a:extLst>
                </a:gridCol>
                <a:gridCol w="2019993">
                  <a:extLst>
                    <a:ext uri="{9D8B030D-6E8A-4147-A177-3AD203B41FA5}">
                      <a16:colId xmlns:a16="http://schemas.microsoft.com/office/drawing/2014/main" val="3750903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1668715"/>
                    </a:ext>
                  </a:extLst>
                </a:gridCol>
              </a:tblGrid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WASE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Guidelines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74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 value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0496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LVIDd, mm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36 - 56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33 - 51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42 - 58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38 - 52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36340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LVIDd I, mm/m</a:t>
                      </a:r>
                      <a:r>
                        <a:rPr lang="en-US" sz="2200" baseline="30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19 - 30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20 - 31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22 - 30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23 - 31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37089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LVIDs, mm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22 - 37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21 - 34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25 - 40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22 - 35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9737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LVIDs I, mm/m</a:t>
                      </a:r>
                      <a:r>
                        <a:rPr lang="en-US" sz="2200" baseline="30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12 - 20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12 - 21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13 - 21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13 - 21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371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IVSd, mm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6 - 12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5 - 10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6 - 10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6 - 9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87755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LVPWd, mm/m</a:t>
                      </a:r>
                      <a:r>
                        <a:rPr lang="en-US" sz="2200" baseline="30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6 - 11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5 - 10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6 - 10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6 - 9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49415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 Mass, g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74 -204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55 - 148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88 - 224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67 - 162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59516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 Mass I, g/m</a:t>
                      </a:r>
                      <a:r>
                        <a:rPr lang="en-US" sz="2200" baseline="30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42 - 101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36 - 85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49 - 115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43 - 95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5425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LVEDV, ml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61 -165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47 - 122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62 - 150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46 - 106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8607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LVEDVI, ml/m</a:t>
                      </a:r>
                      <a:r>
                        <a:rPr lang="en-US" sz="2200" baseline="30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34 - 80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31 - 70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34 - 74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29 - 61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512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LVESV, ml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21 - 65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17 - 47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21 - 61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14 - 42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150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LVESVI, ml/m</a:t>
                      </a:r>
                      <a:r>
                        <a:rPr lang="en-US" sz="2200" baseline="300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12 - 32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11 - 28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&lt; 0.0001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11 - 31</a:t>
                      </a:r>
                      <a:endParaRPr lang="en-US" sz="22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8 - 24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80102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LVEF,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57 - 68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58 - 69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52 - 72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49727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GLS,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-17 - -24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-18 - -26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&lt; 0.0001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NA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0400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D0D2DF-6968-6D4B-B529-64478CFB387B}"/>
              </a:ext>
            </a:extLst>
          </p:cNvPr>
          <p:cNvSpPr/>
          <p:nvPr/>
        </p:nvSpPr>
        <p:spPr>
          <a:xfrm>
            <a:off x="7448203" y="1347976"/>
            <a:ext cx="3755964" cy="536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9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WASE vs Guidelines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D144-CEBB-1941-BCF7-70BF21FDE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24052"/>
              </p:ext>
            </p:extLst>
          </p:nvPr>
        </p:nvGraphicFramePr>
        <p:xfrm>
          <a:off x="671942" y="1347976"/>
          <a:ext cx="105156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69">
                  <a:extLst>
                    <a:ext uri="{9D8B030D-6E8A-4147-A177-3AD203B41FA5}">
                      <a16:colId xmlns:a16="http://schemas.microsoft.com/office/drawing/2014/main" val="3207329090"/>
                    </a:ext>
                  </a:extLst>
                </a:gridCol>
                <a:gridCol w="1695800">
                  <a:extLst>
                    <a:ext uri="{9D8B030D-6E8A-4147-A177-3AD203B41FA5}">
                      <a16:colId xmlns:a16="http://schemas.microsoft.com/office/drawing/2014/main" val="2835467010"/>
                    </a:ext>
                  </a:extLst>
                </a:gridCol>
                <a:gridCol w="1662545">
                  <a:extLst>
                    <a:ext uri="{9D8B030D-6E8A-4147-A177-3AD203B41FA5}">
                      <a16:colId xmlns:a16="http://schemas.microsoft.com/office/drawing/2014/main" val="1276541642"/>
                    </a:ext>
                  </a:extLst>
                </a:gridCol>
                <a:gridCol w="781393">
                  <a:extLst>
                    <a:ext uri="{9D8B030D-6E8A-4147-A177-3AD203B41FA5}">
                      <a16:colId xmlns:a16="http://schemas.microsoft.com/office/drawing/2014/main" val="2172218695"/>
                    </a:ext>
                  </a:extLst>
                </a:gridCol>
                <a:gridCol w="2019993">
                  <a:extLst>
                    <a:ext uri="{9D8B030D-6E8A-4147-A177-3AD203B41FA5}">
                      <a16:colId xmlns:a16="http://schemas.microsoft.com/office/drawing/2014/main" val="3750903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1668715"/>
                    </a:ext>
                  </a:extLst>
                </a:gridCol>
              </a:tblGrid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WASE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Guidelines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74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0496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36 - 56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33 - 51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42 - 58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38 - 52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36340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19 - 30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23 - 31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837089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21 - 34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25 - 40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22 - 35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19737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9371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IVSd,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6 - 12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487755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LVPWd,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6 - 11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49415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Mass, 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74 -204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55 - 148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88 - 224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67 - 162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59516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 I, g/m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42 - 101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36 - 85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49 - 115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43 - 95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45425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61 -165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47 - 122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62 - 150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46 - 106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8607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34 - 80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31 - 70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29 - 61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55512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17 - 47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14 - 42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1150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12 - 32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11 - 28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11 - 31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8 - 24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980102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LVEF,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57 - 68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58 - 69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52 - 72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49727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GLS,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-17 - -24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-18 - -26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NA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04002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0791313-59B5-284C-B42F-9A1FA585EF68}"/>
              </a:ext>
            </a:extLst>
          </p:cNvPr>
          <p:cNvSpPr/>
          <p:nvPr/>
        </p:nvSpPr>
        <p:spPr>
          <a:xfrm>
            <a:off x="5752408" y="1997434"/>
            <a:ext cx="731521" cy="2690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FF8262-DF07-7746-88D6-09F51CC781BA}"/>
              </a:ext>
            </a:extLst>
          </p:cNvPr>
          <p:cNvSpPr/>
          <p:nvPr/>
        </p:nvSpPr>
        <p:spPr>
          <a:xfrm>
            <a:off x="4076012" y="2016834"/>
            <a:ext cx="731521" cy="2690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2C4A-5C3D-4B45-971F-105C3524A93B}"/>
              </a:ext>
            </a:extLst>
          </p:cNvPr>
          <p:cNvSpPr/>
          <p:nvPr/>
        </p:nvSpPr>
        <p:spPr>
          <a:xfrm>
            <a:off x="4092637" y="4715193"/>
            <a:ext cx="731521" cy="130322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20917C-D698-EA48-85A6-59CC5D63C9ED}"/>
              </a:ext>
            </a:extLst>
          </p:cNvPr>
          <p:cNvSpPr/>
          <p:nvPr/>
        </p:nvSpPr>
        <p:spPr>
          <a:xfrm>
            <a:off x="5774571" y="4717968"/>
            <a:ext cx="731521" cy="130322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7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WASE vs Guidelines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D144-CEBB-1941-BCF7-70BF21FDE06D}"/>
              </a:ext>
            </a:extLst>
          </p:cNvPr>
          <p:cNvGraphicFramePr>
            <a:graphicFrameLocks noGrp="1"/>
          </p:cNvGraphicFramePr>
          <p:nvPr/>
        </p:nvGraphicFramePr>
        <p:xfrm>
          <a:off x="671942" y="1347976"/>
          <a:ext cx="105156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69">
                  <a:extLst>
                    <a:ext uri="{9D8B030D-6E8A-4147-A177-3AD203B41FA5}">
                      <a16:colId xmlns:a16="http://schemas.microsoft.com/office/drawing/2014/main" val="3207329090"/>
                    </a:ext>
                  </a:extLst>
                </a:gridCol>
                <a:gridCol w="1695800">
                  <a:extLst>
                    <a:ext uri="{9D8B030D-6E8A-4147-A177-3AD203B41FA5}">
                      <a16:colId xmlns:a16="http://schemas.microsoft.com/office/drawing/2014/main" val="2835467010"/>
                    </a:ext>
                  </a:extLst>
                </a:gridCol>
                <a:gridCol w="1662545">
                  <a:extLst>
                    <a:ext uri="{9D8B030D-6E8A-4147-A177-3AD203B41FA5}">
                      <a16:colId xmlns:a16="http://schemas.microsoft.com/office/drawing/2014/main" val="1276541642"/>
                    </a:ext>
                  </a:extLst>
                </a:gridCol>
                <a:gridCol w="781393">
                  <a:extLst>
                    <a:ext uri="{9D8B030D-6E8A-4147-A177-3AD203B41FA5}">
                      <a16:colId xmlns:a16="http://schemas.microsoft.com/office/drawing/2014/main" val="2172218695"/>
                    </a:ext>
                  </a:extLst>
                </a:gridCol>
                <a:gridCol w="2019993">
                  <a:extLst>
                    <a:ext uri="{9D8B030D-6E8A-4147-A177-3AD203B41FA5}">
                      <a16:colId xmlns:a16="http://schemas.microsoft.com/office/drawing/2014/main" val="37509033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1668715"/>
                    </a:ext>
                  </a:extLst>
                </a:gridCol>
              </a:tblGrid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WASE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Guidelines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474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Male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Female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50496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36 - 56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33 - 51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42 - 58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38 - 52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36340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LVIDd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19 - 30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23 - 31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837089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21 - 34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25 - 40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22 - 35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197371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LVIDs I,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12 - 21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13 - 21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9371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IVSd, mm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6 - 12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4877556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LVPWd, mm/m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6 - 11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6 - 10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6 - 9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49415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Mass, 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74 -204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55 - 148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88 - 224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67 - 162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59516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Mass I, g/m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42 - 101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36 - 85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49 - 115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43 - 95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454255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61 -165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47 - 122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62 - 150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46 - 106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86071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LVEDVI,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34 - 80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31 - 70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29 - 61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5551277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LVESV, ml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17 - 47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21 - 61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14 - 42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115084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LVESVI, ml/m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12 - 32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11 - 28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11 - 31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8 - 24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980102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LVEF,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57 - 68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58 - 69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52 - 72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54 - 74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497279"/>
                  </a:ext>
                </a:extLst>
              </a:tr>
              <a:tr h="3004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LV GLS, %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-17 - -24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-18 - -26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NA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04002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B9987AE-AD51-9947-A959-076DDDC36850}"/>
              </a:ext>
            </a:extLst>
          </p:cNvPr>
          <p:cNvSpPr/>
          <p:nvPr/>
        </p:nvSpPr>
        <p:spPr>
          <a:xfrm>
            <a:off x="537120" y="6018414"/>
            <a:ext cx="10717718" cy="75883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18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Intercountry –LV Function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FE212A-8D9B-DD44-AAF4-3B5E70A9B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54" r="1554" b="70667"/>
          <a:stretch/>
        </p:blipFill>
        <p:spPr>
          <a:xfrm>
            <a:off x="1721273" y="1679170"/>
            <a:ext cx="8540485" cy="3940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C27B6-B271-184E-A9C0-CCCDCFBCF660}"/>
              </a:ext>
            </a:extLst>
          </p:cNvPr>
          <p:cNvSpPr txBox="1"/>
          <p:nvPr/>
        </p:nvSpPr>
        <p:spPr>
          <a:xfrm>
            <a:off x="10291160" y="3707476"/>
            <a:ext cx="128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All p&lt;0.05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5B2A8A-0026-BC4A-A74F-D89900CDD941}"/>
              </a:ext>
            </a:extLst>
          </p:cNvPr>
          <p:cNvGrpSpPr/>
          <p:nvPr/>
        </p:nvGrpSpPr>
        <p:grpSpPr>
          <a:xfrm>
            <a:off x="714065" y="3144987"/>
            <a:ext cx="10675708" cy="3301839"/>
            <a:chOff x="714065" y="3144987"/>
            <a:chExt cx="10675708" cy="3301839"/>
          </a:xfrm>
        </p:grpSpPr>
        <p:sp>
          <p:nvSpPr>
            <p:cNvPr id="4" name="Up Arrow 3">
              <a:extLst>
                <a:ext uri="{FF2B5EF4-FFF2-40B4-BE49-F238E27FC236}">
                  <a16:creationId xmlns:a16="http://schemas.microsoft.com/office/drawing/2014/main" id="{5FE5F1CF-DC3E-9240-8790-C80FE220BCE1}"/>
                </a:ext>
              </a:extLst>
            </p:cNvPr>
            <p:cNvSpPr/>
            <p:nvPr/>
          </p:nvSpPr>
          <p:spPr>
            <a:xfrm>
              <a:off x="714065" y="3144987"/>
              <a:ext cx="1554124" cy="405735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15AC790B-E8FE-ED43-BFB1-E43563473617}"/>
                </a:ext>
              </a:extLst>
            </p:cNvPr>
            <p:cNvSpPr/>
            <p:nvPr/>
          </p:nvSpPr>
          <p:spPr>
            <a:xfrm>
              <a:off x="9902028" y="3144987"/>
              <a:ext cx="1487745" cy="285008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CD974-279F-174D-AD78-3C77B6AEB35E}"/>
                </a:ext>
              </a:extLst>
            </p:cNvPr>
            <p:cNvSpPr txBox="1"/>
            <p:nvPr/>
          </p:nvSpPr>
          <p:spPr>
            <a:xfrm>
              <a:off x="1721273" y="5985161"/>
              <a:ext cx="9234902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Guidelines EF lower limit of normal should be raised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93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264838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EF  - intercountry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A605A-3B5B-9341-8831-ECB34FDB5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98" y="1328138"/>
            <a:ext cx="4727500" cy="472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A7CFA-2773-B244-9DB2-DAA0541B2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31" y="1332958"/>
            <a:ext cx="4895522" cy="48955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E71BA58-F87B-DD49-9B65-4B84E38BEFEA}"/>
              </a:ext>
            </a:extLst>
          </p:cNvPr>
          <p:cNvGrpSpPr/>
          <p:nvPr/>
        </p:nvGrpSpPr>
        <p:grpSpPr>
          <a:xfrm>
            <a:off x="1268628" y="6454643"/>
            <a:ext cx="9155155" cy="369332"/>
            <a:chOff x="1268628" y="6122137"/>
            <a:chExt cx="9155155" cy="36933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D612F7B-4113-C448-9EA7-389267400EB8}"/>
                </a:ext>
              </a:extLst>
            </p:cNvPr>
            <p:cNvCxnSpPr/>
            <p:nvPr/>
          </p:nvCxnSpPr>
          <p:spPr>
            <a:xfrm>
              <a:off x="1268628" y="6305014"/>
              <a:ext cx="14579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0EEC94-ECD8-4640-A6BD-D7EC6AA317A0}"/>
                </a:ext>
              </a:extLst>
            </p:cNvPr>
            <p:cNvSpPr txBox="1"/>
            <p:nvPr/>
          </p:nvSpPr>
          <p:spPr>
            <a:xfrm>
              <a:off x="2876204" y="6122137"/>
              <a:ext cx="7547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Denotes intercountry statistical significance, arrow points from higher to lower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8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705D570-28D0-7A4E-9344-12527C014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04"/>
          <a:stretch/>
        </p:blipFill>
        <p:spPr>
          <a:xfrm>
            <a:off x="6158370" y="1379831"/>
            <a:ext cx="5920906" cy="428338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FE212A-8D9B-DD44-AAF4-3B5E70A9B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49" b="45230"/>
          <a:stretch/>
        </p:blipFill>
        <p:spPr>
          <a:xfrm>
            <a:off x="-33247" y="2488179"/>
            <a:ext cx="6212372" cy="253270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5D937B5-056F-9144-90D4-9981D320E2AC}"/>
              </a:ext>
            </a:extLst>
          </p:cNvPr>
          <p:cNvSpPr txBox="1">
            <a:spLocks/>
          </p:cNvSpPr>
          <p:nvPr/>
        </p:nvSpPr>
        <p:spPr>
          <a:xfrm>
            <a:off x="537120" y="181713"/>
            <a:ext cx="11143653" cy="7935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Intercountry –LV Size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934DE3-C756-6E41-AD32-6E9E2449ABC6}"/>
              </a:ext>
            </a:extLst>
          </p:cNvPr>
          <p:cNvSpPr txBox="1"/>
          <p:nvPr/>
        </p:nvSpPr>
        <p:spPr>
          <a:xfrm>
            <a:off x="5539045" y="5610726"/>
            <a:ext cx="128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All p&lt;0.05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C08026-7207-DE4C-B19E-AC6836B08A88}"/>
              </a:ext>
            </a:extLst>
          </p:cNvPr>
          <p:cNvGrpSpPr/>
          <p:nvPr/>
        </p:nvGrpSpPr>
        <p:grpSpPr>
          <a:xfrm>
            <a:off x="2424112" y="2704166"/>
            <a:ext cx="3689698" cy="378032"/>
            <a:chOff x="2424112" y="2704166"/>
            <a:chExt cx="3689698" cy="378032"/>
          </a:xfrm>
        </p:grpSpPr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8173451B-826D-A344-AAC1-F0FEC60CE4DF}"/>
                </a:ext>
              </a:extLst>
            </p:cNvPr>
            <p:cNvSpPr/>
            <p:nvPr/>
          </p:nvSpPr>
          <p:spPr>
            <a:xfrm>
              <a:off x="2424112" y="2704166"/>
              <a:ext cx="675348" cy="249382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92BD1567-29EB-0546-AFFB-84302068198F}"/>
                </a:ext>
              </a:extLst>
            </p:cNvPr>
            <p:cNvSpPr/>
            <p:nvPr/>
          </p:nvSpPr>
          <p:spPr>
            <a:xfrm>
              <a:off x="5438462" y="2832816"/>
              <a:ext cx="675348" cy="249382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Up Arrow 14">
            <a:extLst>
              <a:ext uri="{FF2B5EF4-FFF2-40B4-BE49-F238E27FC236}">
                <a16:creationId xmlns:a16="http://schemas.microsoft.com/office/drawing/2014/main" id="{5D30CCD5-C22A-464D-AAD7-D568381ECE06}"/>
              </a:ext>
            </a:extLst>
          </p:cNvPr>
          <p:cNvSpPr/>
          <p:nvPr/>
        </p:nvSpPr>
        <p:spPr>
          <a:xfrm rot="10800000">
            <a:off x="8949200" y="3982738"/>
            <a:ext cx="675348" cy="249382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CC634-E9D4-1442-8853-05FE1218A98F}"/>
              </a:ext>
            </a:extLst>
          </p:cNvPr>
          <p:cNvGrpSpPr/>
          <p:nvPr/>
        </p:nvGrpSpPr>
        <p:grpSpPr>
          <a:xfrm>
            <a:off x="8885475" y="2097589"/>
            <a:ext cx="727992" cy="1322663"/>
            <a:chOff x="8885475" y="2097589"/>
            <a:chExt cx="727992" cy="1322663"/>
          </a:xfrm>
        </p:grpSpPr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C2EAB242-C9D9-B648-8875-2E5B228E3656}"/>
                </a:ext>
              </a:extLst>
            </p:cNvPr>
            <p:cNvSpPr/>
            <p:nvPr/>
          </p:nvSpPr>
          <p:spPr>
            <a:xfrm rot="10800000">
              <a:off x="8885475" y="3275215"/>
              <a:ext cx="675348" cy="145037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A576FF62-1215-B242-9DB6-201145637E5C}"/>
                </a:ext>
              </a:extLst>
            </p:cNvPr>
            <p:cNvSpPr/>
            <p:nvPr/>
          </p:nvSpPr>
          <p:spPr>
            <a:xfrm rot="10800000">
              <a:off x="8938119" y="2097589"/>
              <a:ext cx="675348" cy="353249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1200531-EC9F-CF47-8326-B43A299857B2}"/>
              </a:ext>
            </a:extLst>
          </p:cNvPr>
          <p:cNvSpPr txBox="1"/>
          <p:nvPr/>
        </p:nvSpPr>
        <p:spPr>
          <a:xfrm>
            <a:off x="1721273" y="6018424"/>
            <a:ext cx="923490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Guidelines LV volumes, dimensions and Mass index should be adjusted</a:t>
            </a:r>
          </a:p>
        </p:txBody>
      </p:sp>
    </p:spTree>
    <p:extLst>
      <p:ext uri="{BB962C8B-B14F-4D97-AF65-F5344CB8AC3E}">
        <p14:creationId xmlns:p14="http://schemas.microsoft.com/office/powerpoint/2010/main" val="3890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397851"/>
            <a:ext cx="10605607" cy="501861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3000" dirty="0"/>
              <a:t>Personal: 	Research grants: TOMTEC, GE, Butterfly, </a:t>
            </a:r>
            <a:r>
              <a:rPr lang="en-US" sz="3000" dirty="0" err="1"/>
              <a:t>Baylabs</a:t>
            </a:r>
            <a:r>
              <a:rPr lang="en-US" sz="3000" dirty="0"/>
              <a:t>; </a:t>
            </a:r>
          </a:p>
          <a:p>
            <a:pPr algn="l"/>
            <a:r>
              <a:rPr lang="en-US" sz="3000" dirty="0"/>
              <a:t>		Advisory Board for </a:t>
            </a:r>
            <a:r>
              <a:rPr lang="en-US" sz="3000" dirty="0" err="1"/>
              <a:t>Ultromics</a:t>
            </a:r>
            <a:r>
              <a:rPr lang="en-US" sz="3000" dirty="0"/>
              <a:t>.</a:t>
            </a:r>
          </a:p>
          <a:p>
            <a:pPr algn="l"/>
            <a:endParaRPr lang="en-US" sz="3000" dirty="0"/>
          </a:p>
          <a:p>
            <a:pPr algn="l"/>
            <a:r>
              <a:rPr lang="en-US" sz="3000" dirty="0"/>
              <a:t>WASE has been funded by </a:t>
            </a:r>
          </a:p>
          <a:p>
            <a:pPr algn="l"/>
            <a:r>
              <a:rPr lang="en-US" sz="3000" dirty="0"/>
              <a:t>	</a:t>
            </a:r>
            <a:r>
              <a:rPr lang="en-US" sz="3000" b="1" dirty="0">
                <a:solidFill>
                  <a:srgbClr val="0070C0"/>
                </a:solidFill>
              </a:rPr>
              <a:t>American Society of Echocardiography Foundation</a:t>
            </a:r>
          </a:p>
          <a:p>
            <a:pPr algn="l"/>
            <a:r>
              <a:rPr lang="en-US" sz="3000" dirty="0">
                <a:solidFill>
                  <a:srgbClr val="0070C0"/>
                </a:solidFill>
              </a:rPr>
              <a:t>	MedStar Health</a:t>
            </a:r>
          </a:p>
          <a:p>
            <a:pPr algn="l"/>
            <a:r>
              <a:rPr lang="en-US" sz="3000" dirty="0">
                <a:solidFill>
                  <a:srgbClr val="0070C0"/>
                </a:solidFill>
              </a:rPr>
              <a:t>	University of Chicago</a:t>
            </a:r>
          </a:p>
          <a:p>
            <a:pPr algn="l"/>
            <a:endParaRPr lang="en-US" sz="3000" dirty="0"/>
          </a:p>
          <a:p>
            <a:pPr algn="l"/>
            <a:r>
              <a:rPr lang="en-US" sz="3000" dirty="0"/>
              <a:t>	with in-kind donations by </a:t>
            </a:r>
          </a:p>
          <a:p>
            <a:pPr algn="l"/>
            <a:r>
              <a:rPr lang="en-US" sz="3000" dirty="0"/>
              <a:t>		</a:t>
            </a:r>
            <a:r>
              <a:rPr lang="en-US" sz="3000" dirty="0">
                <a:solidFill>
                  <a:srgbClr val="0070C0"/>
                </a:solidFill>
              </a:rPr>
              <a:t>TOMTEC</a:t>
            </a:r>
          </a:p>
          <a:p>
            <a:pPr algn="l"/>
            <a:r>
              <a:rPr lang="en-US" sz="3000" dirty="0">
                <a:solidFill>
                  <a:srgbClr val="0070C0"/>
                </a:solidFill>
              </a:rPr>
              <a:t>		Medidata</a:t>
            </a:r>
          </a:p>
          <a:p>
            <a:pPr algn="l"/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082D9-E01E-F045-AA3E-24C5C305B89C}"/>
              </a:ext>
            </a:extLst>
          </p:cNvPr>
          <p:cNvGrpSpPr/>
          <p:nvPr/>
        </p:nvGrpSpPr>
        <p:grpSpPr>
          <a:xfrm>
            <a:off x="6675012" y="4488881"/>
            <a:ext cx="4112647" cy="905049"/>
            <a:chOff x="9609299" y="4555062"/>
            <a:chExt cx="5271161" cy="1125826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F4DE808A-8398-EA40-A40A-DA679B77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2419" r="3602" b="30138"/>
            <a:stretch>
              <a:fillRect/>
            </a:stretch>
          </p:blipFill>
          <p:spPr bwMode="auto">
            <a:xfrm>
              <a:off x="12153412" y="4652438"/>
              <a:ext cx="2727048" cy="68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BA97BDDB-48DC-334E-9F3D-2C5B177ED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919" t="9905" r="6229"/>
            <a:stretch>
              <a:fillRect/>
            </a:stretch>
          </p:blipFill>
          <p:spPr bwMode="auto">
            <a:xfrm>
              <a:off x="9609299" y="4555062"/>
              <a:ext cx="2439991" cy="1125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8CB301-5CC3-AC4C-AE7C-A852240B1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37" y="3425922"/>
            <a:ext cx="5015054" cy="9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09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431088"/>
            <a:ext cx="11143653" cy="793523"/>
          </a:xfrm>
          <a:effectLst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LVEDVI –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intercountry comparisons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77FAE-2885-1342-8D3F-7564BB0C5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8" y="1187908"/>
            <a:ext cx="10804467" cy="53092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DE5C9-B857-FF4F-A4C1-231E0B2827D8}"/>
              </a:ext>
            </a:extLst>
          </p:cNvPr>
          <p:cNvGrpSpPr/>
          <p:nvPr/>
        </p:nvGrpSpPr>
        <p:grpSpPr>
          <a:xfrm>
            <a:off x="1268628" y="6454637"/>
            <a:ext cx="9250822" cy="369332"/>
            <a:chOff x="1268628" y="6122137"/>
            <a:chExt cx="9250822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606CBDA-A4A7-0345-8774-CED21913800B}"/>
                </a:ext>
              </a:extLst>
            </p:cNvPr>
            <p:cNvCxnSpPr/>
            <p:nvPr/>
          </p:nvCxnSpPr>
          <p:spPr>
            <a:xfrm>
              <a:off x="1268628" y="6305014"/>
              <a:ext cx="14579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C08B73-E21C-064F-B893-048B8C7473D3}"/>
                </a:ext>
              </a:extLst>
            </p:cNvPr>
            <p:cNvSpPr txBox="1"/>
            <p:nvPr/>
          </p:nvSpPr>
          <p:spPr>
            <a:xfrm>
              <a:off x="2876204" y="6122137"/>
              <a:ext cx="7643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Denotes intercountry statistical significance, arrow points from larger to smaller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978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 by Race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65C6C5-3D0D-ED4C-8FF5-7E6F4441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1466850"/>
            <a:ext cx="9461500" cy="39243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55DE1C-8B01-E040-8ADE-99F54AF19791}"/>
              </a:ext>
            </a:extLst>
          </p:cNvPr>
          <p:cNvGrpSpPr/>
          <p:nvPr/>
        </p:nvGrpSpPr>
        <p:grpSpPr>
          <a:xfrm>
            <a:off x="2244434" y="1864829"/>
            <a:ext cx="8945883" cy="4144792"/>
            <a:chOff x="2244434" y="1864829"/>
            <a:chExt cx="8945883" cy="41447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954FFF-D2C2-C947-AD98-1622253C13BE}"/>
                </a:ext>
              </a:extLst>
            </p:cNvPr>
            <p:cNvSpPr/>
            <p:nvPr/>
          </p:nvSpPr>
          <p:spPr>
            <a:xfrm>
              <a:off x="6766560" y="3906982"/>
              <a:ext cx="4420982" cy="84367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2840B-8359-6B4A-84F0-92A5B04338AE}"/>
                </a:ext>
              </a:extLst>
            </p:cNvPr>
            <p:cNvSpPr/>
            <p:nvPr/>
          </p:nvSpPr>
          <p:spPr>
            <a:xfrm>
              <a:off x="6769335" y="1864829"/>
              <a:ext cx="4420982" cy="84367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F9363-4839-4D4A-A4D1-5654EC40B803}"/>
                </a:ext>
              </a:extLst>
            </p:cNvPr>
            <p:cNvSpPr txBox="1"/>
            <p:nvPr/>
          </p:nvSpPr>
          <p:spPr>
            <a:xfrm>
              <a:off x="2244434" y="5486401"/>
              <a:ext cx="7764087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White = Black,    larger than Asians and Mixed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D5A31F-F74A-9547-8DFB-EEA325C5AEFF}"/>
              </a:ext>
            </a:extLst>
          </p:cNvPr>
          <p:cNvSpPr txBox="1"/>
          <p:nvPr/>
        </p:nvSpPr>
        <p:spPr>
          <a:xfrm>
            <a:off x="2230584" y="6087676"/>
            <a:ext cx="776408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Within each race, large inter-country variability</a:t>
            </a:r>
          </a:p>
        </p:txBody>
      </p:sp>
    </p:spTree>
    <p:extLst>
      <p:ext uri="{BB962C8B-B14F-4D97-AF65-F5344CB8AC3E}">
        <p14:creationId xmlns:p14="http://schemas.microsoft.com/office/powerpoint/2010/main" val="844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Limitations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Some regions in the world are under-represented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N per country is relatively small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GLS values may not be translated to non-TOMTEC workstations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No data on contrast echo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2529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 I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955" y="1680100"/>
            <a:ext cx="10605607" cy="475937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/>
              <a:t>WASE provides NEW normal reference values for LV size and function parameters across genders, races and countries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/>
              <a:t>New normal values differ significantly from the ASE/EACVI guidelines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/>
              <a:t>lower abnormality cutoff of LV EF should be adjusted upwards,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/>
              <a:t>Upper limits of normal for LV volumes adjusted upwards 	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/>
              <a:t>Indexed dimensions and mass should be adjusted downwards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41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 II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245" y="1301950"/>
            <a:ext cx="11143653" cy="4419032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/>
              <a:t>We found small differences in normal values in most parameters among subjects of different races and in different countries, which achieved statistical significance but may not be clinically relevant.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/>
              <a:t>LV Size is different according to nationality and race: LV volumes MUST take into consideration race/country in addition to gender and body size.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/>
              <a:t>Considering the described similarities and differences, characterization of patients based on gender, BSA and  country or race should be considered to determine normality.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75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19B13EB-AE9A-3640-A6CC-2BF164B25425}"/>
              </a:ext>
            </a:extLst>
          </p:cNvPr>
          <p:cNvSpPr txBox="1"/>
          <p:nvPr/>
        </p:nvSpPr>
        <p:spPr>
          <a:xfrm>
            <a:off x="1219200" y="6421585"/>
            <a:ext cx="929560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WASE Fellow:  Tatsuya Miyoshi, MD - Osaka, Japan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>
            <a:cxnSpLocks/>
          </p:cNvCxnSpPr>
          <p:nvPr/>
        </p:nvCxnSpPr>
        <p:spPr>
          <a:xfrm>
            <a:off x="397565" y="6513109"/>
            <a:ext cx="10886527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C9FEE18-16CB-B24B-A55B-79E336654A50}"/>
              </a:ext>
            </a:extLst>
          </p:cNvPr>
          <p:cNvGrpSpPr/>
          <p:nvPr/>
        </p:nvGrpSpPr>
        <p:grpSpPr>
          <a:xfrm>
            <a:off x="397565" y="1103413"/>
            <a:ext cx="11532381" cy="96644"/>
            <a:chOff x="397565" y="1186543"/>
            <a:chExt cx="11532381" cy="9664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95633B-7E5A-D14E-AF78-D33278C3668E}"/>
                </a:ext>
              </a:extLst>
            </p:cNvPr>
            <p:cNvCxnSpPr/>
            <p:nvPr/>
          </p:nvCxnSpPr>
          <p:spPr>
            <a:xfrm>
              <a:off x="819745" y="1283187"/>
              <a:ext cx="10570028" cy="0"/>
            </a:xfrm>
            <a:prstGeom prst="line">
              <a:avLst/>
            </a:prstGeom>
            <a:ln w="38100">
              <a:solidFill>
                <a:srgbClr val="B5D4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B76D66-10DE-F042-87CC-483E55FB0AA2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" y="1186543"/>
              <a:ext cx="11532381" cy="0"/>
            </a:xfrm>
            <a:prstGeom prst="line">
              <a:avLst/>
            </a:prstGeom>
            <a:ln w="76200">
              <a:solidFill>
                <a:srgbClr val="B5D4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altLang="ja-JP" sz="4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WASE  Principal Investigators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0" name="表 3">
            <a:extLst>
              <a:ext uri="{FF2B5EF4-FFF2-40B4-BE49-F238E27FC236}">
                <a16:creationId xmlns:a16="http://schemas.microsoft.com/office/drawing/2014/main" id="{E0F9B98A-86A9-9943-815D-249CEBA363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2621" y="1306923"/>
          <a:ext cx="10668000" cy="508003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03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7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Ricardo </a:t>
                      </a:r>
                      <a:r>
                        <a:rPr lang="en-US" sz="1600" u="none" strike="noStrike" dirty="0" err="1">
                          <a:effectLst/>
                        </a:rPr>
                        <a:t>Ronderos</a:t>
                      </a:r>
                      <a:r>
                        <a:rPr lang="en-US" sz="1600" u="none" strike="noStrike" dirty="0">
                          <a:effectLst/>
                        </a:rPr>
                        <a:t>, MD, FASE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Instituto Cardiovascular de Buenos Aires - Argentina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Gregory Scalia, MD, FASE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err="1">
                          <a:effectLst/>
                        </a:rPr>
                        <a:t>GenesisCare</a:t>
                      </a:r>
                      <a:r>
                        <a:rPr lang="en-US" sz="1600" u="none" strike="noStrike" dirty="0">
                          <a:effectLst/>
                        </a:rPr>
                        <a:t>, Brisbane - Australia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Ana Clara </a:t>
                      </a:r>
                      <a:r>
                        <a:rPr lang="en-US" sz="1600" u="none" strike="noStrike" dirty="0" err="1">
                          <a:effectLst/>
                        </a:rPr>
                        <a:t>Tude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Rodrigues</a:t>
                      </a:r>
                      <a:r>
                        <a:rPr lang="en-US" sz="1600" u="none" strike="noStrike" dirty="0">
                          <a:effectLst/>
                        </a:rPr>
                        <a:t>, MD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Hospital </a:t>
                      </a:r>
                      <a:r>
                        <a:rPr lang="en-US" sz="1600" u="none" strike="noStrike" dirty="0" err="1">
                          <a:effectLst/>
                        </a:rPr>
                        <a:t>Israelita</a:t>
                      </a:r>
                      <a:r>
                        <a:rPr lang="en-US" sz="1600" u="none" strike="noStrike" dirty="0">
                          <a:effectLst/>
                        </a:rPr>
                        <a:t> Albert Einstein, Sao Paulo - Brazil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•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Wendy Tsang, MD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University of Toronto, Toronto - Canada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•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Mei Zhang, PhD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err="1">
                          <a:effectLst/>
                        </a:rPr>
                        <a:t>Qilu</a:t>
                      </a:r>
                      <a:r>
                        <a:rPr lang="en-US" sz="1600" u="none" strike="noStrike" dirty="0">
                          <a:effectLst/>
                        </a:rPr>
                        <a:t> Hospital of Shandong University - China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Vivekanandan Amuthan, MD, DM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err="1">
                          <a:effectLst/>
                        </a:rPr>
                        <a:t>Jeyalakshmi</a:t>
                      </a:r>
                      <a:r>
                        <a:rPr lang="en-US" sz="1600" u="none" strike="noStrike" dirty="0">
                          <a:effectLst/>
                        </a:rPr>
                        <a:t> Heart Center, Madurai - India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Ravi Kasliwal, MD, DM, FASE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1600" u="none" strike="noStrike" dirty="0"/>
                        <a:t>Medanta Heart Institute, Medanta - India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Anita Sadeghpour, MD, FASE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 err="1">
                          <a:effectLst/>
                        </a:rPr>
                        <a:t>Rajaie</a:t>
                      </a:r>
                      <a:r>
                        <a:rPr lang="en-US" sz="1600" u="none" strike="noStrike" dirty="0">
                          <a:effectLst/>
                        </a:rPr>
                        <a:t> Cardiovascular Medical and Research Center, Tehran - Iran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Eduardo </a:t>
                      </a:r>
                      <a:r>
                        <a:rPr lang="en-US" sz="1600" u="none" strike="noStrike" dirty="0" err="1">
                          <a:effectLst/>
                        </a:rPr>
                        <a:t>Bossone</a:t>
                      </a:r>
                      <a:r>
                        <a:rPr lang="en-US" sz="1600" u="none" strike="noStrike" dirty="0">
                          <a:effectLst/>
                        </a:rPr>
                        <a:t> MD, FASE / Rodolfo </a:t>
                      </a:r>
                      <a:r>
                        <a:rPr lang="en-US" sz="1600" u="none" strike="noStrike" dirty="0" err="1">
                          <a:effectLst/>
                        </a:rPr>
                        <a:t>Citro</a:t>
                      </a:r>
                      <a:r>
                        <a:rPr lang="en-US" sz="1600" u="none" strike="noStrike" dirty="0">
                          <a:effectLst/>
                        </a:rPr>
                        <a:t> MD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University of Salerno, Salerno - Italy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Denisa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Muraru</a:t>
                      </a:r>
                      <a:r>
                        <a:rPr lang="en-US" sz="1600" u="none" strike="noStrike" dirty="0">
                          <a:effectLst/>
                        </a:rPr>
                        <a:t> MD, FASE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University of Padova, Padova - Italy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563733427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•</a:t>
                      </a:r>
                      <a:endParaRPr lang="en-US" altLang="ja-JP" sz="1600" b="0" i="0" u="none" strike="noStrike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Masao </a:t>
                      </a:r>
                      <a:r>
                        <a:rPr lang="en-US" sz="1600" u="none" strike="noStrike" dirty="0" err="1">
                          <a:effectLst/>
                        </a:rPr>
                        <a:t>Daimon</a:t>
                      </a:r>
                      <a:r>
                        <a:rPr lang="en-US" sz="1600" u="none" strike="noStrike" dirty="0">
                          <a:effectLst/>
                        </a:rPr>
                        <a:t>, MD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Tokyo University, Tokyo - Japan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Masaaki Takeuchi, MD, PhD, FASE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University of Occupational and Environmental Health, Kitakyushu - Japan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3434831660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•</a:t>
                      </a:r>
                      <a:endParaRPr lang="en-US" altLang="ja-JP" sz="1600" b="0" i="0" u="none" strike="noStrike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Pedro Gutierrez-Fajardo, MD, PhD, FASE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Hospital Bernadette, Guadalajara - Mexico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•</a:t>
                      </a:r>
                      <a:endParaRPr lang="en-US" altLang="ja-JP" sz="1600" b="0" i="0" u="none" strike="noStrike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Kofo</a:t>
                      </a:r>
                      <a:r>
                        <a:rPr lang="en-US" sz="1600" u="none" strike="noStrike" dirty="0">
                          <a:effectLst/>
                        </a:rPr>
                        <a:t> O </a:t>
                      </a:r>
                      <a:r>
                        <a:rPr lang="en-US" sz="1600" u="none" strike="noStrike" dirty="0" err="1">
                          <a:effectLst/>
                        </a:rPr>
                        <a:t>Ogunyankin</a:t>
                      </a:r>
                      <a:r>
                        <a:rPr lang="en-US" sz="1600" u="none" strike="noStrike" dirty="0">
                          <a:effectLst/>
                        </a:rPr>
                        <a:t>, MD, FASE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First Cardiology Consultants Hospital, Lagos - Nigeria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•</a:t>
                      </a:r>
                      <a:endParaRPr lang="en-US" altLang="ja-JP" sz="1600" b="0" i="0" u="none" strike="noStrike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Edwin S. Tucay, MD, FASE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Philippine Heart Center, Quezon City - Philippines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Seung</a:t>
                      </a:r>
                      <a:r>
                        <a:rPr lang="en-US" sz="1600" u="none" strike="noStrike" dirty="0">
                          <a:effectLst/>
                        </a:rPr>
                        <a:t> Woo Park, MD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Samsung Medical Center, Seoul - South Korea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/>
                        <a:t>Mark J. Monaghan, PhD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/>
                        <a:t>King’s College Hospital, London - UK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Karima </a:t>
                      </a:r>
                      <a:r>
                        <a:rPr lang="en-US" sz="1600" u="none" strike="noStrike" dirty="0" err="1">
                          <a:effectLst/>
                        </a:rPr>
                        <a:t>Addetia</a:t>
                      </a:r>
                      <a:r>
                        <a:rPr lang="en-US" sz="1600" u="none" strike="noStrike" dirty="0">
                          <a:effectLst/>
                        </a:rPr>
                        <a:t>, MD, FASE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University of Chicago, Chicago, IL - USA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•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James Kirkpatrick, MD, FASE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University of Washington, Seattle, WA - USA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576" marR="12576" marT="12576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037B99F-9412-C44F-92D3-E623A5F71576}"/>
              </a:ext>
            </a:extLst>
          </p:cNvPr>
          <p:cNvSpPr txBox="1"/>
          <p:nvPr/>
        </p:nvSpPr>
        <p:spPr>
          <a:xfrm>
            <a:off x="11256021" y="1429257"/>
            <a:ext cx="738664" cy="4221165"/>
          </a:xfrm>
          <a:prstGeom prst="rect">
            <a:avLst/>
          </a:prstGeom>
          <a:solidFill>
            <a:srgbClr val="0070C0"/>
          </a:solidFill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AE23A-3DF2-E547-A6F7-F07381CFFF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3" name="Picture 2" descr="N:\CoreLab\Echo\WASE\Tatsuya's files\WASE Protocol (Jan. 2018)\WASE enrolling centers and PIs\WASE Normal Values Study(19 centers, 15 countries)(Blue) (Final 01092019).png">
            <a:extLst>
              <a:ext uri="{FF2B5EF4-FFF2-40B4-BE49-F238E27FC236}">
                <a16:creationId xmlns:a16="http://schemas.microsoft.com/office/drawing/2014/main" id="{8201854F-CC2E-5346-9EC4-94A7EA09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 bwMode="auto">
          <a:xfrm>
            <a:off x="1351767" y="1246915"/>
            <a:ext cx="9515831" cy="5126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4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Additional WASE Investigators  -  </a:t>
            </a:r>
            <a:r>
              <a:rPr lang="en-US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064" y="1560499"/>
            <a:ext cx="11115094" cy="517280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/>
              <a:t>Argentina: </a:t>
            </a:r>
            <a:r>
              <a:rPr lang="en-US" dirty="0"/>
              <a:t>Aldo D. Prado, Centro </a:t>
            </a:r>
            <a:r>
              <a:rPr lang="en-US" dirty="0" err="1"/>
              <a:t>Privado</a:t>
            </a:r>
            <a:r>
              <a:rPr lang="en-US" dirty="0"/>
              <a:t> de </a:t>
            </a:r>
            <a:r>
              <a:rPr lang="en-US" dirty="0" err="1"/>
              <a:t>Cardiologia</a:t>
            </a:r>
            <a:r>
              <a:rPr lang="en-US" dirty="0"/>
              <a:t>, Tucumán, Argentina; Eduardo </a:t>
            </a:r>
            <a:r>
              <a:rPr lang="en-US" dirty="0" err="1"/>
              <a:t>Filipini</a:t>
            </a:r>
            <a:r>
              <a:rPr lang="en-US" dirty="0"/>
              <a:t>, Instituto Cardiovascular de Buenos Aires, Buenos Aires, Argentina</a:t>
            </a:r>
          </a:p>
          <a:p>
            <a:pPr algn="l"/>
            <a:r>
              <a:rPr lang="en-US" b="1" dirty="0"/>
              <a:t>Australia: </a:t>
            </a:r>
            <a:r>
              <a:rPr lang="en-US" dirty="0"/>
              <a:t>Agatha Kwon and Samantha </a:t>
            </a:r>
            <a:r>
              <a:rPr lang="en-US" dirty="0" err="1"/>
              <a:t>Hoschke</a:t>
            </a:r>
            <a:r>
              <a:rPr lang="en-US" dirty="0"/>
              <a:t>-Edwards, </a:t>
            </a:r>
            <a:r>
              <a:rPr lang="en-US" dirty="0" err="1"/>
              <a:t>GenesisCare</a:t>
            </a:r>
            <a:r>
              <a:rPr lang="en-US" dirty="0"/>
              <a:t>, Brisbane, Australia</a:t>
            </a:r>
          </a:p>
          <a:p>
            <a:pPr algn="l"/>
            <a:r>
              <a:rPr lang="en-US" b="1" dirty="0"/>
              <a:t>Brazil: </a:t>
            </a:r>
            <a:r>
              <a:rPr lang="en-US" dirty="0"/>
              <a:t>Tania Regina Afonso, Hospital </a:t>
            </a:r>
            <a:r>
              <a:rPr lang="en-US" dirty="0" err="1"/>
              <a:t>Israelita</a:t>
            </a:r>
            <a:r>
              <a:rPr lang="en-US" dirty="0"/>
              <a:t> Albert Einstein, Sao Paulo, Brazil</a:t>
            </a:r>
          </a:p>
          <a:p>
            <a:pPr algn="l"/>
            <a:r>
              <a:rPr lang="en-US" b="1" dirty="0"/>
              <a:t>Canada: </a:t>
            </a:r>
            <a:r>
              <a:rPr lang="en-US" dirty="0" err="1"/>
              <a:t>Babitha</a:t>
            </a:r>
            <a:r>
              <a:rPr lang="en-US" dirty="0"/>
              <a:t> </a:t>
            </a:r>
            <a:r>
              <a:rPr lang="en-US" dirty="0" err="1"/>
              <a:t>Thampinathan</a:t>
            </a:r>
            <a:r>
              <a:rPr lang="en-US" dirty="0"/>
              <a:t> and </a:t>
            </a:r>
            <a:r>
              <a:rPr lang="en-US" dirty="0" err="1"/>
              <a:t>Maala</a:t>
            </a:r>
            <a:r>
              <a:rPr lang="en-US" dirty="0"/>
              <a:t> </a:t>
            </a:r>
            <a:r>
              <a:rPr lang="en-US" dirty="0" err="1"/>
              <a:t>Sooriyakanthan</a:t>
            </a:r>
            <a:r>
              <a:rPr lang="en-US" dirty="0"/>
              <a:t>, Toronto General Hospital, University of Toronto, Canada</a:t>
            </a:r>
          </a:p>
          <a:p>
            <a:pPr algn="l"/>
            <a:r>
              <a:rPr lang="en-US" b="1" dirty="0"/>
              <a:t>China: </a:t>
            </a:r>
            <a:r>
              <a:rPr lang="en-US" dirty="0" err="1"/>
              <a:t>Tiangang</a:t>
            </a:r>
            <a:r>
              <a:rPr lang="en-US" dirty="0"/>
              <a:t> Zhu and </a:t>
            </a:r>
            <a:r>
              <a:rPr lang="en-US" dirty="0" err="1"/>
              <a:t>Zhilong</a:t>
            </a:r>
            <a:r>
              <a:rPr lang="en-US" dirty="0"/>
              <a:t> Wang, Peking University People's Hospital, Beijing, China; </a:t>
            </a:r>
            <a:r>
              <a:rPr lang="en-US" dirty="0" err="1"/>
              <a:t>Yingbin</a:t>
            </a:r>
            <a:r>
              <a:rPr lang="en-US" dirty="0"/>
              <a:t> Wang, Mei Zhang and Yu Zhang, </a:t>
            </a:r>
            <a:r>
              <a:rPr lang="en-US" dirty="0" err="1"/>
              <a:t>Qilu</a:t>
            </a:r>
            <a:r>
              <a:rPr lang="en-US" dirty="0"/>
              <a:t> Hospital of Shandong University, Jinan, China</a:t>
            </a:r>
            <a:r>
              <a:rPr lang="en-US" b="1" dirty="0"/>
              <a:t>; </a:t>
            </a:r>
            <a:r>
              <a:rPr lang="en-US" dirty="0" err="1"/>
              <a:t>Lixue</a:t>
            </a:r>
            <a:r>
              <a:rPr lang="en-US" dirty="0"/>
              <a:t> Yin and </a:t>
            </a:r>
            <a:r>
              <a:rPr lang="en-US" dirty="0" err="1"/>
              <a:t>Shuang</a:t>
            </a:r>
            <a:r>
              <a:rPr lang="en-US" dirty="0"/>
              <a:t> Li, Sichuan Provincial People's Hospital, Sichuan, China.</a:t>
            </a:r>
          </a:p>
          <a:p>
            <a:pPr algn="l"/>
            <a:r>
              <a:rPr lang="en-US" b="1" dirty="0"/>
              <a:t>India: </a:t>
            </a:r>
            <a:r>
              <a:rPr lang="en-US" dirty="0"/>
              <a:t>R. </a:t>
            </a:r>
            <a:r>
              <a:rPr lang="en-US" dirty="0" err="1"/>
              <a:t>Alagesan</a:t>
            </a:r>
            <a:r>
              <a:rPr lang="en-US" dirty="0"/>
              <a:t>, Madras Medical College, Chennai, India; S. Balasubramanian, Madurai Medical College, Madurai, India; R.V.A. Ananth, </a:t>
            </a:r>
            <a:r>
              <a:rPr lang="en-US" dirty="0" err="1"/>
              <a:t>Jeyalakshmi</a:t>
            </a:r>
            <a:r>
              <a:rPr lang="en-US" dirty="0"/>
              <a:t> Heart Center, Madurai, India; Manish Bansal, </a:t>
            </a:r>
            <a:r>
              <a:rPr lang="en-US" dirty="0" err="1"/>
              <a:t>Medanta</a:t>
            </a:r>
            <a:r>
              <a:rPr lang="en-US" dirty="0"/>
              <a:t> Heart Institute, </a:t>
            </a:r>
            <a:r>
              <a:rPr lang="en-US" dirty="0" err="1"/>
              <a:t>Medanta</a:t>
            </a:r>
            <a:r>
              <a:rPr lang="en-US" dirty="0"/>
              <a:t>, Haryana, India</a:t>
            </a:r>
          </a:p>
          <a:p>
            <a:pPr algn="l"/>
            <a:r>
              <a:rPr lang="en-US" b="1" dirty="0"/>
              <a:t>Italy: </a:t>
            </a:r>
            <a:r>
              <a:rPr lang="en-US" dirty="0"/>
              <a:t>Luigi P </a:t>
            </a:r>
            <a:r>
              <a:rPr lang="en-US" dirty="0" err="1"/>
              <a:t>Badano</a:t>
            </a:r>
            <a:r>
              <a:rPr lang="en-US" dirty="0"/>
              <a:t> (currently at University of Milano-Bicocca and </a:t>
            </a:r>
            <a:r>
              <a:rPr lang="en-US" dirty="0" err="1"/>
              <a:t>Istituto</a:t>
            </a:r>
            <a:r>
              <a:rPr lang="en-US" dirty="0"/>
              <a:t> </a:t>
            </a:r>
            <a:r>
              <a:rPr lang="en-US" dirty="0" err="1"/>
              <a:t>Auxologico</a:t>
            </a:r>
            <a:r>
              <a:rPr lang="en-US" dirty="0"/>
              <a:t> </a:t>
            </a:r>
            <a:r>
              <a:rPr lang="en-US" dirty="0" err="1"/>
              <a:t>Italiano</a:t>
            </a:r>
            <a:r>
              <a:rPr lang="en-US" dirty="0"/>
              <a:t>, IRCCS, Milano, Italy) and Chiara Palermo, University of Padova, Padova, Italy</a:t>
            </a:r>
            <a:r>
              <a:rPr lang="en-US" b="1" dirty="0"/>
              <a:t>; </a:t>
            </a:r>
            <a:r>
              <a:rPr lang="en-US" dirty="0"/>
              <a:t>Eduardo </a:t>
            </a:r>
            <a:r>
              <a:rPr lang="en-US" dirty="0" err="1"/>
              <a:t>Bossone</a:t>
            </a:r>
            <a:r>
              <a:rPr lang="en-US" dirty="0"/>
              <a:t> (currently at Antonio Cardarelli </a:t>
            </a:r>
            <a:r>
              <a:rPr lang="en-US" dirty="0" err="1"/>
              <a:t>ospital</a:t>
            </a:r>
            <a:r>
              <a:rPr lang="en-US" dirty="0"/>
              <a:t>, Naples, Italy)Hospital, Naples, Italy), Davide Di </a:t>
            </a:r>
            <a:r>
              <a:rPr lang="en-US" dirty="0" err="1"/>
              <a:t>Vece</a:t>
            </a:r>
            <a:r>
              <a:rPr lang="en-US" dirty="0"/>
              <a:t> and</a:t>
            </a:r>
            <a:r>
              <a:rPr lang="en-US" b="1" dirty="0"/>
              <a:t> </a:t>
            </a:r>
            <a:r>
              <a:rPr lang="en-US" dirty="0"/>
              <a:t>Michele </a:t>
            </a:r>
            <a:r>
              <a:rPr lang="en-US" dirty="0" err="1"/>
              <a:t>Bellino</a:t>
            </a:r>
            <a:r>
              <a:rPr lang="en-US" dirty="0"/>
              <a:t>, University of Salerno, Salerno, Italy.</a:t>
            </a:r>
          </a:p>
          <a:p>
            <a:pPr algn="l"/>
            <a:r>
              <a:rPr lang="en-US" b="1" dirty="0"/>
              <a:t>Japan: </a:t>
            </a:r>
            <a:r>
              <a:rPr lang="en-US" dirty="0"/>
              <a:t>Tomoko Nakao, Takayuki </a:t>
            </a:r>
            <a:r>
              <a:rPr lang="en-US" dirty="0" err="1"/>
              <a:t>Kawata</a:t>
            </a:r>
            <a:r>
              <a:rPr lang="en-US" dirty="0"/>
              <a:t>, Megumi </a:t>
            </a:r>
            <a:r>
              <a:rPr lang="en-US" dirty="0" err="1"/>
              <a:t>Hirokawa</a:t>
            </a:r>
            <a:r>
              <a:rPr lang="en-US" dirty="0"/>
              <a:t> and Naoko Sawada MD, The University of Tokyo, Tokyo, Japan; </a:t>
            </a:r>
            <a:r>
              <a:rPr lang="en-US" dirty="0" err="1"/>
              <a:t>Yousuke</a:t>
            </a:r>
            <a:r>
              <a:rPr lang="en-US" dirty="0"/>
              <a:t> </a:t>
            </a:r>
            <a:r>
              <a:rPr lang="en-US" dirty="0" err="1"/>
              <a:t>Nabeshima</a:t>
            </a:r>
            <a:r>
              <a:rPr lang="en-US" dirty="0"/>
              <a:t>, University of Occupational and Environmental Health, Kitakyushu, Japan</a:t>
            </a:r>
          </a:p>
          <a:p>
            <a:pPr algn="l"/>
            <a:r>
              <a:rPr lang="en-US" b="1" dirty="0"/>
              <a:t>Republic of Korea: </a:t>
            </a:r>
            <a:r>
              <a:rPr lang="en-US" dirty="0" err="1"/>
              <a:t>Hye</a:t>
            </a:r>
            <a:r>
              <a:rPr lang="en-US" dirty="0"/>
              <a:t> Rim Yun and</a:t>
            </a:r>
            <a:r>
              <a:rPr lang="en-US" b="1" dirty="0"/>
              <a:t> </a:t>
            </a:r>
            <a:r>
              <a:rPr lang="en-US" dirty="0"/>
              <a:t>Ji-won Hwang, Samsung Medical Center, Seoul, Republic of Korea</a:t>
            </a:r>
          </a:p>
          <a:p>
            <a:pPr algn="l"/>
            <a:r>
              <a:rPr lang="en-US" b="1" dirty="0"/>
              <a:t>Nigeria:</a:t>
            </a:r>
            <a:r>
              <a:rPr lang="en-US" dirty="0"/>
              <a:t> </a:t>
            </a:r>
            <a:r>
              <a:rPr lang="en-US" dirty="0" err="1"/>
              <a:t>Dolapo</a:t>
            </a:r>
            <a:r>
              <a:rPr lang="en-US" dirty="0"/>
              <a:t> </a:t>
            </a:r>
            <a:r>
              <a:rPr lang="en-US" dirty="0" err="1"/>
              <a:t>Fasawe</a:t>
            </a:r>
            <a:r>
              <a:rPr lang="en-US" dirty="0"/>
              <a:t>, First Cardiology Consultants Hospital  Ikoyi, Lagos, Nigeria</a:t>
            </a:r>
          </a:p>
          <a:p>
            <a:pPr algn="l"/>
            <a:r>
              <a:rPr lang="en-US" b="1" dirty="0"/>
              <a:t>TOMTEC Imaging Systems GmbH: </a:t>
            </a:r>
            <a:r>
              <a:rPr lang="en-US" dirty="0"/>
              <a:t>Marcus </a:t>
            </a:r>
            <a:r>
              <a:rPr lang="en-US" dirty="0" err="1"/>
              <a:t>Schreckenberg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2" name="Picture 2" descr="N:\CoreLab\Echo\WASE\Tatsuya's files\WASE Protocol (Jan. 2018)\WASE enrolling centers and PIs\WASE Normal Values Study(19 centers, 15 countries)(Blue) (Final 01092019).png">
            <a:extLst>
              <a:ext uri="{FF2B5EF4-FFF2-40B4-BE49-F238E27FC236}">
                <a16:creationId xmlns:a16="http://schemas.microsoft.com/office/drawing/2014/main" id="{D9936135-5B9B-D540-9E8C-0FB0AB5D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 bwMode="auto">
          <a:xfrm>
            <a:off x="1351767" y="1246915"/>
            <a:ext cx="9515831" cy="5126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454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 fontScale="90000"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7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clinical usefulness of echocardiography is based on the detection of abnormalities…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Which relies on the accurate definition of “normality”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51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636500"/>
            <a:ext cx="10605607" cy="3284641"/>
          </a:xfrm>
        </p:spPr>
        <p:txBody>
          <a:bodyPr>
            <a:normAutofit/>
          </a:bodyPr>
          <a:lstStyle/>
          <a:p>
            <a:r>
              <a:rPr lang="en-US" sz="2800" dirty="0"/>
              <a:t>ASE/EACVI-recommended normal values are used world-wide but only represent normal Caucasian people from the US and Europe.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258206-DAF4-6A48-BFA4-EBC2A31F9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14"/>
          <a:stretch/>
        </p:blipFill>
        <p:spPr>
          <a:xfrm>
            <a:off x="788324" y="2568090"/>
            <a:ext cx="10453215" cy="3751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99C694-CAD2-E042-9558-BF8E2D316655}"/>
              </a:ext>
            </a:extLst>
          </p:cNvPr>
          <p:cNvSpPr txBox="1"/>
          <p:nvPr/>
        </p:nvSpPr>
        <p:spPr>
          <a:xfrm>
            <a:off x="1485900" y="648866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Lang R et al. ASE/EACVI Recommendations for Chamber Quantification. J Am </a:t>
            </a:r>
            <a:r>
              <a:rPr lang="en-US" dirty="0" err="1"/>
              <a:t>Soc</a:t>
            </a:r>
            <a:r>
              <a:rPr lang="en-US" dirty="0"/>
              <a:t> Echo 2015. </a:t>
            </a:r>
          </a:p>
        </p:txBody>
      </p:sp>
    </p:spTree>
    <p:extLst>
      <p:ext uri="{BB962C8B-B14F-4D97-AF65-F5344CB8AC3E}">
        <p14:creationId xmlns:p14="http://schemas.microsoft.com/office/powerpoint/2010/main" val="18213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Adjusted by BSA and age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21511-957B-B948-B09D-D3505BAD5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6" y="1786125"/>
            <a:ext cx="10605607" cy="3284641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99E57-3CE7-DF47-A577-7319FB476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81766"/>
            <a:ext cx="5814976" cy="3029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699DE-C41D-7547-9AF9-A627A3762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1" y="3428999"/>
            <a:ext cx="6004608" cy="29434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CAAE46-CF09-8B41-A256-796508544B48}"/>
              </a:ext>
            </a:extLst>
          </p:cNvPr>
          <p:cNvSpPr txBox="1"/>
          <p:nvPr/>
        </p:nvSpPr>
        <p:spPr>
          <a:xfrm>
            <a:off x="1485900" y="648866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Lang R et al. ASE/EACVI Recommendations for Chamber Quantification. J Am </a:t>
            </a:r>
            <a:r>
              <a:rPr lang="en-US" dirty="0" err="1"/>
              <a:t>Soc</a:t>
            </a:r>
            <a:r>
              <a:rPr lang="en-US" dirty="0"/>
              <a:t> Echo 2015. </a:t>
            </a:r>
          </a:p>
        </p:txBody>
      </p:sp>
    </p:spTree>
    <p:extLst>
      <p:ext uri="{BB962C8B-B14F-4D97-AF65-F5344CB8AC3E}">
        <p14:creationId xmlns:p14="http://schemas.microsoft.com/office/powerpoint/2010/main" val="400242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447713"/>
            <a:ext cx="11143653" cy="793523"/>
          </a:xfrm>
          <a:effectLst/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76200" dist="63500" dir="2700000" algn="tl" rotWithShape="0">
                    <a:srgbClr val="B5D432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 for current 2D recommendations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2E7CA5-B5C3-7F41-8703-08889CC0D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0" b="36443"/>
          <a:stretch/>
        </p:blipFill>
        <p:spPr>
          <a:xfrm>
            <a:off x="714064" y="1465777"/>
            <a:ext cx="10280918" cy="2990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102FFB-B117-4745-9299-CA2F46464F96}"/>
              </a:ext>
            </a:extLst>
          </p:cNvPr>
          <p:cNvSpPr txBox="1"/>
          <p:nvPr/>
        </p:nvSpPr>
        <p:spPr>
          <a:xfrm>
            <a:off x="2819400" y="4544284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American or European</a:t>
            </a:r>
          </a:p>
          <a:p>
            <a:pPr algn="ctr"/>
            <a:r>
              <a:rPr lang="en-US" sz="2400" dirty="0"/>
              <a:t>White race</a:t>
            </a:r>
          </a:p>
          <a:p>
            <a:pPr algn="ctr"/>
            <a:r>
              <a:rPr lang="en-US" sz="2400" dirty="0"/>
              <a:t>Middle age adults</a:t>
            </a:r>
          </a:p>
          <a:p>
            <a:pPr algn="ctr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85D64-C03E-AE43-ADA4-FC77DEDA3FCE}"/>
              </a:ext>
            </a:extLst>
          </p:cNvPr>
          <p:cNvSpPr txBox="1"/>
          <p:nvPr/>
        </p:nvSpPr>
        <p:spPr>
          <a:xfrm>
            <a:off x="1485900" y="648866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Lang R et al. ASE/EACVI Recommendations for Chamber Quantification. J Am </a:t>
            </a:r>
            <a:r>
              <a:rPr lang="en-US" dirty="0" err="1"/>
              <a:t>Soc</a:t>
            </a:r>
            <a:r>
              <a:rPr lang="en-US" dirty="0"/>
              <a:t> Echo 2015. </a:t>
            </a:r>
          </a:p>
        </p:txBody>
      </p:sp>
    </p:spTree>
    <p:extLst>
      <p:ext uri="{BB962C8B-B14F-4D97-AF65-F5344CB8AC3E}">
        <p14:creationId xmlns:p14="http://schemas.microsoft.com/office/powerpoint/2010/main" val="32311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Reports from around the world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D6B4223-A7D1-9A4A-9AAE-09DB26308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6FFF98-3C20-D44E-8C0C-B7ABD97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6" y="1655866"/>
            <a:ext cx="6062603" cy="2081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6B5338-7749-2F47-92C2-BE3108AD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84" y="4475125"/>
            <a:ext cx="5516513" cy="2042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9FFB5-0BEF-6441-AE59-426E06321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926"/>
          <a:stretch/>
        </p:blipFill>
        <p:spPr>
          <a:xfrm>
            <a:off x="5660678" y="4924009"/>
            <a:ext cx="5559542" cy="1326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BD279B-6FCE-EA40-BC76-D5EC99B79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360412"/>
            <a:ext cx="547370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730FD0-1021-2B43-87CA-2FEC50C6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078" y="1614048"/>
            <a:ext cx="6964147" cy="3221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123003-A522-664B-9ABA-652F7E3FC786}"/>
              </a:ext>
            </a:extLst>
          </p:cNvPr>
          <p:cNvSpPr txBox="1"/>
          <p:nvPr/>
        </p:nvSpPr>
        <p:spPr>
          <a:xfrm rot="20807714">
            <a:off x="3276600" y="3046017"/>
            <a:ext cx="59436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They suggest </a:t>
            </a:r>
          </a:p>
          <a:p>
            <a:pPr algn="ctr"/>
            <a:r>
              <a:rPr lang="en-US" sz="3200" dirty="0"/>
              <a:t>differences in chamber size</a:t>
            </a:r>
          </a:p>
        </p:txBody>
      </p:sp>
    </p:spTree>
    <p:extLst>
      <p:ext uri="{BB962C8B-B14F-4D97-AF65-F5344CB8AC3E}">
        <p14:creationId xmlns:p14="http://schemas.microsoft.com/office/powerpoint/2010/main" val="16722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95633B-7E5A-D14E-AF78-D33278C3668E}"/>
              </a:ext>
            </a:extLst>
          </p:cNvPr>
          <p:cNvCxnSpPr/>
          <p:nvPr/>
        </p:nvCxnSpPr>
        <p:spPr>
          <a:xfrm>
            <a:off x="819745" y="1283187"/>
            <a:ext cx="10570028" cy="0"/>
          </a:xfrm>
          <a:prstGeom prst="line">
            <a:avLst/>
          </a:prstGeom>
          <a:ln w="381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987F8-D429-8B4F-89CC-FE4660FA91A5}"/>
              </a:ext>
            </a:extLst>
          </p:cNvPr>
          <p:cNvCxnSpPr/>
          <p:nvPr/>
        </p:nvCxnSpPr>
        <p:spPr>
          <a:xfrm>
            <a:off x="714064" y="6513109"/>
            <a:ext cx="10570028" cy="0"/>
          </a:xfrm>
          <a:prstGeom prst="line">
            <a:avLst/>
          </a:prstGeom>
          <a:ln w="76200">
            <a:solidFill>
              <a:srgbClr val="B5D432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76D66-10DE-F042-87CC-483E55FB0AA2}"/>
              </a:ext>
            </a:extLst>
          </p:cNvPr>
          <p:cNvCxnSpPr>
            <a:cxnSpLocks/>
          </p:cNvCxnSpPr>
          <p:nvPr/>
        </p:nvCxnSpPr>
        <p:spPr>
          <a:xfrm>
            <a:off x="397565" y="1186543"/>
            <a:ext cx="11532381" cy="0"/>
          </a:xfrm>
          <a:prstGeom prst="line">
            <a:avLst/>
          </a:prstGeom>
          <a:ln w="76200">
            <a:solidFill>
              <a:srgbClr val="B5D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246968-86C2-AB43-ACEB-E99DA65E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120" y="181713"/>
            <a:ext cx="11143653" cy="793523"/>
          </a:xfrm>
          <a:effectLst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Methods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76200" dist="63500" dir="2700000" algn="tl" rotWithShape="0">
                  <a:srgbClr val="B5D432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73769-E648-1B4B-89AA-7A51C75F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11254838" y="5702219"/>
            <a:ext cx="757937" cy="8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2000" endPos="35000" dir="5400000" sy="-100000" algn="bl" rotWithShape="0"/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D6B4223-A7D1-9A4A-9AAE-09DB26308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6FFF98-3C20-D44E-8C0C-B7ABD97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6" y="1655866"/>
            <a:ext cx="6062603" cy="2081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6B5338-7749-2F47-92C2-BE3108AD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84" y="4475125"/>
            <a:ext cx="5516513" cy="2042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9FFB5-0BEF-6441-AE59-426E06321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926"/>
          <a:stretch/>
        </p:blipFill>
        <p:spPr>
          <a:xfrm>
            <a:off x="5660678" y="4924009"/>
            <a:ext cx="5559542" cy="1326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BD279B-6FCE-EA40-BC76-D5EC99B79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360412"/>
            <a:ext cx="547370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730FD0-1021-2B43-87CA-2FEC50C6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078" y="1614048"/>
            <a:ext cx="6964147" cy="32215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09CD23-BAA8-714C-9498-7D29F3A27A70}"/>
              </a:ext>
            </a:extLst>
          </p:cNvPr>
          <p:cNvSpPr txBox="1"/>
          <p:nvPr/>
        </p:nvSpPr>
        <p:spPr>
          <a:xfrm>
            <a:off x="685800" y="1530614"/>
            <a:ext cx="2819400" cy="39703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M-mode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M-mode and Simpsons method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2D measurements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7581EF-3409-2D40-8892-DE159130ABA3}"/>
              </a:ext>
            </a:extLst>
          </p:cNvPr>
          <p:cNvSpPr txBox="1"/>
          <p:nvPr/>
        </p:nvSpPr>
        <p:spPr>
          <a:xfrm>
            <a:off x="4114800" y="2073057"/>
            <a:ext cx="2217737" cy="31085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 standard analysis </a:t>
            </a:r>
          </a:p>
          <a:p>
            <a:pPr algn="ctr"/>
            <a:r>
              <a:rPr lang="en-US" sz="2800" dirty="0"/>
              <a:t>or Core Lab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9136C390-8E0D-344A-BDDC-96B0ABCCA4CF}"/>
              </a:ext>
            </a:extLst>
          </p:cNvPr>
          <p:cNvSpPr/>
          <p:nvPr/>
        </p:nvSpPr>
        <p:spPr>
          <a:xfrm>
            <a:off x="3311524" y="2870544"/>
            <a:ext cx="976313" cy="1066800"/>
          </a:xfrm>
          <a:prstGeom prst="star5">
            <a:avLst/>
          </a:prstGeom>
          <a:solidFill>
            <a:srgbClr val="FF0000"/>
          </a:solidFill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18F594-0E4A-844A-9990-BBEC062C9C2E}"/>
              </a:ext>
            </a:extLst>
          </p:cNvPr>
          <p:cNvSpPr txBox="1"/>
          <p:nvPr/>
        </p:nvSpPr>
        <p:spPr>
          <a:xfrm>
            <a:off x="6858000" y="2272844"/>
            <a:ext cx="2286000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Single race or region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35E5BC35-12BA-8545-905D-7F09666A23DB}"/>
              </a:ext>
            </a:extLst>
          </p:cNvPr>
          <p:cNvSpPr/>
          <p:nvPr/>
        </p:nvSpPr>
        <p:spPr>
          <a:xfrm>
            <a:off x="6096000" y="2895600"/>
            <a:ext cx="976313" cy="1066800"/>
          </a:xfrm>
          <a:prstGeom prst="star5">
            <a:avLst/>
          </a:prstGeom>
          <a:solidFill>
            <a:srgbClr val="FF0000"/>
          </a:solidFill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007E6-B333-AE46-9B47-A041B0D43DD9}"/>
              </a:ext>
            </a:extLst>
          </p:cNvPr>
          <p:cNvSpPr txBox="1"/>
          <p:nvPr/>
        </p:nvSpPr>
        <p:spPr>
          <a:xfrm>
            <a:off x="9525000" y="1855114"/>
            <a:ext cx="2286000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State of the art machines and techniques?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2CEF6D10-A8BA-3642-B702-1E0674596173}"/>
              </a:ext>
            </a:extLst>
          </p:cNvPr>
          <p:cNvSpPr/>
          <p:nvPr/>
        </p:nvSpPr>
        <p:spPr>
          <a:xfrm>
            <a:off x="8915400" y="2819400"/>
            <a:ext cx="976313" cy="1066800"/>
          </a:xfrm>
          <a:prstGeom prst="star5">
            <a:avLst/>
          </a:prstGeom>
          <a:solidFill>
            <a:srgbClr val="FF0000"/>
          </a:solidFill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SE slide template V1 rml fma" id="{0D7EFFAC-06C4-D949-B89A-D5472847FB7E}" vid="{06119E3D-933C-364A-A7B6-C3D56BD4336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SE slide template V1 rml fma" id="{0D7EFFAC-06C4-D949-B89A-D5472847FB7E}" vid="{6298AAF1-BB00-B54B-BDB4-164C5316C519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SE slide template V1 rml fma" id="{0D7EFFAC-06C4-D949-B89A-D5472847FB7E}" vid="{35F4EF64-7DD5-044B-933A-7B213ABBD13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5050</TotalTime>
  <Words>2925</Words>
  <Application>Microsoft Macintosh PowerPoint</Application>
  <PresentationFormat>Widescreen</PresentationFormat>
  <Paragraphs>818</Paragraphs>
  <Slides>37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ＭＳ Ｐゴシック</vt:lpstr>
      <vt:lpstr>游ゴシック</vt:lpstr>
      <vt:lpstr>Arial</vt:lpstr>
      <vt:lpstr>Calibri</vt:lpstr>
      <vt:lpstr>Calibri Light</vt:lpstr>
      <vt:lpstr>Helvetica</vt:lpstr>
      <vt:lpstr>Mangal</vt:lpstr>
      <vt:lpstr>Symbol</vt:lpstr>
      <vt:lpstr>Times New Roman</vt:lpstr>
      <vt:lpstr>Verdana</vt:lpstr>
      <vt:lpstr>Wingdings</vt:lpstr>
      <vt:lpstr>Office Theme</vt:lpstr>
      <vt:lpstr>1_Office Theme</vt:lpstr>
      <vt:lpstr>Custom Design</vt:lpstr>
      <vt:lpstr>Similarities and Differences in Left Ventricular Size and Function Among Races and Nationalities.   WASE Normal Values Study</vt:lpstr>
      <vt:lpstr>PowerPoint Presentation</vt:lpstr>
      <vt:lpstr>Disclosures</vt:lpstr>
      <vt:lpstr>Background</vt:lpstr>
      <vt:lpstr>Background</vt:lpstr>
      <vt:lpstr>Adjusted by BSA and age</vt:lpstr>
      <vt:lpstr>Sources for current 2D recommendations</vt:lpstr>
      <vt:lpstr>Regional Reports from around the world</vt:lpstr>
      <vt:lpstr>Different Methods</vt:lpstr>
      <vt:lpstr>Area of need</vt:lpstr>
      <vt:lpstr>Aims of the WASE Study</vt:lpstr>
      <vt:lpstr>WASE study Design</vt:lpstr>
      <vt:lpstr>Population </vt:lpstr>
      <vt:lpstr>19 centers in 15 countries</vt:lpstr>
      <vt:lpstr>Image analysis – CORE LABS</vt:lpstr>
      <vt:lpstr>2D analysis (TOMTEC) (ASE/EACVI Guidelines)</vt:lpstr>
      <vt:lpstr>Stats – Normal range</vt:lpstr>
      <vt:lpstr>Demographic Characteristics N=2008</vt:lpstr>
      <vt:lpstr>Race            n (%) Ethnicity</vt:lpstr>
      <vt:lpstr>Distribution by Country</vt:lpstr>
      <vt:lpstr>Normal Ranges - Global</vt:lpstr>
      <vt:lpstr>Women smaller than men</vt:lpstr>
      <vt:lpstr>Women smaller than men</vt:lpstr>
      <vt:lpstr>Women better function</vt:lpstr>
      <vt:lpstr>WASE vs Guidelines</vt:lpstr>
      <vt:lpstr>WASE vs Guidelines</vt:lpstr>
      <vt:lpstr>Intercountry –LV Function</vt:lpstr>
      <vt:lpstr>Mean EF  - intercountry</vt:lpstr>
      <vt:lpstr>PowerPoint Presentation</vt:lpstr>
      <vt:lpstr>Mean LVEDVI –  intercountry comparisons</vt:lpstr>
      <vt:lpstr>Comparison by Race</vt:lpstr>
      <vt:lpstr>Limitations</vt:lpstr>
      <vt:lpstr>Conclusions I</vt:lpstr>
      <vt:lpstr>Conclusions II</vt:lpstr>
      <vt:lpstr>WASE  Principal Investigators</vt:lpstr>
      <vt:lpstr>Additional WASE Investigators  -  Thank You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FEDE ASCH</dc:creator>
  <cp:lastModifiedBy>FEDE ASCH</cp:lastModifiedBy>
  <cp:revision>46</cp:revision>
  <dcterms:created xsi:type="dcterms:W3CDTF">2019-08-17T13:07:12Z</dcterms:created>
  <dcterms:modified xsi:type="dcterms:W3CDTF">2019-08-23T10:39:16Z</dcterms:modified>
</cp:coreProperties>
</file>