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3658" r:id="rId2"/>
  </p:sldMasterIdLst>
  <p:notesMasterIdLst>
    <p:notesMasterId r:id="rId14"/>
  </p:notesMasterIdLst>
  <p:handoutMasterIdLst>
    <p:handoutMasterId r:id="rId15"/>
  </p:handoutMasterIdLst>
  <p:sldIdLst>
    <p:sldId id="602" r:id="rId3"/>
    <p:sldId id="658" r:id="rId4"/>
    <p:sldId id="487" r:id="rId5"/>
    <p:sldId id="432" r:id="rId6"/>
    <p:sldId id="604" r:id="rId7"/>
    <p:sldId id="502" r:id="rId8"/>
    <p:sldId id="503" r:id="rId9"/>
    <p:sldId id="603" r:id="rId10"/>
    <p:sldId id="630" r:id="rId11"/>
    <p:sldId id="657" r:id="rId12"/>
    <p:sldId id="655" r:id="rId13"/>
  </p:sldIdLst>
  <p:sldSz cx="9144000" cy="6858000" type="screen4x3"/>
  <p:notesSz cx="6985000" cy="92837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5pPr>
    <a:lvl6pPr marL="22860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6pPr>
    <a:lvl7pPr marL="27432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7pPr>
    <a:lvl8pPr marL="32004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8pPr>
    <a:lvl9pPr marL="36576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947">
          <p15:clr>
            <a:srgbClr val="A4A3A4"/>
          </p15:clr>
        </p15:guide>
        <p15:guide id="3" pos="1179">
          <p15:clr>
            <a:srgbClr val="A4A3A4"/>
          </p15:clr>
        </p15:guide>
        <p15:guide id="4" pos="56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uo, Hai-Chien" initials="KH" lastIdx="10" clrIdx="0"/>
  <p:cmAuthor id="1" name="Cheong, Wai-Fung" initials="WF" lastIdx="5" clrIdx="1"/>
  <p:cmAuthor id="2" name="zhangyx119" initials="PZ" lastIdx="1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CC00"/>
    <a:srgbClr val="FFCC08"/>
    <a:srgbClr val="00FFFF"/>
    <a:srgbClr val="00FFCC"/>
    <a:srgbClr val="007434"/>
    <a:srgbClr val="FCD308"/>
    <a:srgbClr val="FFCCFF"/>
    <a:srgbClr val="0A2D74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82634" autoAdjust="0"/>
  </p:normalViewPr>
  <p:slideViewPr>
    <p:cSldViewPr snapToGrid="0">
      <p:cViewPr varScale="1">
        <p:scale>
          <a:sx n="61" d="100"/>
          <a:sy n="61" d="100"/>
        </p:scale>
        <p:origin x="1008" y="78"/>
      </p:cViewPr>
      <p:guideLst>
        <p:guide orient="horz" pos="2160"/>
        <p:guide orient="horz" pos="3947"/>
        <p:guide pos="1179"/>
        <p:guide pos="5617"/>
      </p:guideLst>
    </p:cSldViewPr>
  </p:slideViewPr>
  <p:outlineViewPr>
    <p:cViewPr>
      <p:scale>
        <a:sx n="33" d="100"/>
        <a:sy n="33" d="100"/>
      </p:scale>
      <p:origin x="0" y="16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2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26207" cy="46387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43" tIns="46474" rIns="92943" bIns="46474" numCol="1" anchor="t" anchorCtr="0" compatLnSpc="1">
            <a:prstTxWarp prst="textNoShape">
              <a:avLst/>
            </a:prstTxWarp>
          </a:bodyPr>
          <a:lstStyle>
            <a:lvl1pPr algn="l" defTabSz="928865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794" y="1"/>
            <a:ext cx="3026207" cy="46387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43" tIns="46474" rIns="92943" bIns="46474" numCol="1" anchor="t" anchorCtr="0" compatLnSpc="1">
            <a:prstTxWarp prst="textNoShape">
              <a:avLst/>
            </a:prstTxWarp>
          </a:bodyPr>
          <a:lstStyle>
            <a:lvl1pPr algn="r" defTabSz="928865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19830"/>
            <a:ext cx="3026207" cy="46387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43" tIns="46474" rIns="92943" bIns="46474" numCol="1" anchor="b" anchorCtr="0" compatLnSpc="1">
            <a:prstTxWarp prst="textNoShape">
              <a:avLst/>
            </a:prstTxWarp>
          </a:bodyPr>
          <a:lstStyle>
            <a:lvl1pPr algn="l" defTabSz="928865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794" y="8819830"/>
            <a:ext cx="3026207" cy="46387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43" tIns="46474" rIns="92943" bIns="46474" numCol="1" anchor="b" anchorCtr="0" compatLnSpc="1">
            <a:prstTxWarp prst="textNoShape">
              <a:avLst/>
            </a:prstTxWarp>
          </a:bodyPr>
          <a:lstStyle>
            <a:lvl1pPr algn="r" defTabSz="928865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fld id="{120BD924-28BB-4ACF-9591-266011CB8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96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26207" cy="46387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43" tIns="46474" rIns="92943" bIns="46474" numCol="1" anchor="t" anchorCtr="0" compatLnSpc="1">
            <a:prstTxWarp prst="textNoShape">
              <a:avLst/>
            </a:prstTxWarp>
          </a:bodyPr>
          <a:lstStyle>
            <a:lvl1pPr algn="l" defTabSz="928865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794" y="1"/>
            <a:ext cx="3026207" cy="46387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43" tIns="46474" rIns="92943" bIns="46474" numCol="1" anchor="t" anchorCtr="0" compatLnSpc="1">
            <a:prstTxWarp prst="textNoShape">
              <a:avLst/>
            </a:prstTxWarp>
          </a:bodyPr>
          <a:lstStyle>
            <a:lvl1pPr algn="r" defTabSz="928865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022" y="4410701"/>
            <a:ext cx="5122959" cy="417640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43" tIns="46474" rIns="92943" bIns="464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19830"/>
            <a:ext cx="3026207" cy="46387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43" tIns="46474" rIns="92943" bIns="46474" numCol="1" anchor="b" anchorCtr="0" compatLnSpc="1">
            <a:prstTxWarp prst="textNoShape">
              <a:avLst/>
            </a:prstTxWarp>
          </a:bodyPr>
          <a:lstStyle>
            <a:lvl1pPr algn="l" defTabSz="928865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794" y="8819830"/>
            <a:ext cx="3026207" cy="46387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943" tIns="46474" rIns="92943" bIns="46474" numCol="1" anchor="b" anchorCtr="0" compatLnSpc="1">
            <a:prstTxWarp prst="textNoShape">
              <a:avLst/>
            </a:prstTxWarp>
          </a:bodyPr>
          <a:lstStyle>
            <a:lvl1pPr algn="r" defTabSz="928865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fld id="{FAE678BB-763C-40DF-B781-F9D40CCA7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62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42A8D0-09EC-42FB-90C5-B1D1E1AB5C3A}" type="slidenum">
              <a:rPr lang="en-US" smtClean="0">
                <a:ea typeface="ヒラギノ角ゴ Pro W3"/>
                <a:cs typeface="ヒラギノ角ゴ Pro W3"/>
              </a:rPr>
              <a:pPr/>
              <a:t>0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7672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5FCD248-A9A1-424B-B1F4-46FAE91D7317}" type="slidenum">
              <a:rPr lang="en-US" smtClean="0">
                <a:ea typeface="ヒラギノ角ゴ Pro W3"/>
                <a:cs typeface="ヒラギノ角ゴ Pro W3"/>
              </a:rPr>
              <a:pPr/>
              <a:t>1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6913"/>
            <a:ext cx="4641850" cy="3481387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7874" y="4409129"/>
            <a:ext cx="5589252" cy="4177980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6548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ea typeface="ヒラギノ角ゴ Pro W3"/>
                <a:cs typeface="ヒラギノ角ゴ Pro W3"/>
              </a:rPr>
              <a:pPr/>
              <a:t>2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958794" y="8819830"/>
            <a:ext cx="3026207" cy="463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43" tIns="46474" rIns="92943" bIns="46474" anchor="b"/>
          <a:lstStyle/>
          <a:p>
            <a:pPr algn="r" defTabSz="928865"/>
            <a:fld id="{1503E6FF-46BE-4FDC-873A-65694A840145}" type="slidenum">
              <a:rPr lang="en-US" sz="1200" b="0" i="0">
                <a:solidFill>
                  <a:schemeClr val="tx1"/>
                </a:solidFill>
                <a:cs typeface="ヒラギノ角ゴ Pro W3"/>
              </a:rPr>
              <a:pPr algn="r" defTabSz="928865"/>
              <a:t>2</a:t>
            </a:fld>
            <a:endParaRPr lang="en-US" sz="1200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355" tIns="45677" rIns="91355" bIns="45677"/>
          <a:lstStyle/>
          <a:p>
            <a:pPr marL="225940" indent="-225940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8876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97AC30-B9B9-42BE-A254-EAFBD21121D9}" type="slidenum">
              <a:rPr lang="en-US" smtClean="0">
                <a:latin typeface="Arial" pitchFamily="34" charset="0"/>
              </a:rPr>
              <a:pPr>
                <a:defRPr/>
              </a:pPr>
              <a:t>3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338922" indent="-338922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0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E678BB-763C-40DF-B781-F9D40CCA79A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23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ea typeface="ヒラギノ角ゴ Pro W3"/>
                <a:cs typeface="ヒラギノ角ゴ Pro W3"/>
              </a:rPr>
              <a:pPr/>
              <a:t>5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958794" y="8819830"/>
            <a:ext cx="3026207" cy="463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43" tIns="46474" rIns="92943" bIns="46474" anchor="b"/>
          <a:lstStyle/>
          <a:p>
            <a:pPr algn="r" defTabSz="928865"/>
            <a:fld id="{1503E6FF-46BE-4FDC-873A-65694A840145}" type="slidenum">
              <a:rPr lang="en-US" sz="1200" b="0" i="0">
                <a:solidFill>
                  <a:schemeClr val="tx1"/>
                </a:solidFill>
                <a:cs typeface="ヒラギノ角ゴ Pro W3"/>
              </a:rPr>
              <a:pPr algn="r" defTabSz="928865"/>
              <a:t>5</a:t>
            </a:fld>
            <a:endParaRPr lang="en-US" sz="1200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355" tIns="45677" rIns="91355" bIns="45677"/>
          <a:lstStyle/>
          <a:p>
            <a:endParaRPr lang="en-US" sz="1200" b="0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451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ea typeface="ヒラギノ角ゴ Pro W3"/>
                <a:cs typeface="ヒラギノ角ゴ Pro W3"/>
              </a:rPr>
              <a:pPr/>
              <a:t>6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958794" y="8819830"/>
            <a:ext cx="3026207" cy="463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43" tIns="46474" rIns="92943" bIns="46474" anchor="b"/>
          <a:lstStyle/>
          <a:p>
            <a:pPr algn="r" defTabSz="928865"/>
            <a:fld id="{1503E6FF-46BE-4FDC-873A-65694A840145}" type="slidenum">
              <a:rPr lang="en-US" sz="1200" b="0" i="0">
                <a:solidFill>
                  <a:schemeClr val="tx1"/>
                </a:solidFill>
                <a:cs typeface="ヒラギノ角ゴ Pro W3"/>
              </a:rPr>
              <a:pPr algn="r" defTabSz="928865"/>
              <a:t>6</a:t>
            </a:fld>
            <a:endParaRPr lang="en-US" sz="1200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355" tIns="45677" rIns="91355" bIns="45677"/>
          <a:lstStyle/>
          <a:p>
            <a:pPr marL="225940" indent="-225940" eaLnBrk="1" hangingPunct="1"/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766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ea typeface="ヒラギノ角ゴ Pro W3"/>
                <a:cs typeface="ヒラギノ角ゴ Pro W3"/>
              </a:rPr>
              <a:pPr/>
              <a:t>7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958794" y="8819830"/>
            <a:ext cx="3026207" cy="463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43" tIns="46474" rIns="92943" bIns="46474" anchor="b"/>
          <a:lstStyle/>
          <a:p>
            <a:pPr algn="r" defTabSz="928865"/>
            <a:fld id="{1503E6FF-46BE-4FDC-873A-65694A840145}" type="slidenum">
              <a:rPr lang="en-US" sz="1200" b="0" i="0">
                <a:solidFill>
                  <a:schemeClr val="tx1"/>
                </a:solidFill>
                <a:cs typeface="ヒラギノ角ゴ Pro W3"/>
              </a:rPr>
              <a:pPr algn="r" defTabSz="928865"/>
              <a:t>7</a:t>
            </a:fld>
            <a:endParaRPr lang="en-US" sz="1200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355" tIns="45677" rIns="91355" bIns="45677"/>
          <a:lstStyle/>
          <a:p>
            <a:pPr marL="225940" indent="-225940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65085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>
                <a:solidFill>
                  <a:prstClr val="black"/>
                </a:solidFill>
                <a:cs typeface="ヒラギノ角ゴ Pro W3"/>
              </a:rPr>
              <a:pPr/>
              <a:t>8</a:t>
            </a:fld>
            <a:endParaRPr lang="en-US">
              <a:solidFill>
                <a:prstClr val="black"/>
              </a:solidFill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958796" y="8819830"/>
            <a:ext cx="3026207" cy="463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30" tIns="46468" rIns="92930" bIns="46468" anchor="b"/>
          <a:lstStyle/>
          <a:p>
            <a:pPr algn="r" defTabSz="928731"/>
            <a:fld id="{1503E6FF-46BE-4FDC-873A-65694A840145}" type="slidenum">
              <a:rPr lang="en-US" sz="1200" b="0" i="0">
                <a:solidFill>
                  <a:prstClr val="black"/>
                </a:solidFill>
                <a:cs typeface="ヒラギノ角ゴ Pro W3"/>
              </a:rPr>
              <a:pPr algn="r" defTabSz="928731"/>
              <a:t>8</a:t>
            </a:fld>
            <a:endParaRPr lang="en-US" sz="1200" b="0" i="0">
              <a:solidFill>
                <a:prstClr val="black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343" tIns="45671" rIns="91343" bIns="45671"/>
          <a:lstStyle/>
          <a:p>
            <a:pPr marL="225908" indent="-225908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1790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561975" y="3946525"/>
            <a:ext cx="8185150" cy="946150"/>
          </a:xfrm>
          <a:prstGeom prst="rect">
            <a:avLst/>
          </a:prstGeom>
          <a:noFill/>
          <a:ln>
            <a:noFill/>
          </a:ln>
          <a:effectLst>
            <a:outerShdw dist="45791" dir="8778596" algn="ctr" rotWithShape="0">
              <a:schemeClr val="bg2"/>
            </a:outerShdw>
          </a:effectLst>
          <a:extLst/>
        </p:spPr>
        <p:txBody>
          <a:bodyPr anchor="ctr" anchorCtr="1"/>
          <a:lstStyle/>
          <a:p>
            <a:pPr algn="ctr">
              <a:lnSpc>
                <a:spcPct val="95000"/>
              </a:lnSpc>
              <a:buClr>
                <a:schemeClr val="tx2"/>
              </a:buClr>
              <a:defRPr/>
            </a:pPr>
            <a:endParaRPr lang="en-US" sz="2600">
              <a:solidFill>
                <a:srgbClr val="DDDDDD"/>
              </a:solidFill>
              <a:ea typeface="ヒラギノ角ゴ Pro W3" pitchFamily="-111" charset="-128"/>
              <a:cs typeface="+mn-cs"/>
            </a:endParaRPr>
          </a:p>
          <a:p>
            <a:pPr algn="ctr">
              <a:lnSpc>
                <a:spcPct val="95000"/>
              </a:lnSpc>
              <a:buClr>
                <a:schemeClr val="tx2"/>
              </a:buClr>
              <a:defRPr/>
            </a:pPr>
            <a:endParaRPr lang="en-US" sz="2600">
              <a:solidFill>
                <a:srgbClr val="DDDDDD"/>
              </a:solidFill>
              <a:ea typeface="ヒラギノ角ゴ Pro W3" pitchFamily="-111" charset="-128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92163" y="1427163"/>
            <a:ext cx="7589837" cy="609600"/>
          </a:xfrm>
          <a:extLst/>
        </p:spPr>
        <p:txBody>
          <a:bodyPr lIns="0" rIns="0" anchor="ctr">
            <a:spAutoFit/>
          </a:bodyPr>
          <a:lstStyle>
            <a:lvl1pPr>
              <a:lnSpc>
                <a:spcPct val="85000"/>
              </a:lnSpc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224213"/>
            <a:ext cx="8185150" cy="889000"/>
          </a:xfrm>
          <a:extLst/>
        </p:spPr>
        <p:txBody>
          <a:bodyPr anchorCtr="1"/>
          <a:lstStyle>
            <a:lvl1pPr marL="0" indent="0" algn="ctr">
              <a:buSzTx/>
              <a:buFontTx/>
              <a:buNone/>
              <a:defRPr sz="3400" i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795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795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55575"/>
            <a:ext cx="776922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795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5" r:id="rId3"/>
    <p:sldLayoutId id="2147483654" r:id="rId4"/>
    <p:sldLayoutId id="2147483653" r:id="rId5"/>
    <p:sldLayoutId id="2147483652" r:id="rId6"/>
    <p:sldLayoutId id="2147483651" r:id="rId7"/>
    <p:sldLayoutId id="2147483650" r:id="rId8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110000"/>
        <a:buChar char="•"/>
        <a:defRPr sz="3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70000"/>
        <a:buFont typeface="Wingdings 2" pitchFamily="18" charset="2"/>
        <a:buChar char="¡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2D9BA-2DBE-1E49-92CB-A6255887667A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9177" y="718130"/>
            <a:ext cx="8548778" cy="263149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2400"/>
              </a:spcBef>
              <a:spcAft>
                <a:spcPts val="1800"/>
              </a:spcAft>
            </a:pPr>
            <a:r>
              <a:rPr lang="en-US" sz="3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Randomized </a:t>
            </a:r>
            <a:r>
              <a:rPr lang="en-US" sz="30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 of </a:t>
            </a:r>
            <a:r>
              <a:rPr lang="en-US" sz="3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Everolimus-­</a:t>
            </a:r>
            <a:r>
              <a:rPr lang="en-US" sz="30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0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Eluting </a:t>
            </a:r>
            <a:r>
              <a:rPr lang="en-US" sz="30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Absorb Bioresorbable Vascular</a:t>
            </a:r>
            <a:br>
              <a:rPr lang="en-US" sz="30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0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Scaffolds vs. </a:t>
            </a:r>
            <a:r>
              <a:rPr lang="en-US" sz="3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Everolimus-Eluting Metallic</a:t>
            </a:r>
            <a:r>
              <a:rPr lang="en-US" sz="30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Stents:</a:t>
            </a:r>
            <a:br>
              <a:rPr lang="en-US" sz="3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One-Year Angiographic and Clinical Outcomes                      from the ABSORB China Trial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6238" y="3583615"/>
            <a:ext cx="8531524" cy="1775406"/>
          </a:xfrm>
        </p:spPr>
        <p:txBody>
          <a:bodyPr>
            <a:no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b="0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Runlin</a:t>
            </a:r>
            <a:r>
              <a:rPr lang="en-US" sz="2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Gao, </a:t>
            </a:r>
            <a:r>
              <a:rPr lang="en-US" sz="2000" b="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MD, </a:t>
            </a:r>
            <a:r>
              <a:rPr lang="en-US" sz="2000" b="0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Yuejin</a:t>
            </a:r>
            <a:r>
              <a:rPr lang="en-US" sz="2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Yang, MD, </a:t>
            </a:r>
            <a:r>
              <a:rPr lang="en-US" sz="2000" b="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PhD, </a:t>
            </a:r>
            <a:r>
              <a:rPr lang="en-US" sz="2000" b="0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Yaling</a:t>
            </a:r>
            <a:r>
              <a:rPr lang="en-US" sz="2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Han, MD, </a:t>
            </a:r>
            <a:r>
              <a:rPr lang="en-US" sz="2000" b="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PhD, </a:t>
            </a:r>
            <a:r>
              <a:rPr lang="en-US" sz="2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Yong </a:t>
            </a:r>
            <a:r>
              <a:rPr lang="en-US" sz="2000" b="0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Huo</a:t>
            </a:r>
            <a:r>
              <a:rPr lang="en-US" sz="2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MD, </a:t>
            </a:r>
            <a:r>
              <a:rPr lang="en-US" sz="2000" b="0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Jiyan</a:t>
            </a:r>
            <a:r>
              <a:rPr lang="en-US" sz="2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Chen, </a:t>
            </a:r>
            <a:r>
              <a:rPr lang="en-US" sz="2000" b="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MD, </a:t>
            </a:r>
            <a:r>
              <a:rPr lang="en-US" sz="2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 Yu, </a:t>
            </a:r>
            <a:r>
              <a:rPr lang="en-US" sz="2000" b="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MD, </a:t>
            </a:r>
            <a:r>
              <a:rPr lang="en-US" sz="2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 Su, </a:t>
            </a:r>
            <a:r>
              <a:rPr lang="en-US" sz="2000" b="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MD, </a:t>
            </a:r>
            <a:r>
              <a:rPr lang="en-US" sz="2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 Li, </a:t>
            </a:r>
            <a:r>
              <a:rPr lang="en-US" sz="2000" b="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MD, </a:t>
            </a:r>
            <a:r>
              <a:rPr lang="en-US" sz="2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Hai-</a:t>
            </a:r>
            <a:r>
              <a:rPr lang="en-US" sz="2000" b="0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Chien</a:t>
            </a:r>
            <a:r>
              <a:rPr lang="en-US" sz="2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0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Kuo</a:t>
            </a:r>
            <a:r>
              <a:rPr lang="en-US" sz="2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PhD</a:t>
            </a:r>
            <a:r>
              <a:rPr lang="en-US" sz="2000" b="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Shih-Wa Ying, MS</a:t>
            </a:r>
            <a:r>
              <a:rPr lang="en-US" sz="2000" b="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Wai-Fung Cheong, PhD</a:t>
            </a:r>
            <a:r>
              <a:rPr lang="en-US" sz="2000" b="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Yunlong Zhang, MD</a:t>
            </a:r>
            <a:r>
              <a:rPr lang="en-US" sz="2000" b="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Xiaolu Su, MS</a:t>
            </a:r>
            <a:r>
              <a:rPr lang="en-US" sz="2000" b="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 Xu, </a:t>
            </a:r>
            <a:r>
              <a:rPr lang="en-US" sz="2000" b="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MBBS, </a:t>
            </a:r>
            <a:r>
              <a:rPr lang="en-US" sz="2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Jeffery J. Popma, </a:t>
            </a:r>
            <a:r>
              <a:rPr lang="en-US" sz="2000" b="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MD, and Gregg </a:t>
            </a:r>
            <a:r>
              <a:rPr lang="en-US" sz="2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W. Stone, </a:t>
            </a:r>
            <a:r>
              <a:rPr lang="en-US" sz="2000" b="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MD on behalf of ABSORB China Investigators</a:t>
            </a:r>
            <a:endParaRPr lang="fr-BE" sz="24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eaLnBrk="1" hangingPunct="1">
              <a:lnSpc>
                <a:spcPct val="120000"/>
              </a:lnSpc>
            </a:pPr>
            <a:endParaRPr lang="fr-BE" sz="1600" b="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eaLnBrk="1" hangingPunct="1">
              <a:lnSpc>
                <a:spcPct val="120000"/>
              </a:lnSpc>
            </a:pPr>
            <a:endParaRPr lang="fr-BE" sz="16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120000"/>
              </a:lnSpc>
            </a:pPr>
            <a:endParaRPr 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35730" y="6377049"/>
            <a:ext cx="14991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For News Release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3044036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1" b="67498"/>
          <a:stretch/>
        </p:blipFill>
        <p:spPr>
          <a:xfrm>
            <a:off x="1" y="1721121"/>
            <a:ext cx="9144000" cy="36631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82772"/>
            <a:ext cx="91439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>
                <a:solidFill>
                  <a:prstClr val="white"/>
                </a:solidFill>
                <a:latin typeface="Arial" charset="0"/>
                <a:cs typeface="Arial" charset="0"/>
              </a:rPr>
              <a:t>Journal of the American College of Cardiology</a:t>
            </a:r>
          </a:p>
          <a:p>
            <a:pPr algn="ctr" fontAlgn="base">
              <a:spcBef>
                <a:spcPts val="1200"/>
              </a:spcBef>
              <a:spcAft>
                <a:spcPct val="0"/>
              </a:spcAft>
            </a:pPr>
            <a:r>
              <a:rPr lang="en-US" sz="1400" i="1" dirty="0">
                <a:solidFill>
                  <a:prstClr val="white"/>
                </a:solidFill>
                <a:latin typeface="Arial" charset="0"/>
                <a:cs typeface="Arial" charset="0"/>
              </a:rPr>
              <a:t>Embargo: October 12, 2015</a:t>
            </a:r>
          </a:p>
        </p:txBody>
      </p:sp>
    </p:spTree>
    <p:extLst>
      <p:ext uri="{BB962C8B-B14F-4D97-AF65-F5344CB8AC3E}">
        <p14:creationId xmlns:p14="http://schemas.microsoft.com/office/powerpoint/2010/main" val="3686646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               </a:t>
            </a:r>
          </a:p>
          <a:p>
            <a:pPr>
              <a:buNone/>
            </a:pPr>
            <a:r>
              <a:rPr lang="en-US" altLang="zh-CN" sz="6000" dirty="0" smtClean="0"/>
              <a:t>         Thank You</a:t>
            </a:r>
            <a:endParaRPr lang="zh-CN" altLang="en-US" sz="6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1066800" y="1944688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2400" b="0" i="0">
              <a:solidFill>
                <a:schemeClr val="tx1"/>
              </a:solidFill>
              <a:ea typeface="MS PGothic" pitchFamily="34" charset="-128"/>
              <a:cs typeface="ヒラギノ角ゴ Pro W3"/>
            </a:endParaRPr>
          </a:p>
        </p:txBody>
      </p:sp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685800" y="5867400"/>
            <a:ext cx="7543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110000"/>
            </a:pPr>
            <a:endParaRPr lang="en-US" sz="900" b="0" i="0">
              <a:solidFill>
                <a:schemeClr val="tx1"/>
              </a:solidFill>
              <a:ea typeface="MS PGothic" pitchFamily="34" charset="-128"/>
              <a:cs typeface="ヒラギノ角ゴ Pro W3"/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3548"/>
            <a:ext cx="7769225" cy="755650"/>
          </a:xfrm>
        </p:spPr>
        <p:txBody>
          <a:bodyPr/>
          <a:lstStyle/>
          <a:p>
            <a:pPr eaLnBrk="1" hangingPunct="1"/>
            <a:r>
              <a:rPr lang="en-US" dirty="0" smtClean="0"/>
              <a:t>Disclosures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hidden">
          <a:xfrm>
            <a:off x="536647" y="1176722"/>
            <a:ext cx="8070706" cy="2782630"/>
          </a:xfrm>
          <a:prstGeom prst="rect">
            <a:avLst/>
          </a:prstGeom>
          <a:solidFill>
            <a:srgbClr val="001B32">
              <a:alpha val="87057"/>
            </a:srgb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wrap="none" lIns="182880" tIns="91440" rIns="182880" anchor="t" anchorCtr="0"/>
          <a:lstStyle/>
          <a:p>
            <a:pPr indent="58738"/>
            <a:r>
              <a:rPr lang="en-US" sz="2800" b="0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Runlin Gao </a:t>
            </a:r>
            <a:r>
              <a:rPr lang="en-US" sz="2800" b="0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has </a:t>
            </a:r>
            <a:r>
              <a:rPr lang="en-GB" sz="2800" b="0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received a research grant</a:t>
            </a:r>
          </a:p>
          <a:p>
            <a:pPr indent="58738"/>
            <a:r>
              <a:rPr lang="en-GB" sz="2800" b="0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from </a:t>
            </a:r>
            <a:r>
              <a:rPr lang="en-GB" sz="2800" b="0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Abbott Vascular</a:t>
            </a:r>
          </a:p>
          <a:p>
            <a:endParaRPr lang="en-GB" sz="2800" b="0" i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28680"/>
            <a:ext cx="7769225" cy="755650"/>
          </a:xfrm>
        </p:spPr>
        <p:txBody>
          <a:bodyPr/>
          <a:lstStyle/>
          <a:p>
            <a:pPr eaLnBrk="1" hangingPunct="1"/>
            <a:r>
              <a:rPr lang="en-US" dirty="0">
                <a:cs typeface="Times New Roman"/>
              </a:rPr>
              <a:t>ABSORB China</a:t>
            </a:r>
            <a:endParaRPr lang="en-US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609366" y="1628026"/>
            <a:ext cx="7901588" cy="1480531"/>
          </a:xfrm>
          <a:prstGeom prst="roundRect">
            <a:avLst/>
          </a:prstGeom>
          <a:solidFill>
            <a:srgbClr val="007434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i="0" dirty="0" smtClean="0">
                <a:solidFill>
                  <a:srgbClr val="FFFF00"/>
                </a:solidFill>
                <a:cs typeface="Times New Roman"/>
              </a:rPr>
              <a:t>Inclusion: </a:t>
            </a:r>
            <a:r>
              <a:rPr lang="en-US" sz="1600" b="0" i="0" dirty="0" smtClean="0">
                <a:solidFill>
                  <a:schemeClr val="tx1"/>
                </a:solidFill>
                <a:cs typeface="Times New Roman"/>
              </a:rPr>
              <a:t>Up to 2 </a:t>
            </a:r>
            <a:r>
              <a:rPr lang="en-US" sz="1600" b="0" dirty="0" smtClean="0">
                <a:solidFill>
                  <a:schemeClr val="tx1"/>
                </a:solidFill>
                <a:cs typeface="Times New Roman"/>
              </a:rPr>
              <a:t>de novo </a:t>
            </a:r>
            <a:r>
              <a:rPr lang="en-US" sz="1600" b="0" i="0" dirty="0" smtClean="0">
                <a:solidFill>
                  <a:schemeClr val="tx1"/>
                </a:solidFill>
                <a:cs typeface="Times New Roman"/>
              </a:rPr>
              <a:t>lesions in separate native coronary arteries</a:t>
            </a:r>
          </a:p>
          <a:p>
            <a:r>
              <a:rPr lang="en-US" sz="1600" b="0" i="0" dirty="0" smtClean="0">
                <a:solidFill>
                  <a:schemeClr val="tx1"/>
                </a:solidFill>
                <a:cs typeface="Times New Roman"/>
              </a:rPr>
              <a:t>                  Lesion length ≤24 mm, RVD ≥2.5 </a:t>
            </a:r>
            <a:r>
              <a:rPr lang="en-US" sz="1600" b="0" i="0" dirty="0">
                <a:solidFill>
                  <a:schemeClr val="tx1"/>
                </a:solidFill>
                <a:cs typeface="Times New Roman"/>
              </a:rPr>
              <a:t>mm </a:t>
            </a:r>
            <a:r>
              <a:rPr lang="en-US" sz="1600" b="0" i="0" dirty="0" smtClean="0">
                <a:solidFill>
                  <a:schemeClr val="tx1"/>
                </a:solidFill>
                <a:cs typeface="Times New Roman"/>
              </a:rPr>
              <a:t>- ≤3.75 mm, </a:t>
            </a:r>
            <a:r>
              <a:rPr lang="en-US" altLang="ja-JP" sz="1600" b="0" i="0" dirty="0">
                <a:solidFill>
                  <a:schemeClr val="tx1"/>
                </a:solidFill>
                <a:cs typeface="Times New Roman"/>
              </a:rPr>
              <a:t>%DS  </a:t>
            </a:r>
            <a:r>
              <a:rPr lang="en-US" altLang="ja-JP" sz="1600" b="0" i="0" dirty="0" smtClean="0">
                <a:solidFill>
                  <a:schemeClr val="tx1"/>
                </a:solidFill>
                <a:cs typeface="Times New Roman"/>
              </a:rPr>
              <a:t>≥50</a:t>
            </a:r>
            <a:r>
              <a:rPr lang="en-US" altLang="ja-JP" sz="1600" b="0" i="0" dirty="0">
                <a:solidFill>
                  <a:schemeClr val="tx1"/>
                </a:solidFill>
                <a:cs typeface="Times New Roman"/>
              </a:rPr>
              <a:t>% -</a:t>
            </a:r>
            <a:r>
              <a:rPr lang="en-US" altLang="ja-JP" sz="1600" b="0" i="0" dirty="0" smtClean="0">
                <a:solidFill>
                  <a:schemeClr val="tx1"/>
                </a:solidFill>
                <a:cs typeface="Times New Roman"/>
              </a:rPr>
              <a:t> &lt;100</a:t>
            </a:r>
            <a:r>
              <a:rPr lang="en-US" altLang="ja-JP" sz="1600" b="0" i="0" dirty="0">
                <a:solidFill>
                  <a:schemeClr val="tx1"/>
                </a:solidFill>
                <a:cs typeface="Times New Roman"/>
              </a:rPr>
              <a:t>%</a:t>
            </a:r>
            <a:endParaRPr lang="en-US" sz="1600" b="0" i="0" dirty="0" smtClean="0">
              <a:solidFill>
                <a:schemeClr val="tx1"/>
              </a:solidFill>
              <a:cs typeface="Times New Roman"/>
            </a:endParaRPr>
          </a:p>
          <a:p>
            <a:r>
              <a:rPr lang="en-US" sz="900" b="0" i="0" dirty="0" smtClean="0">
                <a:solidFill>
                  <a:schemeClr val="tx1"/>
                </a:solidFill>
                <a:cs typeface="Times New Roman"/>
              </a:rPr>
              <a:t> </a:t>
            </a:r>
            <a:endParaRPr lang="en-US" sz="900" b="0" i="0" dirty="0">
              <a:solidFill>
                <a:schemeClr val="tx1"/>
              </a:solidFill>
              <a:cs typeface="Times New Roman"/>
            </a:endParaRPr>
          </a:p>
          <a:p>
            <a:r>
              <a:rPr lang="en-US" sz="1600" i="0" dirty="0" smtClean="0">
                <a:solidFill>
                  <a:srgbClr val="FFFF00"/>
                </a:solidFill>
                <a:cs typeface="Times New Roman"/>
              </a:rPr>
              <a:t>Exclusion: </a:t>
            </a:r>
            <a:r>
              <a:rPr lang="en-US" sz="1600" b="0" i="0" dirty="0" smtClean="0">
                <a:solidFill>
                  <a:schemeClr val="tx1"/>
                </a:solidFill>
                <a:cs typeface="Times New Roman"/>
              </a:rPr>
              <a:t>AMI, EF &lt;30</a:t>
            </a:r>
            <a:r>
              <a:rPr lang="en-US" sz="1600" b="0" i="0" dirty="0">
                <a:solidFill>
                  <a:schemeClr val="tx1"/>
                </a:solidFill>
                <a:cs typeface="Times New Roman"/>
              </a:rPr>
              <a:t>%, eGFR &lt;30 </a:t>
            </a:r>
            <a:r>
              <a:rPr lang="en-US" sz="1600" b="0" i="0" dirty="0" smtClean="0">
                <a:solidFill>
                  <a:schemeClr val="tx1"/>
                </a:solidFill>
                <a:cs typeface="Times New Roman"/>
              </a:rPr>
              <a:t>mL/min/1.73m</a:t>
            </a:r>
            <a:r>
              <a:rPr lang="en-US" sz="1600" b="0" i="0" baseline="30000" dirty="0" smtClean="0">
                <a:solidFill>
                  <a:schemeClr val="tx1"/>
                </a:solidFill>
                <a:cs typeface="Times New Roman"/>
              </a:rPr>
              <a:t>2</a:t>
            </a:r>
            <a:r>
              <a:rPr lang="en-US" sz="1600" b="0" i="0" dirty="0" smtClean="0">
                <a:solidFill>
                  <a:schemeClr val="tx1"/>
                </a:solidFill>
                <a:cs typeface="Times New Roman"/>
              </a:rPr>
              <a:t>, </a:t>
            </a:r>
          </a:p>
          <a:p>
            <a:r>
              <a:rPr lang="en-US" sz="1600" b="0" i="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sz="1600" b="0" i="0" dirty="0" smtClean="0">
                <a:solidFill>
                  <a:schemeClr val="tx1"/>
                </a:solidFill>
                <a:cs typeface="Times New Roman"/>
              </a:rPr>
              <a:t>                  LMCA, </a:t>
            </a:r>
            <a:r>
              <a:rPr lang="en-US" sz="1600" b="0" i="0" dirty="0">
                <a:solidFill>
                  <a:schemeClr val="tx1"/>
                </a:solidFill>
                <a:cs typeface="Times New Roman"/>
              </a:rPr>
              <a:t>o</a:t>
            </a:r>
            <a:r>
              <a:rPr lang="en-US" sz="1600" b="0" i="0" dirty="0" smtClean="0">
                <a:solidFill>
                  <a:schemeClr val="tx1"/>
                </a:solidFill>
                <a:cs typeface="Times New Roman"/>
              </a:rPr>
              <a:t>stial </a:t>
            </a:r>
            <a:r>
              <a:rPr lang="en-US" sz="1600" b="0" i="0" dirty="0">
                <a:solidFill>
                  <a:schemeClr val="tx1"/>
                </a:solidFill>
                <a:cs typeface="Times New Roman"/>
              </a:rPr>
              <a:t>lesion, e</a:t>
            </a:r>
            <a:r>
              <a:rPr lang="en-US" sz="1600" b="0" i="0" dirty="0" smtClean="0">
                <a:solidFill>
                  <a:schemeClr val="tx1"/>
                </a:solidFill>
                <a:cs typeface="Times New Roman"/>
              </a:rPr>
              <a:t>xcessive </a:t>
            </a:r>
            <a:r>
              <a:rPr lang="en-US" sz="1600" b="0" i="0" dirty="0">
                <a:solidFill>
                  <a:schemeClr val="tx1"/>
                </a:solidFill>
                <a:cs typeface="Times New Roman"/>
              </a:rPr>
              <a:t>vessel </a:t>
            </a:r>
            <a:r>
              <a:rPr lang="en-US" sz="1600" b="0" i="0" dirty="0" smtClean="0">
                <a:solidFill>
                  <a:schemeClr val="tx1"/>
                </a:solidFill>
                <a:cs typeface="Times New Roman"/>
              </a:rPr>
              <a:t>tortuosity, </a:t>
            </a:r>
            <a:r>
              <a:rPr lang="en-US" sz="1600" b="0" i="0" dirty="0">
                <a:solidFill>
                  <a:schemeClr val="tx1"/>
                </a:solidFill>
                <a:cs typeface="Times New Roman"/>
              </a:rPr>
              <a:t>h</a:t>
            </a:r>
            <a:r>
              <a:rPr lang="en-US" sz="1600" b="0" i="0" dirty="0" smtClean="0">
                <a:solidFill>
                  <a:schemeClr val="tx1"/>
                </a:solidFill>
                <a:cs typeface="Times New Roman"/>
              </a:rPr>
              <a:t>eavy calcification, </a:t>
            </a:r>
          </a:p>
          <a:p>
            <a:r>
              <a:rPr lang="en-US" sz="1600" b="0" i="0" dirty="0" smtClean="0">
                <a:solidFill>
                  <a:schemeClr val="tx1"/>
                </a:solidFill>
                <a:cs typeface="Times New Roman"/>
              </a:rPr>
              <a:t>                   myocardial bridge, bifurcation with side branch ≥2 mm </a:t>
            </a:r>
            <a:endParaRPr lang="en-US" sz="1600" b="0" i="0" dirty="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73662" y="5216613"/>
            <a:ext cx="6272179" cy="709057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tIns="91440" rtlCol="0" anchor="ctr" anchorCtr="0"/>
          <a:lstStyle/>
          <a:p>
            <a:pPr algn="ctr"/>
            <a:endParaRPr lang="en-US" sz="2000" b="1" i="0" dirty="0" smtClean="0">
              <a:solidFill>
                <a:schemeClr val="tx2"/>
              </a:solidFill>
              <a:cs typeface="Times New Roman"/>
            </a:endParaRPr>
          </a:p>
          <a:p>
            <a:pPr algn="ctr"/>
            <a:r>
              <a:rPr lang="en-US" sz="2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Primary Endpoint: </a:t>
            </a:r>
            <a:r>
              <a:rPr lang="en-US" sz="2000" b="1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In-Segment Late Loss at 1 Year</a:t>
            </a:r>
          </a:p>
          <a:p>
            <a:pPr algn="ctr"/>
            <a:r>
              <a:rPr lang="en-US" sz="2000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in the Per-Treatment-Evaluable (PTE) Population*</a:t>
            </a:r>
            <a:endParaRPr lang="en-US" sz="2000" b="1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/>
            </a:endParaRPr>
          </a:p>
          <a:p>
            <a:pPr algn="ctr">
              <a:spcAft>
                <a:spcPts val="600"/>
              </a:spcAft>
            </a:pPr>
            <a:endParaRPr lang="en-US" sz="2400" b="1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384302" y="3528035"/>
            <a:ext cx="0" cy="3047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735329" y="3529132"/>
            <a:ext cx="8962" cy="32272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735329" y="3524460"/>
            <a:ext cx="36575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3125810"/>
            <a:ext cx="0" cy="3765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68615" y="3336201"/>
            <a:ext cx="240677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0" dirty="0" smtClean="0">
                <a:solidFill>
                  <a:schemeClr val="tx1"/>
                </a:solidFill>
                <a:latin typeface="+mn-lt"/>
                <a:cs typeface="Times New Roman"/>
              </a:rPr>
              <a:t>1: 1 Randomization</a:t>
            </a:r>
            <a:endParaRPr lang="en-US" b="1" i="0" dirty="0">
              <a:solidFill>
                <a:schemeClr val="tx1"/>
              </a:solidFill>
              <a:latin typeface="+mn-lt"/>
              <a:cs typeface="Times New Roman"/>
            </a:endParaRPr>
          </a:p>
        </p:txBody>
      </p:sp>
      <p:sp>
        <p:nvSpPr>
          <p:cNvPr id="12" name="テキスト ボックス 2"/>
          <p:cNvSpPr txBox="1"/>
          <p:nvPr/>
        </p:nvSpPr>
        <p:spPr>
          <a:xfrm>
            <a:off x="0" y="68512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0" i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Times New Roman"/>
              </a:rPr>
              <a:t>Prospective, randomized, active control, </a:t>
            </a:r>
            <a:r>
              <a:rPr lang="en-US" altLang="ja-JP" sz="2400" b="0" i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Times New Roman"/>
              </a:rPr>
              <a:t>open-label, multicenter study in 480 subjects enrolled from 24 sites in China</a:t>
            </a:r>
            <a:endParaRPr lang="en-US" altLang="ja-JP" sz="2400" b="0" i="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Times New Roman"/>
            </a:endParaRP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1332352" y="3851861"/>
            <a:ext cx="2805953" cy="113420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i="0" dirty="0">
                <a:solidFill>
                  <a:schemeClr val="bg2"/>
                </a:solidFill>
                <a:cs typeface="Times New Roman"/>
              </a:rPr>
              <a:t>Absorb BVS</a:t>
            </a:r>
            <a:r>
              <a:rPr lang="en-US" sz="1400" i="0" dirty="0">
                <a:solidFill>
                  <a:schemeClr val="bg2"/>
                </a:solidFill>
                <a:cs typeface="Times New Roman"/>
              </a:rPr>
              <a:t/>
            </a:r>
            <a:br>
              <a:rPr lang="en-US" sz="1400" i="0" dirty="0">
                <a:solidFill>
                  <a:schemeClr val="bg2"/>
                </a:solidFill>
                <a:cs typeface="Times New Roman"/>
              </a:rPr>
            </a:br>
            <a:r>
              <a:rPr lang="en-US" altLang="ja-JP" sz="1400" b="0" i="0" dirty="0" smtClean="0">
                <a:solidFill>
                  <a:schemeClr val="bg2"/>
                </a:solidFill>
                <a:cs typeface="Times New Roman"/>
              </a:rPr>
              <a:t>Treat </a:t>
            </a:r>
            <a:r>
              <a:rPr lang="en-US" altLang="ja-JP" sz="1400" b="0" i="0" dirty="0">
                <a:solidFill>
                  <a:schemeClr val="bg2"/>
                </a:solidFill>
                <a:cs typeface="Times New Roman"/>
              </a:rPr>
              <a:t>with single study device</a:t>
            </a:r>
            <a:br>
              <a:rPr lang="en-US" altLang="ja-JP" sz="1400" b="0" i="0" dirty="0">
                <a:solidFill>
                  <a:schemeClr val="bg2"/>
                </a:solidFill>
                <a:cs typeface="Times New Roman"/>
              </a:rPr>
            </a:br>
            <a:r>
              <a:rPr lang="en-US" sz="1400" b="0" i="0" dirty="0" smtClean="0">
                <a:solidFill>
                  <a:schemeClr val="bg2"/>
                </a:solidFill>
                <a:cs typeface="Times New Roman"/>
              </a:rPr>
              <a:t>Diameters: </a:t>
            </a:r>
            <a:r>
              <a:rPr lang="en-US" sz="1400" b="0" i="0" dirty="0">
                <a:solidFill>
                  <a:schemeClr val="bg2"/>
                </a:solidFill>
                <a:cs typeface="Times New Roman"/>
              </a:rPr>
              <a:t>2.5, 3.0. 3.5 mm</a:t>
            </a:r>
          </a:p>
          <a:p>
            <a:pPr algn="ctr"/>
            <a:r>
              <a:rPr lang="en-US" sz="1400" b="0" i="0" dirty="0" smtClean="0">
                <a:solidFill>
                  <a:schemeClr val="bg2"/>
                </a:solidFill>
                <a:cs typeface="Times New Roman"/>
              </a:rPr>
              <a:t>Lengths: </a:t>
            </a:r>
            <a:r>
              <a:rPr lang="en-US" sz="1400" b="0" i="0" dirty="0">
                <a:solidFill>
                  <a:schemeClr val="bg2"/>
                </a:solidFill>
                <a:cs typeface="Times New Roman"/>
              </a:rPr>
              <a:t>8, 12, 18, 28 mm</a:t>
            </a: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4909268" y="3824375"/>
            <a:ext cx="2967320" cy="1111625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i="0" dirty="0">
                <a:solidFill>
                  <a:schemeClr val="bg2"/>
                </a:solidFill>
                <a:cs typeface="Times New Roman"/>
              </a:rPr>
              <a:t>XIENCE </a:t>
            </a:r>
            <a:r>
              <a:rPr lang="en-US" sz="2000" i="0" dirty="0" smtClean="0">
                <a:solidFill>
                  <a:schemeClr val="bg2"/>
                </a:solidFill>
                <a:cs typeface="Times New Roman"/>
              </a:rPr>
              <a:t>V</a:t>
            </a:r>
          </a:p>
          <a:p>
            <a:pPr algn="ctr"/>
            <a:r>
              <a:rPr lang="en-US" sz="1400" b="0" i="0" dirty="0" smtClean="0">
                <a:solidFill>
                  <a:schemeClr val="bg2"/>
                </a:solidFill>
                <a:cs typeface="Times New Roman"/>
              </a:rPr>
              <a:t>Treat </a:t>
            </a:r>
            <a:r>
              <a:rPr lang="en-US" sz="1400" b="0" i="0" dirty="0">
                <a:solidFill>
                  <a:schemeClr val="bg2"/>
                </a:solidFill>
                <a:cs typeface="Times New Roman"/>
              </a:rPr>
              <a:t>with single study device</a:t>
            </a:r>
            <a:br>
              <a:rPr lang="en-US" sz="1400" b="0" i="0" dirty="0">
                <a:solidFill>
                  <a:schemeClr val="bg2"/>
                </a:solidFill>
                <a:cs typeface="Times New Roman"/>
              </a:rPr>
            </a:br>
            <a:r>
              <a:rPr lang="en-US" sz="1400" b="0" i="0" dirty="0" smtClean="0">
                <a:solidFill>
                  <a:schemeClr val="bg2"/>
                </a:solidFill>
                <a:cs typeface="Times New Roman"/>
              </a:rPr>
              <a:t>Diameters: </a:t>
            </a:r>
            <a:r>
              <a:rPr lang="en-US" sz="1400" b="0" i="0" dirty="0">
                <a:solidFill>
                  <a:schemeClr val="bg2"/>
                </a:solidFill>
                <a:cs typeface="Times New Roman"/>
              </a:rPr>
              <a:t>2.5, 3.0. 3.5 mm</a:t>
            </a:r>
          </a:p>
          <a:p>
            <a:pPr algn="ctr"/>
            <a:r>
              <a:rPr lang="en-US" sz="1400" b="0" i="0" dirty="0" smtClean="0">
                <a:solidFill>
                  <a:schemeClr val="bg2"/>
                </a:solidFill>
                <a:cs typeface="Times New Roman"/>
              </a:rPr>
              <a:t>Lengths: </a:t>
            </a:r>
            <a:r>
              <a:rPr lang="en-US" sz="1400" b="0" i="0" dirty="0">
                <a:solidFill>
                  <a:schemeClr val="bg2"/>
                </a:solidFill>
                <a:cs typeface="Times New Roman"/>
              </a:rPr>
              <a:t>8, 12, 18, 28 mm</a:t>
            </a:r>
          </a:p>
        </p:txBody>
      </p:sp>
      <p:sp>
        <p:nvSpPr>
          <p:cNvPr id="2" name="Rectangle 1"/>
          <p:cNvSpPr/>
          <p:nvPr/>
        </p:nvSpPr>
        <p:spPr>
          <a:xfrm>
            <a:off x="1913860" y="6319446"/>
            <a:ext cx="4825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GB" sz="1200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GB" sz="1200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reated with only the </a:t>
            </a:r>
            <a:r>
              <a:rPr lang="en-GB" sz="1200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 device </a:t>
            </a:r>
            <a:r>
              <a:rPr lang="en-GB" sz="1200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(Absorb BVS or XIENCE V), without major pre-specified </a:t>
            </a:r>
            <a:r>
              <a:rPr lang="en-GB" sz="1200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protocol deviations</a:t>
            </a:r>
            <a:endParaRPr lang="en-US" sz="1200" i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904409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6" name="Rectangle 143"/>
          <p:cNvSpPr>
            <a:spLocks noGrp="1" noChangeArrowheads="1"/>
          </p:cNvSpPr>
          <p:nvPr>
            <p:ph type="title"/>
          </p:nvPr>
        </p:nvSpPr>
        <p:spPr>
          <a:xfrm>
            <a:off x="150131" y="226459"/>
            <a:ext cx="8850573" cy="792163"/>
          </a:xfrm>
        </p:spPr>
        <p:txBody>
          <a:bodyPr/>
          <a:lstStyle/>
          <a:p>
            <a:pPr eaLnBrk="1" hangingPunct="1"/>
            <a:r>
              <a:rPr lang="en-US" dirty="0" smtClean="0"/>
              <a:t>Patient Flow and Follow-up (ITT) </a:t>
            </a:r>
          </a:p>
        </p:txBody>
      </p:sp>
      <p:sp>
        <p:nvSpPr>
          <p:cNvPr id="40962" name="Line 9"/>
          <p:cNvSpPr>
            <a:spLocks noChangeShapeType="1"/>
          </p:cNvSpPr>
          <p:nvPr/>
        </p:nvSpPr>
        <p:spPr bwMode="auto">
          <a:xfrm>
            <a:off x="2670441" y="3440404"/>
            <a:ext cx="356191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i="0"/>
          </a:p>
        </p:txBody>
      </p:sp>
      <p:sp>
        <p:nvSpPr>
          <p:cNvPr id="40963" name="Rectangle 19"/>
          <p:cNvSpPr>
            <a:spLocks noChangeArrowheads="1"/>
          </p:cNvSpPr>
          <p:nvPr/>
        </p:nvSpPr>
        <p:spPr bwMode="auto">
          <a:xfrm>
            <a:off x="1402342" y="3131465"/>
            <a:ext cx="1534134" cy="617878"/>
          </a:xfrm>
          <a:prstGeom prst="rect">
            <a:avLst/>
          </a:prstGeom>
          <a:gradFill rotWithShape="1">
            <a:gsLst>
              <a:gs pos="0">
                <a:srgbClr val="0B024B"/>
              </a:gs>
              <a:gs pos="50000">
                <a:srgbClr val="00FFFF"/>
              </a:gs>
              <a:gs pos="100000">
                <a:srgbClr val="0B024B"/>
              </a:gs>
            </a:gsLst>
            <a:lin ang="5400000" scaled="1"/>
          </a:gradFill>
          <a:ln w="9525" algn="ctr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i="0"/>
          </a:p>
        </p:txBody>
      </p:sp>
      <p:sp>
        <p:nvSpPr>
          <p:cNvPr id="363540" name="Text Box 20"/>
          <p:cNvSpPr txBox="1">
            <a:spLocks noChangeAspect="1" noChangeArrowheads="1"/>
          </p:cNvSpPr>
          <p:nvPr/>
        </p:nvSpPr>
        <p:spPr bwMode="auto">
          <a:xfrm>
            <a:off x="1346179" y="3116723"/>
            <a:ext cx="1665674" cy="64736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i="0" dirty="0">
                <a:solidFill>
                  <a:schemeClr val="bg2"/>
                </a:solidFill>
              </a:rPr>
              <a:t>Absorb BVS</a:t>
            </a:r>
          </a:p>
          <a:p>
            <a:pPr algn="ctr">
              <a:defRPr/>
            </a:pPr>
            <a:r>
              <a:rPr lang="en-US" i="0" dirty="0" smtClean="0">
                <a:solidFill>
                  <a:schemeClr val="bg2"/>
                </a:solidFill>
              </a:rPr>
              <a:t>(N=238)</a:t>
            </a:r>
            <a:endParaRPr lang="en-US" i="0" dirty="0">
              <a:solidFill>
                <a:schemeClr val="bg2"/>
              </a:solidFill>
            </a:endParaRPr>
          </a:p>
        </p:txBody>
      </p:sp>
      <p:sp>
        <p:nvSpPr>
          <p:cNvPr id="40965" name="Line 3"/>
          <p:cNvSpPr>
            <a:spLocks noChangeShapeType="1"/>
          </p:cNvSpPr>
          <p:nvPr/>
        </p:nvSpPr>
        <p:spPr bwMode="auto">
          <a:xfrm rot="16200000" flipH="1" flipV="1">
            <a:off x="2893295" y="2848885"/>
            <a:ext cx="3235917" cy="162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i="0"/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3517319" y="1149952"/>
            <a:ext cx="1992305" cy="731520"/>
          </a:xfrm>
          <a:prstGeom prst="rect">
            <a:avLst/>
          </a:prstGeom>
          <a:gradFill rotWithShape="1">
            <a:gsLst>
              <a:gs pos="0">
                <a:srgbClr val="0F0F0F"/>
              </a:gs>
              <a:gs pos="50000">
                <a:srgbClr val="5F5F5F"/>
              </a:gs>
              <a:gs pos="100000">
                <a:srgbClr val="0F0F0F"/>
              </a:gs>
            </a:gsLst>
            <a:lin ang="5400000" scaled="1"/>
          </a:gradFill>
          <a:ln w="9525">
            <a:solidFill>
              <a:srgbClr val="5F5F5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i="0"/>
          </a:p>
        </p:txBody>
      </p:sp>
      <p:sp>
        <p:nvSpPr>
          <p:cNvPr id="363527" name="Rectangle 7"/>
          <p:cNvSpPr>
            <a:spLocks noChangeArrowheads="1"/>
          </p:cNvSpPr>
          <p:nvPr/>
        </p:nvSpPr>
        <p:spPr bwMode="auto">
          <a:xfrm>
            <a:off x="3629645" y="1196165"/>
            <a:ext cx="1767653" cy="646973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b="0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Randomized</a:t>
            </a:r>
          </a:p>
          <a:p>
            <a:pPr algn="ctr">
              <a:defRPr/>
            </a:pPr>
            <a:r>
              <a:rPr lang="en-US" b="0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0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N=480)</a:t>
            </a:r>
            <a:endParaRPr lang="en-US" b="0" i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68" name="Line 9"/>
          <p:cNvSpPr>
            <a:spLocks noChangeShapeType="1"/>
          </p:cNvSpPr>
          <p:nvPr/>
        </p:nvSpPr>
        <p:spPr bwMode="auto">
          <a:xfrm>
            <a:off x="2819717" y="2126537"/>
            <a:ext cx="356191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i="0"/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6136284" y="1817598"/>
            <a:ext cx="1532655" cy="61787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i="0"/>
          </a:p>
        </p:txBody>
      </p:sp>
      <p:sp>
        <p:nvSpPr>
          <p:cNvPr id="40970" name="Rectangle 12"/>
          <p:cNvSpPr>
            <a:spLocks noChangeArrowheads="1"/>
          </p:cNvSpPr>
          <p:nvPr/>
        </p:nvSpPr>
        <p:spPr bwMode="auto">
          <a:xfrm>
            <a:off x="1402342" y="1817598"/>
            <a:ext cx="1532656" cy="617878"/>
          </a:xfrm>
          <a:prstGeom prst="rect">
            <a:avLst/>
          </a:prstGeom>
          <a:solidFill>
            <a:srgbClr val="00FF99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i="0"/>
          </a:p>
        </p:txBody>
      </p:sp>
      <p:sp>
        <p:nvSpPr>
          <p:cNvPr id="363533" name="Text Box 13"/>
          <p:cNvSpPr txBox="1">
            <a:spLocks noChangeAspect="1" noChangeArrowheads="1"/>
          </p:cNvSpPr>
          <p:nvPr/>
        </p:nvSpPr>
        <p:spPr bwMode="auto">
          <a:xfrm>
            <a:off x="1346179" y="1811455"/>
            <a:ext cx="1665674" cy="630164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i="0" dirty="0" smtClean="0">
                <a:solidFill>
                  <a:schemeClr val="bg2"/>
                </a:solidFill>
              </a:rPr>
              <a:t>Absorb BVS</a:t>
            </a:r>
            <a:endParaRPr lang="en-US" i="0" dirty="0">
              <a:solidFill>
                <a:schemeClr val="bg2"/>
              </a:solidFill>
            </a:endParaRPr>
          </a:p>
          <a:p>
            <a:pPr algn="ctr">
              <a:defRPr/>
            </a:pPr>
            <a:r>
              <a:rPr lang="en-US" i="0" dirty="0">
                <a:solidFill>
                  <a:schemeClr val="bg2"/>
                </a:solidFill>
              </a:rPr>
              <a:t>(</a:t>
            </a:r>
            <a:r>
              <a:rPr lang="en-US" i="0" dirty="0" smtClean="0">
                <a:solidFill>
                  <a:schemeClr val="bg2"/>
                </a:solidFill>
              </a:rPr>
              <a:t>N=241)</a:t>
            </a:r>
            <a:endParaRPr lang="en-US" i="0" dirty="0">
              <a:solidFill>
                <a:schemeClr val="bg2"/>
              </a:solidFill>
            </a:endParaRPr>
          </a:p>
        </p:txBody>
      </p:sp>
      <p:sp>
        <p:nvSpPr>
          <p:cNvPr id="363534" name="Text Box 14"/>
          <p:cNvSpPr txBox="1">
            <a:spLocks noChangeAspect="1" noChangeArrowheads="1"/>
          </p:cNvSpPr>
          <p:nvPr/>
        </p:nvSpPr>
        <p:spPr bwMode="auto">
          <a:xfrm>
            <a:off x="6136283" y="1817598"/>
            <a:ext cx="1664208" cy="617878"/>
          </a:xfrm>
          <a:prstGeom prst="rect">
            <a:avLst/>
          </a:prstGeom>
          <a:solidFill>
            <a:srgbClr val="00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i="0" dirty="0" smtClean="0">
                <a:solidFill>
                  <a:schemeClr val="bg2"/>
                </a:solidFill>
              </a:rPr>
              <a:t>XIENCE V</a:t>
            </a:r>
            <a:r>
              <a:rPr lang="en-US" i="0" dirty="0">
                <a:solidFill>
                  <a:schemeClr val="bg2"/>
                </a:solidFill>
              </a:rPr>
              <a:t/>
            </a:r>
            <a:br>
              <a:rPr lang="en-US" i="0" dirty="0">
                <a:solidFill>
                  <a:schemeClr val="bg2"/>
                </a:solidFill>
              </a:rPr>
            </a:br>
            <a:r>
              <a:rPr lang="en-US" i="0" dirty="0">
                <a:solidFill>
                  <a:schemeClr val="bg2"/>
                </a:solidFill>
              </a:rPr>
              <a:t>(</a:t>
            </a:r>
            <a:r>
              <a:rPr lang="en-US" i="0" dirty="0" smtClean="0">
                <a:solidFill>
                  <a:schemeClr val="bg2"/>
                </a:solidFill>
              </a:rPr>
              <a:t>N=239)</a:t>
            </a:r>
            <a:endParaRPr lang="en-US" i="0" dirty="0">
              <a:solidFill>
                <a:schemeClr val="bg2"/>
              </a:solidFill>
            </a:endParaRPr>
          </a:p>
        </p:txBody>
      </p:sp>
      <p:sp>
        <p:nvSpPr>
          <p:cNvPr id="40973" name="Rectangle 4"/>
          <p:cNvSpPr>
            <a:spLocks noChangeArrowheads="1"/>
          </p:cNvSpPr>
          <p:nvPr/>
        </p:nvSpPr>
        <p:spPr bwMode="auto">
          <a:xfrm>
            <a:off x="3421251" y="3074644"/>
            <a:ext cx="2184441" cy="731520"/>
          </a:xfrm>
          <a:prstGeom prst="rect">
            <a:avLst/>
          </a:prstGeom>
          <a:gradFill rotWithShape="1">
            <a:gsLst>
              <a:gs pos="0">
                <a:srgbClr val="0F0F0F"/>
              </a:gs>
              <a:gs pos="50000">
                <a:srgbClr val="5F5F5F"/>
              </a:gs>
              <a:gs pos="100000">
                <a:srgbClr val="0F0F0F"/>
              </a:gs>
            </a:gsLst>
            <a:lin ang="5400000" scaled="1"/>
          </a:gradFill>
          <a:ln w="9525" algn="ctr">
            <a:solidFill>
              <a:srgbClr val="5F5F5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i="0"/>
          </a:p>
        </p:txBody>
      </p:sp>
      <p:sp>
        <p:nvSpPr>
          <p:cNvPr id="363537" name="Text Box 17"/>
          <p:cNvSpPr txBox="1">
            <a:spLocks noChangeArrowheads="1"/>
          </p:cNvSpPr>
          <p:nvPr/>
        </p:nvSpPr>
        <p:spPr bwMode="auto">
          <a:xfrm>
            <a:off x="3607475" y="3106000"/>
            <a:ext cx="1811992" cy="66880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0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1-Year </a:t>
            </a:r>
            <a:r>
              <a:rPr lang="en-US" b="0" i="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Clinical</a:t>
            </a:r>
            <a:r>
              <a:rPr lang="en-US" b="0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F/U</a:t>
            </a:r>
            <a:r>
              <a:rPr lang="en-US" b="0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b="0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0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b="0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N=475; 99.0%)</a:t>
            </a:r>
            <a:endParaRPr lang="en-US" b="0" i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75" name="Rectangle 18"/>
          <p:cNvSpPr>
            <a:spLocks noChangeArrowheads="1"/>
          </p:cNvSpPr>
          <p:nvPr/>
        </p:nvSpPr>
        <p:spPr bwMode="auto">
          <a:xfrm>
            <a:off x="2819467" y="2387758"/>
            <a:ext cx="1587341" cy="621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b="0" i="0" dirty="0" smtClean="0">
                <a:solidFill>
                  <a:schemeClr val="tx1"/>
                </a:solidFill>
              </a:rPr>
              <a:t>Withdrawal </a:t>
            </a:r>
            <a:r>
              <a:rPr lang="en-US" b="0" i="0" dirty="0">
                <a:solidFill>
                  <a:schemeClr val="tx1"/>
                </a:solidFill>
              </a:rPr>
              <a:t>= </a:t>
            </a:r>
            <a:r>
              <a:rPr lang="en-US" b="0" i="0" dirty="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0976" name="Rectangle 23"/>
          <p:cNvSpPr>
            <a:spLocks noChangeArrowheads="1"/>
          </p:cNvSpPr>
          <p:nvPr/>
        </p:nvSpPr>
        <p:spPr bwMode="auto">
          <a:xfrm>
            <a:off x="4618857" y="2394727"/>
            <a:ext cx="2060291" cy="621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0" i="0" dirty="0" smtClean="0">
                <a:solidFill>
                  <a:schemeClr val="tx1"/>
                </a:solidFill>
              </a:rPr>
              <a:t>2 </a:t>
            </a:r>
            <a:r>
              <a:rPr lang="en-US" b="0" i="0" dirty="0">
                <a:solidFill>
                  <a:schemeClr val="tx1"/>
                </a:solidFill>
              </a:rPr>
              <a:t>= </a:t>
            </a:r>
            <a:r>
              <a:rPr lang="en-US" b="0" i="0" dirty="0" smtClean="0">
                <a:solidFill>
                  <a:schemeClr val="tx1"/>
                </a:solidFill>
              </a:rPr>
              <a:t>Withdrawal</a:t>
            </a:r>
            <a:endParaRPr lang="en-US" b="0" i="0" dirty="0">
              <a:solidFill>
                <a:schemeClr val="tx1"/>
              </a:solidFill>
            </a:endParaRPr>
          </a:p>
        </p:txBody>
      </p:sp>
      <p:sp>
        <p:nvSpPr>
          <p:cNvPr id="40982" name="Rectangle 21"/>
          <p:cNvSpPr>
            <a:spLocks noChangeArrowheads="1"/>
          </p:cNvSpPr>
          <p:nvPr/>
        </p:nvSpPr>
        <p:spPr bwMode="auto">
          <a:xfrm>
            <a:off x="6100812" y="3132135"/>
            <a:ext cx="1568127" cy="61653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algn="ctr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i="0"/>
          </a:p>
        </p:txBody>
      </p:sp>
      <p:sp>
        <p:nvSpPr>
          <p:cNvPr id="35" name="Text Box 22"/>
          <p:cNvSpPr txBox="1">
            <a:spLocks noChangeAspect="1" noChangeArrowheads="1"/>
          </p:cNvSpPr>
          <p:nvPr/>
        </p:nvSpPr>
        <p:spPr bwMode="auto">
          <a:xfrm>
            <a:off x="6083363" y="3132135"/>
            <a:ext cx="1717128" cy="616538"/>
          </a:xfrm>
          <a:prstGeom prst="rect">
            <a:avLst/>
          </a:prstGeom>
          <a:solidFill>
            <a:srgbClr val="00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i="0" dirty="0">
                <a:solidFill>
                  <a:schemeClr val="bg2"/>
                </a:solidFill>
              </a:rPr>
              <a:t>XIENCE V</a:t>
            </a:r>
            <a:br>
              <a:rPr lang="en-US" i="0" dirty="0">
                <a:solidFill>
                  <a:schemeClr val="bg2"/>
                </a:solidFill>
              </a:rPr>
            </a:br>
            <a:r>
              <a:rPr lang="en-US" i="0" dirty="0">
                <a:solidFill>
                  <a:schemeClr val="bg2"/>
                </a:solidFill>
              </a:rPr>
              <a:t>(</a:t>
            </a:r>
            <a:r>
              <a:rPr lang="en-US" i="0" dirty="0" smtClean="0">
                <a:solidFill>
                  <a:schemeClr val="bg2"/>
                </a:solidFill>
              </a:rPr>
              <a:t>N=237)</a:t>
            </a:r>
            <a:endParaRPr lang="en-US" i="0" dirty="0">
              <a:solidFill>
                <a:schemeClr val="bg2"/>
              </a:solidFill>
            </a:endParaRPr>
          </a:p>
        </p:txBody>
      </p:sp>
      <p:sp>
        <p:nvSpPr>
          <p:cNvPr id="40986" name="Line 9"/>
          <p:cNvSpPr>
            <a:spLocks noChangeShapeType="1"/>
          </p:cNvSpPr>
          <p:nvPr/>
        </p:nvSpPr>
        <p:spPr bwMode="auto">
          <a:xfrm>
            <a:off x="2521453" y="4424247"/>
            <a:ext cx="356191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i="0"/>
          </a:p>
        </p:txBody>
      </p:sp>
      <p:sp>
        <p:nvSpPr>
          <p:cNvPr id="40992" name="Rectangle 18"/>
          <p:cNvSpPr>
            <a:spLocks noChangeArrowheads="1"/>
          </p:cNvSpPr>
          <p:nvPr/>
        </p:nvSpPr>
        <p:spPr bwMode="auto">
          <a:xfrm>
            <a:off x="2807893" y="3129455"/>
            <a:ext cx="1587341" cy="621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n-US" i="0" dirty="0">
              <a:solidFill>
                <a:schemeClr val="tx1"/>
              </a:solidFill>
            </a:endParaRPr>
          </a:p>
        </p:txBody>
      </p:sp>
      <p:sp>
        <p:nvSpPr>
          <p:cNvPr id="40993" name="Rectangle 23"/>
          <p:cNvSpPr>
            <a:spLocks noChangeArrowheads="1"/>
          </p:cNvSpPr>
          <p:nvPr/>
        </p:nvSpPr>
        <p:spPr bwMode="auto">
          <a:xfrm>
            <a:off x="4590326" y="3129455"/>
            <a:ext cx="2060291" cy="621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i="0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56"/>
          <p:cNvCxnSpPr>
            <a:cxnSpLocks noChangeShapeType="1"/>
          </p:cNvCxnSpPr>
          <p:nvPr/>
        </p:nvCxnSpPr>
        <p:spPr bwMode="auto">
          <a:xfrm>
            <a:off x="4410299" y="2700781"/>
            <a:ext cx="195092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0" name="Rectangle 19"/>
          <p:cNvSpPr>
            <a:spLocks noChangeArrowheads="1"/>
          </p:cNvSpPr>
          <p:nvPr/>
        </p:nvSpPr>
        <p:spPr bwMode="auto">
          <a:xfrm>
            <a:off x="1399672" y="4115308"/>
            <a:ext cx="1534134" cy="617878"/>
          </a:xfrm>
          <a:prstGeom prst="rect">
            <a:avLst/>
          </a:prstGeom>
          <a:gradFill rotWithShape="1">
            <a:gsLst>
              <a:gs pos="0">
                <a:srgbClr val="0B024B"/>
              </a:gs>
              <a:gs pos="50000">
                <a:srgbClr val="00FFFF"/>
              </a:gs>
              <a:gs pos="100000">
                <a:srgbClr val="0B024B"/>
              </a:gs>
            </a:gsLst>
            <a:lin ang="5400000" scaled="1"/>
          </a:gradFill>
          <a:ln w="9525" algn="ctr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i="0"/>
          </a:p>
        </p:txBody>
      </p:sp>
      <p:sp>
        <p:nvSpPr>
          <p:cNvPr id="51" name="Text Box 20"/>
          <p:cNvSpPr txBox="1">
            <a:spLocks noChangeAspect="1" noChangeArrowheads="1"/>
          </p:cNvSpPr>
          <p:nvPr/>
        </p:nvSpPr>
        <p:spPr bwMode="auto">
          <a:xfrm>
            <a:off x="1343509" y="4085822"/>
            <a:ext cx="1665674" cy="676851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i="0" dirty="0">
                <a:solidFill>
                  <a:schemeClr val="bg2"/>
                </a:solidFill>
              </a:rPr>
              <a:t>Absorb BVS</a:t>
            </a:r>
          </a:p>
          <a:p>
            <a:pPr algn="ctr">
              <a:defRPr/>
            </a:pPr>
            <a:r>
              <a:rPr lang="en-US" i="0" dirty="0" smtClean="0">
                <a:solidFill>
                  <a:schemeClr val="bg2"/>
                </a:solidFill>
              </a:rPr>
              <a:t>(N=208)</a:t>
            </a:r>
            <a:endParaRPr lang="en-US" i="0" dirty="0">
              <a:solidFill>
                <a:schemeClr val="bg2"/>
              </a:solidFill>
            </a:endParaRPr>
          </a:p>
        </p:txBody>
      </p:sp>
      <p:sp>
        <p:nvSpPr>
          <p:cNvPr id="52" name="Rectangle 4"/>
          <p:cNvSpPr>
            <a:spLocks noChangeArrowheads="1"/>
          </p:cNvSpPr>
          <p:nvPr/>
        </p:nvSpPr>
        <p:spPr bwMode="auto">
          <a:xfrm>
            <a:off x="3418581" y="4058487"/>
            <a:ext cx="2184441" cy="731520"/>
          </a:xfrm>
          <a:prstGeom prst="rect">
            <a:avLst/>
          </a:prstGeom>
          <a:gradFill rotWithShape="1">
            <a:gsLst>
              <a:gs pos="0">
                <a:srgbClr val="0F0F0F"/>
              </a:gs>
              <a:gs pos="50000">
                <a:srgbClr val="5F5F5F"/>
              </a:gs>
              <a:gs pos="100000">
                <a:srgbClr val="0F0F0F"/>
              </a:gs>
            </a:gsLst>
            <a:lin ang="5400000" scaled="1"/>
          </a:gradFill>
          <a:ln w="9525" algn="ctr">
            <a:solidFill>
              <a:srgbClr val="5F5F5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i="0"/>
          </a:p>
        </p:txBody>
      </p:sp>
      <p:sp>
        <p:nvSpPr>
          <p:cNvPr id="53" name="Text Box 17"/>
          <p:cNvSpPr txBox="1">
            <a:spLocks noChangeArrowheads="1"/>
          </p:cNvSpPr>
          <p:nvPr/>
        </p:nvSpPr>
        <p:spPr bwMode="auto">
          <a:xfrm>
            <a:off x="3604805" y="4089843"/>
            <a:ext cx="1811992" cy="66880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b="0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1-Year </a:t>
            </a:r>
            <a:r>
              <a:rPr lang="en-US" b="0" i="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Angio</a:t>
            </a:r>
            <a:r>
              <a:rPr lang="en-US" b="0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F/U</a:t>
            </a:r>
            <a:br>
              <a:rPr lang="en-US" b="0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0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(N=407; 84.8%)</a:t>
            </a:r>
            <a:endParaRPr lang="en-US" b="0" i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4" name="Rectangle 21"/>
          <p:cNvSpPr>
            <a:spLocks noChangeArrowheads="1"/>
          </p:cNvSpPr>
          <p:nvPr/>
        </p:nvSpPr>
        <p:spPr bwMode="auto">
          <a:xfrm>
            <a:off x="6098142" y="4115978"/>
            <a:ext cx="1568127" cy="616538"/>
          </a:xfrm>
          <a:prstGeom prst="rect">
            <a:avLst/>
          </a:prstGeom>
          <a:solidFill>
            <a:srgbClr val="00FF99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i="0"/>
          </a:p>
        </p:txBody>
      </p:sp>
      <p:sp>
        <p:nvSpPr>
          <p:cNvPr id="55" name="Text Box 22"/>
          <p:cNvSpPr txBox="1">
            <a:spLocks noChangeAspect="1" noChangeArrowheads="1"/>
          </p:cNvSpPr>
          <p:nvPr/>
        </p:nvSpPr>
        <p:spPr bwMode="auto">
          <a:xfrm>
            <a:off x="6100813" y="4100564"/>
            <a:ext cx="1699678" cy="647366"/>
          </a:xfrm>
          <a:prstGeom prst="rect">
            <a:avLst/>
          </a:prstGeom>
          <a:solidFill>
            <a:srgbClr val="00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i="0" dirty="0">
                <a:solidFill>
                  <a:schemeClr val="bg2"/>
                </a:solidFill>
              </a:rPr>
              <a:t>XIENCE V</a:t>
            </a:r>
            <a:br>
              <a:rPr lang="en-US" i="0" dirty="0">
                <a:solidFill>
                  <a:schemeClr val="bg2"/>
                </a:solidFill>
              </a:rPr>
            </a:br>
            <a:r>
              <a:rPr lang="en-US" i="0" dirty="0">
                <a:solidFill>
                  <a:schemeClr val="bg2"/>
                </a:solidFill>
              </a:rPr>
              <a:t>(</a:t>
            </a:r>
            <a:r>
              <a:rPr lang="en-US" i="0" dirty="0" smtClean="0">
                <a:solidFill>
                  <a:schemeClr val="bg2"/>
                </a:solidFill>
              </a:rPr>
              <a:t>N=199)</a:t>
            </a:r>
            <a:endParaRPr lang="en-US" i="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07" y="5067744"/>
            <a:ext cx="7632987" cy="867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200" b="0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ITT = 480 subjects (Absorb BVS: 241 and XIENCE V: 239)</a:t>
            </a:r>
          </a:p>
          <a:p>
            <a:pPr algn="ctr">
              <a:lnSpc>
                <a:spcPct val="120000"/>
              </a:lnSpc>
            </a:pPr>
            <a:r>
              <a:rPr lang="en-US" sz="2200" b="0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PTE = 460 </a:t>
            </a:r>
            <a:r>
              <a:rPr lang="en-US" sz="2200" b="0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subjects (Absorb BVS: 228 and </a:t>
            </a:r>
            <a:r>
              <a:rPr lang="en-US" sz="2200" b="0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XIENCE V: 232)</a:t>
            </a:r>
            <a:endParaRPr lang="en-US" sz="2200" b="0" i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645414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64" y="155575"/>
            <a:ext cx="8253349" cy="755650"/>
          </a:xfrm>
        </p:spPr>
        <p:txBody>
          <a:bodyPr/>
          <a:lstStyle/>
          <a:p>
            <a:r>
              <a:rPr lang="en-US" dirty="0">
                <a:cs typeface="Times New Roman"/>
              </a:rPr>
              <a:t>Primary Endpoint:</a:t>
            </a:r>
            <a:br>
              <a:rPr lang="en-US" dirty="0">
                <a:cs typeface="Times New Roman"/>
              </a:rPr>
            </a:br>
            <a:r>
              <a:rPr lang="en-US" b="0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/>
              </a:rPr>
              <a:t>In-Segment Late Loss at 1 Year (PTE</a:t>
            </a:r>
            <a:r>
              <a:rPr lang="en-US" b="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imes New Roman"/>
              </a:rPr>
              <a:t>) </a:t>
            </a:r>
            <a:endParaRPr lang="en-US" b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hidden">
          <a:xfrm>
            <a:off x="1000836" y="1468023"/>
            <a:ext cx="7121885" cy="4602163"/>
          </a:xfrm>
          <a:prstGeom prst="rect">
            <a:avLst/>
          </a:prstGeom>
          <a:solidFill>
            <a:srgbClr val="001B32">
              <a:alpha val="87057"/>
            </a:srgb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wrap="none" lIns="182880" rIns="182880" anchor="t" anchorCtr="0"/>
          <a:lstStyle/>
          <a:p>
            <a:endParaRPr lang="en-US" sz="2800" b="0" i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+mn-e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837" y="1468024"/>
            <a:ext cx="7212013" cy="460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03373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hidden">
          <a:xfrm>
            <a:off x="487392" y="884458"/>
            <a:ext cx="8169216" cy="5175685"/>
          </a:xfrm>
          <a:prstGeom prst="rect">
            <a:avLst/>
          </a:prstGeom>
          <a:solidFill>
            <a:srgbClr val="001B32">
              <a:alpha val="87057"/>
            </a:srgb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wrap="none" lIns="182880" rIns="182880" anchor="t" anchorCtr="0"/>
          <a:lstStyle/>
          <a:p>
            <a:endParaRPr lang="en-US" sz="2800" b="0" i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843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7388" y="155575"/>
            <a:ext cx="7769225" cy="755650"/>
          </a:xfrm>
        </p:spPr>
        <p:txBody>
          <a:bodyPr/>
          <a:lstStyle/>
          <a:p>
            <a:pPr eaLnBrk="1" hangingPunct="1"/>
            <a:r>
              <a:rPr lang="en-US" dirty="0"/>
              <a:t>One-Year </a:t>
            </a:r>
            <a:r>
              <a:rPr lang="en-US" dirty="0">
                <a:cs typeface="Times New Roman"/>
              </a:rPr>
              <a:t>QCA </a:t>
            </a:r>
            <a:r>
              <a:rPr lang="en-US" dirty="0" smtClean="0">
                <a:cs typeface="Times New Roman"/>
              </a:rPr>
              <a:t>Results</a:t>
            </a:r>
            <a:endParaRPr lang="en-US" dirty="0" smtClean="0"/>
          </a:p>
        </p:txBody>
      </p:sp>
      <p:graphicFrame>
        <p:nvGraphicFramePr>
          <p:cNvPr id="4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914746"/>
              </p:ext>
            </p:extLst>
          </p:nvPr>
        </p:nvGraphicFramePr>
        <p:xfrm>
          <a:off x="549930" y="914402"/>
          <a:ext cx="8044141" cy="5040923"/>
        </p:xfrm>
        <a:graphic>
          <a:graphicData uri="http://schemas.openxmlformats.org/drawingml/2006/table">
            <a:tbl>
              <a:tblPr/>
              <a:tblGrid>
                <a:gridCol w="3312783"/>
                <a:gridCol w="1769043"/>
                <a:gridCol w="1742719"/>
                <a:gridCol w="1219596"/>
              </a:tblGrid>
              <a:tr h="819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>
                          <a:srgbClr val="66FFFF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37160" marR="13716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66FFFF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Absorb BVS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66FFFF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(L=251)</a:t>
                      </a:r>
                    </a:p>
                  </a:txBody>
                  <a:tcPr marL="137160" marR="13716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66FFFF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XIENCE 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66FFFF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(L=252)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137160" marR="13716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FFFF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P-Value</a:t>
                      </a:r>
                    </a:p>
                  </a:txBody>
                  <a:tcPr marL="137160" marR="13716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b="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RVD</a:t>
                      </a:r>
                      <a:r>
                        <a:rPr lang="en-GB" sz="1800" b="0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GB" sz="1800" b="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mm) </a:t>
                      </a:r>
                      <a:endParaRPr lang="en-US" sz="1800" b="0" dirty="0" smtClean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2.80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±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0.03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2.82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±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0.03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0.64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b="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In-segment MLD (mm)</a:t>
                      </a:r>
                      <a:endParaRPr lang="en-US" sz="1800" b="0" dirty="0" smtClean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2.13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±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0.03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2.17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±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0.03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0.46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b="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In-device MLD (mm)</a:t>
                      </a:r>
                      <a:endParaRPr lang="en-US" sz="1800" b="0" dirty="0" smtClean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2.27 </a:t>
                      </a:r>
                      <a:r>
                        <a:rPr lang="en-GB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± </a:t>
                      </a:r>
                      <a:r>
                        <a:rPr lang="en-GB" sz="1800" b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0.03</a:t>
                      </a:r>
                      <a:endParaRPr lang="en-US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2.50 </a:t>
                      </a:r>
                      <a:r>
                        <a:rPr lang="en-GB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± </a:t>
                      </a:r>
                      <a:r>
                        <a:rPr lang="en-GB" sz="1800" b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0.03 </a:t>
                      </a:r>
                      <a:endParaRPr lang="en-US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&lt;0.0001 </a:t>
                      </a:r>
                      <a:endParaRPr lang="en-US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1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b="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In-segment %DS</a:t>
                      </a:r>
                      <a:endParaRPr lang="en-US" sz="1800" b="0" dirty="0" smtClean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23.5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±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0.84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23.0 ±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0.92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0.67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1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b="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In-device %DS</a:t>
                      </a:r>
                      <a:endParaRPr lang="en-US" sz="1800" b="0" dirty="0" smtClean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18.5 </a:t>
                      </a:r>
                      <a:r>
                        <a:rPr lang="en-GB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± </a:t>
                      </a:r>
                      <a:r>
                        <a:rPr lang="en-GB" sz="1800" b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0.92</a:t>
                      </a:r>
                      <a:endParaRPr lang="en-US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11.3 </a:t>
                      </a:r>
                      <a:r>
                        <a:rPr lang="en-GB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± </a:t>
                      </a:r>
                      <a:r>
                        <a:rPr lang="en-GB" sz="1800" b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0.76 </a:t>
                      </a:r>
                      <a:endParaRPr lang="en-US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&lt;0.0001 </a:t>
                      </a:r>
                      <a:endParaRPr lang="en-US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1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b="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In-segment LL (mm)</a:t>
                      </a:r>
                      <a:endParaRPr lang="en-US" sz="1800" b="0" dirty="0" smtClean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0.18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±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0.03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0.13 ±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0.03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0.15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1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b="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In-device LL (mm)</a:t>
                      </a:r>
                      <a:endParaRPr lang="en-US" sz="1800" b="0" dirty="0" smtClean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0.23 </a:t>
                      </a:r>
                      <a:r>
                        <a:rPr lang="en-GB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± </a:t>
                      </a:r>
                      <a:r>
                        <a:rPr lang="en-GB" sz="1800" b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0.03</a:t>
                      </a:r>
                      <a:endParaRPr lang="en-US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0.10 ± </a:t>
                      </a:r>
                      <a:r>
                        <a:rPr lang="en-GB" sz="1800" b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0.02</a:t>
                      </a:r>
                      <a:endParaRPr lang="en-US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0.0001</a:t>
                      </a:r>
                      <a:endParaRPr lang="en-US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1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b="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In-segment restenosis</a:t>
                      </a:r>
                      <a:r>
                        <a:rPr lang="en-GB" sz="1800" b="0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(%)</a:t>
                      </a:r>
                      <a:endParaRPr lang="en-US" sz="1800" b="0" dirty="0" smtClean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3.85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±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1.34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2.75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±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1.13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0.53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1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800" b="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In-device restenosis</a:t>
                      </a:r>
                      <a:r>
                        <a:rPr lang="en-GB" sz="1800" b="0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(%)</a:t>
                      </a:r>
                      <a:endParaRPr lang="en-US" sz="1800" b="0" dirty="0" smtClean="0">
                        <a:solidFill>
                          <a:schemeClr val="tx2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2.88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±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1.16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0.75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±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0.56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0.10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052116" y="6086321"/>
            <a:ext cx="642206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940" lvl="0" indent="-225940">
              <a:spcBef>
                <a:spcPct val="30000"/>
              </a:spcBef>
              <a:defRPr/>
            </a:pPr>
            <a:r>
              <a:rPr lang="en-GB" sz="1200" b="0" i="0" dirty="0" smtClean="0">
                <a:solidFill>
                  <a:schemeClr val="tx1"/>
                </a:solidFill>
                <a:ea typeface="+mn-ea"/>
                <a:cs typeface="+mn-cs"/>
              </a:rPr>
              <a:t>QCA results are </a:t>
            </a:r>
            <a:r>
              <a:rPr lang="en-GB" sz="1200" b="0" i="0" dirty="0">
                <a:solidFill>
                  <a:schemeClr val="tx1"/>
                </a:solidFill>
                <a:ea typeface="+mn-ea"/>
                <a:cs typeface="+mn-cs"/>
              </a:rPr>
              <a:t>presented as least square mean ± standard error.</a:t>
            </a:r>
            <a:endParaRPr lang="en-US" sz="1200" b="0" i="0" dirty="0">
              <a:solidFill>
                <a:schemeClr val="tx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868945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hidden">
          <a:xfrm>
            <a:off x="793630" y="860609"/>
            <a:ext cx="7582620" cy="5163675"/>
          </a:xfrm>
          <a:prstGeom prst="rect">
            <a:avLst/>
          </a:prstGeom>
          <a:solidFill>
            <a:srgbClr val="001B32">
              <a:alpha val="87057"/>
            </a:srgb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wrap="none" lIns="182880" rIns="182880" anchor="t" anchorCtr="0"/>
          <a:lstStyle/>
          <a:p>
            <a:endParaRPr lang="en-US" sz="2800" b="0" i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843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10750"/>
            <a:ext cx="7769225" cy="755650"/>
          </a:xfrm>
        </p:spPr>
        <p:txBody>
          <a:bodyPr/>
          <a:lstStyle/>
          <a:p>
            <a:pPr eaLnBrk="1" hangingPunct="1"/>
            <a:r>
              <a:rPr lang="en-US" dirty="0"/>
              <a:t>One-Year Clinical Outcomes</a:t>
            </a:r>
            <a:endParaRPr lang="en-US" dirty="0" smtClean="0"/>
          </a:p>
        </p:txBody>
      </p:sp>
      <p:graphicFrame>
        <p:nvGraphicFramePr>
          <p:cNvPr id="4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293069"/>
              </p:ext>
            </p:extLst>
          </p:nvPr>
        </p:nvGraphicFramePr>
        <p:xfrm>
          <a:off x="867716" y="862872"/>
          <a:ext cx="7461838" cy="5018604"/>
        </p:xfrm>
        <a:graphic>
          <a:graphicData uri="http://schemas.openxmlformats.org/drawingml/2006/table">
            <a:tbl>
              <a:tblPr/>
              <a:tblGrid>
                <a:gridCol w="2802786"/>
                <a:gridCol w="1880962"/>
                <a:gridCol w="1579776"/>
                <a:gridCol w="1198314"/>
              </a:tblGrid>
              <a:tr h="820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>
                          <a:srgbClr val="66FFFF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37160" marR="13716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66FFFF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Absorb BVS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66FFFF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(N=241)</a:t>
                      </a:r>
                    </a:p>
                  </a:txBody>
                  <a:tcPr marL="137160" marR="13716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66FFFF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XIENCE 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66FFFF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(N=239)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137160" marR="13716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FFFF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P-Value</a:t>
                      </a:r>
                    </a:p>
                  </a:txBody>
                  <a:tcPr marL="137160" marR="13716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6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PoCE</a:t>
                      </a:r>
                      <a:endParaRPr lang="en-US" sz="1800" b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8.0% (19/238)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9.7% (23/237)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0.51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1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TVF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4.2%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10/238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)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5.9% (14/237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)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1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dirty="0" err="1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</a:t>
                      </a:r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(TLF)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3.4% (8/238)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4.2% (10/237)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677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All-cause</a:t>
                      </a:r>
                      <a:r>
                        <a:rPr lang="en-US" sz="1800" b="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death</a:t>
                      </a:r>
                      <a:endParaRPr lang="en-US" sz="1800" b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0.0% (0/238) </a:t>
                      </a:r>
                      <a:endParaRPr lang="en-US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2.1% (5/237) </a:t>
                      </a:r>
                      <a:endParaRPr lang="en-US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0.03</a:t>
                      </a:r>
                      <a:endParaRPr lang="en-US" sz="1800" b="0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677">
                <a:tc>
                  <a:txBody>
                    <a:bodyPr/>
                    <a:lstStyle/>
                    <a:p>
                      <a:r>
                        <a:rPr lang="en-US" sz="1800" b="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- Cardiac death</a:t>
                      </a:r>
                      <a:endParaRPr lang="en-US" sz="1800" b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0.0% (0/238)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1.3% (3/237)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0.12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677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n-US" sz="1800" b="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MI*</a:t>
                      </a:r>
                      <a:endParaRPr lang="en-US" sz="1800" b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2.1% (5/238)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1.7% (4/237)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6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- TV-MI*</a:t>
                      </a:r>
                      <a:endParaRPr lang="en-US" sz="1800" b="0" dirty="0" smtClean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1.7% (4/238)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0.8% (2/237)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0.69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905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n-US" sz="1800" b="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revascularization</a:t>
                      </a:r>
                      <a:endParaRPr lang="en-US" sz="1800" b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6.7% (16/238) 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7.2% (17/237)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0.85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905">
                <a:tc>
                  <a:txBody>
                    <a:bodyPr/>
                    <a:lstStyle/>
                    <a:p>
                      <a:r>
                        <a:rPr lang="en-US" sz="1800" b="0" baseline="0" dirty="0" smtClean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- ID-TLR</a:t>
                      </a:r>
                      <a:endParaRPr lang="en-US" sz="1800" b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2.5% (6/238)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2.1% (5/237)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0.77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816925" y="6217951"/>
            <a:ext cx="50410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0" i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PoCE</a:t>
            </a:r>
            <a:r>
              <a:rPr lang="en-GB" sz="1200" b="0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=patient-oriented </a:t>
            </a:r>
            <a:r>
              <a:rPr lang="en-GB" sz="1200" b="0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composite endpoint </a:t>
            </a:r>
            <a:r>
              <a:rPr lang="en-GB" sz="1200" b="0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(all-cause </a:t>
            </a:r>
            <a:r>
              <a:rPr lang="en-GB" sz="1200" b="0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death, all MI, or any </a:t>
            </a:r>
            <a:r>
              <a:rPr lang="en-GB" sz="1200" b="0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revascularization); </a:t>
            </a:r>
            <a:r>
              <a:rPr lang="en-GB" sz="1200" b="0" i="0" dirty="0" err="1">
                <a:solidFill>
                  <a:schemeClr val="tx1"/>
                </a:solidFill>
              </a:rPr>
              <a:t>DoCE</a:t>
            </a:r>
            <a:r>
              <a:rPr lang="en-GB" sz="1200" b="0" i="0" dirty="0">
                <a:solidFill>
                  <a:schemeClr val="tx1"/>
                </a:solidFill>
              </a:rPr>
              <a:t>=device-oriented composite endpoint; </a:t>
            </a:r>
            <a:r>
              <a:rPr lang="en-GB" sz="1200" b="0" i="0" dirty="0" smtClean="0">
                <a:solidFill>
                  <a:schemeClr val="tx1"/>
                </a:solidFill>
              </a:rPr>
              <a:t>         </a:t>
            </a:r>
            <a:r>
              <a:rPr lang="en-GB" sz="1200" b="0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US" sz="1200" b="0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CK-MB </a:t>
            </a:r>
            <a:r>
              <a:rPr lang="en-US" sz="1200" b="0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5x ULN for peri-procedural PCI </a:t>
            </a:r>
            <a:r>
              <a:rPr lang="en-US" sz="1200" b="0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</a:t>
            </a:r>
            <a:endParaRPr lang="en-US" sz="1200" b="0" i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78530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hidden">
          <a:xfrm>
            <a:off x="339366" y="963117"/>
            <a:ext cx="8464550" cy="4442597"/>
          </a:xfrm>
          <a:prstGeom prst="rect">
            <a:avLst/>
          </a:prstGeom>
          <a:solidFill>
            <a:srgbClr val="001B32">
              <a:alpha val="87057"/>
            </a:srgb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wrap="none" lIns="182880" rIns="182880" anchor="t" anchorCtr="0"/>
          <a:lstStyle/>
          <a:p>
            <a:endParaRPr lang="en-US" sz="2800" b="0" i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843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45281" y="155575"/>
            <a:ext cx="8453438" cy="755650"/>
          </a:xfrm>
        </p:spPr>
        <p:txBody>
          <a:bodyPr/>
          <a:lstStyle/>
          <a:p>
            <a:pPr eaLnBrk="1" hangingPunct="1"/>
            <a:r>
              <a:rPr lang="en-US" dirty="0"/>
              <a:t>One-Year Scaffold/Stent Thrombosis</a:t>
            </a:r>
            <a:endParaRPr lang="en-US" b="0" dirty="0" smtClean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066800" y="1708396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2400" b="0" i="0">
              <a:solidFill>
                <a:schemeClr val="tx1"/>
              </a:solidFill>
              <a:ea typeface="MS PGothic" pitchFamily="34" charset="-128"/>
              <a:cs typeface="ヒラギノ角ゴ Pro W3"/>
            </a:endParaRPr>
          </a:p>
        </p:txBody>
      </p:sp>
      <p:graphicFrame>
        <p:nvGraphicFramePr>
          <p:cNvPr id="5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073045"/>
              </p:ext>
            </p:extLst>
          </p:nvPr>
        </p:nvGraphicFramePr>
        <p:xfrm>
          <a:off x="517589" y="1013238"/>
          <a:ext cx="8177838" cy="4320764"/>
        </p:xfrm>
        <a:graphic>
          <a:graphicData uri="http://schemas.openxmlformats.org/drawingml/2006/table">
            <a:tbl>
              <a:tblPr/>
              <a:tblGrid>
                <a:gridCol w="3125830"/>
                <a:gridCol w="1886393"/>
                <a:gridCol w="1925749"/>
                <a:gridCol w="1239866"/>
              </a:tblGrid>
              <a:tr h="1022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>
                          <a:srgbClr val="66FFFF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37160" marR="13716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66FFFF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Absorb BVS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66FFFF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(N=241)</a:t>
                      </a:r>
                    </a:p>
                  </a:txBody>
                  <a:tcPr marL="137160" marR="13716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66FFFF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XIENCE 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66FFFF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(N=239)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137160" marR="13716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FFFF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P-Value</a:t>
                      </a:r>
                    </a:p>
                  </a:txBody>
                  <a:tcPr marL="137160" marR="13716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20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All (0 - 365 days)</a:t>
                      </a:r>
                      <a:endParaRPr lang="en-US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0.4% (1/238)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0.0% (0/232)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1.0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20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   Definite </a:t>
                      </a:r>
                      <a:endParaRPr lang="en-US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0.0% (0/238)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0.0% (0/232)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1.0 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20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   Probable </a:t>
                      </a:r>
                      <a:endParaRPr lang="en-US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0.4% (1/238)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0.0% (0/232)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1.0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20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Early (0</a:t>
                      </a:r>
                      <a:r>
                        <a:rPr lang="en-GB" sz="1800" b="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– 30 days</a:t>
                      </a:r>
                      <a:r>
                        <a:rPr lang="en-GB" sz="1800" b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en-US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0.4% (1/238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)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0.0% (0/236)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1.0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551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Late </a:t>
                      </a:r>
                      <a:r>
                        <a:rPr lang="en-GB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(31- 365 days)</a:t>
                      </a:r>
                      <a:endParaRPr lang="en-US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0.0% (0/238)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0.0% (0/232)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1.0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D4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5439" y="5468020"/>
            <a:ext cx="8593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i="0" dirty="0" smtClean="0">
                <a:solidFill>
                  <a:schemeClr val="tx1"/>
                </a:solidFill>
              </a:rPr>
              <a:t>There was only one </a:t>
            </a:r>
            <a:r>
              <a:rPr lang="en-US" b="0" i="0" dirty="0">
                <a:solidFill>
                  <a:schemeClr val="tx1"/>
                </a:solidFill>
              </a:rPr>
              <a:t>ST case reported in the Absorb BVS </a:t>
            </a:r>
            <a:r>
              <a:rPr lang="en-US" b="0" i="0" dirty="0" smtClean="0">
                <a:solidFill>
                  <a:schemeClr val="tx1"/>
                </a:solidFill>
              </a:rPr>
              <a:t>arm (subacute, probable)</a:t>
            </a:r>
            <a:endParaRPr lang="en-US" b="0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0589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hidden">
          <a:xfrm>
            <a:off x="497075" y="897714"/>
            <a:ext cx="8149851" cy="5135533"/>
          </a:xfrm>
          <a:prstGeom prst="rect">
            <a:avLst/>
          </a:prstGeom>
          <a:solidFill>
            <a:srgbClr val="001B32">
              <a:alpha val="87057"/>
            </a:srgb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wrap="none" lIns="182880" rIns="182880" anchor="t" anchorCtr="0"/>
          <a:lstStyle/>
          <a:p>
            <a:endParaRPr lang="en-US" sz="2800" b="0" i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1843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 and Conclusions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7350" y="1010118"/>
            <a:ext cx="79270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Bef>
                <a:spcPts val="0"/>
              </a:spcBef>
              <a:spcAft>
                <a:spcPts val="2400"/>
              </a:spcAft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600" b="0" i="0" dirty="0">
                <a:solidFill>
                  <a:srgbClr val="FFFFFF"/>
                </a:solidFill>
                <a:latin typeface="Arial"/>
              </a:rPr>
              <a:t>ABSORB China met its primary endpoint of non-inferiority between Absorb BVS and XIENCE V </a:t>
            </a:r>
            <a:r>
              <a:rPr lang="en-US" sz="2600" b="0" i="0" dirty="0" smtClean="0">
                <a:solidFill>
                  <a:srgbClr val="FFFFFF"/>
                </a:solidFill>
                <a:latin typeface="Arial"/>
              </a:rPr>
              <a:t>for in-segment </a:t>
            </a:r>
            <a:r>
              <a:rPr lang="en-US" sz="2600" b="0" i="0" dirty="0">
                <a:solidFill>
                  <a:srgbClr val="FFFFFF"/>
                </a:solidFill>
                <a:latin typeface="Arial"/>
              </a:rPr>
              <a:t>late loss at 1 </a:t>
            </a:r>
            <a:r>
              <a:rPr lang="en-US" sz="2600" b="0" i="0" dirty="0" smtClean="0">
                <a:solidFill>
                  <a:srgbClr val="FFFFFF"/>
                </a:solidFill>
                <a:latin typeface="Arial"/>
              </a:rPr>
              <a:t>year.</a:t>
            </a:r>
            <a:endParaRPr lang="en-US" sz="2600" b="0" i="0" dirty="0">
              <a:solidFill>
                <a:srgbClr val="FFFFFF"/>
              </a:solidFill>
              <a:latin typeface="Arial"/>
            </a:endParaRPr>
          </a:p>
          <a:p>
            <a:pPr marL="233363" indent="-233363" fontAlgn="t">
              <a:spcBef>
                <a:spcPts val="0"/>
              </a:spcBef>
              <a:spcAft>
                <a:spcPts val="2400"/>
              </a:spcAft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600" b="0" i="0" dirty="0">
                <a:solidFill>
                  <a:srgbClr val="FFFFFF"/>
                </a:solidFill>
                <a:latin typeface="Arial"/>
              </a:rPr>
              <a:t>Absorb BVS achieved high rates of acute device and procedural success, similar to XIENCE </a:t>
            </a:r>
            <a:r>
              <a:rPr lang="en-US" sz="2600" b="0" i="0" dirty="0" smtClean="0">
                <a:solidFill>
                  <a:srgbClr val="FFFFFF"/>
                </a:solidFill>
                <a:latin typeface="Arial"/>
              </a:rPr>
              <a:t>V.</a:t>
            </a:r>
            <a:endParaRPr lang="en-US" sz="2600" b="0" i="0" dirty="0">
              <a:solidFill>
                <a:srgbClr val="FFFFFF"/>
              </a:solidFill>
              <a:latin typeface="Arial"/>
            </a:endParaRPr>
          </a:p>
          <a:p>
            <a:pPr marL="233363" indent="-233363" fontAlgn="t">
              <a:spcBef>
                <a:spcPts val="0"/>
              </a:spcBef>
              <a:spcAft>
                <a:spcPts val="2400"/>
              </a:spcAft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600" b="0" i="0" dirty="0">
                <a:solidFill>
                  <a:srgbClr val="FFFFFF"/>
                </a:solidFill>
                <a:latin typeface="Arial"/>
              </a:rPr>
              <a:t>TLF and components (cardiac death, </a:t>
            </a:r>
            <a:r>
              <a:rPr lang="en-US" sz="2600" b="0" i="0" dirty="0" smtClean="0">
                <a:solidFill>
                  <a:srgbClr val="FFFFFF"/>
                </a:solidFill>
                <a:latin typeface="Arial"/>
              </a:rPr>
              <a:t>TV-MI</a:t>
            </a:r>
            <a:r>
              <a:rPr lang="en-US" sz="2600" b="0" i="0" dirty="0">
                <a:solidFill>
                  <a:srgbClr val="FFFFFF"/>
                </a:solidFill>
                <a:latin typeface="Arial"/>
              </a:rPr>
              <a:t>, ID-TLR) were low and comparable between treatment arms through 1 </a:t>
            </a:r>
            <a:r>
              <a:rPr lang="en-US" sz="2600" b="0" i="0" dirty="0" smtClean="0">
                <a:solidFill>
                  <a:srgbClr val="FFFFFF"/>
                </a:solidFill>
                <a:latin typeface="Arial"/>
              </a:rPr>
              <a:t>year.</a:t>
            </a:r>
            <a:endParaRPr lang="en-US" sz="2600" b="0" i="0" dirty="0">
              <a:solidFill>
                <a:srgbClr val="FFFFFF"/>
              </a:solidFill>
              <a:latin typeface="Arial"/>
            </a:endParaRPr>
          </a:p>
          <a:p>
            <a:pPr marL="233363" indent="-233363" fontAlgn="t">
              <a:spcBef>
                <a:spcPts val="0"/>
              </a:spcBef>
              <a:spcAft>
                <a:spcPts val="2400"/>
              </a:spcAft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600" b="0" i="0" dirty="0">
                <a:solidFill>
                  <a:srgbClr val="FFFFFF"/>
                </a:solidFill>
                <a:latin typeface="Arial"/>
              </a:rPr>
              <a:t>Device thrombosis rates were </a:t>
            </a:r>
            <a:r>
              <a:rPr lang="en-US" sz="2600" b="0" i="0" dirty="0">
                <a:solidFill>
                  <a:schemeClr val="tx1"/>
                </a:solidFill>
                <a:latin typeface="Arial"/>
              </a:rPr>
              <a:t>very low and </a:t>
            </a:r>
            <a:r>
              <a:rPr lang="en-US" sz="2600" b="0" i="0" dirty="0">
                <a:solidFill>
                  <a:srgbClr val="FFFFFF"/>
                </a:solidFill>
                <a:latin typeface="Arial"/>
              </a:rPr>
              <a:t>not statistically different.</a:t>
            </a:r>
          </a:p>
        </p:txBody>
      </p:sp>
    </p:spTree>
    <p:extLst>
      <p:ext uri="{BB962C8B-B14F-4D97-AF65-F5344CB8AC3E}">
        <p14:creationId xmlns:p14="http://schemas.microsoft.com/office/powerpoint/2010/main" val="208722500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RF 2007 Template&amp;#x0D;&amp;#x0A;Title 44 pt Bold Arial&amp;quot;&quot;/&gt;&lt;property id=&quot;20307&quot; value=&quot;404&quot;/&gt;&lt;/object&gt;&lt;object type=&quot;3&quot; unique_id=&quot;10005&quot;&gt;&lt;property id=&quot;20148&quot; value=&quot;5&quot;/&gt;&lt;property id=&quot;20300&quot; value=&quot;Slide 2 - &amp;quot;Text Slide – Titles Need to be Titlecase&amp;quot;&quot;/&gt;&lt;property id=&quot;20307&quot; value=&quot;405&quot;/&gt;&lt;/object&gt;&lt;object type=&quot;3&quot; unique_id=&quot;10006&quot;&gt;&lt;property id=&quot;20148&quot; value=&quot;5&quot;/&gt;&lt;property id=&quot;20300&quot; value=&quot;Slide 3 - &amp;quot;Color Palette&amp;quot;&quot;/&gt;&lt;property id=&quot;20307&quot; value=&quot;409&quot;/&gt;&lt;/object&gt;&lt;object type=&quot;3&quot; unique_id=&quot;10007&quot;&gt;&lt;property id=&quot;20148&quot; value=&quot;5&quot;/&gt;&lt;property id=&quot;20300&quot; value=&quot;Slide 4 - &amp;quot;Charts Slide&amp;quot;&quot;/&gt;&lt;property id=&quot;20307&quot; value=&quot;406&quot;/&gt;&lt;/object&gt;&lt;object type=&quot;3&quot; unique_id=&quot;10008&quot;&gt;&lt;property id=&quot;20148&quot; value=&quot;5&quot;/&gt;&lt;property id=&quot;20300&quot; value=&quot;Slide 6 - &amp;quot;Table Slide&amp;quot;&quot;/&gt;&lt;property id=&quot;20307&quot; value=&quot;398&quot;/&gt;&lt;/object&gt;&lt;object type=&quot;3&quot; unique_id=&quot;10009&quot;&gt;&lt;property id=&quot;20148&quot; value=&quot;5&quot;/&gt;&lt;property id=&quot;20300&quot; value=&quot;Slide 7 - &amp;quot;Sample Org Chart&amp;quot;&quot;/&gt;&lt;property id=&quot;20307&quot; value=&quot;403&quot;/&gt;&lt;/object&gt;&lt;object type=&quot;3&quot; unique_id=&quot;10010&quot;&gt;&lt;property id=&quot;20148&quot; value=&quot;5&quot;/&gt;&lt;property id=&quot;20300&quot; value=&quot;Slide 8 - &amp;quot;Sample Line Chart&amp;quot;&quot;/&gt;&lt;property id=&quot;20307&quot; value=&quot;407&quot;/&gt;&lt;/object&gt;&lt;object type=&quot;3&quot; unique_id=&quot;10011&quot;&gt;&lt;property id=&quot;20148&quot; value=&quot;5&quot;/&gt;&lt;property id=&quot;20300&quot; value=&quot;Slide 10 - &amp;quot;Photos &amp;amp; Bulleted Text&amp;quot;&quot;/&gt;&lt;property id=&quot;20307&quot; value=&quot;410&quot;/&gt;&lt;/object&gt;&lt;object type=&quot;3&quot; unique_id=&quot;10012&quot;&gt;&lt;property id=&quot;20148&quot; value=&quot;5&quot;/&gt;&lt;property id=&quot;20300&quot; value=&quot;Slide 11 - &amp;quot;Photo&amp;quot;&quot;/&gt;&lt;property id=&quot;20307&quot; value=&quot;411&quot;/&gt;&lt;/object&gt;&lt;object type=&quot;3&quot; unique_id=&quot;17581&quot;&gt;&lt;property id=&quot;20148&quot; value=&quot;5&quot;/&gt;&lt;property id=&quot;20300&quot; value=&quot;Slide 5&quot;/&gt;&lt;property id=&quot;20307&quot; value=&quot;414&quot;/&gt;&lt;/object&gt;&lt;object type=&quot;3&quot; unique_id=&quot;17582&quot;&gt;&lt;property id=&quot;20148&quot; value=&quot;5&quot;/&gt;&lt;property id=&quot;20300&quot; value=&quot;Slide 9 - &amp;quot;Sample Line Chart&amp;quot;&quot;/&gt;&lt;property id=&quot;20307&quot; value=&quot;413&quot;/&gt;&lt;/object&gt;&lt;/object&gt;&lt;/object&gt;&lt;/database&gt;"/>
</p:tagLst>
</file>

<file path=ppt/theme/theme1.xml><?xml version="1.0" encoding="utf-8"?>
<a:theme xmlns:a="http://schemas.openxmlformats.org/drawingml/2006/main" name="CRF_2006_background">
  <a:themeElements>
    <a:clrScheme name="">
      <a:dk1>
        <a:srgbClr val="000000"/>
      </a:dk1>
      <a:lt1>
        <a:srgbClr val="FFFFFF"/>
      </a:lt1>
      <a:dk2>
        <a:srgbClr val="002E4B"/>
      </a:dk2>
      <a:lt2>
        <a:srgbClr val="FDE25E"/>
      </a:lt2>
      <a:accent1>
        <a:srgbClr val="FF3300"/>
      </a:accent1>
      <a:accent2>
        <a:srgbClr val="6699FF"/>
      </a:accent2>
      <a:accent3>
        <a:srgbClr val="AAADB1"/>
      </a:accent3>
      <a:accent4>
        <a:srgbClr val="DADADA"/>
      </a:accent4>
      <a:accent5>
        <a:srgbClr val="FFADAA"/>
      </a:accent5>
      <a:accent6>
        <a:srgbClr val="5C8AE7"/>
      </a:accent6>
      <a:hlink>
        <a:srgbClr val="FFCC00"/>
      </a:hlink>
      <a:folHlink>
        <a:srgbClr val="969696"/>
      </a:folHlink>
    </a:clrScheme>
    <a:fontScheme name="CRF_2006_backgro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lnDef>
  </a:objectDefaults>
  <a:extraClrSchemeLst>
    <a:extraClrScheme>
      <a:clrScheme name="CRF_2006_backgrou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F_2006_backgrou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8">
        <a:dk1>
          <a:srgbClr val="000000"/>
        </a:dk1>
        <a:lt1>
          <a:srgbClr val="FFFFFF"/>
        </a:lt1>
        <a:dk2>
          <a:srgbClr val="002E4B"/>
        </a:dk2>
        <a:lt2>
          <a:srgbClr val="FDE25E"/>
        </a:lt2>
        <a:accent1>
          <a:srgbClr val="FF3300"/>
        </a:accent1>
        <a:accent2>
          <a:srgbClr val="3333FF"/>
        </a:accent2>
        <a:accent3>
          <a:srgbClr val="AAADB1"/>
        </a:accent3>
        <a:accent4>
          <a:srgbClr val="DADADA"/>
        </a:accent4>
        <a:accent5>
          <a:srgbClr val="FFADAA"/>
        </a:accent5>
        <a:accent6>
          <a:srgbClr val="2D2DE7"/>
        </a:accent6>
        <a:hlink>
          <a:srgbClr val="FFCC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21371</TotalTime>
  <Words>841</Words>
  <Application>Microsoft Office PowerPoint</Application>
  <PresentationFormat>On-screen Show (4:3)</PresentationFormat>
  <Paragraphs>180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MS PGothic</vt:lpstr>
      <vt:lpstr>Arial</vt:lpstr>
      <vt:lpstr>Calibri</vt:lpstr>
      <vt:lpstr>Tahoma</vt:lpstr>
      <vt:lpstr>Times New Roman</vt:lpstr>
      <vt:lpstr>Wingdings 2</vt:lpstr>
      <vt:lpstr>ヒラギノ角ゴ Pro W3</vt:lpstr>
      <vt:lpstr>CRF_2006_background</vt:lpstr>
      <vt:lpstr>Office Theme</vt:lpstr>
      <vt:lpstr>A Randomized Comparison of Everolimus-­ Eluting Absorb Bioresorbable Vascular Scaffolds vs. Everolimus-Eluting Metallic Stents: One-Year Angiographic and Clinical Outcomes                      from the ABSORB China Trial</vt:lpstr>
      <vt:lpstr>Disclosures</vt:lpstr>
      <vt:lpstr>ABSORB China</vt:lpstr>
      <vt:lpstr>Patient Flow and Follow-up (ITT) </vt:lpstr>
      <vt:lpstr>Primary Endpoint: In-Segment Late Loss at 1 Year (PTE) </vt:lpstr>
      <vt:lpstr>One-Year QCA Results</vt:lpstr>
      <vt:lpstr>One-Year Clinical Outcomes</vt:lpstr>
      <vt:lpstr>One-Year Scaffold/Stent Thrombosis</vt:lpstr>
      <vt:lpstr>Summary and Conclusions</vt:lpstr>
      <vt:lpstr>PowerPoint Presentation</vt:lpstr>
      <vt:lpstr>PowerPoint Presentation</vt:lpstr>
    </vt:vector>
  </TitlesOfParts>
  <Company>CRF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Detrimental Impact of Chronic Renal Insufficiency</dc:title>
  <dc:creator>jzuccardy</dc:creator>
  <cp:lastModifiedBy>Checkin 016</cp:lastModifiedBy>
  <cp:revision>834</cp:revision>
  <cp:lastPrinted>2015-10-05T17:18:22Z</cp:lastPrinted>
  <dcterms:created xsi:type="dcterms:W3CDTF">2015-03-17T14:58:49Z</dcterms:created>
  <dcterms:modified xsi:type="dcterms:W3CDTF">2015-10-12T00:27:35Z</dcterms:modified>
</cp:coreProperties>
</file>