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</p:sldMasterIdLst>
  <p:notesMasterIdLst>
    <p:notesMasterId r:id="rId18"/>
  </p:notesMasterIdLst>
  <p:sldIdLst>
    <p:sldId id="256" r:id="rId3"/>
    <p:sldId id="257" r:id="rId4"/>
    <p:sldId id="266" r:id="rId5"/>
    <p:sldId id="259" r:id="rId6"/>
    <p:sldId id="260" r:id="rId7"/>
    <p:sldId id="261" r:id="rId8"/>
    <p:sldId id="269" r:id="rId9"/>
    <p:sldId id="262" r:id="rId10"/>
    <p:sldId id="267" r:id="rId11"/>
    <p:sldId id="268" r:id="rId12"/>
    <p:sldId id="265" r:id="rId13"/>
    <p:sldId id="273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226" autoAdjust="0"/>
    <p:restoredTop sz="94632"/>
  </p:normalViewPr>
  <p:slideViewPr>
    <p:cSldViewPr>
      <p:cViewPr>
        <p:scale>
          <a:sx n="91" d="100"/>
          <a:sy n="91" d="100"/>
        </p:scale>
        <p:origin x="12" y="10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87E55650-8ACE-4FA3-AB08-69B5DFD2B9D5}" type="datetimeFigureOut">
              <a:rPr lang="ar-EG" smtClean="0"/>
              <a:pPr/>
              <a:t>17/03/1438</a:t>
            </a:fld>
            <a:endParaRPr lang="ar-E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E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5AEB28EF-35BC-448E-AFA7-D8DFD9C842A1}" type="slidenum">
              <a:rPr lang="ar-EG" smtClean="0"/>
              <a:pPr/>
              <a:t>‹#›</a:t>
            </a:fld>
            <a:endParaRPr lang="ar-E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E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EB28EF-35BC-448E-AFA7-D8DFD9C842A1}" type="slidenum">
              <a:rPr lang="ar-EG" smtClean="0"/>
              <a:pPr/>
              <a:t>5</a:t>
            </a:fld>
            <a:endParaRPr lang="ar-EG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Title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Name </a:t>
            </a:r>
          </a:p>
          <a:p>
            <a:r>
              <a:rPr lang="en-US" dirty="0" smtClean="0"/>
              <a:t>Affiliation </a:t>
            </a:r>
          </a:p>
          <a:p>
            <a:r>
              <a:rPr lang="en-US" dirty="0" smtClean="0"/>
              <a:t>Twitter handle @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14D02-CC6A-4E13-8063-E7D2D92DA659}" type="datetimeFigureOut">
              <a:rPr lang="en-US" smtClean="0"/>
              <a:pPr/>
              <a:t>12/16/2016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294C9F7-BB62-4FC8-A27C-9F846F1CBE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Footer Placeholder 4"/>
          <p:cNvSpPr txBox="1">
            <a:spLocks/>
          </p:cNvSpPr>
          <p:nvPr userDrawn="1"/>
        </p:nvSpPr>
        <p:spPr>
          <a:xfrm>
            <a:off x="3124200" y="6264275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Twitter account @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Title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280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Name</a:t>
            </a:r>
          </a:p>
          <a:p>
            <a:r>
              <a:rPr lang="en-US" dirty="0" smtClean="0"/>
              <a:t>Affiliation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14D02-CC6A-4E13-8063-E7D2D92DA659}" type="datetimeFigureOut">
              <a:rPr lang="en-US" smtClean="0"/>
              <a:pPr/>
              <a:t>12/16/2016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4C9F7-BB62-4FC8-A27C-9F846F1CBE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02527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EKG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14D02-CC6A-4E13-8063-E7D2D92DA659}" type="datetimeFigureOut">
              <a:rPr lang="en-US" smtClean="0"/>
              <a:pPr/>
              <a:t>12/16/2016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4C9F7-BB62-4FC8-A27C-9F846F1CBE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339093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14D02-CC6A-4E13-8063-E7D2D92DA659}" type="datetimeFigureOut">
              <a:rPr lang="en-US" smtClean="0"/>
              <a:pPr/>
              <a:t>12/16/2016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4C9F7-BB62-4FC8-A27C-9F846F1CBE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30640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14D02-CC6A-4E13-8063-E7D2D92DA659}" type="datetimeFigureOut">
              <a:rPr lang="en-US" smtClean="0"/>
              <a:pPr/>
              <a:t>12/16/2016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4C9F7-BB62-4FC8-A27C-9F846F1CBE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252077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14D02-CC6A-4E13-8063-E7D2D92DA659}" type="datetimeFigureOut">
              <a:rPr lang="en-US" smtClean="0"/>
              <a:pPr/>
              <a:t>12/16/2016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4C9F7-BB62-4FC8-A27C-9F846F1CBE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899383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27939004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4139667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Clinical presentation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14D02-CC6A-4E13-8063-E7D2D92DA659}" type="datetimeFigureOut">
              <a:rPr lang="en-US" smtClean="0"/>
              <a:pPr/>
              <a:t>12/16/2016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4C9F7-BB62-4FC8-A27C-9F846F1CBE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14D02-CC6A-4E13-8063-E7D2D92DA659}" type="datetimeFigureOut">
              <a:rPr lang="en-US" smtClean="0"/>
              <a:pPr/>
              <a:t>12/16/2016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4C9F7-BB62-4FC8-A27C-9F846F1CBE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14D02-CC6A-4E13-8063-E7D2D92DA659}" type="datetimeFigureOut">
              <a:rPr lang="en-US" smtClean="0"/>
              <a:pPr/>
              <a:t>12/16/2016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4C9F7-BB62-4FC8-A27C-9F846F1CBE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14D02-CC6A-4E13-8063-E7D2D92DA659}" type="datetimeFigureOut">
              <a:rPr lang="en-US" smtClean="0"/>
              <a:pPr/>
              <a:t>12/16/2016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4C9F7-BB62-4FC8-A27C-9F846F1CBE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14D02-CC6A-4E13-8063-E7D2D92DA659}" type="datetimeFigureOut">
              <a:rPr lang="en-US" smtClean="0"/>
              <a:pPr/>
              <a:t>12/16/2016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4C9F7-BB62-4FC8-A27C-9F846F1CBE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14D02-CC6A-4E13-8063-E7D2D92DA659}" type="datetimeFigureOut">
              <a:rPr lang="en-US" smtClean="0"/>
              <a:pPr/>
              <a:t>12/16/2016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4C9F7-BB62-4FC8-A27C-9F846F1CBE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14D02-CC6A-4E13-8063-E7D2D92DA659}" type="datetimeFigureOut">
              <a:rPr lang="en-US" smtClean="0"/>
              <a:pPr/>
              <a:t>12/16/2016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4C9F7-BB62-4FC8-A27C-9F846F1CBE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14D02-CC6A-4E13-8063-E7D2D92DA659}" type="datetimeFigureOut">
              <a:rPr lang="en-US" smtClean="0"/>
              <a:pPr/>
              <a:t>12/16/2016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4C9F7-BB62-4FC8-A27C-9F846F1CBE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13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Clinical Presentation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A14D02-CC6A-4E13-8063-E7D2D92DA659}" type="datetimeFigureOut">
              <a:rPr lang="en-US" smtClean="0"/>
              <a:pPr/>
              <a:t>12/16/2016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94C9F7-BB62-4FC8-A27C-9F846F1CBE3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73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8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Clinical Presentation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A14D02-CC6A-4E13-8063-E7D2D92DA659}" type="datetimeFigureOut">
              <a:rPr lang="en-US" smtClean="0"/>
              <a:pPr/>
              <a:t>12/16/2016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94C9F7-BB62-4FC8-A27C-9F846F1CBE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66950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Huge Rectus Sheath </a:t>
            </a:r>
            <a:r>
              <a:rPr lang="en-US" sz="31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Haematoma</a:t>
            </a:r>
            <a:r>
              <a:rPr lang="en-US" sz="31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Complicating Insertion of Inferior Vena Cava Filter</a:t>
            </a: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114800"/>
            <a:ext cx="6248400" cy="1524000"/>
          </a:xfrm>
        </p:spPr>
        <p:txBody>
          <a:bodyPr>
            <a:normAutofit fontScale="85000" lnSpcReduction="20000"/>
          </a:bodyPr>
          <a:lstStyle/>
          <a:p>
            <a:r>
              <a:rPr lang="en-US" sz="2800" dirty="0" err="1" smtClean="0">
                <a:solidFill>
                  <a:schemeClr val="tx1"/>
                </a:solidFill>
              </a:rPr>
              <a:t>Amro</a:t>
            </a:r>
            <a:r>
              <a:rPr lang="en-US" sz="2800" dirty="0" smtClean="0">
                <a:solidFill>
                  <a:schemeClr val="tx1"/>
                </a:solidFill>
              </a:rPr>
              <a:t> Elnagar.MD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Lecturer of cardiology</a:t>
            </a:r>
          </a:p>
          <a:p>
            <a:r>
              <a:rPr lang="en-US" sz="2800" dirty="0" err="1" smtClean="0">
                <a:solidFill>
                  <a:schemeClr val="tx1"/>
                </a:solidFill>
              </a:rPr>
              <a:t>Banha</a:t>
            </a:r>
            <a:r>
              <a:rPr lang="en-US" sz="2800" dirty="0" smtClean="0">
                <a:solidFill>
                  <a:schemeClr val="tx1"/>
                </a:solidFill>
              </a:rPr>
              <a:t> University Hospital </a:t>
            </a:r>
          </a:p>
          <a:p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Content Placeholder 3" descr="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57400" y="228600"/>
            <a:ext cx="4320382" cy="4320382"/>
          </a:xfrm>
        </p:spPr>
      </p:pic>
      <p:sp>
        <p:nvSpPr>
          <p:cNvPr id="5" name="TextBox 4"/>
          <p:cNvSpPr txBox="1"/>
          <p:nvPr/>
        </p:nvSpPr>
        <p:spPr>
          <a:xfrm>
            <a:off x="1905000" y="4724400"/>
            <a:ext cx="4724400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/>
              <a:t>Type III  rectus sheath hematoma extending into pelvis with disruption of rectus sheath inferiorly.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xmlns="" val="2610779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Imaging study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Content Placeholder 5" descr="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09018" y="1600200"/>
            <a:ext cx="4525963" cy="4525963"/>
          </a:xfrm>
        </p:spPr>
      </p:pic>
    </p:spTree>
    <p:extLst>
      <p:ext uri="{BB962C8B-B14F-4D97-AF65-F5344CB8AC3E}">
        <p14:creationId xmlns:p14="http://schemas.microsoft.com/office/powerpoint/2010/main" xmlns="" val="1978116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pic>
        <p:nvPicPr>
          <p:cNvPr id="4" name="Content Placeholder 3" descr="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09800" y="1219200"/>
            <a:ext cx="4525963" cy="4525963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Discussion was made with vascular surgeons to decide whether to perform Gel Foam </a:t>
            </a:r>
            <a:r>
              <a:rPr lang="en-US" dirty="0" err="1" smtClean="0"/>
              <a:t>emblization</a:t>
            </a:r>
            <a:r>
              <a:rPr lang="en-US" dirty="0" smtClean="0"/>
              <a:t> or open surgical ligation of bleeder &amp; evacuation of </a:t>
            </a:r>
            <a:r>
              <a:rPr lang="en-US" dirty="0" err="1" smtClean="0"/>
              <a:t>haemtoma</a:t>
            </a:r>
            <a:r>
              <a:rPr lang="en-US" dirty="0" smtClean="0"/>
              <a:t>.</a:t>
            </a:r>
          </a:p>
          <a:p>
            <a:r>
              <a:rPr lang="en-US" dirty="0" smtClean="0"/>
              <a:t>Surgical ligation was done successfully with complete evacuation of </a:t>
            </a:r>
            <a:r>
              <a:rPr lang="en-US" dirty="0" err="1" smtClean="0"/>
              <a:t>haematoma</a:t>
            </a:r>
            <a:r>
              <a:rPr lang="en-US" smtClean="0"/>
              <a:t>. </a:t>
            </a:r>
            <a:endParaRPr lang="ar-E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patient was discharged to home after 7 days in stable condition.  </a:t>
            </a:r>
            <a:endParaRPr lang="ar-E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Take  Home Message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Rectus sheath hematoma is serious complication especially  in anticoagulated patients.</a:t>
            </a:r>
          </a:p>
          <a:p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    Laceration of inferior epigastric artery can occur during femoral puncture.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     Early  diagnosis &amp; management is of paramount importance as this condition can be fatal.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</a:t>
            </a:r>
          </a:p>
          <a:p>
            <a:pPr>
              <a:buNone/>
            </a:pPr>
            <a:endParaRPr lang="ar-E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143000"/>
            <a:ext cx="7239000" cy="4191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adeGothic" pitchFamily="2" charset="0"/>
              </a:rPr>
              <a:t>Amro</a:t>
            </a:r>
            <a:r>
              <a:rPr lang="en-US" sz="3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adeGothic" pitchFamily="2" charset="0"/>
              </a:rPr>
              <a:t> </a:t>
            </a:r>
            <a:r>
              <a:rPr lang="en-US" sz="30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adeGothic" pitchFamily="2" charset="0"/>
              </a:rPr>
              <a:t>Elnagar</a:t>
            </a:r>
            <a:r>
              <a:rPr lang="en-US" sz="3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adeGothic" pitchFamily="2" charset="0"/>
              </a:rPr>
              <a:t>, MD</a:t>
            </a:r>
            <a:endParaRPr lang="en-US" sz="3000" b="1" dirty="0">
              <a:solidFill>
                <a:schemeClr val="tx1">
                  <a:lumMod val="75000"/>
                  <a:lumOff val="25000"/>
                </a:schemeClr>
              </a:solidFill>
              <a:latin typeface="TradeGothic" pitchFamily="2" charset="0"/>
            </a:endParaRPr>
          </a:p>
          <a:p>
            <a:pPr>
              <a:buNone/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TradeGothic" pitchFamily="2" charset="0"/>
              </a:rPr>
              <a:t> </a:t>
            </a:r>
          </a:p>
          <a:p>
            <a:pPr>
              <a:buNone/>
            </a:pPr>
            <a:r>
              <a:rPr lang="en-US" sz="3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radeGothic" pitchFamily="2" charset="0"/>
              </a:rPr>
              <a:t>I have no relevant financial relationships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Learning objectives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Rectus sheath </a:t>
            </a:r>
            <a:r>
              <a:rPr lang="en-US" dirty="0" err="1" smtClean="0"/>
              <a:t>haematoma</a:t>
            </a:r>
            <a:r>
              <a:rPr lang="en-US" dirty="0" smtClean="0"/>
              <a:t>(RSH) is uncommon cause of abdominal pain but could be fatal ,especially in anticoagulated patients.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Care during femoral puncture is important to avoid laceration of inferior epigastric artery. 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Clinical Presentation 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 69 years old </a:t>
            </a:r>
            <a:r>
              <a:rPr lang="en-US" dirty="0" err="1" smtClean="0"/>
              <a:t>female,hypertensive</a:t>
            </a:r>
            <a:r>
              <a:rPr lang="en-US" dirty="0" smtClean="0"/>
              <a:t>.</a:t>
            </a:r>
          </a:p>
          <a:p>
            <a:r>
              <a:rPr lang="en-US" dirty="0" smtClean="0"/>
              <a:t>Presented with Left side iliofemoral DVT ,treatment with LMWH &amp; </a:t>
            </a:r>
            <a:r>
              <a:rPr lang="en-US" dirty="0" err="1" smtClean="0"/>
              <a:t>Warfarin</a:t>
            </a:r>
            <a:r>
              <a:rPr lang="en-US" dirty="0" smtClean="0"/>
              <a:t> was started.</a:t>
            </a:r>
          </a:p>
          <a:p>
            <a:r>
              <a:rPr lang="en-US" dirty="0" smtClean="0"/>
              <a:t>Three days later, she complained  acute onset </a:t>
            </a:r>
            <a:r>
              <a:rPr lang="en-US" dirty="0" err="1" smtClean="0"/>
              <a:t>dyspnea,chest</a:t>
            </a:r>
            <a:r>
              <a:rPr lang="en-US" dirty="0" smtClean="0"/>
              <a:t> pain &amp;hypotension .</a:t>
            </a:r>
          </a:p>
          <a:p>
            <a:r>
              <a:rPr lang="en-US" dirty="0" err="1" smtClean="0"/>
              <a:t>ECG:unremarkable</a:t>
            </a:r>
            <a:r>
              <a:rPr lang="en-US" dirty="0" smtClean="0"/>
              <a:t> except for sinus tachycardia</a:t>
            </a:r>
          </a:p>
          <a:p>
            <a:r>
              <a:rPr lang="en-US" dirty="0" smtClean="0"/>
              <a:t>Echo: Dilated right side with moderate </a:t>
            </a:r>
            <a:r>
              <a:rPr lang="en-US" dirty="0" err="1" smtClean="0"/>
              <a:t>plumona</a:t>
            </a:r>
            <a:endParaRPr lang="en-US" dirty="0" smtClean="0"/>
          </a:p>
          <a:p>
            <a:r>
              <a:rPr lang="en-US" dirty="0" err="1" smtClean="0"/>
              <a:t>Plumonary</a:t>
            </a:r>
            <a:r>
              <a:rPr lang="en-US" dirty="0" smtClean="0"/>
              <a:t> CT angiography confirmed diagnosis</a:t>
            </a:r>
          </a:p>
          <a:p>
            <a:pPr>
              <a:buNone/>
            </a:pPr>
            <a:r>
              <a:rPr lang="en-US" dirty="0" smtClean="0"/>
              <a:t>    of massive </a:t>
            </a:r>
            <a:r>
              <a:rPr lang="en-US" dirty="0" err="1" smtClean="0"/>
              <a:t>plumonary</a:t>
            </a:r>
            <a:r>
              <a:rPr lang="en-US" dirty="0" smtClean="0"/>
              <a:t> embolism.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72366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Procedure data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decided to insert IVC filter for prevention of recurrent pulmonary embolism.</a:t>
            </a:r>
          </a:p>
          <a:p>
            <a:r>
              <a:rPr lang="en-US" dirty="0" smtClean="0"/>
              <a:t>Through right femoral vein,6F sheath was inserted ,</a:t>
            </a:r>
            <a:r>
              <a:rPr lang="en-US" dirty="0" err="1" smtClean="0"/>
              <a:t>Celect</a:t>
            </a:r>
            <a:r>
              <a:rPr lang="en-US" dirty="0" smtClean="0"/>
              <a:t> </a:t>
            </a:r>
            <a:r>
              <a:rPr lang="en-US" sz="2800" dirty="0" smtClean="0"/>
              <a:t>TM (</a:t>
            </a:r>
            <a:r>
              <a:rPr lang="en-US" sz="2800" dirty="0" err="1" smtClean="0"/>
              <a:t>COOk</a:t>
            </a:r>
            <a:r>
              <a:rPr lang="en-US" sz="2800" dirty="0" smtClean="0"/>
              <a:t>) was inserted .</a:t>
            </a:r>
          </a:p>
          <a:p>
            <a:r>
              <a:rPr lang="en-US" sz="2800" dirty="0" smtClean="0"/>
              <a:t>The procedure went smoothly &amp; patient transferred to intermediate care room.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36203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Content Placeholder 4" descr="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14600" y="762000"/>
            <a:ext cx="4038600" cy="4038600"/>
          </a:xfrm>
        </p:spPr>
      </p:pic>
    </p:spTree>
    <p:extLst>
      <p:ext uri="{BB962C8B-B14F-4D97-AF65-F5344CB8AC3E}">
        <p14:creationId xmlns:p14="http://schemas.microsoft.com/office/powerpoint/2010/main" xmlns="" val="3737355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Content Placeholder 4" descr="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09018" y="1600200"/>
            <a:ext cx="4525963" cy="4525963"/>
          </a:xfrm>
        </p:spPr>
      </p:pic>
    </p:spTree>
    <p:extLst>
      <p:ext uri="{BB962C8B-B14F-4D97-AF65-F5344CB8AC3E}">
        <p14:creationId xmlns:p14="http://schemas.microsoft.com/office/powerpoint/2010/main" xmlns="" val="3737355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Two hours </a:t>
            </a:r>
            <a:r>
              <a:rPr lang="en-US" dirty="0" err="1" smtClean="0"/>
              <a:t>later,patient</a:t>
            </a:r>
            <a:r>
              <a:rPr lang="en-US" dirty="0" smtClean="0"/>
              <a:t> became </a:t>
            </a:r>
            <a:r>
              <a:rPr lang="en-US" dirty="0" err="1" smtClean="0"/>
              <a:t>hypotensive</a:t>
            </a:r>
            <a:r>
              <a:rPr lang="en-US" dirty="0" smtClean="0"/>
              <a:t> (70/40),</a:t>
            </a:r>
            <a:r>
              <a:rPr lang="en-US" dirty="0" err="1" smtClean="0"/>
              <a:t>tachypenic,tachycardic</a:t>
            </a:r>
            <a:r>
              <a:rPr lang="en-US" dirty="0" smtClean="0"/>
              <a:t> with abdominal pain &amp; localized tenderness.</a:t>
            </a:r>
          </a:p>
          <a:p>
            <a:r>
              <a:rPr lang="en-US" dirty="0" smtClean="0"/>
              <a:t>Fluid resuscitation was  started, however the patient did not improved.</a:t>
            </a:r>
          </a:p>
          <a:p>
            <a:r>
              <a:rPr lang="en-US" dirty="0" smtClean="0"/>
              <a:t>CBC shows decrease hemoglobin(7g/dl) &amp; </a:t>
            </a:r>
            <a:r>
              <a:rPr lang="en-US" dirty="0" err="1" smtClean="0"/>
              <a:t>haematocrit</a:t>
            </a:r>
            <a:r>
              <a:rPr lang="en-US" dirty="0" smtClean="0"/>
              <a:t> value (24).</a:t>
            </a:r>
          </a:p>
          <a:p>
            <a:r>
              <a:rPr lang="en-US" dirty="0" smtClean="0"/>
              <a:t>4 units of packed RBCs &amp; 4 unit of plasma were given.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10779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Abdominal CT with contrast revealed type III rectus sheath </a:t>
            </a:r>
            <a:r>
              <a:rPr lang="en-US" dirty="0" err="1" smtClean="0"/>
              <a:t>haematoma</a:t>
            </a:r>
            <a:r>
              <a:rPr lang="en-US" dirty="0" smtClean="0"/>
              <a:t> extending into pelvis with active bleeding into </a:t>
            </a:r>
            <a:r>
              <a:rPr lang="en-US" dirty="0" err="1" smtClean="0"/>
              <a:t>haematoma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10779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1146</TotalTime>
  <Words>345</Words>
  <Application>Microsoft Office PowerPoint</Application>
  <PresentationFormat>On-screen Show (4:3)</PresentationFormat>
  <Paragraphs>43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Office Theme</vt:lpstr>
      <vt:lpstr>1_Office Theme</vt:lpstr>
      <vt:lpstr>Huge Rectus Sheath Haematoma Complicating Insertion of Inferior Vena Cava Filter </vt:lpstr>
      <vt:lpstr>Slide 2</vt:lpstr>
      <vt:lpstr>Learning objectives</vt:lpstr>
      <vt:lpstr>Clinical Presentation </vt:lpstr>
      <vt:lpstr>Procedure data</vt:lpstr>
      <vt:lpstr> </vt:lpstr>
      <vt:lpstr>Slide 7</vt:lpstr>
      <vt:lpstr>Slide 8</vt:lpstr>
      <vt:lpstr>Slide 9</vt:lpstr>
      <vt:lpstr>Slide 10</vt:lpstr>
      <vt:lpstr>Imaging study</vt:lpstr>
      <vt:lpstr>Slide 12</vt:lpstr>
      <vt:lpstr>Slide 13</vt:lpstr>
      <vt:lpstr>Slide 14</vt:lpstr>
      <vt:lpstr>Take  Home Message</vt:lpstr>
    </vt:vector>
  </TitlesOfParts>
  <Company>MedStar Health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vxm133</dc:creator>
  <cp:lastModifiedBy>MK-Tech</cp:lastModifiedBy>
  <cp:revision>75</cp:revision>
  <dcterms:created xsi:type="dcterms:W3CDTF">2015-01-08T17:01:57Z</dcterms:created>
  <dcterms:modified xsi:type="dcterms:W3CDTF">2016-12-16T01:02:03Z</dcterms:modified>
</cp:coreProperties>
</file>