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60" r:id="rId4"/>
    <p:sldId id="266" r:id="rId5"/>
    <p:sldId id="264" r:id="rId6"/>
    <p:sldId id="276" r:id="rId7"/>
    <p:sldId id="296" r:id="rId8"/>
    <p:sldId id="298" r:id="rId9"/>
    <p:sldId id="299" r:id="rId10"/>
    <p:sldId id="300" r:id="rId11"/>
    <p:sldId id="301" r:id="rId12"/>
    <p:sldId id="285" r:id="rId13"/>
    <p:sldId id="278" r:id="rId14"/>
    <p:sldId id="286" r:id="rId15"/>
    <p:sldId id="305" r:id="rId16"/>
    <p:sldId id="274" r:id="rId17"/>
    <p:sldId id="275" r:id="rId18"/>
    <p:sldId id="287" r:id="rId19"/>
    <p:sldId id="280" r:id="rId20"/>
    <p:sldId id="281" r:id="rId21"/>
    <p:sldId id="288" r:id="rId22"/>
    <p:sldId id="282" r:id="rId23"/>
    <p:sldId id="283" r:id="rId24"/>
    <p:sldId id="284" r:id="rId25"/>
    <p:sldId id="265" r:id="rId26"/>
    <p:sldId id="293" r:id="rId27"/>
    <p:sldId id="306" r:id="rId28"/>
    <p:sldId id="294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50" autoAdjust="0"/>
    <p:restoredTop sz="94599" autoAdjust="0"/>
  </p:normalViewPr>
  <p:slideViewPr>
    <p:cSldViewPr>
      <p:cViewPr varScale="1">
        <p:scale>
          <a:sx n="84" d="100"/>
          <a:sy n="84" d="100"/>
        </p:scale>
        <p:origin x="86" y="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E7959-B169-458B-B187-F54F300FD11F}" type="doc">
      <dgm:prSet loTypeId="urn:microsoft.com/office/officeart/2005/8/layout/chevron2" loCatId="process" qsTypeId="urn:microsoft.com/office/officeart/2005/8/quickstyle/simple4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32C3C6E0-8DCD-49BB-85E4-0840F13FBD0E}">
      <dgm:prSet phldrT="[Text]"/>
      <dgm:spPr/>
      <dgm:t>
        <a:bodyPr/>
        <a:lstStyle/>
        <a:p>
          <a:r>
            <a:rPr lang="en-US" dirty="0"/>
            <a:t>1300</a:t>
          </a:r>
        </a:p>
      </dgm:t>
    </dgm:pt>
    <dgm:pt modelId="{82188806-7F03-4EEB-AEC9-145FC010BD23}" type="parTrans" cxnId="{E8433649-DB1E-43B7-B2E5-B0897DF7BDA4}">
      <dgm:prSet/>
      <dgm:spPr/>
      <dgm:t>
        <a:bodyPr/>
        <a:lstStyle/>
        <a:p>
          <a:endParaRPr lang="en-US"/>
        </a:p>
      </dgm:t>
    </dgm:pt>
    <dgm:pt modelId="{2CDAAD59-9898-4DEB-AE2B-B147A6356EF8}" type="sibTrans" cxnId="{E8433649-DB1E-43B7-B2E5-B0897DF7BDA4}">
      <dgm:prSet/>
      <dgm:spPr/>
      <dgm:t>
        <a:bodyPr/>
        <a:lstStyle/>
        <a:p>
          <a:endParaRPr lang="en-US"/>
        </a:p>
      </dgm:t>
    </dgm:pt>
    <dgm:pt modelId="{B808991C-650C-4644-8C2E-8B0005C17A6E}">
      <dgm:prSet phldrT="[Text]"/>
      <dgm:spPr/>
      <dgm:t>
        <a:bodyPr/>
        <a:lstStyle/>
        <a:p>
          <a:r>
            <a:rPr lang="en-US" dirty="0"/>
            <a:t>1320</a:t>
          </a:r>
        </a:p>
      </dgm:t>
    </dgm:pt>
    <dgm:pt modelId="{43A3DE0E-7193-4398-9142-C5E5B1E42ABF}" type="parTrans" cxnId="{1C3A483B-BA0A-428B-9832-D0DEABB5C8F8}">
      <dgm:prSet/>
      <dgm:spPr/>
      <dgm:t>
        <a:bodyPr/>
        <a:lstStyle/>
        <a:p>
          <a:endParaRPr lang="en-US"/>
        </a:p>
      </dgm:t>
    </dgm:pt>
    <dgm:pt modelId="{6C02DC05-A855-4AE4-A48A-7B7EAB537A08}" type="sibTrans" cxnId="{1C3A483B-BA0A-428B-9832-D0DEABB5C8F8}">
      <dgm:prSet/>
      <dgm:spPr/>
      <dgm:t>
        <a:bodyPr/>
        <a:lstStyle/>
        <a:p>
          <a:endParaRPr lang="en-US"/>
        </a:p>
      </dgm:t>
    </dgm:pt>
    <dgm:pt modelId="{E1B83757-4D5B-484F-A555-E7AC173B576A}">
      <dgm:prSet phldrT="[Text]"/>
      <dgm:spPr/>
      <dgm:t>
        <a:bodyPr/>
        <a:lstStyle/>
        <a:p>
          <a:r>
            <a:rPr lang="en-US" sz="3400" dirty="0"/>
            <a:t>1400</a:t>
          </a:r>
        </a:p>
      </dgm:t>
    </dgm:pt>
    <dgm:pt modelId="{5449F470-4161-44F4-8DE5-A5C01EA92B30}" type="parTrans" cxnId="{BF5F2313-601B-439B-8333-D95F2026AE82}">
      <dgm:prSet/>
      <dgm:spPr/>
      <dgm:t>
        <a:bodyPr/>
        <a:lstStyle/>
        <a:p>
          <a:endParaRPr lang="en-US"/>
        </a:p>
      </dgm:t>
    </dgm:pt>
    <dgm:pt modelId="{6F82DE0F-8ADF-4514-BB6A-E17CC0CBD130}" type="sibTrans" cxnId="{BF5F2313-601B-439B-8333-D95F2026AE82}">
      <dgm:prSet/>
      <dgm:spPr/>
      <dgm:t>
        <a:bodyPr/>
        <a:lstStyle/>
        <a:p>
          <a:endParaRPr lang="en-US"/>
        </a:p>
      </dgm:t>
    </dgm:pt>
    <dgm:pt modelId="{97B59130-EEDF-4226-B37E-A8377BD4281F}">
      <dgm:prSet phldrT="[Text]"/>
      <dgm:spPr/>
      <dgm:t>
        <a:bodyPr/>
        <a:lstStyle/>
        <a:p>
          <a:r>
            <a:rPr lang="en-US" dirty="0"/>
            <a:t>Direct Carotid Puncture</a:t>
          </a:r>
        </a:p>
      </dgm:t>
    </dgm:pt>
    <dgm:pt modelId="{953F9801-56DC-4C9C-B058-DC1EB86B8BA4}" type="parTrans" cxnId="{20E59F66-D593-4852-BD93-4E8B2C89C890}">
      <dgm:prSet/>
      <dgm:spPr/>
      <dgm:t>
        <a:bodyPr/>
        <a:lstStyle/>
        <a:p>
          <a:endParaRPr lang="en-US"/>
        </a:p>
      </dgm:t>
    </dgm:pt>
    <dgm:pt modelId="{C11E0BAD-6C58-4923-915F-026A434CD571}" type="sibTrans" cxnId="{20E59F66-D593-4852-BD93-4E8B2C89C890}">
      <dgm:prSet/>
      <dgm:spPr/>
      <dgm:t>
        <a:bodyPr/>
        <a:lstStyle/>
        <a:p>
          <a:endParaRPr lang="en-US"/>
        </a:p>
      </dgm:t>
    </dgm:pt>
    <dgm:pt modelId="{C9F183A6-A05E-4E45-9216-FAD192E1C06B}">
      <dgm:prSet phldrT="[Text]"/>
      <dgm:spPr/>
      <dgm:t>
        <a:bodyPr/>
        <a:lstStyle/>
        <a:p>
          <a:r>
            <a:rPr lang="en-US" dirty="0"/>
            <a:t>1415</a:t>
          </a:r>
        </a:p>
      </dgm:t>
    </dgm:pt>
    <dgm:pt modelId="{A2D0E45E-34A8-4F63-98AB-FF4E349D2CED}" type="parTrans" cxnId="{3D346DD5-CF25-472E-B23C-1967A9A275FA}">
      <dgm:prSet/>
      <dgm:spPr/>
      <dgm:t>
        <a:bodyPr/>
        <a:lstStyle/>
        <a:p>
          <a:endParaRPr lang="en-US"/>
        </a:p>
      </dgm:t>
    </dgm:pt>
    <dgm:pt modelId="{DD3110F4-C874-4B61-9692-591AB6FC3277}" type="sibTrans" cxnId="{3D346DD5-CF25-472E-B23C-1967A9A275FA}">
      <dgm:prSet/>
      <dgm:spPr/>
      <dgm:t>
        <a:bodyPr/>
        <a:lstStyle/>
        <a:p>
          <a:endParaRPr lang="en-US"/>
        </a:p>
      </dgm:t>
    </dgm:pt>
    <dgm:pt modelId="{5E40EF04-A267-433C-8942-82D5A66D0BDB}">
      <dgm:prSet phldrT="[Text]"/>
      <dgm:spPr/>
      <dgm:t>
        <a:bodyPr/>
        <a:lstStyle/>
        <a:p>
          <a:r>
            <a:rPr lang="en-US" dirty="0"/>
            <a:t>Device Aspiration &amp; Thrombectomy</a:t>
          </a:r>
        </a:p>
      </dgm:t>
    </dgm:pt>
    <dgm:pt modelId="{D8382D70-C94E-4411-87FE-836CB75EDF2C}" type="parTrans" cxnId="{15B44C8E-5CD7-4E1B-92B4-6EC8FFE9A50E}">
      <dgm:prSet/>
      <dgm:spPr/>
      <dgm:t>
        <a:bodyPr/>
        <a:lstStyle/>
        <a:p>
          <a:endParaRPr lang="en-US"/>
        </a:p>
      </dgm:t>
    </dgm:pt>
    <dgm:pt modelId="{11BE6F87-783E-4B7A-90B8-85AFED560282}" type="sibTrans" cxnId="{15B44C8E-5CD7-4E1B-92B4-6EC8FFE9A50E}">
      <dgm:prSet/>
      <dgm:spPr/>
      <dgm:t>
        <a:bodyPr/>
        <a:lstStyle/>
        <a:p>
          <a:endParaRPr lang="en-US"/>
        </a:p>
      </dgm:t>
    </dgm:pt>
    <dgm:pt modelId="{8FCAB6A8-03CF-429F-950B-E1D0FBC59A27}">
      <dgm:prSet phldrT="[Text]"/>
      <dgm:spPr/>
      <dgm:t>
        <a:bodyPr/>
        <a:lstStyle/>
        <a:p>
          <a:r>
            <a:rPr lang="en-US" dirty="0"/>
            <a:t>1445</a:t>
          </a:r>
        </a:p>
      </dgm:t>
    </dgm:pt>
    <dgm:pt modelId="{DEC0144E-2629-4C6A-B04A-7272CFF285F2}" type="parTrans" cxnId="{711D4CC5-A176-4126-AF7E-6A61491B4FD6}">
      <dgm:prSet/>
      <dgm:spPr/>
      <dgm:t>
        <a:bodyPr/>
        <a:lstStyle/>
        <a:p>
          <a:endParaRPr lang="en-US"/>
        </a:p>
      </dgm:t>
    </dgm:pt>
    <dgm:pt modelId="{1C0C5D28-3BAE-421B-8E32-3B345675B4C0}" type="sibTrans" cxnId="{711D4CC5-A176-4126-AF7E-6A61491B4FD6}">
      <dgm:prSet/>
      <dgm:spPr/>
      <dgm:t>
        <a:bodyPr/>
        <a:lstStyle/>
        <a:p>
          <a:endParaRPr lang="en-US"/>
        </a:p>
      </dgm:t>
    </dgm:pt>
    <dgm:pt modelId="{A209CAC5-1690-4452-A35C-B829F57D44BA}">
      <dgm:prSet phldrT="[Text]"/>
      <dgm:spPr/>
      <dgm:t>
        <a:bodyPr/>
        <a:lstStyle/>
        <a:p>
          <a:r>
            <a:rPr lang="en-US" dirty="0"/>
            <a:t>Successful Reperfusion &amp; Percutaneous Closure</a:t>
          </a:r>
        </a:p>
      </dgm:t>
    </dgm:pt>
    <dgm:pt modelId="{CAFF1E0F-6CE7-4A3D-8C7A-926FBDC3DC01}" type="parTrans" cxnId="{CBA16BB7-3293-4527-B383-1477230D1C3F}">
      <dgm:prSet/>
      <dgm:spPr/>
      <dgm:t>
        <a:bodyPr/>
        <a:lstStyle/>
        <a:p>
          <a:endParaRPr lang="en-US"/>
        </a:p>
      </dgm:t>
    </dgm:pt>
    <dgm:pt modelId="{A72E6740-8317-4C8F-AF7E-4528C768FB5D}" type="sibTrans" cxnId="{CBA16BB7-3293-4527-B383-1477230D1C3F}">
      <dgm:prSet/>
      <dgm:spPr/>
      <dgm:t>
        <a:bodyPr/>
        <a:lstStyle/>
        <a:p>
          <a:endParaRPr lang="en-US"/>
        </a:p>
      </dgm:t>
    </dgm:pt>
    <dgm:pt modelId="{4CDBCBB0-C5C4-4B05-A046-8782055A4444}">
      <dgm:prSet phldrT="[Text]"/>
      <dgm:spPr/>
      <dgm:t>
        <a:bodyPr/>
        <a:lstStyle/>
        <a:p>
          <a:r>
            <a:rPr lang="en-US" dirty="0"/>
            <a:t>Stroke Onset</a:t>
          </a:r>
        </a:p>
      </dgm:t>
    </dgm:pt>
    <dgm:pt modelId="{DB76B137-0F93-43FF-81CA-82049A91E65B}" type="parTrans" cxnId="{A4B671C6-B543-4315-9595-FB60CFF05F1B}">
      <dgm:prSet/>
      <dgm:spPr/>
      <dgm:t>
        <a:bodyPr/>
        <a:lstStyle/>
        <a:p>
          <a:endParaRPr lang="en-US"/>
        </a:p>
      </dgm:t>
    </dgm:pt>
    <dgm:pt modelId="{680B0C52-5CA1-49DC-AFFE-499E35BD8649}" type="sibTrans" cxnId="{A4B671C6-B543-4315-9595-FB60CFF05F1B}">
      <dgm:prSet/>
      <dgm:spPr/>
      <dgm:t>
        <a:bodyPr/>
        <a:lstStyle/>
        <a:p>
          <a:endParaRPr lang="en-US"/>
        </a:p>
      </dgm:t>
    </dgm:pt>
    <dgm:pt modelId="{7B5251F9-B9BF-48EA-9D58-7DA0DCD372C4}">
      <dgm:prSet phldrT="[Text]"/>
      <dgm:spPr/>
      <dgm:t>
        <a:bodyPr/>
        <a:lstStyle/>
        <a:p>
          <a:r>
            <a:rPr lang="en-US" dirty="0"/>
            <a:t>1330</a:t>
          </a:r>
        </a:p>
      </dgm:t>
    </dgm:pt>
    <dgm:pt modelId="{34C875D4-A104-4BDD-B4ED-D992114AF762}" type="parTrans" cxnId="{D0A64AFC-C8FD-4C6D-AC5C-4AB9234F4C24}">
      <dgm:prSet/>
      <dgm:spPr/>
      <dgm:t>
        <a:bodyPr/>
        <a:lstStyle/>
        <a:p>
          <a:endParaRPr lang="en-US"/>
        </a:p>
      </dgm:t>
    </dgm:pt>
    <dgm:pt modelId="{97459AC4-0C6B-46FF-8D3C-9A35D09A803B}" type="sibTrans" cxnId="{D0A64AFC-C8FD-4C6D-AC5C-4AB9234F4C24}">
      <dgm:prSet/>
      <dgm:spPr/>
      <dgm:t>
        <a:bodyPr/>
        <a:lstStyle/>
        <a:p>
          <a:endParaRPr lang="en-US"/>
        </a:p>
      </dgm:t>
    </dgm:pt>
    <dgm:pt modelId="{69880E92-4477-4CDC-B2F6-02471364A73D}">
      <dgm:prSet phldrT="[Text]"/>
      <dgm:spPr/>
      <dgm:t>
        <a:bodyPr/>
        <a:lstStyle/>
        <a:p>
          <a:r>
            <a:rPr lang="en-US" dirty="0"/>
            <a:t>Imaging Exam</a:t>
          </a:r>
        </a:p>
      </dgm:t>
    </dgm:pt>
    <dgm:pt modelId="{DCB14814-B5DA-4444-B5A8-9D580D47A48F}" type="parTrans" cxnId="{7C04C664-2F10-41B2-8FF3-55D437A84A46}">
      <dgm:prSet/>
      <dgm:spPr/>
      <dgm:t>
        <a:bodyPr/>
        <a:lstStyle/>
        <a:p>
          <a:endParaRPr lang="en-US"/>
        </a:p>
      </dgm:t>
    </dgm:pt>
    <dgm:pt modelId="{7676534A-1745-4F0F-88F2-C309B0013CB6}" type="sibTrans" cxnId="{7C04C664-2F10-41B2-8FF3-55D437A84A46}">
      <dgm:prSet/>
      <dgm:spPr/>
      <dgm:t>
        <a:bodyPr/>
        <a:lstStyle/>
        <a:p>
          <a:endParaRPr lang="en-US"/>
        </a:p>
      </dgm:t>
    </dgm:pt>
    <dgm:pt modelId="{24340247-8C73-4D85-B0F4-AAFFA22CE6D1}">
      <dgm:prSet phldrT="[Text]"/>
      <dgm:spPr/>
      <dgm:t>
        <a:bodyPr/>
        <a:lstStyle/>
        <a:p>
          <a:r>
            <a:rPr lang="en-US" dirty="0"/>
            <a:t>Neurologic Exam</a:t>
          </a:r>
        </a:p>
      </dgm:t>
    </dgm:pt>
    <dgm:pt modelId="{108E9E65-B7C1-4EB0-99A9-2E8B00ED4D4D}" type="sibTrans" cxnId="{8E8C7FCF-1F67-4EE2-B4C0-B327F3B49DD2}">
      <dgm:prSet/>
      <dgm:spPr/>
      <dgm:t>
        <a:bodyPr/>
        <a:lstStyle/>
        <a:p>
          <a:endParaRPr lang="en-US"/>
        </a:p>
      </dgm:t>
    </dgm:pt>
    <dgm:pt modelId="{E998A512-67C0-45F8-95FE-3C5860F56B93}" type="parTrans" cxnId="{8E8C7FCF-1F67-4EE2-B4C0-B327F3B49DD2}">
      <dgm:prSet/>
      <dgm:spPr/>
      <dgm:t>
        <a:bodyPr/>
        <a:lstStyle/>
        <a:p>
          <a:endParaRPr lang="en-US"/>
        </a:p>
      </dgm:t>
    </dgm:pt>
    <dgm:pt modelId="{2AD37872-6D58-4B5E-9A8A-C3CAA2192FAD}" type="pres">
      <dgm:prSet presAssocID="{6CDE7959-B169-458B-B187-F54F300FD11F}" presName="linearFlow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AF3B21-9F22-437A-BCE3-8CA0BB44A8C5}" type="pres">
      <dgm:prSet presAssocID="{32C3C6E0-8DCD-49BB-85E4-0840F13FBD0E}" presName="composite" presStyleCnt="0"/>
      <dgm:spPr/>
    </dgm:pt>
    <dgm:pt modelId="{7D342F28-08CA-44D5-9A9F-0F6AD8659955}" type="pres">
      <dgm:prSet presAssocID="{32C3C6E0-8DCD-49BB-85E4-0840F13FBD0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F8CA0-08C3-4655-AF5C-CE5F99BC5199}" type="pres">
      <dgm:prSet presAssocID="{32C3C6E0-8DCD-49BB-85E4-0840F13FBD0E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568E4-8097-4D1C-8CF3-7D3654C723F0}" type="pres">
      <dgm:prSet presAssocID="{2CDAAD59-9898-4DEB-AE2B-B147A6356EF8}" presName="sp" presStyleCnt="0"/>
      <dgm:spPr/>
    </dgm:pt>
    <dgm:pt modelId="{4224C662-C05C-4DDA-8A55-4C9603D03D46}" type="pres">
      <dgm:prSet presAssocID="{B808991C-650C-4644-8C2E-8B0005C17A6E}" presName="composite" presStyleCnt="0"/>
      <dgm:spPr/>
    </dgm:pt>
    <dgm:pt modelId="{FA77DC40-D1A2-4A75-964C-AA8047572B6C}" type="pres">
      <dgm:prSet presAssocID="{B808991C-650C-4644-8C2E-8B0005C17A6E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3DD75-F04D-4E0A-8065-121B76EA8312}" type="pres">
      <dgm:prSet presAssocID="{B808991C-650C-4644-8C2E-8B0005C17A6E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8D173-9568-4A3F-969C-E5757A4A4DBA}" type="pres">
      <dgm:prSet presAssocID="{6C02DC05-A855-4AE4-A48A-7B7EAB537A08}" presName="sp" presStyleCnt="0"/>
      <dgm:spPr/>
    </dgm:pt>
    <dgm:pt modelId="{6445F344-E1DB-4355-B9E6-9D3E1761F1B6}" type="pres">
      <dgm:prSet presAssocID="{7B5251F9-B9BF-48EA-9D58-7DA0DCD372C4}" presName="composite" presStyleCnt="0"/>
      <dgm:spPr/>
    </dgm:pt>
    <dgm:pt modelId="{BBA376A7-E222-45A2-A280-C3B57E7DAD29}" type="pres">
      <dgm:prSet presAssocID="{7B5251F9-B9BF-48EA-9D58-7DA0DCD372C4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93CAF-21F9-44E5-841F-D007FE064F92}" type="pres">
      <dgm:prSet presAssocID="{7B5251F9-B9BF-48EA-9D58-7DA0DCD372C4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21AEF-35F5-4F75-8A2F-004DF682A646}" type="pres">
      <dgm:prSet presAssocID="{97459AC4-0C6B-46FF-8D3C-9A35D09A803B}" presName="sp" presStyleCnt="0"/>
      <dgm:spPr/>
    </dgm:pt>
    <dgm:pt modelId="{0E22495D-3DCF-437F-AD58-D257222C6CFD}" type="pres">
      <dgm:prSet presAssocID="{E1B83757-4D5B-484F-A555-E7AC173B576A}" presName="composite" presStyleCnt="0"/>
      <dgm:spPr/>
    </dgm:pt>
    <dgm:pt modelId="{0AE45BDD-5AAD-4F6A-996C-1259F8DA2B81}" type="pres">
      <dgm:prSet presAssocID="{E1B83757-4D5B-484F-A555-E7AC173B576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A58C26-D7ED-46E1-B646-D9233EF15566}" type="pres">
      <dgm:prSet presAssocID="{E1B83757-4D5B-484F-A555-E7AC173B576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707DB1-6BC6-427F-A291-97A8356E048C}" type="pres">
      <dgm:prSet presAssocID="{6F82DE0F-8ADF-4514-BB6A-E17CC0CBD130}" presName="sp" presStyleCnt="0"/>
      <dgm:spPr/>
    </dgm:pt>
    <dgm:pt modelId="{3619CD76-C42C-471F-80A4-825D8AA4E3B4}" type="pres">
      <dgm:prSet presAssocID="{C9F183A6-A05E-4E45-9216-FAD192E1C06B}" presName="composite" presStyleCnt="0"/>
      <dgm:spPr/>
    </dgm:pt>
    <dgm:pt modelId="{8EA6EF13-5A7B-4E66-8ED3-B7530D6DEDC3}" type="pres">
      <dgm:prSet presAssocID="{C9F183A6-A05E-4E45-9216-FAD192E1C06B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56F3A2-1FD3-4B89-8E65-0AD47A8DEE08}" type="pres">
      <dgm:prSet presAssocID="{C9F183A6-A05E-4E45-9216-FAD192E1C06B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560AB-0FA7-488A-AF97-F8E4B238A14F}" type="pres">
      <dgm:prSet presAssocID="{DD3110F4-C874-4B61-9692-591AB6FC3277}" presName="sp" presStyleCnt="0"/>
      <dgm:spPr/>
    </dgm:pt>
    <dgm:pt modelId="{7D3487D6-A6F1-47CD-9039-A38D05E13F14}" type="pres">
      <dgm:prSet presAssocID="{8FCAB6A8-03CF-429F-950B-E1D0FBC59A27}" presName="composite" presStyleCnt="0"/>
      <dgm:spPr/>
    </dgm:pt>
    <dgm:pt modelId="{AF11E097-069A-4104-AABB-70B9DE9C9FAB}" type="pres">
      <dgm:prSet presAssocID="{8FCAB6A8-03CF-429F-950B-E1D0FBC59A27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625D9-CA2B-43D9-B2DA-3D15F5DC8E0B}" type="pres">
      <dgm:prSet presAssocID="{8FCAB6A8-03CF-429F-950B-E1D0FBC59A27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81C0C8-2A47-47B2-BF7D-619717ADE4F9}" type="presOf" srcId="{4CDBCBB0-C5C4-4B05-A046-8782055A4444}" destId="{E59F8CA0-08C3-4655-AF5C-CE5F99BC5199}" srcOrd="0" destOrd="0" presId="urn:microsoft.com/office/officeart/2005/8/layout/chevron2"/>
    <dgm:cxn modelId="{CBA16BB7-3293-4527-B383-1477230D1C3F}" srcId="{8FCAB6A8-03CF-429F-950B-E1D0FBC59A27}" destId="{A209CAC5-1690-4452-A35C-B829F57D44BA}" srcOrd="0" destOrd="0" parTransId="{CAFF1E0F-6CE7-4A3D-8C7A-926FBDC3DC01}" sibTransId="{A72E6740-8317-4C8F-AF7E-4528C768FB5D}"/>
    <dgm:cxn modelId="{3D346DD5-CF25-472E-B23C-1967A9A275FA}" srcId="{6CDE7959-B169-458B-B187-F54F300FD11F}" destId="{C9F183A6-A05E-4E45-9216-FAD192E1C06B}" srcOrd="4" destOrd="0" parTransId="{A2D0E45E-34A8-4F63-98AB-FF4E349D2CED}" sibTransId="{DD3110F4-C874-4B61-9692-591AB6FC3277}"/>
    <dgm:cxn modelId="{E8433649-DB1E-43B7-B2E5-B0897DF7BDA4}" srcId="{6CDE7959-B169-458B-B187-F54F300FD11F}" destId="{32C3C6E0-8DCD-49BB-85E4-0840F13FBD0E}" srcOrd="0" destOrd="0" parTransId="{82188806-7F03-4EEB-AEC9-145FC010BD23}" sibTransId="{2CDAAD59-9898-4DEB-AE2B-B147A6356EF8}"/>
    <dgm:cxn modelId="{2E9386E2-98CD-4B87-93AB-7A31A1963958}" type="presOf" srcId="{32C3C6E0-8DCD-49BB-85E4-0840F13FBD0E}" destId="{7D342F28-08CA-44D5-9A9F-0F6AD8659955}" srcOrd="0" destOrd="0" presId="urn:microsoft.com/office/officeart/2005/8/layout/chevron2"/>
    <dgm:cxn modelId="{69BF0C98-A6B0-45C7-BAE6-6A2938C7D805}" type="presOf" srcId="{69880E92-4477-4CDC-B2F6-02471364A73D}" destId="{4CE93CAF-21F9-44E5-841F-D007FE064F92}" srcOrd="0" destOrd="0" presId="urn:microsoft.com/office/officeart/2005/8/layout/chevron2"/>
    <dgm:cxn modelId="{D0A64AFC-C8FD-4C6D-AC5C-4AB9234F4C24}" srcId="{6CDE7959-B169-458B-B187-F54F300FD11F}" destId="{7B5251F9-B9BF-48EA-9D58-7DA0DCD372C4}" srcOrd="2" destOrd="0" parTransId="{34C875D4-A104-4BDD-B4ED-D992114AF762}" sibTransId="{97459AC4-0C6B-46FF-8D3C-9A35D09A803B}"/>
    <dgm:cxn modelId="{711D4CC5-A176-4126-AF7E-6A61491B4FD6}" srcId="{6CDE7959-B169-458B-B187-F54F300FD11F}" destId="{8FCAB6A8-03CF-429F-950B-E1D0FBC59A27}" srcOrd="5" destOrd="0" parTransId="{DEC0144E-2629-4C6A-B04A-7272CFF285F2}" sibTransId="{1C0C5D28-3BAE-421B-8E32-3B345675B4C0}"/>
    <dgm:cxn modelId="{0B6719D1-CCB6-43BC-AD28-B68B805B2B82}" type="presOf" srcId="{E1B83757-4D5B-484F-A555-E7AC173B576A}" destId="{0AE45BDD-5AAD-4F6A-996C-1259F8DA2B81}" srcOrd="0" destOrd="0" presId="urn:microsoft.com/office/officeart/2005/8/layout/chevron2"/>
    <dgm:cxn modelId="{6030EF11-AB66-4E49-9BBF-5926051F4284}" type="presOf" srcId="{A209CAC5-1690-4452-A35C-B829F57D44BA}" destId="{51C625D9-CA2B-43D9-B2DA-3D15F5DC8E0B}" srcOrd="0" destOrd="0" presId="urn:microsoft.com/office/officeart/2005/8/layout/chevron2"/>
    <dgm:cxn modelId="{F8092C3C-5566-4AAD-B8E7-86E917306B3E}" type="presOf" srcId="{5E40EF04-A267-433C-8942-82D5A66D0BDB}" destId="{B656F3A2-1FD3-4B89-8E65-0AD47A8DEE08}" srcOrd="0" destOrd="0" presId="urn:microsoft.com/office/officeart/2005/8/layout/chevron2"/>
    <dgm:cxn modelId="{BF5F2313-601B-439B-8333-D95F2026AE82}" srcId="{6CDE7959-B169-458B-B187-F54F300FD11F}" destId="{E1B83757-4D5B-484F-A555-E7AC173B576A}" srcOrd="3" destOrd="0" parTransId="{5449F470-4161-44F4-8DE5-A5C01EA92B30}" sibTransId="{6F82DE0F-8ADF-4514-BB6A-E17CC0CBD130}"/>
    <dgm:cxn modelId="{36A954A9-D898-42D9-B359-FCB2342896B4}" type="presOf" srcId="{B808991C-650C-4644-8C2E-8B0005C17A6E}" destId="{FA77DC40-D1A2-4A75-964C-AA8047572B6C}" srcOrd="0" destOrd="0" presId="urn:microsoft.com/office/officeart/2005/8/layout/chevron2"/>
    <dgm:cxn modelId="{20E59F66-D593-4852-BD93-4E8B2C89C890}" srcId="{E1B83757-4D5B-484F-A555-E7AC173B576A}" destId="{97B59130-EEDF-4226-B37E-A8377BD4281F}" srcOrd="0" destOrd="0" parTransId="{953F9801-56DC-4C9C-B058-DC1EB86B8BA4}" sibTransId="{C11E0BAD-6C58-4923-915F-026A434CD571}"/>
    <dgm:cxn modelId="{33B446D4-08AF-49BC-B9FC-9DB51BA9CBFB}" type="presOf" srcId="{6CDE7959-B169-458B-B187-F54F300FD11F}" destId="{2AD37872-6D58-4B5E-9A8A-C3CAA2192FAD}" srcOrd="0" destOrd="0" presId="urn:microsoft.com/office/officeart/2005/8/layout/chevron2"/>
    <dgm:cxn modelId="{319F983E-9C65-4A87-BB07-4F5EC90A89B3}" type="presOf" srcId="{C9F183A6-A05E-4E45-9216-FAD192E1C06B}" destId="{8EA6EF13-5A7B-4E66-8ED3-B7530D6DEDC3}" srcOrd="0" destOrd="0" presId="urn:microsoft.com/office/officeart/2005/8/layout/chevron2"/>
    <dgm:cxn modelId="{A2097B23-351F-4B49-A97D-AB2787C46B44}" type="presOf" srcId="{97B59130-EEDF-4226-B37E-A8377BD4281F}" destId="{E6A58C26-D7ED-46E1-B646-D9233EF15566}" srcOrd="0" destOrd="0" presId="urn:microsoft.com/office/officeart/2005/8/layout/chevron2"/>
    <dgm:cxn modelId="{756AEF8A-16E5-4AB6-9873-66B79D37BCE6}" type="presOf" srcId="{7B5251F9-B9BF-48EA-9D58-7DA0DCD372C4}" destId="{BBA376A7-E222-45A2-A280-C3B57E7DAD29}" srcOrd="0" destOrd="0" presId="urn:microsoft.com/office/officeart/2005/8/layout/chevron2"/>
    <dgm:cxn modelId="{8E8C7FCF-1F67-4EE2-B4C0-B327F3B49DD2}" srcId="{B808991C-650C-4644-8C2E-8B0005C17A6E}" destId="{24340247-8C73-4D85-B0F4-AAFFA22CE6D1}" srcOrd="0" destOrd="0" parTransId="{E998A512-67C0-45F8-95FE-3C5860F56B93}" sibTransId="{108E9E65-B7C1-4EB0-99A9-2E8B00ED4D4D}"/>
    <dgm:cxn modelId="{1C3A483B-BA0A-428B-9832-D0DEABB5C8F8}" srcId="{6CDE7959-B169-458B-B187-F54F300FD11F}" destId="{B808991C-650C-4644-8C2E-8B0005C17A6E}" srcOrd="1" destOrd="0" parTransId="{43A3DE0E-7193-4398-9142-C5E5B1E42ABF}" sibTransId="{6C02DC05-A855-4AE4-A48A-7B7EAB537A08}"/>
    <dgm:cxn modelId="{0046987C-2B92-41D9-8D98-49EDA4F4C4D6}" type="presOf" srcId="{24340247-8C73-4D85-B0F4-AAFFA22CE6D1}" destId="{A243DD75-F04D-4E0A-8065-121B76EA8312}" srcOrd="0" destOrd="0" presId="urn:microsoft.com/office/officeart/2005/8/layout/chevron2"/>
    <dgm:cxn modelId="{F8AC6651-F33A-43DC-AEAC-6A3A69B66D8F}" type="presOf" srcId="{8FCAB6A8-03CF-429F-950B-E1D0FBC59A27}" destId="{AF11E097-069A-4104-AABB-70B9DE9C9FAB}" srcOrd="0" destOrd="0" presId="urn:microsoft.com/office/officeart/2005/8/layout/chevron2"/>
    <dgm:cxn modelId="{7C04C664-2F10-41B2-8FF3-55D437A84A46}" srcId="{7B5251F9-B9BF-48EA-9D58-7DA0DCD372C4}" destId="{69880E92-4477-4CDC-B2F6-02471364A73D}" srcOrd="0" destOrd="0" parTransId="{DCB14814-B5DA-4444-B5A8-9D580D47A48F}" sibTransId="{7676534A-1745-4F0F-88F2-C309B0013CB6}"/>
    <dgm:cxn modelId="{15B44C8E-5CD7-4E1B-92B4-6EC8FFE9A50E}" srcId="{C9F183A6-A05E-4E45-9216-FAD192E1C06B}" destId="{5E40EF04-A267-433C-8942-82D5A66D0BDB}" srcOrd="0" destOrd="0" parTransId="{D8382D70-C94E-4411-87FE-836CB75EDF2C}" sibTransId="{11BE6F87-783E-4B7A-90B8-85AFED560282}"/>
    <dgm:cxn modelId="{A4B671C6-B543-4315-9595-FB60CFF05F1B}" srcId="{32C3C6E0-8DCD-49BB-85E4-0840F13FBD0E}" destId="{4CDBCBB0-C5C4-4B05-A046-8782055A4444}" srcOrd="0" destOrd="0" parTransId="{DB76B137-0F93-43FF-81CA-82049A91E65B}" sibTransId="{680B0C52-5CA1-49DC-AFFE-499E35BD8649}"/>
    <dgm:cxn modelId="{E143175A-47E3-4507-8247-6EC1D4F64D0B}" type="presParOf" srcId="{2AD37872-6D58-4B5E-9A8A-C3CAA2192FAD}" destId="{00AF3B21-9F22-437A-BCE3-8CA0BB44A8C5}" srcOrd="0" destOrd="0" presId="urn:microsoft.com/office/officeart/2005/8/layout/chevron2"/>
    <dgm:cxn modelId="{6BA067D0-9B7D-4EC7-B9B9-2E711026C525}" type="presParOf" srcId="{00AF3B21-9F22-437A-BCE3-8CA0BB44A8C5}" destId="{7D342F28-08CA-44D5-9A9F-0F6AD8659955}" srcOrd="0" destOrd="0" presId="urn:microsoft.com/office/officeart/2005/8/layout/chevron2"/>
    <dgm:cxn modelId="{298D697D-06EF-4C03-9CC3-FCA442DDDD59}" type="presParOf" srcId="{00AF3B21-9F22-437A-BCE3-8CA0BB44A8C5}" destId="{E59F8CA0-08C3-4655-AF5C-CE5F99BC5199}" srcOrd="1" destOrd="0" presId="urn:microsoft.com/office/officeart/2005/8/layout/chevron2"/>
    <dgm:cxn modelId="{13DC6AD4-2202-4B0E-B8F5-85C57BB74A75}" type="presParOf" srcId="{2AD37872-6D58-4B5E-9A8A-C3CAA2192FAD}" destId="{B21568E4-8097-4D1C-8CF3-7D3654C723F0}" srcOrd="1" destOrd="0" presId="urn:microsoft.com/office/officeart/2005/8/layout/chevron2"/>
    <dgm:cxn modelId="{356310E4-C46F-4FF3-BEB8-3D62A0387404}" type="presParOf" srcId="{2AD37872-6D58-4B5E-9A8A-C3CAA2192FAD}" destId="{4224C662-C05C-4DDA-8A55-4C9603D03D46}" srcOrd="2" destOrd="0" presId="urn:microsoft.com/office/officeart/2005/8/layout/chevron2"/>
    <dgm:cxn modelId="{59EA9D0D-294F-445D-8485-5E676E918FFA}" type="presParOf" srcId="{4224C662-C05C-4DDA-8A55-4C9603D03D46}" destId="{FA77DC40-D1A2-4A75-964C-AA8047572B6C}" srcOrd="0" destOrd="0" presId="urn:microsoft.com/office/officeart/2005/8/layout/chevron2"/>
    <dgm:cxn modelId="{F3B5BF87-D01E-4A80-AAFD-D9716429E342}" type="presParOf" srcId="{4224C662-C05C-4DDA-8A55-4C9603D03D46}" destId="{A243DD75-F04D-4E0A-8065-121B76EA8312}" srcOrd="1" destOrd="0" presId="urn:microsoft.com/office/officeart/2005/8/layout/chevron2"/>
    <dgm:cxn modelId="{32E84C29-6F1F-44CC-B35F-D63BFDE3924D}" type="presParOf" srcId="{2AD37872-6D58-4B5E-9A8A-C3CAA2192FAD}" destId="{FD98D173-9568-4A3F-969C-E5757A4A4DBA}" srcOrd="3" destOrd="0" presId="urn:microsoft.com/office/officeart/2005/8/layout/chevron2"/>
    <dgm:cxn modelId="{27FDA222-EEEC-4CC2-BB91-B07C982C79F6}" type="presParOf" srcId="{2AD37872-6D58-4B5E-9A8A-C3CAA2192FAD}" destId="{6445F344-E1DB-4355-B9E6-9D3E1761F1B6}" srcOrd="4" destOrd="0" presId="urn:microsoft.com/office/officeart/2005/8/layout/chevron2"/>
    <dgm:cxn modelId="{97C638E5-41E9-459B-8D0B-DB81467C4CD4}" type="presParOf" srcId="{6445F344-E1DB-4355-B9E6-9D3E1761F1B6}" destId="{BBA376A7-E222-45A2-A280-C3B57E7DAD29}" srcOrd="0" destOrd="0" presId="urn:microsoft.com/office/officeart/2005/8/layout/chevron2"/>
    <dgm:cxn modelId="{B0D9E5B8-3F82-47A5-A94F-BAFEC16B3598}" type="presParOf" srcId="{6445F344-E1DB-4355-B9E6-9D3E1761F1B6}" destId="{4CE93CAF-21F9-44E5-841F-D007FE064F92}" srcOrd="1" destOrd="0" presId="urn:microsoft.com/office/officeart/2005/8/layout/chevron2"/>
    <dgm:cxn modelId="{D2CF0663-95D6-4D60-98CD-BFD5BE3D1A4A}" type="presParOf" srcId="{2AD37872-6D58-4B5E-9A8A-C3CAA2192FAD}" destId="{31C21AEF-35F5-4F75-8A2F-004DF682A646}" srcOrd="5" destOrd="0" presId="urn:microsoft.com/office/officeart/2005/8/layout/chevron2"/>
    <dgm:cxn modelId="{E0195D20-2ADC-4813-96ED-E1DEA98A1F6E}" type="presParOf" srcId="{2AD37872-6D58-4B5E-9A8A-C3CAA2192FAD}" destId="{0E22495D-3DCF-437F-AD58-D257222C6CFD}" srcOrd="6" destOrd="0" presId="urn:microsoft.com/office/officeart/2005/8/layout/chevron2"/>
    <dgm:cxn modelId="{5846D4BB-E9A9-4395-9837-4CB9C4F34EB8}" type="presParOf" srcId="{0E22495D-3DCF-437F-AD58-D257222C6CFD}" destId="{0AE45BDD-5AAD-4F6A-996C-1259F8DA2B81}" srcOrd="0" destOrd="0" presId="urn:microsoft.com/office/officeart/2005/8/layout/chevron2"/>
    <dgm:cxn modelId="{DD750194-4B0B-4C81-9A36-88EDB0FE58D7}" type="presParOf" srcId="{0E22495D-3DCF-437F-AD58-D257222C6CFD}" destId="{E6A58C26-D7ED-46E1-B646-D9233EF15566}" srcOrd="1" destOrd="0" presId="urn:microsoft.com/office/officeart/2005/8/layout/chevron2"/>
    <dgm:cxn modelId="{B3A9F09D-E9C5-4CA6-B2F2-2350273A7A76}" type="presParOf" srcId="{2AD37872-6D58-4B5E-9A8A-C3CAA2192FAD}" destId="{23707DB1-6BC6-427F-A291-97A8356E048C}" srcOrd="7" destOrd="0" presId="urn:microsoft.com/office/officeart/2005/8/layout/chevron2"/>
    <dgm:cxn modelId="{C7E68C27-257D-41EC-94D8-B31BC7674DD7}" type="presParOf" srcId="{2AD37872-6D58-4B5E-9A8A-C3CAA2192FAD}" destId="{3619CD76-C42C-471F-80A4-825D8AA4E3B4}" srcOrd="8" destOrd="0" presId="urn:microsoft.com/office/officeart/2005/8/layout/chevron2"/>
    <dgm:cxn modelId="{18E66176-B8B6-4E56-BFC1-C46CA428A9A6}" type="presParOf" srcId="{3619CD76-C42C-471F-80A4-825D8AA4E3B4}" destId="{8EA6EF13-5A7B-4E66-8ED3-B7530D6DEDC3}" srcOrd="0" destOrd="0" presId="urn:microsoft.com/office/officeart/2005/8/layout/chevron2"/>
    <dgm:cxn modelId="{434BAEF9-5339-4F00-A620-3E810CCFE7C4}" type="presParOf" srcId="{3619CD76-C42C-471F-80A4-825D8AA4E3B4}" destId="{B656F3A2-1FD3-4B89-8E65-0AD47A8DEE08}" srcOrd="1" destOrd="0" presId="urn:microsoft.com/office/officeart/2005/8/layout/chevron2"/>
    <dgm:cxn modelId="{CE302E13-4AE1-4BF2-BE1B-019610446351}" type="presParOf" srcId="{2AD37872-6D58-4B5E-9A8A-C3CAA2192FAD}" destId="{B46560AB-0FA7-488A-AF97-F8E4B238A14F}" srcOrd="9" destOrd="0" presId="urn:microsoft.com/office/officeart/2005/8/layout/chevron2"/>
    <dgm:cxn modelId="{A5DAF5A0-9566-427C-A866-E78B6B122B82}" type="presParOf" srcId="{2AD37872-6D58-4B5E-9A8A-C3CAA2192FAD}" destId="{7D3487D6-A6F1-47CD-9039-A38D05E13F14}" srcOrd="10" destOrd="0" presId="urn:microsoft.com/office/officeart/2005/8/layout/chevron2"/>
    <dgm:cxn modelId="{570EB3A8-A584-4005-A9AB-9EDA6C484358}" type="presParOf" srcId="{7D3487D6-A6F1-47CD-9039-A38D05E13F14}" destId="{AF11E097-069A-4104-AABB-70B9DE9C9FAB}" srcOrd="0" destOrd="0" presId="urn:microsoft.com/office/officeart/2005/8/layout/chevron2"/>
    <dgm:cxn modelId="{3851F006-6A22-4ADB-B973-28222BEF2666}" type="presParOf" srcId="{7D3487D6-A6F1-47CD-9039-A38D05E13F14}" destId="{51C625D9-CA2B-43D9-B2DA-3D15F5DC8E0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42F28-08CA-44D5-9A9F-0F6AD8659955}">
      <dsp:nvSpPr>
        <dsp:cNvPr id="0" name=""/>
        <dsp:cNvSpPr/>
      </dsp:nvSpPr>
      <dsp:spPr>
        <a:xfrm rot="5400000">
          <a:off x="3241597" y="86952"/>
          <a:ext cx="568137" cy="39769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1300</a:t>
          </a:r>
        </a:p>
      </dsp:txBody>
      <dsp:txXfrm rot="-5400000">
        <a:off x="3326819" y="200579"/>
        <a:ext cx="397695" cy="170442"/>
      </dsp:txXfrm>
    </dsp:sp>
    <dsp:sp modelId="{E59F8CA0-08C3-4655-AF5C-CE5F99BC5199}">
      <dsp:nvSpPr>
        <dsp:cNvPr id="0" name=""/>
        <dsp:cNvSpPr/>
      </dsp:nvSpPr>
      <dsp:spPr>
        <a:xfrm rot="16200000">
          <a:off x="1478764" y="-1477032"/>
          <a:ext cx="369289" cy="332681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85344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Stroke Onset</a:t>
          </a:r>
        </a:p>
      </dsp:txBody>
      <dsp:txXfrm rot="5400000">
        <a:off x="18027" y="19759"/>
        <a:ext cx="3308791" cy="333235"/>
      </dsp:txXfrm>
    </dsp:sp>
    <dsp:sp modelId="{FA77DC40-D1A2-4A75-964C-AA8047572B6C}">
      <dsp:nvSpPr>
        <dsp:cNvPr id="0" name=""/>
        <dsp:cNvSpPr/>
      </dsp:nvSpPr>
      <dsp:spPr>
        <a:xfrm rot="5400000">
          <a:off x="3241597" y="570088"/>
          <a:ext cx="568137" cy="39769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1320</a:t>
          </a:r>
        </a:p>
      </dsp:txBody>
      <dsp:txXfrm rot="-5400000">
        <a:off x="3326819" y="683715"/>
        <a:ext cx="397695" cy="170442"/>
      </dsp:txXfrm>
    </dsp:sp>
    <dsp:sp modelId="{A243DD75-F04D-4E0A-8065-121B76EA8312}">
      <dsp:nvSpPr>
        <dsp:cNvPr id="0" name=""/>
        <dsp:cNvSpPr/>
      </dsp:nvSpPr>
      <dsp:spPr>
        <a:xfrm rot="16200000">
          <a:off x="1478764" y="-993896"/>
          <a:ext cx="369289" cy="332681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85344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Neurologic Exam</a:t>
          </a:r>
        </a:p>
      </dsp:txBody>
      <dsp:txXfrm rot="5400000">
        <a:off x="18027" y="502895"/>
        <a:ext cx="3308791" cy="333235"/>
      </dsp:txXfrm>
    </dsp:sp>
    <dsp:sp modelId="{BBA376A7-E222-45A2-A280-C3B57E7DAD29}">
      <dsp:nvSpPr>
        <dsp:cNvPr id="0" name=""/>
        <dsp:cNvSpPr/>
      </dsp:nvSpPr>
      <dsp:spPr>
        <a:xfrm rot="5400000">
          <a:off x="3241597" y="1053223"/>
          <a:ext cx="568137" cy="39769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1330</a:t>
          </a:r>
        </a:p>
      </dsp:txBody>
      <dsp:txXfrm rot="-5400000">
        <a:off x="3326819" y="1166850"/>
        <a:ext cx="397695" cy="170442"/>
      </dsp:txXfrm>
    </dsp:sp>
    <dsp:sp modelId="{4CE93CAF-21F9-44E5-841F-D007FE064F92}">
      <dsp:nvSpPr>
        <dsp:cNvPr id="0" name=""/>
        <dsp:cNvSpPr/>
      </dsp:nvSpPr>
      <dsp:spPr>
        <a:xfrm rot="16200000">
          <a:off x="1478764" y="-510761"/>
          <a:ext cx="369289" cy="332681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85344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Imaging Exam</a:t>
          </a:r>
        </a:p>
      </dsp:txBody>
      <dsp:txXfrm rot="5400000">
        <a:off x="18027" y="986030"/>
        <a:ext cx="3308791" cy="333235"/>
      </dsp:txXfrm>
    </dsp:sp>
    <dsp:sp modelId="{0AE45BDD-5AAD-4F6A-996C-1259F8DA2B81}">
      <dsp:nvSpPr>
        <dsp:cNvPr id="0" name=""/>
        <dsp:cNvSpPr/>
      </dsp:nvSpPr>
      <dsp:spPr>
        <a:xfrm rot="5400000">
          <a:off x="3241597" y="1536358"/>
          <a:ext cx="568137" cy="39769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1400</a:t>
          </a:r>
        </a:p>
      </dsp:txBody>
      <dsp:txXfrm rot="-5400000">
        <a:off x="3326819" y="1649985"/>
        <a:ext cx="397695" cy="170442"/>
      </dsp:txXfrm>
    </dsp:sp>
    <dsp:sp modelId="{E6A58C26-D7ED-46E1-B646-D9233EF15566}">
      <dsp:nvSpPr>
        <dsp:cNvPr id="0" name=""/>
        <dsp:cNvSpPr/>
      </dsp:nvSpPr>
      <dsp:spPr>
        <a:xfrm rot="16200000">
          <a:off x="1478764" y="-27626"/>
          <a:ext cx="369289" cy="332681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85344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Direct Carotid Puncture</a:t>
          </a:r>
        </a:p>
      </dsp:txBody>
      <dsp:txXfrm rot="5400000">
        <a:off x="18027" y="1469165"/>
        <a:ext cx="3308791" cy="333235"/>
      </dsp:txXfrm>
    </dsp:sp>
    <dsp:sp modelId="{8EA6EF13-5A7B-4E66-8ED3-B7530D6DEDC3}">
      <dsp:nvSpPr>
        <dsp:cNvPr id="0" name=""/>
        <dsp:cNvSpPr/>
      </dsp:nvSpPr>
      <dsp:spPr>
        <a:xfrm rot="5400000">
          <a:off x="3241597" y="2019493"/>
          <a:ext cx="568137" cy="39769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1415</a:t>
          </a:r>
        </a:p>
      </dsp:txBody>
      <dsp:txXfrm rot="-5400000">
        <a:off x="3326819" y="2133120"/>
        <a:ext cx="397695" cy="170442"/>
      </dsp:txXfrm>
    </dsp:sp>
    <dsp:sp modelId="{B656F3A2-1FD3-4B89-8E65-0AD47A8DEE08}">
      <dsp:nvSpPr>
        <dsp:cNvPr id="0" name=""/>
        <dsp:cNvSpPr/>
      </dsp:nvSpPr>
      <dsp:spPr>
        <a:xfrm rot="16200000">
          <a:off x="1478764" y="455508"/>
          <a:ext cx="369289" cy="332681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85344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Device Aspiration &amp; Thrombectomy</a:t>
          </a:r>
        </a:p>
      </dsp:txBody>
      <dsp:txXfrm rot="5400000">
        <a:off x="18027" y="1952300"/>
        <a:ext cx="3308791" cy="333235"/>
      </dsp:txXfrm>
    </dsp:sp>
    <dsp:sp modelId="{AF11E097-069A-4104-AABB-70B9DE9C9FAB}">
      <dsp:nvSpPr>
        <dsp:cNvPr id="0" name=""/>
        <dsp:cNvSpPr/>
      </dsp:nvSpPr>
      <dsp:spPr>
        <a:xfrm rot="5400000">
          <a:off x="3241597" y="2502629"/>
          <a:ext cx="568137" cy="39769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1445</a:t>
          </a:r>
        </a:p>
      </dsp:txBody>
      <dsp:txXfrm rot="-5400000">
        <a:off x="3326819" y="2616256"/>
        <a:ext cx="397695" cy="170442"/>
      </dsp:txXfrm>
    </dsp:sp>
    <dsp:sp modelId="{51C625D9-CA2B-43D9-B2DA-3D15F5DC8E0B}">
      <dsp:nvSpPr>
        <dsp:cNvPr id="0" name=""/>
        <dsp:cNvSpPr/>
      </dsp:nvSpPr>
      <dsp:spPr>
        <a:xfrm rot="16200000">
          <a:off x="1478764" y="938644"/>
          <a:ext cx="369289" cy="332681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85344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Successful Reperfusion &amp; Percutaneous Closure</a:t>
          </a:r>
        </a:p>
      </dsp:txBody>
      <dsp:txXfrm rot="5400000">
        <a:off x="18027" y="2435436"/>
        <a:ext cx="3308791" cy="333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E497A-DF99-234A-BE44-2FB84925290D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747EA-B176-1146-BF6D-4EC1C5D3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2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2696C-C7CE-43D1-83EA-7A25D3C5655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5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2696C-C7CE-43D1-83EA-7A25D3C56550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9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9F211-9D1A-C541-83CE-A8CCCCDB06A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8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2696C-C7CE-43D1-83EA-7A25D3C56550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1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tiff"/><Relationship Id="rId2" Type="http://schemas.openxmlformats.org/officeDocument/2006/relationships/video" Target="file:///C:\ppt\20180303\1515\20180303_empire_1515_15.15%20Michael%20Wholey\CRT%202015%20Carotid%20Movie.avi" TargetMode="External"/><Relationship Id="rId1" Type="http://schemas.microsoft.com/office/2007/relationships/media" Target="file:///C:\ppt\20180303\1515\20180303_empire_1515_15.15%20Michael%20Wholey\CRT%202015%20Carotid%20Movie.avi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1550"/>
            <a:ext cx="7772400" cy="1102519"/>
          </a:xfrm>
        </p:spPr>
        <p:txBody>
          <a:bodyPr/>
          <a:lstStyle/>
          <a:p>
            <a:r>
              <a:rPr lang="en-US" dirty="0"/>
              <a:t>Direct Carotid Artery Puncture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190750"/>
            <a:ext cx="7086600" cy="1314450"/>
          </a:xfrm>
        </p:spPr>
        <p:txBody>
          <a:bodyPr>
            <a:normAutofit fontScale="62500" lnSpcReduction="20000"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Michael  </a:t>
            </a:r>
            <a:r>
              <a:rPr lang="en-US" sz="4200" b="1" dirty="0" err="1">
                <a:solidFill>
                  <a:schemeClr val="bg1"/>
                </a:solidFill>
              </a:rPr>
              <a:t>Wholey</a:t>
            </a:r>
            <a:r>
              <a:rPr lang="en-US" sz="4200" b="1" dirty="0">
                <a:solidFill>
                  <a:schemeClr val="bg1"/>
                </a:solidFill>
              </a:rPr>
              <a:t>, MD MBA</a:t>
            </a:r>
          </a:p>
          <a:p>
            <a:r>
              <a:rPr lang="en-US" sz="4200" b="1" dirty="0">
                <a:solidFill>
                  <a:schemeClr val="bg1"/>
                </a:solidFill>
              </a:rPr>
              <a:t>Omer </a:t>
            </a:r>
            <a:r>
              <a:rPr lang="en-US" sz="4200" b="1" dirty="0" err="1">
                <a:solidFill>
                  <a:schemeClr val="bg1"/>
                </a:solidFill>
              </a:rPr>
              <a:t>Gotekin</a:t>
            </a:r>
            <a:r>
              <a:rPr lang="en-US" sz="4200" b="1" dirty="0">
                <a:solidFill>
                  <a:schemeClr val="bg1"/>
                </a:solidFill>
              </a:rPr>
              <a:t>, MD</a:t>
            </a:r>
          </a:p>
          <a:p>
            <a:r>
              <a:rPr lang="en-US" sz="4200" b="1" dirty="0">
                <a:solidFill>
                  <a:schemeClr val="bg1"/>
                </a:solidFill>
              </a:rPr>
              <a:t>Mark </a:t>
            </a:r>
            <a:r>
              <a:rPr lang="en-US" sz="4200" b="1" dirty="0" err="1">
                <a:solidFill>
                  <a:schemeClr val="bg1"/>
                </a:solidFill>
              </a:rPr>
              <a:t>Wholey</a:t>
            </a:r>
            <a:r>
              <a:rPr lang="en-US" sz="4200" b="1" dirty="0">
                <a:solidFill>
                  <a:schemeClr val="bg1"/>
                </a:solidFill>
              </a:rPr>
              <a:t>, MD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926938-98E7-B942-8191-C1EC3F79E1AB}"/>
              </a:ext>
            </a:extLst>
          </p:cNvPr>
          <p:cNvSpPr txBox="1"/>
          <p:nvPr/>
        </p:nvSpPr>
        <p:spPr>
          <a:xfrm>
            <a:off x="3657600" y="371475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3, 2018 15:15-15:25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E4BB19-42CA-884E-AFBE-9746A4AB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Repeats Itself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727321-259A-064A-9280-5332F2F3D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Return to Direct Carotid Access: </a:t>
            </a:r>
          </a:p>
          <a:p>
            <a:pPr lvl="1"/>
            <a:r>
              <a:rPr lang="en-US" sz="2400" dirty="0"/>
              <a:t>A valuable alternative to femoral access :</a:t>
            </a:r>
          </a:p>
          <a:p>
            <a:pPr lvl="2"/>
            <a:r>
              <a:rPr lang="en-US" sz="1800" dirty="0"/>
              <a:t>Selected </a:t>
            </a:r>
            <a:r>
              <a:rPr lang="en-US" sz="1800" dirty="0" err="1"/>
              <a:t>neuroendovascular</a:t>
            </a:r>
            <a:r>
              <a:rPr lang="en-US" sz="1800" dirty="0"/>
              <a:t> cases, when the femoral approach is impossible or contraindicated. </a:t>
            </a:r>
          </a:p>
          <a:p>
            <a:pPr lvl="1"/>
            <a:r>
              <a:rPr lang="en-US" sz="2400" dirty="0"/>
              <a:t>Treatment of acute stroke in a patient in whom common carotid artery and internal carotid artery tortuosity prevents the delivery of catheters</a:t>
            </a:r>
          </a:p>
        </p:txBody>
      </p:sp>
    </p:spTree>
    <p:extLst>
      <p:ext uri="{BB962C8B-B14F-4D97-AF65-F5344CB8AC3E}">
        <p14:creationId xmlns:p14="http://schemas.microsoft.com/office/powerpoint/2010/main" val="47852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C71688-F90E-ED4D-AEC0-BCCED88D4B83}"/>
              </a:ext>
            </a:extLst>
          </p:cNvPr>
          <p:cNvSpPr/>
          <p:nvPr/>
        </p:nvSpPr>
        <p:spPr>
          <a:xfrm>
            <a:off x="2209800" y="666750"/>
            <a:ext cx="6096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Century Gothic,Bold" panose="02040604050505020304" pitchFamily="18" charset="0"/>
              </a:rPr>
              <a:t>THE ISTANBUL STROKE TRIAL  2014</a:t>
            </a:r>
          </a:p>
          <a:p>
            <a:endParaRPr lang="en-US" sz="2200" dirty="0">
              <a:latin typeface="Century Gothic,Bold" panose="02040604050505020304" pitchFamily="18" charset="0"/>
            </a:endParaRPr>
          </a:p>
          <a:p>
            <a:endParaRPr lang="en-US" sz="2200" dirty="0">
              <a:latin typeface="Century Gothic,Bold" panose="02040604050505020304" pitchFamily="18" charset="0"/>
            </a:endParaRPr>
          </a:p>
          <a:p>
            <a:endParaRPr lang="en-US" dirty="0"/>
          </a:p>
          <a:p>
            <a:r>
              <a:rPr lang="en-US" dirty="0">
                <a:latin typeface="Century Gothic,Bold" panose="02040604050505020304" pitchFamily="18" charset="0"/>
              </a:rPr>
              <a:t>Mark </a:t>
            </a:r>
            <a:r>
              <a:rPr lang="en-US" dirty="0" err="1">
                <a:latin typeface="Century Gothic,Bold" panose="02040604050505020304" pitchFamily="18" charset="0"/>
              </a:rPr>
              <a:t>Wholey</a:t>
            </a:r>
            <a:r>
              <a:rPr lang="en-US" dirty="0">
                <a:latin typeface="Century Gothic,Bold" panose="02040604050505020304" pitchFamily="18" charset="0"/>
              </a:rPr>
              <a:t> MD</a:t>
            </a:r>
          </a:p>
          <a:p>
            <a:r>
              <a:rPr lang="en-US" dirty="0">
                <a:latin typeface="Century Gothic,Bold" panose="02040604050505020304" pitchFamily="18" charset="0"/>
              </a:rPr>
              <a:t>Omer </a:t>
            </a:r>
            <a:r>
              <a:rPr lang="en-US" dirty="0" err="1">
                <a:latin typeface="Century Gothic,Bold" panose="02040604050505020304" pitchFamily="18" charset="0"/>
              </a:rPr>
              <a:t>Goktekin</a:t>
            </a:r>
            <a:r>
              <a:rPr lang="en-US" dirty="0">
                <a:latin typeface="Century Gothic,Bold" panose="02040604050505020304" pitchFamily="18" charset="0"/>
              </a:rPr>
              <a:t> MD </a:t>
            </a:r>
          </a:p>
          <a:p>
            <a:r>
              <a:rPr lang="en-US" dirty="0">
                <a:latin typeface="Century Gothic,Bold" panose="02040604050505020304" pitchFamily="18" charset="0"/>
              </a:rPr>
              <a:t>Mehmet </a:t>
            </a:r>
            <a:r>
              <a:rPr lang="en-US" dirty="0" err="1">
                <a:latin typeface="Century Gothic,Bold" panose="02040604050505020304" pitchFamily="18" charset="0"/>
              </a:rPr>
              <a:t>Cilinglroglu</a:t>
            </a:r>
            <a:r>
              <a:rPr lang="en-US" dirty="0">
                <a:latin typeface="Century Gothic,Bold" panose="02040604050505020304" pitchFamily="18" charset="0"/>
              </a:rPr>
              <a:t> MD</a:t>
            </a:r>
          </a:p>
          <a:p>
            <a:r>
              <a:rPr lang="en-US" dirty="0" err="1">
                <a:latin typeface="Century Gothic,Bold" panose="02040604050505020304" pitchFamily="18" charset="0"/>
              </a:rPr>
              <a:t>Bezmialem</a:t>
            </a:r>
            <a:r>
              <a:rPr lang="en-US" dirty="0">
                <a:latin typeface="Century Gothic,Bold" panose="02040604050505020304" pitchFamily="18" charset="0"/>
              </a:rPr>
              <a:t> </a:t>
            </a:r>
            <a:r>
              <a:rPr lang="en-US" dirty="0" err="1">
                <a:latin typeface="Century Gothic,Bold" panose="02040604050505020304" pitchFamily="18" charset="0"/>
              </a:rPr>
              <a:t>Vaklf</a:t>
            </a:r>
            <a:r>
              <a:rPr lang="en-US" dirty="0">
                <a:latin typeface="Century Gothic,Bold" panose="02040604050505020304" pitchFamily="18" charset="0"/>
              </a:rPr>
              <a:t> University Istanbul, Turkey </a:t>
            </a:r>
          </a:p>
          <a:p>
            <a:r>
              <a:rPr lang="en-US" dirty="0">
                <a:latin typeface="Century Gothic,Bold" panose="02040604050505020304" pitchFamily="18" charset="0"/>
              </a:rPr>
              <a:t>UPMC Shadyside, Pittsburgh, Pa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874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332" y="6"/>
            <a:ext cx="4800600" cy="1130300"/>
          </a:xfrm>
        </p:spPr>
        <p:txBody>
          <a:bodyPr/>
          <a:lstStyle/>
          <a:p>
            <a:pPr algn="ctr"/>
            <a:r>
              <a:rPr lang="en-US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832" y="1352550"/>
            <a:ext cx="7467600" cy="279461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entury Gothic"/>
              </a:rPr>
              <a:t>36 year old female</a:t>
            </a:r>
          </a:p>
          <a:p>
            <a:r>
              <a:rPr lang="en-US" sz="1600" dirty="0">
                <a:latin typeface="Century Gothic"/>
              </a:rPr>
              <a:t>Lengthy history of dilated </a:t>
            </a:r>
            <a:r>
              <a:rPr lang="en-US" sz="1600" dirty="0" err="1">
                <a:latin typeface="Century Gothic"/>
              </a:rPr>
              <a:t>cardiomyopathy</a:t>
            </a:r>
            <a:r>
              <a:rPr lang="en-US" sz="1600" dirty="0">
                <a:latin typeface="Century Gothic"/>
              </a:rPr>
              <a:t> </a:t>
            </a:r>
          </a:p>
          <a:p>
            <a:r>
              <a:rPr lang="en-US" sz="1600" dirty="0">
                <a:latin typeface="Century Gothic"/>
              </a:rPr>
              <a:t>Pt is on </a:t>
            </a:r>
            <a:r>
              <a:rPr lang="en-US" sz="1600" dirty="0" err="1">
                <a:latin typeface="Century Gothic"/>
              </a:rPr>
              <a:t>coumadin</a:t>
            </a:r>
            <a:r>
              <a:rPr lang="en-US" sz="1600" dirty="0">
                <a:latin typeface="Century Gothic"/>
              </a:rPr>
              <a:t> with an INR of 2.37</a:t>
            </a:r>
          </a:p>
          <a:p>
            <a:r>
              <a:rPr lang="en-US" sz="1600" dirty="0">
                <a:latin typeface="Century Gothic"/>
              </a:rPr>
              <a:t>Initially admitted to vascular surgery with episode of acute lower extremity ischemia secondary to an embolic event</a:t>
            </a:r>
          </a:p>
          <a:p>
            <a:r>
              <a:rPr lang="en-US" sz="1600" dirty="0">
                <a:latin typeface="Century Gothic"/>
              </a:rPr>
              <a:t>During workup, pt had sudden onset of acute right-sided weakness:  right-sided hemiparesis and right-sided </a:t>
            </a:r>
            <a:r>
              <a:rPr lang="en-US" sz="1600" dirty="0" err="1">
                <a:latin typeface="Century Gothic"/>
              </a:rPr>
              <a:t>hemianopsia</a:t>
            </a:r>
            <a:r>
              <a:rPr lang="en-US" sz="1600" dirty="0">
                <a:latin typeface="Century Gothic"/>
              </a:rPr>
              <a:t> </a:t>
            </a:r>
          </a:p>
          <a:p>
            <a:r>
              <a:rPr lang="en-US" sz="1600" dirty="0">
                <a:latin typeface="Century Gothic"/>
              </a:rPr>
              <a:t>Speech difficulty with slight motor aphasia and NIH score: 18 </a:t>
            </a:r>
          </a:p>
        </p:txBody>
      </p:sp>
    </p:spTree>
    <p:extLst>
      <p:ext uri="{BB962C8B-B14F-4D97-AF65-F5344CB8AC3E}">
        <p14:creationId xmlns:p14="http://schemas.microsoft.com/office/powerpoint/2010/main" val="413721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452" y="1047750"/>
            <a:ext cx="1179333" cy="47593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Diffusion MRI</a:t>
            </a:r>
          </a:p>
        </p:txBody>
      </p:sp>
      <p:pic>
        <p:nvPicPr>
          <p:cNvPr id="5" name="Content Placeholder 4" descr="MRI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7085" t="12741" r="18035" b="12293"/>
          <a:stretch/>
        </p:blipFill>
        <p:spPr>
          <a:xfrm>
            <a:off x="186287" y="466078"/>
            <a:ext cx="2440955" cy="393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2838" y="1523688"/>
            <a:ext cx="2589125" cy="1062838"/>
          </a:xfrm>
        </p:spPr>
        <p:txBody>
          <a:bodyPr/>
          <a:lstStyle/>
          <a:p>
            <a:r>
              <a:rPr lang="en-US" sz="1500" dirty="0">
                <a:latin typeface="Century Gothic"/>
              </a:rPr>
              <a:t>Early ischemic changes occurring in left lenticulostriate and periventricular site region</a:t>
            </a:r>
          </a:p>
          <a:p>
            <a:endParaRPr lang="en-US" dirty="0"/>
          </a:p>
        </p:txBody>
      </p:sp>
      <p:pic>
        <p:nvPicPr>
          <p:cNvPr id="6" name="Content Placeholder 3" descr="MCA.png">
            <a:extLst>
              <a:ext uri="{FF2B5EF4-FFF2-40B4-BE49-F238E27FC236}">
                <a16:creationId xmlns:a16="http://schemas.microsoft.com/office/drawing/2014/main" xmlns="" id="{3ACEB34B-3440-1240-A6B5-63667BE1B6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-4069"/>
            <a:ext cx="2667001" cy="4635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56D3C93-2BBE-934B-B89C-71B423ED89D4}"/>
              </a:ext>
            </a:extLst>
          </p:cNvPr>
          <p:cNvSpPr/>
          <p:nvPr/>
        </p:nvSpPr>
        <p:spPr>
          <a:xfrm>
            <a:off x="4572000" y="3562350"/>
            <a:ext cx="2362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/>
              </a:rPr>
              <a:t>M1 occlusion is demonstrated on the TOF – MRA images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2277B36-8C55-9544-B22C-19E0C73376C6}"/>
              </a:ext>
            </a:extLst>
          </p:cNvPr>
          <p:cNvSpPr/>
          <p:nvPr/>
        </p:nvSpPr>
        <p:spPr>
          <a:xfrm>
            <a:off x="4682041" y="3164890"/>
            <a:ext cx="104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Left MCA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EFCA1FE-7C2E-6F4F-815A-D8BF627ECEF4}"/>
              </a:ext>
            </a:extLst>
          </p:cNvPr>
          <p:cNvCxnSpPr/>
          <p:nvPr/>
        </p:nvCxnSpPr>
        <p:spPr>
          <a:xfrm flipH="1">
            <a:off x="1866079" y="2343150"/>
            <a:ext cx="9567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C978600-7BE0-ED45-8CB9-451802121523}"/>
              </a:ext>
            </a:extLst>
          </p:cNvPr>
          <p:cNvCxnSpPr>
            <a:cxnSpLocks/>
          </p:cNvCxnSpPr>
          <p:nvPr/>
        </p:nvCxnSpPr>
        <p:spPr>
          <a:xfrm flipH="1" flipV="1">
            <a:off x="8382001" y="2343150"/>
            <a:ext cx="304799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F0FD75-1F74-3840-9008-9545B716801D}"/>
              </a:ext>
            </a:extLst>
          </p:cNvPr>
          <p:cNvSpPr txBox="1"/>
          <p:nvPr/>
        </p:nvSpPr>
        <p:spPr>
          <a:xfrm>
            <a:off x="3599849" y="0"/>
            <a:ext cx="174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Imaging</a:t>
            </a:r>
          </a:p>
        </p:txBody>
      </p:sp>
    </p:spTree>
    <p:extLst>
      <p:ext uri="{BB962C8B-B14F-4D97-AF65-F5344CB8AC3E}">
        <p14:creationId xmlns:p14="http://schemas.microsoft.com/office/powerpoint/2010/main" val="292740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638550"/>
            <a:ext cx="3467100" cy="958850"/>
          </a:xfrm>
        </p:spPr>
        <p:txBody>
          <a:bodyPr>
            <a:noAutofit/>
          </a:bodyPr>
          <a:lstStyle/>
          <a:p>
            <a:r>
              <a:rPr lang="en-US" sz="1800" b="1" dirty="0"/>
              <a:t>5 Fr Aspiration and Delivery catheters  25-30 cm length 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4" name="Content Placeholder 3" descr="Figure1D.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4469" r="-4469"/>
          <a:stretch>
            <a:fillRect/>
          </a:stretch>
        </p:blipFill>
        <p:spPr>
          <a:xfrm>
            <a:off x="128337" y="1056592"/>
            <a:ext cx="4571333" cy="258195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661218-B32B-F742-9D13-542CA113406B}"/>
              </a:ext>
            </a:extLst>
          </p:cNvPr>
          <p:cNvSpPr txBox="1"/>
          <p:nvPr/>
        </p:nvSpPr>
        <p:spPr>
          <a:xfrm>
            <a:off x="3587416" y="0"/>
            <a:ext cx="29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Equipment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30CE3E-D54C-1D49-A07B-BD4C2AA22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/>
          <a:stretch/>
        </p:blipFill>
        <p:spPr>
          <a:xfrm>
            <a:off x="6781800" y="2633256"/>
            <a:ext cx="2279952" cy="668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8B35F8-9792-3C4D-8E5E-973136070D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01" y="3501387"/>
            <a:ext cx="1617100" cy="853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97F517-94EE-134D-A3BC-49087AF21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7037" r="23756" b="31881"/>
          <a:stretch/>
        </p:blipFill>
        <p:spPr>
          <a:xfrm>
            <a:off x="7162800" y="3419673"/>
            <a:ext cx="1905000" cy="9350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EBFDE11-CB6B-EF4F-AA37-2DDD6DBB0FB5}"/>
              </a:ext>
            </a:extLst>
          </p:cNvPr>
          <p:cNvSpPr/>
          <p:nvPr/>
        </p:nvSpPr>
        <p:spPr>
          <a:xfrm>
            <a:off x="4800601" y="1937725"/>
            <a:ext cx="4261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b="1" dirty="0" err="1"/>
              <a:t>Medtronics</a:t>
            </a:r>
            <a:r>
              <a:rPr lang="en-US" b="1" dirty="0"/>
              <a:t> Solitaire Flow Restoration Device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D6B39A-AB8F-5F47-BD53-23AA88A22365}"/>
              </a:ext>
            </a:extLst>
          </p:cNvPr>
          <p:cNvSpPr txBox="1"/>
          <p:nvPr/>
        </p:nvSpPr>
        <p:spPr>
          <a:xfrm>
            <a:off x="4852069" y="827527"/>
            <a:ext cx="2362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Aspire Suction System</a:t>
            </a:r>
          </a:p>
          <a:p>
            <a:endParaRPr lang="en-US" b="1" dirty="0"/>
          </a:p>
          <a:p>
            <a:r>
              <a:rPr lang="en-US" b="1" dirty="0"/>
              <a:t>Aspiration Catheter</a:t>
            </a:r>
          </a:p>
          <a:p>
            <a:r>
              <a:rPr lang="en-US" sz="1200" b="1" dirty="0"/>
              <a:t>(Penumbra 5Max)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xmlns="" id="{279378CD-21AF-714E-B448-6D1EF99838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3" b="32064"/>
          <a:stretch/>
        </p:blipFill>
        <p:spPr>
          <a:xfrm>
            <a:off x="4888198" y="2844410"/>
            <a:ext cx="1643061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C5327E-F6B1-5349-82EE-4B1FD93E2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107080"/>
            <a:ext cx="901700" cy="886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A298B7-B870-9842-A709-D0649C0C46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68" y="1029762"/>
            <a:ext cx="1123685" cy="9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3EA0BD-BA46-EF42-AC92-1F649707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Carotid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A6582E-3D2C-FF4E-AD39-A56F44854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2" y="1178937"/>
            <a:ext cx="3429000" cy="3394472"/>
          </a:xfrm>
        </p:spPr>
        <p:txBody>
          <a:bodyPr>
            <a:normAutofit/>
          </a:bodyPr>
          <a:lstStyle/>
          <a:p>
            <a:r>
              <a:rPr lang="en-US" sz="2000" dirty="0"/>
              <a:t>Gain Access with ultrasound and </a:t>
            </a:r>
            <a:r>
              <a:rPr lang="en-US" sz="2000" dirty="0" err="1"/>
              <a:t>micropuncture</a:t>
            </a:r>
            <a:r>
              <a:rPr lang="en-US" sz="2000" dirty="0"/>
              <a:t> set (21 gauge needle) at C-5 or C -6 Level</a:t>
            </a:r>
          </a:p>
        </p:txBody>
      </p:sp>
      <p:pic>
        <p:nvPicPr>
          <p:cNvPr id="4" name="CRT 2015 Carotid Movie.avi">
            <a:hlinkClick r:id="" action="ppaction://media"/>
            <a:extLst>
              <a:ext uri="{FF2B5EF4-FFF2-40B4-BE49-F238E27FC236}">
                <a16:creationId xmlns:a16="http://schemas.microsoft.com/office/drawing/2014/main" xmlns="" id="{BC7A7A2C-509B-C44D-83BF-3D7554A25D3C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030487"/>
            <a:ext cx="2895600" cy="3733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A908F37-9A0B-E94D-8F57-DF65D102DBCF}"/>
              </a:ext>
            </a:extLst>
          </p:cNvPr>
          <p:cNvCxnSpPr>
            <a:cxnSpLocks/>
          </p:cNvCxnSpPr>
          <p:nvPr/>
        </p:nvCxnSpPr>
        <p:spPr>
          <a:xfrm flipV="1">
            <a:off x="4572000" y="3409950"/>
            <a:ext cx="609600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15EADF-08AE-C748-96A7-1C61BABF1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914650"/>
            <a:ext cx="1524000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F2F1EB-F8EA-1A43-95BF-FE3FC0185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99556" flipV="1">
            <a:off x="6298757" y="3174865"/>
            <a:ext cx="1719243" cy="967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A5CE61-D083-894B-AEAA-951641AF59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28" t="1462" r="25696"/>
          <a:stretch/>
        </p:blipFill>
        <p:spPr>
          <a:xfrm>
            <a:off x="7540711" y="285750"/>
            <a:ext cx="1295400" cy="26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3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 descr="Stationery"/>
          <p:cNvSpPr>
            <a:spLocks noChangeArrowheads="1"/>
          </p:cNvSpPr>
          <p:nvPr/>
        </p:nvSpPr>
        <p:spPr bwMode="auto">
          <a:xfrm>
            <a:off x="1143000" y="800100"/>
            <a:ext cx="6743700" cy="38862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5" name="Freeform 4"/>
          <p:cNvSpPr>
            <a:spLocks noChangeArrowheads="1"/>
          </p:cNvSpPr>
          <p:nvPr/>
        </p:nvSpPr>
        <p:spPr bwMode="auto">
          <a:xfrm rot="2183689">
            <a:off x="725090" y="1795463"/>
            <a:ext cx="6578204" cy="1600200"/>
          </a:xfrm>
          <a:custGeom>
            <a:avLst/>
            <a:gdLst>
              <a:gd name="T0" fmla="*/ 0 w 8770161"/>
              <a:gd name="T1" fmla="*/ 0 h 2477754"/>
              <a:gd name="T2" fmla="*/ 8770161 w 8770161"/>
              <a:gd name="T3" fmla="*/ 2477754 h 2477754"/>
            </a:gdLst>
            <a:ahLst/>
            <a:cxnLst/>
            <a:rect l="T0" t="T1" r="T2" b="T3"/>
            <a:pathLst>
              <a:path w="8770161" h="2477754">
                <a:moveTo>
                  <a:pt x="8492452" y="588369"/>
                </a:moveTo>
                <a:cubicBezTo>
                  <a:pt x="8214743" y="415547"/>
                  <a:pt x="7234024" y="557300"/>
                  <a:pt x="6884460" y="565067"/>
                </a:cubicBezTo>
                <a:cubicBezTo>
                  <a:pt x="6534897" y="572834"/>
                  <a:pt x="6550432" y="615555"/>
                  <a:pt x="6395071" y="634973"/>
                </a:cubicBezTo>
                <a:cubicBezTo>
                  <a:pt x="6239710" y="654391"/>
                  <a:pt x="6119304" y="691285"/>
                  <a:pt x="5952290" y="681576"/>
                </a:cubicBezTo>
                <a:cubicBezTo>
                  <a:pt x="5785276" y="671867"/>
                  <a:pt x="5614378" y="574776"/>
                  <a:pt x="5392988" y="576718"/>
                </a:cubicBezTo>
                <a:cubicBezTo>
                  <a:pt x="5171598" y="578660"/>
                  <a:pt x="4831745" y="667983"/>
                  <a:pt x="4623949" y="693227"/>
                </a:cubicBezTo>
                <a:cubicBezTo>
                  <a:pt x="4416153" y="718471"/>
                  <a:pt x="4146212" y="728180"/>
                  <a:pt x="4146212" y="728180"/>
                </a:cubicBezTo>
                <a:lnTo>
                  <a:pt x="3482041" y="716529"/>
                </a:lnTo>
                <a:cubicBezTo>
                  <a:pt x="3334448" y="714587"/>
                  <a:pt x="3332506" y="741773"/>
                  <a:pt x="3260651" y="716529"/>
                </a:cubicBezTo>
                <a:cubicBezTo>
                  <a:pt x="3188796" y="691285"/>
                  <a:pt x="3132478" y="613612"/>
                  <a:pt x="3050913" y="565067"/>
                </a:cubicBezTo>
                <a:cubicBezTo>
                  <a:pt x="2969348" y="516522"/>
                  <a:pt x="2827581" y="458268"/>
                  <a:pt x="2771262" y="425257"/>
                </a:cubicBezTo>
                <a:cubicBezTo>
                  <a:pt x="2714943" y="392246"/>
                  <a:pt x="2714943" y="413605"/>
                  <a:pt x="2713001" y="367002"/>
                </a:cubicBezTo>
                <a:cubicBezTo>
                  <a:pt x="2711059" y="320399"/>
                  <a:pt x="2732422" y="200007"/>
                  <a:pt x="2759610" y="145636"/>
                </a:cubicBezTo>
                <a:cubicBezTo>
                  <a:pt x="2786798" y="91265"/>
                  <a:pt x="2891667" y="58254"/>
                  <a:pt x="2876131" y="40778"/>
                </a:cubicBezTo>
                <a:cubicBezTo>
                  <a:pt x="2860595" y="23302"/>
                  <a:pt x="2666393" y="40778"/>
                  <a:pt x="2666393" y="40778"/>
                </a:cubicBezTo>
                <a:cubicBezTo>
                  <a:pt x="2623669" y="40778"/>
                  <a:pt x="2643088" y="0"/>
                  <a:pt x="2619784" y="40778"/>
                </a:cubicBezTo>
                <a:cubicBezTo>
                  <a:pt x="2596480" y="81556"/>
                  <a:pt x="2542103" y="200006"/>
                  <a:pt x="2526567" y="285446"/>
                </a:cubicBezTo>
                <a:cubicBezTo>
                  <a:pt x="2511031" y="370886"/>
                  <a:pt x="2479959" y="479627"/>
                  <a:pt x="2526567" y="553416"/>
                </a:cubicBezTo>
                <a:cubicBezTo>
                  <a:pt x="2573175" y="627205"/>
                  <a:pt x="2732421" y="685460"/>
                  <a:pt x="2806218" y="728180"/>
                </a:cubicBezTo>
                <a:cubicBezTo>
                  <a:pt x="2880015" y="770900"/>
                  <a:pt x="3000420" y="798085"/>
                  <a:pt x="2969348" y="809736"/>
                </a:cubicBezTo>
                <a:cubicBezTo>
                  <a:pt x="2938276" y="821387"/>
                  <a:pt x="2761551" y="817503"/>
                  <a:pt x="2619784" y="798085"/>
                </a:cubicBezTo>
                <a:cubicBezTo>
                  <a:pt x="2478017" y="778667"/>
                  <a:pt x="2260510" y="695169"/>
                  <a:pt x="2118743" y="693227"/>
                </a:cubicBezTo>
                <a:cubicBezTo>
                  <a:pt x="1976976" y="691285"/>
                  <a:pt x="1881817" y="718471"/>
                  <a:pt x="1769180" y="786434"/>
                </a:cubicBezTo>
                <a:cubicBezTo>
                  <a:pt x="1656543" y="854398"/>
                  <a:pt x="1522543" y="1000034"/>
                  <a:pt x="1442920" y="1101008"/>
                </a:cubicBezTo>
                <a:cubicBezTo>
                  <a:pt x="1363297" y="1201982"/>
                  <a:pt x="1349704" y="1301015"/>
                  <a:pt x="1291443" y="1392280"/>
                </a:cubicBezTo>
                <a:cubicBezTo>
                  <a:pt x="1233183" y="1483545"/>
                  <a:pt x="1085589" y="1596170"/>
                  <a:pt x="1093357" y="1648599"/>
                </a:cubicBezTo>
                <a:cubicBezTo>
                  <a:pt x="1101125" y="1701028"/>
                  <a:pt x="1283675" y="1702970"/>
                  <a:pt x="1338051" y="1706854"/>
                </a:cubicBezTo>
                <a:cubicBezTo>
                  <a:pt x="1392428" y="1710738"/>
                  <a:pt x="1374949" y="1724330"/>
                  <a:pt x="1419616" y="1671901"/>
                </a:cubicBezTo>
                <a:cubicBezTo>
                  <a:pt x="1464283" y="1619472"/>
                  <a:pt x="1606050" y="1392280"/>
                  <a:pt x="1606050" y="1392280"/>
                </a:cubicBezTo>
                <a:cubicBezTo>
                  <a:pt x="1660427" y="1310724"/>
                  <a:pt x="1685672" y="1231109"/>
                  <a:pt x="1745875" y="1182564"/>
                </a:cubicBezTo>
                <a:cubicBezTo>
                  <a:pt x="1806078" y="1134019"/>
                  <a:pt x="1864339" y="1118484"/>
                  <a:pt x="1967266" y="1101008"/>
                </a:cubicBezTo>
                <a:cubicBezTo>
                  <a:pt x="2070193" y="1083532"/>
                  <a:pt x="2231381" y="1069939"/>
                  <a:pt x="2363438" y="1077706"/>
                </a:cubicBezTo>
                <a:cubicBezTo>
                  <a:pt x="2495495" y="1085473"/>
                  <a:pt x="2633379" y="1135960"/>
                  <a:pt x="2759610" y="1147611"/>
                </a:cubicBezTo>
                <a:cubicBezTo>
                  <a:pt x="2885841" y="1159262"/>
                  <a:pt x="3035376" y="1149553"/>
                  <a:pt x="3120825" y="1147611"/>
                </a:cubicBezTo>
                <a:cubicBezTo>
                  <a:pt x="3206274" y="1145669"/>
                  <a:pt x="3235405" y="1114600"/>
                  <a:pt x="3272303" y="1135960"/>
                </a:cubicBezTo>
                <a:cubicBezTo>
                  <a:pt x="3309201" y="1157320"/>
                  <a:pt x="3371346" y="1234993"/>
                  <a:pt x="3342216" y="1275771"/>
                </a:cubicBezTo>
                <a:cubicBezTo>
                  <a:pt x="3313086" y="1316549"/>
                  <a:pt x="3182970" y="1345676"/>
                  <a:pt x="3097521" y="1380629"/>
                </a:cubicBezTo>
                <a:cubicBezTo>
                  <a:pt x="3012072" y="1415582"/>
                  <a:pt x="2955753" y="1464127"/>
                  <a:pt x="2829522" y="1485487"/>
                </a:cubicBezTo>
                <a:cubicBezTo>
                  <a:pt x="2703291" y="1506847"/>
                  <a:pt x="2483842" y="1471895"/>
                  <a:pt x="2340133" y="1508789"/>
                </a:cubicBezTo>
                <a:cubicBezTo>
                  <a:pt x="2196424" y="1545684"/>
                  <a:pt x="2039121" y="1662192"/>
                  <a:pt x="1967266" y="1706854"/>
                </a:cubicBezTo>
                <a:cubicBezTo>
                  <a:pt x="1895411" y="1751516"/>
                  <a:pt x="1887643" y="1761225"/>
                  <a:pt x="1909005" y="1776759"/>
                </a:cubicBezTo>
                <a:cubicBezTo>
                  <a:pt x="1930367" y="1792293"/>
                  <a:pt x="2035236" y="1807828"/>
                  <a:pt x="2095439" y="1800061"/>
                </a:cubicBezTo>
                <a:cubicBezTo>
                  <a:pt x="2155642" y="1792294"/>
                  <a:pt x="2200308" y="1753457"/>
                  <a:pt x="2270221" y="1730155"/>
                </a:cubicBezTo>
                <a:cubicBezTo>
                  <a:pt x="2340134" y="1706853"/>
                  <a:pt x="2419756" y="1677726"/>
                  <a:pt x="2514915" y="1660250"/>
                </a:cubicBezTo>
                <a:cubicBezTo>
                  <a:pt x="2610074" y="1642774"/>
                  <a:pt x="2761551" y="1631122"/>
                  <a:pt x="2841174" y="1625297"/>
                </a:cubicBezTo>
                <a:cubicBezTo>
                  <a:pt x="2920797" y="1619472"/>
                  <a:pt x="2969348" y="1586461"/>
                  <a:pt x="2992652" y="1625297"/>
                </a:cubicBezTo>
                <a:cubicBezTo>
                  <a:pt x="3015956" y="1664133"/>
                  <a:pt x="2977116" y="1811711"/>
                  <a:pt x="2981000" y="1858315"/>
                </a:cubicBezTo>
                <a:cubicBezTo>
                  <a:pt x="2984884" y="1904919"/>
                  <a:pt x="3004304" y="1883559"/>
                  <a:pt x="3015956" y="1904919"/>
                </a:cubicBezTo>
                <a:cubicBezTo>
                  <a:pt x="3027608" y="1926279"/>
                  <a:pt x="3031493" y="1974824"/>
                  <a:pt x="3050913" y="1986475"/>
                </a:cubicBezTo>
                <a:cubicBezTo>
                  <a:pt x="3070333" y="1998126"/>
                  <a:pt x="3118883" y="1990358"/>
                  <a:pt x="3132477" y="1974824"/>
                </a:cubicBezTo>
                <a:cubicBezTo>
                  <a:pt x="3146071" y="1959290"/>
                  <a:pt x="3151897" y="1926279"/>
                  <a:pt x="3132477" y="1893268"/>
                </a:cubicBezTo>
                <a:cubicBezTo>
                  <a:pt x="3113057" y="1860257"/>
                  <a:pt x="3025666" y="1823362"/>
                  <a:pt x="3015956" y="1776759"/>
                </a:cubicBezTo>
                <a:cubicBezTo>
                  <a:pt x="3006246" y="1730156"/>
                  <a:pt x="3027609" y="1650542"/>
                  <a:pt x="3074217" y="1613647"/>
                </a:cubicBezTo>
                <a:cubicBezTo>
                  <a:pt x="3120826" y="1576753"/>
                  <a:pt x="3237347" y="1596170"/>
                  <a:pt x="3295607" y="1555392"/>
                </a:cubicBezTo>
                <a:cubicBezTo>
                  <a:pt x="3353867" y="1514614"/>
                  <a:pt x="3382998" y="1419465"/>
                  <a:pt x="3423780" y="1368978"/>
                </a:cubicBezTo>
                <a:cubicBezTo>
                  <a:pt x="3464562" y="1318491"/>
                  <a:pt x="3540302" y="1252469"/>
                  <a:pt x="3540302" y="1252469"/>
                </a:cubicBezTo>
                <a:cubicBezTo>
                  <a:pt x="3581084" y="1211691"/>
                  <a:pt x="3608273" y="1147612"/>
                  <a:pt x="3668475" y="1124310"/>
                </a:cubicBezTo>
                <a:cubicBezTo>
                  <a:pt x="3728677" y="1101008"/>
                  <a:pt x="3833546" y="1089357"/>
                  <a:pt x="3901517" y="1112659"/>
                </a:cubicBezTo>
                <a:cubicBezTo>
                  <a:pt x="3969488" y="1135961"/>
                  <a:pt x="4023865" y="1207808"/>
                  <a:pt x="4076299" y="1264120"/>
                </a:cubicBezTo>
                <a:cubicBezTo>
                  <a:pt x="4128734" y="1320433"/>
                  <a:pt x="4198646" y="1394221"/>
                  <a:pt x="4216124" y="1450534"/>
                </a:cubicBezTo>
                <a:cubicBezTo>
                  <a:pt x="4233602" y="1506847"/>
                  <a:pt x="4220008" y="1557334"/>
                  <a:pt x="4181168" y="1601996"/>
                </a:cubicBezTo>
                <a:cubicBezTo>
                  <a:pt x="4142328" y="1646658"/>
                  <a:pt x="4064647" y="1687436"/>
                  <a:pt x="3983082" y="1718505"/>
                </a:cubicBezTo>
                <a:cubicBezTo>
                  <a:pt x="3901517" y="1749574"/>
                  <a:pt x="3839373" y="1743748"/>
                  <a:pt x="3691779" y="1788410"/>
                </a:cubicBezTo>
                <a:cubicBezTo>
                  <a:pt x="3544185" y="1833072"/>
                  <a:pt x="3097521" y="1986475"/>
                  <a:pt x="3097521" y="1986475"/>
                </a:cubicBezTo>
                <a:cubicBezTo>
                  <a:pt x="2946044" y="2036962"/>
                  <a:pt x="2913029" y="2104926"/>
                  <a:pt x="2782914" y="2091333"/>
                </a:cubicBezTo>
                <a:cubicBezTo>
                  <a:pt x="2652799" y="2077740"/>
                  <a:pt x="2466364" y="1957348"/>
                  <a:pt x="2316829" y="1904919"/>
                </a:cubicBezTo>
                <a:cubicBezTo>
                  <a:pt x="2167294" y="1852490"/>
                  <a:pt x="2029410" y="1805886"/>
                  <a:pt x="1885701" y="1776759"/>
                </a:cubicBezTo>
                <a:cubicBezTo>
                  <a:pt x="1741992" y="1747632"/>
                  <a:pt x="1592455" y="1753457"/>
                  <a:pt x="1454572" y="1730155"/>
                </a:cubicBezTo>
                <a:cubicBezTo>
                  <a:pt x="1316689" y="1706853"/>
                  <a:pt x="1223472" y="1658308"/>
                  <a:pt x="1058400" y="1636948"/>
                </a:cubicBezTo>
                <a:cubicBezTo>
                  <a:pt x="893328" y="1615588"/>
                  <a:pt x="627272" y="1607821"/>
                  <a:pt x="464142" y="1601996"/>
                </a:cubicBezTo>
                <a:cubicBezTo>
                  <a:pt x="301012" y="1596171"/>
                  <a:pt x="149535" y="1551509"/>
                  <a:pt x="79622" y="1601996"/>
                </a:cubicBezTo>
                <a:cubicBezTo>
                  <a:pt x="9709" y="1652483"/>
                  <a:pt x="0" y="1838897"/>
                  <a:pt x="44666" y="1904919"/>
                </a:cubicBezTo>
                <a:cubicBezTo>
                  <a:pt x="89332" y="1970941"/>
                  <a:pt x="205854" y="1982592"/>
                  <a:pt x="347621" y="1998126"/>
                </a:cubicBezTo>
                <a:cubicBezTo>
                  <a:pt x="489389" y="2013661"/>
                  <a:pt x="718547" y="1978708"/>
                  <a:pt x="895271" y="1998126"/>
                </a:cubicBezTo>
                <a:cubicBezTo>
                  <a:pt x="1071995" y="2017544"/>
                  <a:pt x="1219588" y="2079681"/>
                  <a:pt x="1407964" y="2114634"/>
                </a:cubicBezTo>
                <a:cubicBezTo>
                  <a:pt x="1596340" y="2149587"/>
                  <a:pt x="1839092" y="2161238"/>
                  <a:pt x="2025526" y="2207842"/>
                </a:cubicBezTo>
                <a:cubicBezTo>
                  <a:pt x="2211960" y="2254446"/>
                  <a:pt x="2386742" y="2349594"/>
                  <a:pt x="2526567" y="2394256"/>
                </a:cubicBezTo>
                <a:cubicBezTo>
                  <a:pt x="2666392" y="2438918"/>
                  <a:pt x="2744074" y="2473870"/>
                  <a:pt x="2864479" y="2475812"/>
                </a:cubicBezTo>
                <a:cubicBezTo>
                  <a:pt x="2984884" y="2477754"/>
                  <a:pt x="3107232" y="2446685"/>
                  <a:pt x="3248999" y="2405907"/>
                </a:cubicBezTo>
                <a:cubicBezTo>
                  <a:pt x="3390766" y="2365129"/>
                  <a:pt x="3513113" y="2316583"/>
                  <a:pt x="3715083" y="2231143"/>
                </a:cubicBezTo>
                <a:cubicBezTo>
                  <a:pt x="3917053" y="2145703"/>
                  <a:pt x="4254965" y="1994242"/>
                  <a:pt x="4460819" y="1893268"/>
                </a:cubicBezTo>
                <a:cubicBezTo>
                  <a:pt x="4666673" y="1792294"/>
                  <a:pt x="4843397" y="1693260"/>
                  <a:pt x="4950208" y="1625297"/>
                </a:cubicBezTo>
                <a:cubicBezTo>
                  <a:pt x="5057019" y="1557334"/>
                  <a:pt x="4979338" y="1512672"/>
                  <a:pt x="5101685" y="1485487"/>
                </a:cubicBezTo>
                <a:cubicBezTo>
                  <a:pt x="5224032" y="1458302"/>
                  <a:pt x="5536698" y="1460243"/>
                  <a:pt x="5684291" y="1462185"/>
                </a:cubicBezTo>
                <a:cubicBezTo>
                  <a:pt x="5831884" y="1464127"/>
                  <a:pt x="5987246" y="1497138"/>
                  <a:pt x="5987246" y="1497138"/>
                </a:cubicBezTo>
                <a:cubicBezTo>
                  <a:pt x="6187274" y="1522382"/>
                  <a:pt x="6562085" y="1596171"/>
                  <a:pt x="6884460" y="1613647"/>
                </a:cubicBezTo>
                <a:cubicBezTo>
                  <a:pt x="7206835" y="1631123"/>
                  <a:pt x="7921498" y="1601996"/>
                  <a:pt x="7921498" y="1601996"/>
                </a:cubicBezTo>
                <a:cubicBezTo>
                  <a:pt x="8199207" y="1600054"/>
                  <a:pt x="8461379" y="1776759"/>
                  <a:pt x="8550712" y="1601996"/>
                </a:cubicBezTo>
                <a:cubicBezTo>
                  <a:pt x="8640045" y="1427233"/>
                  <a:pt x="8770161" y="761191"/>
                  <a:pt x="8492452" y="588369"/>
                </a:cubicBezTo>
                <a:close/>
              </a:path>
            </a:pathLst>
          </a:custGeom>
          <a:gradFill rotWithShape="1">
            <a:gsLst>
              <a:gs pos="0">
                <a:srgbClr val="B23122"/>
              </a:gs>
              <a:gs pos="67999">
                <a:srgbClr val="B23122"/>
              </a:gs>
              <a:gs pos="94000">
                <a:srgbClr val="000514"/>
              </a:gs>
              <a:gs pos="100000">
                <a:srgbClr val="FFFFFF"/>
              </a:gs>
            </a:gsLst>
            <a:lin ang="4440000"/>
          </a:gradFill>
          <a:ln w="57150">
            <a:solidFill>
              <a:srgbClr val="BB8821"/>
            </a:solidFill>
            <a:round/>
            <a:headEnd/>
            <a:tailEnd/>
          </a:ln>
          <a:effectLst>
            <a:outerShdw dist="38100" dir="4380026" rotWithShape="0">
              <a:srgbClr val="00194D">
                <a:alpha val="84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43000" y="2000251"/>
            <a:ext cx="1095718" cy="493706"/>
          </a:xfrm>
          <a:custGeom>
            <a:avLst/>
            <a:gdLst>
              <a:gd name="connsiteX0" fmla="*/ 1487587 w 1689557"/>
              <a:gd name="connsiteY0" fmla="*/ 15534 h 658275"/>
              <a:gd name="connsiteX1" fmla="*/ 1242892 w 1689557"/>
              <a:gd name="connsiteY1" fmla="*/ 225250 h 658275"/>
              <a:gd name="connsiteX2" fmla="*/ 951589 w 1689557"/>
              <a:gd name="connsiteY2" fmla="*/ 388362 h 658275"/>
              <a:gd name="connsiteX3" fmla="*/ 753503 w 1689557"/>
              <a:gd name="connsiteY3" fmla="*/ 493220 h 658275"/>
              <a:gd name="connsiteX4" fmla="*/ 438896 w 1689557"/>
              <a:gd name="connsiteY4" fmla="*/ 493220 h 658275"/>
              <a:gd name="connsiteX5" fmla="*/ 217506 w 1689557"/>
              <a:gd name="connsiteY5" fmla="*/ 353410 h 658275"/>
              <a:gd name="connsiteX6" fmla="*/ 77680 w 1689557"/>
              <a:gd name="connsiteY6" fmla="*/ 295155 h 658275"/>
              <a:gd name="connsiteX7" fmla="*/ 42724 w 1689557"/>
              <a:gd name="connsiteY7" fmla="*/ 423315 h 658275"/>
              <a:gd name="connsiteX8" fmla="*/ 334027 w 1689557"/>
              <a:gd name="connsiteY8" fmla="*/ 563126 h 658275"/>
              <a:gd name="connsiteX9" fmla="*/ 706895 w 1689557"/>
              <a:gd name="connsiteY9" fmla="*/ 656333 h 658275"/>
              <a:gd name="connsiteX10" fmla="*/ 1103067 w 1689557"/>
              <a:gd name="connsiteY10" fmla="*/ 551475 h 658275"/>
              <a:gd name="connsiteX11" fmla="*/ 1452630 w 1689557"/>
              <a:gd name="connsiteY11" fmla="*/ 236901 h 658275"/>
              <a:gd name="connsiteX12" fmla="*/ 1685673 w 1689557"/>
              <a:gd name="connsiteY12" fmla="*/ 38836 h 658275"/>
              <a:gd name="connsiteX13" fmla="*/ 1429326 w 1689557"/>
              <a:gd name="connsiteY13" fmla="*/ 3883 h 65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9557" h="658275">
                <a:moveTo>
                  <a:pt x="1487587" y="15534"/>
                </a:moveTo>
                <a:cubicBezTo>
                  <a:pt x="1409906" y="89323"/>
                  <a:pt x="1332225" y="163112"/>
                  <a:pt x="1242892" y="225250"/>
                </a:cubicBezTo>
                <a:cubicBezTo>
                  <a:pt x="1153559" y="287388"/>
                  <a:pt x="1033154" y="343700"/>
                  <a:pt x="951589" y="388362"/>
                </a:cubicBezTo>
                <a:cubicBezTo>
                  <a:pt x="870024" y="433024"/>
                  <a:pt x="838952" y="475744"/>
                  <a:pt x="753503" y="493220"/>
                </a:cubicBezTo>
                <a:cubicBezTo>
                  <a:pt x="668054" y="510696"/>
                  <a:pt x="528229" y="516522"/>
                  <a:pt x="438896" y="493220"/>
                </a:cubicBezTo>
                <a:cubicBezTo>
                  <a:pt x="349563" y="469918"/>
                  <a:pt x="277709" y="386421"/>
                  <a:pt x="217506" y="353410"/>
                </a:cubicBezTo>
                <a:cubicBezTo>
                  <a:pt x="157303" y="320399"/>
                  <a:pt x="106810" y="283504"/>
                  <a:pt x="77680" y="295155"/>
                </a:cubicBezTo>
                <a:cubicBezTo>
                  <a:pt x="48550" y="306806"/>
                  <a:pt x="0" y="378653"/>
                  <a:pt x="42724" y="423315"/>
                </a:cubicBezTo>
                <a:cubicBezTo>
                  <a:pt x="85448" y="467977"/>
                  <a:pt x="223332" y="524290"/>
                  <a:pt x="334027" y="563126"/>
                </a:cubicBezTo>
                <a:cubicBezTo>
                  <a:pt x="444722" y="601962"/>
                  <a:pt x="578722" y="658275"/>
                  <a:pt x="706895" y="656333"/>
                </a:cubicBezTo>
                <a:cubicBezTo>
                  <a:pt x="835068" y="654391"/>
                  <a:pt x="978778" y="621380"/>
                  <a:pt x="1103067" y="551475"/>
                </a:cubicBezTo>
                <a:cubicBezTo>
                  <a:pt x="1227356" y="481570"/>
                  <a:pt x="1355529" y="322341"/>
                  <a:pt x="1452630" y="236901"/>
                </a:cubicBezTo>
                <a:cubicBezTo>
                  <a:pt x="1549731" y="151461"/>
                  <a:pt x="1689557" y="77672"/>
                  <a:pt x="1685673" y="38836"/>
                </a:cubicBezTo>
                <a:cubicBezTo>
                  <a:pt x="1681789" y="0"/>
                  <a:pt x="1429326" y="3883"/>
                  <a:pt x="1429326" y="3883"/>
                </a:cubicBezTo>
              </a:path>
            </a:pathLst>
          </a:custGeom>
          <a:gradFill flip="none" rotWithShape="1">
            <a:gsLst>
              <a:gs pos="68000">
                <a:srgbClr val="B23122"/>
              </a:gs>
              <a:gs pos="100000">
                <a:srgbClr val="FFFFFF"/>
              </a:gs>
              <a:gs pos="94000">
                <a:schemeClr val="bg2">
                  <a:alpha val="31000"/>
                </a:schemeClr>
              </a:gs>
            </a:gsLst>
            <a:lin ang="4440000" scaled="0"/>
            <a:tileRect/>
          </a:gradFill>
          <a:ln w="38100" cap="flat" cmpd="sng" algn="ctr">
            <a:solidFill>
              <a:srgbClr val="BB8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 rot="2183689">
            <a:off x="1005185" y="1300239"/>
            <a:ext cx="825921" cy="314173"/>
          </a:xfrm>
          <a:custGeom>
            <a:avLst/>
            <a:gdLst>
              <a:gd name="connsiteX0" fmla="*/ 819532 w 1176863"/>
              <a:gd name="connsiteY0" fmla="*/ 89323 h 466035"/>
              <a:gd name="connsiteX1" fmla="*/ 656402 w 1176863"/>
              <a:gd name="connsiteY1" fmla="*/ 159229 h 466035"/>
              <a:gd name="connsiteX2" fmla="*/ 516577 w 1176863"/>
              <a:gd name="connsiteY2" fmla="*/ 217483 h 466035"/>
              <a:gd name="connsiteX3" fmla="*/ 260230 w 1176863"/>
              <a:gd name="connsiteY3" fmla="*/ 182530 h 466035"/>
              <a:gd name="connsiteX4" fmla="*/ 190318 w 1176863"/>
              <a:gd name="connsiteY4" fmla="*/ 66022 h 466035"/>
              <a:gd name="connsiteX5" fmla="*/ 132057 w 1176863"/>
              <a:gd name="connsiteY5" fmla="*/ 7767 h 466035"/>
              <a:gd name="connsiteX6" fmla="*/ 27188 w 1176863"/>
              <a:gd name="connsiteY6" fmla="*/ 42720 h 466035"/>
              <a:gd name="connsiteX7" fmla="*/ 27188 w 1176863"/>
              <a:gd name="connsiteY7" fmla="*/ 264087 h 466035"/>
              <a:gd name="connsiteX8" fmla="*/ 190318 w 1176863"/>
              <a:gd name="connsiteY8" fmla="*/ 368944 h 466035"/>
              <a:gd name="connsiteX9" fmla="*/ 563186 w 1176863"/>
              <a:gd name="connsiteY9" fmla="*/ 462152 h 466035"/>
              <a:gd name="connsiteX10" fmla="*/ 959358 w 1176863"/>
              <a:gd name="connsiteY10" fmla="*/ 345643 h 466035"/>
              <a:gd name="connsiteX11" fmla="*/ 1145791 w 1176863"/>
              <a:gd name="connsiteY11" fmla="*/ 159229 h 466035"/>
              <a:gd name="connsiteX12" fmla="*/ 772924 w 1176863"/>
              <a:gd name="connsiteY12" fmla="*/ 66022 h 46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6863" h="466035">
                <a:moveTo>
                  <a:pt x="819532" y="89323"/>
                </a:moveTo>
                <a:lnTo>
                  <a:pt x="656402" y="159229"/>
                </a:lnTo>
                <a:cubicBezTo>
                  <a:pt x="605910" y="180589"/>
                  <a:pt x="582606" y="213600"/>
                  <a:pt x="516577" y="217483"/>
                </a:cubicBezTo>
                <a:cubicBezTo>
                  <a:pt x="450548" y="221366"/>
                  <a:pt x="314606" y="207773"/>
                  <a:pt x="260230" y="182530"/>
                </a:cubicBezTo>
                <a:cubicBezTo>
                  <a:pt x="205854" y="157287"/>
                  <a:pt x="211680" y="95149"/>
                  <a:pt x="190318" y="66022"/>
                </a:cubicBezTo>
                <a:cubicBezTo>
                  <a:pt x="168956" y="36895"/>
                  <a:pt x="159245" y="11651"/>
                  <a:pt x="132057" y="7767"/>
                </a:cubicBezTo>
                <a:cubicBezTo>
                  <a:pt x="104869" y="3883"/>
                  <a:pt x="44666" y="0"/>
                  <a:pt x="27188" y="42720"/>
                </a:cubicBezTo>
                <a:cubicBezTo>
                  <a:pt x="9710" y="85440"/>
                  <a:pt x="0" y="209716"/>
                  <a:pt x="27188" y="264087"/>
                </a:cubicBezTo>
                <a:cubicBezTo>
                  <a:pt x="54376" y="318458"/>
                  <a:pt x="100985" y="335933"/>
                  <a:pt x="190318" y="368944"/>
                </a:cubicBezTo>
                <a:cubicBezTo>
                  <a:pt x="279651" y="401955"/>
                  <a:pt x="435013" y="466035"/>
                  <a:pt x="563186" y="462152"/>
                </a:cubicBezTo>
                <a:cubicBezTo>
                  <a:pt x="691359" y="458269"/>
                  <a:pt x="862257" y="396130"/>
                  <a:pt x="959358" y="345643"/>
                </a:cubicBezTo>
                <a:cubicBezTo>
                  <a:pt x="1056459" y="295156"/>
                  <a:pt x="1176863" y="205832"/>
                  <a:pt x="1145791" y="159229"/>
                </a:cubicBezTo>
                <a:cubicBezTo>
                  <a:pt x="1114719" y="112626"/>
                  <a:pt x="772924" y="66022"/>
                  <a:pt x="772924" y="66022"/>
                </a:cubicBezTo>
              </a:path>
            </a:pathLst>
          </a:custGeom>
          <a:gradFill flip="none" rotWithShape="1">
            <a:gsLst>
              <a:gs pos="68000">
                <a:srgbClr val="B23122"/>
              </a:gs>
              <a:gs pos="100000">
                <a:srgbClr val="FFFFFF"/>
              </a:gs>
              <a:gs pos="94000">
                <a:schemeClr val="bg2">
                  <a:alpha val="31000"/>
                </a:schemeClr>
              </a:gs>
            </a:gsLst>
            <a:lin ang="4440000" scaled="0"/>
            <a:tileRect/>
          </a:gradFill>
          <a:ln w="38100" cap="flat" cmpd="sng" algn="ctr">
            <a:solidFill>
              <a:srgbClr val="BB8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 rot="2183689">
            <a:off x="2777729" y="2296716"/>
            <a:ext cx="1057275" cy="463153"/>
          </a:xfrm>
          <a:custGeom>
            <a:avLst/>
            <a:gdLst>
              <a:gd name="T0" fmla="*/ 0 w 1409906"/>
              <a:gd name="T1" fmla="*/ 605885 h 617497"/>
              <a:gd name="T2" fmla="*/ 629122 w 1409906"/>
              <a:gd name="T3" fmla="*/ 384504 h 617497"/>
              <a:gd name="T4" fmla="*/ 990285 w 1409906"/>
              <a:gd name="T5" fmla="*/ 302943 h 617497"/>
              <a:gd name="T6" fmla="*/ 1246594 w 1409906"/>
              <a:gd name="T7" fmla="*/ 221381 h 617497"/>
              <a:gd name="T8" fmla="*/ 1316497 w 1409906"/>
              <a:gd name="T9" fmla="*/ 116517 h 617497"/>
              <a:gd name="T10" fmla="*/ 1409700 w 1409906"/>
              <a:gd name="T11" fmla="*/ 0 h 617497"/>
              <a:gd name="T12" fmla="*/ 1386399 w 1409906"/>
              <a:gd name="T13" fmla="*/ 128168 h 617497"/>
              <a:gd name="T14" fmla="*/ 1351448 w 1409906"/>
              <a:gd name="T15" fmla="*/ 244685 h 617497"/>
              <a:gd name="T16" fmla="*/ 1339797 w 1409906"/>
              <a:gd name="T17" fmla="*/ 326246 h 617497"/>
              <a:gd name="T18" fmla="*/ 1130090 w 1409906"/>
              <a:gd name="T19" fmla="*/ 407807 h 617497"/>
              <a:gd name="T20" fmla="*/ 1130090 w 1409906"/>
              <a:gd name="T21" fmla="*/ 407807 h 617497"/>
              <a:gd name="T22" fmla="*/ 1048537 w 1409906"/>
              <a:gd name="T23" fmla="*/ 419459 h 617497"/>
              <a:gd name="T24" fmla="*/ 932033 w 1409906"/>
              <a:gd name="T25" fmla="*/ 477717 h 617497"/>
              <a:gd name="T26" fmla="*/ 850480 w 1409906"/>
              <a:gd name="T27" fmla="*/ 349549 h 617497"/>
              <a:gd name="T28" fmla="*/ 850480 w 1409906"/>
              <a:gd name="T29" fmla="*/ 349549 h 617497"/>
              <a:gd name="T30" fmla="*/ 733976 w 1409906"/>
              <a:gd name="T31" fmla="*/ 454413 h 617497"/>
              <a:gd name="T32" fmla="*/ 582521 w 1409906"/>
              <a:gd name="T33" fmla="*/ 501020 h 617497"/>
              <a:gd name="T34" fmla="*/ 512618 w 1409906"/>
              <a:gd name="T35" fmla="*/ 547626 h 617497"/>
              <a:gd name="T36" fmla="*/ 302911 w 1409906"/>
              <a:gd name="T37" fmla="*/ 547626 h 617497"/>
              <a:gd name="T38" fmla="*/ 81552 w 1409906"/>
              <a:gd name="T39" fmla="*/ 617537 h 617497"/>
              <a:gd name="T40" fmla="*/ 0 w 1409906"/>
              <a:gd name="T41" fmla="*/ 605885 h 61749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09906"/>
              <a:gd name="T64" fmla="*/ 0 h 617497"/>
              <a:gd name="T65" fmla="*/ 1409906 w 1409906"/>
              <a:gd name="T66" fmla="*/ 617497 h 61749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09906" h="617497">
                <a:moveTo>
                  <a:pt x="0" y="605846"/>
                </a:moveTo>
                <a:lnTo>
                  <a:pt x="629214" y="384479"/>
                </a:lnTo>
                <a:lnTo>
                  <a:pt x="990430" y="302923"/>
                </a:lnTo>
                <a:lnTo>
                  <a:pt x="1246776" y="221367"/>
                </a:lnTo>
                <a:lnTo>
                  <a:pt x="1316689" y="116509"/>
                </a:lnTo>
                <a:lnTo>
                  <a:pt x="1409906" y="0"/>
                </a:lnTo>
                <a:lnTo>
                  <a:pt x="1386602" y="128160"/>
                </a:lnTo>
                <a:lnTo>
                  <a:pt x="1351645" y="244669"/>
                </a:lnTo>
                <a:lnTo>
                  <a:pt x="1339993" y="326225"/>
                </a:lnTo>
                <a:lnTo>
                  <a:pt x="1130255" y="407781"/>
                </a:lnTo>
                <a:lnTo>
                  <a:pt x="1048690" y="419432"/>
                </a:lnTo>
                <a:lnTo>
                  <a:pt x="932169" y="477686"/>
                </a:lnTo>
                <a:lnTo>
                  <a:pt x="850604" y="349526"/>
                </a:lnTo>
                <a:lnTo>
                  <a:pt x="734083" y="454384"/>
                </a:lnTo>
                <a:lnTo>
                  <a:pt x="582606" y="500988"/>
                </a:lnTo>
                <a:lnTo>
                  <a:pt x="512693" y="547591"/>
                </a:lnTo>
                <a:lnTo>
                  <a:pt x="302955" y="547591"/>
                </a:lnTo>
                <a:lnTo>
                  <a:pt x="81564" y="617497"/>
                </a:lnTo>
                <a:lnTo>
                  <a:pt x="0" y="605846"/>
                </a:lnTo>
                <a:close/>
              </a:path>
            </a:pathLst>
          </a:custGeom>
          <a:solidFill>
            <a:srgbClr val="EBCE1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 rot="2339168">
            <a:off x="2591991" y="2469357"/>
            <a:ext cx="1940719" cy="751285"/>
          </a:xfrm>
          <a:custGeom>
            <a:avLst/>
            <a:gdLst>
              <a:gd name="T0" fmla="*/ 2587625 w 2586771"/>
              <a:gd name="T1" fmla="*/ 0 h 1001976"/>
              <a:gd name="T2" fmla="*/ 2272914 w 2586771"/>
              <a:gd name="T3" fmla="*/ 0 h 1001976"/>
              <a:gd name="T4" fmla="*/ 2121386 w 2586771"/>
              <a:gd name="T5" fmla="*/ 104830 h 1001976"/>
              <a:gd name="T6" fmla="*/ 1946546 w 2586771"/>
              <a:gd name="T7" fmla="*/ 256253 h 1001976"/>
              <a:gd name="T8" fmla="*/ 1422028 w 2586771"/>
              <a:gd name="T9" fmla="*/ 524152 h 1001976"/>
              <a:gd name="T10" fmla="*/ 769294 w 2586771"/>
              <a:gd name="T11" fmla="*/ 803700 h 1001976"/>
              <a:gd name="T12" fmla="*/ 279743 w 2586771"/>
              <a:gd name="T13" fmla="*/ 978417 h 1001976"/>
              <a:gd name="T14" fmla="*/ 0 w 2586771"/>
              <a:gd name="T15" fmla="*/ 1001713 h 1001976"/>
              <a:gd name="T16" fmla="*/ 268087 w 2586771"/>
              <a:gd name="T17" fmla="*/ 931826 h 1001976"/>
              <a:gd name="T18" fmla="*/ 466239 w 2586771"/>
              <a:gd name="T19" fmla="*/ 873587 h 1001976"/>
              <a:gd name="T20" fmla="*/ 594454 w 2586771"/>
              <a:gd name="T21" fmla="*/ 757109 h 1001976"/>
              <a:gd name="T22" fmla="*/ 699359 w 2586771"/>
              <a:gd name="T23" fmla="*/ 675575 h 1001976"/>
              <a:gd name="T24" fmla="*/ 815918 w 2586771"/>
              <a:gd name="T25" fmla="*/ 617335 h 1001976"/>
              <a:gd name="T26" fmla="*/ 932478 w 2586771"/>
              <a:gd name="T27" fmla="*/ 570744 h 1001976"/>
              <a:gd name="T28" fmla="*/ 990757 w 2586771"/>
              <a:gd name="T29" fmla="*/ 605687 h 1001976"/>
              <a:gd name="T30" fmla="*/ 1235533 w 2586771"/>
              <a:gd name="T31" fmla="*/ 547448 h 1001976"/>
              <a:gd name="T32" fmla="*/ 1317125 w 2586771"/>
              <a:gd name="T33" fmla="*/ 477562 h 1001976"/>
              <a:gd name="T34" fmla="*/ 1433684 w 2586771"/>
              <a:gd name="T35" fmla="*/ 419322 h 1001976"/>
              <a:gd name="T36" fmla="*/ 1526932 w 2586771"/>
              <a:gd name="T37" fmla="*/ 314491 h 1001976"/>
              <a:gd name="T38" fmla="*/ 1748395 w 2586771"/>
              <a:gd name="T39" fmla="*/ 174718 h 1001976"/>
              <a:gd name="T40" fmla="*/ 2016483 w 2586771"/>
              <a:gd name="T41" fmla="*/ 58240 h 1001976"/>
              <a:gd name="T42" fmla="*/ 2226290 w 2586771"/>
              <a:gd name="T43" fmla="*/ 11648 h 1001976"/>
              <a:gd name="T44" fmla="*/ 2587625 w 2586771"/>
              <a:gd name="T45" fmla="*/ 0 h 10019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586771"/>
              <a:gd name="T70" fmla="*/ 0 h 1001976"/>
              <a:gd name="T71" fmla="*/ 2586771 w 2586771"/>
              <a:gd name="T72" fmla="*/ 1001976 h 10019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586771" h="1001976">
                <a:moveTo>
                  <a:pt x="2586771" y="0"/>
                </a:moveTo>
                <a:lnTo>
                  <a:pt x="2272164" y="0"/>
                </a:lnTo>
                <a:lnTo>
                  <a:pt x="2120686" y="104858"/>
                </a:lnTo>
                <a:lnTo>
                  <a:pt x="1945904" y="256320"/>
                </a:lnTo>
                <a:lnTo>
                  <a:pt x="1421559" y="524290"/>
                </a:lnTo>
                <a:lnTo>
                  <a:pt x="769040" y="803911"/>
                </a:lnTo>
                <a:lnTo>
                  <a:pt x="279651" y="978674"/>
                </a:lnTo>
                <a:lnTo>
                  <a:pt x="0" y="1001976"/>
                </a:lnTo>
                <a:lnTo>
                  <a:pt x="267999" y="932071"/>
                </a:lnTo>
                <a:lnTo>
                  <a:pt x="466085" y="873816"/>
                </a:lnTo>
                <a:lnTo>
                  <a:pt x="594258" y="757308"/>
                </a:lnTo>
                <a:lnTo>
                  <a:pt x="699128" y="675752"/>
                </a:lnTo>
                <a:lnTo>
                  <a:pt x="815649" y="617497"/>
                </a:lnTo>
                <a:lnTo>
                  <a:pt x="932170" y="570894"/>
                </a:lnTo>
                <a:lnTo>
                  <a:pt x="990430" y="605846"/>
                </a:lnTo>
                <a:lnTo>
                  <a:pt x="1235125" y="547592"/>
                </a:lnTo>
                <a:lnTo>
                  <a:pt x="1316690" y="477687"/>
                </a:lnTo>
                <a:lnTo>
                  <a:pt x="1433211" y="419432"/>
                </a:lnTo>
                <a:lnTo>
                  <a:pt x="1526428" y="314574"/>
                </a:lnTo>
                <a:lnTo>
                  <a:pt x="1747818" y="174764"/>
                </a:lnTo>
                <a:lnTo>
                  <a:pt x="2015817" y="58255"/>
                </a:lnTo>
                <a:lnTo>
                  <a:pt x="2225555" y="11651"/>
                </a:lnTo>
                <a:lnTo>
                  <a:pt x="2586771" y="0"/>
                </a:lnTo>
                <a:close/>
              </a:path>
            </a:pathLst>
          </a:custGeom>
          <a:solidFill>
            <a:srgbClr val="EBCE1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85004" name="Can 11"/>
          <p:cNvSpPr>
            <a:spLocks noChangeArrowheads="1"/>
          </p:cNvSpPr>
          <p:nvPr/>
        </p:nvSpPr>
        <p:spPr bwMode="auto">
          <a:xfrm rot="4926327">
            <a:off x="6519863" y="2800351"/>
            <a:ext cx="50006" cy="1543050"/>
          </a:xfrm>
          <a:prstGeom prst="can">
            <a:avLst>
              <a:gd name="adj" fmla="val 24571"/>
            </a:avLst>
          </a:prstGeom>
          <a:gradFill rotWithShape="1">
            <a:gsLst>
              <a:gs pos="0">
                <a:schemeClr val="accent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143750" y="3257550"/>
            <a:ext cx="285750" cy="457200"/>
          </a:xfrm>
          <a:prstGeom prst="ellipse">
            <a:avLst/>
          </a:prstGeom>
          <a:gradFill flip="none" rotWithShape="1">
            <a:gsLst>
              <a:gs pos="0">
                <a:srgbClr val="008CB4"/>
              </a:gs>
              <a:gs pos="100000">
                <a:schemeClr val="bg2"/>
              </a:gs>
            </a:gsLst>
            <a:lin ang="5040000" scaled="0"/>
            <a:tileRect/>
          </a:gradFill>
          <a:ln w="57150" cap="flat" cmpd="sng" algn="ctr">
            <a:solidFill>
              <a:schemeClr val="tx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15" name="Can 14"/>
          <p:cNvSpPr/>
          <p:nvPr/>
        </p:nvSpPr>
        <p:spPr bwMode="auto">
          <a:xfrm rot="4580388">
            <a:off x="7351514" y="3341489"/>
            <a:ext cx="125016" cy="228600"/>
          </a:xfrm>
          <a:prstGeom prst="can">
            <a:avLst/>
          </a:prstGeom>
          <a:gradFill flip="none" rotWithShape="1">
            <a:gsLst>
              <a:gs pos="13000">
                <a:srgbClr val="008CB4"/>
              </a:gs>
              <a:gs pos="100000">
                <a:schemeClr val="bg2"/>
              </a:gs>
            </a:gsLst>
            <a:lin ang="0" scaled="1"/>
            <a:tileRect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r="5520000" kx="2700000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86650" y="3314701"/>
            <a:ext cx="227410" cy="279797"/>
          </a:xfrm>
          <a:custGeom>
            <a:avLst/>
            <a:gdLst>
              <a:gd name="connsiteX0" fmla="*/ 59901 w 302464"/>
              <a:gd name="connsiteY0" fmla="*/ 13979 h 373429"/>
              <a:gd name="connsiteX1" fmla="*/ 167724 w 302464"/>
              <a:gd name="connsiteY1" fmla="*/ 25961 h 373429"/>
              <a:gd name="connsiteX2" fmla="*/ 203666 w 302464"/>
              <a:gd name="connsiteY2" fmla="*/ 37943 h 373429"/>
              <a:gd name="connsiteX3" fmla="*/ 227626 w 302464"/>
              <a:gd name="connsiteY3" fmla="*/ 85869 h 373429"/>
              <a:gd name="connsiteX4" fmla="*/ 263567 w 302464"/>
              <a:gd name="connsiteY4" fmla="*/ 133796 h 373429"/>
              <a:gd name="connsiteX5" fmla="*/ 275548 w 302464"/>
              <a:gd name="connsiteY5" fmla="*/ 325502 h 373429"/>
              <a:gd name="connsiteX6" fmla="*/ 227626 w 302464"/>
              <a:gd name="connsiteY6" fmla="*/ 373429 h 373429"/>
              <a:gd name="connsiteX7" fmla="*/ 215646 w 302464"/>
              <a:gd name="connsiteY7" fmla="*/ 337484 h 373429"/>
              <a:gd name="connsiteX8" fmla="*/ 179705 w 302464"/>
              <a:gd name="connsiteY8" fmla="*/ 325502 h 373429"/>
              <a:gd name="connsiteX9" fmla="*/ 119803 w 302464"/>
              <a:gd name="connsiteY9" fmla="*/ 301539 h 373429"/>
              <a:gd name="connsiteX10" fmla="*/ 47921 w 302464"/>
              <a:gd name="connsiteY10" fmla="*/ 277576 h 373429"/>
              <a:gd name="connsiteX11" fmla="*/ 47921 w 302464"/>
              <a:gd name="connsiteY11" fmla="*/ 217667 h 373429"/>
              <a:gd name="connsiteX12" fmla="*/ 11980 w 302464"/>
              <a:gd name="connsiteY12" fmla="*/ 145778 h 373429"/>
              <a:gd name="connsiteX13" fmla="*/ 0 w 302464"/>
              <a:gd name="connsiteY13" fmla="*/ 109833 h 373429"/>
              <a:gd name="connsiteX14" fmla="*/ 59901 w 302464"/>
              <a:gd name="connsiteY14" fmla="*/ 13979 h 37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2464" h="373429">
                <a:moveTo>
                  <a:pt x="59901" y="13979"/>
                </a:moveTo>
                <a:cubicBezTo>
                  <a:pt x="87855" y="0"/>
                  <a:pt x="132054" y="20015"/>
                  <a:pt x="167724" y="25961"/>
                </a:cubicBezTo>
                <a:cubicBezTo>
                  <a:pt x="180181" y="28037"/>
                  <a:pt x="194736" y="29013"/>
                  <a:pt x="203666" y="37943"/>
                </a:cubicBezTo>
                <a:cubicBezTo>
                  <a:pt x="216295" y="50573"/>
                  <a:pt x="217720" y="71008"/>
                  <a:pt x="227626" y="85869"/>
                </a:cubicBezTo>
                <a:cubicBezTo>
                  <a:pt x="288175" y="176704"/>
                  <a:pt x="222602" y="51856"/>
                  <a:pt x="263567" y="133796"/>
                </a:cubicBezTo>
                <a:cubicBezTo>
                  <a:pt x="292401" y="220308"/>
                  <a:pt x="302464" y="217825"/>
                  <a:pt x="275548" y="325502"/>
                </a:cubicBezTo>
                <a:lnTo>
                  <a:pt x="227626" y="373429"/>
                </a:lnTo>
                <a:cubicBezTo>
                  <a:pt x="223633" y="361447"/>
                  <a:pt x="224576" y="346415"/>
                  <a:pt x="215646" y="337484"/>
                </a:cubicBezTo>
                <a:cubicBezTo>
                  <a:pt x="206717" y="328554"/>
                  <a:pt x="191529" y="329937"/>
                  <a:pt x="179705" y="325502"/>
                </a:cubicBezTo>
                <a:cubicBezTo>
                  <a:pt x="159569" y="317950"/>
                  <a:pt x="140014" y="308889"/>
                  <a:pt x="119803" y="301539"/>
                </a:cubicBezTo>
                <a:cubicBezTo>
                  <a:pt x="96067" y="292907"/>
                  <a:pt x="47921" y="302833"/>
                  <a:pt x="47921" y="277576"/>
                </a:cubicBezTo>
                <a:lnTo>
                  <a:pt x="47921" y="217667"/>
                </a:lnTo>
                <a:cubicBezTo>
                  <a:pt x="17809" y="127317"/>
                  <a:pt x="58429" y="238685"/>
                  <a:pt x="11980" y="145778"/>
                </a:cubicBezTo>
                <a:cubicBezTo>
                  <a:pt x="6332" y="134482"/>
                  <a:pt x="3993" y="121815"/>
                  <a:pt x="0" y="109833"/>
                </a:cubicBezTo>
                <a:cubicBezTo>
                  <a:pt x="12680" y="8375"/>
                  <a:pt x="31947" y="27958"/>
                  <a:pt x="59901" y="13979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cxnSp>
        <p:nvCxnSpPr>
          <p:cNvPr id="79888" name="Straight Arrow Connector 15"/>
          <p:cNvCxnSpPr>
            <a:cxnSpLocks noChangeShapeType="1"/>
          </p:cNvCxnSpPr>
          <p:nvPr/>
        </p:nvCxnSpPr>
        <p:spPr bwMode="auto">
          <a:xfrm flipV="1">
            <a:off x="7429500" y="3143250"/>
            <a:ext cx="285750" cy="571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85009" name="Right Triangle 13"/>
          <p:cNvSpPr>
            <a:spLocks noChangeArrowheads="1"/>
          </p:cNvSpPr>
          <p:nvPr/>
        </p:nvSpPr>
        <p:spPr bwMode="auto">
          <a:xfrm rot="10126948">
            <a:off x="5575697" y="3679032"/>
            <a:ext cx="227409" cy="40481"/>
          </a:xfrm>
          <a:prstGeom prst="rtTriangle">
            <a:avLst/>
          </a:prstGeom>
          <a:gradFill rotWithShape="1">
            <a:gsLst>
              <a:gs pos="0">
                <a:srgbClr val="007399"/>
              </a:gs>
              <a:gs pos="100000">
                <a:schemeClr val="bg2"/>
              </a:gs>
            </a:gsLst>
            <a:lin ang="1692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010" name="TextBox 13"/>
          <p:cNvSpPr txBox="1">
            <a:spLocks noChangeArrowheads="1"/>
          </p:cNvSpPr>
          <p:nvPr/>
        </p:nvSpPr>
        <p:spPr bwMode="auto">
          <a:xfrm rot="10800000" flipV="1">
            <a:off x="5372100" y="1925814"/>
            <a:ext cx="216812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g needle at C5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DBBAC1-64BB-8141-A614-74F8FC5DE794}"/>
              </a:ext>
            </a:extLst>
          </p:cNvPr>
          <p:cNvSpPr txBox="1"/>
          <p:nvPr/>
        </p:nvSpPr>
        <p:spPr>
          <a:xfrm>
            <a:off x="3733800" y="127635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205496-22FE-784A-AAEC-4AE2494EEE77}"/>
              </a:ext>
            </a:extLst>
          </p:cNvPr>
          <p:cNvSpPr txBox="1"/>
          <p:nvPr/>
        </p:nvSpPr>
        <p:spPr>
          <a:xfrm>
            <a:off x="2238718" y="3143250"/>
            <a:ext cx="149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ICA</a:t>
            </a:r>
          </a:p>
        </p:txBody>
      </p:sp>
    </p:spTree>
    <p:extLst>
      <p:ext uri="{BB962C8B-B14F-4D97-AF65-F5344CB8AC3E}">
        <p14:creationId xmlns:p14="http://schemas.microsoft.com/office/powerpoint/2010/main" val="271126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descr="Stationery"/>
          <p:cNvSpPr>
            <a:spLocks noChangeArrowheads="1"/>
          </p:cNvSpPr>
          <p:nvPr/>
        </p:nvSpPr>
        <p:spPr bwMode="auto">
          <a:xfrm>
            <a:off x="1143000" y="800100"/>
            <a:ext cx="6743700" cy="38862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reeform 4"/>
          <p:cNvSpPr>
            <a:spLocks noChangeArrowheads="1"/>
          </p:cNvSpPr>
          <p:nvPr/>
        </p:nvSpPr>
        <p:spPr bwMode="auto">
          <a:xfrm rot="2183689">
            <a:off x="747712" y="1795463"/>
            <a:ext cx="6578204" cy="1600200"/>
          </a:xfrm>
          <a:custGeom>
            <a:avLst/>
            <a:gdLst>
              <a:gd name="T0" fmla="*/ 0 w 8770161"/>
              <a:gd name="T1" fmla="*/ 0 h 2477754"/>
              <a:gd name="T2" fmla="*/ 8770161 w 8770161"/>
              <a:gd name="T3" fmla="*/ 2477754 h 2477754"/>
            </a:gdLst>
            <a:ahLst/>
            <a:cxnLst/>
            <a:rect l="T0" t="T1" r="T2" b="T3"/>
            <a:pathLst>
              <a:path w="8770161" h="2477754">
                <a:moveTo>
                  <a:pt x="8492452" y="588369"/>
                </a:moveTo>
                <a:cubicBezTo>
                  <a:pt x="8214743" y="415547"/>
                  <a:pt x="7234024" y="557300"/>
                  <a:pt x="6884460" y="565067"/>
                </a:cubicBezTo>
                <a:cubicBezTo>
                  <a:pt x="6534897" y="572834"/>
                  <a:pt x="6550432" y="615555"/>
                  <a:pt x="6395071" y="634973"/>
                </a:cubicBezTo>
                <a:cubicBezTo>
                  <a:pt x="6239710" y="654391"/>
                  <a:pt x="6119304" y="691285"/>
                  <a:pt x="5952290" y="681576"/>
                </a:cubicBezTo>
                <a:cubicBezTo>
                  <a:pt x="5785276" y="671867"/>
                  <a:pt x="5614378" y="574776"/>
                  <a:pt x="5392988" y="576718"/>
                </a:cubicBezTo>
                <a:cubicBezTo>
                  <a:pt x="5171598" y="578660"/>
                  <a:pt x="4831745" y="667983"/>
                  <a:pt x="4623949" y="693227"/>
                </a:cubicBezTo>
                <a:cubicBezTo>
                  <a:pt x="4416153" y="718471"/>
                  <a:pt x="4146212" y="728180"/>
                  <a:pt x="4146212" y="728180"/>
                </a:cubicBezTo>
                <a:lnTo>
                  <a:pt x="3482041" y="716529"/>
                </a:lnTo>
                <a:cubicBezTo>
                  <a:pt x="3334448" y="714587"/>
                  <a:pt x="3332506" y="741773"/>
                  <a:pt x="3260651" y="716529"/>
                </a:cubicBezTo>
                <a:cubicBezTo>
                  <a:pt x="3188796" y="691285"/>
                  <a:pt x="3132478" y="613612"/>
                  <a:pt x="3050913" y="565067"/>
                </a:cubicBezTo>
                <a:cubicBezTo>
                  <a:pt x="2969348" y="516522"/>
                  <a:pt x="2827581" y="458268"/>
                  <a:pt x="2771262" y="425257"/>
                </a:cubicBezTo>
                <a:cubicBezTo>
                  <a:pt x="2714943" y="392246"/>
                  <a:pt x="2714943" y="413605"/>
                  <a:pt x="2713001" y="367002"/>
                </a:cubicBezTo>
                <a:cubicBezTo>
                  <a:pt x="2711059" y="320399"/>
                  <a:pt x="2732422" y="200007"/>
                  <a:pt x="2759610" y="145636"/>
                </a:cubicBezTo>
                <a:cubicBezTo>
                  <a:pt x="2786798" y="91265"/>
                  <a:pt x="2891667" y="58254"/>
                  <a:pt x="2876131" y="40778"/>
                </a:cubicBezTo>
                <a:cubicBezTo>
                  <a:pt x="2860595" y="23302"/>
                  <a:pt x="2666393" y="40778"/>
                  <a:pt x="2666393" y="40778"/>
                </a:cubicBezTo>
                <a:cubicBezTo>
                  <a:pt x="2623669" y="40778"/>
                  <a:pt x="2643088" y="0"/>
                  <a:pt x="2619784" y="40778"/>
                </a:cubicBezTo>
                <a:cubicBezTo>
                  <a:pt x="2596480" y="81556"/>
                  <a:pt x="2542103" y="200006"/>
                  <a:pt x="2526567" y="285446"/>
                </a:cubicBezTo>
                <a:cubicBezTo>
                  <a:pt x="2511031" y="370886"/>
                  <a:pt x="2479959" y="479627"/>
                  <a:pt x="2526567" y="553416"/>
                </a:cubicBezTo>
                <a:cubicBezTo>
                  <a:pt x="2573175" y="627205"/>
                  <a:pt x="2732421" y="685460"/>
                  <a:pt x="2806218" y="728180"/>
                </a:cubicBezTo>
                <a:cubicBezTo>
                  <a:pt x="2880015" y="770900"/>
                  <a:pt x="3000420" y="798085"/>
                  <a:pt x="2969348" y="809736"/>
                </a:cubicBezTo>
                <a:cubicBezTo>
                  <a:pt x="2938276" y="821387"/>
                  <a:pt x="2761551" y="817503"/>
                  <a:pt x="2619784" y="798085"/>
                </a:cubicBezTo>
                <a:cubicBezTo>
                  <a:pt x="2478017" y="778667"/>
                  <a:pt x="2260510" y="695169"/>
                  <a:pt x="2118743" y="693227"/>
                </a:cubicBezTo>
                <a:cubicBezTo>
                  <a:pt x="1976976" y="691285"/>
                  <a:pt x="1881817" y="718471"/>
                  <a:pt x="1769180" y="786434"/>
                </a:cubicBezTo>
                <a:cubicBezTo>
                  <a:pt x="1656543" y="854398"/>
                  <a:pt x="1522543" y="1000034"/>
                  <a:pt x="1442920" y="1101008"/>
                </a:cubicBezTo>
                <a:cubicBezTo>
                  <a:pt x="1363297" y="1201982"/>
                  <a:pt x="1349704" y="1301015"/>
                  <a:pt x="1291443" y="1392280"/>
                </a:cubicBezTo>
                <a:cubicBezTo>
                  <a:pt x="1233183" y="1483545"/>
                  <a:pt x="1085589" y="1596170"/>
                  <a:pt x="1093357" y="1648599"/>
                </a:cubicBezTo>
                <a:cubicBezTo>
                  <a:pt x="1101125" y="1701028"/>
                  <a:pt x="1283675" y="1702970"/>
                  <a:pt x="1338051" y="1706854"/>
                </a:cubicBezTo>
                <a:cubicBezTo>
                  <a:pt x="1392428" y="1710738"/>
                  <a:pt x="1374949" y="1724330"/>
                  <a:pt x="1419616" y="1671901"/>
                </a:cubicBezTo>
                <a:cubicBezTo>
                  <a:pt x="1464283" y="1619472"/>
                  <a:pt x="1606050" y="1392280"/>
                  <a:pt x="1606050" y="1392280"/>
                </a:cubicBezTo>
                <a:cubicBezTo>
                  <a:pt x="1660427" y="1310724"/>
                  <a:pt x="1685672" y="1231109"/>
                  <a:pt x="1745875" y="1182564"/>
                </a:cubicBezTo>
                <a:cubicBezTo>
                  <a:pt x="1806078" y="1134019"/>
                  <a:pt x="1864339" y="1118484"/>
                  <a:pt x="1967266" y="1101008"/>
                </a:cubicBezTo>
                <a:cubicBezTo>
                  <a:pt x="2070193" y="1083532"/>
                  <a:pt x="2231381" y="1069939"/>
                  <a:pt x="2363438" y="1077706"/>
                </a:cubicBezTo>
                <a:cubicBezTo>
                  <a:pt x="2495495" y="1085473"/>
                  <a:pt x="2633379" y="1135960"/>
                  <a:pt x="2759610" y="1147611"/>
                </a:cubicBezTo>
                <a:cubicBezTo>
                  <a:pt x="2885841" y="1159262"/>
                  <a:pt x="3035376" y="1149553"/>
                  <a:pt x="3120825" y="1147611"/>
                </a:cubicBezTo>
                <a:cubicBezTo>
                  <a:pt x="3206274" y="1145669"/>
                  <a:pt x="3235405" y="1114600"/>
                  <a:pt x="3272303" y="1135960"/>
                </a:cubicBezTo>
                <a:cubicBezTo>
                  <a:pt x="3309201" y="1157320"/>
                  <a:pt x="3371346" y="1234993"/>
                  <a:pt x="3342216" y="1275771"/>
                </a:cubicBezTo>
                <a:cubicBezTo>
                  <a:pt x="3313086" y="1316549"/>
                  <a:pt x="3182970" y="1345676"/>
                  <a:pt x="3097521" y="1380629"/>
                </a:cubicBezTo>
                <a:cubicBezTo>
                  <a:pt x="3012072" y="1415582"/>
                  <a:pt x="2955753" y="1464127"/>
                  <a:pt x="2829522" y="1485487"/>
                </a:cubicBezTo>
                <a:cubicBezTo>
                  <a:pt x="2703291" y="1506847"/>
                  <a:pt x="2483842" y="1471895"/>
                  <a:pt x="2340133" y="1508789"/>
                </a:cubicBezTo>
                <a:cubicBezTo>
                  <a:pt x="2196424" y="1545684"/>
                  <a:pt x="2039121" y="1662192"/>
                  <a:pt x="1967266" y="1706854"/>
                </a:cubicBezTo>
                <a:cubicBezTo>
                  <a:pt x="1895411" y="1751516"/>
                  <a:pt x="1887643" y="1761225"/>
                  <a:pt x="1909005" y="1776759"/>
                </a:cubicBezTo>
                <a:cubicBezTo>
                  <a:pt x="1930367" y="1792293"/>
                  <a:pt x="2035236" y="1807828"/>
                  <a:pt x="2095439" y="1800061"/>
                </a:cubicBezTo>
                <a:cubicBezTo>
                  <a:pt x="2155642" y="1792294"/>
                  <a:pt x="2200308" y="1753457"/>
                  <a:pt x="2270221" y="1730155"/>
                </a:cubicBezTo>
                <a:cubicBezTo>
                  <a:pt x="2340134" y="1706853"/>
                  <a:pt x="2419756" y="1677726"/>
                  <a:pt x="2514915" y="1660250"/>
                </a:cubicBezTo>
                <a:cubicBezTo>
                  <a:pt x="2610074" y="1642774"/>
                  <a:pt x="2761551" y="1631122"/>
                  <a:pt x="2841174" y="1625297"/>
                </a:cubicBezTo>
                <a:cubicBezTo>
                  <a:pt x="2920797" y="1619472"/>
                  <a:pt x="2969348" y="1586461"/>
                  <a:pt x="2992652" y="1625297"/>
                </a:cubicBezTo>
                <a:cubicBezTo>
                  <a:pt x="3015956" y="1664133"/>
                  <a:pt x="2977116" y="1811711"/>
                  <a:pt x="2981000" y="1858315"/>
                </a:cubicBezTo>
                <a:cubicBezTo>
                  <a:pt x="2984884" y="1904919"/>
                  <a:pt x="3004304" y="1883559"/>
                  <a:pt x="3015956" y="1904919"/>
                </a:cubicBezTo>
                <a:cubicBezTo>
                  <a:pt x="3027608" y="1926279"/>
                  <a:pt x="3031493" y="1974824"/>
                  <a:pt x="3050913" y="1986475"/>
                </a:cubicBezTo>
                <a:cubicBezTo>
                  <a:pt x="3070333" y="1998126"/>
                  <a:pt x="3118883" y="1990358"/>
                  <a:pt x="3132477" y="1974824"/>
                </a:cubicBezTo>
                <a:cubicBezTo>
                  <a:pt x="3146071" y="1959290"/>
                  <a:pt x="3151897" y="1926279"/>
                  <a:pt x="3132477" y="1893268"/>
                </a:cubicBezTo>
                <a:cubicBezTo>
                  <a:pt x="3113057" y="1860257"/>
                  <a:pt x="3025666" y="1823362"/>
                  <a:pt x="3015956" y="1776759"/>
                </a:cubicBezTo>
                <a:cubicBezTo>
                  <a:pt x="3006246" y="1730156"/>
                  <a:pt x="3027609" y="1650542"/>
                  <a:pt x="3074217" y="1613647"/>
                </a:cubicBezTo>
                <a:cubicBezTo>
                  <a:pt x="3120826" y="1576753"/>
                  <a:pt x="3237347" y="1596170"/>
                  <a:pt x="3295607" y="1555392"/>
                </a:cubicBezTo>
                <a:cubicBezTo>
                  <a:pt x="3353867" y="1514614"/>
                  <a:pt x="3382998" y="1419465"/>
                  <a:pt x="3423780" y="1368978"/>
                </a:cubicBezTo>
                <a:cubicBezTo>
                  <a:pt x="3464562" y="1318491"/>
                  <a:pt x="3540302" y="1252469"/>
                  <a:pt x="3540302" y="1252469"/>
                </a:cubicBezTo>
                <a:cubicBezTo>
                  <a:pt x="3581084" y="1211691"/>
                  <a:pt x="3608273" y="1147612"/>
                  <a:pt x="3668475" y="1124310"/>
                </a:cubicBezTo>
                <a:cubicBezTo>
                  <a:pt x="3728677" y="1101008"/>
                  <a:pt x="3833546" y="1089357"/>
                  <a:pt x="3901517" y="1112659"/>
                </a:cubicBezTo>
                <a:cubicBezTo>
                  <a:pt x="3969488" y="1135961"/>
                  <a:pt x="4023865" y="1207808"/>
                  <a:pt x="4076299" y="1264120"/>
                </a:cubicBezTo>
                <a:cubicBezTo>
                  <a:pt x="4128734" y="1320433"/>
                  <a:pt x="4198646" y="1394221"/>
                  <a:pt x="4216124" y="1450534"/>
                </a:cubicBezTo>
                <a:cubicBezTo>
                  <a:pt x="4233602" y="1506847"/>
                  <a:pt x="4220008" y="1557334"/>
                  <a:pt x="4181168" y="1601996"/>
                </a:cubicBezTo>
                <a:cubicBezTo>
                  <a:pt x="4142328" y="1646658"/>
                  <a:pt x="4064647" y="1687436"/>
                  <a:pt x="3983082" y="1718505"/>
                </a:cubicBezTo>
                <a:cubicBezTo>
                  <a:pt x="3901517" y="1749574"/>
                  <a:pt x="3839373" y="1743748"/>
                  <a:pt x="3691779" y="1788410"/>
                </a:cubicBezTo>
                <a:cubicBezTo>
                  <a:pt x="3544185" y="1833072"/>
                  <a:pt x="3097521" y="1986475"/>
                  <a:pt x="3097521" y="1986475"/>
                </a:cubicBezTo>
                <a:cubicBezTo>
                  <a:pt x="2946044" y="2036962"/>
                  <a:pt x="2913029" y="2104926"/>
                  <a:pt x="2782914" y="2091333"/>
                </a:cubicBezTo>
                <a:cubicBezTo>
                  <a:pt x="2652799" y="2077740"/>
                  <a:pt x="2466364" y="1957348"/>
                  <a:pt x="2316829" y="1904919"/>
                </a:cubicBezTo>
                <a:cubicBezTo>
                  <a:pt x="2167294" y="1852490"/>
                  <a:pt x="2029410" y="1805886"/>
                  <a:pt x="1885701" y="1776759"/>
                </a:cubicBezTo>
                <a:cubicBezTo>
                  <a:pt x="1741992" y="1747632"/>
                  <a:pt x="1592455" y="1753457"/>
                  <a:pt x="1454572" y="1730155"/>
                </a:cubicBezTo>
                <a:cubicBezTo>
                  <a:pt x="1316689" y="1706853"/>
                  <a:pt x="1223472" y="1658308"/>
                  <a:pt x="1058400" y="1636948"/>
                </a:cubicBezTo>
                <a:cubicBezTo>
                  <a:pt x="893328" y="1615588"/>
                  <a:pt x="627272" y="1607821"/>
                  <a:pt x="464142" y="1601996"/>
                </a:cubicBezTo>
                <a:cubicBezTo>
                  <a:pt x="301012" y="1596171"/>
                  <a:pt x="149535" y="1551509"/>
                  <a:pt x="79622" y="1601996"/>
                </a:cubicBezTo>
                <a:cubicBezTo>
                  <a:pt x="9709" y="1652483"/>
                  <a:pt x="0" y="1838897"/>
                  <a:pt x="44666" y="1904919"/>
                </a:cubicBezTo>
                <a:cubicBezTo>
                  <a:pt x="89332" y="1970941"/>
                  <a:pt x="205854" y="1982592"/>
                  <a:pt x="347621" y="1998126"/>
                </a:cubicBezTo>
                <a:cubicBezTo>
                  <a:pt x="489389" y="2013661"/>
                  <a:pt x="718547" y="1978708"/>
                  <a:pt x="895271" y="1998126"/>
                </a:cubicBezTo>
                <a:cubicBezTo>
                  <a:pt x="1071995" y="2017544"/>
                  <a:pt x="1219588" y="2079681"/>
                  <a:pt x="1407964" y="2114634"/>
                </a:cubicBezTo>
                <a:cubicBezTo>
                  <a:pt x="1596340" y="2149587"/>
                  <a:pt x="1839092" y="2161238"/>
                  <a:pt x="2025526" y="2207842"/>
                </a:cubicBezTo>
                <a:cubicBezTo>
                  <a:pt x="2211960" y="2254446"/>
                  <a:pt x="2386742" y="2349594"/>
                  <a:pt x="2526567" y="2394256"/>
                </a:cubicBezTo>
                <a:cubicBezTo>
                  <a:pt x="2666392" y="2438918"/>
                  <a:pt x="2744074" y="2473870"/>
                  <a:pt x="2864479" y="2475812"/>
                </a:cubicBezTo>
                <a:cubicBezTo>
                  <a:pt x="2984884" y="2477754"/>
                  <a:pt x="3107232" y="2446685"/>
                  <a:pt x="3248999" y="2405907"/>
                </a:cubicBezTo>
                <a:cubicBezTo>
                  <a:pt x="3390766" y="2365129"/>
                  <a:pt x="3513113" y="2316583"/>
                  <a:pt x="3715083" y="2231143"/>
                </a:cubicBezTo>
                <a:cubicBezTo>
                  <a:pt x="3917053" y="2145703"/>
                  <a:pt x="4254965" y="1994242"/>
                  <a:pt x="4460819" y="1893268"/>
                </a:cubicBezTo>
                <a:cubicBezTo>
                  <a:pt x="4666673" y="1792294"/>
                  <a:pt x="4843397" y="1693260"/>
                  <a:pt x="4950208" y="1625297"/>
                </a:cubicBezTo>
                <a:cubicBezTo>
                  <a:pt x="5057019" y="1557334"/>
                  <a:pt x="4979338" y="1512672"/>
                  <a:pt x="5101685" y="1485487"/>
                </a:cubicBezTo>
                <a:cubicBezTo>
                  <a:pt x="5224032" y="1458302"/>
                  <a:pt x="5536698" y="1460243"/>
                  <a:pt x="5684291" y="1462185"/>
                </a:cubicBezTo>
                <a:cubicBezTo>
                  <a:pt x="5831884" y="1464127"/>
                  <a:pt x="5987246" y="1497138"/>
                  <a:pt x="5987246" y="1497138"/>
                </a:cubicBezTo>
                <a:cubicBezTo>
                  <a:pt x="6187274" y="1522382"/>
                  <a:pt x="6562085" y="1596171"/>
                  <a:pt x="6884460" y="1613647"/>
                </a:cubicBezTo>
                <a:cubicBezTo>
                  <a:pt x="7206835" y="1631123"/>
                  <a:pt x="7921498" y="1601996"/>
                  <a:pt x="7921498" y="1601996"/>
                </a:cubicBezTo>
                <a:cubicBezTo>
                  <a:pt x="8199207" y="1600054"/>
                  <a:pt x="8461379" y="1776759"/>
                  <a:pt x="8550712" y="1601996"/>
                </a:cubicBezTo>
                <a:cubicBezTo>
                  <a:pt x="8640045" y="1427233"/>
                  <a:pt x="8770161" y="761191"/>
                  <a:pt x="8492452" y="588369"/>
                </a:cubicBezTo>
                <a:close/>
              </a:path>
            </a:pathLst>
          </a:custGeom>
          <a:gradFill rotWithShape="1">
            <a:gsLst>
              <a:gs pos="0">
                <a:srgbClr val="B23122"/>
              </a:gs>
              <a:gs pos="67999">
                <a:srgbClr val="B23122"/>
              </a:gs>
              <a:gs pos="94000">
                <a:srgbClr val="000514"/>
              </a:gs>
              <a:gs pos="100000">
                <a:srgbClr val="FFFFFF"/>
              </a:gs>
            </a:gsLst>
            <a:lin ang="4440000"/>
          </a:gradFill>
          <a:ln w="57150">
            <a:solidFill>
              <a:srgbClr val="BB8821"/>
            </a:solidFill>
            <a:round/>
            <a:headEnd/>
            <a:tailEnd/>
          </a:ln>
          <a:effectLst>
            <a:outerShdw dist="38100" dir="4380026" rotWithShape="0">
              <a:srgbClr val="00194D">
                <a:alpha val="84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43000" y="2000251"/>
            <a:ext cx="1095718" cy="493706"/>
          </a:xfrm>
          <a:custGeom>
            <a:avLst/>
            <a:gdLst>
              <a:gd name="connsiteX0" fmla="*/ 1487587 w 1689557"/>
              <a:gd name="connsiteY0" fmla="*/ 15534 h 658275"/>
              <a:gd name="connsiteX1" fmla="*/ 1242892 w 1689557"/>
              <a:gd name="connsiteY1" fmla="*/ 225250 h 658275"/>
              <a:gd name="connsiteX2" fmla="*/ 951589 w 1689557"/>
              <a:gd name="connsiteY2" fmla="*/ 388362 h 658275"/>
              <a:gd name="connsiteX3" fmla="*/ 753503 w 1689557"/>
              <a:gd name="connsiteY3" fmla="*/ 493220 h 658275"/>
              <a:gd name="connsiteX4" fmla="*/ 438896 w 1689557"/>
              <a:gd name="connsiteY4" fmla="*/ 493220 h 658275"/>
              <a:gd name="connsiteX5" fmla="*/ 217506 w 1689557"/>
              <a:gd name="connsiteY5" fmla="*/ 353410 h 658275"/>
              <a:gd name="connsiteX6" fmla="*/ 77680 w 1689557"/>
              <a:gd name="connsiteY6" fmla="*/ 295155 h 658275"/>
              <a:gd name="connsiteX7" fmla="*/ 42724 w 1689557"/>
              <a:gd name="connsiteY7" fmla="*/ 423315 h 658275"/>
              <a:gd name="connsiteX8" fmla="*/ 334027 w 1689557"/>
              <a:gd name="connsiteY8" fmla="*/ 563126 h 658275"/>
              <a:gd name="connsiteX9" fmla="*/ 706895 w 1689557"/>
              <a:gd name="connsiteY9" fmla="*/ 656333 h 658275"/>
              <a:gd name="connsiteX10" fmla="*/ 1103067 w 1689557"/>
              <a:gd name="connsiteY10" fmla="*/ 551475 h 658275"/>
              <a:gd name="connsiteX11" fmla="*/ 1452630 w 1689557"/>
              <a:gd name="connsiteY11" fmla="*/ 236901 h 658275"/>
              <a:gd name="connsiteX12" fmla="*/ 1685673 w 1689557"/>
              <a:gd name="connsiteY12" fmla="*/ 38836 h 658275"/>
              <a:gd name="connsiteX13" fmla="*/ 1429326 w 1689557"/>
              <a:gd name="connsiteY13" fmla="*/ 3883 h 65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9557" h="658275">
                <a:moveTo>
                  <a:pt x="1487587" y="15534"/>
                </a:moveTo>
                <a:cubicBezTo>
                  <a:pt x="1409906" y="89323"/>
                  <a:pt x="1332225" y="163112"/>
                  <a:pt x="1242892" y="225250"/>
                </a:cubicBezTo>
                <a:cubicBezTo>
                  <a:pt x="1153559" y="287388"/>
                  <a:pt x="1033154" y="343700"/>
                  <a:pt x="951589" y="388362"/>
                </a:cubicBezTo>
                <a:cubicBezTo>
                  <a:pt x="870024" y="433024"/>
                  <a:pt x="838952" y="475744"/>
                  <a:pt x="753503" y="493220"/>
                </a:cubicBezTo>
                <a:cubicBezTo>
                  <a:pt x="668054" y="510696"/>
                  <a:pt x="528229" y="516522"/>
                  <a:pt x="438896" y="493220"/>
                </a:cubicBezTo>
                <a:cubicBezTo>
                  <a:pt x="349563" y="469918"/>
                  <a:pt x="277709" y="386421"/>
                  <a:pt x="217506" y="353410"/>
                </a:cubicBezTo>
                <a:cubicBezTo>
                  <a:pt x="157303" y="320399"/>
                  <a:pt x="106810" y="283504"/>
                  <a:pt x="77680" y="295155"/>
                </a:cubicBezTo>
                <a:cubicBezTo>
                  <a:pt x="48550" y="306806"/>
                  <a:pt x="0" y="378653"/>
                  <a:pt x="42724" y="423315"/>
                </a:cubicBezTo>
                <a:cubicBezTo>
                  <a:pt x="85448" y="467977"/>
                  <a:pt x="223332" y="524290"/>
                  <a:pt x="334027" y="563126"/>
                </a:cubicBezTo>
                <a:cubicBezTo>
                  <a:pt x="444722" y="601962"/>
                  <a:pt x="578722" y="658275"/>
                  <a:pt x="706895" y="656333"/>
                </a:cubicBezTo>
                <a:cubicBezTo>
                  <a:pt x="835068" y="654391"/>
                  <a:pt x="978778" y="621380"/>
                  <a:pt x="1103067" y="551475"/>
                </a:cubicBezTo>
                <a:cubicBezTo>
                  <a:pt x="1227356" y="481570"/>
                  <a:pt x="1355529" y="322341"/>
                  <a:pt x="1452630" y="236901"/>
                </a:cubicBezTo>
                <a:cubicBezTo>
                  <a:pt x="1549731" y="151461"/>
                  <a:pt x="1689557" y="77672"/>
                  <a:pt x="1685673" y="38836"/>
                </a:cubicBezTo>
                <a:cubicBezTo>
                  <a:pt x="1681789" y="0"/>
                  <a:pt x="1429326" y="3883"/>
                  <a:pt x="1429326" y="3883"/>
                </a:cubicBezTo>
              </a:path>
            </a:pathLst>
          </a:custGeom>
          <a:gradFill flip="none" rotWithShape="1">
            <a:gsLst>
              <a:gs pos="68000">
                <a:srgbClr val="B23122"/>
              </a:gs>
              <a:gs pos="100000">
                <a:srgbClr val="FFFFFF"/>
              </a:gs>
              <a:gs pos="94000">
                <a:schemeClr val="bg2">
                  <a:alpha val="31000"/>
                </a:schemeClr>
              </a:gs>
            </a:gsLst>
            <a:lin ang="4440000" scaled="0"/>
            <a:tileRect/>
          </a:gradFill>
          <a:ln w="38100" cap="flat" cmpd="sng" algn="ctr">
            <a:solidFill>
              <a:srgbClr val="BB8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 rot="2183689">
            <a:off x="1005185" y="1300239"/>
            <a:ext cx="825921" cy="314173"/>
          </a:xfrm>
          <a:custGeom>
            <a:avLst/>
            <a:gdLst>
              <a:gd name="connsiteX0" fmla="*/ 819532 w 1176863"/>
              <a:gd name="connsiteY0" fmla="*/ 89323 h 466035"/>
              <a:gd name="connsiteX1" fmla="*/ 656402 w 1176863"/>
              <a:gd name="connsiteY1" fmla="*/ 159229 h 466035"/>
              <a:gd name="connsiteX2" fmla="*/ 516577 w 1176863"/>
              <a:gd name="connsiteY2" fmla="*/ 217483 h 466035"/>
              <a:gd name="connsiteX3" fmla="*/ 260230 w 1176863"/>
              <a:gd name="connsiteY3" fmla="*/ 182530 h 466035"/>
              <a:gd name="connsiteX4" fmla="*/ 190318 w 1176863"/>
              <a:gd name="connsiteY4" fmla="*/ 66022 h 466035"/>
              <a:gd name="connsiteX5" fmla="*/ 132057 w 1176863"/>
              <a:gd name="connsiteY5" fmla="*/ 7767 h 466035"/>
              <a:gd name="connsiteX6" fmla="*/ 27188 w 1176863"/>
              <a:gd name="connsiteY6" fmla="*/ 42720 h 466035"/>
              <a:gd name="connsiteX7" fmla="*/ 27188 w 1176863"/>
              <a:gd name="connsiteY7" fmla="*/ 264087 h 466035"/>
              <a:gd name="connsiteX8" fmla="*/ 190318 w 1176863"/>
              <a:gd name="connsiteY8" fmla="*/ 368944 h 466035"/>
              <a:gd name="connsiteX9" fmla="*/ 563186 w 1176863"/>
              <a:gd name="connsiteY9" fmla="*/ 462152 h 466035"/>
              <a:gd name="connsiteX10" fmla="*/ 959358 w 1176863"/>
              <a:gd name="connsiteY10" fmla="*/ 345643 h 466035"/>
              <a:gd name="connsiteX11" fmla="*/ 1145791 w 1176863"/>
              <a:gd name="connsiteY11" fmla="*/ 159229 h 466035"/>
              <a:gd name="connsiteX12" fmla="*/ 772924 w 1176863"/>
              <a:gd name="connsiteY12" fmla="*/ 66022 h 46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6863" h="466035">
                <a:moveTo>
                  <a:pt x="819532" y="89323"/>
                </a:moveTo>
                <a:lnTo>
                  <a:pt x="656402" y="159229"/>
                </a:lnTo>
                <a:cubicBezTo>
                  <a:pt x="605910" y="180589"/>
                  <a:pt x="582606" y="213600"/>
                  <a:pt x="516577" y="217483"/>
                </a:cubicBezTo>
                <a:cubicBezTo>
                  <a:pt x="450548" y="221366"/>
                  <a:pt x="314606" y="207773"/>
                  <a:pt x="260230" y="182530"/>
                </a:cubicBezTo>
                <a:cubicBezTo>
                  <a:pt x="205854" y="157287"/>
                  <a:pt x="211680" y="95149"/>
                  <a:pt x="190318" y="66022"/>
                </a:cubicBezTo>
                <a:cubicBezTo>
                  <a:pt x="168956" y="36895"/>
                  <a:pt x="159245" y="11651"/>
                  <a:pt x="132057" y="7767"/>
                </a:cubicBezTo>
                <a:cubicBezTo>
                  <a:pt x="104869" y="3883"/>
                  <a:pt x="44666" y="0"/>
                  <a:pt x="27188" y="42720"/>
                </a:cubicBezTo>
                <a:cubicBezTo>
                  <a:pt x="9710" y="85440"/>
                  <a:pt x="0" y="209716"/>
                  <a:pt x="27188" y="264087"/>
                </a:cubicBezTo>
                <a:cubicBezTo>
                  <a:pt x="54376" y="318458"/>
                  <a:pt x="100985" y="335933"/>
                  <a:pt x="190318" y="368944"/>
                </a:cubicBezTo>
                <a:cubicBezTo>
                  <a:pt x="279651" y="401955"/>
                  <a:pt x="435013" y="466035"/>
                  <a:pt x="563186" y="462152"/>
                </a:cubicBezTo>
                <a:cubicBezTo>
                  <a:pt x="691359" y="458269"/>
                  <a:pt x="862257" y="396130"/>
                  <a:pt x="959358" y="345643"/>
                </a:cubicBezTo>
                <a:cubicBezTo>
                  <a:pt x="1056459" y="295156"/>
                  <a:pt x="1176863" y="205832"/>
                  <a:pt x="1145791" y="159229"/>
                </a:cubicBezTo>
                <a:cubicBezTo>
                  <a:pt x="1114719" y="112626"/>
                  <a:pt x="772924" y="66022"/>
                  <a:pt x="772924" y="66022"/>
                </a:cubicBezTo>
              </a:path>
            </a:pathLst>
          </a:custGeom>
          <a:gradFill flip="none" rotWithShape="1">
            <a:gsLst>
              <a:gs pos="68000">
                <a:srgbClr val="B23122"/>
              </a:gs>
              <a:gs pos="100000">
                <a:srgbClr val="FFFFFF"/>
              </a:gs>
              <a:gs pos="94000">
                <a:schemeClr val="bg2">
                  <a:alpha val="31000"/>
                </a:schemeClr>
              </a:gs>
            </a:gsLst>
            <a:lin ang="4440000" scaled="0"/>
            <a:tileRect/>
          </a:gradFill>
          <a:ln w="38100" cap="flat" cmpd="sng" algn="ctr">
            <a:solidFill>
              <a:srgbClr val="BB88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 rot="2183689">
            <a:off x="2777729" y="2296716"/>
            <a:ext cx="1057275" cy="463153"/>
          </a:xfrm>
          <a:custGeom>
            <a:avLst/>
            <a:gdLst>
              <a:gd name="T0" fmla="*/ 0 w 1409906"/>
              <a:gd name="T1" fmla="*/ 605885 h 617497"/>
              <a:gd name="T2" fmla="*/ 629122 w 1409906"/>
              <a:gd name="T3" fmla="*/ 384504 h 617497"/>
              <a:gd name="T4" fmla="*/ 990285 w 1409906"/>
              <a:gd name="T5" fmla="*/ 302943 h 617497"/>
              <a:gd name="T6" fmla="*/ 1246594 w 1409906"/>
              <a:gd name="T7" fmla="*/ 221381 h 617497"/>
              <a:gd name="T8" fmla="*/ 1316497 w 1409906"/>
              <a:gd name="T9" fmla="*/ 116517 h 617497"/>
              <a:gd name="T10" fmla="*/ 1409700 w 1409906"/>
              <a:gd name="T11" fmla="*/ 0 h 617497"/>
              <a:gd name="T12" fmla="*/ 1386399 w 1409906"/>
              <a:gd name="T13" fmla="*/ 128168 h 617497"/>
              <a:gd name="T14" fmla="*/ 1351448 w 1409906"/>
              <a:gd name="T15" fmla="*/ 244685 h 617497"/>
              <a:gd name="T16" fmla="*/ 1339797 w 1409906"/>
              <a:gd name="T17" fmla="*/ 326246 h 617497"/>
              <a:gd name="T18" fmla="*/ 1130090 w 1409906"/>
              <a:gd name="T19" fmla="*/ 407807 h 617497"/>
              <a:gd name="T20" fmla="*/ 1130090 w 1409906"/>
              <a:gd name="T21" fmla="*/ 407807 h 617497"/>
              <a:gd name="T22" fmla="*/ 1048537 w 1409906"/>
              <a:gd name="T23" fmla="*/ 419459 h 617497"/>
              <a:gd name="T24" fmla="*/ 932033 w 1409906"/>
              <a:gd name="T25" fmla="*/ 477717 h 617497"/>
              <a:gd name="T26" fmla="*/ 850480 w 1409906"/>
              <a:gd name="T27" fmla="*/ 349549 h 617497"/>
              <a:gd name="T28" fmla="*/ 850480 w 1409906"/>
              <a:gd name="T29" fmla="*/ 349549 h 617497"/>
              <a:gd name="T30" fmla="*/ 733976 w 1409906"/>
              <a:gd name="T31" fmla="*/ 454413 h 617497"/>
              <a:gd name="T32" fmla="*/ 582521 w 1409906"/>
              <a:gd name="T33" fmla="*/ 501020 h 617497"/>
              <a:gd name="T34" fmla="*/ 512618 w 1409906"/>
              <a:gd name="T35" fmla="*/ 547626 h 617497"/>
              <a:gd name="T36" fmla="*/ 302911 w 1409906"/>
              <a:gd name="T37" fmla="*/ 547626 h 617497"/>
              <a:gd name="T38" fmla="*/ 81552 w 1409906"/>
              <a:gd name="T39" fmla="*/ 617537 h 617497"/>
              <a:gd name="T40" fmla="*/ 0 w 1409906"/>
              <a:gd name="T41" fmla="*/ 605885 h 61749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09906"/>
              <a:gd name="T64" fmla="*/ 0 h 617497"/>
              <a:gd name="T65" fmla="*/ 1409906 w 1409906"/>
              <a:gd name="T66" fmla="*/ 617497 h 61749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09906" h="617497">
                <a:moveTo>
                  <a:pt x="0" y="605846"/>
                </a:moveTo>
                <a:lnTo>
                  <a:pt x="629214" y="384479"/>
                </a:lnTo>
                <a:lnTo>
                  <a:pt x="990430" y="302923"/>
                </a:lnTo>
                <a:lnTo>
                  <a:pt x="1246776" y="221367"/>
                </a:lnTo>
                <a:lnTo>
                  <a:pt x="1316689" y="116509"/>
                </a:lnTo>
                <a:lnTo>
                  <a:pt x="1409906" y="0"/>
                </a:lnTo>
                <a:lnTo>
                  <a:pt x="1386602" y="128160"/>
                </a:lnTo>
                <a:lnTo>
                  <a:pt x="1351645" y="244669"/>
                </a:lnTo>
                <a:lnTo>
                  <a:pt x="1339993" y="326225"/>
                </a:lnTo>
                <a:lnTo>
                  <a:pt x="1130255" y="407781"/>
                </a:lnTo>
                <a:lnTo>
                  <a:pt x="1048690" y="419432"/>
                </a:lnTo>
                <a:lnTo>
                  <a:pt x="932169" y="477686"/>
                </a:lnTo>
                <a:lnTo>
                  <a:pt x="850604" y="349526"/>
                </a:lnTo>
                <a:lnTo>
                  <a:pt x="734083" y="454384"/>
                </a:lnTo>
                <a:lnTo>
                  <a:pt x="582606" y="500988"/>
                </a:lnTo>
                <a:lnTo>
                  <a:pt x="512693" y="547591"/>
                </a:lnTo>
                <a:lnTo>
                  <a:pt x="302955" y="547591"/>
                </a:lnTo>
                <a:lnTo>
                  <a:pt x="81564" y="617497"/>
                </a:lnTo>
                <a:lnTo>
                  <a:pt x="0" y="605846"/>
                </a:lnTo>
                <a:close/>
              </a:path>
            </a:pathLst>
          </a:custGeom>
          <a:solidFill>
            <a:srgbClr val="EBCE1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 rot="2339168">
            <a:off x="2591991" y="2469357"/>
            <a:ext cx="1940719" cy="751285"/>
          </a:xfrm>
          <a:custGeom>
            <a:avLst/>
            <a:gdLst>
              <a:gd name="T0" fmla="*/ 2587625 w 2586771"/>
              <a:gd name="T1" fmla="*/ 0 h 1001976"/>
              <a:gd name="T2" fmla="*/ 2272914 w 2586771"/>
              <a:gd name="T3" fmla="*/ 0 h 1001976"/>
              <a:gd name="T4" fmla="*/ 2121386 w 2586771"/>
              <a:gd name="T5" fmla="*/ 104830 h 1001976"/>
              <a:gd name="T6" fmla="*/ 1946546 w 2586771"/>
              <a:gd name="T7" fmla="*/ 256253 h 1001976"/>
              <a:gd name="T8" fmla="*/ 1422028 w 2586771"/>
              <a:gd name="T9" fmla="*/ 524152 h 1001976"/>
              <a:gd name="T10" fmla="*/ 769294 w 2586771"/>
              <a:gd name="T11" fmla="*/ 803700 h 1001976"/>
              <a:gd name="T12" fmla="*/ 279743 w 2586771"/>
              <a:gd name="T13" fmla="*/ 978417 h 1001976"/>
              <a:gd name="T14" fmla="*/ 0 w 2586771"/>
              <a:gd name="T15" fmla="*/ 1001713 h 1001976"/>
              <a:gd name="T16" fmla="*/ 268087 w 2586771"/>
              <a:gd name="T17" fmla="*/ 931826 h 1001976"/>
              <a:gd name="T18" fmla="*/ 466239 w 2586771"/>
              <a:gd name="T19" fmla="*/ 873587 h 1001976"/>
              <a:gd name="T20" fmla="*/ 594454 w 2586771"/>
              <a:gd name="T21" fmla="*/ 757109 h 1001976"/>
              <a:gd name="T22" fmla="*/ 699359 w 2586771"/>
              <a:gd name="T23" fmla="*/ 675575 h 1001976"/>
              <a:gd name="T24" fmla="*/ 815918 w 2586771"/>
              <a:gd name="T25" fmla="*/ 617335 h 1001976"/>
              <a:gd name="T26" fmla="*/ 932478 w 2586771"/>
              <a:gd name="T27" fmla="*/ 570744 h 1001976"/>
              <a:gd name="T28" fmla="*/ 990757 w 2586771"/>
              <a:gd name="T29" fmla="*/ 605687 h 1001976"/>
              <a:gd name="T30" fmla="*/ 1235533 w 2586771"/>
              <a:gd name="T31" fmla="*/ 547448 h 1001976"/>
              <a:gd name="T32" fmla="*/ 1317125 w 2586771"/>
              <a:gd name="T33" fmla="*/ 477562 h 1001976"/>
              <a:gd name="T34" fmla="*/ 1433684 w 2586771"/>
              <a:gd name="T35" fmla="*/ 419322 h 1001976"/>
              <a:gd name="T36" fmla="*/ 1526932 w 2586771"/>
              <a:gd name="T37" fmla="*/ 314491 h 1001976"/>
              <a:gd name="T38" fmla="*/ 1748395 w 2586771"/>
              <a:gd name="T39" fmla="*/ 174718 h 1001976"/>
              <a:gd name="T40" fmla="*/ 2016483 w 2586771"/>
              <a:gd name="T41" fmla="*/ 58240 h 1001976"/>
              <a:gd name="T42" fmla="*/ 2226290 w 2586771"/>
              <a:gd name="T43" fmla="*/ 11648 h 1001976"/>
              <a:gd name="T44" fmla="*/ 2587625 w 2586771"/>
              <a:gd name="T45" fmla="*/ 0 h 10019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586771"/>
              <a:gd name="T70" fmla="*/ 0 h 1001976"/>
              <a:gd name="T71" fmla="*/ 2586771 w 2586771"/>
              <a:gd name="T72" fmla="*/ 1001976 h 10019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586771" h="1001976">
                <a:moveTo>
                  <a:pt x="2586771" y="0"/>
                </a:moveTo>
                <a:lnTo>
                  <a:pt x="2272164" y="0"/>
                </a:lnTo>
                <a:lnTo>
                  <a:pt x="2120686" y="104858"/>
                </a:lnTo>
                <a:lnTo>
                  <a:pt x="1945904" y="256320"/>
                </a:lnTo>
                <a:lnTo>
                  <a:pt x="1421559" y="524290"/>
                </a:lnTo>
                <a:lnTo>
                  <a:pt x="769040" y="803911"/>
                </a:lnTo>
                <a:lnTo>
                  <a:pt x="279651" y="978674"/>
                </a:lnTo>
                <a:lnTo>
                  <a:pt x="0" y="1001976"/>
                </a:lnTo>
                <a:lnTo>
                  <a:pt x="267999" y="932071"/>
                </a:lnTo>
                <a:lnTo>
                  <a:pt x="466085" y="873816"/>
                </a:lnTo>
                <a:lnTo>
                  <a:pt x="594258" y="757308"/>
                </a:lnTo>
                <a:lnTo>
                  <a:pt x="699128" y="675752"/>
                </a:lnTo>
                <a:lnTo>
                  <a:pt x="815649" y="617497"/>
                </a:lnTo>
                <a:lnTo>
                  <a:pt x="932170" y="570894"/>
                </a:lnTo>
                <a:lnTo>
                  <a:pt x="990430" y="605846"/>
                </a:lnTo>
                <a:lnTo>
                  <a:pt x="1235125" y="547592"/>
                </a:lnTo>
                <a:lnTo>
                  <a:pt x="1316690" y="477687"/>
                </a:lnTo>
                <a:lnTo>
                  <a:pt x="1433211" y="419432"/>
                </a:lnTo>
                <a:lnTo>
                  <a:pt x="1526428" y="314574"/>
                </a:lnTo>
                <a:lnTo>
                  <a:pt x="1747818" y="174764"/>
                </a:lnTo>
                <a:lnTo>
                  <a:pt x="2015817" y="58255"/>
                </a:lnTo>
                <a:lnTo>
                  <a:pt x="2225555" y="11651"/>
                </a:lnTo>
                <a:lnTo>
                  <a:pt x="2586771" y="0"/>
                </a:lnTo>
                <a:close/>
              </a:path>
            </a:pathLst>
          </a:custGeom>
          <a:solidFill>
            <a:srgbClr val="EBCE1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86028" name="Freeform 20"/>
          <p:cNvSpPr>
            <a:spLocks noChangeArrowheads="1"/>
          </p:cNvSpPr>
          <p:nvPr/>
        </p:nvSpPr>
        <p:spPr bwMode="auto">
          <a:xfrm>
            <a:off x="1147763" y="1177528"/>
            <a:ext cx="507206" cy="403622"/>
          </a:xfrm>
          <a:custGeom>
            <a:avLst/>
            <a:gdLst>
              <a:gd name="T0" fmla="*/ 668939 w 676890"/>
              <a:gd name="T1" fmla="*/ 467700 h 539174"/>
              <a:gd name="T2" fmla="*/ 443985 w 676890"/>
              <a:gd name="T3" fmla="*/ 491085 h 539174"/>
              <a:gd name="T4" fmla="*/ 100636 w 676890"/>
              <a:gd name="T5" fmla="*/ 257235 h 539174"/>
              <a:gd name="T6" fmla="*/ 5925 w 676890"/>
              <a:gd name="T7" fmla="*/ 128618 h 539174"/>
              <a:gd name="T8" fmla="*/ 65118 w 676890"/>
              <a:gd name="T9" fmla="*/ 0 h 539174"/>
              <a:gd name="T10" fmla="*/ 65118 w 676890"/>
              <a:gd name="T11" fmla="*/ 0 h 53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76890"/>
              <a:gd name="T19" fmla="*/ 0 h 539174"/>
              <a:gd name="T20" fmla="*/ 676890 w 676890"/>
              <a:gd name="T21" fmla="*/ 539174 h 5391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76890" h="539174">
                <a:moveTo>
                  <a:pt x="676890" y="479266"/>
                </a:moveTo>
                <a:cubicBezTo>
                  <a:pt x="610998" y="509220"/>
                  <a:pt x="545106" y="539174"/>
                  <a:pt x="449263" y="503229"/>
                </a:cubicBezTo>
                <a:cubicBezTo>
                  <a:pt x="353420" y="467284"/>
                  <a:pt x="175712" y="325501"/>
                  <a:pt x="101833" y="263596"/>
                </a:cubicBezTo>
                <a:cubicBezTo>
                  <a:pt x="27954" y="201691"/>
                  <a:pt x="11980" y="175731"/>
                  <a:pt x="5990" y="131798"/>
                </a:cubicBezTo>
                <a:cubicBezTo>
                  <a:pt x="0" y="87865"/>
                  <a:pt x="65892" y="0"/>
                  <a:pt x="65892" y="0"/>
                </a:cubicBezTo>
              </a:path>
            </a:pathLst>
          </a:custGeom>
          <a:noFill/>
          <a:ln w="38100">
            <a:solidFill>
              <a:srgbClr val="165C35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29" name="Rectangle 6"/>
          <p:cNvSpPr>
            <a:spLocks noChangeArrowheads="1"/>
          </p:cNvSpPr>
          <p:nvPr/>
        </p:nvSpPr>
        <p:spPr bwMode="auto">
          <a:xfrm rot="-1440159">
            <a:off x="7077075" y="2844404"/>
            <a:ext cx="261938" cy="4000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96830F"/>
              </a:gs>
            </a:gsLst>
            <a:lin ang="165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 rot="-1440159" flipH="1" flipV="1">
            <a:off x="7058025" y="3056335"/>
            <a:ext cx="285750" cy="23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31" name="Line 14"/>
          <p:cNvSpPr>
            <a:spLocks noChangeShapeType="1"/>
          </p:cNvSpPr>
          <p:nvPr/>
        </p:nvSpPr>
        <p:spPr bwMode="auto">
          <a:xfrm rot="20159841" flipH="1">
            <a:off x="7167563" y="3130154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32" name="Line 14"/>
          <p:cNvSpPr>
            <a:spLocks noChangeShapeType="1"/>
          </p:cNvSpPr>
          <p:nvPr/>
        </p:nvSpPr>
        <p:spPr bwMode="auto">
          <a:xfrm rot="20159841" flipH="1">
            <a:off x="7119938" y="3099197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33" name="Line 14"/>
          <p:cNvSpPr>
            <a:spLocks noChangeShapeType="1"/>
          </p:cNvSpPr>
          <p:nvPr/>
        </p:nvSpPr>
        <p:spPr bwMode="auto">
          <a:xfrm rot="20159841" flipH="1">
            <a:off x="7177088" y="3187304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34" name="Line 14"/>
          <p:cNvSpPr>
            <a:spLocks noChangeShapeType="1"/>
          </p:cNvSpPr>
          <p:nvPr/>
        </p:nvSpPr>
        <p:spPr bwMode="auto">
          <a:xfrm rot="20159841" flipH="1">
            <a:off x="7060407" y="3008710"/>
            <a:ext cx="240506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35" name="Line 14"/>
          <p:cNvSpPr>
            <a:spLocks noChangeShapeType="1"/>
          </p:cNvSpPr>
          <p:nvPr/>
        </p:nvSpPr>
        <p:spPr bwMode="auto">
          <a:xfrm rot="20159841" flipH="1">
            <a:off x="7005638" y="2958704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36" name="Line 14"/>
          <p:cNvSpPr>
            <a:spLocks noChangeShapeType="1"/>
          </p:cNvSpPr>
          <p:nvPr/>
        </p:nvSpPr>
        <p:spPr bwMode="auto">
          <a:xfrm rot="20159841" flipH="1">
            <a:off x="6996113" y="2901554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Freeform 55"/>
          <p:cNvSpPr>
            <a:spLocks noChangeArrowheads="1"/>
          </p:cNvSpPr>
          <p:nvPr/>
        </p:nvSpPr>
        <p:spPr bwMode="auto">
          <a:xfrm rot="-2599264">
            <a:off x="6384131" y="2356248"/>
            <a:ext cx="504825" cy="777478"/>
          </a:xfrm>
          <a:custGeom>
            <a:avLst/>
            <a:gdLst>
              <a:gd name="T0" fmla="*/ 638924 w 671938"/>
              <a:gd name="T1" fmla="*/ 1036928 h 1036928"/>
              <a:gd name="T2" fmla="*/ 627272 w 671938"/>
              <a:gd name="T3" fmla="*/ 803910 h 1036928"/>
              <a:gd name="T4" fmla="*/ 370925 w 671938"/>
              <a:gd name="T5" fmla="*/ 629147 h 1036928"/>
              <a:gd name="T6" fmla="*/ 56318 w 671938"/>
              <a:gd name="T7" fmla="*/ 454384 h 1036928"/>
              <a:gd name="T8" fmla="*/ 33014 w 671938"/>
              <a:gd name="T9" fmla="*/ 0 h 1036928"/>
              <a:gd name="T10" fmla="*/ 33014 w 671938"/>
              <a:gd name="T11" fmla="*/ 0 h 1036928"/>
              <a:gd name="T12" fmla="*/ 33014 w 671938"/>
              <a:gd name="T13" fmla="*/ 0 h 10369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1938"/>
              <a:gd name="T22" fmla="*/ 0 h 1036928"/>
              <a:gd name="T23" fmla="*/ 671938 w 671938"/>
              <a:gd name="T24" fmla="*/ 1036928 h 10369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1938" h="1036928">
                <a:moveTo>
                  <a:pt x="638924" y="1036928"/>
                </a:moveTo>
                <a:cubicBezTo>
                  <a:pt x="655431" y="954400"/>
                  <a:pt x="671938" y="871873"/>
                  <a:pt x="627272" y="803910"/>
                </a:cubicBezTo>
                <a:cubicBezTo>
                  <a:pt x="582606" y="735947"/>
                  <a:pt x="466084" y="687401"/>
                  <a:pt x="370925" y="629147"/>
                </a:cubicBezTo>
                <a:cubicBezTo>
                  <a:pt x="275766" y="570893"/>
                  <a:pt x="112637" y="559242"/>
                  <a:pt x="56318" y="454384"/>
                </a:cubicBezTo>
                <a:cubicBezTo>
                  <a:pt x="0" y="349526"/>
                  <a:pt x="33014" y="0"/>
                  <a:pt x="33014" y="0"/>
                </a:cubicBezTo>
              </a:path>
            </a:pathLst>
          </a:custGeom>
          <a:noFill/>
          <a:ln w="107950" cmpd="tri">
            <a:solidFill>
              <a:srgbClr val="DAFFFF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86038" name="AutoShape 11"/>
          <p:cNvSpPr>
            <a:spLocks noChangeArrowheads="1"/>
          </p:cNvSpPr>
          <p:nvPr/>
        </p:nvSpPr>
        <p:spPr bwMode="auto">
          <a:xfrm rot="-2599264">
            <a:off x="5928122" y="2299097"/>
            <a:ext cx="285750" cy="400050"/>
          </a:xfrm>
          <a:prstGeom prst="can">
            <a:avLst>
              <a:gd name="adj" fmla="val 29167"/>
            </a:avLst>
          </a:prstGeom>
          <a:gradFill rotWithShape="1">
            <a:gsLst>
              <a:gs pos="0">
                <a:srgbClr val="76762F"/>
              </a:gs>
              <a:gs pos="50000">
                <a:srgbClr val="FFFF66"/>
              </a:gs>
              <a:gs pos="100000">
                <a:srgbClr val="7676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39" name="Line 12"/>
          <p:cNvSpPr>
            <a:spLocks noChangeShapeType="1"/>
          </p:cNvSpPr>
          <p:nvPr/>
        </p:nvSpPr>
        <p:spPr bwMode="auto">
          <a:xfrm rot="13600736" flipH="1">
            <a:off x="6012656" y="2389585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40" name="Line 13"/>
          <p:cNvSpPr>
            <a:spLocks noChangeShapeType="1"/>
          </p:cNvSpPr>
          <p:nvPr/>
        </p:nvSpPr>
        <p:spPr bwMode="auto">
          <a:xfrm rot="13600736" flipH="1">
            <a:off x="5956697" y="2556272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41" name="Line 14"/>
          <p:cNvSpPr>
            <a:spLocks noChangeShapeType="1"/>
          </p:cNvSpPr>
          <p:nvPr/>
        </p:nvSpPr>
        <p:spPr bwMode="auto">
          <a:xfrm rot="13600736" flipH="1">
            <a:off x="5870972" y="2556272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42" name="Line 15"/>
          <p:cNvSpPr>
            <a:spLocks noChangeShapeType="1"/>
          </p:cNvSpPr>
          <p:nvPr/>
        </p:nvSpPr>
        <p:spPr bwMode="auto">
          <a:xfrm rot="13600736" flipH="1">
            <a:off x="5898356" y="2582466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43" name="Line 16"/>
          <p:cNvSpPr>
            <a:spLocks noChangeShapeType="1"/>
          </p:cNvSpPr>
          <p:nvPr/>
        </p:nvSpPr>
        <p:spPr bwMode="auto">
          <a:xfrm rot="13600736" flipH="1">
            <a:off x="5988844" y="2468166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44" name="Line 17"/>
          <p:cNvSpPr>
            <a:spLocks noChangeShapeType="1"/>
          </p:cNvSpPr>
          <p:nvPr/>
        </p:nvSpPr>
        <p:spPr bwMode="auto">
          <a:xfrm rot="13600736" flipH="1">
            <a:off x="6013847" y="2556272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Oval 63"/>
          <p:cNvSpPr/>
          <p:nvPr/>
        </p:nvSpPr>
        <p:spPr bwMode="auto">
          <a:xfrm rot="19000736">
            <a:off x="6042422" y="2470547"/>
            <a:ext cx="114300" cy="1143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86046" name="Rectangle 64"/>
          <p:cNvSpPr>
            <a:spLocks noChangeArrowheads="1"/>
          </p:cNvSpPr>
          <p:nvPr/>
        </p:nvSpPr>
        <p:spPr bwMode="auto">
          <a:xfrm rot="-2336089">
            <a:off x="6113860" y="2449116"/>
            <a:ext cx="173831" cy="55959"/>
          </a:xfrm>
          <a:prstGeom prst="rect">
            <a:avLst/>
          </a:prstGeom>
          <a:solidFill>
            <a:srgbClr val="00248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47" name="Freeform 36"/>
          <p:cNvSpPr>
            <a:spLocks noChangeArrowheads="1"/>
          </p:cNvSpPr>
          <p:nvPr/>
        </p:nvSpPr>
        <p:spPr bwMode="auto">
          <a:xfrm>
            <a:off x="4743451" y="3048000"/>
            <a:ext cx="2432447" cy="666750"/>
          </a:xfrm>
          <a:custGeom>
            <a:avLst/>
            <a:gdLst>
              <a:gd name="T0" fmla="*/ 564892 w 3194622"/>
              <a:gd name="T1" fmla="*/ 388695 h 844688"/>
              <a:gd name="T2" fmla="*/ 1699400 w 3194622"/>
              <a:gd name="T3" fmla="*/ 886832 h 844688"/>
              <a:gd name="T4" fmla="*/ 3358605 w 3194622"/>
              <a:gd name="T5" fmla="*/ 94344 h 844688"/>
              <a:gd name="T6" fmla="*/ 3656415 w 3194622"/>
              <a:gd name="T7" fmla="*/ 569838 h 844688"/>
              <a:gd name="T8" fmla="*/ 1968844 w 3194622"/>
              <a:gd name="T9" fmla="*/ 1543460 h 844688"/>
              <a:gd name="T10" fmla="*/ 692524 w 3194622"/>
              <a:gd name="T11" fmla="*/ 1158541 h 844688"/>
              <a:gd name="T12" fmla="*/ 68543 w 3194622"/>
              <a:gd name="T13" fmla="*/ 411336 h 844688"/>
              <a:gd name="T14" fmla="*/ 281263 w 3194622"/>
              <a:gd name="T15" fmla="*/ 3774 h 844688"/>
              <a:gd name="T16" fmla="*/ 564892 w 3194622"/>
              <a:gd name="T17" fmla="*/ 388695 h 8446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94622"/>
              <a:gd name="T28" fmla="*/ 0 h 844688"/>
              <a:gd name="T29" fmla="*/ 3194622 w 3194622"/>
              <a:gd name="T30" fmla="*/ 844688 h 8446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94622" h="844688">
                <a:moveTo>
                  <a:pt x="464142" y="200007"/>
                </a:moveTo>
                <a:cubicBezTo>
                  <a:pt x="658344" y="275738"/>
                  <a:pt x="1013734" y="481570"/>
                  <a:pt x="1396312" y="456326"/>
                </a:cubicBezTo>
                <a:cubicBezTo>
                  <a:pt x="1778890" y="431082"/>
                  <a:pt x="2491611" y="75730"/>
                  <a:pt x="2759609" y="48545"/>
                </a:cubicBezTo>
                <a:cubicBezTo>
                  <a:pt x="3027607" y="21360"/>
                  <a:pt x="3194622" y="168938"/>
                  <a:pt x="3004304" y="293214"/>
                </a:cubicBezTo>
                <a:cubicBezTo>
                  <a:pt x="2813986" y="417490"/>
                  <a:pt x="2023584" y="743714"/>
                  <a:pt x="1617702" y="794201"/>
                </a:cubicBezTo>
                <a:cubicBezTo>
                  <a:pt x="1211820" y="844688"/>
                  <a:pt x="829242" y="693228"/>
                  <a:pt x="569011" y="596137"/>
                </a:cubicBezTo>
                <a:cubicBezTo>
                  <a:pt x="308780" y="499046"/>
                  <a:pt x="112636" y="310689"/>
                  <a:pt x="56318" y="211657"/>
                </a:cubicBezTo>
                <a:cubicBezTo>
                  <a:pt x="0" y="112625"/>
                  <a:pt x="163129" y="3884"/>
                  <a:pt x="231100" y="1942"/>
                </a:cubicBezTo>
                <a:cubicBezTo>
                  <a:pt x="299071" y="0"/>
                  <a:pt x="269940" y="124276"/>
                  <a:pt x="464142" y="200007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49001">
                <a:srgbClr val="BDBF4D"/>
              </a:gs>
              <a:gs pos="100000">
                <a:srgbClr val="BDBF4D"/>
              </a:gs>
            </a:gsLst>
            <a:lin ang="4680000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48" name="Can 38"/>
          <p:cNvSpPr>
            <a:spLocks noChangeArrowheads="1"/>
          </p:cNvSpPr>
          <p:nvPr/>
        </p:nvSpPr>
        <p:spPr bwMode="auto">
          <a:xfrm rot="-7128497">
            <a:off x="6841927" y="2999780"/>
            <a:ext cx="342900" cy="246459"/>
          </a:xfrm>
          <a:prstGeom prst="can">
            <a:avLst>
              <a:gd name="adj" fmla="val 18986"/>
            </a:avLst>
          </a:prstGeom>
          <a:solidFill>
            <a:srgbClr val="746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4919662" y="3048001"/>
            <a:ext cx="1928813" cy="365522"/>
          </a:xfrm>
          <a:custGeom>
            <a:avLst/>
            <a:gdLst>
              <a:gd name="connsiteX0" fmla="*/ 0 w 2571750"/>
              <a:gd name="connsiteY0" fmla="*/ 6350 h 486833"/>
              <a:gd name="connsiteX1" fmla="*/ 158750 w 2571750"/>
              <a:gd name="connsiteY1" fmla="*/ 165100 h 486833"/>
              <a:gd name="connsiteX2" fmla="*/ 450850 w 2571750"/>
              <a:gd name="connsiteY2" fmla="*/ 298450 h 486833"/>
              <a:gd name="connsiteX3" fmla="*/ 704850 w 2571750"/>
              <a:gd name="connsiteY3" fmla="*/ 412750 h 486833"/>
              <a:gd name="connsiteX4" fmla="*/ 1073150 w 2571750"/>
              <a:gd name="connsiteY4" fmla="*/ 482600 h 486833"/>
              <a:gd name="connsiteX5" fmla="*/ 1346200 w 2571750"/>
              <a:gd name="connsiteY5" fmla="*/ 438150 h 486833"/>
              <a:gd name="connsiteX6" fmla="*/ 1879600 w 2571750"/>
              <a:gd name="connsiteY6" fmla="*/ 279400 h 486833"/>
              <a:gd name="connsiteX7" fmla="*/ 2393950 w 2571750"/>
              <a:gd name="connsiteY7" fmla="*/ 69850 h 486833"/>
              <a:gd name="connsiteX8" fmla="*/ 2571750 w 2571750"/>
              <a:gd name="connsiteY8" fmla="*/ 0 h 48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750" h="486833">
                <a:moveTo>
                  <a:pt x="0" y="6350"/>
                </a:moveTo>
                <a:cubicBezTo>
                  <a:pt x="41804" y="61383"/>
                  <a:pt x="83608" y="116417"/>
                  <a:pt x="158750" y="165100"/>
                </a:cubicBezTo>
                <a:cubicBezTo>
                  <a:pt x="233892" y="213783"/>
                  <a:pt x="450850" y="298450"/>
                  <a:pt x="450850" y="298450"/>
                </a:cubicBezTo>
                <a:cubicBezTo>
                  <a:pt x="541867" y="339725"/>
                  <a:pt x="601133" y="382058"/>
                  <a:pt x="704850" y="412750"/>
                </a:cubicBezTo>
                <a:cubicBezTo>
                  <a:pt x="808567" y="443442"/>
                  <a:pt x="966259" y="478367"/>
                  <a:pt x="1073150" y="482600"/>
                </a:cubicBezTo>
                <a:cubicBezTo>
                  <a:pt x="1180041" y="486833"/>
                  <a:pt x="1211792" y="472017"/>
                  <a:pt x="1346200" y="438150"/>
                </a:cubicBezTo>
                <a:cubicBezTo>
                  <a:pt x="1480608" y="404283"/>
                  <a:pt x="1704975" y="340783"/>
                  <a:pt x="1879600" y="279400"/>
                </a:cubicBezTo>
                <a:cubicBezTo>
                  <a:pt x="2054225" y="218017"/>
                  <a:pt x="2278592" y="116417"/>
                  <a:pt x="2393950" y="69850"/>
                </a:cubicBezTo>
                <a:cubicBezTo>
                  <a:pt x="2509308" y="23283"/>
                  <a:pt x="2571750" y="0"/>
                  <a:pt x="2571750" y="0"/>
                </a:cubicBezTo>
              </a:path>
            </a:pathLst>
          </a:cu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6" charset="0"/>
            </a:endParaRPr>
          </a:p>
        </p:txBody>
      </p:sp>
      <p:sp>
        <p:nvSpPr>
          <p:cNvPr id="86050" name="Freeform 42"/>
          <p:cNvSpPr>
            <a:spLocks noChangeArrowheads="1"/>
          </p:cNvSpPr>
          <p:nvPr/>
        </p:nvSpPr>
        <p:spPr bwMode="auto">
          <a:xfrm>
            <a:off x="4780360" y="3049191"/>
            <a:ext cx="148828" cy="132159"/>
          </a:xfrm>
          <a:custGeom>
            <a:avLst/>
            <a:gdLst>
              <a:gd name="T0" fmla="*/ 2048 w 198967"/>
              <a:gd name="T1" fmla="*/ 182138 h 175683"/>
              <a:gd name="T2" fmla="*/ 14351 w 198967"/>
              <a:gd name="T3" fmla="*/ 89970 h 175683"/>
              <a:gd name="T4" fmla="*/ 88150 w 198967"/>
              <a:gd name="T5" fmla="*/ 43888 h 175683"/>
              <a:gd name="T6" fmla="*/ 168100 w 198967"/>
              <a:gd name="T7" fmla="*/ 4389 h 175683"/>
              <a:gd name="T8" fmla="*/ 192699 w 198967"/>
              <a:gd name="T9" fmla="*/ 17555 h 1756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8967"/>
              <a:gd name="T16" fmla="*/ 0 h 175683"/>
              <a:gd name="T17" fmla="*/ 198967 w 198967"/>
              <a:gd name="T18" fmla="*/ 175683 h 1756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8967" h="175683">
                <a:moveTo>
                  <a:pt x="2117" y="175683"/>
                </a:moveTo>
                <a:cubicBezTo>
                  <a:pt x="1058" y="142345"/>
                  <a:pt x="0" y="109008"/>
                  <a:pt x="14817" y="86783"/>
                </a:cubicBezTo>
                <a:cubicBezTo>
                  <a:pt x="29634" y="64558"/>
                  <a:pt x="64559" y="56091"/>
                  <a:pt x="91017" y="42333"/>
                </a:cubicBezTo>
                <a:cubicBezTo>
                  <a:pt x="117475" y="28575"/>
                  <a:pt x="155575" y="8466"/>
                  <a:pt x="173567" y="4233"/>
                </a:cubicBezTo>
                <a:cubicBezTo>
                  <a:pt x="191559" y="0"/>
                  <a:pt x="198967" y="16933"/>
                  <a:pt x="198967" y="16933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51" name="Freeform 45"/>
          <p:cNvSpPr>
            <a:spLocks noChangeArrowheads="1"/>
          </p:cNvSpPr>
          <p:nvPr/>
        </p:nvSpPr>
        <p:spPr bwMode="auto">
          <a:xfrm>
            <a:off x="2009775" y="1282303"/>
            <a:ext cx="2590800" cy="1613297"/>
          </a:xfrm>
          <a:custGeom>
            <a:avLst/>
            <a:gdLst>
              <a:gd name="T0" fmla="*/ 0 w 3454400"/>
              <a:gd name="T1" fmla="*/ 169837 h 2150533"/>
              <a:gd name="T2" fmla="*/ 609600 w 3454400"/>
              <a:gd name="T3" fmla="*/ 29717 h 2150533"/>
              <a:gd name="T4" fmla="*/ 927100 w 3454400"/>
              <a:gd name="T5" fmla="*/ 144361 h 2150533"/>
              <a:gd name="T6" fmla="*/ 1917700 w 3454400"/>
              <a:gd name="T7" fmla="*/ 895875 h 2150533"/>
              <a:gd name="T8" fmla="*/ 2743200 w 3454400"/>
              <a:gd name="T9" fmla="*/ 1558232 h 2150533"/>
              <a:gd name="T10" fmla="*/ 3302000 w 3454400"/>
              <a:gd name="T11" fmla="*/ 2054997 h 2150533"/>
              <a:gd name="T12" fmla="*/ 3454400 w 3454400"/>
              <a:gd name="T13" fmla="*/ 2156893 h 2150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54400"/>
              <a:gd name="T22" fmla="*/ 0 h 2150533"/>
              <a:gd name="T23" fmla="*/ 3454400 w 3454400"/>
              <a:gd name="T24" fmla="*/ 2150533 h 21505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54400" h="2150533">
                <a:moveTo>
                  <a:pt x="0" y="169333"/>
                </a:moveTo>
                <a:cubicBezTo>
                  <a:pt x="227541" y="101599"/>
                  <a:pt x="455083" y="33866"/>
                  <a:pt x="609600" y="29633"/>
                </a:cubicBezTo>
                <a:cubicBezTo>
                  <a:pt x="764117" y="25400"/>
                  <a:pt x="709083" y="0"/>
                  <a:pt x="927100" y="143933"/>
                </a:cubicBezTo>
                <a:cubicBezTo>
                  <a:pt x="1145117" y="287866"/>
                  <a:pt x="1615017" y="658283"/>
                  <a:pt x="1917700" y="893233"/>
                </a:cubicBezTo>
                <a:cubicBezTo>
                  <a:pt x="2220383" y="1128183"/>
                  <a:pt x="2512483" y="1361016"/>
                  <a:pt x="2743200" y="1553633"/>
                </a:cubicBezTo>
                <a:cubicBezTo>
                  <a:pt x="2973917" y="1746250"/>
                  <a:pt x="3183467" y="1949450"/>
                  <a:pt x="3302000" y="2048933"/>
                </a:cubicBezTo>
                <a:cubicBezTo>
                  <a:pt x="3420533" y="2148416"/>
                  <a:pt x="3454400" y="2150533"/>
                  <a:pt x="3454400" y="2150533"/>
                </a:cubicBezTo>
              </a:path>
            </a:pathLst>
          </a:custGeom>
          <a:noFill/>
          <a:ln w="57150">
            <a:solidFill>
              <a:srgbClr val="7469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0932" name="Straight Connector 48"/>
          <p:cNvCxnSpPr>
            <a:cxnSpLocks noChangeShapeType="1"/>
            <a:endCxn id="86030" idx="0"/>
          </p:cNvCxnSpPr>
          <p:nvPr/>
        </p:nvCxnSpPr>
        <p:spPr bwMode="auto">
          <a:xfrm rot="10800000" flipV="1">
            <a:off x="7331869" y="2628900"/>
            <a:ext cx="669131" cy="372666"/>
          </a:xfrm>
          <a:prstGeom prst="line">
            <a:avLst/>
          </a:prstGeom>
          <a:noFill/>
          <a:ln w="57150">
            <a:solidFill>
              <a:srgbClr val="DAFFFF"/>
            </a:solidFill>
            <a:round/>
            <a:headEnd/>
            <a:tailEnd/>
          </a:ln>
        </p:spPr>
      </p:cxnSp>
      <p:cxnSp>
        <p:nvCxnSpPr>
          <p:cNvPr id="80933" name="Straight Connector 37"/>
          <p:cNvCxnSpPr>
            <a:cxnSpLocks noChangeShapeType="1"/>
            <a:stCxn id="86051" idx="6"/>
          </p:cNvCxnSpPr>
          <p:nvPr/>
        </p:nvCxnSpPr>
        <p:spPr bwMode="auto">
          <a:xfrm>
            <a:off x="4600575" y="2895600"/>
            <a:ext cx="200025" cy="190500"/>
          </a:xfrm>
          <a:prstGeom prst="line">
            <a:avLst/>
          </a:prstGeom>
          <a:noFill/>
          <a:ln w="57150">
            <a:solidFill>
              <a:srgbClr val="DAFFFF"/>
            </a:solidFill>
            <a:round/>
            <a:headEnd/>
            <a:tailEnd/>
          </a:ln>
        </p:spPr>
      </p:cxnSp>
      <p:sp>
        <p:nvSpPr>
          <p:cNvPr id="86054" name="TextBox 34"/>
          <p:cNvSpPr txBox="1">
            <a:spLocks noChangeArrowheads="1"/>
          </p:cNvSpPr>
          <p:nvPr/>
        </p:nvSpPr>
        <p:spPr bwMode="auto">
          <a:xfrm flipH="1">
            <a:off x="1764591" y="112782"/>
            <a:ext cx="61096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 wire into ECA for support and then advance sheath into CCA</a:t>
            </a:r>
          </a:p>
        </p:txBody>
      </p:sp>
    </p:spTree>
    <p:extLst>
      <p:ext uri="{BB962C8B-B14F-4D97-AF65-F5344CB8AC3E}">
        <p14:creationId xmlns:p14="http://schemas.microsoft.com/office/powerpoint/2010/main" val="229758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b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t="-109813" r="47777" b="-1407"/>
          <a:stretch/>
        </p:blipFill>
        <p:spPr>
          <a:xfrm>
            <a:off x="1143000" y="-2839960"/>
            <a:ext cx="3848100" cy="5457005"/>
          </a:xfrm>
        </p:spPr>
      </p:pic>
      <p:pic>
        <p:nvPicPr>
          <p:cNvPr id="8" name="Content Placeholder 7" descr="ab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52194" t="-875" b="-109815"/>
          <a:stretch/>
        </p:blipFill>
        <p:spPr>
          <a:xfrm>
            <a:off x="4143214" y="2542784"/>
            <a:ext cx="3857786" cy="5458968"/>
          </a:xfrm>
        </p:spPr>
      </p:pic>
      <p:sp>
        <p:nvSpPr>
          <p:cNvPr id="4" name="TextBox 3"/>
          <p:cNvSpPr txBox="1"/>
          <p:nvPr/>
        </p:nvSpPr>
        <p:spPr>
          <a:xfrm>
            <a:off x="5029200" y="685801"/>
            <a:ext cx="257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98847" algn="l"/>
              </a:tabLst>
            </a:pPr>
            <a:r>
              <a:rPr lang="en-US" dirty="0"/>
              <a:t>Ultrasound for localization at C 5 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3051" y="3371851"/>
            <a:ext cx="2743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10 cm 6 </a:t>
            </a:r>
            <a:r>
              <a:rPr lang="en-US" sz="1500" dirty="0" err="1"/>
              <a:t>fr</a:t>
            </a:r>
            <a:r>
              <a:rPr lang="en-US" sz="1500" dirty="0"/>
              <a:t> SHEATH in position</a:t>
            </a:r>
          </a:p>
          <a:p>
            <a:r>
              <a:rPr lang="en-US" sz="1500" dirty="0"/>
              <a:t>At the common carotid and passed to the internal carotid</a:t>
            </a:r>
          </a:p>
          <a:p>
            <a:r>
              <a:rPr lang="en-US" sz="1500" dirty="0"/>
              <a:t>-3,000 Heparin 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28528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re Carotid 1.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624" t="1283" r="52173" b="67923"/>
          <a:stretch/>
        </p:blipFill>
        <p:spPr>
          <a:xfrm>
            <a:off x="1295400" y="895349"/>
            <a:ext cx="3124200" cy="2971801"/>
          </a:xfrm>
        </p:spPr>
      </p:pic>
      <p:pic>
        <p:nvPicPr>
          <p:cNvPr id="6" name="Content Placeholder 5" descr="Figre Carotid 1..png"/>
          <p:cNvPicPr>
            <a:picLocks noGrp="1"/>
          </p:cNvPicPr>
          <p:nvPr>
            <p:ph sz="half" idx="2"/>
          </p:nvPr>
        </p:nvPicPr>
        <p:blipFill rotWithShape="1">
          <a:blip r:embed="rId2" cstate="print"/>
          <a:srcRect l="51484" t="1283" r="2874" b="67923"/>
          <a:stretch/>
        </p:blipFill>
        <p:spPr>
          <a:xfrm>
            <a:off x="4952999" y="895349"/>
            <a:ext cx="2874479" cy="2971801"/>
          </a:xfrm>
        </p:spPr>
      </p:pic>
      <p:sp>
        <p:nvSpPr>
          <p:cNvPr id="4" name="TextBox 3"/>
          <p:cNvSpPr txBox="1"/>
          <p:nvPr/>
        </p:nvSpPr>
        <p:spPr>
          <a:xfrm>
            <a:off x="2209800" y="4055848"/>
            <a:ext cx="561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TOTAL OCCLUSION Lt.  M 1  DISTAL TO  LENTICULO STRIATES</a:t>
            </a:r>
          </a:p>
          <a:p>
            <a:r>
              <a:rPr lang="en-US" sz="1600" b="1" dirty="0"/>
              <a:t>COLLATERAL VESSELS INTACT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A49C12-D56A-4B47-B5B6-8053A6888118}"/>
              </a:ext>
            </a:extLst>
          </p:cNvPr>
          <p:cNvSpPr txBox="1"/>
          <p:nvPr/>
        </p:nvSpPr>
        <p:spPr>
          <a:xfrm>
            <a:off x="2971800" y="37070"/>
            <a:ext cx="5617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LEFT CAROTID INJECTION </a:t>
            </a:r>
          </a:p>
        </p:txBody>
      </p:sp>
    </p:spTree>
    <p:extLst>
      <p:ext uri="{BB962C8B-B14F-4D97-AF65-F5344CB8AC3E}">
        <p14:creationId xmlns:p14="http://schemas.microsoft.com/office/powerpoint/2010/main" val="312296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Michael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Wholey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, MD, MBA</a:t>
            </a:r>
          </a:p>
          <a:p>
            <a:pPr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Audie Murphy VA Hospital</a:t>
            </a:r>
          </a:p>
          <a:p>
            <a:pPr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San Antonio, TX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I have no relevant financial relationships </a:t>
            </a:r>
          </a:p>
          <a:p>
            <a:pPr>
              <a:buNone/>
            </a:pPr>
            <a:endParaRPr lang="en-US" sz="2000" dirty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Crossing Left ICA</a:t>
            </a:r>
          </a:p>
        </p:txBody>
      </p:sp>
      <p:pic>
        <p:nvPicPr>
          <p:cNvPr id="5" name="Content Placeholder 4" descr="Figre Carotid 1.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879" t="33364" r="52328" b="35623"/>
          <a:stretch/>
        </p:blipFill>
        <p:spPr>
          <a:xfrm>
            <a:off x="381000" y="1063229"/>
            <a:ext cx="3505200" cy="348972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8561ED-4A2B-284B-9264-ADA966B2FED6}"/>
              </a:ext>
            </a:extLst>
          </p:cNvPr>
          <p:cNvSpPr txBox="1"/>
          <p:nvPr/>
        </p:nvSpPr>
        <p:spPr>
          <a:xfrm>
            <a:off x="228600" y="4729046"/>
            <a:ext cx="2286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0.014” Whisper Wire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772DC9F1-9C23-0740-90F1-E5C914008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01" y="1061593"/>
            <a:ext cx="4755972" cy="3492994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EABDC370-CD3C-EE46-B532-53C77CDB04ED}"/>
              </a:ext>
            </a:extLst>
          </p:cNvPr>
          <p:cNvSpPr/>
          <p:nvPr/>
        </p:nvSpPr>
        <p:spPr>
          <a:xfrm rot="5230938">
            <a:off x="7295845" y="2851515"/>
            <a:ext cx="122401" cy="114290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EF8F5396-B1ED-2D41-856D-C6A9831FF615}"/>
              </a:ext>
            </a:extLst>
          </p:cNvPr>
          <p:cNvSpPr/>
          <p:nvPr/>
        </p:nvSpPr>
        <p:spPr>
          <a:xfrm rot="21345432">
            <a:off x="6705600" y="3028950"/>
            <a:ext cx="685800" cy="762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7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0022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/>
              <a:t>Clot Removal and Aspiration</a:t>
            </a:r>
          </a:p>
        </p:txBody>
      </p:sp>
      <p:pic>
        <p:nvPicPr>
          <p:cNvPr id="5" name="Content Placeholder 4" descr="Figre Carotid 1.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51190" t="32404" r="2219" b="35284"/>
          <a:stretch/>
        </p:blipFill>
        <p:spPr>
          <a:xfrm>
            <a:off x="5334000" y="1052200"/>
            <a:ext cx="3200400" cy="3119750"/>
          </a:xfrm>
        </p:spPr>
      </p:pic>
      <p:sp>
        <p:nvSpPr>
          <p:cNvPr id="6" name="TextBox 5"/>
          <p:cNvSpPr txBox="1"/>
          <p:nvPr/>
        </p:nvSpPr>
        <p:spPr>
          <a:xfrm>
            <a:off x="3352800" y="602562"/>
            <a:ext cx="282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Solitaire with  clot removed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5A49E1-466F-714E-A50B-2069403D4FCA}"/>
              </a:ext>
            </a:extLst>
          </p:cNvPr>
          <p:cNvSpPr txBox="1"/>
          <p:nvPr/>
        </p:nvSpPr>
        <p:spPr>
          <a:xfrm>
            <a:off x="304800" y="394335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Solitaire in clot position at M1 and Proximal M2 of the Left ICA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C0C39A-5061-064F-AD0B-7FEC62AA5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80756"/>
            <a:ext cx="4135445" cy="245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re Carotid 1.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923" t="66267" r="51864" b="3090"/>
          <a:stretch/>
        </p:blipFill>
        <p:spPr>
          <a:xfrm>
            <a:off x="1295400" y="1428750"/>
            <a:ext cx="3048000" cy="2819400"/>
          </a:xfrm>
        </p:spPr>
      </p:pic>
      <p:pic>
        <p:nvPicPr>
          <p:cNvPr id="6" name="Content Placeholder 5" descr="Figre Carotid 1.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52616" t="65999" r="2448" b="3114"/>
          <a:stretch/>
        </p:blipFill>
        <p:spPr>
          <a:xfrm>
            <a:off x="4876800" y="1428750"/>
            <a:ext cx="3048000" cy="2819400"/>
          </a:xfrm>
        </p:spPr>
      </p:pic>
      <p:sp>
        <p:nvSpPr>
          <p:cNvPr id="8" name="TextBox 7"/>
          <p:cNvSpPr txBox="1"/>
          <p:nvPr/>
        </p:nvSpPr>
        <p:spPr>
          <a:xfrm>
            <a:off x="2667000" y="209550"/>
            <a:ext cx="428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Post Recanalization Images </a:t>
            </a:r>
          </a:p>
        </p:txBody>
      </p:sp>
    </p:spTree>
    <p:extLst>
      <p:ext uri="{BB962C8B-B14F-4D97-AF65-F5344CB8AC3E}">
        <p14:creationId xmlns:p14="http://schemas.microsoft.com/office/powerpoint/2010/main" val="290905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3350"/>
            <a:ext cx="6987481" cy="838206"/>
          </a:xfrm>
        </p:spPr>
        <p:txBody>
          <a:bodyPr>
            <a:normAutofit fontScale="90000"/>
          </a:bodyPr>
          <a:lstStyle/>
          <a:p>
            <a:r>
              <a:rPr lang="en-US" sz="1350" dirty="0"/>
              <a:t>,</a:t>
            </a:r>
            <a:br>
              <a:rPr lang="en-US" sz="1350" dirty="0"/>
            </a:br>
            <a:r>
              <a:rPr lang="en-US" dirty="0"/>
              <a:t> </a:t>
            </a:r>
          </a:p>
        </p:txBody>
      </p:sp>
      <p:pic>
        <p:nvPicPr>
          <p:cNvPr id="4" name="Content Placeholder 3" descr="carotid3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>
            <a:fillRect/>
          </a:stretch>
        </p:blipFill>
        <p:spPr>
          <a:xfrm>
            <a:off x="381000" y="1581150"/>
            <a:ext cx="6050718" cy="24957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78E521-FF75-DC48-BF1A-8ACF304B47C1}"/>
              </a:ext>
            </a:extLst>
          </p:cNvPr>
          <p:cNvSpPr txBox="1"/>
          <p:nvPr/>
        </p:nvSpPr>
        <p:spPr>
          <a:xfrm>
            <a:off x="1600200" y="19851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Total Time for Access, Aspiration, </a:t>
            </a:r>
            <a:r>
              <a:rPr lang="en-US" sz="2000" b="1" dirty="0" err="1"/>
              <a:t>Thrombectomy</a:t>
            </a:r>
            <a:r>
              <a:rPr lang="en-US" sz="2000" b="1" dirty="0"/>
              <a:t> and </a:t>
            </a:r>
            <a:r>
              <a:rPr lang="en-US" sz="2000" b="1" dirty="0" err="1"/>
              <a:t>Percutaenous</a:t>
            </a:r>
            <a:r>
              <a:rPr lang="en-US" sz="2000" b="1" dirty="0"/>
              <a:t> Closure </a:t>
            </a:r>
            <a:r>
              <a:rPr lang="en-US" sz="2000" b="1" dirty="0">
                <a:sym typeface="Wingdings" pitchFamily="2" charset="2"/>
              </a:rPr>
              <a:t> 30 minutes</a:t>
            </a:r>
            <a:endParaRPr lang="en-US" sz="20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FCC5ECD8-529D-EE4C-935F-C4781B12B09F}"/>
              </a:ext>
            </a:extLst>
          </p:cNvPr>
          <p:cNvCxnSpPr>
            <a:cxnSpLocks/>
          </p:cNvCxnSpPr>
          <p:nvPr/>
        </p:nvCxnSpPr>
        <p:spPr>
          <a:xfrm flipH="1" flipV="1">
            <a:off x="2971800" y="2829023"/>
            <a:ext cx="228600" cy="381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C27B2-1055-BF46-A7C0-3E411D72E6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1"/>
          <a:stretch/>
        </p:blipFill>
        <p:spPr>
          <a:xfrm>
            <a:off x="6781800" y="3081125"/>
            <a:ext cx="2215318" cy="1962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A4ABB5-458A-5640-B2D3-5D95EBFE796E}"/>
              </a:ext>
            </a:extLst>
          </p:cNvPr>
          <p:cNvSpPr txBox="1"/>
          <p:nvPr/>
        </p:nvSpPr>
        <p:spPr>
          <a:xfrm>
            <a:off x="6553200" y="249555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Closure: </a:t>
            </a:r>
            <a:r>
              <a:rPr lang="en-US" dirty="0" err="1"/>
              <a:t>Cardiva</a:t>
            </a:r>
            <a:r>
              <a:rPr lang="en-US" dirty="0"/>
              <a:t> Boomerang/Catalyst</a:t>
            </a:r>
          </a:p>
        </p:txBody>
      </p:sp>
    </p:spTree>
    <p:extLst>
      <p:ext uri="{BB962C8B-B14F-4D97-AF65-F5344CB8AC3E}">
        <p14:creationId xmlns:p14="http://schemas.microsoft.com/office/powerpoint/2010/main" val="196719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844"/>
            <a:ext cx="8534399" cy="11299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Progressive  timing of entire procedure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2745019" y="1302681"/>
          <a:ext cx="3724514" cy="298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372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9D0192-51D2-ED4D-ADFB-AC13CE00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F296A57-E2E6-6D45-BA68-7B63630F9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350" y="1703387"/>
            <a:ext cx="4651198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20B4AF-80BE-0544-8AAA-CB59689C8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501"/>
            <a:ext cx="1905000" cy="30929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CD9A2C-807A-DE48-BC62-5A83983C403A}"/>
              </a:ext>
            </a:extLst>
          </p:cNvPr>
          <p:cNvSpPr/>
          <p:nvPr/>
        </p:nvSpPr>
        <p:spPr>
          <a:xfrm>
            <a:off x="2268207" y="1198642"/>
            <a:ext cx="2802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inux Libertine"/>
              </a:rPr>
              <a:t>Hagen–</a:t>
            </a:r>
            <a:r>
              <a:rPr lang="en-US" dirty="0" err="1">
                <a:solidFill>
                  <a:srgbClr val="000000"/>
                </a:solidFill>
                <a:latin typeface="Linux Libertine"/>
              </a:rPr>
              <a:t>Poiseuille</a:t>
            </a:r>
            <a:r>
              <a:rPr lang="en-US" dirty="0">
                <a:solidFill>
                  <a:srgbClr val="000000"/>
                </a:solidFill>
                <a:latin typeface="Linux Libertine"/>
              </a:rPr>
              <a:t> equation</a:t>
            </a:r>
            <a:endParaRPr lang="en-US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EB1FC4-C1C6-5348-B9B5-02C2983983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/>
          <a:stretch/>
        </p:blipFill>
        <p:spPr>
          <a:xfrm>
            <a:off x="55578" y="174797"/>
            <a:ext cx="1934970" cy="1547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924AB1-5E1C-624E-BA61-6BBA788A6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r="12693"/>
          <a:stretch/>
        </p:blipFill>
        <p:spPr>
          <a:xfrm>
            <a:off x="7086600" y="636191"/>
            <a:ext cx="1877859" cy="39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5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B0F90E-DBE5-9C41-B7D2-EB3308B4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291"/>
            <a:ext cx="8229600" cy="857250"/>
          </a:xfrm>
        </p:spPr>
        <p:txBody>
          <a:bodyPr>
            <a:noAutofit/>
          </a:bodyPr>
          <a:lstStyle/>
          <a:p>
            <a:r>
              <a:rPr lang="en-US" sz="3200" b="1" dirty="0"/>
              <a:t>Conclusion:</a:t>
            </a:r>
            <a:br>
              <a:rPr lang="en-US" sz="3200" b="1" dirty="0"/>
            </a:br>
            <a:r>
              <a:rPr lang="en-US" sz="3200" b="1" dirty="0"/>
              <a:t>Direct Carotid Access for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80EDD7-2D56-6541-A13E-125C4F649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Mechanical aspiration and </a:t>
            </a:r>
            <a:r>
              <a:rPr lang="en-US" sz="2400" dirty="0" err="1"/>
              <a:t>thrombectomy</a:t>
            </a:r>
            <a:r>
              <a:rPr lang="en-US" sz="2400" dirty="0"/>
              <a:t> from a </a:t>
            </a:r>
            <a:r>
              <a:rPr lang="en-US" sz="2400" dirty="0" err="1"/>
              <a:t>transcarotid</a:t>
            </a:r>
            <a:r>
              <a:rPr lang="en-US" sz="2400" dirty="0"/>
              <a:t> access may be a useful addition to the endovascular treatment of acute stroke</a:t>
            </a:r>
          </a:p>
          <a:p>
            <a:r>
              <a:rPr lang="en-US" sz="2400" dirty="0"/>
              <a:t>30 cm Shortened devices are more efficient</a:t>
            </a:r>
          </a:p>
          <a:p>
            <a:pPr lvl="1"/>
            <a:r>
              <a:rPr lang="en-US" sz="1800" dirty="0"/>
              <a:t>More Torque Control</a:t>
            </a:r>
          </a:p>
          <a:p>
            <a:pPr lvl="1"/>
            <a:r>
              <a:rPr lang="en-US" sz="1800" dirty="0"/>
              <a:t>Greater Suction</a:t>
            </a:r>
          </a:p>
          <a:p>
            <a:pPr lvl="1"/>
            <a:r>
              <a:rPr lang="en-US" sz="1800" dirty="0"/>
              <a:t>Avoid the aortic arch and origins of great vessels</a:t>
            </a:r>
          </a:p>
          <a:p>
            <a:r>
              <a:rPr lang="en-US" sz="2400" dirty="0"/>
              <a:t>Reduced procedure time </a:t>
            </a:r>
          </a:p>
        </p:txBody>
      </p:sp>
    </p:spTree>
    <p:extLst>
      <p:ext uri="{BB962C8B-B14F-4D97-AF65-F5344CB8AC3E}">
        <p14:creationId xmlns:p14="http://schemas.microsoft.com/office/powerpoint/2010/main" val="197240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B0F90E-DBE5-9C41-B7D2-EB3308B4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291"/>
            <a:ext cx="8229600" cy="857250"/>
          </a:xfrm>
        </p:spPr>
        <p:txBody>
          <a:bodyPr>
            <a:noAutofit/>
          </a:bodyPr>
          <a:lstStyle/>
          <a:p>
            <a:r>
              <a:rPr lang="en-US" sz="3200" b="1" dirty="0"/>
              <a:t>Conclusion:</a:t>
            </a:r>
            <a:br>
              <a:rPr lang="en-US" sz="3200" b="1" dirty="0"/>
            </a:br>
            <a:r>
              <a:rPr lang="en-US" sz="3200" b="1" dirty="0"/>
              <a:t>Direct Carotid Access for Carotid Stenting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80EDD7-2D56-6541-A13E-125C4F649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Offers new potential for treatment</a:t>
            </a:r>
          </a:p>
          <a:p>
            <a:r>
              <a:rPr lang="en-US" sz="2400" dirty="0"/>
              <a:t>Vascular Surgery oriented with current devices</a:t>
            </a:r>
          </a:p>
          <a:p>
            <a:r>
              <a:rPr lang="en-US" sz="2400" dirty="0"/>
              <a:t>Do we really need a </a:t>
            </a:r>
            <a:r>
              <a:rPr lang="en-US" sz="2400" dirty="0" err="1"/>
              <a:t>cutdown</a:t>
            </a:r>
            <a:r>
              <a:rPr lang="en-US" sz="2400" dirty="0"/>
              <a:t>?</a:t>
            </a:r>
          </a:p>
          <a:p>
            <a:r>
              <a:rPr lang="en-US" sz="2400" dirty="0"/>
              <a:t>Embolic risks still there, but hopefully reduced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273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B0F90E-DBE5-9C41-B7D2-EB3308B4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80EDD7-2D56-6541-A13E-125C4F649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Disadvantages of Direct Carotid Access</a:t>
            </a:r>
          </a:p>
          <a:p>
            <a:pPr lvl="1"/>
            <a:r>
              <a:rPr lang="en-US" sz="2000" dirty="0"/>
              <a:t>Radiation Dose</a:t>
            </a:r>
          </a:p>
          <a:p>
            <a:pPr lvl="1"/>
            <a:r>
              <a:rPr lang="en-US" sz="2000" dirty="0"/>
              <a:t>Hands close proximity to the image intensifier</a:t>
            </a:r>
          </a:p>
          <a:p>
            <a:pPr lvl="1"/>
            <a:r>
              <a:rPr lang="en-US" sz="2000" dirty="0"/>
              <a:t>(Re) Education of physicians</a:t>
            </a:r>
          </a:p>
          <a:p>
            <a:pPr lvl="1"/>
            <a:r>
              <a:rPr lang="en-US" sz="2000" dirty="0"/>
              <a:t>Risk of Closure Devices</a:t>
            </a:r>
          </a:p>
          <a:p>
            <a:pPr lvl="1"/>
            <a:r>
              <a:rPr lang="en-US" sz="2000" dirty="0"/>
              <a:t>Difficulty in anticoagulation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50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0253F-5D49-8A41-98E9-9871E3F8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476AB9-D747-354D-AFF9-0BB7B5B73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400800" cy="3394472"/>
          </a:xfrm>
        </p:spPr>
        <p:txBody>
          <a:bodyPr>
            <a:normAutofit/>
          </a:bodyPr>
          <a:lstStyle/>
          <a:p>
            <a:r>
              <a:rPr lang="en-US" dirty="0"/>
              <a:t>Direct Carotid Puncture Angiography</a:t>
            </a:r>
          </a:p>
          <a:p>
            <a:pPr lvl="1"/>
            <a:r>
              <a:rPr lang="en-US" dirty="0"/>
              <a:t>Loman and Meyerson 1935</a:t>
            </a:r>
          </a:p>
          <a:p>
            <a:pPr lvl="1"/>
            <a:r>
              <a:rPr lang="en-US" dirty="0"/>
              <a:t>Before this, 1927 carotid angiography with surgical exposure by Moniz et al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F2737B-D675-B34F-80F7-0C89A4CE1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7150"/>
            <a:ext cx="2220902" cy="31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4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E6A7D4-5FA7-0345-9818-AA30CC74A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667"/>
            <a:ext cx="8229600" cy="857250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D1BA2C-8378-A842-846E-1C124B9D8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4587"/>
            <a:ext cx="8229600" cy="3394472"/>
          </a:xfrm>
        </p:spPr>
        <p:txBody>
          <a:bodyPr/>
          <a:lstStyle/>
          <a:p>
            <a:r>
              <a:rPr lang="en-US" dirty="0"/>
              <a:t>Carotid Developments</a:t>
            </a:r>
          </a:p>
          <a:p>
            <a:pPr lvl="1"/>
            <a:r>
              <a:rPr lang="en-US" dirty="0"/>
              <a:t>Carotid Stenting</a:t>
            </a:r>
          </a:p>
          <a:p>
            <a:pPr lvl="2"/>
            <a:r>
              <a:rPr lang="en-US" dirty="0"/>
              <a:t>Encountering difficult aortic arches</a:t>
            </a:r>
          </a:p>
          <a:p>
            <a:pPr lvl="2"/>
            <a:r>
              <a:rPr lang="en-US" dirty="0"/>
              <a:t>Concern for embolic debris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ECEB178-CF8A-5B4B-A7E4-544DE0B8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11806" r="4672" b="7237"/>
          <a:stretch>
            <a:fillRect/>
          </a:stretch>
        </p:blipFill>
        <p:spPr bwMode="auto">
          <a:xfrm rot="5400000">
            <a:off x="7251908" y="2751394"/>
            <a:ext cx="2362198" cy="114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_00005">
            <a:extLst>
              <a:ext uri="{FF2B5EF4-FFF2-40B4-BE49-F238E27FC236}">
                <a16:creationId xmlns:a16="http://schemas.microsoft.com/office/drawing/2014/main" xmlns="" id="{50CD50E3-6403-3D4A-A3D3-EEB408D9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t="29028" r="26875" b="11563"/>
          <a:stretch>
            <a:fillRect/>
          </a:stretch>
        </p:blipFill>
        <p:spPr bwMode="auto">
          <a:xfrm>
            <a:off x="6096000" y="2143126"/>
            <a:ext cx="1562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IM_00014">
            <a:extLst>
              <a:ext uri="{FF2B5EF4-FFF2-40B4-BE49-F238E27FC236}">
                <a16:creationId xmlns:a16="http://schemas.microsoft.com/office/drawing/2014/main" xmlns="" id="{69F7A76D-703B-FF4D-B1DB-2B1A30EB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42973" r="23958" b="2333"/>
          <a:stretch>
            <a:fillRect/>
          </a:stretch>
        </p:blipFill>
        <p:spPr bwMode="auto">
          <a:xfrm>
            <a:off x="6967491" y="111999"/>
            <a:ext cx="2038349" cy="190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fig6">
            <a:extLst>
              <a:ext uri="{FF2B5EF4-FFF2-40B4-BE49-F238E27FC236}">
                <a16:creationId xmlns:a16="http://schemas.microsoft.com/office/drawing/2014/main" xmlns="" id="{7912B4F3-02CC-D54B-9C5D-3EAB6B50D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6000"/>
          </a:blip>
          <a:srcRect/>
          <a:stretch>
            <a:fillRect/>
          </a:stretch>
        </p:blipFill>
        <p:spPr bwMode="auto">
          <a:xfrm>
            <a:off x="4724400" y="3072549"/>
            <a:ext cx="1308365" cy="144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3571C2-AD84-8140-BEF9-FA5022C8E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60" y="3951149"/>
            <a:ext cx="2717800" cy="1108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932E2E-6DDC-8E46-A6C4-9D253F9395E8}"/>
              </a:ext>
            </a:extLst>
          </p:cNvPr>
          <p:cNvSpPr txBox="1"/>
          <p:nvPr/>
        </p:nvSpPr>
        <p:spPr>
          <a:xfrm>
            <a:off x="277260" y="2992414"/>
            <a:ext cx="394335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In the CHOICE  Carotid Stent Trial, 18% of the strokes came from the aortic arch</a:t>
            </a:r>
          </a:p>
        </p:txBody>
      </p:sp>
    </p:spTree>
    <p:extLst>
      <p:ext uri="{BB962C8B-B14F-4D97-AF65-F5344CB8AC3E}">
        <p14:creationId xmlns:p14="http://schemas.microsoft.com/office/powerpoint/2010/main" val="95361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9E449E-3CF4-2047-B962-B0694E99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Patrice </a:t>
            </a:r>
            <a:r>
              <a:rPr lang="en-US" dirty="0" err="1"/>
              <a:t>Bergeron,MD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C2F71BF5-3648-B646-B6AF-312431D0C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6" y="742950"/>
            <a:ext cx="5181600" cy="154366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01C546-5834-3C4F-AF74-D91B5241C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34" y="1200150"/>
            <a:ext cx="4267200" cy="15547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4DCB712-0043-4048-B552-76527F7EF31A}"/>
              </a:ext>
            </a:extLst>
          </p:cNvPr>
          <p:cNvSpPr/>
          <p:nvPr/>
        </p:nvSpPr>
        <p:spPr>
          <a:xfrm>
            <a:off x="510012" y="2952750"/>
            <a:ext cx="81994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illSansStd"/>
              </a:rPr>
              <a:t>A) Puncture of the common carotid artery (CCA) under ultrasound guidance. (B) Longitudinal view of the CCA </a:t>
            </a:r>
            <a:r>
              <a:rPr lang="en-US" sz="1400" dirty="0" err="1">
                <a:latin typeface="GillSansStd"/>
              </a:rPr>
              <a:t>witha</a:t>
            </a:r>
            <a:r>
              <a:rPr lang="en-US" sz="1400" dirty="0">
                <a:latin typeface="GillSansStd"/>
              </a:rPr>
              <a:t> guidewire inserted. (C) Placement of a 4-F introducer for delivery of the 0.035-inch guidewire to the external carotid artery. (D) Exchange of the 4-F introducer for the closure device sheath during the </a:t>
            </a:r>
            <a:r>
              <a:rPr lang="en-US" sz="1400" dirty="0" err="1">
                <a:latin typeface="GillSansStd"/>
              </a:rPr>
              <a:t>preclose</a:t>
            </a:r>
            <a:r>
              <a:rPr lang="en-US" sz="1400" dirty="0">
                <a:latin typeface="GillSansStd"/>
              </a:rPr>
              <a:t> technique. (E) Placement of a regular 6-F introducer in the closure device sheath, (F) which is then sutured to the skin. (G) Final appearance of the puncture after closure device application. 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B21DB8-0640-754E-8DCE-72314D1D892B}"/>
              </a:ext>
            </a:extLst>
          </p:cNvPr>
          <p:cNvSpPr/>
          <p:nvPr/>
        </p:nvSpPr>
        <p:spPr>
          <a:xfrm>
            <a:off x="457200" y="742950"/>
            <a:ext cx="1066800" cy="1143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5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6580" y="932353"/>
            <a:ext cx="1717578" cy="301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103" y="944761"/>
            <a:ext cx="1828366" cy="29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14500" y="171450"/>
            <a:ext cx="6286500" cy="800100"/>
          </a:xfrm>
        </p:spPr>
        <p:txBody>
          <a:bodyPr/>
          <a:lstStyle/>
          <a:p>
            <a:pPr>
              <a:defRPr/>
            </a:pPr>
            <a:r>
              <a:rPr lang="en-US" sz="2700" b="1" dirty="0"/>
              <a:t>Patrice Bergeron Direct Carotid Access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105DFF-69B4-0F47-B27F-97835522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99" y="944760"/>
            <a:ext cx="3445425" cy="29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3FBEF3-6329-DA45-98DC-FEAAB7681BA7}"/>
              </a:ext>
            </a:extLst>
          </p:cNvPr>
          <p:cNvSpPr txBox="1"/>
          <p:nvPr/>
        </p:nvSpPr>
        <p:spPr>
          <a:xfrm>
            <a:off x="184568" y="3980299"/>
            <a:ext cx="8828001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1992-2009,  254 CAS were from a direct carotid access, 2 patients presented with a TIA, 1 patient developed a major stroke from </a:t>
            </a:r>
            <a:r>
              <a:rPr lang="en-US" sz="1400" b="1" dirty="0" err="1"/>
              <a:t>hyperperfusion</a:t>
            </a:r>
            <a:r>
              <a:rPr lang="en-US" sz="1400" b="1" dirty="0"/>
              <a:t> syndrome, and 1 patient developed monocular blindness. The stroke rate was 0.8%. No nerve palsy was observed. One cervical hematoma without life-threatening complication was observed and resolved spontaneously without surgery. Ideally Octogenarians and complex aortic arch.  No major difference  with  CEA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551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EFF0A8-23C6-8A4C-B1EA-D5B747432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Latest in CAS: Advent of TCAR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14267A2-B173-574C-81A9-CC21D26D7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1200150"/>
            <a:ext cx="5977715" cy="3394075"/>
          </a:xfrm>
        </p:spPr>
      </p:pic>
    </p:spTree>
    <p:extLst>
      <p:ext uri="{BB962C8B-B14F-4D97-AF65-F5344CB8AC3E}">
        <p14:creationId xmlns:p14="http://schemas.microsoft.com/office/powerpoint/2010/main" val="163432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78916-6D8E-5945-A1A8-B7149783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57250"/>
          </a:xfrm>
        </p:spPr>
        <p:txBody>
          <a:bodyPr/>
          <a:lstStyle/>
          <a:p>
            <a:r>
              <a:rPr lang="en-US" dirty="0"/>
              <a:t>TCAR Case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D4560D8F-B2B0-BA4E-ADF9-5B338B587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229"/>
            <a:ext cx="2475253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7C08CA-03E8-9B45-AAFD-4438E039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857250"/>
            <a:ext cx="1656364" cy="4054871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ED92A5E-31DE-6E47-A9B6-C18A38FE8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06" t="6972" r="29888"/>
          <a:stretch/>
        </p:blipFill>
        <p:spPr>
          <a:xfrm>
            <a:off x="4538165" y="720985"/>
            <a:ext cx="1185745" cy="4084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FF8B6-BC60-4F44-8994-E5A21F49F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710" y="809749"/>
            <a:ext cx="2886690" cy="4108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E7E248-7FD7-D647-8D88-D3009CEE41C3}"/>
              </a:ext>
            </a:extLst>
          </p:cNvPr>
          <p:cNvSpPr txBox="1"/>
          <p:nvPr/>
        </p:nvSpPr>
        <p:spPr>
          <a:xfrm>
            <a:off x="4540511" y="4827992"/>
            <a:ext cx="1208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Initial Access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788D65-34E7-F547-A895-EC80183B074E}"/>
              </a:ext>
            </a:extLst>
          </p:cNvPr>
          <p:cNvSpPr txBox="1"/>
          <p:nvPr/>
        </p:nvSpPr>
        <p:spPr>
          <a:xfrm>
            <a:off x="6355286" y="4805371"/>
            <a:ext cx="2514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Selecting External Carotid for support</a:t>
            </a:r>
          </a:p>
        </p:txBody>
      </p:sp>
    </p:spTree>
    <p:extLst>
      <p:ext uri="{BB962C8B-B14F-4D97-AF65-F5344CB8AC3E}">
        <p14:creationId xmlns:p14="http://schemas.microsoft.com/office/powerpoint/2010/main" val="196610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6B63FD-6869-BD4D-B574-00FD25539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050"/>
            <a:ext cx="8229600" cy="857250"/>
          </a:xfrm>
        </p:spPr>
        <p:txBody>
          <a:bodyPr/>
          <a:lstStyle/>
          <a:p>
            <a:r>
              <a:rPr lang="en-US" dirty="0"/>
              <a:t>TCAR Case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A7DEC962-0958-F441-AD94-43958AE9D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2" t="55315" r="34490"/>
          <a:stretch/>
        </p:blipFill>
        <p:spPr>
          <a:xfrm>
            <a:off x="76200" y="602854"/>
            <a:ext cx="1409076" cy="388877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380FB2C0-9085-2846-8671-EF6A35F7BD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2" r="10318" b="2865"/>
          <a:stretch/>
        </p:blipFill>
        <p:spPr>
          <a:xfrm>
            <a:off x="1519816" y="0"/>
            <a:ext cx="2377481" cy="4785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67056D-131D-0B4B-93B1-A11B39144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05" r="3312"/>
          <a:stretch/>
        </p:blipFill>
        <p:spPr>
          <a:xfrm>
            <a:off x="3957237" y="723569"/>
            <a:ext cx="2209800" cy="406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ACE8CC-2767-F543-8FD7-865CFC67A3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1" t="-89" b="-1"/>
          <a:stretch/>
        </p:blipFill>
        <p:spPr>
          <a:xfrm>
            <a:off x="6502997" y="69454"/>
            <a:ext cx="2602903" cy="4894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DFE89B-D005-CC4F-9446-EF4B356D5CAA}"/>
              </a:ext>
            </a:extLst>
          </p:cNvPr>
          <p:cNvSpPr txBox="1"/>
          <p:nvPr/>
        </p:nvSpPr>
        <p:spPr>
          <a:xfrm>
            <a:off x="2082887" y="4791472"/>
            <a:ext cx="152400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Initial Angiogram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73F1C1-971A-CB4A-B3F5-9405F0DEC9D1}"/>
              </a:ext>
            </a:extLst>
          </p:cNvPr>
          <p:cNvSpPr txBox="1"/>
          <p:nvPr/>
        </p:nvSpPr>
        <p:spPr>
          <a:xfrm>
            <a:off x="4147737" y="4791472"/>
            <a:ext cx="1828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Crossing lesion with stent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258C1B-356A-3547-9AAE-B431A1691076}"/>
              </a:ext>
            </a:extLst>
          </p:cNvPr>
          <p:cNvSpPr txBox="1"/>
          <p:nvPr/>
        </p:nvSpPr>
        <p:spPr>
          <a:xfrm>
            <a:off x="7223337" y="4825415"/>
            <a:ext cx="1371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Final Angiogram </a:t>
            </a:r>
          </a:p>
        </p:txBody>
      </p:sp>
    </p:spTree>
    <p:extLst>
      <p:ext uri="{BB962C8B-B14F-4D97-AF65-F5344CB8AC3E}">
        <p14:creationId xmlns:p14="http://schemas.microsoft.com/office/powerpoint/2010/main" val="245723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rect Caroitid Artery Puncture" id="{9DFA4C41-5A56-114A-B01C-34B4F67A8414}" vid="{4B910488-5026-274E-AD25-8A9A5113A8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1157</TotalTime>
  <Words>761</Words>
  <Application>Microsoft Office PowerPoint</Application>
  <PresentationFormat>On-screen Show (16:9)</PresentationFormat>
  <Paragraphs>126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Century Gothic</vt:lpstr>
      <vt:lpstr>Century Gothic,Bold</vt:lpstr>
      <vt:lpstr>Garamond</vt:lpstr>
      <vt:lpstr>GillSansStd</vt:lpstr>
      <vt:lpstr>Linux Libertine</vt:lpstr>
      <vt:lpstr>TradeGothic</vt:lpstr>
      <vt:lpstr>Wingdings</vt:lpstr>
      <vt:lpstr>Theme1</vt:lpstr>
      <vt:lpstr>Direct Carotid Artery Puncture</vt:lpstr>
      <vt:lpstr>PowerPoint Presentation</vt:lpstr>
      <vt:lpstr>History</vt:lpstr>
      <vt:lpstr>History</vt:lpstr>
      <vt:lpstr>Patrice Bergeron,MD</vt:lpstr>
      <vt:lpstr>Patrice Bergeron Direct Carotid Access</vt:lpstr>
      <vt:lpstr>Latest in CAS: Advent of TCAR</vt:lpstr>
      <vt:lpstr>TCAR Case</vt:lpstr>
      <vt:lpstr>TCAR Case</vt:lpstr>
      <vt:lpstr>History Repeats Itself</vt:lpstr>
      <vt:lpstr>PowerPoint Presentation</vt:lpstr>
      <vt:lpstr>Case Presentation</vt:lpstr>
      <vt:lpstr> Diffusion MRI</vt:lpstr>
      <vt:lpstr>5 Fr Aspiration and Delivery catheters  25-30 cm length  </vt:lpstr>
      <vt:lpstr>Direct Carotid Access</vt:lpstr>
      <vt:lpstr>PowerPoint Presentation</vt:lpstr>
      <vt:lpstr>PowerPoint Presentation</vt:lpstr>
      <vt:lpstr>PowerPoint Presentation</vt:lpstr>
      <vt:lpstr>PowerPoint Presentation</vt:lpstr>
      <vt:lpstr>Crossing Left ICA</vt:lpstr>
      <vt:lpstr>Clot Removal and Aspiration</vt:lpstr>
      <vt:lpstr>PowerPoint Presentation</vt:lpstr>
      <vt:lpstr>,  </vt:lpstr>
      <vt:lpstr>Progressive  timing of entire procedure</vt:lpstr>
      <vt:lpstr>Physics</vt:lpstr>
      <vt:lpstr>Conclusion: Direct Carotid Access for Stroke</vt:lpstr>
      <vt:lpstr>Conclusion: Direct Carotid Access for Carotid Stenting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Carotid Artery Puncture</dc:title>
  <dc:creator>Petra WHOLEY</dc:creator>
  <cp:lastModifiedBy>Checkin 004</cp:lastModifiedBy>
  <cp:revision>43</cp:revision>
  <dcterms:created xsi:type="dcterms:W3CDTF">2018-02-19T16:25:29Z</dcterms:created>
  <dcterms:modified xsi:type="dcterms:W3CDTF">2018-03-03T19:28:34Z</dcterms:modified>
</cp:coreProperties>
</file>